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8" r:id="rId2"/>
    <p:sldId id="323"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05" r:id="rId18"/>
    <p:sldId id="313" r:id="rId19"/>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66FF66"/>
    <a:srgbClr val="9966FF"/>
    <a:srgbClr val="6600FF"/>
    <a:srgbClr val="FECDBE"/>
    <a:srgbClr val="88D4EC"/>
    <a:srgbClr val="FF00FF"/>
    <a:srgbClr val="3333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3" autoAdjust="0"/>
    <p:restoredTop sz="94559" autoAdjust="0"/>
  </p:normalViewPr>
  <p:slideViewPr>
    <p:cSldViewPr>
      <p:cViewPr varScale="1">
        <p:scale>
          <a:sx n="82" d="100"/>
          <a:sy n="82" d="100"/>
        </p:scale>
        <p:origin x="1248" y="60"/>
      </p:cViewPr>
      <p:guideLst>
        <p:guide orient="horz" pos="2371"/>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smtClean="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r>
              <a:rPr lang="cs-CZ" dirty="0" smtClean="0"/>
              <a:t> </a:t>
            </a:r>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Si může </a:t>
            </a:r>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smtClean="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xfrm>
            <a:off x="771525" y="742950"/>
            <a:ext cx="5257800" cy="3722688"/>
          </a:xfrm>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17</a:t>
            </a:fld>
            <a:endParaRPr lang="cs-CZ"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18</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88289" y="20907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88289" y="43386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zolace-beran.cz/index.php?lg=cz"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3" Type="http://schemas.openxmlformats.org/officeDocument/2006/relationships/image" Target="../media/image555.emf"/><Relationship Id="rId18" Type="http://schemas.openxmlformats.org/officeDocument/2006/relationships/image" Target="../media/image560.emf"/><Relationship Id="rId26" Type="http://schemas.openxmlformats.org/officeDocument/2006/relationships/image" Target="../media/image568.emf"/><Relationship Id="rId39" Type="http://schemas.openxmlformats.org/officeDocument/2006/relationships/image" Target="../media/image581.emf"/><Relationship Id="rId21" Type="http://schemas.openxmlformats.org/officeDocument/2006/relationships/image" Target="../media/image563.emf"/><Relationship Id="rId34" Type="http://schemas.openxmlformats.org/officeDocument/2006/relationships/image" Target="../media/image576.emf"/><Relationship Id="rId42" Type="http://schemas.openxmlformats.org/officeDocument/2006/relationships/image" Target="../media/image584.emf"/><Relationship Id="rId47" Type="http://schemas.openxmlformats.org/officeDocument/2006/relationships/image" Target="../media/image589.emf"/><Relationship Id="rId50" Type="http://schemas.openxmlformats.org/officeDocument/2006/relationships/image" Target="../media/image592.emf"/><Relationship Id="rId55" Type="http://schemas.openxmlformats.org/officeDocument/2006/relationships/image" Target="../media/image597.emf"/><Relationship Id="rId63" Type="http://schemas.openxmlformats.org/officeDocument/2006/relationships/image" Target="../media/image605.png"/><Relationship Id="rId7" Type="http://schemas.openxmlformats.org/officeDocument/2006/relationships/image" Target="../media/image549.emf"/><Relationship Id="rId2" Type="http://schemas.openxmlformats.org/officeDocument/2006/relationships/notesSlide" Target="../notesSlides/notesSlide10.xml"/><Relationship Id="rId16" Type="http://schemas.openxmlformats.org/officeDocument/2006/relationships/image" Target="../media/image558.emf"/><Relationship Id="rId20" Type="http://schemas.openxmlformats.org/officeDocument/2006/relationships/image" Target="../media/image562.emf"/><Relationship Id="rId29" Type="http://schemas.openxmlformats.org/officeDocument/2006/relationships/image" Target="../media/image571.emf"/><Relationship Id="rId41" Type="http://schemas.openxmlformats.org/officeDocument/2006/relationships/image" Target="../media/image583.emf"/><Relationship Id="rId54" Type="http://schemas.openxmlformats.org/officeDocument/2006/relationships/image" Target="../media/image596.emf"/><Relationship Id="rId62" Type="http://schemas.openxmlformats.org/officeDocument/2006/relationships/image" Target="../media/image604.emf"/><Relationship Id="rId1" Type="http://schemas.openxmlformats.org/officeDocument/2006/relationships/slideLayout" Target="../slideLayouts/slideLayout7.xml"/><Relationship Id="rId6" Type="http://schemas.openxmlformats.org/officeDocument/2006/relationships/image" Target="../media/image548.emf"/><Relationship Id="rId11" Type="http://schemas.openxmlformats.org/officeDocument/2006/relationships/image" Target="../media/image553.emf"/><Relationship Id="rId24" Type="http://schemas.openxmlformats.org/officeDocument/2006/relationships/image" Target="../media/image566.emf"/><Relationship Id="rId32" Type="http://schemas.openxmlformats.org/officeDocument/2006/relationships/image" Target="../media/image574.emf"/><Relationship Id="rId37" Type="http://schemas.openxmlformats.org/officeDocument/2006/relationships/image" Target="../media/image579.emf"/><Relationship Id="rId40" Type="http://schemas.openxmlformats.org/officeDocument/2006/relationships/image" Target="../media/image582.emf"/><Relationship Id="rId45" Type="http://schemas.openxmlformats.org/officeDocument/2006/relationships/image" Target="../media/image587.emf"/><Relationship Id="rId53" Type="http://schemas.openxmlformats.org/officeDocument/2006/relationships/image" Target="../media/image595.emf"/><Relationship Id="rId58" Type="http://schemas.openxmlformats.org/officeDocument/2006/relationships/image" Target="../media/image600.emf"/><Relationship Id="rId5" Type="http://schemas.openxmlformats.org/officeDocument/2006/relationships/image" Target="../media/image547.emf"/><Relationship Id="rId15" Type="http://schemas.openxmlformats.org/officeDocument/2006/relationships/image" Target="../media/image557.emf"/><Relationship Id="rId23" Type="http://schemas.openxmlformats.org/officeDocument/2006/relationships/image" Target="../media/image565.emf"/><Relationship Id="rId28" Type="http://schemas.openxmlformats.org/officeDocument/2006/relationships/image" Target="../media/image570.emf"/><Relationship Id="rId36" Type="http://schemas.openxmlformats.org/officeDocument/2006/relationships/image" Target="../media/image578.emf"/><Relationship Id="rId49" Type="http://schemas.openxmlformats.org/officeDocument/2006/relationships/image" Target="../media/image591.emf"/><Relationship Id="rId57" Type="http://schemas.openxmlformats.org/officeDocument/2006/relationships/image" Target="../media/image599.emf"/><Relationship Id="rId61" Type="http://schemas.openxmlformats.org/officeDocument/2006/relationships/image" Target="../media/image603.emf"/><Relationship Id="rId10" Type="http://schemas.openxmlformats.org/officeDocument/2006/relationships/image" Target="../media/image552.emf"/><Relationship Id="rId19" Type="http://schemas.openxmlformats.org/officeDocument/2006/relationships/image" Target="../media/image561.emf"/><Relationship Id="rId31" Type="http://schemas.openxmlformats.org/officeDocument/2006/relationships/image" Target="../media/image573.emf"/><Relationship Id="rId44" Type="http://schemas.openxmlformats.org/officeDocument/2006/relationships/image" Target="../media/image586.emf"/><Relationship Id="rId52" Type="http://schemas.openxmlformats.org/officeDocument/2006/relationships/image" Target="../media/image594.emf"/><Relationship Id="rId60" Type="http://schemas.openxmlformats.org/officeDocument/2006/relationships/image" Target="../media/image602.emf"/><Relationship Id="rId4" Type="http://schemas.openxmlformats.org/officeDocument/2006/relationships/image" Target="../media/image546.emf"/><Relationship Id="rId9" Type="http://schemas.openxmlformats.org/officeDocument/2006/relationships/image" Target="../media/image551.emf"/><Relationship Id="rId14" Type="http://schemas.openxmlformats.org/officeDocument/2006/relationships/image" Target="../media/image556.emf"/><Relationship Id="rId22" Type="http://schemas.openxmlformats.org/officeDocument/2006/relationships/image" Target="../media/image564.emf"/><Relationship Id="rId27" Type="http://schemas.openxmlformats.org/officeDocument/2006/relationships/image" Target="../media/image569.emf"/><Relationship Id="rId30" Type="http://schemas.openxmlformats.org/officeDocument/2006/relationships/image" Target="../media/image572.emf"/><Relationship Id="rId35" Type="http://schemas.openxmlformats.org/officeDocument/2006/relationships/image" Target="../media/image577.emf"/><Relationship Id="rId43" Type="http://schemas.openxmlformats.org/officeDocument/2006/relationships/image" Target="../media/image585.emf"/><Relationship Id="rId48" Type="http://schemas.openxmlformats.org/officeDocument/2006/relationships/image" Target="../media/image590.emf"/><Relationship Id="rId56" Type="http://schemas.openxmlformats.org/officeDocument/2006/relationships/image" Target="../media/image598.emf"/><Relationship Id="rId8" Type="http://schemas.openxmlformats.org/officeDocument/2006/relationships/image" Target="../media/image550.emf"/><Relationship Id="rId51" Type="http://schemas.openxmlformats.org/officeDocument/2006/relationships/image" Target="../media/image593.emf"/><Relationship Id="rId3" Type="http://schemas.openxmlformats.org/officeDocument/2006/relationships/image" Target="../media/image545.emf"/><Relationship Id="rId12" Type="http://schemas.openxmlformats.org/officeDocument/2006/relationships/image" Target="../media/image554.emf"/><Relationship Id="rId17" Type="http://schemas.openxmlformats.org/officeDocument/2006/relationships/image" Target="../media/image559.emf"/><Relationship Id="rId25" Type="http://schemas.openxmlformats.org/officeDocument/2006/relationships/image" Target="../media/image567.emf"/><Relationship Id="rId33" Type="http://schemas.openxmlformats.org/officeDocument/2006/relationships/image" Target="../media/image575.emf"/><Relationship Id="rId38" Type="http://schemas.openxmlformats.org/officeDocument/2006/relationships/image" Target="../media/image580.emf"/><Relationship Id="rId46" Type="http://schemas.openxmlformats.org/officeDocument/2006/relationships/image" Target="../media/image588.emf"/><Relationship Id="rId59" Type="http://schemas.openxmlformats.org/officeDocument/2006/relationships/image" Target="../media/image60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0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08.png"/><Relationship Id="rId4" Type="http://schemas.openxmlformats.org/officeDocument/2006/relationships/image" Target="../media/image607.png"/></Relationships>
</file>

<file path=ppt/slides/_rels/slide13.xml.rels><?xml version="1.0" encoding="UTF-8" standalone="yes"?>
<Relationships xmlns="http://schemas.openxmlformats.org/package/2006/relationships"><Relationship Id="rId3" Type="http://schemas.openxmlformats.org/officeDocument/2006/relationships/image" Target="../media/image60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11.png"/><Relationship Id="rId4" Type="http://schemas.openxmlformats.org/officeDocument/2006/relationships/image" Target="../media/image610.jpeg"/></Relationships>
</file>

<file path=ppt/slides/_rels/slide14.xml.rels><?xml version="1.0" encoding="UTF-8" standalone="yes"?>
<Relationships xmlns="http://schemas.openxmlformats.org/package/2006/relationships"><Relationship Id="rId3" Type="http://schemas.openxmlformats.org/officeDocument/2006/relationships/image" Target="../media/image6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18.emf"/><Relationship Id="rId13" Type="http://schemas.openxmlformats.org/officeDocument/2006/relationships/image" Target="../media/image623.emf"/><Relationship Id="rId18" Type="http://schemas.openxmlformats.org/officeDocument/2006/relationships/image" Target="../media/image628.emf"/><Relationship Id="rId26" Type="http://schemas.openxmlformats.org/officeDocument/2006/relationships/image" Target="../media/image636.emf"/><Relationship Id="rId39" Type="http://schemas.openxmlformats.org/officeDocument/2006/relationships/image" Target="../media/image649.emf"/><Relationship Id="rId3" Type="http://schemas.openxmlformats.org/officeDocument/2006/relationships/image" Target="../media/image613.emf"/><Relationship Id="rId21" Type="http://schemas.openxmlformats.org/officeDocument/2006/relationships/image" Target="../media/image631.emf"/><Relationship Id="rId34" Type="http://schemas.openxmlformats.org/officeDocument/2006/relationships/image" Target="../media/image644.emf"/><Relationship Id="rId7" Type="http://schemas.openxmlformats.org/officeDocument/2006/relationships/image" Target="../media/image617.emf"/><Relationship Id="rId12" Type="http://schemas.openxmlformats.org/officeDocument/2006/relationships/image" Target="../media/image622.emf"/><Relationship Id="rId17" Type="http://schemas.openxmlformats.org/officeDocument/2006/relationships/image" Target="../media/image627.emf"/><Relationship Id="rId25" Type="http://schemas.openxmlformats.org/officeDocument/2006/relationships/image" Target="../media/image635.emf"/><Relationship Id="rId33" Type="http://schemas.openxmlformats.org/officeDocument/2006/relationships/image" Target="../media/image643.emf"/><Relationship Id="rId38" Type="http://schemas.openxmlformats.org/officeDocument/2006/relationships/image" Target="../media/image648.emf"/><Relationship Id="rId2" Type="http://schemas.openxmlformats.org/officeDocument/2006/relationships/notesSlide" Target="../notesSlides/notesSlide15.xml"/><Relationship Id="rId16" Type="http://schemas.openxmlformats.org/officeDocument/2006/relationships/image" Target="../media/image626.emf"/><Relationship Id="rId20" Type="http://schemas.openxmlformats.org/officeDocument/2006/relationships/image" Target="../media/image630.emf"/><Relationship Id="rId29" Type="http://schemas.openxmlformats.org/officeDocument/2006/relationships/image" Target="../media/image639.emf"/><Relationship Id="rId1" Type="http://schemas.openxmlformats.org/officeDocument/2006/relationships/slideLayout" Target="../slideLayouts/slideLayout7.xml"/><Relationship Id="rId6" Type="http://schemas.openxmlformats.org/officeDocument/2006/relationships/image" Target="../media/image616.emf"/><Relationship Id="rId11" Type="http://schemas.openxmlformats.org/officeDocument/2006/relationships/image" Target="../media/image621.emf"/><Relationship Id="rId24" Type="http://schemas.openxmlformats.org/officeDocument/2006/relationships/image" Target="../media/image634.emf"/><Relationship Id="rId32" Type="http://schemas.openxmlformats.org/officeDocument/2006/relationships/image" Target="../media/image642.emf"/><Relationship Id="rId37" Type="http://schemas.openxmlformats.org/officeDocument/2006/relationships/image" Target="../media/image647.emf"/><Relationship Id="rId40" Type="http://schemas.openxmlformats.org/officeDocument/2006/relationships/image" Target="../media/image650.emf"/><Relationship Id="rId5" Type="http://schemas.openxmlformats.org/officeDocument/2006/relationships/image" Target="../media/image615.emf"/><Relationship Id="rId15" Type="http://schemas.openxmlformats.org/officeDocument/2006/relationships/image" Target="../media/image625.emf"/><Relationship Id="rId23" Type="http://schemas.openxmlformats.org/officeDocument/2006/relationships/image" Target="../media/image633.emf"/><Relationship Id="rId28" Type="http://schemas.openxmlformats.org/officeDocument/2006/relationships/image" Target="../media/image638.emf"/><Relationship Id="rId36" Type="http://schemas.openxmlformats.org/officeDocument/2006/relationships/image" Target="../media/image646.emf"/><Relationship Id="rId10" Type="http://schemas.openxmlformats.org/officeDocument/2006/relationships/image" Target="../media/image620.emf"/><Relationship Id="rId19" Type="http://schemas.openxmlformats.org/officeDocument/2006/relationships/image" Target="../media/image629.emf"/><Relationship Id="rId31" Type="http://schemas.openxmlformats.org/officeDocument/2006/relationships/image" Target="../media/image641.emf"/><Relationship Id="rId4" Type="http://schemas.openxmlformats.org/officeDocument/2006/relationships/image" Target="../media/image614.emf"/><Relationship Id="rId9" Type="http://schemas.openxmlformats.org/officeDocument/2006/relationships/image" Target="../media/image619.emf"/><Relationship Id="rId14" Type="http://schemas.openxmlformats.org/officeDocument/2006/relationships/image" Target="../media/image624.emf"/><Relationship Id="rId22" Type="http://schemas.openxmlformats.org/officeDocument/2006/relationships/image" Target="../media/image632.emf"/><Relationship Id="rId27" Type="http://schemas.openxmlformats.org/officeDocument/2006/relationships/image" Target="../media/image637.emf"/><Relationship Id="rId30" Type="http://schemas.openxmlformats.org/officeDocument/2006/relationships/image" Target="../media/image640.emf"/><Relationship Id="rId35" Type="http://schemas.openxmlformats.org/officeDocument/2006/relationships/image" Target="../media/image645.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656.emf"/><Relationship Id="rId3" Type="http://schemas.openxmlformats.org/officeDocument/2006/relationships/image" Target="../media/image651.emf"/><Relationship Id="rId7" Type="http://schemas.openxmlformats.org/officeDocument/2006/relationships/image" Target="../media/image655.emf"/><Relationship Id="rId12" Type="http://schemas.openxmlformats.org/officeDocument/2006/relationships/image" Target="../media/image660.e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54.emf"/><Relationship Id="rId11" Type="http://schemas.openxmlformats.org/officeDocument/2006/relationships/image" Target="../media/image659.emf"/><Relationship Id="rId5" Type="http://schemas.openxmlformats.org/officeDocument/2006/relationships/image" Target="../media/image653.emf"/><Relationship Id="rId10" Type="http://schemas.openxmlformats.org/officeDocument/2006/relationships/image" Target="../media/image658.emf"/><Relationship Id="rId4" Type="http://schemas.openxmlformats.org/officeDocument/2006/relationships/image" Target="../media/image652.emf"/><Relationship Id="rId9" Type="http://schemas.openxmlformats.org/officeDocument/2006/relationships/image" Target="../media/image657.emf"/></Relationships>
</file>

<file path=ppt/slides/_rels/slide18.xml.rels><?xml version="1.0" encoding="UTF-8" standalone="yes"?>
<Relationships xmlns="http://schemas.openxmlformats.org/package/2006/relationships"><Relationship Id="rId3" Type="http://schemas.openxmlformats.org/officeDocument/2006/relationships/image" Target="../media/image66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664.png"/><Relationship Id="rId5" Type="http://schemas.openxmlformats.org/officeDocument/2006/relationships/image" Target="../media/image663.png"/><Relationship Id="rId4" Type="http://schemas.openxmlformats.org/officeDocument/2006/relationships/image" Target="../media/image662.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27.emf"/><Relationship Id="rId18" Type="http://schemas.openxmlformats.org/officeDocument/2006/relationships/image" Target="../media/image32.emf"/><Relationship Id="rId26" Type="http://schemas.openxmlformats.org/officeDocument/2006/relationships/image" Target="../media/image40.emf"/><Relationship Id="rId39" Type="http://schemas.openxmlformats.org/officeDocument/2006/relationships/image" Target="../media/image53.emf"/><Relationship Id="rId21" Type="http://schemas.openxmlformats.org/officeDocument/2006/relationships/image" Target="../media/image35.emf"/><Relationship Id="rId34" Type="http://schemas.openxmlformats.org/officeDocument/2006/relationships/image" Target="../media/image48.emf"/><Relationship Id="rId42" Type="http://schemas.openxmlformats.org/officeDocument/2006/relationships/image" Target="../media/image56.emf"/><Relationship Id="rId47" Type="http://schemas.openxmlformats.org/officeDocument/2006/relationships/image" Target="../media/image61.emf"/><Relationship Id="rId50" Type="http://schemas.openxmlformats.org/officeDocument/2006/relationships/image" Target="../media/image64.emf"/><Relationship Id="rId55" Type="http://schemas.openxmlformats.org/officeDocument/2006/relationships/image" Target="../media/image69.emf"/><Relationship Id="rId63" Type="http://schemas.openxmlformats.org/officeDocument/2006/relationships/image" Target="../media/image77.emf"/><Relationship Id="rId68" Type="http://schemas.openxmlformats.org/officeDocument/2006/relationships/image" Target="../media/image82.emf"/><Relationship Id="rId76" Type="http://schemas.openxmlformats.org/officeDocument/2006/relationships/image" Target="../media/image90.emf"/><Relationship Id="rId7" Type="http://schemas.openxmlformats.org/officeDocument/2006/relationships/image" Target="../media/image21.emf"/><Relationship Id="rId71" Type="http://schemas.openxmlformats.org/officeDocument/2006/relationships/image" Target="../media/image85.emf"/><Relationship Id="rId2" Type="http://schemas.openxmlformats.org/officeDocument/2006/relationships/notesSlide" Target="../notesSlides/notesSlide4.xml"/><Relationship Id="rId16" Type="http://schemas.openxmlformats.org/officeDocument/2006/relationships/image" Target="../media/image30.emf"/><Relationship Id="rId29" Type="http://schemas.openxmlformats.org/officeDocument/2006/relationships/image" Target="../media/image43.emf"/><Relationship Id="rId11" Type="http://schemas.openxmlformats.org/officeDocument/2006/relationships/image" Target="../media/image25.emf"/><Relationship Id="rId24" Type="http://schemas.openxmlformats.org/officeDocument/2006/relationships/image" Target="../media/image38.emf"/><Relationship Id="rId32" Type="http://schemas.openxmlformats.org/officeDocument/2006/relationships/image" Target="../media/image46.emf"/><Relationship Id="rId37" Type="http://schemas.openxmlformats.org/officeDocument/2006/relationships/image" Target="../media/image51.emf"/><Relationship Id="rId40" Type="http://schemas.openxmlformats.org/officeDocument/2006/relationships/image" Target="../media/image54.emf"/><Relationship Id="rId45" Type="http://schemas.openxmlformats.org/officeDocument/2006/relationships/image" Target="../media/image59.emf"/><Relationship Id="rId53" Type="http://schemas.openxmlformats.org/officeDocument/2006/relationships/image" Target="../media/image67.emf"/><Relationship Id="rId58" Type="http://schemas.openxmlformats.org/officeDocument/2006/relationships/image" Target="../media/image72.emf"/><Relationship Id="rId66" Type="http://schemas.openxmlformats.org/officeDocument/2006/relationships/image" Target="../media/image80.emf"/><Relationship Id="rId74" Type="http://schemas.openxmlformats.org/officeDocument/2006/relationships/image" Target="../media/image88.emf"/><Relationship Id="rId79" Type="http://schemas.openxmlformats.org/officeDocument/2006/relationships/image" Target="../media/image93.emf"/><Relationship Id="rId5" Type="http://schemas.openxmlformats.org/officeDocument/2006/relationships/image" Target="../media/image19.emf"/><Relationship Id="rId61" Type="http://schemas.openxmlformats.org/officeDocument/2006/relationships/image" Target="../media/image75.emf"/><Relationship Id="rId10" Type="http://schemas.openxmlformats.org/officeDocument/2006/relationships/image" Target="../media/image24.emf"/><Relationship Id="rId19" Type="http://schemas.openxmlformats.org/officeDocument/2006/relationships/image" Target="../media/image33.emf"/><Relationship Id="rId31" Type="http://schemas.openxmlformats.org/officeDocument/2006/relationships/image" Target="../media/image45.emf"/><Relationship Id="rId44" Type="http://schemas.openxmlformats.org/officeDocument/2006/relationships/image" Target="../media/image58.emf"/><Relationship Id="rId52" Type="http://schemas.openxmlformats.org/officeDocument/2006/relationships/image" Target="../media/image66.emf"/><Relationship Id="rId60" Type="http://schemas.openxmlformats.org/officeDocument/2006/relationships/image" Target="../media/image74.emf"/><Relationship Id="rId65" Type="http://schemas.openxmlformats.org/officeDocument/2006/relationships/image" Target="../media/image79.emf"/><Relationship Id="rId73" Type="http://schemas.openxmlformats.org/officeDocument/2006/relationships/image" Target="../media/image87.emf"/><Relationship Id="rId78" Type="http://schemas.openxmlformats.org/officeDocument/2006/relationships/image" Target="../media/image92.emf"/><Relationship Id="rId81" Type="http://schemas.openxmlformats.org/officeDocument/2006/relationships/image" Target="../media/image95.jpeg"/><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 Id="rId22" Type="http://schemas.openxmlformats.org/officeDocument/2006/relationships/image" Target="../media/image36.emf"/><Relationship Id="rId27" Type="http://schemas.openxmlformats.org/officeDocument/2006/relationships/image" Target="../media/image41.emf"/><Relationship Id="rId30" Type="http://schemas.openxmlformats.org/officeDocument/2006/relationships/image" Target="../media/image44.emf"/><Relationship Id="rId35" Type="http://schemas.openxmlformats.org/officeDocument/2006/relationships/image" Target="../media/image49.emf"/><Relationship Id="rId43" Type="http://schemas.openxmlformats.org/officeDocument/2006/relationships/image" Target="../media/image57.emf"/><Relationship Id="rId48" Type="http://schemas.openxmlformats.org/officeDocument/2006/relationships/image" Target="../media/image62.emf"/><Relationship Id="rId56" Type="http://schemas.openxmlformats.org/officeDocument/2006/relationships/image" Target="../media/image70.emf"/><Relationship Id="rId64" Type="http://schemas.openxmlformats.org/officeDocument/2006/relationships/image" Target="../media/image78.emf"/><Relationship Id="rId69" Type="http://schemas.openxmlformats.org/officeDocument/2006/relationships/image" Target="../media/image83.emf"/><Relationship Id="rId77" Type="http://schemas.openxmlformats.org/officeDocument/2006/relationships/image" Target="../media/image91.emf"/><Relationship Id="rId8" Type="http://schemas.openxmlformats.org/officeDocument/2006/relationships/image" Target="../media/image22.emf"/><Relationship Id="rId51" Type="http://schemas.openxmlformats.org/officeDocument/2006/relationships/image" Target="../media/image65.emf"/><Relationship Id="rId72" Type="http://schemas.openxmlformats.org/officeDocument/2006/relationships/image" Target="../media/image86.emf"/><Relationship Id="rId80" Type="http://schemas.openxmlformats.org/officeDocument/2006/relationships/image" Target="../media/image94.emf"/><Relationship Id="rId3" Type="http://schemas.openxmlformats.org/officeDocument/2006/relationships/image" Target="../media/image17.emf"/><Relationship Id="rId12" Type="http://schemas.openxmlformats.org/officeDocument/2006/relationships/image" Target="../media/image26.emf"/><Relationship Id="rId17" Type="http://schemas.openxmlformats.org/officeDocument/2006/relationships/image" Target="../media/image31.emf"/><Relationship Id="rId25" Type="http://schemas.openxmlformats.org/officeDocument/2006/relationships/image" Target="../media/image39.emf"/><Relationship Id="rId33" Type="http://schemas.openxmlformats.org/officeDocument/2006/relationships/image" Target="../media/image47.emf"/><Relationship Id="rId38" Type="http://schemas.openxmlformats.org/officeDocument/2006/relationships/image" Target="../media/image52.emf"/><Relationship Id="rId46" Type="http://schemas.openxmlformats.org/officeDocument/2006/relationships/image" Target="../media/image60.emf"/><Relationship Id="rId59" Type="http://schemas.openxmlformats.org/officeDocument/2006/relationships/image" Target="../media/image73.emf"/><Relationship Id="rId67" Type="http://schemas.openxmlformats.org/officeDocument/2006/relationships/image" Target="../media/image81.emf"/><Relationship Id="rId20" Type="http://schemas.openxmlformats.org/officeDocument/2006/relationships/image" Target="../media/image34.emf"/><Relationship Id="rId41" Type="http://schemas.openxmlformats.org/officeDocument/2006/relationships/image" Target="../media/image55.emf"/><Relationship Id="rId54" Type="http://schemas.openxmlformats.org/officeDocument/2006/relationships/image" Target="../media/image68.emf"/><Relationship Id="rId62" Type="http://schemas.openxmlformats.org/officeDocument/2006/relationships/image" Target="../media/image76.emf"/><Relationship Id="rId70" Type="http://schemas.openxmlformats.org/officeDocument/2006/relationships/image" Target="../media/image84.emf"/><Relationship Id="rId75" Type="http://schemas.openxmlformats.org/officeDocument/2006/relationships/image" Target="../media/image89.emf"/><Relationship Id="rId1" Type="http://schemas.openxmlformats.org/officeDocument/2006/relationships/slideLayout" Target="../slideLayouts/slideLayout4.xml"/><Relationship Id="rId6" Type="http://schemas.openxmlformats.org/officeDocument/2006/relationships/image" Target="../media/image20.emf"/><Relationship Id="rId15" Type="http://schemas.openxmlformats.org/officeDocument/2006/relationships/image" Target="../media/image29.emf"/><Relationship Id="rId23" Type="http://schemas.openxmlformats.org/officeDocument/2006/relationships/image" Target="../media/image37.emf"/><Relationship Id="rId28" Type="http://schemas.openxmlformats.org/officeDocument/2006/relationships/image" Target="../media/image42.emf"/><Relationship Id="rId36" Type="http://schemas.openxmlformats.org/officeDocument/2006/relationships/image" Target="../media/image50.emf"/><Relationship Id="rId49" Type="http://schemas.openxmlformats.org/officeDocument/2006/relationships/image" Target="../media/image63.emf"/><Relationship Id="rId57" Type="http://schemas.openxmlformats.org/officeDocument/2006/relationships/image" Target="../media/image71.emf"/></Relationships>
</file>

<file path=ppt/slides/_rels/slide5.xml.rels><?xml version="1.0" encoding="UTF-8" standalone="yes"?>
<Relationships xmlns="http://schemas.openxmlformats.org/package/2006/relationships"><Relationship Id="rId26" Type="http://schemas.openxmlformats.org/officeDocument/2006/relationships/image" Target="../media/image119.emf"/><Relationship Id="rId117" Type="http://schemas.openxmlformats.org/officeDocument/2006/relationships/image" Target="../media/image210.emf"/><Relationship Id="rId21" Type="http://schemas.openxmlformats.org/officeDocument/2006/relationships/image" Target="../media/image114.emf"/><Relationship Id="rId42" Type="http://schemas.openxmlformats.org/officeDocument/2006/relationships/image" Target="../media/image135.emf"/><Relationship Id="rId47" Type="http://schemas.openxmlformats.org/officeDocument/2006/relationships/image" Target="../media/image140.emf"/><Relationship Id="rId63" Type="http://schemas.openxmlformats.org/officeDocument/2006/relationships/image" Target="../media/image156.emf"/><Relationship Id="rId68" Type="http://schemas.openxmlformats.org/officeDocument/2006/relationships/image" Target="../media/image161.emf"/><Relationship Id="rId84" Type="http://schemas.openxmlformats.org/officeDocument/2006/relationships/image" Target="../media/image177.emf"/><Relationship Id="rId89" Type="http://schemas.openxmlformats.org/officeDocument/2006/relationships/image" Target="../media/image182.emf"/><Relationship Id="rId112" Type="http://schemas.openxmlformats.org/officeDocument/2006/relationships/image" Target="../media/image205.emf"/><Relationship Id="rId133" Type="http://schemas.openxmlformats.org/officeDocument/2006/relationships/image" Target="../media/image226.emf"/><Relationship Id="rId138" Type="http://schemas.openxmlformats.org/officeDocument/2006/relationships/image" Target="../media/image231.emf"/><Relationship Id="rId154" Type="http://schemas.openxmlformats.org/officeDocument/2006/relationships/image" Target="../media/image247.emf"/><Relationship Id="rId159" Type="http://schemas.openxmlformats.org/officeDocument/2006/relationships/image" Target="../media/image252.emf"/><Relationship Id="rId16" Type="http://schemas.openxmlformats.org/officeDocument/2006/relationships/image" Target="../media/image109.emf"/><Relationship Id="rId107" Type="http://schemas.openxmlformats.org/officeDocument/2006/relationships/image" Target="../media/image200.emf"/><Relationship Id="rId11" Type="http://schemas.openxmlformats.org/officeDocument/2006/relationships/image" Target="../media/image104.emf"/><Relationship Id="rId32" Type="http://schemas.openxmlformats.org/officeDocument/2006/relationships/image" Target="../media/image125.emf"/><Relationship Id="rId37" Type="http://schemas.openxmlformats.org/officeDocument/2006/relationships/image" Target="../media/image130.emf"/><Relationship Id="rId53" Type="http://schemas.openxmlformats.org/officeDocument/2006/relationships/image" Target="../media/image146.emf"/><Relationship Id="rId58" Type="http://schemas.openxmlformats.org/officeDocument/2006/relationships/image" Target="../media/image151.emf"/><Relationship Id="rId74" Type="http://schemas.openxmlformats.org/officeDocument/2006/relationships/image" Target="../media/image167.emf"/><Relationship Id="rId79" Type="http://schemas.openxmlformats.org/officeDocument/2006/relationships/image" Target="../media/image172.emf"/><Relationship Id="rId102" Type="http://schemas.openxmlformats.org/officeDocument/2006/relationships/image" Target="../media/image195.emf"/><Relationship Id="rId123" Type="http://schemas.openxmlformats.org/officeDocument/2006/relationships/image" Target="../media/image216.emf"/><Relationship Id="rId128" Type="http://schemas.openxmlformats.org/officeDocument/2006/relationships/image" Target="../media/image221.emf"/><Relationship Id="rId144" Type="http://schemas.openxmlformats.org/officeDocument/2006/relationships/image" Target="../media/image237.emf"/><Relationship Id="rId149" Type="http://schemas.openxmlformats.org/officeDocument/2006/relationships/image" Target="../media/image242.emf"/><Relationship Id="rId5" Type="http://schemas.openxmlformats.org/officeDocument/2006/relationships/image" Target="../media/image98.emf"/><Relationship Id="rId90" Type="http://schemas.openxmlformats.org/officeDocument/2006/relationships/image" Target="../media/image183.emf"/><Relationship Id="rId95" Type="http://schemas.openxmlformats.org/officeDocument/2006/relationships/image" Target="../media/image188.emf"/><Relationship Id="rId160" Type="http://schemas.openxmlformats.org/officeDocument/2006/relationships/image" Target="../media/image253.emf"/><Relationship Id="rId165" Type="http://schemas.openxmlformats.org/officeDocument/2006/relationships/image" Target="../media/image258.png"/><Relationship Id="rId22" Type="http://schemas.openxmlformats.org/officeDocument/2006/relationships/image" Target="../media/image115.emf"/><Relationship Id="rId27" Type="http://schemas.openxmlformats.org/officeDocument/2006/relationships/image" Target="../media/image120.emf"/><Relationship Id="rId43" Type="http://schemas.openxmlformats.org/officeDocument/2006/relationships/image" Target="../media/image136.emf"/><Relationship Id="rId48" Type="http://schemas.openxmlformats.org/officeDocument/2006/relationships/image" Target="../media/image141.emf"/><Relationship Id="rId64" Type="http://schemas.openxmlformats.org/officeDocument/2006/relationships/image" Target="../media/image157.emf"/><Relationship Id="rId69" Type="http://schemas.openxmlformats.org/officeDocument/2006/relationships/image" Target="../media/image162.emf"/><Relationship Id="rId113" Type="http://schemas.openxmlformats.org/officeDocument/2006/relationships/image" Target="../media/image206.emf"/><Relationship Id="rId118" Type="http://schemas.openxmlformats.org/officeDocument/2006/relationships/image" Target="../media/image211.emf"/><Relationship Id="rId134" Type="http://schemas.openxmlformats.org/officeDocument/2006/relationships/image" Target="../media/image227.emf"/><Relationship Id="rId139" Type="http://schemas.openxmlformats.org/officeDocument/2006/relationships/image" Target="../media/image232.emf"/><Relationship Id="rId80" Type="http://schemas.openxmlformats.org/officeDocument/2006/relationships/image" Target="../media/image173.emf"/><Relationship Id="rId85" Type="http://schemas.openxmlformats.org/officeDocument/2006/relationships/image" Target="../media/image178.emf"/><Relationship Id="rId150" Type="http://schemas.openxmlformats.org/officeDocument/2006/relationships/image" Target="../media/image243.emf"/><Relationship Id="rId155" Type="http://schemas.openxmlformats.org/officeDocument/2006/relationships/image" Target="../media/image248.emf"/><Relationship Id="rId12" Type="http://schemas.openxmlformats.org/officeDocument/2006/relationships/image" Target="../media/image105.emf"/><Relationship Id="rId17" Type="http://schemas.openxmlformats.org/officeDocument/2006/relationships/image" Target="../media/image110.emf"/><Relationship Id="rId33" Type="http://schemas.openxmlformats.org/officeDocument/2006/relationships/image" Target="../media/image126.emf"/><Relationship Id="rId38" Type="http://schemas.openxmlformats.org/officeDocument/2006/relationships/image" Target="../media/image131.emf"/><Relationship Id="rId59" Type="http://schemas.openxmlformats.org/officeDocument/2006/relationships/image" Target="../media/image152.emf"/><Relationship Id="rId103" Type="http://schemas.openxmlformats.org/officeDocument/2006/relationships/image" Target="../media/image196.emf"/><Relationship Id="rId108" Type="http://schemas.openxmlformats.org/officeDocument/2006/relationships/image" Target="../media/image201.emf"/><Relationship Id="rId124" Type="http://schemas.openxmlformats.org/officeDocument/2006/relationships/image" Target="../media/image217.emf"/><Relationship Id="rId129" Type="http://schemas.openxmlformats.org/officeDocument/2006/relationships/image" Target="../media/image222.emf"/><Relationship Id="rId54" Type="http://schemas.openxmlformats.org/officeDocument/2006/relationships/image" Target="../media/image147.emf"/><Relationship Id="rId70" Type="http://schemas.openxmlformats.org/officeDocument/2006/relationships/image" Target="../media/image163.emf"/><Relationship Id="rId75" Type="http://schemas.openxmlformats.org/officeDocument/2006/relationships/image" Target="../media/image168.emf"/><Relationship Id="rId91" Type="http://schemas.openxmlformats.org/officeDocument/2006/relationships/image" Target="../media/image184.emf"/><Relationship Id="rId96" Type="http://schemas.openxmlformats.org/officeDocument/2006/relationships/image" Target="../media/image189.emf"/><Relationship Id="rId140" Type="http://schemas.openxmlformats.org/officeDocument/2006/relationships/image" Target="../media/image233.emf"/><Relationship Id="rId145" Type="http://schemas.openxmlformats.org/officeDocument/2006/relationships/image" Target="../media/image238.emf"/><Relationship Id="rId161" Type="http://schemas.openxmlformats.org/officeDocument/2006/relationships/image" Target="../media/image254.emf"/><Relationship Id="rId1" Type="http://schemas.openxmlformats.org/officeDocument/2006/relationships/slideLayout" Target="../slideLayouts/slideLayout4.xml"/><Relationship Id="rId6" Type="http://schemas.openxmlformats.org/officeDocument/2006/relationships/image" Target="../media/image99.emf"/><Relationship Id="rId15" Type="http://schemas.openxmlformats.org/officeDocument/2006/relationships/image" Target="../media/image108.emf"/><Relationship Id="rId23" Type="http://schemas.openxmlformats.org/officeDocument/2006/relationships/image" Target="../media/image116.emf"/><Relationship Id="rId28" Type="http://schemas.openxmlformats.org/officeDocument/2006/relationships/image" Target="../media/image121.emf"/><Relationship Id="rId36" Type="http://schemas.openxmlformats.org/officeDocument/2006/relationships/image" Target="../media/image129.emf"/><Relationship Id="rId49" Type="http://schemas.openxmlformats.org/officeDocument/2006/relationships/image" Target="../media/image142.emf"/><Relationship Id="rId57" Type="http://schemas.openxmlformats.org/officeDocument/2006/relationships/image" Target="../media/image150.emf"/><Relationship Id="rId106" Type="http://schemas.openxmlformats.org/officeDocument/2006/relationships/image" Target="../media/image199.emf"/><Relationship Id="rId114" Type="http://schemas.openxmlformats.org/officeDocument/2006/relationships/image" Target="../media/image207.emf"/><Relationship Id="rId119" Type="http://schemas.openxmlformats.org/officeDocument/2006/relationships/image" Target="../media/image212.emf"/><Relationship Id="rId127" Type="http://schemas.openxmlformats.org/officeDocument/2006/relationships/image" Target="../media/image220.emf"/><Relationship Id="rId10" Type="http://schemas.openxmlformats.org/officeDocument/2006/relationships/image" Target="../media/image103.emf"/><Relationship Id="rId31" Type="http://schemas.openxmlformats.org/officeDocument/2006/relationships/image" Target="../media/image124.emf"/><Relationship Id="rId44" Type="http://schemas.openxmlformats.org/officeDocument/2006/relationships/image" Target="../media/image137.emf"/><Relationship Id="rId52" Type="http://schemas.openxmlformats.org/officeDocument/2006/relationships/image" Target="../media/image145.emf"/><Relationship Id="rId60" Type="http://schemas.openxmlformats.org/officeDocument/2006/relationships/image" Target="../media/image153.emf"/><Relationship Id="rId65" Type="http://schemas.openxmlformats.org/officeDocument/2006/relationships/image" Target="../media/image158.emf"/><Relationship Id="rId73" Type="http://schemas.openxmlformats.org/officeDocument/2006/relationships/image" Target="../media/image166.emf"/><Relationship Id="rId78" Type="http://schemas.openxmlformats.org/officeDocument/2006/relationships/image" Target="../media/image171.emf"/><Relationship Id="rId81" Type="http://schemas.openxmlformats.org/officeDocument/2006/relationships/image" Target="../media/image174.emf"/><Relationship Id="rId86" Type="http://schemas.openxmlformats.org/officeDocument/2006/relationships/image" Target="../media/image179.emf"/><Relationship Id="rId94" Type="http://schemas.openxmlformats.org/officeDocument/2006/relationships/image" Target="../media/image187.emf"/><Relationship Id="rId99" Type="http://schemas.openxmlformats.org/officeDocument/2006/relationships/image" Target="../media/image192.emf"/><Relationship Id="rId101" Type="http://schemas.openxmlformats.org/officeDocument/2006/relationships/image" Target="../media/image194.emf"/><Relationship Id="rId122" Type="http://schemas.openxmlformats.org/officeDocument/2006/relationships/image" Target="../media/image215.emf"/><Relationship Id="rId130" Type="http://schemas.openxmlformats.org/officeDocument/2006/relationships/image" Target="../media/image223.emf"/><Relationship Id="rId135" Type="http://schemas.openxmlformats.org/officeDocument/2006/relationships/image" Target="../media/image228.emf"/><Relationship Id="rId143" Type="http://schemas.openxmlformats.org/officeDocument/2006/relationships/image" Target="../media/image236.emf"/><Relationship Id="rId148" Type="http://schemas.openxmlformats.org/officeDocument/2006/relationships/image" Target="../media/image241.emf"/><Relationship Id="rId151" Type="http://schemas.openxmlformats.org/officeDocument/2006/relationships/image" Target="../media/image244.emf"/><Relationship Id="rId156" Type="http://schemas.openxmlformats.org/officeDocument/2006/relationships/image" Target="../media/image249.emf"/><Relationship Id="rId164" Type="http://schemas.openxmlformats.org/officeDocument/2006/relationships/image" Target="../media/image257.emf"/><Relationship Id="rId4" Type="http://schemas.openxmlformats.org/officeDocument/2006/relationships/image" Target="../media/image97.emf"/><Relationship Id="rId9" Type="http://schemas.openxmlformats.org/officeDocument/2006/relationships/image" Target="../media/image102.emf"/><Relationship Id="rId13" Type="http://schemas.openxmlformats.org/officeDocument/2006/relationships/image" Target="../media/image106.emf"/><Relationship Id="rId18" Type="http://schemas.openxmlformats.org/officeDocument/2006/relationships/image" Target="../media/image111.emf"/><Relationship Id="rId39" Type="http://schemas.openxmlformats.org/officeDocument/2006/relationships/image" Target="../media/image132.emf"/><Relationship Id="rId109" Type="http://schemas.openxmlformats.org/officeDocument/2006/relationships/image" Target="../media/image202.emf"/><Relationship Id="rId34" Type="http://schemas.openxmlformats.org/officeDocument/2006/relationships/image" Target="../media/image127.emf"/><Relationship Id="rId50" Type="http://schemas.openxmlformats.org/officeDocument/2006/relationships/image" Target="../media/image143.emf"/><Relationship Id="rId55" Type="http://schemas.openxmlformats.org/officeDocument/2006/relationships/image" Target="../media/image148.emf"/><Relationship Id="rId76" Type="http://schemas.openxmlformats.org/officeDocument/2006/relationships/image" Target="../media/image169.emf"/><Relationship Id="rId97" Type="http://schemas.openxmlformats.org/officeDocument/2006/relationships/image" Target="../media/image190.emf"/><Relationship Id="rId104" Type="http://schemas.openxmlformats.org/officeDocument/2006/relationships/image" Target="../media/image197.emf"/><Relationship Id="rId120" Type="http://schemas.openxmlformats.org/officeDocument/2006/relationships/image" Target="../media/image213.emf"/><Relationship Id="rId125" Type="http://schemas.openxmlformats.org/officeDocument/2006/relationships/image" Target="../media/image218.emf"/><Relationship Id="rId141" Type="http://schemas.openxmlformats.org/officeDocument/2006/relationships/image" Target="../media/image234.emf"/><Relationship Id="rId146" Type="http://schemas.openxmlformats.org/officeDocument/2006/relationships/image" Target="../media/image239.emf"/><Relationship Id="rId7" Type="http://schemas.openxmlformats.org/officeDocument/2006/relationships/image" Target="../media/image100.emf"/><Relationship Id="rId71" Type="http://schemas.openxmlformats.org/officeDocument/2006/relationships/image" Target="../media/image164.emf"/><Relationship Id="rId92" Type="http://schemas.openxmlformats.org/officeDocument/2006/relationships/image" Target="../media/image185.emf"/><Relationship Id="rId162" Type="http://schemas.openxmlformats.org/officeDocument/2006/relationships/image" Target="../media/image255.emf"/><Relationship Id="rId2" Type="http://schemas.openxmlformats.org/officeDocument/2006/relationships/notesSlide" Target="../notesSlides/notesSlide5.xml"/><Relationship Id="rId29" Type="http://schemas.openxmlformats.org/officeDocument/2006/relationships/image" Target="../media/image122.emf"/><Relationship Id="rId24" Type="http://schemas.openxmlformats.org/officeDocument/2006/relationships/image" Target="../media/image117.emf"/><Relationship Id="rId40" Type="http://schemas.openxmlformats.org/officeDocument/2006/relationships/image" Target="../media/image133.emf"/><Relationship Id="rId45" Type="http://schemas.openxmlformats.org/officeDocument/2006/relationships/image" Target="../media/image138.emf"/><Relationship Id="rId66" Type="http://schemas.openxmlformats.org/officeDocument/2006/relationships/image" Target="../media/image159.emf"/><Relationship Id="rId87" Type="http://schemas.openxmlformats.org/officeDocument/2006/relationships/image" Target="../media/image180.emf"/><Relationship Id="rId110" Type="http://schemas.openxmlformats.org/officeDocument/2006/relationships/image" Target="../media/image203.emf"/><Relationship Id="rId115" Type="http://schemas.openxmlformats.org/officeDocument/2006/relationships/image" Target="../media/image208.emf"/><Relationship Id="rId131" Type="http://schemas.openxmlformats.org/officeDocument/2006/relationships/image" Target="../media/image224.emf"/><Relationship Id="rId136" Type="http://schemas.openxmlformats.org/officeDocument/2006/relationships/image" Target="../media/image229.emf"/><Relationship Id="rId157" Type="http://schemas.openxmlformats.org/officeDocument/2006/relationships/image" Target="../media/image250.emf"/><Relationship Id="rId61" Type="http://schemas.openxmlformats.org/officeDocument/2006/relationships/image" Target="../media/image154.emf"/><Relationship Id="rId82" Type="http://schemas.openxmlformats.org/officeDocument/2006/relationships/image" Target="../media/image175.emf"/><Relationship Id="rId152" Type="http://schemas.openxmlformats.org/officeDocument/2006/relationships/image" Target="../media/image245.emf"/><Relationship Id="rId19" Type="http://schemas.openxmlformats.org/officeDocument/2006/relationships/image" Target="../media/image112.emf"/><Relationship Id="rId14" Type="http://schemas.openxmlformats.org/officeDocument/2006/relationships/image" Target="../media/image107.emf"/><Relationship Id="rId30" Type="http://schemas.openxmlformats.org/officeDocument/2006/relationships/image" Target="../media/image123.emf"/><Relationship Id="rId35" Type="http://schemas.openxmlformats.org/officeDocument/2006/relationships/image" Target="../media/image128.emf"/><Relationship Id="rId56" Type="http://schemas.openxmlformats.org/officeDocument/2006/relationships/image" Target="../media/image149.emf"/><Relationship Id="rId77" Type="http://schemas.openxmlformats.org/officeDocument/2006/relationships/image" Target="../media/image170.emf"/><Relationship Id="rId100" Type="http://schemas.openxmlformats.org/officeDocument/2006/relationships/image" Target="../media/image193.emf"/><Relationship Id="rId105" Type="http://schemas.openxmlformats.org/officeDocument/2006/relationships/image" Target="../media/image198.emf"/><Relationship Id="rId126" Type="http://schemas.openxmlformats.org/officeDocument/2006/relationships/image" Target="../media/image219.emf"/><Relationship Id="rId147" Type="http://schemas.openxmlformats.org/officeDocument/2006/relationships/image" Target="../media/image240.emf"/><Relationship Id="rId8" Type="http://schemas.openxmlformats.org/officeDocument/2006/relationships/image" Target="../media/image101.emf"/><Relationship Id="rId51" Type="http://schemas.openxmlformats.org/officeDocument/2006/relationships/image" Target="../media/image144.emf"/><Relationship Id="rId72" Type="http://schemas.openxmlformats.org/officeDocument/2006/relationships/image" Target="../media/image165.emf"/><Relationship Id="rId93" Type="http://schemas.openxmlformats.org/officeDocument/2006/relationships/image" Target="../media/image186.emf"/><Relationship Id="rId98" Type="http://schemas.openxmlformats.org/officeDocument/2006/relationships/image" Target="../media/image191.emf"/><Relationship Id="rId121" Type="http://schemas.openxmlformats.org/officeDocument/2006/relationships/image" Target="../media/image214.emf"/><Relationship Id="rId142" Type="http://schemas.openxmlformats.org/officeDocument/2006/relationships/image" Target="../media/image235.emf"/><Relationship Id="rId163" Type="http://schemas.openxmlformats.org/officeDocument/2006/relationships/image" Target="../media/image256.emf"/><Relationship Id="rId3" Type="http://schemas.openxmlformats.org/officeDocument/2006/relationships/image" Target="../media/image96.emf"/><Relationship Id="rId25" Type="http://schemas.openxmlformats.org/officeDocument/2006/relationships/image" Target="../media/image118.emf"/><Relationship Id="rId46" Type="http://schemas.openxmlformats.org/officeDocument/2006/relationships/image" Target="../media/image139.emf"/><Relationship Id="rId67" Type="http://schemas.openxmlformats.org/officeDocument/2006/relationships/image" Target="../media/image160.emf"/><Relationship Id="rId116" Type="http://schemas.openxmlformats.org/officeDocument/2006/relationships/image" Target="../media/image209.emf"/><Relationship Id="rId137" Type="http://schemas.openxmlformats.org/officeDocument/2006/relationships/image" Target="../media/image230.emf"/><Relationship Id="rId158" Type="http://schemas.openxmlformats.org/officeDocument/2006/relationships/image" Target="../media/image251.emf"/><Relationship Id="rId20" Type="http://schemas.openxmlformats.org/officeDocument/2006/relationships/image" Target="../media/image113.emf"/><Relationship Id="rId41" Type="http://schemas.openxmlformats.org/officeDocument/2006/relationships/image" Target="../media/image134.emf"/><Relationship Id="rId62" Type="http://schemas.openxmlformats.org/officeDocument/2006/relationships/image" Target="../media/image155.emf"/><Relationship Id="rId83" Type="http://schemas.openxmlformats.org/officeDocument/2006/relationships/image" Target="../media/image176.emf"/><Relationship Id="rId88" Type="http://schemas.openxmlformats.org/officeDocument/2006/relationships/image" Target="../media/image181.emf"/><Relationship Id="rId111" Type="http://schemas.openxmlformats.org/officeDocument/2006/relationships/image" Target="../media/image204.emf"/><Relationship Id="rId132" Type="http://schemas.openxmlformats.org/officeDocument/2006/relationships/image" Target="../media/image225.emf"/><Relationship Id="rId153" Type="http://schemas.openxmlformats.org/officeDocument/2006/relationships/image" Target="../media/image246.emf"/></Relationships>
</file>

<file path=ppt/slides/_rels/slide6.xml.rels><?xml version="1.0" encoding="UTF-8" standalone="yes"?>
<Relationships xmlns="http://schemas.openxmlformats.org/package/2006/relationships"><Relationship Id="rId13" Type="http://schemas.openxmlformats.org/officeDocument/2006/relationships/image" Target="../media/image269.emf"/><Relationship Id="rId18" Type="http://schemas.openxmlformats.org/officeDocument/2006/relationships/image" Target="../media/image274.emf"/><Relationship Id="rId26" Type="http://schemas.openxmlformats.org/officeDocument/2006/relationships/image" Target="../media/image282.emf"/><Relationship Id="rId39" Type="http://schemas.openxmlformats.org/officeDocument/2006/relationships/image" Target="../media/image295.emf"/><Relationship Id="rId21" Type="http://schemas.openxmlformats.org/officeDocument/2006/relationships/image" Target="../media/image277.emf"/><Relationship Id="rId34" Type="http://schemas.openxmlformats.org/officeDocument/2006/relationships/image" Target="../media/image290.emf"/><Relationship Id="rId42" Type="http://schemas.openxmlformats.org/officeDocument/2006/relationships/image" Target="../media/image298.emf"/><Relationship Id="rId47" Type="http://schemas.openxmlformats.org/officeDocument/2006/relationships/image" Target="../media/image303.emf"/><Relationship Id="rId50" Type="http://schemas.openxmlformats.org/officeDocument/2006/relationships/image" Target="../media/image306.emf"/><Relationship Id="rId55" Type="http://schemas.openxmlformats.org/officeDocument/2006/relationships/image" Target="../media/image311.emf"/><Relationship Id="rId63" Type="http://schemas.openxmlformats.org/officeDocument/2006/relationships/image" Target="../media/image319.emf"/><Relationship Id="rId68" Type="http://schemas.openxmlformats.org/officeDocument/2006/relationships/image" Target="../media/image324.emf"/><Relationship Id="rId7" Type="http://schemas.openxmlformats.org/officeDocument/2006/relationships/image" Target="../media/image263.emf"/><Relationship Id="rId71" Type="http://schemas.openxmlformats.org/officeDocument/2006/relationships/image" Target="../media/image327.emf"/><Relationship Id="rId2" Type="http://schemas.openxmlformats.org/officeDocument/2006/relationships/notesSlide" Target="../notesSlides/notesSlide6.xml"/><Relationship Id="rId16" Type="http://schemas.openxmlformats.org/officeDocument/2006/relationships/image" Target="../media/image272.emf"/><Relationship Id="rId29" Type="http://schemas.openxmlformats.org/officeDocument/2006/relationships/image" Target="../media/image285.emf"/><Relationship Id="rId11" Type="http://schemas.openxmlformats.org/officeDocument/2006/relationships/image" Target="../media/image267.emf"/><Relationship Id="rId24" Type="http://schemas.openxmlformats.org/officeDocument/2006/relationships/image" Target="../media/image280.emf"/><Relationship Id="rId32" Type="http://schemas.openxmlformats.org/officeDocument/2006/relationships/image" Target="../media/image288.emf"/><Relationship Id="rId37" Type="http://schemas.openxmlformats.org/officeDocument/2006/relationships/image" Target="../media/image293.emf"/><Relationship Id="rId40" Type="http://schemas.openxmlformats.org/officeDocument/2006/relationships/image" Target="../media/image296.emf"/><Relationship Id="rId45" Type="http://schemas.openxmlformats.org/officeDocument/2006/relationships/image" Target="../media/image301.emf"/><Relationship Id="rId53" Type="http://schemas.openxmlformats.org/officeDocument/2006/relationships/image" Target="../media/image309.emf"/><Relationship Id="rId58" Type="http://schemas.openxmlformats.org/officeDocument/2006/relationships/image" Target="../media/image314.emf"/><Relationship Id="rId66" Type="http://schemas.openxmlformats.org/officeDocument/2006/relationships/image" Target="../media/image322.emf"/><Relationship Id="rId74" Type="http://schemas.openxmlformats.org/officeDocument/2006/relationships/image" Target="../media/image330.emf"/><Relationship Id="rId5" Type="http://schemas.openxmlformats.org/officeDocument/2006/relationships/image" Target="../media/image261.emf"/><Relationship Id="rId15" Type="http://schemas.openxmlformats.org/officeDocument/2006/relationships/image" Target="../media/image271.emf"/><Relationship Id="rId23" Type="http://schemas.openxmlformats.org/officeDocument/2006/relationships/image" Target="../media/image279.emf"/><Relationship Id="rId28" Type="http://schemas.openxmlformats.org/officeDocument/2006/relationships/image" Target="../media/image284.emf"/><Relationship Id="rId36" Type="http://schemas.openxmlformats.org/officeDocument/2006/relationships/image" Target="../media/image292.emf"/><Relationship Id="rId49" Type="http://schemas.openxmlformats.org/officeDocument/2006/relationships/image" Target="../media/image305.emf"/><Relationship Id="rId57" Type="http://schemas.openxmlformats.org/officeDocument/2006/relationships/image" Target="../media/image313.emf"/><Relationship Id="rId61" Type="http://schemas.openxmlformats.org/officeDocument/2006/relationships/image" Target="../media/image317.emf"/><Relationship Id="rId10" Type="http://schemas.openxmlformats.org/officeDocument/2006/relationships/image" Target="../media/image266.emf"/><Relationship Id="rId19" Type="http://schemas.openxmlformats.org/officeDocument/2006/relationships/image" Target="../media/image275.emf"/><Relationship Id="rId31" Type="http://schemas.openxmlformats.org/officeDocument/2006/relationships/image" Target="../media/image287.emf"/><Relationship Id="rId44" Type="http://schemas.openxmlformats.org/officeDocument/2006/relationships/image" Target="../media/image300.emf"/><Relationship Id="rId52" Type="http://schemas.openxmlformats.org/officeDocument/2006/relationships/image" Target="../media/image308.emf"/><Relationship Id="rId60" Type="http://schemas.openxmlformats.org/officeDocument/2006/relationships/image" Target="../media/image316.emf"/><Relationship Id="rId65" Type="http://schemas.openxmlformats.org/officeDocument/2006/relationships/image" Target="../media/image321.emf"/><Relationship Id="rId73" Type="http://schemas.openxmlformats.org/officeDocument/2006/relationships/image" Target="../media/image329.emf"/><Relationship Id="rId4" Type="http://schemas.openxmlformats.org/officeDocument/2006/relationships/image" Target="../media/image260.emf"/><Relationship Id="rId9" Type="http://schemas.openxmlformats.org/officeDocument/2006/relationships/image" Target="../media/image265.emf"/><Relationship Id="rId14" Type="http://schemas.openxmlformats.org/officeDocument/2006/relationships/image" Target="../media/image270.emf"/><Relationship Id="rId22" Type="http://schemas.openxmlformats.org/officeDocument/2006/relationships/image" Target="../media/image278.emf"/><Relationship Id="rId27" Type="http://schemas.openxmlformats.org/officeDocument/2006/relationships/image" Target="../media/image283.emf"/><Relationship Id="rId30" Type="http://schemas.openxmlformats.org/officeDocument/2006/relationships/image" Target="../media/image286.emf"/><Relationship Id="rId35" Type="http://schemas.openxmlformats.org/officeDocument/2006/relationships/image" Target="../media/image291.emf"/><Relationship Id="rId43" Type="http://schemas.openxmlformats.org/officeDocument/2006/relationships/image" Target="../media/image299.emf"/><Relationship Id="rId48" Type="http://schemas.openxmlformats.org/officeDocument/2006/relationships/image" Target="../media/image304.emf"/><Relationship Id="rId56" Type="http://schemas.openxmlformats.org/officeDocument/2006/relationships/image" Target="../media/image312.emf"/><Relationship Id="rId64" Type="http://schemas.openxmlformats.org/officeDocument/2006/relationships/image" Target="../media/image320.emf"/><Relationship Id="rId69" Type="http://schemas.openxmlformats.org/officeDocument/2006/relationships/image" Target="../media/image325.emf"/><Relationship Id="rId8" Type="http://schemas.openxmlformats.org/officeDocument/2006/relationships/image" Target="../media/image264.emf"/><Relationship Id="rId51" Type="http://schemas.openxmlformats.org/officeDocument/2006/relationships/image" Target="../media/image307.emf"/><Relationship Id="rId72" Type="http://schemas.openxmlformats.org/officeDocument/2006/relationships/image" Target="../media/image328.emf"/><Relationship Id="rId3" Type="http://schemas.openxmlformats.org/officeDocument/2006/relationships/image" Target="../media/image259.emf"/><Relationship Id="rId12" Type="http://schemas.openxmlformats.org/officeDocument/2006/relationships/image" Target="../media/image268.emf"/><Relationship Id="rId17" Type="http://schemas.openxmlformats.org/officeDocument/2006/relationships/image" Target="../media/image273.emf"/><Relationship Id="rId25" Type="http://schemas.openxmlformats.org/officeDocument/2006/relationships/image" Target="../media/image281.emf"/><Relationship Id="rId33" Type="http://schemas.openxmlformats.org/officeDocument/2006/relationships/image" Target="../media/image289.emf"/><Relationship Id="rId38" Type="http://schemas.openxmlformats.org/officeDocument/2006/relationships/image" Target="../media/image294.emf"/><Relationship Id="rId46" Type="http://schemas.openxmlformats.org/officeDocument/2006/relationships/image" Target="../media/image302.emf"/><Relationship Id="rId59" Type="http://schemas.openxmlformats.org/officeDocument/2006/relationships/image" Target="../media/image315.emf"/><Relationship Id="rId67" Type="http://schemas.openxmlformats.org/officeDocument/2006/relationships/image" Target="../media/image323.emf"/><Relationship Id="rId20" Type="http://schemas.openxmlformats.org/officeDocument/2006/relationships/image" Target="../media/image276.emf"/><Relationship Id="rId41" Type="http://schemas.openxmlformats.org/officeDocument/2006/relationships/image" Target="../media/image297.emf"/><Relationship Id="rId54" Type="http://schemas.openxmlformats.org/officeDocument/2006/relationships/image" Target="../media/image310.emf"/><Relationship Id="rId62" Type="http://schemas.openxmlformats.org/officeDocument/2006/relationships/image" Target="../media/image318.emf"/><Relationship Id="rId70" Type="http://schemas.openxmlformats.org/officeDocument/2006/relationships/image" Target="../media/image326.emf"/><Relationship Id="rId75" Type="http://schemas.openxmlformats.org/officeDocument/2006/relationships/image" Target="../media/image331.png"/><Relationship Id="rId1" Type="http://schemas.openxmlformats.org/officeDocument/2006/relationships/slideLayout" Target="../slideLayouts/slideLayout4.xml"/><Relationship Id="rId6" Type="http://schemas.openxmlformats.org/officeDocument/2006/relationships/image" Target="../media/image262.emf"/></Relationships>
</file>

<file path=ppt/slides/_rels/slide7.xml.rels><?xml version="1.0" encoding="UTF-8" standalone="yes"?>
<Relationships xmlns="http://schemas.openxmlformats.org/package/2006/relationships"><Relationship Id="rId26" Type="http://schemas.openxmlformats.org/officeDocument/2006/relationships/image" Target="../media/image355.emf"/><Relationship Id="rId21" Type="http://schemas.openxmlformats.org/officeDocument/2006/relationships/image" Target="../media/image350.emf"/><Relationship Id="rId42" Type="http://schemas.openxmlformats.org/officeDocument/2006/relationships/image" Target="../media/image371.emf"/><Relationship Id="rId47" Type="http://schemas.openxmlformats.org/officeDocument/2006/relationships/image" Target="../media/image376.emf"/><Relationship Id="rId63" Type="http://schemas.openxmlformats.org/officeDocument/2006/relationships/image" Target="../media/image392.emf"/><Relationship Id="rId68" Type="http://schemas.openxmlformats.org/officeDocument/2006/relationships/image" Target="../media/image397.emf"/><Relationship Id="rId84" Type="http://schemas.openxmlformats.org/officeDocument/2006/relationships/image" Target="../media/image413.emf"/><Relationship Id="rId89" Type="http://schemas.openxmlformats.org/officeDocument/2006/relationships/image" Target="../media/image418.emf"/><Relationship Id="rId112" Type="http://schemas.openxmlformats.org/officeDocument/2006/relationships/image" Target="../media/image441.png"/><Relationship Id="rId2" Type="http://schemas.openxmlformats.org/officeDocument/2006/relationships/notesSlide" Target="../notesSlides/notesSlide7.xml"/><Relationship Id="rId16" Type="http://schemas.openxmlformats.org/officeDocument/2006/relationships/image" Target="../media/image345.emf"/><Relationship Id="rId29" Type="http://schemas.openxmlformats.org/officeDocument/2006/relationships/image" Target="../media/image358.emf"/><Relationship Id="rId107" Type="http://schemas.openxmlformats.org/officeDocument/2006/relationships/image" Target="../media/image436.emf"/><Relationship Id="rId11" Type="http://schemas.openxmlformats.org/officeDocument/2006/relationships/image" Target="../media/image340.emf"/><Relationship Id="rId24" Type="http://schemas.openxmlformats.org/officeDocument/2006/relationships/image" Target="../media/image353.emf"/><Relationship Id="rId32" Type="http://schemas.openxmlformats.org/officeDocument/2006/relationships/image" Target="../media/image361.emf"/><Relationship Id="rId37" Type="http://schemas.openxmlformats.org/officeDocument/2006/relationships/image" Target="../media/image366.emf"/><Relationship Id="rId40" Type="http://schemas.openxmlformats.org/officeDocument/2006/relationships/image" Target="../media/image369.emf"/><Relationship Id="rId45" Type="http://schemas.openxmlformats.org/officeDocument/2006/relationships/image" Target="../media/image374.emf"/><Relationship Id="rId53" Type="http://schemas.openxmlformats.org/officeDocument/2006/relationships/image" Target="../media/image382.emf"/><Relationship Id="rId58" Type="http://schemas.openxmlformats.org/officeDocument/2006/relationships/image" Target="../media/image387.emf"/><Relationship Id="rId66" Type="http://schemas.openxmlformats.org/officeDocument/2006/relationships/image" Target="../media/image395.emf"/><Relationship Id="rId74" Type="http://schemas.openxmlformats.org/officeDocument/2006/relationships/image" Target="../media/image403.emf"/><Relationship Id="rId79" Type="http://schemas.openxmlformats.org/officeDocument/2006/relationships/image" Target="../media/image408.emf"/><Relationship Id="rId87" Type="http://schemas.openxmlformats.org/officeDocument/2006/relationships/image" Target="../media/image416.emf"/><Relationship Id="rId102" Type="http://schemas.openxmlformats.org/officeDocument/2006/relationships/image" Target="../media/image431.emf"/><Relationship Id="rId110" Type="http://schemas.openxmlformats.org/officeDocument/2006/relationships/image" Target="../media/image439.emf"/><Relationship Id="rId5" Type="http://schemas.openxmlformats.org/officeDocument/2006/relationships/image" Target="../media/image334.emf"/><Relationship Id="rId61" Type="http://schemas.openxmlformats.org/officeDocument/2006/relationships/image" Target="../media/image390.emf"/><Relationship Id="rId82" Type="http://schemas.openxmlformats.org/officeDocument/2006/relationships/image" Target="../media/image411.emf"/><Relationship Id="rId90" Type="http://schemas.openxmlformats.org/officeDocument/2006/relationships/image" Target="../media/image419.emf"/><Relationship Id="rId95" Type="http://schemas.openxmlformats.org/officeDocument/2006/relationships/image" Target="../media/image424.emf"/><Relationship Id="rId19" Type="http://schemas.openxmlformats.org/officeDocument/2006/relationships/image" Target="../media/image348.emf"/><Relationship Id="rId14" Type="http://schemas.openxmlformats.org/officeDocument/2006/relationships/image" Target="../media/image343.emf"/><Relationship Id="rId22" Type="http://schemas.openxmlformats.org/officeDocument/2006/relationships/image" Target="../media/image351.emf"/><Relationship Id="rId27" Type="http://schemas.openxmlformats.org/officeDocument/2006/relationships/image" Target="../media/image356.emf"/><Relationship Id="rId30" Type="http://schemas.openxmlformats.org/officeDocument/2006/relationships/image" Target="../media/image359.emf"/><Relationship Id="rId35" Type="http://schemas.openxmlformats.org/officeDocument/2006/relationships/image" Target="../media/image364.emf"/><Relationship Id="rId43" Type="http://schemas.openxmlformats.org/officeDocument/2006/relationships/image" Target="../media/image372.emf"/><Relationship Id="rId48" Type="http://schemas.openxmlformats.org/officeDocument/2006/relationships/image" Target="../media/image377.emf"/><Relationship Id="rId56" Type="http://schemas.openxmlformats.org/officeDocument/2006/relationships/image" Target="../media/image385.emf"/><Relationship Id="rId64" Type="http://schemas.openxmlformats.org/officeDocument/2006/relationships/image" Target="../media/image393.emf"/><Relationship Id="rId69" Type="http://schemas.openxmlformats.org/officeDocument/2006/relationships/image" Target="../media/image398.emf"/><Relationship Id="rId77" Type="http://schemas.openxmlformats.org/officeDocument/2006/relationships/image" Target="../media/image406.emf"/><Relationship Id="rId100" Type="http://schemas.openxmlformats.org/officeDocument/2006/relationships/image" Target="../media/image429.emf"/><Relationship Id="rId105" Type="http://schemas.openxmlformats.org/officeDocument/2006/relationships/image" Target="../media/image434.emf"/><Relationship Id="rId8" Type="http://schemas.openxmlformats.org/officeDocument/2006/relationships/image" Target="../media/image337.emf"/><Relationship Id="rId51" Type="http://schemas.openxmlformats.org/officeDocument/2006/relationships/image" Target="../media/image380.emf"/><Relationship Id="rId72" Type="http://schemas.openxmlformats.org/officeDocument/2006/relationships/image" Target="../media/image401.emf"/><Relationship Id="rId80" Type="http://schemas.openxmlformats.org/officeDocument/2006/relationships/image" Target="../media/image409.emf"/><Relationship Id="rId85" Type="http://schemas.openxmlformats.org/officeDocument/2006/relationships/image" Target="../media/image414.emf"/><Relationship Id="rId93" Type="http://schemas.openxmlformats.org/officeDocument/2006/relationships/image" Target="../media/image422.emf"/><Relationship Id="rId98" Type="http://schemas.openxmlformats.org/officeDocument/2006/relationships/image" Target="../media/image427.emf"/><Relationship Id="rId3" Type="http://schemas.openxmlformats.org/officeDocument/2006/relationships/image" Target="../media/image332.emf"/><Relationship Id="rId12" Type="http://schemas.openxmlformats.org/officeDocument/2006/relationships/image" Target="../media/image341.emf"/><Relationship Id="rId17" Type="http://schemas.openxmlformats.org/officeDocument/2006/relationships/image" Target="../media/image346.emf"/><Relationship Id="rId25" Type="http://schemas.openxmlformats.org/officeDocument/2006/relationships/image" Target="../media/image354.emf"/><Relationship Id="rId33" Type="http://schemas.openxmlformats.org/officeDocument/2006/relationships/image" Target="../media/image362.emf"/><Relationship Id="rId38" Type="http://schemas.openxmlformats.org/officeDocument/2006/relationships/image" Target="../media/image367.emf"/><Relationship Id="rId46" Type="http://schemas.openxmlformats.org/officeDocument/2006/relationships/image" Target="../media/image375.emf"/><Relationship Id="rId59" Type="http://schemas.openxmlformats.org/officeDocument/2006/relationships/image" Target="../media/image388.emf"/><Relationship Id="rId67" Type="http://schemas.openxmlformats.org/officeDocument/2006/relationships/image" Target="../media/image396.emf"/><Relationship Id="rId103" Type="http://schemas.openxmlformats.org/officeDocument/2006/relationships/image" Target="../media/image432.emf"/><Relationship Id="rId108" Type="http://schemas.openxmlformats.org/officeDocument/2006/relationships/image" Target="../media/image437.emf"/><Relationship Id="rId20" Type="http://schemas.openxmlformats.org/officeDocument/2006/relationships/image" Target="../media/image349.emf"/><Relationship Id="rId41" Type="http://schemas.openxmlformats.org/officeDocument/2006/relationships/image" Target="../media/image370.emf"/><Relationship Id="rId54" Type="http://schemas.openxmlformats.org/officeDocument/2006/relationships/image" Target="../media/image383.emf"/><Relationship Id="rId62" Type="http://schemas.openxmlformats.org/officeDocument/2006/relationships/image" Target="../media/image391.emf"/><Relationship Id="rId70" Type="http://schemas.openxmlformats.org/officeDocument/2006/relationships/image" Target="../media/image399.emf"/><Relationship Id="rId75" Type="http://schemas.openxmlformats.org/officeDocument/2006/relationships/image" Target="../media/image404.emf"/><Relationship Id="rId83" Type="http://schemas.openxmlformats.org/officeDocument/2006/relationships/image" Target="../media/image412.emf"/><Relationship Id="rId88" Type="http://schemas.openxmlformats.org/officeDocument/2006/relationships/image" Target="../media/image417.emf"/><Relationship Id="rId91" Type="http://schemas.openxmlformats.org/officeDocument/2006/relationships/image" Target="../media/image420.emf"/><Relationship Id="rId96" Type="http://schemas.openxmlformats.org/officeDocument/2006/relationships/image" Target="../media/image425.emf"/><Relationship Id="rId111" Type="http://schemas.openxmlformats.org/officeDocument/2006/relationships/image" Target="../media/image440.jpeg"/><Relationship Id="rId1" Type="http://schemas.openxmlformats.org/officeDocument/2006/relationships/slideLayout" Target="../slideLayouts/slideLayout4.xml"/><Relationship Id="rId6" Type="http://schemas.openxmlformats.org/officeDocument/2006/relationships/image" Target="../media/image335.emf"/><Relationship Id="rId15" Type="http://schemas.openxmlformats.org/officeDocument/2006/relationships/image" Target="../media/image344.emf"/><Relationship Id="rId23" Type="http://schemas.openxmlformats.org/officeDocument/2006/relationships/image" Target="../media/image352.emf"/><Relationship Id="rId28" Type="http://schemas.openxmlformats.org/officeDocument/2006/relationships/image" Target="../media/image357.emf"/><Relationship Id="rId36" Type="http://schemas.openxmlformats.org/officeDocument/2006/relationships/image" Target="../media/image365.emf"/><Relationship Id="rId49" Type="http://schemas.openxmlformats.org/officeDocument/2006/relationships/image" Target="../media/image378.emf"/><Relationship Id="rId57" Type="http://schemas.openxmlformats.org/officeDocument/2006/relationships/image" Target="../media/image386.emf"/><Relationship Id="rId106" Type="http://schemas.openxmlformats.org/officeDocument/2006/relationships/image" Target="../media/image435.emf"/><Relationship Id="rId10" Type="http://schemas.openxmlformats.org/officeDocument/2006/relationships/image" Target="../media/image339.emf"/><Relationship Id="rId31" Type="http://schemas.openxmlformats.org/officeDocument/2006/relationships/image" Target="../media/image360.emf"/><Relationship Id="rId44" Type="http://schemas.openxmlformats.org/officeDocument/2006/relationships/image" Target="../media/image373.emf"/><Relationship Id="rId52" Type="http://schemas.openxmlformats.org/officeDocument/2006/relationships/image" Target="../media/image381.emf"/><Relationship Id="rId60" Type="http://schemas.openxmlformats.org/officeDocument/2006/relationships/image" Target="../media/image389.emf"/><Relationship Id="rId65" Type="http://schemas.openxmlformats.org/officeDocument/2006/relationships/image" Target="../media/image394.emf"/><Relationship Id="rId73" Type="http://schemas.openxmlformats.org/officeDocument/2006/relationships/image" Target="../media/image402.emf"/><Relationship Id="rId78" Type="http://schemas.openxmlformats.org/officeDocument/2006/relationships/image" Target="../media/image407.emf"/><Relationship Id="rId81" Type="http://schemas.openxmlformats.org/officeDocument/2006/relationships/image" Target="../media/image410.emf"/><Relationship Id="rId86" Type="http://schemas.openxmlformats.org/officeDocument/2006/relationships/image" Target="../media/image415.emf"/><Relationship Id="rId94" Type="http://schemas.openxmlformats.org/officeDocument/2006/relationships/image" Target="../media/image423.emf"/><Relationship Id="rId99" Type="http://schemas.openxmlformats.org/officeDocument/2006/relationships/image" Target="../media/image428.emf"/><Relationship Id="rId101" Type="http://schemas.openxmlformats.org/officeDocument/2006/relationships/image" Target="../media/image430.emf"/><Relationship Id="rId4" Type="http://schemas.openxmlformats.org/officeDocument/2006/relationships/image" Target="../media/image333.emf"/><Relationship Id="rId9" Type="http://schemas.openxmlformats.org/officeDocument/2006/relationships/image" Target="../media/image338.emf"/><Relationship Id="rId13" Type="http://schemas.openxmlformats.org/officeDocument/2006/relationships/image" Target="../media/image342.emf"/><Relationship Id="rId18" Type="http://schemas.openxmlformats.org/officeDocument/2006/relationships/image" Target="../media/image347.emf"/><Relationship Id="rId39" Type="http://schemas.openxmlformats.org/officeDocument/2006/relationships/image" Target="../media/image368.emf"/><Relationship Id="rId109" Type="http://schemas.openxmlformats.org/officeDocument/2006/relationships/image" Target="../media/image438.emf"/><Relationship Id="rId34" Type="http://schemas.openxmlformats.org/officeDocument/2006/relationships/image" Target="../media/image363.emf"/><Relationship Id="rId50" Type="http://schemas.openxmlformats.org/officeDocument/2006/relationships/image" Target="../media/image379.emf"/><Relationship Id="rId55" Type="http://schemas.openxmlformats.org/officeDocument/2006/relationships/image" Target="../media/image384.emf"/><Relationship Id="rId76" Type="http://schemas.openxmlformats.org/officeDocument/2006/relationships/image" Target="../media/image405.emf"/><Relationship Id="rId97" Type="http://schemas.openxmlformats.org/officeDocument/2006/relationships/image" Target="../media/image426.emf"/><Relationship Id="rId104" Type="http://schemas.openxmlformats.org/officeDocument/2006/relationships/image" Target="../media/image433.emf"/><Relationship Id="rId7" Type="http://schemas.openxmlformats.org/officeDocument/2006/relationships/image" Target="../media/image336.emf"/><Relationship Id="rId71" Type="http://schemas.openxmlformats.org/officeDocument/2006/relationships/image" Target="../media/image400.emf"/><Relationship Id="rId92" Type="http://schemas.openxmlformats.org/officeDocument/2006/relationships/image" Target="../media/image421.emf"/></Relationships>
</file>

<file path=ppt/slides/_rels/slide8.xml.rels><?xml version="1.0" encoding="UTF-8" standalone="yes"?>
<Relationships xmlns="http://schemas.openxmlformats.org/package/2006/relationships"><Relationship Id="rId8" Type="http://schemas.openxmlformats.org/officeDocument/2006/relationships/image" Target="../media/image447.emf"/><Relationship Id="rId13" Type="http://schemas.openxmlformats.org/officeDocument/2006/relationships/image" Target="../media/image452.emf"/><Relationship Id="rId18" Type="http://schemas.openxmlformats.org/officeDocument/2006/relationships/image" Target="../media/image457.emf"/><Relationship Id="rId26" Type="http://schemas.openxmlformats.org/officeDocument/2006/relationships/image" Target="../media/image465.emf"/><Relationship Id="rId3" Type="http://schemas.openxmlformats.org/officeDocument/2006/relationships/image" Target="../media/image442.emf"/><Relationship Id="rId21" Type="http://schemas.openxmlformats.org/officeDocument/2006/relationships/image" Target="../media/image460.emf"/><Relationship Id="rId7" Type="http://schemas.openxmlformats.org/officeDocument/2006/relationships/image" Target="../media/image446.emf"/><Relationship Id="rId12" Type="http://schemas.openxmlformats.org/officeDocument/2006/relationships/image" Target="../media/image451.emf"/><Relationship Id="rId17" Type="http://schemas.openxmlformats.org/officeDocument/2006/relationships/image" Target="../media/image456.emf"/><Relationship Id="rId25" Type="http://schemas.openxmlformats.org/officeDocument/2006/relationships/image" Target="../media/image464.emf"/><Relationship Id="rId2" Type="http://schemas.openxmlformats.org/officeDocument/2006/relationships/notesSlide" Target="../notesSlides/notesSlide8.xml"/><Relationship Id="rId16" Type="http://schemas.openxmlformats.org/officeDocument/2006/relationships/image" Target="../media/image455.emf"/><Relationship Id="rId20" Type="http://schemas.openxmlformats.org/officeDocument/2006/relationships/image" Target="../media/image459.emf"/><Relationship Id="rId29" Type="http://schemas.openxmlformats.org/officeDocument/2006/relationships/image" Target="../media/image468.emf"/><Relationship Id="rId1" Type="http://schemas.openxmlformats.org/officeDocument/2006/relationships/slideLayout" Target="../slideLayouts/slideLayout4.xml"/><Relationship Id="rId6" Type="http://schemas.openxmlformats.org/officeDocument/2006/relationships/image" Target="../media/image445.emf"/><Relationship Id="rId11" Type="http://schemas.openxmlformats.org/officeDocument/2006/relationships/image" Target="../media/image450.emf"/><Relationship Id="rId24" Type="http://schemas.openxmlformats.org/officeDocument/2006/relationships/image" Target="../media/image463.emf"/><Relationship Id="rId32" Type="http://schemas.openxmlformats.org/officeDocument/2006/relationships/image" Target="../media/image470.png"/><Relationship Id="rId5" Type="http://schemas.openxmlformats.org/officeDocument/2006/relationships/image" Target="../media/image444.emf"/><Relationship Id="rId15" Type="http://schemas.openxmlformats.org/officeDocument/2006/relationships/image" Target="../media/image454.emf"/><Relationship Id="rId23" Type="http://schemas.openxmlformats.org/officeDocument/2006/relationships/image" Target="../media/image462.emf"/><Relationship Id="rId28" Type="http://schemas.openxmlformats.org/officeDocument/2006/relationships/image" Target="../media/image467.emf"/><Relationship Id="rId10" Type="http://schemas.openxmlformats.org/officeDocument/2006/relationships/image" Target="../media/image449.emf"/><Relationship Id="rId19" Type="http://schemas.openxmlformats.org/officeDocument/2006/relationships/image" Target="../media/image458.emf"/><Relationship Id="rId31" Type="http://schemas.openxmlformats.org/officeDocument/2006/relationships/image" Target="../media/image16.jpeg"/><Relationship Id="rId4" Type="http://schemas.openxmlformats.org/officeDocument/2006/relationships/image" Target="../media/image443.emf"/><Relationship Id="rId9" Type="http://schemas.openxmlformats.org/officeDocument/2006/relationships/image" Target="../media/image448.emf"/><Relationship Id="rId14" Type="http://schemas.openxmlformats.org/officeDocument/2006/relationships/image" Target="../media/image453.emf"/><Relationship Id="rId22" Type="http://schemas.openxmlformats.org/officeDocument/2006/relationships/image" Target="../media/image461.emf"/><Relationship Id="rId27" Type="http://schemas.openxmlformats.org/officeDocument/2006/relationships/image" Target="../media/image466.emf"/><Relationship Id="rId30" Type="http://schemas.openxmlformats.org/officeDocument/2006/relationships/image" Target="../media/image469.emf"/></Relationships>
</file>

<file path=ppt/slides/_rels/slide9.xml.rels><?xml version="1.0" encoding="UTF-8" standalone="yes"?>
<Relationships xmlns="http://schemas.openxmlformats.org/package/2006/relationships"><Relationship Id="rId13" Type="http://schemas.openxmlformats.org/officeDocument/2006/relationships/image" Target="../media/image481.emf"/><Relationship Id="rId18" Type="http://schemas.openxmlformats.org/officeDocument/2006/relationships/image" Target="../media/image486.emf"/><Relationship Id="rId26" Type="http://schemas.openxmlformats.org/officeDocument/2006/relationships/image" Target="../media/image494.emf"/><Relationship Id="rId39" Type="http://schemas.openxmlformats.org/officeDocument/2006/relationships/image" Target="../media/image507.emf"/><Relationship Id="rId21" Type="http://schemas.openxmlformats.org/officeDocument/2006/relationships/image" Target="../media/image489.emf"/><Relationship Id="rId34" Type="http://schemas.openxmlformats.org/officeDocument/2006/relationships/image" Target="../media/image502.emf"/><Relationship Id="rId42" Type="http://schemas.openxmlformats.org/officeDocument/2006/relationships/image" Target="../media/image510.emf"/><Relationship Id="rId47" Type="http://schemas.openxmlformats.org/officeDocument/2006/relationships/image" Target="../media/image515.emf"/><Relationship Id="rId50" Type="http://schemas.openxmlformats.org/officeDocument/2006/relationships/image" Target="../media/image518.emf"/><Relationship Id="rId55" Type="http://schemas.openxmlformats.org/officeDocument/2006/relationships/image" Target="../media/image523.emf"/><Relationship Id="rId63" Type="http://schemas.openxmlformats.org/officeDocument/2006/relationships/image" Target="../media/image531.emf"/><Relationship Id="rId68" Type="http://schemas.openxmlformats.org/officeDocument/2006/relationships/image" Target="../media/image536.emf"/><Relationship Id="rId76" Type="http://schemas.openxmlformats.org/officeDocument/2006/relationships/image" Target="../media/image544.emf"/><Relationship Id="rId7" Type="http://schemas.openxmlformats.org/officeDocument/2006/relationships/image" Target="../media/image475.emf"/><Relationship Id="rId71" Type="http://schemas.openxmlformats.org/officeDocument/2006/relationships/image" Target="../media/image539.emf"/><Relationship Id="rId2" Type="http://schemas.openxmlformats.org/officeDocument/2006/relationships/notesSlide" Target="../notesSlides/notesSlide9.xml"/><Relationship Id="rId16" Type="http://schemas.openxmlformats.org/officeDocument/2006/relationships/image" Target="../media/image484.emf"/><Relationship Id="rId29" Type="http://schemas.openxmlformats.org/officeDocument/2006/relationships/image" Target="../media/image497.emf"/><Relationship Id="rId11" Type="http://schemas.openxmlformats.org/officeDocument/2006/relationships/image" Target="../media/image479.emf"/><Relationship Id="rId24" Type="http://schemas.openxmlformats.org/officeDocument/2006/relationships/image" Target="../media/image492.emf"/><Relationship Id="rId32" Type="http://schemas.openxmlformats.org/officeDocument/2006/relationships/image" Target="../media/image500.emf"/><Relationship Id="rId37" Type="http://schemas.openxmlformats.org/officeDocument/2006/relationships/image" Target="../media/image505.emf"/><Relationship Id="rId40" Type="http://schemas.openxmlformats.org/officeDocument/2006/relationships/image" Target="../media/image508.emf"/><Relationship Id="rId45" Type="http://schemas.openxmlformats.org/officeDocument/2006/relationships/image" Target="../media/image513.emf"/><Relationship Id="rId53" Type="http://schemas.openxmlformats.org/officeDocument/2006/relationships/image" Target="../media/image521.emf"/><Relationship Id="rId58" Type="http://schemas.openxmlformats.org/officeDocument/2006/relationships/image" Target="../media/image526.emf"/><Relationship Id="rId66" Type="http://schemas.openxmlformats.org/officeDocument/2006/relationships/image" Target="../media/image534.emf"/><Relationship Id="rId74" Type="http://schemas.openxmlformats.org/officeDocument/2006/relationships/image" Target="../media/image542.emf"/><Relationship Id="rId5" Type="http://schemas.openxmlformats.org/officeDocument/2006/relationships/image" Target="../media/image473.emf"/><Relationship Id="rId15" Type="http://schemas.openxmlformats.org/officeDocument/2006/relationships/image" Target="../media/image483.emf"/><Relationship Id="rId23" Type="http://schemas.openxmlformats.org/officeDocument/2006/relationships/image" Target="../media/image491.emf"/><Relationship Id="rId28" Type="http://schemas.openxmlformats.org/officeDocument/2006/relationships/image" Target="../media/image496.emf"/><Relationship Id="rId36" Type="http://schemas.openxmlformats.org/officeDocument/2006/relationships/image" Target="../media/image504.emf"/><Relationship Id="rId49" Type="http://schemas.openxmlformats.org/officeDocument/2006/relationships/image" Target="../media/image517.emf"/><Relationship Id="rId57" Type="http://schemas.openxmlformats.org/officeDocument/2006/relationships/image" Target="../media/image525.emf"/><Relationship Id="rId61" Type="http://schemas.openxmlformats.org/officeDocument/2006/relationships/image" Target="../media/image529.emf"/><Relationship Id="rId10" Type="http://schemas.openxmlformats.org/officeDocument/2006/relationships/image" Target="../media/image478.emf"/><Relationship Id="rId19" Type="http://schemas.openxmlformats.org/officeDocument/2006/relationships/image" Target="../media/image487.emf"/><Relationship Id="rId31" Type="http://schemas.openxmlformats.org/officeDocument/2006/relationships/image" Target="../media/image499.emf"/><Relationship Id="rId44" Type="http://schemas.openxmlformats.org/officeDocument/2006/relationships/image" Target="../media/image512.emf"/><Relationship Id="rId52" Type="http://schemas.openxmlformats.org/officeDocument/2006/relationships/image" Target="../media/image520.emf"/><Relationship Id="rId60" Type="http://schemas.openxmlformats.org/officeDocument/2006/relationships/image" Target="../media/image528.emf"/><Relationship Id="rId65" Type="http://schemas.openxmlformats.org/officeDocument/2006/relationships/image" Target="../media/image533.emf"/><Relationship Id="rId73" Type="http://schemas.openxmlformats.org/officeDocument/2006/relationships/image" Target="../media/image541.emf"/><Relationship Id="rId4" Type="http://schemas.openxmlformats.org/officeDocument/2006/relationships/image" Target="../media/image472.emf"/><Relationship Id="rId9" Type="http://schemas.openxmlformats.org/officeDocument/2006/relationships/image" Target="../media/image477.emf"/><Relationship Id="rId14" Type="http://schemas.openxmlformats.org/officeDocument/2006/relationships/image" Target="../media/image482.emf"/><Relationship Id="rId22" Type="http://schemas.openxmlformats.org/officeDocument/2006/relationships/image" Target="../media/image490.emf"/><Relationship Id="rId27" Type="http://schemas.openxmlformats.org/officeDocument/2006/relationships/image" Target="../media/image495.emf"/><Relationship Id="rId30" Type="http://schemas.openxmlformats.org/officeDocument/2006/relationships/image" Target="../media/image498.emf"/><Relationship Id="rId35" Type="http://schemas.openxmlformats.org/officeDocument/2006/relationships/image" Target="../media/image503.emf"/><Relationship Id="rId43" Type="http://schemas.openxmlformats.org/officeDocument/2006/relationships/image" Target="../media/image511.emf"/><Relationship Id="rId48" Type="http://schemas.openxmlformats.org/officeDocument/2006/relationships/image" Target="../media/image516.emf"/><Relationship Id="rId56" Type="http://schemas.openxmlformats.org/officeDocument/2006/relationships/image" Target="../media/image524.emf"/><Relationship Id="rId64" Type="http://schemas.openxmlformats.org/officeDocument/2006/relationships/image" Target="../media/image532.emf"/><Relationship Id="rId69" Type="http://schemas.openxmlformats.org/officeDocument/2006/relationships/image" Target="../media/image537.emf"/><Relationship Id="rId77" Type="http://schemas.openxmlformats.org/officeDocument/2006/relationships/image" Target="../media/image16.jpeg"/><Relationship Id="rId8" Type="http://schemas.openxmlformats.org/officeDocument/2006/relationships/image" Target="../media/image476.emf"/><Relationship Id="rId51" Type="http://schemas.openxmlformats.org/officeDocument/2006/relationships/image" Target="../media/image519.emf"/><Relationship Id="rId72" Type="http://schemas.openxmlformats.org/officeDocument/2006/relationships/image" Target="../media/image540.emf"/><Relationship Id="rId3" Type="http://schemas.openxmlformats.org/officeDocument/2006/relationships/image" Target="../media/image471.emf"/><Relationship Id="rId12" Type="http://schemas.openxmlformats.org/officeDocument/2006/relationships/image" Target="../media/image480.emf"/><Relationship Id="rId17" Type="http://schemas.openxmlformats.org/officeDocument/2006/relationships/image" Target="../media/image485.emf"/><Relationship Id="rId25" Type="http://schemas.openxmlformats.org/officeDocument/2006/relationships/image" Target="../media/image493.emf"/><Relationship Id="rId33" Type="http://schemas.openxmlformats.org/officeDocument/2006/relationships/image" Target="../media/image501.emf"/><Relationship Id="rId38" Type="http://schemas.openxmlformats.org/officeDocument/2006/relationships/image" Target="../media/image506.emf"/><Relationship Id="rId46" Type="http://schemas.openxmlformats.org/officeDocument/2006/relationships/image" Target="../media/image514.emf"/><Relationship Id="rId59" Type="http://schemas.openxmlformats.org/officeDocument/2006/relationships/image" Target="../media/image527.emf"/><Relationship Id="rId67" Type="http://schemas.openxmlformats.org/officeDocument/2006/relationships/image" Target="../media/image535.emf"/><Relationship Id="rId20" Type="http://schemas.openxmlformats.org/officeDocument/2006/relationships/image" Target="../media/image488.emf"/><Relationship Id="rId41" Type="http://schemas.openxmlformats.org/officeDocument/2006/relationships/image" Target="../media/image509.emf"/><Relationship Id="rId54" Type="http://schemas.openxmlformats.org/officeDocument/2006/relationships/image" Target="../media/image522.emf"/><Relationship Id="rId62" Type="http://schemas.openxmlformats.org/officeDocument/2006/relationships/image" Target="../media/image530.emf"/><Relationship Id="rId70" Type="http://schemas.openxmlformats.org/officeDocument/2006/relationships/image" Target="../media/image538.emf"/><Relationship Id="rId75" Type="http://schemas.openxmlformats.org/officeDocument/2006/relationships/image" Target="../media/image543.emf"/><Relationship Id="rId1" Type="http://schemas.openxmlformats.org/officeDocument/2006/relationships/slideLayout" Target="../slideLayouts/slideLayout12.xml"/><Relationship Id="rId6" Type="http://schemas.openxmlformats.org/officeDocument/2006/relationships/image" Target="../media/image47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43992" y="91108"/>
            <a:ext cx="4437183"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2017</a:t>
            </a:r>
            <a:endParaRPr lang="cs-CZ" sz="2400" dirty="0">
              <a:latin typeface="Albertus MT" pitchFamily="18" charset="0"/>
            </a:endParaRPr>
          </a:p>
        </p:txBody>
      </p:sp>
      <p:sp>
        <p:nvSpPr>
          <p:cNvPr id="22" name="Rectangle 1280"/>
          <p:cNvSpPr>
            <a:spLocks noChangeArrowheads="1"/>
          </p:cNvSpPr>
          <p:nvPr/>
        </p:nvSpPr>
        <p:spPr bwMode="auto">
          <a:xfrm>
            <a:off x="143992" y="2035324"/>
            <a:ext cx="4437183"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2017</a:t>
            </a:r>
            <a:endParaRPr lang="cs-CZ" sz="2400" b="0" dirty="0">
              <a:latin typeface="Times New Roman" pitchFamily="18" charset="0"/>
            </a:endParaRPr>
          </a:p>
        </p:txBody>
      </p:sp>
      <p:sp>
        <p:nvSpPr>
          <p:cNvPr id="23" name="Rectangle 1339"/>
          <p:cNvSpPr>
            <a:spLocks noChangeArrowheads="1"/>
          </p:cNvSpPr>
          <p:nvPr/>
        </p:nvSpPr>
        <p:spPr bwMode="auto">
          <a:xfrm>
            <a:off x="143992" y="595164"/>
            <a:ext cx="4437183"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748364" y="739180"/>
            <a:ext cx="1024087" cy="936625"/>
          </a:xfrm>
          <a:prstGeom prst="rect">
            <a:avLst/>
          </a:prstGeom>
          <a:noFill/>
          <a:ln w="9525">
            <a:noFill/>
            <a:miter lim="800000"/>
            <a:headEnd/>
            <a:tailEnd/>
          </a:ln>
        </p:spPr>
      </p:pic>
      <p:sp>
        <p:nvSpPr>
          <p:cNvPr id="25" name="Rectangle 1278"/>
          <p:cNvSpPr>
            <a:spLocks noChangeArrowheads="1"/>
          </p:cNvSpPr>
          <p:nvPr/>
        </p:nvSpPr>
        <p:spPr bwMode="auto">
          <a:xfrm>
            <a:off x="143992" y="2575900"/>
            <a:ext cx="4437183" cy="4500000"/>
          </a:xfrm>
          <a:prstGeom prst="rect">
            <a:avLst/>
          </a:prstGeom>
          <a:pattFill prst="openDmnd">
            <a:fgClr>
              <a:srgbClr val="CCFF33"/>
            </a:fgClr>
            <a:bgClr>
              <a:schemeClr val="bg1"/>
            </a:bgClr>
          </a:pattFill>
          <a:ln w="28575">
            <a:solidFill>
              <a:srgbClr val="008000"/>
            </a:solidFill>
            <a:miter lim="800000"/>
            <a:headEnd/>
            <a:tailEnd/>
          </a:ln>
        </p:spPr>
        <p:txBody>
          <a:bodyPr lIns="91425" tIns="45713" rIns="91425" bIns="45713"/>
          <a:lstStyle/>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FORNAXA </a:t>
            </a: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–TĚSNĚNÍ, spol.   s r.o.</a:t>
            </a:r>
          </a:p>
          <a:p>
            <a:pPr algn="ctr" eaLnBrk="0" hangingPunct="0">
              <a:defRPr/>
            </a:pP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Ahlfit </a:t>
            </a: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Izolace </a:t>
            </a: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JT-Service s.r.o.</a:t>
            </a:r>
            <a:endPar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sz="2000" dirty="0" err="1"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Průmstav</a:t>
            </a: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 </a:t>
            </a: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rPr>
              <a:t>D</a:t>
            </a:r>
            <a:r>
              <a:rPr lang="en-GB" sz="2000" dirty="0">
                <a:solidFill>
                  <a:srgbClr val="333399"/>
                </a:solidFill>
                <a:effectLst>
                  <a:outerShdw blurRad="38100" dist="38100" dir="2700000" algn="tl">
                    <a:srgbClr val="000000">
                      <a:alpha val="43137"/>
                    </a:srgbClr>
                  </a:outerShdw>
                </a:effectLst>
                <a:latin typeface="Century Gothic" pitchFamily="34" charset="0"/>
              </a:rPr>
              <a:t>EKRA Industrial s.r.o. </a:t>
            </a:r>
            <a:endParaRPr lang="cs-CZ" sz="2000" dirty="0">
              <a:solidFill>
                <a:srgbClr val="333399"/>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INDUSTRIAL </a:t>
            </a: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CZ, spol. s r.o.</a:t>
            </a:r>
          </a:p>
          <a:p>
            <a:pPr algn="ctr" eaLnBrk="0" hangingPunct="0">
              <a:defRPr/>
            </a:pP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GEAR SERVICE s.r.o.</a:t>
            </a:r>
            <a:endParaRPr lang="cs-CZ" sz="1800" dirty="0">
              <a:solidFill>
                <a:srgbClr val="333399"/>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6" name="Text Box 6"/>
          <p:cNvSpPr txBox="1">
            <a:spLocks noChangeArrowheads="1"/>
          </p:cNvSpPr>
          <p:nvPr/>
        </p:nvSpPr>
        <p:spPr bwMode="auto">
          <a:xfrm>
            <a:off x="5296208" y="4350629"/>
            <a:ext cx="4866526" cy="2607619"/>
          </a:xfrm>
          <a:prstGeom prst="rect">
            <a:avLst/>
          </a:prstGeom>
          <a:blipFill dpi="0" rotWithShape="1">
            <a:blip r:embed="rId6">
              <a:alphaModFix amt="79000"/>
            </a:blip>
            <a:srcRect/>
            <a:stretch>
              <a:fillRect/>
            </a:stretch>
          </a:blipFill>
          <a:ln w="88900" cap="rnd" cmpd="sng">
            <a:solidFill>
              <a:srgbClr val="66FFFF"/>
            </a:solidFill>
            <a:prstDash val="solid"/>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4000" dirty="0" smtClean="0">
                <a:ln w="28575" cap="rnd" cmpd="dbl">
                  <a:noFill/>
                  <a:bevel/>
                </a:ln>
                <a:solidFill>
                  <a:srgbClr val="FF0000"/>
                </a:solidFill>
                <a:effectLst>
                  <a:glow rad="215900">
                    <a:schemeClr val="accent6">
                      <a:satMod val="175000"/>
                      <a:alpha val="40000"/>
                    </a:schemeClr>
                  </a:glow>
                  <a:outerShdw blurRad="38100" dist="38100" dir="2700000" algn="tl">
                    <a:srgbClr val="000000">
                      <a:alpha val="43137"/>
                    </a:srgbClr>
                  </a:outerShdw>
                </a:effectLst>
                <a:latin typeface="Arial" panose="020B0604020202020204" pitchFamily="34" charset="0"/>
                <a:ea typeface="Gungsuh" pitchFamily="18" charset="-127"/>
                <a:cs typeface="Arial" panose="020B0604020202020204" pitchFamily="34" charset="0"/>
              </a:rPr>
              <a:t>7.</a:t>
            </a:r>
          </a:p>
          <a:p>
            <a:pPr algn="ctr" eaLnBrk="0" hangingPunct="0">
              <a:defRPr/>
            </a:pPr>
            <a:r>
              <a:rPr lang="cs-CZ" sz="6000" b="0" dirty="0" smtClean="0">
                <a:ln w="38100" cap="rnd" cmpd="dbl">
                  <a:noFill/>
                  <a:bevel/>
                </a:ln>
                <a:solidFill>
                  <a:srgbClr val="FF0000"/>
                </a:solidFill>
                <a:effectLst>
                  <a:glow rad="215900">
                    <a:schemeClr val="accent6">
                      <a:satMod val="175000"/>
                      <a:alpha val="40000"/>
                    </a:schemeClr>
                  </a:glow>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rPr>
              <a:t>FK Slavoj </a:t>
            </a:r>
          </a:p>
          <a:p>
            <a:pPr algn="ctr" eaLnBrk="0" hangingPunct="0">
              <a:defRPr/>
            </a:pPr>
            <a:r>
              <a:rPr lang="cs-CZ" sz="6000" b="0" dirty="0" smtClean="0">
                <a:ln w="38100" cap="rnd" cmpd="dbl">
                  <a:noFill/>
                  <a:bevel/>
                </a:ln>
                <a:solidFill>
                  <a:srgbClr val="FF0000"/>
                </a:solidFill>
                <a:effectLst>
                  <a:glow rad="215900">
                    <a:schemeClr val="accent6">
                      <a:satMod val="175000"/>
                      <a:alpha val="40000"/>
                    </a:schemeClr>
                  </a:glow>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rPr>
              <a:t>Žatec</a:t>
            </a:r>
            <a:endParaRPr lang="cs-CZ" sz="4800" b="0" dirty="0" smtClean="0">
              <a:ln w="38100" cap="rnd" cmpd="dbl">
                <a:noFill/>
                <a:bevel/>
              </a:ln>
              <a:solidFill>
                <a:srgbClr val="FF0000"/>
              </a:solidFill>
              <a:effectLst>
                <a:glow rad="215900">
                  <a:schemeClr val="accent6">
                    <a:satMod val="175000"/>
                    <a:alpha val="40000"/>
                  </a:schemeClr>
                </a:glow>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endParaRPr>
          </a:p>
        </p:txBody>
      </p:sp>
      <p:sp>
        <p:nvSpPr>
          <p:cNvPr id="27" name="TextovéPole 26"/>
          <p:cNvSpPr txBox="1"/>
          <p:nvPr/>
        </p:nvSpPr>
        <p:spPr>
          <a:xfrm>
            <a:off x="5286030" y="2539380"/>
            <a:ext cx="4867074" cy="1691672"/>
          </a:xfrm>
          <a:prstGeom prst="rect">
            <a:avLst/>
          </a:prstGeom>
          <a:blipFill>
            <a:blip r:embed="rId7"/>
            <a:tile tx="0" ty="0" sx="100000" sy="100000" flip="none" algn="tl"/>
          </a:blipFill>
          <a:ln w="76200" cap="rnd" cmpd="sng">
            <a:solidFill>
              <a:srgbClr val="FF66CC"/>
            </a:solidFill>
            <a:prstDash val="sysDot"/>
            <a:miter lim="800000"/>
          </a:ln>
          <a:effectLst>
            <a:glow rad="101600">
              <a:srgbClr val="FFFF66">
                <a:alpha val="40000"/>
              </a:srgbClr>
            </a:glow>
          </a:effectLst>
          <a:scene3d>
            <a:camera prst="orthographicFront"/>
            <a:lightRig rig="threePt" dir="t"/>
          </a:scene3d>
          <a:sp3d contourW="12700">
            <a:contourClr>
              <a:schemeClr val="bg1"/>
            </a:contourClr>
          </a:sp3d>
        </p:spPr>
        <p:txBody>
          <a:bodyPr wrap="square" rtlCol="0" anchor="ctr">
            <a:noAutofit/>
            <a:sp3d contourW="12700">
              <a:extrusionClr>
                <a:schemeClr val="bg1"/>
              </a:extrusionClr>
              <a:contourClr>
                <a:srgbClr val="FFFFFF"/>
              </a:contourClr>
            </a:sp3d>
          </a:bodyPr>
          <a:lstStyle/>
          <a:p>
            <a:pPr algn="ctr"/>
            <a:r>
              <a:rPr lang="cs-CZ" sz="4000" dirty="0" smtClean="0">
                <a:ln w="38100">
                  <a:noFill/>
                </a:ln>
                <a:solidFill>
                  <a:srgbClr val="E7EC06"/>
                </a:solidFill>
                <a:effectLst>
                  <a:reflection endPos="0" dist="50800" dir="5400000" sy="-100000" algn="bl" rotWithShape="0"/>
                </a:effectLst>
                <a:latin typeface="Kristen ITC" panose="03050502040202030202" pitchFamily="66" charset="0"/>
                <a:ea typeface="FangSong" pitchFamily="49" charset="-122"/>
                <a:cs typeface="Arial" panose="020B0604020202020204" pitchFamily="34" charset="0"/>
              </a:rPr>
              <a:t>28.10.2017 sobota    </a:t>
            </a:r>
          </a:p>
          <a:p>
            <a:pPr algn="ctr"/>
            <a:r>
              <a:rPr lang="cs-CZ" sz="4000" dirty="0" smtClean="0">
                <a:ln w="38100">
                  <a:noFill/>
                </a:ln>
                <a:solidFill>
                  <a:srgbClr val="E7EC06"/>
                </a:solidFill>
                <a:effectLst>
                  <a:reflection endPos="0" dist="50800" dir="5400000" sy="-100000" algn="bl" rotWithShape="0"/>
                </a:effectLst>
                <a:latin typeface="Kristen ITC" panose="03050502040202030202" pitchFamily="66" charset="0"/>
                <a:ea typeface="FangSong" pitchFamily="49" charset="-122"/>
                <a:cs typeface="Arial" panose="020B0604020202020204" pitchFamily="34" charset="0"/>
              </a:rPr>
              <a:t>10:15 hod  12. kolo</a:t>
            </a:r>
          </a:p>
        </p:txBody>
      </p:sp>
      <p:sp>
        <p:nvSpPr>
          <p:cNvPr id="28" name="AutoShape 3" descr="ů§"/>
          <p:cNvSpPr>
            <a:spLocks noChangeArrowheads="1"/>
          </p:cNvSpPr>
          <p:nvPr/>
        </p:nvSpPr>
        <p:spPr bwMode="auto">
          <a:xfrm>
            <a:off x="5286030" y="74422"/>
            <a:ext cx="4867074" cy="1116000"/>
          </a:xfrm>
          <a:prstGeom prst="flowChartAlternateProcess">
            <a:avLst/>
          </a:prstGeom>
          <a:gradFill flip="none" rotWithShape="0">
            <a:gsLst>
              <a:gs pos="17000">
                <a:srgbClr val="C2EFFA"/>
              </a:gs>
              <a:gs pos="55000">
                <a:srgbClr val="DEFE8E"/>
              </a:gs>
            </a:gsLst>
            <a:lin ang="5400000" scaled="1"/>
            <a:tileRect/>
          </a:gradFill>
          <a:ln w="57150" cap="flat" cmpd="sng">
            <a:solidFill>
              <a:srgbClr val="CC0066">
                <a:alpha val="97647"/>
              </a:srgbClr>
            </a:solidFill>
            <a:prstDash val="lgDashDotDot"/>
            <a:bevel/>
            <a:headEnd/>
            <a:tailEnd/>
          </a:ln>
          <a:effectLst/>
          <a:scene3d>
            <a:camera prst="orthographicFront"/>
            <a:lightRig rig="threePt" dir="t"/>
          </a:scene3d>
          <a:sp3d>
            <a:bevelT prst="relaxedInset"/>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2800" dirty="0">
                <a:ln w="38100" cap="rnd">
                  <a:solidFill>
                    <a:schemeClr val="accent1"/>
                  </a:solidFill>
                  <a:miter lim="800000"/>
                </a:ln>
                <a:gradFill flip="none" rotWithShape="1">
                  <a:gsLst>
                    <a:gs pos="0">
                      <a:schemeClr val="accent2">
                        <a:lumMod val="5000"/>
                        <a:lumOff val="95000"/>
                      </a:schemeClr>
                    </a:gs>
                    <a:gs pos="43000">
                      <a:srgbClr val="A895F7"/>
                    </a:gs>
                    <a:gs pos="83000">
                      <a:schemeClr val="accent2">
                        <a:lumMod val="45000"/>
                        <a:lumOff val="55000"/>
                      </a:schemeClr>
                    </a:gs>
                    <a:gs pos="100000">
                      <a:schemeClr val="accent2">
                        <a:lumMod val="30000"/>
                        <a:lumOff val="70000"/>
                      </a:schemeClr>
                    </a:gs>
                  </a:gsLst>
                  <a:lin ang="5400000" scaled="1"/>
                  <a:tileRect/>
                </a:gradFill>
                <a:effectLst>
                  <a:outerShdw blurRad="50800" dist="38100" dir="5400000" algn="t" rotWithShape="0">
                    <a:prstClr val="black">
                      <a:alpha val="40000"/>
                    </a:prstClr>
                  </a:outerShdw>
                </a:effectLst>
                <a:latin typeface="Felix Titling" panose="04060505060202020A04" pitchFamily="82" charset="0"/>
                <a:ea typeface="SimHei" pitchFamily="49" charset="-122"/>
                <a:cs typeface="Arial" panose="020B0604020202020204" pitchFamily="34" charset="0"/>
              </a:rPr>
              <a:t>Fotbalový </a:t>
            </a:r>
            <a:r>
              <a:rPr lang="cs-CZ" sz="2800" dirty="0" smtClean="0">
                <a:ln w="38100" cap="rnd">
                  <a:solidFill>
                    <a:schemeClr val="accent1"/>
                  </a:solidFill>
                  <a:miter lim="800000"/>
                </a:ln>
                <a:gradFill flip="none" rotWithShape="1">
                  <a:gsLst>
                    <a:gs pos="0">
                      <a:schemeClr val="accent2">
                        <a:lumMod val="5000"/>
                        <a:lumOff val="95000"/>
                      </a:schemeClr>
                    </a:gs>
                    <a:gs pos="43000">
                      <a:srgbClr val="A895F7"/>
                    </a:gs>
                    <a:gs pos="83000">
                      <a:schemeClr val="accent2">
                        <a:lumMod val="45000"/>
                        <a:lumOff val="55000"/>
                      </a:schemeClr>
                    </a:gs>
                    <a:gs pos="100000">
                      <a:schemeClr val="accent2">
                        <a:lumMod val="30000"/>
                        <a:lumOff val="70000"/>
                      </a:schemeClr>
                    </a:gs>
                  </a:gsLst>
                  <a:lin ang="5400000" scaled="1"/>
                  <a:tileRect/>
                </a:gradFill>
                <a:effectLst>
                  <a:outerShdw blurRad="50800" dist="38100" dir="5400000" algn="t" rotWithShape="0">
                    <a:prstClr val="black">
                      <a:alpha val="40000"/>
                    </a:prstClr>
                  </a:outerShdw>
                </a:effectLst>
                <a:latin typeface="Felix Titling" panose="04060505060202020A04" pitchFamily="82" charset="0"/>
                <a:ea typeface="SimHei" pitchFamily="49" charset="-122"/>
                <a:cs typeface="Arial" panose="020B0604020202020204" pitchFamily="34" charset="0"/>
              </a:rPr>
              <a:t>zpravodaj</a:t>
            </a:r>
            <a:endParaRPr lang="cs-CZ" sz="2800" dirty="0">
              <a:ln w="38100" cap="rnd">
                <a:solidFill>
                  <a:schemeClr val="accent1"/>
                </a:solidFill>
                <a:miter lim="800000"/>
              </a:ln>
              <a:gradFill flip="none" rotWithShape="1">
                <a:gsLst>
                  <a:gs pos="0">
                    <a:schemeClr val="accent2">
                      <a:lumMod val="5000"/>
                      <a:lumOff val="95000"/>
                    </a:schemeClr>
                  </a:gs>
                  <a:gs pos="43000">
                    <a:srgbClr val="A895F7"/>
                  </a:gs>
                  <a:gs pos="83000">
                    <a:schemeClr val="accent2">
                      <a:lumMod val="45000"/>
                      <a:lumOff val="55000"/>
                    </a:schemeClr>
                  </a:gs>
                  <a:gs pos="100000">
                    <a:schemeClr val="accent2">
                      <a:lumMod val="30000"/>
                      <a:lumOff val="70000"/>
                    </a:schemeClr>
                  </a:gs>
                </a:gsLst>
                <a:lin ang="5400000" scaled="1"/>
                <a:tileRect/>
              </a:gradFill>
              <a:effectLst>
                <a:outerShdw blurRad="50800" dist="38100" dir="5400000" algn="t" rotWithShape="0">
                  <a:prstClr val="black">
                    <a:alpha val="40000"/>
                  </a:prstClr>
                </a:outerShdw>
              </a:effectLst>
              <a:latin typeface="Felix Titling" panose="04060505060202020A04" pitchFamily="82" charset="0"/>
              <a:ea typeface="SimHei" pitchFamily="49" charset="-122"/>
              <a:cs typeface="Arial" panose="020B0604020202020204" pitchFamily="34" charset="0"/>
            </a:endParaRPr>
          </a:p>
          <a:p>
            <a:pPr algn="ctr" eaLnBrk="0" hangingPunct="0">
              <a:defRPr/>
            </a:pPr>
            <a:r>
              <a:rPr lang="cs-CZ" sz="2800" dirty="0">
                <a:ln w="38100" cap="rnd">
                  <a:solidFill>
                    <a:schemeClr val="accent1"/>
                  </a:solidFill>
                  <a:miter lim="800000"/>
                </a:ln>
                <a:gradFill flip="none" rotWithShape="1">
                  <a:gsLst>
                    <a:gs pos="0">
                      <a:schemeClr val="accent2">
                        <a:lumMod val="5000"/>
                        <a:lumOff val="95000"/>
                      </a:schemeClr>
                    </a:gs>
                    <a:gs pos="43000">
                      <a:srgbClr val="A895F7"/>
                    </a:gs>
                    <a:gs pos="83000">
                      <a:schemeClr val="accent2">
                        <a:lumMod val="45000"/>
                        <a:lumOff val="55000"/>
                      </a:schemeClr>
                    </a:gs>
                    <a:gs pos="100000">
                      <a:schemeClr val="accent2">
                        <a:lumMod val="30000"/>
                        <a:lumOff val="70000"/>
                      </a:schemeClr>
                    </a:gs>
                  </a:gsLst>
                  <a:lin ang="5400000" scaled="1"/>
                  <a:tileRect/>
                </a:gradFill>
                <a:effectLst>
                  <a:outerShdw blurRad="50800" dist="38100" dir="5400000" algn="t" rotWithShape="0">
                    <a:prstClr val="black">
                      <a:alpha val="40000"/>
                    </a:prstClr>
                  </a:outerShdw>
                </a:effectLst>
                <a:latin typeface="Felix Titling" panose="04060505060202020A04" pitchFamily="82" charset="0"/>
                <a:ea typeface="SimHei" pitchFamily="49" charset="-122"/>
                <a:cs typeface="Arial" panose="020B0604020202020204" pitchFamily="34" charset="0"/>
              </a:rPr>
              <a:t>SK </a:t>
            </a:r>
            <a:r>
              <a:rPr lang="cs-CZ" sz="2800" dirty="0" smtClean="0">
                <a:ln w="38100" cap="rnd">
                  <a:solidFill>
                    <a:schemeClr val="accent1"/>
                  </a:solidFill>
                  <a:miter lim="800000"/>
                </a:ln>
                <a:gradFill flip="none" rotWithShape="1">
                  <a:gsLst>
                    <a:gs pos="0">
                      <a:schemeClr val="accent2">
                        <a:lumMod val="5000"/>
                        <a:lumOff val="95000"/>
                      </a:schemeClr>
                    </a:gs>
                    <a:gs pos="43000">
                      <a:srgbClr val="A895F7"/>
                    </a:gs>
                    <a:gs pos="83000">
                      <a:schemeClr val="accent2">
                        <a:lumMod val="45000"/>
                        <a:lumOff val="55000"/>
                      </a:schemeClr>
                    </a:gs>
                    <a:gs pos="100000">
                      <a:schemeClr val="accent2">
                        <a:lumMod val="30000"/>
                        <a:lumOff val="70000"/>
                      </a:schemeClr>
                    </a:gs>
                  </a:gsLst>
                  <a:lin ang="5400000" scaled="1"/>
                  <a:tileRect/>
                </a:gradFill>
                <a:effectLst>
                  <a:outerShdw blurRad="50800" dist="38100" dir="5400000" algn="t" rotWithShape="0">
                    <a:prstClr val="black">
                      <a:alpha val="40000"/>
                    </a:prstClr>
                  </a:outerShdw>
                </a:effectLst>
                <a:latin typeface="Felix Titling" panose="04060505060202020A04" pitchFamily="82" charset="0"/>
                <a:ea typeface="SimHei" pitchFamily="49" charset="-122"/>
                <a:cs typeface="Arial" panose="020B0604020202020204" pitchFamily="34" charset="0"/>
              </a:rPr>
              <a:t>Štětí, z.s.</a:t>
            </a:r>
            <a:endParaRPr lang="cs-CZ" sz="2800" dirty="0">
              <a:ln w="38100" cap="rnd">
                <a:solidFill>
                  <a:schemeClr val="accent1"/>
                </a:solidFill>
                <a:miter lim="800000"/>
              </a:ln>
              <a:gradFill flip="none" rotWithShape="1">
                <a:gsLst>
                  <a:gs pos="0">
                    <a:schemeClr val="accent2">
                      <a:lumMod val="5000"/>
                      <a:lumOff val="95000"/>
                    </a:schemeClr>
                  </a:gs>
                  <a:gs pos="43000">
                    <a:srgbClr val="A895F7"/>
                  </a:gs>
                  <a:gs pos="83000">
                    <a:schemeClr val="accent2">
                      <a:lumMod val="45000"/>
                      <a:lumOff val="55000"/>
                    </a:schemeClr>
                  </a:gs>
                  <a:gs pos="100000">
                    <a:schemeClr val="accent2">
                      <a:lumMod val="30000"/>
                      <a:lumOff val="70000"/>
                    </a:schemeClr>
                  </a:gs>
                </a:gsLst>
                <a:lin ang="5400000" scaled="1"/>
                <a:tileRect/>
              </a:gradFill>
              <a:effectLst>
                <a:outerShdw blurRad="50800" dist="38100" dir="5400000" algn="t" rotWithShape="0">
                  <a:prstClr val="black">
                    <a:alpha val="40000"/>
                  </a:prstClr>
                </a:outerShdw>
              </a:effectLst>
              <a:latin typeface="Felix Titling" panose="04060505060202020A04" pitchFamily="82" charset="0"/>
              <a:ea typeface="SimHei" pitchFamily="49" charset="-122"/>
              <a:cs typeface="Arial" panose="020B0604020202020204" pitchFamily="34" charset="0"/>
            </a:endParaRPr>
          </a:p>
        </p:txBody>
      </p:sp>
      <p:sp>
        <p:nvSpPr>
          <p:cNvPr id="32" name="TextovéPole 31"/>
          <p:cNvSpPr txBox="1"/>
          <p:nvPr/>
        </p:nvSpPr>
        <p:spPr>
          <a:xfrm>
            <a:off x="5256560" y="1330233"/>
            <a:ext cx="4866534" cy="1067403"/>
          </a:xfrm>
          <a:prstGeom prst="rect">
            <a:avLst/>
          </a:prstGeom>
          <a:solidFill>
            <a:srgbClr val="66FF66">
              <a:alpha val="62745"/>
            </a:srgbClr>
          </a:solidFill>
          <a:ln w="57150" cmpd="sng">
            <a:solidFill>
              <a:schemeClr val="accent2">
                <a:lumMod val="75000"/>
              </a:schemeClr>
            </a:solidFill>
            <a:prstDash val="solid"/>
            <a:miter lim="800000"/>
          </a:ln>
          <a:effectLst>
            <a:innerShdw blurRad="63500" dist="50800" dir="10800000">
              <a:srgbClr val="FF3399">
                <a:alpha val="49804"/>
              </a:srgbClr>
            </a:innerShdw>
          </a:effectLst>
          <a:scene3d>
            <a:camera prst="orthographicFront"/>
            <a:lightRig rig="threePt" dir="t"/>
          </a:scene3d>
          <a:sp3d contourW="12700" prstMaterial="matte">
            <a:bevelT w="0" h="0" prst="coolSlant"/>
            <a:extrusionClr>
              <a:srgbClr val="CC00CC"/>
            </a:extrusionClr>
            <a:contourClr>
              <a:schemeClr val="bg1"/>
            </a:contourClr>
          </a:sp3d>
        </p:spPr>
        <p:txBody>
          <a:bodyPr wrap="square" tIns="36000" rtlCol="0" anchor="ctr">
            <a:spAutoFit/>
          </a:bodyPr>
          <a:lstStyle/>
          <a:p>
            <a:pPr algn="ctr"/>
            <a:r>
              <a:rPr lang="cs-CZ" sz="3200" dirty="0" smtClean="0">
                <a:ln w="25400" cap="sq">
                  <a:noFill/>
                  <a:prstDash val="solid"/>
                  <a:miter lim="800000"/>
                </a:ln>
                <a:solidFill>
                  <a:srgbClr val="FF3399"/>
                </a:solidFill>
                <a:effectLst>
                  <a:glow rad="139700">
                    <a:schemeClr val="accent1">
                      <a:satMod val="175000"/>
                      <a:alpha val="40000"/>
                    </a:schemeClr>
                  </a:glow>
                </a:effectLst>
                <a:latin typeface="Gadugi" panose="020B0502040204020203" pitchFamily="34" charset="0"/>
                <a:ea typeface="PMingLiU" panose="02020500000000000000" pitchFamily="18" charset="-120"/>
                <a:cs typeface="Arial" panose="020B0604020202020204" pitchFamily="34" charset="0"/>
              </a:rPr>
              <a:t>Sezóna 2017/2018</a:t>
            </a:r>
          </a:p>
          <a:p>
            <a:pPr algn="ctr"/>
            <a:r>
              <a:rPr lang="cs-CZ" sz="3200" dirty="0" smtClean="0">
                <a:ln w="25400" cap="sq">
                  <a:noFill/>
                  <a:prstDash val="solid"/>
                  <a:miter lim="800000"/>
                </a:ln>
                <a:solidFill>
                  <a:srgbClr val="FF3399"/>
                </a:solidFill>
                <a:effectLst>
                  <a:glow rad="139700">
                    <a:schemeClr val="accent1">
                      <a:satMod val="175000"/>
                      <a:alpha val="40000"/>
                    </a:schemeClr>
                  </a:glow>
                </a:effectLst>
                <a:latin typeface="Gadugi" panose="020B0502040204020203" pitchFamily="34" charset="0"/>
                <a:ea typeface="PMingLiU" panose="02020500000000000000" pitchFamily="18" charset="-120"/>
                <a:cs typeface="Arial" panose="020B0604020202020204" pitchFamily="34" charset="0"/>
              </a:rPr>
              <a:t>Ústecký přebor Podzim</a:t>
            </a:r>
          </a:p>
        </p:txBody>
      </p:sp>
      <p:sp>
        <p:nvSpPr>
          <p:cNvPr id="14" name="TextovéPole 13"/>
          <p:cNvSpPr txBox="1">
            <a:spLocks noChangeArrowheads="1"/>
          </p:cNvSpPr>
          <p:nvPr/>
        </p:nvSpPr>
        <p:spPr bwMode="auto">
          <a:xfrm>
            <a:off x="5358578" y="6949565"/>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pic>
        <p:nvPicPr>
          <p:cNvPr id="18" name="Picture 2"/>
          <p:cNvPicPr>
            <a:picLocks noChangeAspect="1" noChangeArrowheads="1"/>
          </p:cNvPicPr>
          <p:nvPr/>
        </p:nvPicPr>
        <p:blipFill>
          <a:blip r:embed="rId8" cstate="print"/>
          <a:srcRect/>
          <a:stretch>
            <a:fillRect/>
          </a:stretch>
        </p:blipFill>
        <p:spPr bwMode="auto">
          <a:xfrm>
            <a:off x="5544593" y="4488175"/>
            <a:ext cx="504056" cy="571486"/>
          </a:xfrm>
          <a:prstGeom prst="rect">
            <a:avLst/>
          </a:prstGeom>
          <a:noFill/>
          <a:ln w="25400">
            <a:solidFill>
              <a:schemeClr val="tx1"/>
            </a:solidFill>
            <a:miter lim="800000"/>
            <a:headEnd/>
            <a:tailEnd/>
          </a:ln>
        </p:spPr>
      </p:pic>
      <p:pic>
        <p:nvPicPr>
          <p:cNvPr id="2" name="Obrázek 1"/>
          <p:cNvPicPr>
            <a:picLocks noChangeAspect="1"/>
          </p:cNvPicPr>
          <p:nvPr/>
        </p:nvPicPr>
        <p:blipFill>
          <a:blip r:embed="rId9"/>
          <a:stretch>
            <a:fillRect/>
          </a:stretch>
        </p:blipFill>
        <p:spPr>
          <a:xfrm>
            <a:off x="9091750" y="4447668"/>
            <a:ext cx="635596" cy="684000"/>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2"/>
            <a:ext cx="184700" cy="615539"/>
          </a:xfrm>
          <a:prstGeom prst="rect">
            <a:avLst/>
          </a:prstGeom>
          <a:noFill/>
          <a:ln w="9525">
            <a:noFill/>
            <a:miter lim="800000"/>
            <a:headEnd/>
            <a:tailEnd/>
          </a:ln>
        </p:spPr>
        <p:txBody>
          <a:bodyPr wrap="none" lIns="91425" tIns="45713" rIns="91425" bIns="45713">
            <a:spAutoFit/>
          </a:bodyPr>
          <a:lstStyle/>
          <a:p>
            <a:endParaRPr lang="cs-CZ" sz="1800" dirty="0">
              <a:solidFill>
                <a:srgbClr val="000000"/>
              </a:solidFill>
              <a:latin typeface="Arial Black" pitchFamily="34" charset="0"/>
            </a:endParaRPr>
          </a:p>
          <a:p>
            <a:endParaRPr lang="cs-CZ" sz="1600" dirty="0">
              <a:solidFill>
                <a:srgbClr val="000000"/>
              </a:solidFill>
              <a:latin typeface="Gill Sans Ultra Bold" pitchFamily="34" charset="-18"/>
            </a:endParaRPr>
          </a:p>
        </p:txBody>
      </p:sp>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914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p>
        </p:txBody>
      </p:sp>
      <p:pic>
        <p:nvPicPr>
          <p:cNvPr id="7170" name="Picture 9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sp>
        <p:nvSpPr>
          <p:cNvPr id="72" name="TextovéPole 71"/>
          <p:cNvSpPr txBox="1"/>
          <p:nvPr/>
        </p:nvSpPr>
        <p:spPr>
          <a:xfrm>
            <a:off x="5400576" y="163116"/>
            <a:ext cx="4608512" cy="1569660"/>
          </a:xfrm>
          <a:prstGeom prst="rect">
            <a:avLst/>
          </a:prstGeom>
          <a:gradFill>
            <a:gsLst>
              <a:gs pos="37000">
                <a:srgbClr val="88D4EC"/>
              </a:gs>
              <a:gs pos="77000">
                <a:srgbClr val="FECDBE"/>
              </a:gs>
            </a:gsLst>
            <a:lin ang="5400000" scaled="1"/>
          </a:gradFill>
        </p:spPr>
        <p:txBody>
          <a:bodyPr wrap="square" rtlCol="0">
            <a:spAutoFit/>
          </a:bodyPr>
          <a:lstStyle/>
          <a:p>
            <a:pPr algn="ctr"/>
            <a:r>
              <a:rPr lang="cs-CZ" sz="2400" dirty="0" smtClean="0">
                <a:latin typeface="Arial Black" panose="020B0A04020102020204" pitchFamily="34" charset="0"/>
              </a:rPr>
              <a:t>Hodnocení zápasu mladších žáků v Lovosicích 22.10.2017</a:t>
            </a:r>
          </a:p>
          <a:p>
            <a:pPr algn="ctr"/>
            <a:r>
              <a:rPr lang="cs-CZ" sz="2400" dirty="0" smtClean="0">
                <a:latin typeface="Arial Black" panose="020B0A04020102020204" pitchFamily="34" charset="0"/>
              </a:rPr>
              <a:t>Miloslav Hromy - trenér</a:t>
            </a:r>
          </a:p>
        </p:txBody>
      </p:sp>
      <p:sp>
        <p:nvSpPr>
          <p:cNvPr id="73" name="Obdélník 72"/>
          <p:cNvSpPr/>
          <p:nvPr/>
        </p:nvSpPr>
        <p:spPr>
          <a:xfrm>
            <a:off x="5400576" y="1819300"/>
            <a:ext cx="4608512" cy="2477601"/>
          </a:xfrm>
          <a:prstGeom prst="rect">
            <a:avLst/>
          </a:prstGeom>
        </p:spPr>
        <p:txBody>
          <a:bodyPr wrap="square">
            <a:spAutoFit/>
          </a:bodyPr>
          <a:lstStyle/>
          <a:p>
            <a:pPr algn="just">
              <a:spcAft>
                <a:spcPts val="0"/>
              </a:spcAft>
            </a:pPr>
            <a:r>
              <a:rPr lang="cs-CZ" dirty="0">
                <a:solidFill>
                  <a:srgbClr val="FF0000"/>
                </a:solidFill>
                <a:latin typeface="Arial" panose="020B0604020202020204" pitchFamily="34" charset="0"/>
                <a:ea typeface="Times New Roman" panose="02020603050405020304" pitchFamily="18" charset="0"/>
                <a:cs typeface="Arial" panose="020B0604020202020204" pitchFamily="34" charset="0"/>
              </a:rPr>
              <a:t>JEDNO VELKÉ </a:t>
            </a:r>
            <a:r>
              <a:rPr lang="cs-CZ"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ZKLAMÁNÍ. </a:t>
            </a:r>
            <a:r>
              <a:rPr lang="cs-CZ" sz="1100" dirty="0" smtClean="0">
                <a:latin typeface="Arial" panose="020B0604020202020204" pitchFamily="34" charset="0"/>
                <a:ea typeface="Times New Roman" panose="02020603050405020304" pitchFamily="18" charset="0"/>
                <a:cs typeface="Arial" panose="020B0604020202020204" pitchFamily="34" charset="0"/>
              </a:rPr>
              <a:t>Hrou soupeře, který </a:t>
            </a:r>
            <a:r>
              <a:rPr lang="cs-CZ" sz="1100" dirty="0">
                <a:latin typeface="Arial" panose="020B0604020202020204" pitchFamily="34" charset="0"/>
                <a:ea typeface="Times New Roman" panose="02020603050405020304" pitchFamily="18" charset="0"/>
                <a:cs typeface="Arial" panose="020B0604020202020204" pitchFamily="34" charset="0"/>
              </a:rPr>
              <a:t>stále jenom odkopával </a:t>
            </a:r>
            <a:r>
              <a:rPr lang="cs-CZ" sz="1100" dirty="0" smtClean="0">
                <a:latin typeface="Arial" panose="020B0604020202020204" pitchFamily="34" charset="0"/>
                <a:ea typeface="Times New Roman" panose="02020603050405020304" pitchFamily="18" charset="0"/>
                <a:cs typeface="Arial" panose="020B0604020202020204" pitchFamily="34" charset="0"/>
              </a:rPr>
              <a:t>balony. Musím říct, </a:t>
            </a:r>
            <a:r>
              <a:rPr lang="cs-CZ" sz="1100" dirty="0">
                <a:latin typeface="Arial" panose="020B0604020202020204" pitchFamily="34" charset="0"/>
                <a:ea typeface="Times New Roman" panose="02020603050405020304" pitchFamily="18" charset="0"/>
                <a:cs typeface="Arial" panose="020B0604020202020204" pitchFamily="34" charset="0"/>
              </a:rPr>
              <a:t>že </a:t>
            </a:r>
            <a:r>
              <a:rPr lang="cs-CZ" sz="1100" dirty="0" smtClean="0">
                <a:latin typeface="Arial" panose="020B0604020202020204" pitchFamily="34" charset="0"/>
                <a:ea typeface="Times New Roman" panose="02020603050405020304" pitchFamily="18" charset="0"/>
                <a:cs typeface="Arial" panose="020B0604020202020204" pitchFamily="34" charset="0"/>
              </a:rPr>
              <a:t>takto </a:t>
            </a:r>
            <a:r>
              <a:rPr lang="cs-CZ" sz="1100" dirty="0">
                <a:latin typeface="Arial" panose="020B0604020202020204" pitchFamily="34" charset="0"/>
                <a:ea typeface="Times New Roman" panose="02020603050405020304" pitchFamily="18" charset="0"/>
                <a:cs typeface="Arial" panose="020B0604020202020204" pitchFamily="34" charset="0"/>
              </a:rPr>
              <a:t>jsem soupeře dlouho neviděl  hrát fotbal </a:t>
            </a:r>
            <a:r>
              <a:rPr lang="cs-CZ" sz="1100" dirty="0" smtClean="0">
                <a:latin typeface="Arial" panose="020B0604020202020204" pitchFamily="34" charset="0"/>
                <a:ea typeface="Times New Roman" panose="02020603050405020304" pitchFamily="18" charset="0"/>
                <a:cs typeface="Arial" panose="020B0604020202020204" pitchFamily="34" charset="0"/>
              </a:rPr>
              <a:t>nebo lépe </a:t>
            </a:r>
            <a:r>
              <a:rPr lang="cs-CZ" sz="1100" dirty="0">
                <a:latin typeface="Arial" panose="020B0604020202020204" pitchFamily="34" charset="0"/>
                <a:ea typeface="Times New Roman" panose="02020603050405020304" pitchFamily="18" charset="0"/>
                <a:cs typeface="Arial" panose="020B0604020202020204" pitchFamily="34" charset="0"/>
              </a:rPr>
              <a:t>řečeno ne fotbal . </a:t>
            </a:r>
            <a:r>
              <a:rPr lang="cs-CZ" sz="1100" dirty="0" smtClean="0">
                <a:latin typeface="Arial" panose="020B0604020202020204" pitchFamily="34" charset="0"/>
                <a:ea typeface="Times New Roman" panose="02020603050405020304" pitchFamily="18" charset="0"/>
                <a:cs typeface="Arial" panose="020B0604020202020204" pitchFamily="34" charset="0"/>
              </a:rPr>
              <a:t>Byl to pro nás nový </a:t>
            </a:r>
            <a:r>
              <a:rPr lang="cs-CZ" sz="1100" dirty="0">
                <a:latin typeface="Arial" panose="020B0604020202020204" pitchFamily="34" charset="0"/>
                <a:ea typeface="Times New Roman" panose="02020603050405020304" pitchFamily="18" charset="0"/>
                <a:cs typeface="Arial" panose="020B0604020202020204" pitchFamily="34" charset="0"/>
              </a:rPr>
              <a:t>styl </a:t>
            </a:r>
            <a:r>
              <a:rPr lang="cs-CZ" sz="1100" dirty="0" smtClean="0">
                <a:latin typeface="Arial" panose="020B0604020202020204" pitchFamily="34" charset="0"/>
                <a:ea typeface="Times New Roman" panose="02020603050405020304" pitchFamily="18" charset="0"/>
                <a:cs typeface="Arial" panose="020B0604020202020204" pitchFamily="34" charset="0"/>
              </a:rPr>
              <a:t>fotbalu, který </a:t>
            </a:r>
            <a:r>
              <a:rPr lang="cs-CZ" sz="1100" dirty="0">
                <a:latin typeface="Arial" panose="020B0604020202020204" pitchFamily="34" charset="0"/>
                <a:ea typeface="Times New Roman" panose="02020603050405020304" pitchFamily="18" charset="0"/>
                <a:cs typeface="Arial" panose="020B0604020202020204" pitchFamily="34" charset="0"/>
              </a:rPr>
              <a:t>my hrát rozhodně </a:t>
            </a:r>
            <a:r>
              <a:rPr lang="cs-CZ" sz="1100" dirty="0" smtClean="0">
                <a:latin typeface="Arial" panose="020B0604020202020204" pitchFamily="34" charset="0"/>
                <a:ea typeface="Times New Roman" panose="02020603050405020304" pitchFamily="18" charset="0"/>
                <a:cs typeface="Arial" panose="020B0604020202020204" pitchFamily="34" charset="0"/>
              </a:rPr>
              <a:t>nechceme. Vadilo </a:t>
            </a:r>
            <a:r>
              <a:rPr lang="cs-CZ" sz="1100" dirty="0">
                <a:latin typeface="Arial" panose="020B0604020202020204" pitchFamily="34" charset="0"/>
                <a:ea typeface="Times New Roman" panose="02020603050405020304" pitchFamily="18" charset="0"/>
                <a:cs typeface="Arial" panose="020B0604020202020204" pitchFamily="34" charset="0"/>
              </a:rPr>
              <a:t>nám  i malé </a:t>
            </a:r>
            <a:r>
              <a:rPr lang="cs-CZ" sz="1100" dirty="0" smtClean="0">
                <a:latin typeface="Arial" panose="020B0604020202020204" pitchFamily="34" charset="0"/>
                <a:ea typeface="Times New Roman" panose="02020603050405020304" pitchFamily="18" charset="0"/>
                <a:cs typeface="Arial" panose="020B0604020202020204" pitchFamily="34" charset="0"/>
              </a:rPr>
              <a:t>hřiště, kde </a:t>
            </a:r>
            <a:r>
              <a:rPr lang="cs-CZ" sz="1100" dirty="0">
                <a:latin typeface="Arial" panose="020B0604020202020204" pitchFamily="34" charset="0"/>
                <a:ea typeface="Times New Roman" panose="02020603050405020304" pitchFamily="18" charset="0"/>
                <a:cs typeface="Arial" panose="020B0604020202020204" pitchFamily="34" charset="0"/>
              </a:rPr>
              <a:t>se nedalo moc kombinovat </a:t>
            </a:r>
            <a:r>
              <a:rPr lang="cs-CZ" sz="1100" dirty="0" smtClean="0">
                <a:latin typeface="Arial" panose="020B0604020202020204" pitchFamily="34" charset="0"/>
                <a:ea typeface="Times New Roman" panose="02020603050405020304" pitchFamily="18" charset="0"/>
                <a:cs typeface="Arial" panose="020B0604020202020204" pitchFamily="34" charset="0"/>
              </a:rPr>
              <a:t>a </a:t>
            </a:r>
            <a:r>
              <a:rPr lang="cs-CZ" sz="1100" dirty="0">
                <a:latin typeface="Arial" panose="020B0604020202020204" pitchFamily="34" charset="0"/>
                <a:ea typeface="Times New Roman" panose="02020603050405020304" pitchFamily="18" charset="0"/>
                <a:cs typeface="Arial" panose="020B0604020202020204" pitchFamily="34" charset="0"/>
              </a:rPr>
              <a:t>prakticky nešlo hrát po </a:t>
            </a:r>
            <a:r>
              <a:rPr lang="cs-CZ" sz="1100" dirty="0" smtClean="0">
                <a:latin typeface="Arial" panose="020B0604020202020204" pitchFamily="34" charset="0"/>
                <a:ea typeface="Times New Roman" panose="02020603050405020304" pitchFamily="18" charset="0"/>
                <a:cs typeface="Arial" panose="020B0604020202020204" pitchFamily="34" charset="0"/>
              </a:rPr>
              <a:t>stranách. Spíše </a:t>
            </a:r>
            <a:r>
              <a:rPr lang="cs-CZ" sz="1100" dirty="0">
                <a:latin typeface="Arial" panose="020B0604020202020204" pitchFamily="34" charset="0"/>
                <a:ea typeface="Times New Roman" panose="02020603050405020304" pitchFamily="18" charset="0"/>
                <a:cs typeface="Arial" panose="020B0604020202020204" pitchFamily="34" charset="0"/>
              </a:rPr>
              <a:t>to bylo o </a:t>
            </a:r>
            <a:r>
              <a:rPr lang="cs-CZ" sz="1100" dirty="0" smtClean="0">
                <a:latin typeface="Arial" panose="020B0604020202020204" pitchFamily="34" charset="0"/>
                <a:ea typeface="Times New Roman" panose="02020603050405020304" pitchFamily="18" charset="0"/>
                <a:cs typeface="Arial" panose="020B0604020202020204" pitchFamily="34" charset="0"/>
              </a:rPr>
              <a:t>bojovnosti, </a:t>
            </a:r>
            <a:r>
              <a:rPr lang="cs-CZ" sz="1100" dirty="0">
                <a:latin typeface="Arial" panose="020B0604020202020204" pitchFamily="34" charset="0"/>
                <a:ea typeface="Times New Roman" panose="02020603050405020304" pitchFamily="18" charset="0"/>
                <a:cs typeface="Arial" panose="020B0604020202020204" pitchFamily="34" charset="0"/>
              </a:rPr>
              <a:t>ale </a:t>
            </a:r>
            <a:r>
              <a:rPr lang="cs-CZ" sz="1100" dirty="0" smtClean="0">
                <a:latin typeface="Arial" panose="020B0604020202020204" pitchFamily="34" charset="0"/>
                <a:ea typeface="Times New Roman" panose="02020603050405020304" pitchFamily="18" charset="0"/>
                <a:cs typeface="Arial" panose="020B0604020202020204" pitchFamily="34" charset="0"/>
              </a:rPr>
              <a:t>objevovaly se i pohledné akce.</a:t>
            </a:r>
            <a:r>
              <a:rPr lang="cs-CZ" sz="1100" dirty="0">
                <a:latin typeface="Arial" panose="020B0604020202020204" pitchFamily="34" charset="0"/>
                <a:ea typeface="Times New Roman" panose="02020603050405020304" pitchFamily="18" charset="0"/>
                <a:cs typeface="Arial" panose="020B0604020202020204" pitchFamily="34" charset="0"/>
              </a:rPr>
              <a:t> Naši hráči zaslouží velikou pochvalu </a:t>
            </a:r>
            <a:r>
              <a:rPr lang="cs-CZ" sz="1100" dirty="0" smtClean="0">
                <a:latin typeface="Arial" panose="020B0604020202020204" pitchFamily="34" charset="0"/>
                <a:ea typeface="Times New Roman" panose="02020603050405020304" pitchFamily="18" charset="0"/>
                <a:cs typeface="Arial" panose="020B0604020202020204" pitchFamily="34" charset="0"/>
              </a:rPr>
              <a:t>zato, </a:t>
            </a:r>
            <a:r>
              <a:rPr lang="cs-CZ" sz="1100" dirty="0">
                <a:latin typeface="Arial" panose="020B0604020202020204" pitchFamily="34" charset="0"/>
                <a:ea typeface="Times New Roman" panose="02020603050405020304" pitchFamily="18" charset="0"/>
                <a:cs typeface="Arial" panose="020B0604020202020204" pitchFamily="34" charset="0"/>
              </a:rPr>
              <a:t>že chtěli hrát </a:t>
            </a:r>
            <a:r>
              <a:rPr lang="cs-CZ" sz="1100" dirty="0" smtClean="0">
                <a:latin typeface="Arial" panose="020B0604020202020204" pitchFamily="34" charset="0"/>
                <a:ea typeface="Times New Roman" panose="02020603050405020304" pitchFamily="18" charset="0"/>
                <a:cs typeface="Arial" panose="020B0604020202020204" pitchFamily="34" charset="0"/>
              </a:rPr>
              <a:t>fotbal. 4 branky po dlouhých odkopech jsme ale dostat neměli. </a:t>
            </a:r>
            <a:r>
              <a:rPr lang="cs-CZ" sz="1100" dirty="0">
                <a:latin typeface="Arial" panose="020B0604020202020204" pitchFamily="34" charset="0"/>
                <a:ea typeface="Times New Roman" panose="02020603050405020304" pitchFamily="18" charset="0"/>
                <a:cs typeface="Arial" panose="020B0604020202020204" pitchFamily="34" charset="0"/>
              </a:rPr>
              <a:t>Klukům </a:t>
            </a:r>
            <a:r>
              <a:rPr lang="cs-CZ" sz="1100" dirty="0" smtClean="0">
                <a:latin typeface="Arial" panose="020B0604020202020204" pitchFamily="34" charset="0"/>
                <a:ea typeface="Times New Roman" panose="02020603050405020304" pitchFamily="18" charset="0"/>
                <a:cs typeface="Arial" panose="020B0604020202020204" pitchFamily="34" charset="0"/>
              </a:rPr>
              <a:t>jsem </a:t>
            </a:r>
            <a:r>
              <a:rPr lang="cs-CZ" sz="1100" dirty="0">
                <a:latin typeface="Arial" panose="020B0604020202020204" pitchFamily="34" charset="0"/>
                <a:ea typeface="Times New Roman" panose="02020603050405020304" pitchFamily="18" charset="0"/>
                <a:cs typeface="Arial" panose="020B0604020202020204" pitchFamily="34" charset="0"/>
              </a:rPr>
              <a:t>po zápase </a:t>
            </a:r>
            <a:r>
              <a:rPr lang="cs-CZ" sz="1100" dirty="0" smtClean="0">
                <a:latin typeface="Arial" panose="020B0604020202020204" pitchFamily="34" charset="0"/>
                <a:ea typeface="Times New Roman" panose="02020603050405020304" pitchFamily="18" charset="0"/>
                <a:cs typeface="Arial" panose="020B0604020202020204" pitchFamily="34" charset="0"/>
              </a:rPr>
              <a:t>v kabině říkal, že soupeř se sice  raduje z vítězství, ale oni hráli fotbal. V </a:t>
            </a:r>
            <a:r>
              <a:rPr lang="cs-CZ" sz="1100" dirty="0">
                <a:latin typeface="Arial" panose="020B0604020202020204" pitchFamily="34" charset="0"/>
                <a:ea typeface="Times New Roman" panose="02020603050405020304" pitchFamily="18" charset="0"/>
                <a:cs typeface="Arial" panose="020B0604020202020204" pitchFamily="34" charset="0"/>
              </a:rPr>
              <a:t>sobotu 28.10 </a:t>
            </a:r>
            <a:r>
              <a:rPr lang="cs-CZ" sz="1100" dirty="0" smtClean="0">
                <a:latin typeface="Arial" panose="020B0604020202020204" pitchFamily="34" charset="0"/>
                <a:ea typeface="Times New Roman" panose="02020603050405020304" pitchFamily="18" charset="0"/>
                <a:cs typeface="Arial" panose="020B0604020202020204" pitchFamily="34" charset="0"/>
              </a:rPr>
              <a:t>jedeme </a:t>
            </a:r>
            <a:r>
              <a:rPr lang="cs-CZ" sz="1100" dirty="0">
                <a:latin typeface="Arial" panose="020B0604020202020204" pitchFamily="34" charset="0"/>
                <a:ea typeface="Times New Roman" panose="02020603050405020304" pitchFamily="18" charset="0"/>
                <a:cs typeface="Arial" panose="020B0604020202020204" pitchFamily="34" charset="0"/>
              </a:rPr>
              <a:t>do </a:t>
            </a:r>
            <a:r>
              <a:rPr lang="cs-CZ" sz="1100" dirty="0" smtClean="0">
                <a:latin typeface="Arial" panose="020B0604020202020204" pitchFamily="34" charset="0"/>
                <a:ea typeface="Times New Roman" panose="02020603050405020304" pitchFamily="18" charset="0"/>
                <a:cs typeface="Arial" panose="020B0604020202020204" pitchFamily="34" charset="0"/>
              </a:rPr>
              <a:t>Krupky,  </a:t>
            </a:r>
            <a:r>
              <a:rPr lang="cs-CZ" sz="1100" dirty="0">
                <a:latin typeface="Arial" panose="020B0604020202020204" pitchFamily="34" charset="0"/>
                <a:ea typeface="Times New Roman" panose="02020603050405020304" pitchFamily="18" charset="0"/>
                <a:cs typeface="Arial" panose="020B0604020202020204" pitchFamily="34" charset="0"/>
              </a:rPr>
              <a:t>kde si určitě fotbal </a:t>
            </a:r>
            <a:r>
              <a:rPr lang="cs-CZ" sz="1100" dirty="0" smtClean="0">
                <a:latin typeface="Arial" panose="020B0604020202020204" pitchFamily="34" charset="0"/>
                <a:ea typeface="Times New Roman" panose="02020603050405020304" pitchFamily="18" charset="0"/>
                <a:cs typeface="Arial" panose="020B0604020202020204" pitchFamily="34" charset="0"/>
              </a:rPr>
              <a:t>s Krupkou v boji o </a:t>
            </a:r>
            <a:r>
              <a:rPr lang="cs-CZ" sz="1100" dirty="0">
                <a:latin typeface="Arial" panose="020B0604020202020204" pitchFamily="34" charset="0"/>
                <a:ea typeface="Times New Roman" panose="02020603050405020304" pitchFamily="18" charset="0"/>
                <a:cs typeface="Arial" panose="020B0604020202020204" pitchFamily="34" charset="0"/>
              </a:rPr>
              <a:t>5 . až </a:t>
            </a:r>
            <a:r>
              <a:rPr lang="cs-CZ" sz="1100" dirty="0" smtClean="0">
                <a:latin typeface="Arial" panose="020B0604020202020204" pitchFamily="34" charset="0"/>
                <a:ea typeface="Times New Roman" panose="02020603050405020304" pitchFamily="18" charset="0"/>
                <a:cs typeface="Arial" panose="020B0604020202020204" pitchFamily="34" charset="0"/>
              </a:rPr>
              <a:t>7.</a:t>
            </a:r>
            <a:r>
              <a:rPr lang="cs-CZ" sz="1100" dirty="0">
                <a:latin typeface="Arial" panose="020B0604020202020204" pitchFamily="34" charset="0"/>
                <a:ea typeface="Times New Roman" panose="02020603050405020304" pitchFamily="18" charset="0"/>
                <a:cs typeface="Arial" panose="020B0604020202020204" pitchFamily="34" charset="0"/>
              </a:rPr>
              <a:t> místo </a:t>
            </a:r>
            <a:r>
              <a:rPr lang="cs-CZ" sz="1100" dirty="0" smtClean="0">
                <a:latin typeface="Arial" panose="020B0604020202020204" pitchFamily="34" charset="0"/>
                <a:ea typeface="Times New Roman" panose="02020603050405020304" pitchFamily="18" charset="0"/>
                <a:cs typeface="Arial" panose="020B0604020202020204" pitchFamily="34" charset="0"/>
              </a:rPr>
              <a:t>zahrajeme. V tabulce nás můžou </a:t>
            </a:r>
            <a:r>
              <a:rPr lang="cs-CZ" sz="1100" dirty="0">
                <a:latin typeface="Arial" panose="020B0604020202020204" pitchFamily="34" charset="0"/>
                <a:ea typeface="Times New Roman" panose="02020603050405020304" pitchFamily="18" charset="0"/>
                <a:cs typeface="Arial" panose="020B0604020202020204" pitchFamily="34" charset="0"/>
              </a:rPr>
              <a:t>dohnat </a:t>
            </a:r>
            <a:r>
              <a:rPr lang="cs-CZ" sz="1100" dirty="0" smtClean="0">
                <a:latin typeface="Arial" panose="020B0604020202020204" pitchFamily="34" charset="0"/>
                <a:ea typeface="Times New Roman" panose="02020603050405020304" pitchFamily="18" charset="0"/>
                <a:cs typeface="Arial" panose="020B0604020202020204" pitchFamily="34" charset="0"/>
              </a:rPr>
              <a:t>ještě Teplice, </a:t>
            </a:r>
            <a:r>
              <a:rPr lang="cs-CZ" sz="1100" dirty="0">
                <a:latin typeface="Arial" panose="020B0604020202020204" pitchFamily="34" charset="0"/>
                <a:ea typeface="Times New Roman" panose="02020603050405020304" pitchFamily="18" charset="0"/>
                <a:cs typeface="Arial" panose="020B0604020202020204" pitchFamily="34" charset="0"/>
              </a:rPr>
              <a:t>kam jedeme </a:t>
            </a:r>
            <a:r>
              <a:rPr lang="cs-CZ" sz="1100" dirty="0" smtClean="0">
                <a:latin typeface="Arial" panose="020B0604020202020204" pitchFamily="34" charset="0"/>
                <a:ea typeface="Times New Roman" panose="02020603050405020304" pitchFamily="18" charset="0"/>
                <a:cs typeface="Arial" panose="020B0604020202020204" pitchFamily="34" charset="0"/>
              </a:rPr>
              <a:t>k</a:t>
            </a:r>
            <a:r>
              <a:rPr lang="cs-CZ" sz="1100" dirty="0">
                <a:latin typeface="Arial" panose="020B0604020202020204" pitchFamily="34" charset="0"/>
                <a:ea typeface="Times New Roman" panose="02020603050405020304" pitchFamily="18" charset="0"/>
                <a:cs typeface="Arial" panose="020B0604020202020204" pitchFamily="34" charset="0"/>
              </a:rPr>
              <a:t>  poslednímu  zápasu v tomto roce . </a:t>
            </a:r>
            <a:r>
              <a:rPr lang="cs-CZ" sz="1100" dirty="0" smtClean="0">
                <a:latin typeface="Arial" panose="020B0604020202020204" pitchFamily="34" charset="0"/>
                <a:ea typeface="Times New Roman" panose="02020603050405020304" pitchFamily="18" charset="0"/>
                <a:cs typeface="Arial" panose="020B0604020202020204" pitchFamily="34" charset="0"/>
              </a:rPr>
              <a:t>Na závěr bych chtěl ještě hráčům poděkovat za předvedený výkon.</a:t>
            </a:r>
            <a:endParaRPr lang="cs-CZ" sz="1100" dirty="0">
              <a:latin typeface="Arial" panose="020B0604020202020204" pitchFamily="34" charset="0"/>
              <a:ea typeface="Calibri" panose="020F0502020204030204" pitchFamily="34" charset="0"/>
              <a:cs typeface="Arial" panose="020B0604020202020204" pitchFamily="34" charset="0"/>
            </a:endParaRPr>
          </a:p>
        </p:txBody>
      </p:sp>
      <p:pic>
        <p:nvPicPr>
          <p:cNvPr id="74" name="Obrázek 73"/>
          <p:cNvPicPr>
            <a:picLocks noChangeAspect="1"/>
          </p:cNvPicPr>
          <p:nvPr/>
        </p:nvPicPr>
        <p:blipFill>
          <a:blip r:embed="rId63"/>
          <a:stretch>
            <a:fillRect/>
          </a:stretch>
        </p:blipFill>
        <p:spPr>
          <a:xfrm>
            <a:off x="5472584" y="4627612"/>
            <a:ext cx="4423024" cy="2124000"/>
          </a:xfrm>
          <a:prstGeom prst="rect">
            <a:avLst/>
          </a:prstGeom>
        </p:spPr>
      </p:pic>
      <p:sp>
        <p:nvSpPr>
          <p:cNvPr id="71" name="Obdélník 70"/>
          <p:cNvSpPr/>
          <p:nvPr/>
        </p:nvSpPr>
        <p:spPr>
          <a:xfrm>
            <a:off x="132385" y="379140"/>
            <a:ext cx="4620119" cy="6604693"/>
          </a:xfrm>
          <a:prstGeom prst="rect">
            <a:avLst/>
          </a:prstGeom>
          <a:solidFill>
            <a:srgbClr val="D9FDFF"/>
          </a:solidFill>
        </p:spPr>
        <p:txBody>
          <a:bodyPr wrap="square">
            <a:spAutoFit/>
          </a:bodyPr>
          <a:lstStyle/>
          <a:p>
            <a:pPr algn="just">
              <a:lnSpc>
                <a:spcPct val="107000"/>
              </a:lnSpc>
              <a:spcAft>
                <a:spcPts val="800"/>
              </a:spcAft>
            </a:pPr>
            <a:r>
              <a:rPr lang="cs-CZ" sz="1000" b="0" dirty="0">
                <a:latin typeface="Arial" panose="020B0604020202020204" pitchFamily="34" charset="0"/>
                <a:ea typeface="Calibri" panose="020F0502020204030204" pitchFamily="34" charset="0"/>
                <a:cs typeface="Arial" panose="020B0604020202020204" pitchFamily="34" charset="0"/>
              </a:rPr>
              <a:t>který míč raději přenechal lépe postavenému </a:t>
            </a:r>
            <a:r>
              <a:rPr lang="cs-CZ" sz="1000" b="0" dirty="0" err="1">
                <a:latin typeface="Arial" panose="020B0604020202020204" pitchFamily="34" charset="0"/>
                <a:ea typeface="Calibri" panose="020F0502020204030204" pitchFamily="34" charset="0"/>
                <a:cs typeface="Arial" panose="020B0604020202020204" pitchFamily="34" charset="0"/>
              </a:rPr>
              <a:t>Kuclerovi</a:t>
            </a:r>
            <a:r>
              <a:rPr lang="cs-CZ" sz="1000" b="0" dirty="0">
                <a:latin typeface="Arial" panose="020B0604020202020204" pitchFamily="34" charset="0"/>
                <a:ea typeface="Calibri" panose="020F0502020204030204" pitchFamily="34" charset="0"/>
                <a:cs typeface="Arial" panose="020B0604020202020204" pitchFamily="34" charset="0"/>
              </a:rPr>
              <a:t>, který uklidil míč k pravé tyči a emoce radosti z vedení 1:0  explodovala.  Brandejs byl i u další šance hned v 54. minutě. Tentokrát se rozhodl z hranice šestnáctky a jen díky pohotovému zákroku brankáře se výsledek neměnil.  Litoměřice zvýšily aktivitu směrem dopředu s cílem vyrovnat a hra se začala více odehrávat na naší polovině.  Radek Dvořák nastoupivší do 2. poločasu v dresu Litoměřic byl jedním z nejaktivnějších. Z trestňáku mířil nad a i další jeho střele ze hry v 63. minutě moc nechybělo, aby skončil v síti. Rozuzlení v utkání nastalo v 73. minutě. Do české uličky poslal Brandejs balón na Křtěna, který podél vybíhajícího brankáře zvýšil na 2:0. Gól hosty     zlomil a to byla naše příležitost náskok ještě navýšit.   Zkusil to Stejskal z velké dálky a tečovaný míč skončil na rohu.  Gól na 3:0  se podařilo vstřelit  14 minut před koncem. Po situaci, kdy se míč potuloval ve vápně Litoměřicka, se dostal až k Menclovi a jeho levačka i s pomocí tyče připravila radost fanouškům Štětí. Do konce zbývalo 10 minut, když si velkou šanci korigovat výsledek připravil náš soupeř. Z volného přímého kopu se totiž hezky trefil Písař a Gabriel v brance vyrazil před sebe. Okamžitě následoval centr zpět před branku a i další zákrok brankáře po hlavičce byl velmi hezký. Pak už následovala střídání a to hlavně na naší straně. Během 8 minut čtyři.  A protože rozhodčí nenastavoval ani minutu, tak jsme mohli slavit vítězství 3:0 hned po 90 minutách. Další kolo hrajeme opět doma a to hned za týden 28. 10. 2019, kdy přivítáme FK Slavoj Žatec.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Očekávané vítězství našeho týmu se nerodilo snadno. Hlavně v 1. poločase jsme nemohli najít správnou cestu do vápna soupeře a hrál se vyrovnaný zápas. Hodně nám pomohl rychlý gól hned po změně stran. Soupeř se sice potom snažil o vyrovnání, ale opět se ukázalo, že naše mužstvo často branky nedostává.  Pak jsme udeřili a závěr utkání už jsme v pohodě kontrolovali. Dobrým poznatkem je i to, že branky dokáží střílet i jiní hráči než je třeba David Brandejs, i když mu samozřejmě přejeme, aby je i nadále střílel ve velkém množství.   Na čele tabulky se s největší pravděpodobností udržíme i po tomto. Jak se tabulka po 11. kole sestaví budeme vědět dne navečer, kdy bude odehráno již 7 zápasů.</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Kucler</a:t>
            </a:r>
            <a:r>
              <a:rPr lang="cs-CZ" sz="1000" b="0" dirty="0">
                <a:latin typeface="Arial" panose="020B0604020202020204" pitchFamily="34" charset="0"/>
                <a:ea typeface="Calibri" panose="020F0502020204030204" pitchFamily="34" charset="0"/>
                <a:cs typeface="Arial" panose="020B0604020202020204" pitchFamily="34" charset="0"/>
              </a:rPr>
              <a:t> 1, Křtěn 1, Mencl 1¨</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Gabriel-</a:t>
            </a:r>
            <a:r>
              <a:rPr lang="cs-CZ" sz="1000" b="0" dirty="0" err="1">
                <a:latin typeface="Arial" panose="020B0604020202020204" pitchFamily="34" charset="0"/>
                <a:ea typeface="Calibri" panose="020F0502020204030204" pitchFamily="34" charset="0"/>
                <a:cs typeface="Arial" panose="020B0604020202020204" pitchFamily="34" charset="0"/>
              </a:rPr>
              <a:t>Čámský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F.Svoboda</a:t>
            </a:r>
            <a:r>
              <a:rPr lang="cs-CZ" sz="1000" b="0" dirty="0">
                <a:latin typeface="Arial" panose="020B0604020202020204" pitchFamily="34" charset="0"/>
                <a:ea typeface="Calibri" panose="020F0502020204030204" pitchFamily="34" charset="0"/>
                <a:cs typeface="Arial" panose="020B0604020202020204" pitchFamily="34" charset="0"/>
              </a:rPr>
              <a:t>, Mencl(82.Poráč</a:t>
            </a:r>
            <a:r>
              <a:rPr lang="cs-CZ" sz="1000" b="0" dirty="0" smtClean="0">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smtClean="0">
                <a:latin typeface="Arial" panose="020B0604020202020204" pitchFamily="34" charset="0"/>
                <a:ea typeface="Calibri" panose="020F0502020204030204" pitchFamily="34" charset="0"/>
                <a:cs typeface="Arial" panose="020B0604020202020204" pitchFamily="34" charset="0"/>
              </a:rPr>
              <a:t>               Křtěn(90.Balaštík</a:t>
            </a:r>
            <a:r>
              <a:rPr lang="cs-CZ" sz="1000" b="0" dirty="0">
                <a:latin typeface="Arial" panose="020B0604020202020204" pitchFamily="34" charset="0"/>
                <a:ea typeface="Calibri" panose="020F0502020204030204" pitchFamily="34" charset="0"/>
                <a:cs typeface="Arial" panose="020B0604020202020204" pitchFamily="34" charset="0"/>
              </a:rPr>
              <a:t>), Stejskal, </a:t>
            </a:r>
            <a:r>
              <a:rPr lang="cs-CZ" sz="1000" b="0" dirty="0" smtClean="0">
                <a:latin typeface="Arial" panose="020B0604020202020204" pitchFamily="34" charset="0"/>
                <a:ea typeface="Calibri" panose="020F0502020204030204" pitchFamily="34" charset="0"/>
                <a:cs typeface="Arial" panose="020B0604020202020204" pitchFamily="34" charset="0"/>
              </a:rPr>
              <a:t>Vacek(89.Beruška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Kucler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smtClean="0">
                <a:latin typeface="Arial" panose="020B0604020202020204" pitchFamily="34" charset="0"/>
                <a:ea typeface="Calibri" panose="020F0502020204030204" pitchFamily="34" charset="0"/>
                <a:cs typeface="Arial" panose="020B0604020202020204" pitchFamily="34" charset="0"/>
              </a:rPr>
              <a:t>Faust-</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smtClean="0">
                <a:latin typeface="Arial" panose="020B0604020202020204" pitchFamily="34" charset="0"/>
                <a:ea typeface="Calibri" panose="020F0502020204030204" pitchFamily="34" charset="0"/>
                <a:cs typeface="Arial" panose="020B0604020202020204" pitchFamily="34" charset="0"/>
              </a:rPr>
              <a:t>               Brandejs(87.K.Horváth</a:t>
            </a:r>
            <a:r>
              <a:rPr lang="cs-CZ" sz="1000" b="0" dirty="0">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Připraveni: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Feko</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M.Svoboda</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K.Zuna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J.Tyle</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Masér: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K.Zuna</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J.Hnětynka-K.Mařatka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J.Vydra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Delegát:</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O.Tetřev</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Hlavní pořadatel: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J.Havner</a:t>
            </a:r>
            <a:r>
              <a:rPr lang="cs-CZ" sz="1000" b="0" dirty="0">
                <a:latin typeface="Arial" panose="020B0604020202020204" pitchFamily="34" charset="0"/>
                <a:ea typeface="Calibri" panose="020F0502020204030204" pitchFamily="34" charset="0"/>
                <a:cs typeface="Arial" panose="020B0604020202020204" pitchFamily="34" charset="0"/>
              </a:rPr>
              <a:t>   150 diváků </a:t>
            </a:r>
          </a:p>
        </p:txBody>
      </p:sp>
      <p:sp>
        <p:nvSpPr>
          <p:cNvPr id="75" name="TextovéPole 74"/>
          <p:cNvSpPr txBox="1"/>
          <p:nvPr/>
        </p:nvSpPr>
        <p:spPr>
          <a:xfrm>
            <a:off x="432024" y="30133"/>
            <a:ext cx="4032448" cy="276999"/>
          </a:xfrm>
          <a:prstGeom prst="rect">
            <a:avLst/>
          </a:prstGeom>
          <a:solidFill>
            <a:srgbClr val="99FF66"/>
          </a:solidFill>
        </p:spPr>
        <p:txBody>
          <a:bodyPr wrap="square" rtlCol="0">
            <a:spAutoFit/>
          </a:bodyPr>
          <a:lstStyle/>
          <a:p>
            <a:pPr algn="ctr"/>
            <a:r>
              <a:rPr lang="cs-CZ" u="sng" dirty="0" smtClean="0">
                <a:latin typeface="Bookman Old Style" pitchFamily="18" charset="0"/>
              </a:rPr>
              <a:t>SK Štětí-Litoměřicko B 21.10.2019 </a:t>
            </a:r>
          </a:p>
        </p:txBody>
      </p:sp>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272784"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sp>
        <p:nvSpPr>
          <p:cNvPr id="16" name="TextovéPole 15"/>
          <p:cNvSpPr txBox="1"/>
          <p:nvPr/>
        </p:nvSpPr>
        <p:spPr>
          <a:xfrm>
            <a:off x="1802777"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p>
        </p:txBody>
      </p:sp>
      <p:sp>
        <p:nvSpPr>
          <p:cNvPr id="10" name="TextovéPole 9"/>
          <p:cNvSpPr txBox="1"/>
          <p:nvPr/>
        </p:nvSpPr>
        <p:spPr>
          <a:xfrm>
            <a:off x="71984" y="1243236"/>
            <a:ext cx="4608512" cy="5478423"/>
          </a:xfrm>
          <a:prstGeom prst="rect">
            <a:avLst/>
          </a:prstGeom>
          <a:noFill/>
        </p:spPr>
        <p:txBody>
          <a:bodyPr wrap="square" rtlCol="0">
            <a:spAutoFit/>
          </a:bodyPr>
          <a:lstStyle/>
          <a:p>
            <a:pPr algn="ctr"/>
            <a:r>
              <a:rPr lang="cs-CZ" sz="2000" u="sng" dirty="0" smtClean="0">
                <a:latin typeface="Bookman Old Style" pitchFamily="18" charset="0"/>
              </a:rPr>
              <a:t>ASK Lovosice – SK Štětí</a:t>
            </a:r>
          </a:p>
          <a:p>
            <a:pPr algn="ctr"/>
            <a:r>
              <a:rPr lang="cs-CZ" sz="2000" u="sng" dirty="0" smtClean="0">
                <a:latin typeface="Bookman Old Style" pitchFamily="18" charset="0"/>
              </a:rPr>
              <a:t>4:3 (2:1) </a:t>
            </a:r>
            <a:r>
              <a:rPr lang="cs-CZ" sz="1400" u="sng" dirty="0" smtClean="0">
                <a:latin typeface="Bookman Old Style" pitchFamily="18" charset="0"/>
              </a:rPr>
              <a:t>22.10.2017 10. hrané kolo</a:t>
            </a:r>
          </a:p>
          <a:p>
            <a:pPr algn="just"/>
            <a:r>
              <a:rPr lang="cs-CZ" sz="1000" b="0" dirty="0" smtClean="0">
                <a:latin typeface="Arial" panose="020B0604020202020204" pitchFamily="34" charset="0"/>
                <a:cs typeface="Arial" panose="020B0604020202020204" pitchFamily="34" charset="0"/>
              </a:rPr>
              <a:t>Mužstvo mladších žáků zasáhla velká marodka, ale i jen s 9 hráči jsme se do Lovosic vydali pro úspěšný výsledek. Začátek utkání byl na jedničku. Bára </a:t>
            </a:r>
            <a:r>
              <a:rPr lang="cs-CZ" sz="1000" b="0" dirty="0" err="1" smtClean="0">
                <a:latin typeface="Arial" panose="020B0604020202020204" pitchFamily="34" charset="0"/>
                <a:cs typeface="Arial" panose="020B0604020202020204" pitchFamily="34" charset="0"/>
              </a:rPr>
              <a:t>Koleničová</a:t>
            </a:r>
            <a:r>
              <a:rPr lang="cs-CZ" sz="1000" b="0" dirty="0" smtClean="0">
                <a:latin typeface="Arial" panose="020B0604020202020204" pitchFamily="34" charset="0"/>
                <a:cs typeface="Arial" panose="020B0604020202020204" pitchFamily="34" charset="0"/>
              </a:rPr>
              <a:t> ve 2. minutě nádherně uvolnila Lukáše </a:t>
            </a:r>
            <a:r>
              <a:rPr lang="cs-CZ" sz="1000" b="0" dirty="0" err="1" smtClean="0">
                <a:latin typeface="Arial" panose="020B0604020202020204" pitchFamily="34" charset="0"/>
                <a:cs typeface="Arial" panose="020B0604020202020204" pitchFamily="34" charset="0"/>
              </a:rPr>
              <a:t>Širochomana</a:t>
            </a:r>
            <a:r>
              <a:rPr lang="cs-CZ" sz="1000" b="0" dirty="0" smtClean="0">
                <a:latin typeface="Arial" panose="020B0604020202020204" pitchFamily="34" charset="0"/>
                <a:cs typeface="Arial" panose="020B0604020202020204" pitchFamily="34" charset="0"/>
              </a:rPr>
              <a:t>, který s velkým klidem uklidil míč za záda domácího brankáře na 1:0. Domácí se postupné rozehrávce moc nevěnovali a ve hře praktikovali způsob dlouhých nákopů, který nám dělal starosti a na hřišti jsme se hledali. Ve 13. minutě přišlo také vyrovnání na 1:1 s kopačky Martina </a:t>
            </a:r>
            <a:r>
              <a:rPr lang="cs-CZ" sz="1000" b="0" dirty="0" err="1" smtClean="0">
                <a:latin typeface="Arial" panose="020B0604020202020204" pitchFamily="34" charset="0"/>
                <a:cs typeface="Arial" panose="020B0604020202020204" pitchFamily="34" charset="0"/>
              </a:rPr>
              <a:t>Filouse</a:t>
            </a:r>
            <a:r>
              <a:rPr lang="cs-CZ" sz="1000" b="0" dirty="0" smtClean="0">
                <a:latin typeface="Arial" panose="020B0604020202020204" pitchFamily="34" charset="0"/>
                <a:cs typeface="Arial" panose="020B0604020202020204" pitchFamily="34" charset="0"/>
              </a:rPr>
              <a:t>. Obraz hry se v dalších minutách prvního poločasu moc nezměnil. Míč byl častěji na našich kopačkách a domácí stále jen odkopávali balóny směrem na naší polovinu. Po jednom takovém ve 21. minutě jsme inkasovali podruhé. Do druhého poločasu jsme vyběhli odhodláni průběh zápasu otočit a zvítězit. Soupeře jsme zamkli v jeho pokutovém území a ten v některých momentech vytvářel na brankové čáře neprostupnou hradbu těl. Bohužel to ale slavilo úspěch, protože ve 39. minutě svojí druhou brankou v utkání zvyšoval Martin </a:t>
            </a:r>
            <a:r>
              <a:rPr lang="cs-CZ" sz="1000" b="0" dirty="0" err="1" smtClean="0">
                <a:latin typeface="Arial" panose="020B0604020202020204" pitchFamily="34" charset="0"/>
                <a:cs typeface="Arial" panose="020B0604020202020204" pitchFamily="34" charset="0"/>
              </a:rPr>
              <a:t>Filous</a:t>
            </a:r>
            <a:r>
              <a:rPr lang="cs-CZ" sz="1000" b="0" dirty="0" smtClean="0">
                <a:latin typeface="Arial" panose="020B0604020202020204" pitchFamily="34" charset="0"/>
                <a:cs typeface="Arial" panose="020B0604020202020204" pitchFamily="34" charset="0"/>
              </a:rPr>
              <a:t> už na hrozivých 1:3 z našeho pohledu. Stále jsme ale věřili, že je v našich silách zápas ještě otočit. Na branku Lovosic jsme posílali jednu střelu za druhou, snažili se dorážet až to ve 39. minutě přineslo své ovoce. Daniel Hromy vystřelil a z dorážky jeden z nejlepších hráčů na place Lukáš </a:t>
            </a:r>
            <a:r>
              <a:rPr lang="cs-CZ" sz="1000" b="0" dirty="0" err="1" smtClean="0">
                <a:latin typeface="Arial" panose="020B0604020202020204" pitchFamily="34" charset="0"/>
                <a:cs typeface="Arial" panose="020B0604020202020204" pitchFamily="34" charset="0"/>
              </a:rPr>
              <a:t>Širochoman</a:t>
            </a:r>
            <a:r>
              <a:rPr lang="cs-CZ" sz="1000" b="0" dirty="0" smtClean="0">
                <a:latin typeface="Arial" panose="020B0604020202020204" pitchFamily="34" charset="0"/>
                <a:cs typeface="Arial" panose="020B0604020202020204" pitchFamily="34" charset="0"/>
              </a:rPr>
              <a:t> snížil na 2:3. O dvě minuty později jsme dokonce vyrovnali. Svoji slabší levou srovnal na 3:3 Daniel Hromy. Radost trvala jen 4 minuty, to když Martin Jirásek získal domácím opět vedení 4:3. Všechny síly jsme vrhli do útočení, ale síla už v tom velká nebyla. Na střídání jsme měli pouze jednoho borce a to bylo v závěru utkání přeci jenom znát. Vyrovnat se nepodařilo a po závěrečném hvizdu rozhodčího Martina </a:t>
            </a:r>
            <a:r>
              <a:rPr lang="cs-CZ" sz="1000" b="0" dirty="0" err="1" smtClean="0">
                <a:latin typeface="Arial" panose="020B0604020202020204" pitchFamily="34" charset="0"/>
                <a:cs typeface="Arial" panose="020B0604020202020204" pitchFamily="34" charset="0"/>
              </a:rPr>
              <a:t>Toráče</a:t>
            </a:r>
            <a:r>
              <a:rPr lang="cs-CZ" sz="1000" b="0" dirty="0" smtClean="0">
                <a:latin typeface="Arial" panose="020B0604020202020204" pitchFamily="34" charset="0"/>
                <a:cs typeface="Arial" panose="020B0604020202020204" pitchFamily="34" charset="0"/>
              </a:rPr>
              <a:t> a v očích některých hráčů se objevily slzy z velkého zklamání. Nevadí, příští kolo 28.10.2017 jedeme do Krupky, kde si to v přímém souboji rozdáme o 3. místo.</a:t>
            </a:r>
          </a:p>
          <a:p>
            <a:pPr algn="just"/>
            <a:r>
              <a:rPr lang="cs-CZ" sz="1000" b="0" u="sng" dirty="0" smtClean="0">
                <a:latin typeface="Arial" panose="020B0604020202020204" pitchFamily="34" charset="0"/>
                <a:cs typeface="Arial" panose="020B0604020202020204" pitchFamily="34" charset="0"/>
              </a:rPr>
              <a:t>Branky: </a:t>
            </a:r>
            <a:r>
              <a:rPr lang="cs-CZ" sz="1000" b="0" dirty="0" err="1" smtClean="0">
                <a:latin typeface="Arial" panose="020B0604020202020204" pitchFamily="34" charset="0"/>
                <a:cs typeface="Arial" panose="020B0604020202020204" pitchFamily="34" charset="0"/>
              </a:rPr>
              <a:t>L.Širochoman</a:t>
            </a:r>
            <a:r>
              <a:rPr lang="cs-CZ" sz="1000" b="0" dirty="0" smtClean="0">
                <a:latin typeface="Arial" panose="020B0604020202020204" pitchFamily="34" charset="0"/>
                <a:cs typeface="Arial" panose="020B0604020202020204" pitchFamily="34" charset="0"/>
              </a:rPr>
              <a:t> 2, </a:t>
            </a:r>
            <a:r>
              <a:rPr lang="cs-CZ" sz="1000" b="0" dirty="0" err="1" smtClean="0">
                <a:latin typeface="Arial" panose="020B0604020202020204" pitchFamily="34" charset="0"/>
                <a:cs typeface="Arial" panose="020B0604020202020204" pitchFamily="34" charset="0"/>
              </a:rPr>
              <a:t>D.Hromy</a:t>
            </a:r>
            <a:r>
              <a:rPr lang="cs-CZ" sz="1000" b="0" dirty="0" smtClean="0">
                <a:latin typeface="Arial" panose="020B0604020202020204" pitchFamily="34" charset="0"/>
                <a:cs typeface="Arial" panose="020B0604020202020204" pitchFamily="34" charset="0"/>
              </a:rPr>
              <a:t> 1</a:t>
            </a:r>
          </a:p>
          <a:p>
            <a:pPr algn="just"/>
            <a:r>
              <a:rPr lang="cs-CZ" sz="1000" b="0" u="sng" dirty="0" smtClean="0">
                <a:latin typeface="Arial" panose="020B0604020202020204" pitchFamily="34" charset="0"/>
                <a:cs typeface="Arial" panose="020B0604020202020204" pitchFamily="34" charset="0"/>
              </a:rPr>
              <a:t>Sestava: </a:t>
            </a:r>
            <a:r>
              <a:rPr lang="cs-CZ" sz="1000" b="0" dirty="0" err="1" smtClean="0">
                <a:latin typeface="Arial" panose="020B0604020202020204" pitchFamily="34" charset="0"/>
                <a:cs typeface="Arial" panose="020B0604020202020204" pitchFamily="34" charset="0"/>
              </a:rPr>
              <a:t>P.Hůrka-B.Koleničová</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M.Borovec</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M.Miga</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D.Hromy</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L.Širochoman</a:t>
            </a:r>
            <a:r>
              <a:rPr lang="cs-CZ" sz="1000" b="0" dirty="0" smtClean="0">
                <a:latin typeface="Arial" panose="020B0604020202020204" pitchFamily="34" charset="0"/>
                <a:cs typeface="Arial" panose="020B0604020202020204" pitchFamily="34" charset="0"/>
              </a:rPr>
              <a:t>, </a:t>
            </a:r>
          </a:p>
          <a:p>
            <a:pPr algn="just"/>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P.Oliva</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J.Viktora</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L.Mizer</a:t>
            </a:r>
            <a:endParaRPr lang="cs-CZ" sz="1000" b="0" dirty="0" smtClean="0">
              <a:latin typeface="Arial" panose="020B0604020202020204" pitchFamily="34" charset="0"/>
              <a:cs typeface="Arial" panose="020B0604020202020204" pitchFamily="34" charset="0"/>
            </a:endParaRPr>
          </a:p>
          <a:p>
            <a:pPr algn="just"/>
            <a:r>
              <a:rPr lang="cs-CZ" sz="1000" b="0" u="sng" dirty="0" smtClean="0">
                <a:latin typeface="Arial" panose="020B0604020202020204" pitchFamily="34" charset="0"/>
                <a:cs typeface="Arial" panose="020B0604020202020204" pitchFamily="34" charset="0"/>
              </a:rPr>
              <a:t>Trenér: </a:t>
            </a:r>
            <a:r>
              <a:rPr lang="cs-CZ" sz="1000" b="0" dirty="0" err="1" smtClean="0">
                <a:latin typeface="Arial" panose="020B0604020202020204" pitchFamily="34" charset="0"/>
                <a:cs typeface="Arial" panose="020B0604020202020204" pitchFamily="34" charset="0"/>
              </a:rPr>
              <a:t>M.Hromy</a:t>
            </a:r>
            <a:endParaRPr lang="cs-CZ" sz="1000" b="0" dirty="0" smtClean="0">
              <a:latin typeface="Arial" panose="020B0604020202020204" pitchFamily="34" charset="0"/>
              <a:cs typeface="Arial" panose="020B0604020202020204" pitchFamily="34" charset="0"/>
            </a:endParaRPr>
          </a:p>
          <a:p>
            <a:pPr algn="just"/>
            <a:r>
              <a:rPr lang="cs-CZ" sz="1000" b="0" u="sng" dirty="0" smtClean="0">
                <a:latin typeface="Arial" panose="020B0604020202020204" pitchFamily="34" charset="0"/>
                <a:cs typeface="Arial" panose="020B0604020202020204" pitchFamily="34" charset="0"/>
              </a:rPr>
              <a:t>Rozhodčí: </a:t>
            </a:r>
            <a:r>
              <a:rPr lang="cs-CZ" sz="1000" b="0" dirty="0" err="1" smtClean="0">
                <a:latin typeface="Arial" panose="020B0604020202020204" pitchFamily="34" charset="0"/>
                <a:cs typeface="Arial" panose="020B0604020202020204" pitchFamily="34" charset="0"/>
              </a:rPr>
              <a:t>M.Toráč</a:t>
            </a:r>
            <a:r>
              <a:rPr lang="cs-CZ" sz="1000" b="0" dirty="0" smtClean="0">
                <a:latin typeface="Arial" panose="020B0604020202020204" pitchFamily="34" charset="0"/>
                <a:cs typeface="Arial" panose="020B0604020202020204" pitchFamily="34" charset="0"/>
              </a:rPr>
              <a:t> </a:t>
            </a:r>
          </a:p>
        </p:txBody>
      </p:sp>
      <p:sp>
        <p:nvSpPr>
          <p:cNvPr id="11" name="TextovéPole 10"/>
          <p:cNvSpPr txBox="1"/>
          <p:nvPr/>
        </p:nvSpPr>
        <p:spPr>
          <a:xfrm>
            <a:off x="-24" y="91108"/>
            <a:ext cx="4680520" cy="1015663"/>
          </a:xfrm>
          <a:prstGeom prst="rect">
            <a:avLst/>
          </a:prstGeom>
          <a:solidFill>
            <a:srgbClr val="FFFF00"/>
          </a:solidFill>
          <a:effectLst>
            <a:softEdge rad="254000"/>
          </a:effectLst>
        </p:spPr>
        <p:txBody>
          <a:bodyPr wrap="square" rtlCol="0">
            <a:spAutoFit/>
          </a:bodyPr>
          <a:lstStyle/>
          <a:p>
            <a:pPr algn="ctr"/>
            <a:r>
              <a:rPr lang="cs-CZ" sz="1800" dirty="0" smtClean="0">
                <a:solidFill>
                  <a:srgbClr val="0033CC"/>
                </a:solidFill>
                <a:latin typeface="Bookman Old Style" pitchFamily="18" charset="0"/>
              </a:rPr>
              <a:t>Obraná taktika soupeře slavila úspěch. </a:t>
            </a:r>
            <a:r>
              <a:rPr lang="cs-CZ" sz="2400" dirty="0" smtClean="0">
                <a:solidFill>
                  <a:srgbClr val="FF0000"/>
                </a:solidFill>
                <a:latin typeface="Bookman Old Style" pitchFamily="18" charset="0"/>
              </a:rPr>
              <a:t>Mladší žáci </a:t>
            </a:r>
            <a:r>
              <a:rPr lang="cs-CZ" sz="1800" dirty="0" smtClean="0">
                <a:solidFill>
                  <a:srgbClr val="0033CC"/>
                </a:solidFill>
                <a:latin typeface="Bookman Old Style" pitchFamily="18" charset="0"/>
              </a:rPr>
              <a:t>dotahovali, ale  na 4:4 už se to nepovedlo </a:t>
            </a:r>
          </a:p>
        </p:txBody>
      </p:sp>
      <p:sp>
        <p:nvSpPr>
          <p:cNvPr id="12" name="TextovéPole 11"/>
          <p:cNvSpPr txBox="1"/>
          <p:nvPr/>
        </p:nvSpPr>
        <p:spPr>
          <a:xfrm>
            <a:off x="5616600" y="1747292"/>
            <a:ext cx="4392488" cy="2569934"/>
          </a:xfrm>
          <a:prstGeom prst="rect">
            <a:avLst/>
          </a:prstGeom>
          <a:solidFill>
            <a:srgbClr val="FFFF66"/>
          </a:solidFill>
          <a:ln w="82550" cmpd="sng">
            <a:solidFill>
              <a:schemeClr val="accent1"/>
            </a:solidFill>
          </a:ln>
          <a:effectLst>
            <a:glow rad="25400">
              <a:schemeClr val="accent1">
                <a:lumMod val="40000"/>
                <a:lumOff val="60000"/>
              </a:schemeClr>
            </a:glow>
            <a:softEdge rad="431800"/>
          </a:effectLst>
        </p:spPr>
        <p:txBody>
          <a:bodyPr wrap="square" rtlCol="0">
            <a:spAutoFit/>
          </a:bodyPr>
          <a:lstStyle/>
          <a:p>
            <a:pPr algn="just"/>
            <a:r>
              <a:rPr lang="cs-CZ" sz="2000" u="sng" dirty="0" smtClean="0">
                <a:solidFill>
                  <a:srgbClr val="CC0066"/>
                </a:solidFill>
                <a:latin typeface="Bookman Old Style" pitchFamily="18" charset="0"/>
              </a:rPr>
              <a:t>Jiří </a:t>
            </a:r>
            <a:r>
              <a:rPr lang="cs-CZ" sz="2000" u="sng" dirty="0" err="1" smtClean="0">
                <a:solidFill>
                  <a:srgbClr val="CC0066"/>
                </a:solidFill>
                <a:latin typeface="Bookman Old Style" pitchFamily="18" charset="0"/>
              </a:rPr>
              <a:t>Ransdorf</a:t>
            </a:r>
            <a:r>
              <a:rPr lang="cs-CZ" sz="2000" u="sng" dirty="0" smtClean="0">
                <a:solidFill>
                  <a:srgbClr val="CC0066"/>
                </a:solidFill>
                <a:latin typeface="Bookman Old Style" pitchFamily="18" charset="0"/>
              </a:rPr>
              <a:t> trenér Štětí</a:t>
            </a:r>
          </a:p>
          <a:p>
            <a:pPr algn="just"/>
            <a:r>
              <a:rPr lang="cs-CZ" sz="1100" dirty="0" smtClean="0">
                <a:latin typeface="Arial" panose="020B0604020202020204" pitchFamily="34" charset="0"/>
                <a:cs typeface="Arial" panose="020B0604020202020204" pitchFamily="34" charset="0"/>
              </a:rPr>
              <a:t>Bylo to derby. Hráli proti nám i náhradníci z Áčka. V 1. poločase to byl vyrovnaný zápas a bylo to o tom, kdo dá první gól. V 1. poločase jsme se báli, hráli jsme zbytečně zataženi, ale ta druhá půlka už byla o něčem jiným. V poločase jsme si to řekli a pak už to bylo podle našich představ. </a:t>
            </a:r>
          </a:p>
          <a:p>
            <a:pPr algn="just"/>
            <a:r>
              <a:rPr lang="cs-CZ" sz="2000" u="sng" dirty="0" smtClean="0">
                <a:solidFill>
                  <a:srgbClr val="CC0066"/>
                </a:solidFill>
                <a:latin typeface="Bookman Old Style" pitchFamily="18" charset="0"/>
              </a:rPr>
              <a:t>Karel Zuna - trenér </a:t>
            </a:r>
            <a:r>
              <a:rPr lang="cs-CZ" sz="2000" u="sng" dirty="0">
                <a:solidFill>
                  <a:srgbClr val="CC0066"/>
                </a:solidFill>
                <a:latin typeface="Bookman Old Style" pitchFamily="18" charset="0"/>
              </a:rPr>
              <a:t>Štětí</a:t>
            </a:r>
          </a:p>
          <a:p>
            <a:pPr algn="just"/>
            <a:r>
              <a:rPr lang="cs-CZ" sz="1100" dirty="0" smtClean="0">
                <a:latin typeface="Arial" panose="020B0604020202020204" pitchFamily="34" charset="0"/>
                <a:cs typeface="Arial" panose="020B0604020202020204" pitchFamily="34" charset="0"/>
              </a:rPr>
              <a:t>Věděli jsme, že hosté přijedou posíleni o hráče z prvního týmu a nebude to jednoduché. První poločas byl vyrovnaný, mnoho šancí nebylo ani na jedné straně. Dávali jsme branky po vypracovaných akcích, nejprve přepustil Brandejs </a:t>
            </a:r>
            <a:r>
              <a:rPr lang="cs-CZ" sz="1100" dirty="0" err="1" smtClean="0">
                <a:latin typeface="Arial" panose="020B0604020202020204" pitchFamily="34" charset="0"/>
                <a:cs typeface="Arial" panose="020B0604020202020204" pitchFamily="34" charset="0"/>
              </a:rPr>
              <a:t>Kuclerovi</a:t>
            </a:r>
            <a:r>
              <a:rPr lang="cs-CZ" sz="1100" dirty="0" smtClean="0">
                <a:latin typeface="Arial" panose="020B0604020202020204" pitchFamily="34" charset="0"/>
                <a:cs typeface="Arial" panose="020B0604020202020204" pitchFamily="34" charset="0"/>
              </a:rPr>
              <a:t>, pak se po uličce prosadil Křtěn a naši třetí trefu přidal z vápna Mencl.</a:t>
            </a:r>
          </a:p>
        </p:txBody>
      </p:sp>
      <p:sp>
        <p:nvSpPr>
          <p:cNvPr id="13" name="TextovéPole 12"/>
          <p:cNvSpPr txBox="1"/>
          <p:nvPr/>
        </p:nvSpPr>
        <p:spPr>
          <a:xfrm>
            <a:off x="5544592" y="4627612"/>
            <a:ext cx="4608512" cy="2123658"/>
          </a:xfrm>
          <a:prstGeom prst="rect">
            <a:avLst/>
          </a:prstGeom>
          <a:solidFill>
            <a:srgbClr val="CCFFFF">
              <a:alpha val="34000"/>
            </a:srgbClr>
          </a:solidFill>
          <a:ln w="53975">
            <a:solidFill>
              <a:srgbClr val="6666FF"/>
            </a:solidFill>
          </a:ln>
        </p:spPr>
        <p:txBody>
          <a:bodyPr wrap="square" rtlCol="0">
            <a:spAutoFit/>
          </a:bodyPr>
          <a:lstStyle/>
          <a:p>
            <a:pPr algn="ctr"/>
            <a:r>
              <a:rPr lang="cs-CZ" sz="1800" u="sng" dirty="0" smtClean="0">
                <a:latin typeface="Bookman Old Style" pitchFamily="18" charset="0"/>
              </a:rPr>
              <a:t>Michal Slabý trenér i hráč FK Litoměřicko B</a:t>
            </a:r>
          </a:p>
          <a:p>
            <a:pPr algn="just"/>
            <a:r>
              <a:rPr lang="cs-CZ" dirty="0" smtClean="0">
                <a:latin typeface="Arial" panose="020B0604020202020204" pitchFamily="34" charset="0"/>
                <a:cs typeface="Arial" panose="020B0604020202020204" pitchFamily="34" charset="0"/>
              </a:rPr>
              <a:t>Okolnosti to nastavily, že jsem musel hrát první poločas. Nechtěl jsem nastoupit, ale stalo se tak. Naštěstí potom ještě přijeli 2 kluci z Áčka. 60 minut jsme domácí hodně potrápili, ale pak už je to o zkušenostech. Druhý gól nás úplně zlomil a už to byl zápas jen jednoho mančaftu. Kluky jsem na tento zápas připravil, znám Karla Zunu, jako trenéra, takže jsme byli připraveni. Nám se hraje vždy hůř proti slabším mužstvům. Myslím, že jsme ve Štětí neodehráli špatný zápas</a:t>
            </a:r>
            <a:endParaRPr lang="cs-CZ" sz="1400" u="sng" dirty="0" smtClean="0">
              <a:latin typeface="Bookman Old Style" pitchFamily="18" charset="0"/>
            </a:endParaRPr>
          </a:p>
        </p:txBody>
      </p:sp>
      <p:sp>
        <p:nvSpPr>
          <p:cNvPr id="14" name="Obdélník 13"/>
          <p:cNvSpPr/>
          <p:nvPr/>
        </p:nvSpPr>
        <p:spPr>
          <a:xfrm>
            <a:off x="5544592" y="91108"/>
            <a:ext cx="4608512" cy="1384995"/>
          </a:xfrm>
          <a:prstGeom prst="rect">
            <a:avLst/>
          </a:prstGeom>
          <a:gradFill flip="none" rotWithShape="1">
            <a:gsLst>
              <a:gs pos="28000">
                <a:srgbClr val="FEEC82"/>
              </a:gs>
              <a:gs pos="100000">
                <a:schemeClr val="bg1"/>
              </a:gs>
            </a:gsLst>
            <a:lin ang="5400000" scaled="1"/>
            <a:tileRect/>
          </a:gradFill>
          <a:ln w="79375">
            <a:solidFill>
              <a:schemeClr val="accent6">
                <a:lumMod val="75000"/>
              </a:schemeClr>
            </a:solidFill>
            <a:prstDash val="sysDot"/>
          </a:ln>
        </p:spPr>
        <p:txBody>
          <a:bodyPr wrap="square" lIns="91440" tIns="45720" rIns="91440" bIns="45720">
            <a:spAutoFit/>
          </a:bodyPr>
          <a:lstStyle/>
          <a:p>
            <a:pPr algn="ctr"/>
            <a:r>
              <a:rPr lang="cs-CZ" sz="2800" b="0" cap="none" spc="0" dirty="0" smtClean="0">
                <a:ln w="0"/>
                <a:solidFill>
                  <a:schemeClr val="accent1"/>
                </a:solidFill>
                <a:effectLst>
                  <a:outerShdw blurRad="38100" dist="25400" dir="5400000" algn="ctr" rotWithShape="0">
                    <a:srgbClr val="6E747A">
                      <a:alpha val="43000"/>
                    </a:srgbClr>
                  </a:outerShdw>
                </a:effectLst>
              </a:rPr>
              <a:t>Trenéři Štětí i Litoměřic nám po zápase měli co říci </a:t>
            </a:r>
            <a:endParaRPr lang="cs-CZ" sz="2800" b="0" cap="none" spc="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p>
        </p:txBody>
      </p:sp>
      <p:cxnSp>
        <p:nvCxnSpPr>
          <p:cNvPr id="16" name="Přímá spojovací šipka 15"/>
          <p:cNvCxnSpPr/>
          <p:nvPr/>
        </p:nvCxnSpPr>
        <p:spPr bwMode="auto">
          <a:xfrm>
            <a:off x="3384352"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7"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04457" y="6975856"/>
            <a:ext cx="429448" cy="200055"/>
          </a:xfrm>
          <a:prstGeom prst="rect">
            <a:avLst/>
          </a:prstGeom>
          <a:noFill/>
          <a:ln>
            <a:solidFill>
              <a:schemeClr val="tx1"/>
            </a:solidFill>
          </a:ln>
        </p:spPr>
        <p:txBody>
          <a:bodyPr wrap="square" rtlCol="0">
            <a:spAutoFit/>
          </a:bodyPr>
          <a:lstStyle/>
          <a:p>
            <a:pPr algn="ctr"/>
            <a:r>
              <a:rPr lang="cs-CZ" sz="700" dirty="0" smtClean="0">
                <a:latin typeface="Bookman Old Style" pitchFamily="18" charset="0"/>
              </a:rPr>
              <a:t>12</a:t>
            </a:r>
          </a:p>
        </p:txBody>
      </p:sp>
      <p:sp>
        <p:nvSpPr>
          <p:cNvPr id="5" name="Obdélník 4"/>
          <p:cNvSpPr/>
          <p:nvPr/>
        </p:nvSpPr>
        <p:spPr>
          <a:xfrm>
            <a:off x="5616600" y="523156"/>
            <a:ext cx="4464472" cy="2893100"/>
          </a:xfrm>
          <a:prstGeom prst="rect">
            <a:avLst/>
          </a:prstGeom>
        </p:spPr>
        <p:txBody>
          <a:bodyPr wrap="square">
            <a:spAutoFit/>
          </a:bodyPr>
          <a:lstStyle/>
          <a:p>
            <a:pPr algn="just"/>
            <a:r>
              <a:rPr lang="cs-CZ" sz="1000" b="0" dirty="0" smtClean="0">
                <a:latin typeface="Arial" panose="020B0604020202020204" pitchFamily="34" charset="0"/>
                <a:cs typeface="Arial" panose="020B0604020202020204" pitchFamily="34" charset="0"/>
              </a:rPr>
              <a:t>dorážky upravil na 5:1 </a:t>
            </a:r>
            <a:r>
              <a:rPr lang="cs-CZ" sz="1000" b="0" dirty="0" err="1" smtClean="0">
                <a:latin typeface="Arial" panose="020B0604020202020204" pitchFamily="34" charset="0"/>
                <a:cs typeface="Arial" panose="020B0604020202020204" pitchFamily="34" charset="0"/>
              </a:rPr>
              <a:t>Ivanič</a:t>
            </a:r>
            <a:r>
              <a:rPr lang="cs-CZ" sz="1000" b="0" dirty="0" smtClean="0">
                <a:latin typeface="Arial" panose="020B0604020202020204" pitchFamily="34" charset="0"/>
                <a:cs typeface="Arial" panose="020B0604020202020204" pitchFamily="34" charset="0"/>
              </a:rPr>
              <a:t>. V závěru naše koncentrace na hru polevila a domácí 2x trestali. Nejprve v 53. minutě zaváhala naše obrana a o dvě minuty později zase nevyběhnutí brankáře pro míč trestal v obou případech Patrik Majer. V závěru jsme se ještě pokoušeli odpovědět, ale Jakub Novák po rohovém kopu ani </a:t>
            </a:r>
            <a:r>
              <a:rPr lang="cs-CZ" sz="1000" b="0" dirty="0" err="1" smtClean="0">
                <a:latin typeface="Arial" panose="020B0604020202020204" pitchFamily="34" charset="0"/>
                <a:cs typeface="Arial" panose="020B0604020202020204" pitchFamily="34" charset="0"/>
              </a:rPr>
              <a:t>Ivanič</a:t>
            </a:r>
            <a:r>
              <a:rPr lang="cs-CZ" sz="1000" b="0" dirty="0" smtClean="0">
                <a:latin typeface="Arial" panose="020B0604020202020204" pitchFamily="34" charset="0"/>
                <a:cs typeface="Arial" panose="020B0604020202020204" pitchFamily="34" charset="0"/>
              </a:rPr>
              <a:t> střelou z 20 metrů neuspěli. I tak jsme měli ze </a:t>
            </a:r>
            <a:r>
              <a:rPr lang="cs-CZ" b="0" dirty="0" smtClean="0">
                <a:latin typeface="Arial" panose="020B0604020202020204" pitchFamily="34" charset="0"/>
                <a:cs typeface="Arial" panose="020B0604020202020204" pitchFamily="34" charset="0"/>
              </a:rPr>
              <a:t>zaslouženého vítězství velkou radost. </a:t>
            </a:r>
          </a:p>
          <a:p>
            <a:pPr algn="just"/>
            <a:r>
              <a:rPr lang="cs-CZ" b="0" u="sng" dirty="0" smtClean="0">
                <a:latin typeface="Arial" panose="020B0604020202020204" pitchFamily="34" charset="0"/>
                <a:cs typeface="Arial" panose="020B0604020202020204" pitchFamily="34" charset="0"/>
              </a:rPr>
              <a:t>Jeden z trenérů René Hrdlička </a:t>
            </a:r>
            <a:r>
              <a:rPr lang="cs-CZ" b="0" dirty="0" smtClean="0">
                <a:latin typeface="Arial" panose="020B0604020202020204" pitchFamily="34" charset="0"/>
                <a:cs typeface="Arial" panose="020B0604020202020204" pitchFamily="34" charset="0"/>
              </a:rPr>
              <a:t>se nám po zápase svěřil, že výkon našich hráčů hodnotili i trenéři domácích jako výborný. Za nejlepší z mužstev, se kterými dosud hráli. Velmi nás to potěšilo a k trenérům Lovosic se přidáváme i my. Zatím nejlepší podzimní výkon.           </a:t>
            </a:r>
          </a:p>
          <a:p>
            <a:pPr algn="just"/>
            <a:r>
              <a:rPr lang="cs-CZ" sz="1000" b="0" u="sng" dirty="0" smtClean="0">
                <a:latin typeface="Arial" panose="020B0604020202020204" pitchFamily="34" charset="0"/>
                <a:cs typeface="Arial" panose="020B0604020202020204" pitchFamily="34" charset="0"/>
              </a:rPr>
              <a:t>Branky: </a:t>
            </a:r>
            <a:r>
              <a:rPr lang="cs-CZ" sz="1000" b="0" dirty="0" err="1" smtClean="0">
                <a:latin typeface="Arial" panose="020B0604020202020204" pitchFamily="34" charset="0"/>
                <a:cs typeface="Arial" panose="020B0604020202020204" pitchFamily="34" charset="0"/>
              </a:rPr>
              <a:t>Malecha</a:t>
            </a:r>
            <a:r>
              <a:rPr lang="cs-CZ" sz="1000" b="0" dirty="0" smtClean="0">
                <a:latin typeface="Arial" panose="020B0604020202020204" pitchFamily="34" charset="0"/>
                <a:cs typeface="Arial" panose="020B0604020202020204" pitchFamily="34" charset="0"/>
              </a:rPr>
              <a:t> 2, Jakub Novák 2, </a:t>
            </a:r>
            <a:r>
              <a:rPr lang="cs-CZ" sz="1000" b="0" dirty="0" err="1" smtClean="0">
                <a:latin typeface="Arial" panose="020B0604020202020204" pitchFamily="34" charset="0"/>
                <a:cs typeface="Arial" panose="020B0604020202020204" pitchFamily="34" charset="0"/>
              </a:rPr>
              <a:t>Ivanič</a:t>
            </a:r>
            <a:r>
              <a:rPr lang="cs-CZ" sz="1000" b="0" dirty="0" smtClean="0">
                <a:latin typeface="Arial" panose="020B0604020202020204" pitchFamily="34" charset="0"/>
                <a:cs typeface="Arial" panose="020B0604020202020204" pitchFamily="34" charset="0"/>
              </a:rPr>
              <a:t> 1Širochoman 2, </a:t>
            </a:r>
            <a:r>
              <a:rPr lang="cs-CZ" sz="1000" b="0" dirty="0" err="1" smtClean="0">
                <a:latin typeface="Arial" panose="020B0604020202020204" pitchFamily="34" charset="0"/>
                <a:cs typeface="Arial" panose="020B0604020202020204" pitchFamily="34" charset="0"/>
              </a:rPr>
              <a:t>D.Hromy</a:t>
            </a:r>
            <a:r>
              <a:rPr lang="cs-CZ" sz="1000" b="0" dirty="0" smtClean="0">
                <a:latin typeface="Arial" panose="020B0604020202020204" pitchFamily="34" charset="0"/>
                <a:cs typeface="Arial" panose="020B0604020202020204" pitchFamily="34" charset="0"/>
              </a:rPr>
              <a:t> 1</a:t>
            </a:r>
          </a:p>
          <a:p>
            <a:pPr algn="just"/>
            <a:r>
              <a:rPr lang="cs-CZ" sz="1000" b="0" u="sng" dirty="0" smtClean="0">
                <a:latin typeface="Arial" panose="020B0604020202020204" pitchFamily="34" charset="0"/>
                <a:cs typeface="Arial" panose="020B0604020202020204" pitchFamily="34" charset="0"/>
              </a:rPr>
              <a:t>Sestava:</a:t>
            </a:r>
            <a:r>
              <a:rPr lang="cs-CZ" sz="1000" b="0" dirty="0" smtClean="0">
                <a:latin typeface="Arial" panose="020B0604020202020204" pitchFamily="34" charset="0"/>
                <a:cs typeface="Arial" panose="020B0604020202020204" pitchFamily="34" charset="0"/>
              </a:rPr>
              <a:t> Černý-Prokopec, </a:t>
            </a:r>
            <a:r>
              <a:rPr lang="cs-CZ" sz="1000" b="0" dirty="0" err="1" smtClean="0">
                <a:latin typeface="Arial" panose="020B0604020202020204" pitchFamily="34" charset="0"/>
                <a:cs typeface="Arial" panose="020B0604020202020204" pitchFamily="34" charset="0"/>
              </a:rPr>
              <a:t>Bartko</a:t>
            </a:r>
            <a:r>
              <a:rPr lang="cs-CZ" sz="1000" b="0" dirty="0" smtClean="0">
                <a:latin typeface="Arial" panose="020B0604020202020204" pitchFamily="34" charset="0"/>
                <a:cs typeface="Arial" panose="020B0604020202020204" pitchFamily="34" charset="0"/>
              </a:rPr>
              <a:t>, Kroupa, </a:t>
            </a:r>
            <a:r>
              <a:rPr lang="cs-CZ" sz="1000" b="0" dirty="0" err="1" smtClean="0">
                <a:latin typeface="Arial" panose="020B0604020202020204" pitchFamily="34" charset="0"/>
                <a:cs typeface="Arial" panose="020B0604020202020204" pitchFamily="34" charset="0"/>
              </a:rPr>
              <a:t>Ivanič</a:t>
            </a:r>
            <a:r>
              <a:rPr lang="cs-CZ" sz="1000" b="0" dirty="0" smtClean="0">
                <a:latin typeface="Arial" panose="020B0604020202020204" pitchFamily="34" charset="0"/>
                <a:cs typeface="Arial" panose="020B0604020202020204" pitchFamily="34" charset="0"/>
              </a:rPr>
              <a:t>, Kabelka, </a:t>
            </a:r>
            <a:r>
              <a:rPr lang="cs-CZ" sz="1000" b="0" dirty="0" err="1" smtClean="0">
                <a:latin typeface="Arial" panose="020B0604020202020204" pitchFamily="34" charset="0"/>
                <a:cs typeface="Arial" panose="020B0604020202020204" pitchFamily="34" charset="0"/>
              </a:rPr>
              <a:t>Daniluk</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Jkaub</a:t>
            </a:r>
            <a:r>
              <a:rPr lang="cs-CZ" sz="1000" b="0" dirty="0" smtClean="0">
                <a:latin typeface="Arial" panose="020B0604020202020204" pitchFamily="34" charset="0"/>
                <a:cs typeface="Arial" panose="020B0604020202020204" pitchFamily="34" charset="0"/>
              </a:rPr>
              <a:t> </a:t>
            </a:r>
          </a:p>
          <a:p>
            <a:pPr algn="just"/>
            <a:r>
              <a:rPr lang="cs-CZ" sz="1000" b="0" dirty="0" smtClean="0">
                <a:latin typeface="Arial" panose="020B0604020202020204" pitchFamily="34" charset="0"/>
                <a:cs typeface="Arial" panose="020B0604020202020204" pitchFamily="34" charset="0"/>
              </a:rPr>
              <a:t>                Pilař, </a:t>
            </a:r>
            <a:r>
              <a:rPr lang="cs-CZ" sz="1000" b="0" dirty="0" err="1" smtClean="0">
                <a:latin typeface="Arial" panose="020B0604020202020204" pitchFamily="34" charset="0"/>
                <a:cs typeface="Arial" panose="020B0604020202020204" pitchFamily="34" charset="0"/>
              </a:rPr>
              <a:t>Malecha</a:t>
            </a:r>
            <a:r>
              <a:rPr lang="cs-CZ" sz="1000" b="0" dirty="0" smtClean="0">
                <a:latin typeface="Arial" panose="020B0604020202020204" pitchFamily="34" charset="0"/>
                <a:cs typeface="Arial" panose="020B0604020202020204" pitchFamily="34" charset="0"/>
              </a:rPr>
              <a:t>, Nedvěd, </a:t>
            </a:r>
            <a:r>
              <a:rPr lang="cs-CZ" sz="1000" b="0" dirty="0" err="1" smtClean="0">
                <a:latin typeface="Arial" panose="020B0604020202020204" pitchFamily="34" charset="0"/>
                <a:cs typeface="Arial" panose="020B0604020202020204" pitchFamily="34" charset="0"/>
              </a:rPr>
              <a:t>Slapnička</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Schleiss</a:t>
            </a:r>
            <a:r>
              <a:rPr lang="cs-CZ" sz="1000" b="0" dirty="0" smtClean="0">
                <a:latin typeface="Arial" panose="020B0604020202020204" pitchFamily="34" charset="0"/>
                <a:cs typeface="Arial" panose="020B0604020202020204" pitchFamily="34" charset="0"/>
              </a:rPr>
              <a:t>, Jakub Novák, </a:t>
            </a:r>
            <a:r>
              <a:rPr lang="cs-CZ" sz="1000" b="0" dirty="0" err="1" smtClean="0">
                <a:latin typeface="Arial" panose="020B0604020202020204" pitchFamily="34" charset="0"/>
                <a:cs typeface="Arial" panose="020B0604020202020204" pitchFamily="34" charset="0"/>
              </a:rPr>
              <a:t>Miga</a:t>
            </a:r>
            <a:r>
              <a:rPr lang="cs-CZ" sz="1000" b="0" dirty="0" smtClean="0">
                <a:latin typeface="Arial" panose="020B0604020202020204" pitchFamily="34" charset="0"/>
                <a:cs typeface="Arial" panose="020B0604020202020204" pitchFamily="34" charset="0"/>
              </a:rPr>
              <a:t>, </a:t>
            </a:r>
          </a:p>
          <a:p>
            <a:pPr algn="just"/>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P.Novotný</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V.Novotný</a:t>
            </a:r>
            <a:r>
              <a:rPr lang="cs-CZ" sz="1000" b="0" dirty="0" smtClean="0">
                <a:latin typeface="Arial" panose="020B0604020202020204" pitchFamily="34" charset="0"/>
                <a:cs typeface="Arial" panose="020B0604020202020204" pitchFamily="34" charset="0"/>
              </a:rPr>
              <a:t> </a:t>
            </a:r>
          </a:p>
          <a:p>
            <a:pPr algn="just"/>
            <a:r>
              <a:rPr lang="cs-CZ" sz="1000" b="0" u="sng" dirty="0" smtClean="0">
                <a:latin typeface="Arial" panose="020B0604020202020204" pitchFamily="34" charset="0"/>
                <a:cs typeface="Arial" panose="020B0604020202020204" pitchFamily="34" charset="0"/>
              </a:rPr>
              <a:t>Trenér</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Z.Németh</a:t>
            </a:r>
            <a:endParaRPr lang="cs-CZ" sz="1000" b="0" dirty="0" smtClean="0">
              <a:latin typeface="Arial" panose="020B0604020202020204" pitchFamily="34" charset="0"/>
              <a:cs typeface="Arial" panose="020B0604020202020204" pitchFamily="34" charset="0"/>
            </a:endParaRPr>
          </a:p>
          <a:p>
            <a:pPr algn="just"/>
            <a:r>
              <a:rPr lang="cs-CZ" sz="1000" b="0" u="sng" dirty="0" smtClean="0">
                <a:latin typeface="Arial" panose="020B0604020202020204" pitchFamily="34" charset="0"/>
                <a:cs typeface="Arial" panose="020B0604020202020204" pitchFamily="34" charset="0"/>
              </a:rPr>
              <a:t>Rozhodčí: </a:t>
            </a:r>
            <a:r>
              <a:rPr lang="cs-CZ" sz="1000" b="0" dirty="0" err="1" smtClean="0">
                <a:latin typeface="Arial" panose="020B0604020202020204" pitchFamily="34" charset="0"/>
                <a:cs typeface="Arial" panose="020B0604020202020204" pitchFamily="34" charset="0"/>
              </a:rPr>
              <a:t>T.Ludvík-M.Toráč</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J.Vlašič</a:t>
            </a:r>
            <a:r>
              <a:rPr lang="cs-CZ" sz="1000" b="0" dirty="0" smtClean="0">
                <a:latin typeface="Arial" panose="020B0604020202020204" pitchFamily="34" charset="0"/>
                <a:cs typeface="Arial" panose="020B0604020202020204" pitchFamily="34" charset="0"/>
              </a:rPr>
              <a:t> ml. </a:t>
            </a:r>
            <a:endParaRPr lang="cs-CZ" sz="1000" b="0" dirty="0">
              <a:latin typeface="Arial" panose="020B0604020202020204" pitchFamily="34" charset="0"/>
              <a:cs typeface="Arial" panose="020B0604020202020204" pitchFamily="34" charset="0"/>
            </a:endParaRPr>
          </a:p>
        </p:txBody>
      </p:sp>
      <p:sp>
        <p:nvSpPr>
          <p:cNvPr id="6" name="TextovéPole 5"/>
          <p:cNvSpPr txBox="1"/>
          <p:nvPr/>
        </p:nvSpPr>
        <p:spPr>
          <a:xfrm>
            <a:off x="5760616" y="91108"/>
            <a:ext cx="4176464" cy="307777"/>
          </a:xfrm>
          <a:prstGeom prst="rect">
            <a:avLst/>
          </a:prstGeom>
          <a:solidFill>
            <a:schemeClr val="accent3">
              <a:lumMod val="95000"/>
            </a:schemeClr>
          </a:solidFill>
        </p:spPr>
        <p:txBody>
          <a:bodyPr wrap="square" rtlCol="0">
            <a:spAutoFit/>
          </a:bodyPr>
          <a:lstStyle/>
          <a:p>
            <a:pPr algn="ctr"/>
            <a:r>
              <a:rPr lang="cs-CZ" sz="1400" dirty="0" smtClean="0">
                <a:latin typeface="Bookman Old Style" pitchFamily="18" charset="0"/>
              </a:rPr>
              <a:t>Lovosice-Štětí 22.10.2017 starší žáci</a:t>
            </a:r>
          </a:p>
        </p:txBody>
      </p:sp>
      <p:pic>
        <p:nvPicPr>
          <p:cNvPr id="7" name="Obrázek 6"/>
          <p:cNvPicPr>
            <a:picLocks noChangeAspect="1"/>
          </p:cNvPicPr>
          <p:nvPr/>
        </p:nvPicPr>
        <p:blipFill>
          <a:blip r:embed="rId3"/>
          <a:stretch>
            <a:fillRect/>
          </a:stretch>
        </p:blipFill>
        <p:spPr>
          <a:xfrm>
            <a:off x="6336680" y="3907532"/>
            <a:ext cx="2819563" cy="2808000"/>
          </a:xfrm>
          <a:prstGeom prst="rect">
            <a:avLst/>
          </a:prstGeom>
        </p:spPr>
      </p:pic>
      <p:sp>
        <p:nvSpPr>
          <p:cNvPr id="17" name="TextovéPole 16"/>
          <p:cNvSpPr txBox="1"/>
          <p:nvPr/>
        </p:nvSpPr>
        <p:spPr>
          <a:xfrm>
            <a:off x="360016" y="61491"/>
            <a:ext cx="3528392" cy="461665"/>
          </a:xfrm>
          <a:prstGeom prst="rect">
            <a:avLst/>
          </a:prstGeom>
          <a:solidFill>
            <a:srgbClr val="FFFF00"/>
          </a:solidFill>
        </p:spPr>
        <p:txBody>
          <a:bodyPr wrap="square" rtlCol="0">
            <a:spAutoFit/>
          </a:bodyPr>
          <a:lstStyle/>
          <a:p>
            <a:pPr algn="ctr"/>
            <a:r>
              <a:rPr lang="cs-CZ" dirty="0" smtClean="0">
                <a:latin typeface="Arial" panose="020B0604020202020204" pitchFamily="34" charset="0"/>
                <a:cs typeface="Arial" panose="020B0604020202020204" pitchFamily="34" charset="0"/>
              </a:rPr>
              <a:t>SK Štětí-FK Litoměřicko B 21.10.2017 foto Zuzana Ransdorfová</a:t>
            </a:r>
          </a:p>
        </p:txBody>
      </p:sp>
      <p:pic>
        <p:nvPicPr>
          <p:cNvPr id="3" name="Obrázek 2"/>
          <p:cNvPicPr>
            <a:picLocks noChangeAspect="1"/>
          </p:cNvPicPr>
          <p:nvPr/>
        </p:nvPicPr>
        <p:blipFill>
          <a:blip r:embed="rId4"/>
          <a:stretch>
            <a:fillRect/>
          </a:stretch>
        </p:blipFill>
        <p:spPr>
          <a:xfrm>
            <a:off x="360016" y="667172"/>
            <a:ext cx="3556200" cy="2880000"/>
          </a:xfrm>
          <a:prstGeom prst="rect">
            <a:avLst/>
          </a:prstGeom>
          <a:ln w="25400">
            <a:solidFill>
              <a:schemeClr val="accent1"/>
            </a:solidFill>
          </a:ln>
        </p:spPr>
      </p:pic>
      <p:pic>
        <p:nvPicPr>
          <p:cNvPr id="12" name="Obrázek 11"/>
          <p:cNvPicPr>
            <a:picLocks noChangeAspect="1"/>
          </p:cNvPicPr>
          <p:nvPr/>
        </p:nvPicPr>
        <p:blipFill>
          <a:blip r:embed="rId5"/>
          <a:stretch>
            <a:fillRect/>
          </a:stretch>
        </p:blipFill>
        <p:spPr>
          <a:xfrm>
            <a:off x="216000" y="3979540"/>
            <a:ext cx="3875575" cy="2592000"/>
          </a:xfrm>
          <a:prstGeom prst="rect">
            <a:avLst/>
          </a:prstGeom>
          <a:ln w="22225">
            <a:solidFill>
              <a:schemeClr val="accent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15" name="TextovéPole 14"/>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p>
        </p:txBody>
      </p:sp>
      <p:pic>
        <p:nvPicPr>
          <p:cNvPr id="2" name="Obrázek 1"/>
          <p:cNvPicPr>
            <a:picLocks noChangeAspect="1"/>
          </p:cNvPicPr>
          <p:nvPr/>
        </p:nvPicPr>
        <p:blipFill>
          <a:blip r:embed="rId3"/>
          <a:stretch>
            <a:fillRect/>
          </a:stretch>
        </p:blipFill>
        <p:spPr>
          <a:xfrm>
            <a:off x="5688608" y="667172"/>
            <a:ext cx="3762271" cy="2664000"/>
          </a:xfrm>
          <a:prstGeom prst="rect">
            <a:avLst/>
          </a:prstGeom>
          <a:ln w="28575">
            <a:solidFill>
              <a:srgbClr val="FFFF00"/>
            </a:solidFill>
          </a:ln>
        </p:spPr>
      </p:pic>
      <p:sp>
        <p:nvSpPr>
          <p:cNvPr id="3" name="TextovéPole 2"/>
          <p:cNvSpPr txBox="1"/>
          <p:nvPr/>
        </p:nvSpPr>
        <p:spPr>
          <a:xfrm>
            <a:off x="5832624" y="61491"/>
            <a:ext cx="3528392" cy="461665"/>
          </a:xfrm>
          <a:prstGeom prst="rect">
            <a:avLst/>
          </a:prstGeom>
          <a:blipFill>
            <a:blip r:embed="rId4"/>
            <a:tile tx="0" ty="0" sx="100000" sy="100000" flip="none" algn="tl"/>
          </a:blipFill>
        </p:spPr>
        <p:txBody>
          <a:bodyPr wrap="square" rtlCol="0">
            <a:spAutoFit/>
          </a:bodyPr>
          <a:lstStyle/>
          <a:p>
            <a:pPr algn="ctr"/>
            <a:r>
              <a:rPr lang="cs-CZ" dirty="0" smtClean="0">
                <a:latin typeface="Arial" panose="020B0604020202020204" pitchFamily="34" charset="0"/>
                <a:cs typeface="Arial" panose="020B0604020202020204" pitchFamily="34" charset="0"/>
              </a:rPr>
              <a:t>SK Štětí-FK Litoměřicko B 21.10.2017 foto Zuzana Ransdorfová</a:t>
            </a:r>
          </a:p>
        </p:txBody>
      </p:sp>
      <p:pic>
        <p:nvPicPr>
          <p:cNvPr id="4" name="Obrázek 3"/>
          <p:cNvPicPr>
            <a:picLocks noChangeAspect="1"/>
          </p:cNvPicPr>
          <p:nvPr/>
        </p:nvPicPr>
        <p:blipFill>
          <a:blip r:embed="rId5"/>
          <a:stretch>
            <a:fillRect/>
          </a:stretch>
        </p:blipFill>
        <p:spPr>
          <a:xfrm>
            <a:off x="5472584" y="3763516"/>
            <a:ext cx="4474918" cy="2736000"/>
          </a:xfrm>
          <a:prstGeom prst="rect">
            <a:avLst/>
          </a:prstGeom>
          <a:ln w="50800">
            <a:solidFill>
              <a:srgbClr val="FFFF00"/>
            </a:solidFill>
          </a:ln>
        </p:spPr>
      </p:pic>
      <p:sp>
        <p:nvSpPr>
          <p:cNvPr id="5" name="TextovéPole 4"/>
          <p:cNvSpPr txBox="1"/>
          <p:nvPr/>
        </p:nvSpPr>
        <p:spPr>
          <a:xfrm>
            <a:off x="5760616" y="6643836"/>
            <a:ext cx="4032448" cy="307777"/>
          </a:xfrm>
          <a:prstGeom prst="rect">
            <a:avLst/>
          </a:prstGeom>
          <a:noFill/>
        </p:spPr>
        <p:txBody>
          <a:bodyPr wrap="square" rtlCol="0">
            <a:spAutoFit/>
          </a:bodyPr>
          <a:lstStyle/>
          <a:p>
            <a:pPr algn="just"/>
            <a:r>
              <a:rPr lang="cs-CZ" sz="1400" u="sng" dirty="0" smtClean="0">
                <a:latin typeface="Bookman Old Style" pitchFamily="18" charset="0"/>
              </a:rPr>
              <a:t>Tribuny vedle štětské lavičky jsou plné</a:t>
            </a:r>
          </a:p>
        </p:txBody>
      </p:sp>
      <p:sp>
        <p:nvSpPr>
          <p:cNvPr id="6" name="Obdélník 5"/>
          <p:cNvSpPr/>
          <p:nvPr/>
        </p:nvSpPr>
        <p:spPr>
          <a:xfrm>
            <a:off x="143992" y="2431868"/>
            <a:ext cx="4536504" cy="4500000"/>
          </a:xfrm>
          <a:prstGeom prst="rect">
            <a:avLst/>
          </a:prstGeom>
        </p:spPr>
        <p:txBody>
          <a:bodyPr wrap="square">
            <a:spAutoFit/>
          </a:bodyPr>
          <a:lstStyle/>
          <a:p>
            <a:pPr algn="ctr"/>
            <a:r>
              <a:rPr lang="cs-CZ" sz="2400" u="sng" dirty="0">
                <a:ln>
                  <a:solidFill>
                    <a:srgbClr val="6600FF"/>
                  </a:solidFill>
                </a:ln>
                <a:latin typeface="Bookman Old Style" pitchFamily="18" charset="0"/>
              </a:rPr>
              <a:t>ASK Lovosice – SK Štětí</a:t>
            </a:r>
          </a:p>
          <a:p>
            <a:pPr algn="ctr"/>
            <a:r>
              <a:rPr lang="cs-CZ" sz="2400" u="sng" dirty="0" smtClean="0">
                <a:ln>
                  <a:solidFill>
                    <a:srgbClr val="6600FF"/>
                  </a:solidFill>
                </a:ln>
                <a:latin typeface="Bookman Old Style" pitchFamily="18" charset="0"/>
              </a:rPr>
              <a:t>3:5 (1:4) </a:t>
            </a:r>
            <a:r>
              <a:rPr lang="cs-CZ" sz="1600" u="sng" dirty="0">
                <a:ln>
                  <a:solidFill>
                    <a:srgbClr val="6600FF"/>
                  </a:solidFill>
                </a:ln>
                <a:latin typeface="Bookman Old Style" pitchFamily="18" charset="0"/>
              </a:rPr>
              <a:t>22.10.2017 10. hrané kolo</a:t>
            </a:r>
          </a:p>
          <a:p>
            <a:pPr algn="just"/>
            <a:r>
              <a:rPr lang="cs-CZ" sz="1000" b="0" dirty="0" smtClean="0">
                <a:latin typeface="Arial" panose="020B0604020202020204" pitchFamily="34" charset="0"/>
                <a:cs typeface="Arial" panose="020B0604020202020204" pitchFamily="34" charset="0"/>
              </a:rPr>
              <a:t>Do Lovosic k důležitému zápasu se sousedem v tabulce jsme odjížděli bez jednoho z našich nejlepších střelců Martina Hrdličky, který si na tréninku poranil kotník. Nic to ale neměnilo na věci, že jsme přijeli potvrdit dobrou formu a zvítězit. Začátek utkání proběhl na jedničku. </a:t>
            </a:r>
            <a:r>
              <a:rPr lang="cs-CZ" sz="1000" b="0" dirty="0" err="1" smtClean="0">
                <a:latin typeface="Arial" panose="020B0604020202020204" pitchFamily="34" charset="0"/>
                <a:cs typeface="Arial" panose="020B0604020202020204" pitchFamily="34" charset="0"/>
              </a:rPr>
              <a:t>Daniluk</a:t>
            </a:r>
            <a:r>
              <a:rPr lang="cs-CZ" sz="1000" b="0" dirty="0" smtClean="0">
                <a:latin typeface="Arial" panose="020B0604020202020204" pitchFamily="34" charset="0"/>
                <a:cs typeface="Arial" panose="020B0604020202020204" pitchFamily="34" charset="0"/>
              </a:rPr>
              <a:t> krásně uvolnil </a:t>
            </a:r>
            <a:r>
              <a:rPr lang="cs-CZ" sz="1000" b="0" dirty="0" err="1" smtClean="0">
                <a:latin typeface="Arial" panose="020B0604020202020204" pitchFamily="34" charset="0"/>
                <a:cs typeface="Arial" panose="020B0604020202020204" pitchFamily="34" charset="0"/>
              </a:rPr>
              <a:t>Malechu</a:t>
            </a:r>
            <a:r>
              <a:rPr lang="cs-CZ" sz="1000" b="0" dirty="0" smtClean="0">
                <a:latin typeface="Arial" panose="020B0604020202020204" pitchFamily="34" charset="0"/>
                <a:cs typeface="Arial" panose="020B0604020202020204" pitchFamily="34" charset="0"/>
              </a:rPr>
              <a:t> a ten, který na branku v minulém zápase čekal hodně dlouho, poslal naše mužstvo do vedení 1:0. V 8. minutě jsme po rohu obranu domácích úplně rozebrali. Kabelka krásně přenesl křížným centrem míč až na Jakuba Nováka, který po jistém zpracování  nekompromisně zakončil na 2:0. V 11. minutě nám trochu zatrnulo při špatné rozehrávce Šimona Černého v brance, ale naštěstí ho zastoupili obránci. Šimon v brance svou chybu napravil po čtvrthodince hry, když zase naopak zachraňoval špatnou rozehrávku záložníků. V těchto minutách zápasu už bylo jasné, že dění na hřišti ovládá naše mužstvo. Dostávali jsme se do šancí  a domácího brankáře pravidelně zásobovali střelami. Ve 27. minutě vznikl v pokutovém území Lovosic chaos, ve kterém se nejlépe zorientoval Jakub Novák a zvýšil na 3:0. Po půlhodině hry měli výhodu volného přímého kopu domácí a Stanislav </a:t>
            </a:r>
            <a:r>
              <a:rPr lang="cs-CZ" sz="1000" b="0" dirty="0" err="1" smtClean="0">
                <a:latin typeface="Arial" panose="020B0604020202020204" pitchFamily="34" charset="0"/>
                <a:cs typeface="Arial" panose="020B0604020202020204" pitchFamily="34" charset="0"/>
              </a:rPr>
              <a:t>Filar</a:t>
            </a:r>
            <a:r>
              <a:rPr lang="cs-CZ" sz="1000" b="0" dirty="0" smtClean="0">
                <a:latin typeface="Arial" panose="020B0604020202020204" pitchFamily="34" charset="0"/>
                <a:cs typeface="Arial" panose="020B0604020202020204" pitchFamily="34" charset="0"/>
              </a:rPr>
              <a:t> se krásně trefil do černého pod horní tyč na 1:3. Vynikající výkon našeho týmu v prvním poločase završil nezastavitelný Olda </a:t>
            </a:r>
            <a:r>
              <a:rPr lang="cs-CZ" sz="1000" b="0" dirty="0" err="1" smtClean="0">
                <a:latin typeface="Arial" panose="020B0604020202020204" pitchFamily="34" charset="0"/>
                <a:cs typeface="Arial" panose="020B0604020202020204" pitchFamily="34" charset="0"/>
              </a:rPr>
              <a:t>Malecha</a:t>
            </a:r>
            <a:r>
              <a:rPr lang="cs-CZ" sz="1000" b="0" dirty="0" smtClean="0">
                <a:latin typeface="Arial" panose="020B0604020202020204" pitchFamily="34" charset="0"/>
                <a:cs typeface="Arial" panose="020B0604020202020204" pitchFamily="34" charset="0"/>
              </a:rPr>
              <a:t>, který prošel přes několik obránců a o obhozením brankáře upravil na poločasových 4:1. Do druhé části se nám nastupovalo s dobrou náladou a hned ve 41. minutě musel proti střele </a:t>
            </a:r>
            <a:r>
              <a:rPr lang="cs-CZ" sz="1000" b="0" dirty="0" err="1" smtClean="0">
                <a:latin typeface="Arial" panose="020B0604020202020204" pitchFamily="34" charset="0"/>
                <a:cs typeface="Arial" panose="020B0604020202020204" pitchFamily="34" charset="0"/>
              </a:rPr>
              <a:t>Ivaniče</a:t>
            </a:r>
            <a:r>
              <a:rPr lang="cs-CZ" sz="1000" b="0" dirty="0" smtClean="0">
                <a:latin typeface="Arial" panose="020B0604020202020204" pitchFamily="34" charset="0"/>
                <a:cs typeface="Arial" panose="020B0604020202020204" pitchFamily="34" charset="0"/>
              </a:rPr>
              <a:t> z velké dálky zasahovat domácí brankář Tomáš Rulf. Za minutu se brankář úspěšným zákrokem prezentoval i proti střele </a:t>
            </a:r>
            <a:r>
              <a:rPr lang="cs-CZ" sz="1000" b="0" dirty="0" err="1" smtClean="0">
                <a:latin typeface="Arial" panose="020B0604020202020204" pitchFamily="34" charset="0"/>
                <a:cs typeface="Arial" panose="020B0604020202020204" pitchFamily="34" charset="0"/>
              </a:rPr>
              <a:t>Daniluka</a:t>
            </a:r>
            <a:r>
              <a:rPr lang="cs-CZ" sz="1000" b="0" dirty="0" smtClean="0">
                <a:latin typeface="Arial" panose="020B0604020202020204" pitchFamily="34" charset="0"/>
                <a:cs typeface="Arial" panose="020B0604020202020204" pitchFamily="34" charset="0"/>
              </a:rPr>
              <a:t>. Šanci měli i domácí, ale brankář si se střelou poradil. V zápase se i razítkovalo, to když </a:t>
            </a:r>
            <a:r>
              <a:rPr lang="cs-CZ" sz="1000" b="0" dirty="0" err="1" smtClean="0">
                <a:latin typeface="Arial" panose="020B0604020202020204" pitchFamily="34" charset="0"/>
                <a:cs typeface="Arial" panose="020B0604020202020204" pitchFamily="34" charset="0"/>
              </a:rPr>
              <a:t>Daniluk</a:t>
            </a:r>
            <a:r>
              <a:rPr lang="cs-CZ" sz="1000" b="0" dirty="0" smtClean="0">
                <a:latin typeface="Arial" panose="020B0604020202020204" pitchFamily="34" charset="0"/>
                <a:cs typeface="Arial" panose="020B0604020202020204" pitchFamily="34" charset="0"/>
              </a:rPr>
              <a:t> ve 47. minutě trefil břevno a z</a:t>
            </a:r>
            <a:endParaRPr lang="cs-CZ" sz="1050" b="0" dirty="0">
              <a:latin typeface="Arial" panose="020B0604020202020204" pitchFamily="34" charset="0"/>
              <a:cs typeface="Arial" panose="020B0604020202020204" pitchFamily="34" charset="0"/>
            </a:endParaRPr>
          </a:p>
        </p:txBody>
      </p:sp>
      <p:sp>
        <p:nvSpPr>
          <p:cNvPr id="7" name="TextovéPole 6"/>
          <p:cNvSpPr txBox="1"/>
          <p:nvPr/>
        </p:nvSpPr>
        <p:spPr>
          <a:xfrm>
            <a:off x="288008" y="163116"/>
            <a:ext cx="4320480" cy="2246769"/>
          </a:xfrm>
          <a:prstGeom prst="rect">
            <a:avLst/>
          </a:prstGeom>
          <a:pattFill prst="pct80">
            <a:fgClr>
              <a:srgbClr val="66FF66"/>
            </a:fgClr>
            <a:bgClr>
              <a:schemeClr val="bg1"/>
            </a:bgClr>
          </a:pattFill>
          <a:effectLst>
            <a:softEdge rad="279400"/>
          </a:effectLst>
        </p:spPr>
        <p:txBody>
          <a:bodyPr wrap="square" rtlCol="0">
            <a:spAutoFit/>
          </a:bodyPr>
          <a:lstStyle/>
          <a:p>
            <a:pPr algn="ctr"/>
            <a:r>
              <a:rPr lang="cs-CZ" sz="2800" dirty="0" smtClean="0">
                <a:solidFill>
                  <a:srgbClr val="FF0000"/>
                </a:solidFill>
                <a:latin typeface="Cambria Math" panose="02040503050406030204" pitchFamily="18" charset="0"/>
                <a:ea typeface="Cambria Math" panose="02040503050406030204" pitchFamily="18" charset="0"/>
              </a:rPr>
              <a:t>Starší žáci mají skalp Lovosic. Nejlepší podzimní výkon.  Zůstávají bod za svým soupeřem na 4. místě Ústeckého přeboru</a:t>
            </a:r>
            <a:endParaRPr lang="cs-CZ" sz="1400" dirty="0" smtClean="0">
              <a:solidFill>
                <a:srgbClr val="FF0000"/>
              </a:solidFill>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4" name="TextovéPole 13"/>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p>
        </p:txBody>
      </p:sp>
      <p:sp>
        <p:nvSpPr>
          <p:cNvPr id="2" name="TextovéPole 1"/>
          <p:cNvSpPr txBox="1"/>
          <p:nvPr/>
        </p:nvSpPr>
        <p:spPr>
          <a:xfrm>
            <a:off x="5616600" y="235124"/>
            <a:ext cx="4464496" cy="6186309"/>
          </a:xfrm>
          <a:prstGeom prst="rect">
            <a:avLst/>
          </a:prstGeom>
          <a:solidFill>
            <a:srgbClr val="99FF99"/>
          </a:solidFill>
          <a:ln w="25400">
            <a:solidFill>
              <a:schemeClr val="tx1"/>
            </a:solidFill>
          </a:ln>
          <a:effectLst>
            <a:glow rad="63500">
              <a:srgbClr val="FF99FF">
                <a:alpha val="21000"/>
              </a:srgbClr>
            </a:glow>
            <a:softEdge rad="317500"/>
          </a:effectLst>
        </p:spPr>
        <p:txBody>
          <a:bodyPr wrap="square" rtlCol="0">
            <a:spAutoFit/>
          </a:bodyPr>
          <a:lstStyle/>
          <a:p>
            <a:pPr algn="ctr"/>
            <a:r>
              <a:rPr lang="cs-CZ" sz="3300" dirty="0" smtClean="0">
                <a:latin typeface="Aharoni" panose="02010803020104030203" pitchFamily="2" charset="-79"/>
                <a:cs typeface="Aharoni" panose="02010803020104030203" pitchFamily="2" charset="-79"/>
              </a:rPr>
              <a:t>Starší žáci se z Lovosic vrátili v neděli 22.10.2017 s cenným vítězstvím v důležitém utkání se sousedem v tabulce. Mladší už tak úspěšní nebyli a prohráli 4:3.Na následujících stránkách se dozvíte, jak to celé probíhalo.</a:t>
            </a:r>
          </a:p>
        </p:txBody>
      </p:sp>
      <p:sp>
        <p:nvSpPr>
          <p:cNvPr id="7" name="TextovéPole 6"/>
          <p:cNvSpPr txBox="1"/>
          <p:nvPr/>
        </p:nvSpPr>
        <p:spPr>
          <a:xfrm>
            <a:off x="72560" y="1387252"/>
            <a:ext cx="4686021" cy="2123658"/>
          </a:xfrm>
          <a:prstGeom prst="rect">
            <a:avLst/>
          </a:prstGeom>
          <a:solidFill>
            <a:schemeClr val="accent3">
              <a:lumMod val="95000"/>
            </a:schemeClr>
          </a:solidFill>
        </p:spPr>
        <p:txBody>
          <a:bodyPr wrap="square" rtlCol="0">
            <a:spAutoFit/>
          </a:bodyPr>
          <a:lstStyle/>
          <a:p>
            <a:pPr algn="just"/>
            <a:r>
              <a:rPr lang="cs-CZ" b="0" dirty="0" smtClean="0">
                <a:latin typeface="Arial" panose="020B0604020202020204" pitchFamily="34" charset="0"/>
                <a:cs typeface="Arial" panose="020B0604020202020204" pitchFamily="34" charset="0"/>
              </a:rPr>
              <a:t>V Ústeckém přeboru dospělých, který má za sebou 11 kol máme mužstva rozdělena a seřazena do skupin podle počtu získaných bodů. Elitní skupinu třech nejlepších tvoří Štětí, Modlany a Most, kde jeden čeká na zaváhání toho druhého. Bodově se na 4. a 5. místě osamostatnily Srbice s 21 body a </a:t>
            </a:r>
            <a:r>
              <a:rPr lang="cs-CZ" b="0" dirty="0" err="1" smtClean="0">
                <a:latin typeface="Arial" panose="020B0604020202020204" pitchFamily="34" charset="0"/>
                <a:cs typeface="Arial" panose="020B0604020202020204" pitchFamily="34" charset="0"/>
              </a:rPr>
              <a:t>Brná</a:t>
            </a:r>
            <a:r>
              <a:rPr lang="cs-CZ" b="0" dirty="0" smtClean="0">
                <a:latin typeface="Arial" panose="020B0604020202020204" pitchFamily="34" charset="0"/>
                <a:cs typeface="Arial" panose="020B0604020202020204" pitchFamily="34" charset="0"/>
              </a:rPr>
              <a:t> s 20. O klidném středu tabulky se dá mluvit o umístění na 6. až 11. místě. Mužstva v pořadí Vilémov, Žatec, Perštejn, Bílina, Horní Jiřetín a Jílové s 15 resp. 14 body mohou být zatím klidní. Horší už je to s týmy pod nimi. Kadaň a Krupka s 12 body na 12. a 13. místě. Modrá dokázala 2x za sebou vyhrát a posunulo ji to na 14. místo. Na 15. resp.16. se propadly Neštěmice a Litoměřicko B.      </a:t>
            </a:r>
          </a:p>
        </p:txBody>
      </p:sp>
      <p:graphicFrame>
        <p:nvGraphicFramePr>
          <p:cNvPr id="8" name="Tabulka 7"/>
          <p:cNvGraphicFramePr>
            <a:graphicFrameLocks noGrp="1"/>
          </p:cNvGraphicFramePr>
          <p:nvPr>
            <p:extLst>
              <p:ext uri="{D42A27DB-BD31-4B8C-83A1-F6EECF244321}">
                <p14:modId xmlns:p14="http://schemas.microsoft.com/office/powerpoint/2010/main" val="2436628649"/>
              </p:ext>
            </p:extLst>
          </p:nvPr>
        </p:nvGraphicFramePr>
        <p:xfrm>
          <a:off x="144565" y="3720967"/>
          <a:ext cx="4558933" cy="3129413"/>
        </p:xfrm>
        <a:graphic>
          <a:graphicData uri="http://schemas.openxmlformats.org/drawingml/2006/table">
            <a:tbl>
              <a:tblPr/>
              <a:tblGrid>
                <a:gridCol w="222117">
                  <a:extLst>
                    <a:ext uri="{9D8B030D-6E8A-4147-A177-3AD203B41FA5}">
                      <a16:colId xmlns:a16="http://schemas.microsoft.com/office/drawing/2014/main" val="3790290713"/>
                    </a:ext>
                  </a:extLst>
                </a:gridCol>
                <a:gridCol w="422020">
                  <a:extLst>
                    <a:ext uri="{9D8B030D-6E8A-4147-A177-3AD203B41FA5}">
                      <a16:colId xmlns:a16="http://schemas.microsoft.com/office/drawing/2014/main" val="855953990"/>
                    </a:ext>
                  </a:extLst>
                </a:gridCol>
                <a:gridCol w="1357683">
                  <a:extLst>
                    <a:ext uri="{9D8B030D-6E8A-4147-A177-3AD203B41FA5}">
                      <a16:colId xmlns:a16="http://schemas.microsoft.com/office/drawing/2014/main" val="2311650590"/>
                    </a:ext>
                  </a:extLst>
                </a:gridCol>
                <a:gridCol w="355386">
                  <a:extLst>
                    <a:ext uri="{9D8B030D-6E8A-4147-A177-3AD203B41FA5}">
                      <a16:colId xmlns:a16="http://schemas.microsoft.com/office/drawing/2014/main" val="695554532"/>
                    </a:ext>
                  </a:extLst>
                </a:gridCol>
                <a:gridCol w="344279">
                  <a:extLst>
                    <a:ext uri="{9D8B030D-6E8A-4147-A177-3AD203B41FA5}">
                      <a16:colId xmlns:a16="http://schemas.microsoft.com/office/drawing/2014/main" val="1422942136"/>
                    </a:ext>
                  </a:extLst>
                </a:gridCol>
                <a:gridCol w="222117">
                  <a:extLst>
                    <a:ext uri="{9D8B030D-6E8A-4147-A177-3AD203B41FA5}">
                      <a16:colId xmlns:a16="http://schemas.microsoft.com/office/drawing/2014/main" val="215680079"/>
                    </a:ext>
                  </a:extLst>
                </a:gridCol>
                <a:gridCol w="222117">
                  <a:extLst>
                    <a:ext uri="{9D8B030D-6E8A-4147-A177-3AD203B41FA5}">
                      <a16:colId xmlns:a16="http://schemas.microsoft.com/office/drawing/2014/main" val="3819711107"/>
                    </a:ext>
                  </a:extLst>
                </a:gridCol>
                <a:gridCol w="222117">
                  <a:extLst>
                    <a:ext uri="{9D8B030D-6E8A-4147-A177-3AD203B41FA5}">
                      <a16:colId xmlns:a16="http://schemas.microsoft.com/office/drawing/2014/main" val="3060200339"/>
                    </a:ext>
                  </a:extLst>
                </a:gridCol>
                <a:gridCol w="555291">
                  <a:extLst>
                    <a:ext uri="{9D8B030D-6E8A-4147-A177-3AD203B41FA5}">
                      <a16:colId xmlns:a16="http://schemas.microsoft.com/office/drawing/2014/main" val="4260283740"/>
                    </a:ext>
                  </a:extLst>
                </a:gridCol>
                <a:gridCol w="358161">
                  <a:extLst>
                    <a:ext uri="{9D8B030D-6E8A-4147-A177-3AD203B41FA5}">
                      <a16:colId xmlns:a16="http://schemas.microsoft.com/office/drawing/2014/main" val="4063627168"/>
                    </a:ext>
                  </a:extLst>
                </a:gridCol>
                <a:gridCol w="277645">
                  <a:extLst>
                    <a:ext uri="{9D8B030D-6E8A-4147-A177-3AD203B41FA5}">
                      <a16:colId xmlns:a16="http://schemas.microsoft.com/office/drawing/2014/main" val="4225227952"/>
                    </a:ext>
                  </a:extLst>
                </a:gridCol>
              </a:tblGrid>
              <a:tr h="13881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32419365"/>
                  </a:ext>
                </a:extLst>
              </a:tr>
              <a:tr h="16137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100" b="1" i="0" u="none" strike="noStrike">
                          <a:solidFill>
                            <a:srgbClr val="0000CC"/>
                          </a:solidFill>
                          <a:effectLst/>
                          <a:latin typeface="Calibri" panose="020F0502020204030204" pitchFamily="34" charset="0"/>
                        </a:rPr>
                        <a:t>Ústecký přebor 2017-2018 po 11.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07995647"/>
                  </a:ext>
                </a:extLst>
              </a:tr>
              <a:tr h="1544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5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5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FF0000"/>
                          </a:solidFill>
                          <a:effectLst/>
                          <a:latin typeface="Arial" panose="020B0604020202020204" pitchFamily="34" charset="0"/>
                        </a:rPr>
                        <a:t>32:10</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FF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95433003"/>
                  </a:ext>
                </a:extLst>
              </a:tr>
              <a:tr h="28630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Baník Modlany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28:14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12970081"/>
                  </a:ext>
                </a:extLst>
              </a:tr>
              <a:tr h="13881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dirty="0">
                          <a:solidFill>
                            <a:srgbClr val="000000"/>
                          </a:solidFill>
                          <a:effectLst/>
                          <a:latin typeface="Arial" panose="020B0604020202020204" pitchFamily="34" charset="0"/>
                        </a:rPr>
                        <a:t>Mostecký fotbalový klub</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33:11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11823540"/>
                  </a:ext>
                </a:extLst>
              </a:tr>
              <a:tr h="13881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18:14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70432533"/>
                  </a:ext>
                </a:extLst>
              </a:tr>
              <a:tr h="13881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28:19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08368777"/>
                  </a:ext>
                </a:extLst>
              </a:tr>
              <a:tr h="25854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SK STAP-TRATEC Vilémov</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20:18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43399914"/>
                  </a:ext>
                </a:extLst>
              </a:tr>
              <a:tr h="13881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dirty="0">
                          <a:solidFill>
                            <a:srgbClr val="000000"/>
                          </a:solidFill>
                          <a:effectLst/>
                          <a:latin typeface="Arial" panose="020B0604020202020204" pitchFamily="34" charset="0"/>
                        </a:rPr>
                        <a:t>FK Slavoj Žatec </a:t>
                      </a:r>
                      <a:r>
                        <a:rPr lang="cs-CZ" sz="900" b="1" i="0" u="none" strike="noStrike" dirty="0" err="1">
                          <a:solidFill>
                            <a:srgbClr val="000000"/>
                          </a:solidFill>
                          <a:effectLst/>
                          <a:latin typeface="Arial" panose="020B0604020202020204" pitchFamily="34" charset="0"/>
                        </a:rPr>
                        <a:t>z.s</a:t>
                      </a:r>
                      <a:r>
                        <a:rPr lang="cs-CZ" sz="9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20:28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62163606"/>
                  </a:ext>
                </a:extLst>
              </a:tr>
              <a:tr h="13881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TJ Spartak Perštejn, </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22:21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70970165"/>
                  </a:ext>
                </a:extLst>
              </a:tr>
              <a:tr h="13881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effectLst/>
                          <a:latin typeface="Arial" panose="020B0604020202020204" pitchFamily="34" charset="0"/>
                        </a:rPr>
                        <a:t>Fotbalový klub Bílina</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25:25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53627363"/>
                  </a:ext>
                </a:extLst>
              </a:tr>
              <a:tr h="13881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H.Jiřetín /Litvínov</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19:22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5910705"/>
                  </a:ext>
                </a:extLst>
              </a:tr>
              <a:tr h="13881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effectLst/>
                          <a:latin typeface="Arial" panose="020B0604020202020204" pitchFamily="34" charset="0"/>
                        </a:rPr>
                        <a:t>FK Jílové</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effectLst/>
                          <a:latin typeface="Arial" panose="020B0604020202020204" pitchFamily="34" charset="0"/>
                        </a:rPr>
                        <a:t>14:25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880670351"/>
                  </a:ext>
                </a:extLst>
              </a:tr>
              <a:tr h="13881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Tatran Kadaň o.s.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21:28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446072261"/>
                  </a:ext>
                </a:extLst>
              </a:tr>
              <a:tr h="13881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effectLst/>
                          <a:latin typeface="Arial" panose="020B0604020202020204" pitchFamily="34" charset="0"/>
                        </a:rPr>
                        <a:t>13:22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55180823"/>
                  </a:ext>
                </a:extLst>
              </a:tr>
              <a:tr h="13881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Jiskra Modrá,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19:27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77176874"/>
                  </a:ext>
                </a:extLst>
              </a:tr>
              <a:tr h="13881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25:41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42748230"/>
                  </a:ext>
                </a:extLst>
              </a:tr>
              <a:tr h="13881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Litoměřicko, z.s. B</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21:33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58478652"/>
                  </a:ext>
                </a:extLst>
              </a:tr>
              <a:tr h="13881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05958056"/>
                  </a:ext>
                </a:extLst>
              </a:tr>
            </a:tbl>
          </a:graphicData>
        </a:graphic>
      </p:graphicFrame>
      <p:sp>
        <p:nvSpPr>
          <p:cNvPr id="9" name="TextovéPole 8"/>
          <p:cNvSpPr txBox="1"/>
          <p:nvPr/>
        </p:nvSpPr>
        <p:spPr>
          <a:xfrm>
            <a:off x="71984" y="91108"/>
            <a:ext cx="4608512" cy="1200329"/>
          </a:xfrm>
          <a:prstGeom prst="rect">
            <a:avLst/>
          </a:prstGeom>
          <a:solidFill>
            <a:srgbClr val="66FFFF"/>
          </a:solidFill>
        </p:spPr>
        <p:txBody>
          <a:bodyPr wrap="square" lIns="144000" rtlCol="0" anchor="ctr" anchorCtr="0">
            <a:spAutoFit/>
          </a:bodyPr>
          <a:lstStyle/>
          <a:p>
            <a:pPr algn="ctr"/>
            <a:r>
              <a:rPr lang="cs-CZ" sz="3600" u="sng" dirty="0" smtClean="0">
                <a:latin typeface="Berlin Sans FB Demi" panose="020E0802020502020306" pitchFamily="34" charset="0"/>
              </a:rPr>
              <a:t>Ústecký přebor </a:t>
            </a:r>
          </a:p>
          <a:p>
            <a:pPr algn="ctr"/>
            <a:r>
              <a:rPr lang="cs-CZ" sz="3600" u="sng" dirty="0" smtClean="0">
                <a:latin typeface="Berlin Sans FB Demi" panose="020E0802020502020306" pitchFamily="34" charset="0"/>
              </a:rPr>
              <a:t>po 11. kolech</a:t>
            </a:r>
          </a:p>
        </p:txBody>
      </p:sp>
      <p:pic>
        <p:nvPicPr>
          <p:cNvPr id="3" name="Obrázek 2"/>
          <p:cNvPicPr>
            <a:picLocks noChangeAspect="1"/>
          </p:cNvPicPr>
          <p:nvPr/>
        </p:nvPicPr>
        <p:blipFill>
          <a:blip r:embed="rId3"/>
          <a:stretch>
            <a:fillRect/>
          </a:stretch>
        </p:blipFill>
        <p:spPr>
          <a:xfrm>
            <a:off x="8568929" y="6571828"/>
            <a:ext cx="619744" cy="612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60"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2"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sp>
        <p:nvSpPr>
          <p:cNvPr id="14" name="TextovéPole 13"/>
          <p:cNvSpPr txBox="1"/>
          <p:nvPr/>
        </p:nvSpPr>
        <p:spPr>
          <a:xfrm>
            <a:off x="1820113" y="7003876"/>
            <a:ext cx="357872"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p>
        </p:txBody>
      </p:sp>
      <p:pic>
        <p:nvPicPr>
          <p:cNvPr id="36902" name="Picture 5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1" name="Picture 5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0" name="Picture 5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9" name="Picture 4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8" name="Picture 4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7" name="Picture 4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6" name="Picture 4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5" name="Picture 4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4" name="Picture 4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3" name="Picture 4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2" name="Picture 4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1" name="Picture 4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0" name="Picture 4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9" name="Picture 3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8" name="Picture 3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7" name="Picture 3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6" name="Picture 3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5" name="Picture 3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4" name="Picture 3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3" name="Picture 3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2" name="Picture 3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1" name="Picture 3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0" name="Picture 3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9" name="Picture 2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8" name="Picture 2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7" name="Picture 2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6" name="Picture 2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5" name="Picture 2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4" name="Picture 2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3" name="Picture 2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2" name="Picture 2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1" name="Picture 2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0" name="Picture 2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9" name="Picture 1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8" name="Picture 1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7" name="Picture 1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6" name="Picture 1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pic>
        <p:nvPicPr>
          <p:cNvPr id="36865" name="Picture 1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graphicFrame>
        <p:nvGraphicFramePr>
          <p:cNvPr id="54" name="Tabulka 53"/>
          <p:cNvGraphicFramePr>
            <a:graphicFrameLocks noGrp="1"/>
          </p:cNvGraphicFramePr>
          <p:nvPr>
            <p:extLst>
              <p:ext uri="{D42A27DB-BD31-4B8C-83A1-F6EECF244321}">
                <p14:modId xmlns:p14="http://schemas.microsoft.com/office/powerpoint/2010/main" val="3559073101"/>
              </p:ext>
            </p:extLst>
          </p:nvPr>
        </p:nvGraphicFramePr>
        <p:xfrm>
          <a:off x="88570" y="2504592"/>
          <a:ext cx="4663934" cy="1906996"/>
        </p:xfrm>
        <a:graphic>
          <a:graphicData uri="http://schemas.openxmlformats.org/drawingml/2006/table">
            <a:tbl>
              <a:tblPr/>
              <a:tblGrid>
                <a:gridCol w="1849046">
                  <a:extLst>
                    <a:ext uri="{9D8B030D-6E8A-4147-A177-3AD203B41FA5}">
                      <a16:colId xmlns:a16="http://schemas.microsoft.com/office/drawing/2014/main" val="4143065640"/>
                    </a:ext>
                  </a:extLst>
                </a:gridCol>
                <a:gridCol w="1538190">
                  <a:extLst>
                    <a:ext uri="{9D8B030D-6E8A-4147-A177-3AD203B41FA5}">
                      <a16:colId xmlns:a16="http://schemas.microsoft.com/office/drawing/2014/main" val="1022408377"/>
                    </a:ext>
                  </a:extLst>
                </a:gridCol>
                <a:gridCol w="1276698">
                  <a:extLst>
                    <a:ext uri="{9D8B030D-6E8A-4147-A177-3AD203B41FA5}">
                      <a16:colId xmlns:a16="http://schemas.microsoft.com/office/drawing/2014/main" val="1821787456"/>
                    </a:ext>
                  </a:extLst>
                </a:gridCol>
              </a:tblGrid>
              <a:tr h="361604">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TJ Chlumec</a:t>
                      </a:r>
                      <a:endParaRPr lang="cs-CZ" sz="1200" b="1" i="0" u="none" strike="noStrike" dirty="0">
                        <a:solidFill>
                          <a:srgbClr val="151515"/>
                        </a:solidFill>
                        <a:effectLst>
                          <a:outerShdw blurRad="38100" dist="38100" dir="2700000" algn="tl">
                            <a:srgbClr val="000000">
                              <a:alpha val="43137"/>
                            </a:srgbClr>
                          </a:outerShdw>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TJ </a:t>
                      </a:r>
                      <a:r>
                        <a:rPr lang="cs-CZ" sz="1200" b="1" i="0" kern="1200" dirty="0" err="1"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Vaňov</a:t>
                      </a:r>
                      <a:r>
                        <a:rPr lang="cs-CZ" sz="1200" b="1" i="0" kern="1200" dirty="0"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/Libouchec</a:t>
                      </a:r>
                      <a:endParaRPr lang="cs-CZ" sz="1200" b="1" i="0" u="none" strike="noStrike" dirty="0">
                        <a:solidFill>
                          <a:srgbClr val="151515"/>
                        </a:solidFill>
                        <a:effectLst>
                          <a:outerShdw blurRad="38100" dist="38100" dir="2700000" algn="tl">
                            <a:srgbClr val="000000">
                              <a:alpha val="43137"/>
                            </a:srgbClr>
                          </a:outerShdw>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ctr"/>
                      <a:r>
                        <a:rPr lang="cs-CZ" sz="2000" b="1" i="0" u="none" strike="noStrike" dirty="0" smtClean="0">
                          <a:solidFill>
                            <a:srgbClr val="000000"/>
                          </a:solidFill>
                          <a:effectLst/>
                          <a:latin typeface="Arial Black" panose="020B0A04020102020204" pitchFamily="34" charset="0"/>
                        </a:rPr>
                        <a:t>3:7</a:t>
                      </a:r>
                      <a:endParaRPr lang="cs-CZ" sz="2000" b="1" i="0" u="none" strike="noStrike" dirty="0">
                        <a:solidFill>
                          <a:srgbClr val="000000"/>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12257743"/>
                  </a:ext>
                </a:extLst>
              </a:tr>
              <a:tr h="428064">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FK Jiskra V. Březno </a:t>
                      </a:r>
                      <a:endParaRPr lang="cs-CZ" sz="1200" b="1" i="0" u="none" strike="noStrike" dirty="0">
                        <a:solidFill>
                          <a:srgbClr val="151515"/>
                        </a:solidFill>
                        <a:effectLst>
                          <a:outerShdw blurRad="38100" dist="38100" dir="2700000" algn="tl">
                            <a:srgbClr val="000000">
                              <a:alpha val="43137"/>
                            </a:srgbClr>
                          </a:outerShdw>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TJ </a:t>
                      </a:r>
                      <a:r>
                        <a:rPr lang="cs-CZ" sz="1200" b="1" i="0" kern="1200" dirty="0" err="1"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Mojžíř</a:t>
                      </a:r>
                      <a:r>
                        <a:rPr lang="cs-CZ" sz="1200" b="1" i="0" kern="1200" dirty="0"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 </a:t>
                      </a:r>
                      <a:endParaRPr lang="cs-CZ" sz="1200" b="1" i="0" u="none" strike="noStrike" dirty="0">
                        <a:solidFill>
                          <a:srgbClr val="151515"/>
                        </a:solidFill>
                        <a:effectLst>
                          <a:outerShdw blurRad="38100" dist="38100" dir="2700000" algn="tl">
                            <a:srgbClr val="000000">
                              <a:alpha val="43137"/>
                            </a:srgbClr>
                          </a:outerShdw>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2000" b="1" i="0" u="none" strike="noStrike" dirty="0" smtClean="0">
                          <a:solidFill>
                            <a:srgbClr val="000000"/>
                          </a:solidFill>
                          <a:effectLst/>
                          <a:latin typeface="Arial Black" panose="020B0A04020102020204" pitchFamily="34" charset="0"/>
                        </a:rPr>
                        <a:t>3:1</a:t>
                      </a:r>
                      <a:endParaRPr lang="cs-CZ" sz="2000" b="1" i="0" u="none" strike="noStrike" dirty="0">
                        <a:solidFill>
                          <a:srgbClr val="000000"/>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963296609"/>
                  </a:ext>
                </a:extLst>
              </a:tr>
              <a:tr h="414037">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TJ Hvězda Trnovany</a:t>
                      </a:r>
                      <a:endParaRPr lang="cs-CZ" sz="1200" b="1" i="0" u="none" strike="noStrike" dirty="0">
                        <a:solidFill>
                          <a:srgbClr val="151515"/>
                        </a:solidFill>
                        <a:effectLst>
                          <a:outerShdw blurRad="38100" dist="38100" dir="2700000" algn="tl">
                            <a:srgbClr val="000000">
                              <a:alpha val="43137"/>
                            </a:srgbClr>
                          </a:outerShdw>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TJ Skorotice</a:t>
                      </a:r>
                      <a:endParaRPr lang="cs-CZ" sz="1200" b="1" i="0" u="none" strike="noStrike" dirty="0">
                        <a:solidFill>
                          <a:srgbClr val="151515"/>
                        </a:solidFill>
                        <a:effectLst>
                          <a:outerShdw blurRad="38100" dist="38100" dir="2700000" algn="tl">
                            <a:srgbClr val="000000">
                              <a:alpha val="43137"/>
                            </a:srgbClr>
                          </a:outerShdw>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ctr"/>
                      <a:r>
                        <a:rPr lang="cs-CZ" sz="2000" b="1" i="0" u="none" strike="noStrike" dirty="0" smtClean="0">
                          <a:solidFill>
                            <a:srgbClr val="000000"/>
                          </a:solidFill>
                          <a:effectLst/>
                          <a:latin typeface="Arial Black" panose="020B0A04020102020204" pitchFamily="34" charset="0"/>
                        </a:rPr>
                        <a:t>3:2</a:t>
                      </a:r>
                      <a:endParaRPr lang="cs-CZ" sz="2000" b="1" i="0" u="none" strike="noStrike" dirty="0">
                        <a:solidFill>
                          <a:srgbClr val="000000"/>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2035217358"/>
                  </a:ext>
                </a:extLst>
              </a:tr>
              <a:tr h="42134">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TJ </a:t>
                      </a:r>
                      <a:r>
                        <a:rPr lang="cs-CZ" sz="1200" b="1" i="0" kern="1200" dirty="0" err="1"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SlavojÚštěk</a:t>
                      </a:r>
                      <a:r>
                        <a:rPr lang="cs-CZ" sz="1200" b="1" i="0" kern="1200" dirty="0"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//Liběšice</a:t>
                      </a:r>
                      <a:endParaRPr lang="cs-CZ" sz="1200" b="1" i="0" u="none" strike="noStrike" dirty="0">
                        <a:solidFill>
                          <a:srgbClr val="151515"/>
                        </a:solidFill>
                        <a:effectLst>
                          <a:outerShdw blurRad="38100" dist="38100" dir="2700000" algn="tl">
                            <a:srgbClr val="000000">
                              <a:alpha val="43137"/>
                            </a:srgbClr>
                          </a:outerShdw>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SK </a:t>
                      </a:r>
                      <a:r>
                        <a:rPr lang="cs-CZ" sz="1200" b="1" i="0" kern="1200" dirty="0" err="1"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Plaston</a:t>
                      </a:r>
                      <a:r>
                        <a:rPr lang="cs-CZ" sz="1200" b="1" i="0" kern="1200" dirty="0"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 Šluknov </a:t>
                      </a:r>
                      <a:endParaRPr lang="cs-CZ" sz="1200" b="1" i="0" u="none" strike="noStrike" dirty="0">
                        <a:solidFill>
                          <a:srgbClr val="151515"/>
                        </a:solidFill>
                        <a:effectLst>
                          <a:outerShdw blurRad="38100" dist="38100" dir="2700000" algn="tl">
                            <a:srgbClr val="000000">
                              <a:alpha val="43137"/>
                            </a:srgbClr>
                          </a:outerShdw>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2000" b="1" i="0" u="none" strike="noStrike" dirty="0" smtClean="0">
                          <a:solidFill>
                            <a:srgbClr val="000000"/>
                          </a:solidFill>
                          <a:effectLst/>
                          <a:latin typeface="Arial Black" panose="020B0A04020102020204" pitchFamily="34" charset="0"/>
                        </a:rPr>
                        <a:t>2:1</a:t>
                      </a:r>
                      <a:endParaRPr lang="cs-CZ" sz="2000" b="1" i="0" u="none" strike="noStrike" dirty="0">
                        <a:solidFill>
                          <a:srgbClr val="000000"/>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645819879"/>
                  </a:ext>
                </a:extLst>
              </a:tr>
              <a:tr h="53997">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1FC Dubí </a:t>
                      </a:r>
                      <a:endParaRPr lang="cs-CZ" sz="1200" b="1" i="0" u="none" strike="noStrike" dirty="0">
                        <a:solidFill>
                          <a:srgbClr val="151515"/>
                        </a:solidFill>
                        <a:effectLst>
                          <a:outerShdw blurRad="38100" dist="38100" dir="2700000" algn="tl">
                            <a:srgbClr val="000000">
                              <a:alpha val="43137"/>
                            </a:srgbClr>
                          </a:outerShdw>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SK Štětí</a:t>
                      </a:r>
                      <a:endParaRPr lang="cs-CZ" sz="1200" b="1" i="0" u="none" strike="noStrike" dirty="0">
                        <a:solidFill>
                          <a:srgbClr val="151515"/>
                        </a:solidFill>
                        <a:effectLst>
                          <a:outerShdw blurRad="38100" dist="38100" dir="2700000" algn="tl">
                            <a:srgbClr val="000000">
                              <a:alpha val="43137"/>
                            </a:srgbClr>
                          </a:outerShdw>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ctr"/>
                      <a:r>
                        <a:rPr lang="cs-CZ" sz="2000" b="1" i="0" u="none" strike="noStrike" dirty="0" smtClean="0">
                          <a:solidFill>
                            <a:srgbClr val="000000"/>
                          </a:solidFill>
                          <a:effectLst/>
                          <a:latin typeface="Arial Black" panose="020B0A04020102020204" pitchFamily="34" charset="0"/>
                        </a:rPr>
                        <a:t>0:3</a:t>
                      </a:r>
                      <a:endParaRPr lang="cs-CZ" sz="2000" b="1" i="0" u="none" strike="noStrike" dirty="0">
                        <a:solidFill>
                          <a:srgbClr val="000000"/>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2921391706"/>
                  </a:ext>
                </a:extLst>
              </a:tr>
            </a:tbl>
          </a:graphicData>
        </a:graphic>
      </p:graphicFrame>
      <p:graphicFrame>
        <p:nvGraphicFramePr>
          <p:cNvPr id="3" name="Tabulka 2"/>
          <p:cNvGraphicFramePr>
            <a:graphicFrameLocks noGrp="1"/>
          </p:cNvGraphicFramePr>
          <p:nvPr>
            <p:extLst>
              <p:ext uri="{D42A27DB-BD31-4B8C-83A1-F6EECF244321}">
                <p14:modId xmlns:p14="http://schemas.microsoft.com/office/powerpoint/2010/main" val="888362287"/>
              </p:ext>
            </p:extLst>
          </p:nvPr>
        </p:nvGraphicFramePr>
        <p:xfrm>
          <a:off x="143992" y="4843636"/>
          <a:ext cx="4752528" cy="2076450"/>
        </p:xfrm>
        <a:graphic>
          <a:graphicData uri="http://schemas.openxmlformats.org/drawingml/2006/table">
            <a:tbl>
              <a:tblPr/>
              <a:tblGrid>
                <a:gridCol w="244503">
                  <a:extLst>
                    <a:ext uri="{9D8B030D-6E8A-4147-A177-3AD203B41FA5}">
                      <a16:colId xmlns:a16="http://schemas.microsoft.com/office/drawing/2014/main" val="3278213868"/>
                    </a:ext>
                  </a:extLst>
                </a:gridCol>
                <a:gridCol w="244503">
                  <a:extLst>
                    <a:ext uri="{9D8B030D-6E8A-4147-A177-3AD203B41FA5}">
                      <a16:colId xmlns:a16="http://schemas.microsoft.com/office/drawing/2014/main" val="3299557515"/>
                    </a:ext>
                  </a:extLst>
                </a:gridCol>
                <a:gridCol w="2041601">
                  <a:extLst>
                    <a:ext uri="{9D8B030D-6E8A-4147-A177-3AD203B41FA5}">
                      <a16:colId xmlns:a16="http://schemas.microsoft.com/office/drawing/2014/main" val="2060678988"/>
                    </a:ext>
                  </a:extLst>
                </a:gridCol>
                <a:gridCol w="232278">
                  <a:extLst>
                    <a:ext uri="{9D8B030D-6E8A-4147-A177-3AD203B41FA5}">
                      <a16:colId xmlns:a16="http://schemas.microsoft.com/office/drawing/2014/main" val="2691911089"/>
                    </a:ext>
                  </a:extLst>
                </a:gridCol>
                <a:gridCol w="256728">
                  <a:extLst>
                    <a:ext uri="{9D8B030D-6E8A-4147-A177-3AD203B41FA5}">
                      <a16:colId xmlns:a16="http://schemas.microsoft.com/office/drawing/2014/main" val="2935508652"/>
                    </a:ext>
                  </a:extLst>
                </a:gridCol>
                <a:gridCol w="305628">
                  <a:extLst>
                    <a:ext uri="{9D8B030D-6E8A-4147-A177-3AD203B41FA5}">
                      <a16:colId xmlns:a16="http://schemas.microsoft.com/office/drawing/2014/main" val="236417294"/>
                    </a:ext>
                  </a:extLst>
                </a:gridCol>
                <a:gridCol w="174209">
                  <a:extLst>
                    <a:ext uri="{9D8B030D-6E8A-4147-A177-3AD203B41FA5}">
                      <a16:colId xmlns:a16="http://schemas.microsoft.com/office/drawing/2014/main" val="2647794352"/>
                    </a:ext>
                  </a:extLst>
                </a:gridCol>
                <a:gridCol w="256728">
                  <a:extLst>
                    <a:ext uri="{9D8B030D-6E8A-4147-A177-3AD203B41FA5}">
                      <a16:colId xmlns:a16="http://schemas.microsoft.com/office/drawing/2014/main" val="81248693"/>
                    </a:ext>
                  </a:extLst>
                </a:gridCol>
                <a:gridCol w="430936">
                  <a:extLst>
                    <a:ext uri="{9D8B030D-6E8A-4147-A177-3AD203B41FA5}">
                      <a16:colId xmlns:a16="http://schemas.microsoft.com/office/drawing/2014/main" val="3231109822"/>
                    </a:ext>
                  </a:extLst>
                </a:gridCol>
                <a:gridCol w="317854">
                  <a:extLst>
                    <a:ext uri="{9D8B030D-6E8A-4147-A177-3AD203B41FA5}">
                      <a16:colId xmlns:a16="http://schemas.microsoft.com/office/drawing/2014/main" val="3075284446"/>
                    </a:ext>
                  </a:extLst>
                </a:gridCol>
                <a:gridCol w="247560">
                  <a:extLst>
                    <a:ext uri="{9D8B030D-6E8A-4147-A177-3AD203B41FA5}">
                      <a16:colId xmlns:a16="http://schemas.microsoft.com/office/drawing/2014/main" val="3543935474"/>
                    </a:ext>
                  </a:extLst>
                </a:gridCol>
              </a:tblGrid>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38126708"/>
                  </a:ext>
                </a:extLst>
              </a:tr>
              <a:tr h="2000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a:solidFill>
                            <a:srgbClr val="0000CC"/>
                          </a:solidFill>
                          <a:effectLst/>
                          <a:latin typeface="Calibri" panose="020F0502020204030204" pitchFamily="34" charset="0"/>
                        </a:rPr>
                        <a:t>I.A třída  dorostu  2017/2018 po 9.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93730128"/>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FF0000"/>
                          </a:solidFill>
                          <a:effectLst/>
                          <a:latin typeface="Arial" panose="020B0604020202020204" pitchFamily="34" charset="0"/>
                        </a:rPr>
                        <a:t>SK Štětí, </a:t>
                      </a:r>
                      <a:r>
                        <a:rPr lang="cs-CZ" sz="1100" b="1" i="0" u="none" strike="noStrike" dirty="0" err="1">
                          <a:solidFill>
                            <a:srgbClr val="FF0000"/>
                          </a:solidFill>
                          <a:effectLst/>
                          <a:latin typeface="Arial" panose="020B0604020202020204" pitchFamily="34" charset="0"/>
                        </a:rPr>
                        <a:t>z.s</a:t>
                      </a:r>
                      <a:r>
                        <a:rPr lang="cs-CZ" sz="11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53:9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90325255"/>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Plaston Šluknov</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47:10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07129152"/>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29:19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03055391"/>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34:25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22858044"/>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1.FC Dubí</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2447996"/>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Mojžíř</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37:24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77459480"/>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20:46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07194171"/>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TJ Úštěk / Liběšice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17:30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44551690"/>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19:56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956220"/>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11:60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10820789"/>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05329943"/>
                  </a:ext>
                </a:extLst>
              </a:tr>
            </a:tbl>
          </a:graphicData>
        </a:graphic>
      </p:graphicFrame>
      <p:sp>
        <p:nvSpPr>
          <p:cNvPr id="5" name="TextovéPole 4"/>
          <p:cNvSpPr txBox="1"/>
          <p:nvPr/>
        </p:nvSpPr>
        <p:spPr>
          <a:xfrm>
            <a:off x="143992" y="235124"/>
            <a:ext cx="4608512" cy="1754326"/>
          </a:xfrm>
          <a:prstGeom prst="rect">
            <a:avLst/>
          </a:prstGeom>
          <a:solidFill>
            <a:srgbClr val="CCFFFF">
              <a:alpha val="55000"/>
            </a:srgbClr>
          </a:solidFill>
          <a:effectLst>
            <a:glow rad="139700">
              <a:srgbClr val="FFFF66">
                <a:alpha val="40000"/>
              </a:srgbClr>
            </a:glow>
            <a:softEdge rad="127000"/>
          </a:effectLst>
        </p:spPr>
        <p:txBody>
          <a:bodyPr wrap="square" rtlCol="0">
            <a:spAutoFit/>
          </a:bodyPr>
          <a:lstStyle/>
          <a:p>
            <a:pPr algn="ctr"/>
            <a:r>
              <a:rPr lang="cs-CZ" sz="3600" dirty="0" smtClean="0">
                <a:latin typeface="Jokerman" panose="04090605060D06020702" pitchFamily="82" charset="0"/>
              </a:rPr>
              <a:t>Dorostenci se po minulém kole dostali na 1. místo. </a:t>
            </a:r>
          </a:p>
        </p:txBody>
      </p:sp>
      <p:sp>
        <p:nvSpPr>
          <p:cNvPr id="48" name="Obdélník 47"/>
          <p:cNvSpPr/>
          <p:nvPr/>
        </p:nvSpPr>
        <p:spPr>
          <a:xfrm>
            <a:off x="5400576" y="667172"/>
            <a:ext cx="4608512" cy="5904000"/>
          </a:xfrm>
          <a:prstGeom prst="rect">
            <a:avLst/>
          </a:prstGeom>
          <a:pattFill prst="pct5">
            <a:fgClr>
              <a:srgbClr val="FFFFCC"/>
            </a:fgClr>
            <a:bgClr>
              <a:schemeClr val="bg1"/>
            </a:bgClr>
          </a:pattFill>
          <a:ln w="44450" cmpd="sng">
            <a:solidFill>
              <a:srgbClr val="669900"/>
            </a:solidFill>
            <a:prstDash val="solid"/>
          </a:ln>
          <a:effectLst/>
        </p:spPr>
        <p:txBody>
          <a:bodyPr wrap="square">
            <a:spAutoFit/>
          </a:bodyPr>
          <a:lstStyle/>
          <a:p>
            <a:pPr algn="ctr" fontAlgn="ctr"/>
            <a:r>
              <a:rPr lang="cs-CZ" sz="1600" dirty="0" smtClean="0">
                <a:solidFill>
                  <a:srgbClr val="0033CC"/>
                </a:solidFill>
                <a:latin typeface="Arial" panose="020B0604020202020204" pitchFamily="34" charset="0"/>
                <a:cs typeface="Arial" panose="020B0604020202020204" pitchFamily="34" charset="0"/>
              </a:rPr>
              <a:t>SK Štětí</a:t>
            </a:r>
            <a:r>
              <a:rPr lang="cs-CZ" sz="1600" dirty="0">
                <a:solidFill>
                  <a:srgbClr val="0033CC"/>
                </a:solidFill>
                <a:latin typeface="Arial" panose="020B0604020202020204" pitchFamily="34" charset="0"/>
                <a:cs typeface="Arial" panose="020B0604020202020204" pitchFamily="34" charset="0"/>
              </a:rPr>
              <a:t>  -</a:t>
            </a:r>
            <a:r>
              <a:rPr lang="cs-CZ" sz="1600" dirty="0" smtClean="0">
                <a:solidFill>
                  <a:srgbClr val="0033CC"/>
                </a:solidFill>
                <a:latin typeface="Arial" panose="020B0604020202020204" pitchFamily="34" charset="0"/>
                <a:cs typeface="Arial" panose="020B0604020202020204" pitchFamily="34" charset="0"/>
              </a:rPr>
              <a:t>FK </a:t>
            </a:r>
            <a:r>
              <a:rPr lang="cs-CZ" sz="1600" dirty="0">
                <a:solidFill>
                  <a:srgbClr val="0033CC"/>
                </a:solidFill>
                <a:latin typeface="Arial" panose="020B0604020202020204" pitchFamily="34" charset="0"/>
                <a:cs typeface="Arial" panose="020B0604020202020204" pitchFamily="34" charset="0"/>
              </a:rPr>
              <a:t>Litoměřicko </a:t>
            </a:r>
            <a:r>
              <a:rPr lang="cs-CZ" sz="1600" dirty="0" smtClean="0">
                <a:solidFill>
                  <a:srgbClr val="0033CC"/>
                </a:solidFill>
                <a:latin typeface="Arial" panose="020B0604020202020204" pitchFamily="34" charset="0"/>
                <a:cs typeface="Arial" panose="020B0604020202020204" pitchFamily="34" charset="0"/>
              </a:rPr>
              <a:t>B</a:t>
            </a:r>
          </a:p>
          <a:p>
            <a:pPr algn="just" fontAlgn="ctr"/>
            <a:r>
              <a:rPr lang="cs-CZ" sz="1050" dirty="0" smtClean="0">
                <a:solidFill>
                  <a:srgbClr val="FF0000"/>
                </a:solidFill>
                <a:latin typeface="Arial" panose="020B0604020202020204" pitchFamily="34" charset="0"/>
                <a:cs typeface="Arial" panose="020B0604020202020204" pitchFamily="34" charset="0"/>
              </a:rPr>
              <a:t>v 1</a:t>
            </a:r>
            <a:r>
              <a:rPr lang="cs-CZ" sz="1000" dirty="0" smtClean="0">
                <a:solidFill>
                  <a:srgbClr val="FF0000"/>
                </a:solidFill>
                <a:latin typeface="Arial" panose="020B0604020202020204" pitchFamily="34" charset="0"/>
                <a:cs typeface="Arial" panose="020B0604020202020204" pitchFamily="34" charset="0"/>
              </a:rPr>
              <a:t>. poločase domácí tu správnou herní strunu nemohli najít. Hosté, kteří mohli jen překvapit na začátku 2. půle inkasovali a 3 body domácí potvrdili 2 brankami v poslední dvacetiminutovce.</a:t>
            </a:r>
          </a:p>
          <a:p>
            <a:pPr algn="ctr" fontAlgn="ctr"/>
            <a:r>
              <a:rPr lang="cs-CZ" sz="1600" dirty="0" smtClean="0">
                <a:solidFill>
                  <a:srgbClr val="0033CC"/>
                </a:solidFill>
                <a:latin typeface="Arial" panose="020B0604020202020204" pitchFamily="34" charset="0"/>
                <a:cs typeface="Arial" panose="020B0604020202020204" pitchFamily="34" charset="0"/>
              </a:rPr>
              <a:t>TJ </a:t>
            </a:r>
            <a:r>
              <a:rPr lang="cs-CZ" sz="1600" dirty="0">
                <a:solidFill>
                  <a:srgbClr val="0033CC"/>
                </a:solidFill>
                <a:latin typeface="Arial" panose="020B0604020202020204" pitchFamily="34" charset="0"/>
                <a:cs typeface="Arial" panose="020B0604020202020204" pitchFamily="34" charset="0"/>
              </a:rPr>
              <a:t>Sokol </a:t>
            </a:r>
            <a:r>
              <a:rPr lang="cs-CZ" sz="1600" dirty="0" smtClean="0">
                <a:solidFill>
                  <a:srgbClr val="0033CC"/>
                </a:solidFill>
                <a:latin typeface="Arial" panose="020B0604020202020204" pitchFamily="34" charset="0"/>
                <a:cs typeface="Arial" panose="020B0604020202020204" pitchFamily="34" charset="0"/>
              </a:rPr>
              <a:t>Srbice - </a:t>
            </a:r>
            <a:r>
              <a:rPr lang="cs-CZ" sz="1600" dirty="0">
                <a:solidFill>
                  <a:srgbClr val="0033CC"/>
                </a:solidFill>
                <a:latin typeface="Arial" panose="020B0604020202020204" pitchFamily="34" charset="0"/>
                <a:cs typeface="Arial" panose="020B0604020202020204" pitchFamily="34" charset="0"/>
              </a:rPr>
              <a:t>FK </a:t>
            </a:r>
            <a:r>
              <a:rPr lang="cs-CZ" sz="1600" dirty="0" err="1">
                <a:solidFill>
                  <a:srgbClr val="0033CC"/>
                </a:solidFill>
                <a:latin typeface="Arial" panose="020B0604020202020204" pitchFamily="34" charset="0"/>
                <a:cs typeface="Arial" panose="020B0604020202020204" pitchFamily="34" charset="0"/>
              </a:rPr>
              <a:t>Tatran</a:t>
            </a:r>
            <a:r>
              <a:rPr lang="cs-CZ" sz="1600" dirty="0">
                <a:solidFill>
                  <a:srgbClr val="0033CC"/>
                </a:solidFill>
                <a:latin typeface="Arial" panose="020B0604020202020204" pitchFamily="34" charset="0"/>
                <a:cs typeface="Arial" panose="020B0604020202020204" pitchFamily="34" charset="0"/>
              </a:rPr>
              <a:t> </a:t>
            </a:r>
            <a:r>
              <a:rPr lang="cs-CZ" sz="1600" dirty="0" smtClean="0">
                <a:solidFill>
                  <a:srgbClr val="0033CC"/>
                </a:solidFill>
                <a:latin typeface="Arial" panose="020B0604020202020204" pitchFamily="34" charset="0"/>
                <a:cs typeface="Arial" panose="020B0604020202020204" pitchFamily="34" charset="0"/>
              </a:rPr>
              <a:t>Kadaň  4:1(2:1)</a:t>
            </a:r>
          </a:p>
          <a:p>
            <a:pPr algn="just" fontAlgn="ctr"/>
            <a:r>
              <a:rPr lang="cs-CZ" sz="1050" dirty="0" smtClean="0">
                <a:solidFill>
                  <a:srgbClr val="FF0000"/>
                </a:solidFill>
                <a:latin typeface="Arial" panose="020B0604020202020204" pitchFamily="34" charset="0"/>
                <a:cs typeface="Arial" panose="020B0604020202020204" pitchFamily="34" charset="0"/>
              </a:rPr>
              <a:t>Kadaň venku ještě nevyhrála a nepodařilo se jí to ani na umělce v </a:t>
            </a:r>
            <a:r>
              <a:rPr lang="cs-CZ" sz="1050" dirty="0" err="1" smtClean="0">
                <a:solidFill>
                  <a:srgbClr val="FF0000"/>
                </a:solidFill>
                <a:latin typeface="Arial" panose="020B0604020202020204" pitchFamily="34" charset="0"/>
                <a:cs typeface="Arial" panose="020B0604020202020204" pitchFamily="34" charset="0"/>
              </a:rPr>
              <a:t>Srbici</a:t>
            </a:r>
            <a:r>
              <a:rPr lang="cs-CZ" sz="1050" dirty="0" smtClean="0">
                <a:solidFill>
                  <a:srgbClr val="FF0000"/>
                </a:solidFill>
                <a:latin typeface="Arial" panose="020B0604020202020204" pitchFamily="34" charset="0"/>
                <a:cs typeface="Arial" panose="020B0604020202020204" pitchFamily="34" charset="0"/>
              </a:rPr>
              <a:t>. Ta zase doma ještě neprohrála a tak to vlastně dopadlo jak mělo.</a:t>
            </a:r>
          </a:p>
          <a:p>
            <a:pPr algn="ctr" fontAlgn="ctr"/>
            <a:r>
              <a:rPr lang="cs-CZ" sz="1600" dirty="0" smtClean="0">
                <a:solidFill>
                  <a:srgbClr val="0033CC"/>
                </a:solidFill>
                <a:latin typeface="Arial" panose="020B0604020202020204" pitchFamily="34" charset="0"/>
                <a:cs typeface="Arial" panose="020B0604020202020204" pitchFamily="34" charset="0"/>
              </a:rPr>
              <a:t>FK Slavoj Žatec - </a:t>
            </a:r>
            <a:r>
              <a:rPr lang="cs-CZ" sz="1600" dirty="0">
                <a:solidFill>
                  <a:srgbClr val="0033CC"/>
                </a:solidFill>
                <a:latin typeface="Arial" panose="020B0604020202020204" pitchFamily="34" charset="0"/>
                <a:cs typeface="Arial" panose="020B0604020202020204" pitchFamily="34" charset="0"/>
              </a:rPr>
              <a:t>SK </a:t>
            </a:r>
            <a:r>
              <a:rPr lang="cs-CZ" sz="1600" dirty="0" err="1" smtClean="0">
                <a:solidFill>
                  <a:srgbClr val="0033CC"/>
                </a:solidFill>
                <a:latin typeface="Arial" panose="020B0604020202020204" pitchFamily="34" charset="0"/>
                <a:cs typeface="Arial" panose="020B0604020202020204" pitchFamily="34" charset="0"/>
              </a:rPr>
              <a:t>Brná</a:t>
            </a:r>
            <a:r>
              <a:rPr lang="cs-CZ" sz="1600" dirty="0" smtClean="0">
                <a:solidFill>
                  <a:srgbClr val="0033CC"/>
                </a:solidFill>
                <a:latin typeface="Arial" panose="020B0604020202020204" pitchFamily="34" charset="0"/>
                <a:cs typeface="Arial" panose="020B0604020202020204" pitchFamily="34" charset="0"/>
              </a:rPr>
              <a:t>  1:3(0:2)</a:t>
            </a:r>
          </a:p>
          <a:p>
            <a:pPr algn="just" fontAlgn="ctr"/>
            <a:r>
              <a:rPr lang="cs-CZ" sz="1000" dirty="0" smtClean="0">
                <a:solidFill>
                  <a:srgbClr val="FF0000"/>
                </a:solidFill>
                <a:latin typeface="Arial" panose="020B0604020202020204" pitchFamily="34" charset="0"/>
                <a:cs typeface="Arial" panose="020B0604020202020204" pitchFamily="34" charset="0"/>
              </a:rPr>
              <a:t>ráz utkání daly 2 branky Jana </a:t>
            </a:r>
            <a:r>
              <a:rPr lang="cs-CZ" sz="1000" dirty="0" err="1" smtClean="0">
                <a:solidFill>
                  <a:srgbClr val="FF0000"/>
                </a:solidFill>
                <a:latin typeface="Arial" panose="020B0604020202020204" pitchFamily="34" charset="0"/>
                <a:cs typeface="Arial" panose="020B0604020202020204" pitchFamily="34" charset="0"/>
              </a:rPr>
              <a:t>Králika</a:t>
            </a:r>
            <a:r>
              <a:rPr lang="cs-CZ" sz="1000" dirty="0" smtClean="0">
                <a:solidFill>
                  <a:srgbClr val="FF0000"/>
                </a:solidFill>
                <a:latin typeface="Arial" panose="020B0604020202020204" pitchFamily="34" charset="0"/>
                <a:cs typeface="Arial" panose="020B0604020202020204" pitchFamily="34" charset="0"/>
              </a:rPr>
              <a:t> v 1. poločase. Ve 2. poločase snížil </a:t>
            </a:r>
            <a:r>
              <a:rPr lang="cs-CZ" sz="1000" dirty="0" err="1" smtClean="0">
                <a:solidFill>
                  <a:srgbClr val="FF0000"/>
                </a:solidFill>
                <a:latin typeface="Arial" panose="020B0604020202020204" pitchFamily="34" charset="0"/>
                <a:cs typeface="Arial" panose="020B0604020202020204" pitchFamily="34" charset="0"/>
              </a:rPr>
              <a:t>Hassman</a:t>
            </a:r>
            <a:r>
              <a:rPr lang="cs-CZ" sz="1000" dirty="0" smtClean="0">
                <a:solidFill>
                  <a:srgbClr val="FF0000"/>
                </a:solidFill>
                <a:latin typeface="Arial" panose="020B0604020202020204" pitchFamily="34" charset="0"/>
                <a:cs typeface="Arial" panose="020B0604020202020204" pitchFamily="34" charset="0"/>
              </a:rPr>
              <a:t> na 1:2, ale i přes zvýšené úsilí se Žatci vyrovnat nepodařilo a navíc ještě v nastaveném čase inkasovali na konečných 1:3.</a:t>
            </a:r>
          </a:p>
          <a:p>
            <a:pPr algn="ctr" fontAlgn="ctr"/>
            <a:r>
              <a:rPr lang="cs-CZ" sz="1600" dirty="0" smtClean="0">
                <a:solidFill>
                  <a:srgbClr val="0033CC"/>
                </a:solidFill>
                <a:latin typeface="Arial" panose="020B0604020202020204" pitchFamily="34" charset="0"/>
                <a:cs typeface="Arial" panose="020B0604020202020204" pitchFamily="34" charset="0"/>
              </a:rPr>
              <a:t>TJ Krupka - </a:t>
            </a:r>
            <a:r>
              <a:rPr lang="cs-CZ" sz="1600" dirty="0">
                <a:solidFill>
                  <a:srgbClr val="0033CC"/>
                </a:solidFill>
                <a:latin typeface="Arial" panose="020B0604020202020204" pitchFamily="34" charset="0"/>
                <a:cs typeface="Arial" panose="020B0604020202020204" pitchFamily="34" charset="0"/>
              </a:rPr>
              <a:t>FK Bílina </a:t>
            </a:r>
            <a:r>
              <a:rPr lang="cs-CZ" sz="1600" dirty="0" smtClean="0">
                <a:solidFill>
                  <a:srgbClr val="0033CC"/>
                </a:solidFill>
                <a:latin typeface="Arial" panose="020B0604020202020204" pitchFamily="34" charset="0"/>
                <a:cs typeface="Arial" panose="020B0604020202020204" pitchFamily="34" charset="0"/>
              </a:rPr>
              <a:t>4:2(4:0)</a:t>
            </a:r>
          </a:p>
          <a:p>
            <a:pPr algn="just" fontAlgn="ctr"/>
            <a:r>
              <a:rPr lang="cs-CZ" sz="1000" dirty="0" smtClean="0">
                <a:solidFill>
                  <a:srgbClr val="FF0000"/>
                </a:solidFill>
                <a:latin typeface="Arial" panose="020B0604020202020204" pitchFamily="34" charset="0"/>
                <a:cs typeface="Arial" panose="020B0604020202020204" pitchFamily="34" charset="0"/>
              </a:rPr>
              <a:t>domácí potřebovali nutně vyhrát a také podle toho vypadal první poločas. 4 branky v síti Bíliny a bylo vymalováno. Ve druhém vstřelila Bílina sice 2 branky, ale to bylo málo. Jediné o co Krupka přišla byl vyloučený brankář Slanina.</a:t>
            </a:r>
          </a:p>
          <a:p>
            <a:pPr algn="ctr" fontAlgn="ctr"/>
            <a:r>
              <a:rPr lang="cs-CZ" sz="1600" dirty="0">
                <a:solidFill>
                  <a:srgbClr val="0033CC"/>
                </a:solidFill>
                <a:latin typeface="Arial" panose="020B0604020202020204" pitchFamily="34" charset="0"/>
                <a:cs typeface="Arial" panose="020B0604020202020204" pitchFamily="34" charset="0"/>
              </a:rPr>
              <a:t>SK </a:t>
            </a:r>
            <a:r>
              <a:rPr lang="cs-CZ" sz="1600" dirty="0" smtClean="0">
                <a:solidFill>
                  <a:srgbClr val="0033CC"/>
                </a:solidFill>
                <a:latin typeface="Arial" panose="020B0604020202020204" pitchFamily="34" charset="0"/>
                <a:cs typeface="Arial" panose="020B0604020202020204" pitchFamily="34" charset="0"/>
              </a:rPr>
              <a:t>Modlany - </a:t>
            </a:r>
            <a:r>
              <a:rPr lang="cs-CZ" sz="1600" dirty="0">
                <a:solidFill>
                  <a:srgbClr val="0033CC"/>
                </a:solidFill>
                <a:latin typeface="Arial" panose="020B0604020202020204" pitchFamily="34" charset="0"/>
                <a:cs typeface="Arial" panose="020B0604020202020204" pitchFamily="34" charset="0"/>
              </a:rPr>
              <a:t>SK </a:t>
            </a:r>
            <a:r>
              <a:rPr lang="cs-CZ" sz="1600" dirty="0" smtClean="0">
                <a:solidFill>
                  <a:srgbClr val="0033CC"/>
                </a:solidFill>
                <a:latin typeface="Arial" panose="020B0604020202020204" pitchFamily="34" charset="0"/>
                <a:cs typeface="Arial" panose="020B0604020202020204" pitchFamily="34" charset="0"/>
              </a:rPr>
              <a:t>STAP Vilémov</a:t>
            </a:r>
            <a:r>
              <a:rPr lang="cs-CZ" sz="1600" dirty="0">
                <a:solidFill>
                  <a:srgbClr val="0033CC"/>
                </a:solidFill>
                <a:latin typeface="Arial" panose="020B0604020202020204" pitchFamily="34" charset="0"/>
                <a:cs typeface="Arial" panose="020B0604020202020204" pitchFamily="34" charset="0"/>
              </a:rPr>
              <a:t> </a:t>
            </a:r>
            <a:r>
              <a:rPr lang="cs-CZ" sz="1600" dirty="0" smtClean="0">
                <a:solidFill>
                  <a:srgbClr val="0033CC"/>
                </a:solidFill>
                <a:latin typeface="Arial" panose="020B0604020202020204" pitchFamily="34" charset="0"/>
                <a:cs typeface="Arial" panose="020B0604020202020204" pitchFamily="34" charset="0"/>
              </a:rPr>
              <a:t>3:1(1:0)</a:t>
            </a:r>
          </a:p>
          <a:p>
            <a:pPr algn="just" fontAlgn="ctr"/>
            <a:r>
              <a:rPr lang="cs-CZ" sz="1000" dirty="0" smtClean="0">
                <a:solidFill>
                  <a:srgbClr val="FF0000"/>
                </a:solidFill>
                <a:latin typeface="Arial" panose="020B0604020202020204" pitchFamily="34" charset="0"/>
                <a:cs typeface="Arial" panose="020B0604020202020204" pitchFamily="34" charset="0"/>
              </a:rPr>
              <a:t>hostující </a:t>
            </a:r>
            <a:r>
              <a:rPr lang="cs-CZ" sz="1000" dirty="0" err="1" smtClean="0">
                <a:solidFill>
                  <a:srgbClr val="FF0000"/>
                </a:solidFill>
                <a:latin typeface="Arial" panose="020B0604020202020204" pitchFamily="34" charset="0"/>
                <a:cs typeface="Arial" panose="020B0604020202020204" pitchFamily="34" charset="0"/>
              </a:rPr>
              <a:t>manager</a:t>
            </a:r>
            <a:r>
              <a:rPr lang="cs-CZ" sz="1000" dirty="0" smtClean="0">
                <a:solidFill>
                  <a:srgbClr val="FF0000"/>
                </a:solidFill>
                <a:latin typeface="Arial" panose="020B0604020202020204" pitchFamily="34" charset="0"/>
                <a:cs typeface="Arial" panose="020B0604020202020204" pitchFamily="34" charset="0"/>
              </a:rPr>
              <a:t> Sklenář své hráče chválil, ale všechna snaha končila na dobře chytajícím Slavíkovi. Vilémov ještě snížil na 1:2, ale vyrovnat už nedokázal naopak ještě inkasoval.</a:t>
            </a:r>
          </a:p>
          <a:p>
            <a:pPr algn="ctr" fontAlgn="ctr"/>
            <a:r>
              <a:rPr lang="cs-CZ" sz="1600" dirty="0" smtClean="0">
                <a:solidFill>
                  <a:srgbClr val="0033CC"/>
                </a:solidFill>
                <a:latin typeface="Arial" panose="020B0604020202020204" pitchFamily="34" charset="0"/>
                <a:cs typeface="Arial" panose="020B0604020202020204" pitchFamily="34" charset="0"/>
              </a:rPr>
              <a:t>Spartak Perštejn - </a:t>
            </a:r>
            <a:r>
              <a:rPr lang="cs-CZ" sz="1600" dirty="0">
                <a:solidFill>
                  <a:srgbClr val="0033CC"/>
                </a:solidFill>
                <a:latin typeface="Arial" panose="020B0604020202020204" pitchFamily="34" charset="0"/>
                <a:cs typeface="Arial" panose="020B0604020202020204" pitchFamily="34" charset="0"/>
              </a:rPr>
              <a:t>Mostecký </a:t>
            </a:r>
            <a:r>
              <a:rPr lang="cs-CZ" sz="1600" dirty="0" smtClean="0">
                <a:solidFill>
                  <a:srgbClr val="0033CC"/>
                </a:solidFill>
                <a:latin typeface="Arial" panose="020B0604020202020204" pitchFamily="34" charset="0"/>
                <a:cs typeface="Arial" panose="020B0604020202020204" pitchFamily="34" charset="0"/>
              </a:rPr>
              <a:t>FK   1:3(1:2)</a:t>
            </a:r>
          </a:p>
          <a:p>
            <a:pPr algn="just" fontAlgn="ctr"/>
            <a:r>
              <a:rPr lang="cs-CZ" sz="1000" dirty="0" smtClean="0">
                <a:solidFill>
                  <a:srgbClr val="FF0000"/>
                </a:solidFill>
                <a:latin typeface="Arial" panose="020B0604020202020204" pitchFamily="34" charset="0"/>
                <a:cs typeface="Arial" panose="020B0604020202020204" pitchFamily="34" charset="0"/>
              </a:rPr>
              <a:t>favorit vyhrál. Hosté s mistrem světa v malé kopané Ondřejem </a:t>
            </a:r>
            <a:r>
              <a:rPr lang="cs-CZ" sz="1000" dirty="0" err="1" smtClean="0">
                <a:solidFill>
                  <a:srgbClr val="FF0000"/>
                </a:solidFill>
                <a:latin typeface="Arial" panose="020B0604020202020204" pitchFamily="34" charset="0"/>
                <a:cs typeface="Arial" panose="020B0604020202020204" pitchFamily="34" charset="0"/>
              </a:rPr>
              <a:t>Bírem</a:t>
            </a:r>
            <a:r>
              <a:rPr lang="cs-CZ" sz="1000" dirty="0" smtClean="0">
                <a:solidFill>
                  <a:srgbClr val="FF0000"/>
                </a:solidFill>
                <a:latin typeface="Arial" panose="020B0604020202020204" pitchFamily="34" charset="0"/>
                <a:cs typeface="Arial" panose="020B0604020202020204" pitchFamily="34" charset="0"/>
              </a:rPr>
              <a:t> v sestavě šli do vedení už ve 2. minutě. Domácí vyrovnali v 5. minutě, ale pak už branky stříleli jen hosté.</a:t>
            </a:r>
          </a:p>
          <a:p>
            <a:pPr algn="ctr" fontAlgn="ctr"/>
            <a:r>
              <a:rPr lang="cs-CZ" sz="1050" dirty="0" smtClean="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a:t>
            </a:r>
            <a:r>
              <a:rPr lang="cs-CZ" sz="1600" dirty="0" smtClean="0">
                <a:solidFill>
                  <a:srgbClr val="0033CC"/>
                </a:solidFill>
                <a:latin typeface="Arial" panose="020B0604020202020204" pitchFamily="34" charset="0"/>
                <a:cs typeface="Arial" panose="020B0604020202020204" pitchFamily="34" charset="0"/>
              </a:rPr>
              <a:t>SOKOL </a:t>
            </a:r>
            <a:r>
              <a:rPr lang="cs-CZ" sz="1600" dirty="0" err="1" smtClean="0">
                <a:solidFill>
                  <a:srgbClr val="0033CC"/>
                </a:solidFill>
                <a:latin typeface="Arial" panose="020B0604020202020204" pitchFamily="34" charset="0"/>
                <a:cs typeface="Arial" panose="020B0604020202020204" pitchFamily="34" charset="0"/>
              </a:rPr>
              <a:t>H.Jiřetín</a:t>
            </a:r>
            <a:r>
              <a:rPr lang="cs-CZ" sz="1600" dirty="0" smtClean="0">
                <a:solidFill>
                  <a:srgbClr val="0033CC"/>
                </a:solidFill>
                <a:latin typeface="Arial" panose="020B0604020202020204" pitchFamily="34" charset="0"/>
                <a:cs typeface="Arial" panose="020B0604020202020204" pitchFamily="34" charset="0"/>
              </a:rPr>
              <a:t>/ Litvínov - FK Jílové 1:0 PK</a:t>
            </a:r>
          </a:p>
          <a:p>
            <a:pPr algn="just" fontAlgn="ctr"/>
            <a:r>
              <a:rPr lang="cs-CZ" sz="1000" dirty="0" smtClean="0">
                <a:solidFill>
                  <a:srgbClr val="FF0000"/>
                </a:solidFill>
                <a:latin typeface="Arial" panose="020B0604020202020204" pitchFamily="34" charset="0"/>
                <a:cs typeface="Arial" panose="020B0604020202020204" pitchFamily="34" charset="0"/>
              </a:rPr>
              <a:t>na bahnitém terénu se moc pohledný fotbal nehrál. Hostující trenér </a:t>
            </a:r>
            <a:r>
              <a:rPr lang="cs-CZ" sz="1000" dirty="0" err="1" smtClean="0">
                <a:solidFill>
                  <a:srgbClr val="FF0000"/>
                </a:solidFill>
                <a:latin typeface="Arial" panose="020B0604020202020204" pitchFamily="34" charset="0"/>
                <a:cs typeface="Arial" panose="020B0604020202020204" pitchFamily="34" charset="0"/>
              </a:rPr>
              <a:t>Barilla</a:t>
            </a:r>
            <a:r>
              <a:rPr lang="cs-CZ" sz="1000" dirty="0" smtClean="0">
                <a:solidFill>
                  <a:srgbClr val="FF0000"/>
                </a:solidFill>
                <a:latin typeface="Arial" panose="020B0604020202020204" pitchFamily="34" charset="0"/>
                <a:cs typeface="Arial" panose="020B0604020202020204" pitchFamily="34" charset="0"/>
              </a:rPr>
              <a:t> s výkonem svých svěřenců spokojen nebyl. Směrem dozadu to šlo, ale dopředu ani jednomu z mužstev. Nakonec z toho byly penalty.</a:t>
            </a:r>
          </a:p>
          <a:p>
            <a:pPr algn="ctr" fontAlgn="ctr"/>
            <a:r>
              <a:rPr lang="cs-CZ" sz="1600" dirty="0" smtClean="0">
                <a:solidFill>
                  <a:srgbClr val="0033CC"/>
                </a:solidFill>
                <a:latin typeface="Arial" panose="020B0604020202020204" pitchFamily="34" charset="0"/>
                <a:cs typeface="Arial" panose="020B0604020202020204" pitchFamily="34" charset="0"/>
              </a:rPr>
              <a:t>FK</a:t>
            </a:r>
            <a:r>
              <a:rPr lang="cs-CZ" sz="1050" dirty="0" smtClean="0">
                <a:solidFill>
                  <a:srgbClr val="0033CC"/>
                </a:solidFill>
                <a:latin typeface="Arial" panose="020B0604020202020204" pitchFamily="34" charset="0"/>
                <a:cs typeface="Arial" panose="020B0604020202020204" pitchFamily="34" charset="0"/>
              </a:rPr>
              <a:t> </a:t>
            </a:r>
            <a:r>
              <a:rPr lang="cs-CZ" sz="1600" dirty="0" smtClean="0">
                <a:solidFill>
                  <a:srgbClr val="0033CC"/>
                </a:solidFill>
                <a:latin typeface="Arial" panose="020B0604020202020204" pitchFamily="34" charset="0"/>
                <a:cs typeface="Arial" panose="020B0604020202020204" pitchFamily="34" charset="0"/>
              </a:rPr>
              <a:t>Neštěmice - FK Jiskra Modrá  1:4(0:0)</a:t>
            </a:r>
          </a:p>
          <a:p>
            <a:pPr algn="just" fontAlgn="ctr"/>
            <a:r>
              <a:rPr lang="cs-CZ" sz="1000" dirty="0" smtClean="0">
                <a:solidFill>
                  <a:srgbClr val="FF0000"/>
                </a:solidFill>
                <a:latin typeface="Arial" panose="020B0604020202020204" pitchFamily="34" charset="0"/>
                <a:cs typeface="Arial" panose="020B0604020202020204" pitchFamily="34" charset="0"/>
              </a:rPr>
              <a:t>obrana domácích hořela ve 2. poločase, jak domeček z karet. Za stavu 0:2 Neštěmice ještě snížily, ale pak už zase tahaly za kratší konec. Modrá se po 2.výhře v řadě odpoutala od posledního místa  </a:t>
            </a:r>
          </a:p>
        </p:txBody>
      </p:sp>
      <p:sp>
        <p:nvSpPr>
          <p:cNvPr id="49" name="TextovéPole 48"/>
          <p:cNvSpPr txBox="1"/>
          <p:nvPr/>
        </p:nvSpPr>
        <p:spPr>
          <a:xfrm>
            <a:off x="5417479" y="81649"/>
            <a:ext cx="4663617" cy="461665"/>
          </a:xfrm>
          <a:prstGeom prst="rect">
            <a:avLst/>
          </a:prstGeom>
          <a:solidFill>
            <a:srgbClr val="CCFFFF"/>
          </a:solidFill>
          <a:ln w="47625" cmpd="sng">
            <a:solidFill>
              <a:schemeClr val="tx1"/>
            </a:solidFill>
            <a:prstDash val="solid"/>
          </a:ln>
          <a:effectLst>
            <a:softEdge rad="177800"/>
          </a:effectLst>
        </p:spPr>
        <p:txBody>
          <a:bodyPr wrap="square" rtlCol="0">
            <a:spAutoFit/>
          </a:bodyPr>
          <a:lstStyle/>
          <a:p>
            <a:pPr algn="ctr"/>
            <a:r>
              <a:rPr lang="cs-CZ" sz="2400" u="sng" dirty="0" smtClean="0">
                <a:latin typeface="Arial" panose="020B0604020202020204" pitchFamily="34" charset="0"/>
                <a:cs typeface="Arial" panose="020B0604020202020204" pitchFamily="34" charset="0"/>
              </a:rPr>
              <a:t>11.kolo Ústeckého přeboru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20"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474505"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sp>
        <p:nvSpPr>
          <p:cNvPr id="17" name="TextovéPole 16"/>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sp>
        <p:nvSpPr>
          <p:cNvPr id="19" name="TextovéPole 18"/>
          <p:cNvSpPr txBox="1"/>
          <p:nvPr/>
        </p:nvSpPr>
        <p:spPr>
          <a:xfrm>
            <a:off x="5544592" y="2971428"/>
            <a:ext cx="4536504" cy="3554819"/>
          </a:xfrm>
          <a:prstGeom prst="rect">
            <a:avLst/>
          </a:prstGeom>
          <a:noFill/>
          <a:ln>
            <a:noFill/>
          </a:ln>
          <a:effectLst/>
        </p:spPr>
        <p:txBody>
          <a:bodyPr wrap="square" rtlCol="0">
            <a:spAutoFit/>
          </a:bodyPr>
          <a:lstStyle/>
          <a:p>
            <a:pPr algn="ctr"/>
            <a:r>
              <a:rPr lang="cs-CZ" sz="2000" u="sng" dirty="0" smtClean="0">
                <a:ln>
                  <a:solidFill>
                    <a:srgbClr val="66FFFF"/>
                  </a:solidFill>
                </a:ln>
                <a:effectLst>
                  <a:glow rad="63500">
                    <a:srgbClr val="3333CC">
                      <a:alpha val="40000"/>
                    </a:srgbClr>
                  </a:glow>
                </a:effectLst>
                <a:latin typeface="Bookman Old Style" pitchFamily="18" charset="0"/>
              </a:rPr>
              <a:t>1FC Dubí – SK Štět</a:t>
            </a:r>
            <a:r>
              <a:rPr lang="cs-CZ" sz="1800" u="sng" dirty="0" smtClean="0">
                <a:ln>
                  <a:solidFill>
                    <a:srgbClr val="66FFFF"/>
                  </a:solidFill>
                </a:ln>
                <a:effectLst/>
                <a:latin typeface="Bookman Old Style" pitchFamily="18" charset="0"/>
              </a:rPr>
              <a:t>í</a:t>
            </a:r>
          </a:p>
          <a:p>
            <a:pPr algn="ctr"/>
            <a:r>
              <a:rPr lang="cs-CZ" sz="1800" u="sng" dirty="0" smtClean="0">
                <a:ln>
                  <a:solidFill>
                    <a:srgbClr val="66FFFF"/>
                  </a:solidFill>
                </a:ln>
                <a:effectLst>
                  <a:glow rad="63500">
                    <a:srgbClr val="3333CC">
                      <a:alpha val="40000"/>
                    </a:srgbClr>
                  </a:glow>
                </a:effectLst>
                <a:latin typeface="Bookman Old Style" pitchFamily="18" charset="0"/>
              </a:rPr>
              <a:t>0:3(0:0)  22.10.2017 8.kolo</a:t>
            </a:r>
            <a:endParaRPr lang="cs-CZ" sz="1600" u="sng" dirty="0" smtClean="0">
              <a:ln>
                <a:solidFill>
                  <a:srgbClr val="66FFFF"/>
                </a:solidFill>
              </a:ln>
              <a:effectLst>
                <a:glow rad="63500">
                  <a:srgbClr val="3333CC">
                    <a:alpha val="40000"/>
                  </a:srgbClr>
                </a:glow>
              </a:effectLst>
              <a:latin typeface="Bookman Old Style" pitchFamily="18" charset="0"/>
            </a:endParaRPr>
          </a:p>
          <a:p>
            <a:pPr algn="just"/>
            <a:r>
              <a:rPr lang="cs-CZ" sz="1100" b="0" dirty="0" smtClean="0">
                <a:latin typeface="Arial" panose="020B0604020202020204" pitchFamily="34" charset="0"/>
                <a:cs typeface="Arial" panose="020B0604020202020204" pitchFamily="34" charset="0"/>
              </a:rPr>
              <a:t>2 dny před zápasem přišla zpráva, že se nebude hrát na hřišti </a:t>
            </a:r>
            <a:r>
              <a:rPr lang="cs-CZ" sz="1100" b="0" dirty="0" err="1" smtClean="0">
                <a:latin typeface="Arial" panose="020B0604020202020204" pitchFamily="34" charset="0"/>
                <a:cs typeface="Arial" panose="020B0604020202020204" pitchFamily="34" charset="0"/>
              </a:rPr>
              <a:t>Pozorka</a:t>
            </a:r>
            <a:r>
              <a:rPr lang="cs-CZ" sz="1100" b="0" dirty="0" smtClean="0">
                <a:latin typeface="Arial" panose="020B0604020202020204" pitchFamily="34" charset="0"/>
                <a:cs typeface="Arial" panose="020B0604020202020204" pitchFamily="34" charset="0"/>
              </a:rPr>
              <a:t>, ale Bystřice. Důvod jsme se nedozvěděli, ale co bylo jasné při rozcvičce před zápasem bylo to, že se bude hrát na těžkém a bahnitém terénu. Soupeř nastoupil s mladým kádrem. Na hranici velkého vápna postavil neprostupnou zeď a snažil se nevpustit do vápna ani myšku. V prvním poločase nám to dělalo velké starosti a gólu jsme se nedočkali. Obrat nastal po změně stran. V 55. minutě jsme se konečně dočkali a zásluhou Kolomana Horvátha jsme šli do vedení 1:0. Stejný hráč přidal pojistku na 2:0 o 5 minut později a tím bylo nakročeno k vítězství. V 90. minutě ho brankou na 3:0 pečetil Cap.</a:t>
            </a:r>
          </a:p>
          <a:p>
            <a:pPr algn="just"/>
            <a:r>
              <a:rPr lang="cs-CZ" sz="1100" b="0" dirty="0" smtClean="0">
                <a:latin typeface="Arial" panose="020B0604020202020204" pitchFamily="34" charset="0"/>
                <a:cs typeface="Arial" panose="020B0604020202020204" pitchFamily="34" charset="0"/>
              </a:rPr>
              <a:t>Branky: </a:t>
            </a:r>
            <a:r>
              <a:rPr lang="cs-CZ" sz="1100" b="0" dirty="0" err="1" smtClean="0">
                <a:latin typeface="Arial" panose="020B0604020202020204" pitchFamily="34" charset="0"/>
                <a:cs typeface="Arial" panose="020B0604020202020204" pitchFamily="34" charset="0"/>
              </a:rPr>
              <a:t>K.Horváth</a:t>
            </a:r>
            <a:r>
              <a:rPr lang="cs-CZ" sz="1100" b="0" dirty="0" smtClean="0">
                <a:latin typeface="Arial" panose="020B0604020202020204" pitchFamily="34" charset="0"/>
                <a:cs typeface="Arial" panose="020B0604020202020204" pitchFamily="34" charset="0"/>
              </a:rPr>
              <a:t> 2, Cap 1</a:t>
            </a:r>
          </a:p>
          <a:p>
            <a:pPr algn="just"/>
            <a:r>
              <a:rPr lang="cs-CZ" sz="1100" b="0" u="sng" dirty="0" smtClean="0">
                <a:latin typeface="Arial" panose="020B0604020202020204" pitchFamily="34" charset="0"/>
                <a:cs typeface="Arial" panose="020B0604020202020204" pitchFamily="34" charset="0"/>
              </a:rPr>
              <a:t>Sestava: </a:t>
            </a:r>
            <a:r>
              <a:rPr lang="cs-CZ" sz="1100" b="0" dirty="0" err="1" smtClean="0">
                <a:latin typeface="Arial" panose="020B0604020202020204" pitchFamily="34" charset="0"/>
                <a:cs typeface="Arial" panose="020B0604020202020204" pitchFamily="34" charset="0"/>
              </a:rPr>
              <a:t>M.Svoboda</a:t>
            </a:r>
            <a:r>
              <a:rPr lang="cs-CZ" sz="1100" b="0" dirty="0" smtClean="0">
                <a:latin typeface="Arial" panose="020B0604020202020204" pitchFamily="34" charset="0"/>
                <a:cs typeface="Arial" panose="020B0604020202020204" pitchFamily="34" charset="0"/>
              </a:rPr>
              <a:t>-Šíma, Cap. Ladič, Beruška, Jakl, Vála, </a:t>
            </a:r>
            <a:r>
              <a:rPr lang="cs-CZ" sz="1100" b="0" dirty="0" err="1" smtClean="0">
                <a:latin typeface="Arial" panose="020B0604020202020204" pitchFamily="34" charset="0"/>
                <a:cs typeface="Arial" panose="020B0604020202020204" pitchFamily="34" charset="0"/>
              </a:rPr>
              <a:t>L.Novák</a:t>
            </a:r>
            <a:r>
              <a:rPr lang="cs-CZ" sz="1100" b="0" dirty="0" smtClean="0">
                <a:latin typeface="Arial" panose="020B0604020202020204" pitchFamily="34" charset="0"/>
                <a:cs typeface="Arial" panose="020B0604020202020204" pitchFamily="34" charset="0"/>
              </a:rPr>
              <a:t>, </a:t>
            </a:r>
          </a:p>
          <a:p>
            <a:pPr algn="just"/>
            <a:r>
              <a:rPr lang="cs-CZ" sz="1100" b="0" dirty="0">
                <a:latin typeface="Arial" panose="020B0604020202020204" pitchFamily="34" charset="0"/>
                <a:cs typeface="Arial" panose="020B0604020202020204" pitchFamily="34" charset="0"/>
              </a:rPr>
              <a:t> </a:t>
            </a:r>
            <a:r>
              <a:rPr lang="cs-CZ" sz="1100" b="0" dirty="0" smtClean="0">
                <a:latin typeface="Arial" panose="020B0604020202020204" pitchFamily="34" charset="0"/>
                <a:cs typeface="Arial" panose="020B0604020202020204" pitchFamily="34" charset="0"/>
              </a:rPr>
              <a:t>              Podhorský, </a:t>
            </a:r>
            <a:r>
              <a:rPr lang="cs-CZ" sz="1100" b="0" dirty="0" err="1" smtClean="0">
                <a:latin typeface="Arial" panose="020B0604020202020204" pitchFamily="34" charset="0"/>
                <a:cs typeface="Arial" panose="020B0604020202020204" pitchFamily="34" charset="0"/>
              </a:rPr>
              <a:t>Feko</a:t>
            </a:r>
            <a:r>
              <a:rPr lang="cs-CZ" sz="1100" b="0" dirty="0" smtClean="0">
                <a:latin typeface="Arial" panose="020B0604020202020204" pitchFamily="34" charset="0"/>
                <a:cs typeface="Arial" panose="020B0604020202020204" pitchFamily="34" charset="0"/>
              </a:rPr>
              <a:t>, Moučka, </a:t>
            </a:r>
            <a:r>
              <a:rPr lang="cs-CZ" sz="1100" b="0" dirty="0" err="1" smtClean="0">
                <a:latin typeface="Arial" panose="020B0604020202020204" pitchFamily="34" charset="0"/>
                <a:cs typeface="Arial" panose="020B0604020202020204" pitchFamily="34" charset="0"/>
              </a:rPr>
              <a:t>Šrotýř</a:t>
            </a:r>
            <a:r>
              <a:rPr lang="cs-CZ" sz="1100" b="0" dirty="0" smtClean="0">
                <a:latin typeface="Arial" panose="020B0604020202020204" pitchFamily="34" charset="0"/>
                <a:cs typeface="Arial" panose="020B0604020202020204" pitchFamily="34" charset="0"/>
              </a:rPr>
              <a:t>, Fulín, Chaloupecký, </a:t>
            </a:r>
          </a:p>
          <a:p>
            <a:pPr algn="just"/>
            <a:r>
              <a:rPr lang="cs-CZ" sz="1100" b="0" dirty="0">
                <a:latin typeface="Arial" panose="020B0604020202020204" pitchFamily="34" charset="0"/>
                <a:cs typeface="Arial" panose="020B0604020202020204" pitchFamily="34" charset="0"/>
              </a:rPr>
              <a:t> </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Dopater</a:t>
            </a:r>
            <a:endParaRPr lang="cs-CZ" sz="1100" b="0" dirty="0" smtClean="0">
              <a:latin typeface="Arial" panose="020B0604020202020204" pitchFamily="34" charset="0"/>
              <a:cs typeface="Arial" panose="020B0604020202020204" pitchFamily="34" charset="0"/>
            </a:endParaRPr>
          </a:p>
          <a:p>
            <a:pPr algn="just"/>
            <a:r>
              <a:rPr lang="cs-CZ" sz="1100" b="0" u="sng" dirty="0" smtClean="0">
                <a:latin typeface="Arial" panose="020B0604020202020204" pitchFamily="34" charset="0"/>
                <a:cs typeface="Arial" panose="020B0604020202020204" pitchFamily="34" charset="0"/>
              </a:rPr>
              <a:t>Trenér:</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V.Podhorský</a:t>
            </a:r>
            <a:r>
              <a:rPr lang="cs-CZ" sz="1100" b="0" dirty="0" smtClean="0">
                <a:latin typeface="Arial" panose="020B0604020202020204" pitchFamily="34" charset="0"/>
                <a:cs typeface="Arial" panose="020B0604020202020204" pitchFamily="34" charset="0"/>
              </a:rPr>
              <a:t>  </a:t>
            </a:r>
            <a:r>
              <a:rPr lang="cs-CZ" sz="1100" b="0" u="sng" dirty="0" smtClean="0">
                <a:latin typeface="Arial" panose="020B0604020202020204" pitchFamily="34" charset="0"/>
                <a:cs typeface="Arial" panose="020B0604020202020204" pitchFamily="34" charset="0"/>
              </a:rPr>
              <a:t>Vedoucí: </a:t>
            </a:r>
            <a:r>
              <a:rPr lang="cs-CZ" sz="1100" b="0" dirty="0" err="1" smtClean="0">
                <a:latin typeface="Arial" panose="020B0604020202020204" pitchFamily="34" charset="0"/>
                <a:cs typeface="Arial" panose="020B0604020202020204" pitchFamily="34" charset="0"/>
              </a:rPr>
              <a:t>Nedomlelová</a:t>
            </a:r>
            <a:endParaRPr lang="cs-CZ" sz="1100" b="0" dirty="0" smtClean="0">
              <a:latin typeface="Arial" panose="020B0604020202020204" pitchFamily="34" charset="0"/>
              <a:cs typeface="Arial" panose="020B0604020202020204" pitchFamily="34" charset="0"/>
            </a:endParaRPr>
          </a:p>
          <a:p>
            <a:r>
              <a:rPr lang="cs-CZ" sz="1100" b="0" u="sng" dirty="0" smtClean="0">
                <a:latin typeface="Arial" panose="020B0604020202020204" pitchFamily="34" charset="0"/>
                <a:cs typeface="Arial" panose="020B0604020202020204" pitchFamily="34" charset="0"/>
              </a:rPr>
              <a:t>Rozhodčí:</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J.Davignon-P.Bužo</a:t>
            </a:r>
            <a:r>
              <a:rPr lang="cs-CZ" sz="1100" b="0" dirty="0" smtClean="0">
                <a:latin typeface="Arial" panose="020B0604020202020204" pitchFamily="34" charset="0"/>
                <a:cs typeface="Arial" panose="020B0604020202020204" pitchFamily="34" charset="0"/>
              </a:rPr>
              <a:t>(laik), </a:t>
            </a:r>
            <a:r>
              <a:rPr lang="cs-CZ" sz="1100" b="0" dirty="0" err="1" smtClean="0">
                <a:latin typeface="Arial" panose="020B0604020202020204" pitchFamily="34" charset="0"/>
                <a:cs typeface="Arial" panose="020B0604020202020204" pitchFamily="34" charset="0"/>
              </a:rPr>
              <a:t>P.Minárik</a:t>
            </a:r>
            <a:r>
              <a:rPr lang="cs-CZ" sz="1100" b="0" dirty="0" smtClean="0">
                <a:latin typeface="Arial" panose="020B0604020202020204" pitchFamily="34" charset="0"/>
                <a:cs typeface="Arial" panose="020B0604020202020204" pitchFamily="34" charset="0"/>
              </a:rPr>
              <a:t>(laik)</a:t>
            </a:r>
          </a:p>
        </p:txBody>
      </p:sp>
      <p:graphicFrame>
        <p:nvGraphicFramePr>
          <p:cNvPr id="10" name="Tabulka 9"/>
          <p:cNvGraphicFramePr>
            <a:graphicFrameLocks noGrp="1"/>
          </p:cNvGraphicFramePr>
          <p:nvPr>
            <p:extLst>
              <p:ext uri="{D42A27DB-BD31-4B8C-83A1-F6EECF244321}">
                <p14:modId xmlns:p14="http://schemas.microsoft.com/office/powerpoint/2010/main" val="2285166086"/>
              </p:ext>
            </p:extLst>
          </p:nvPr>
        </p:nvGraphicFramePr>
        <p:xfrm>
          <a:off x="71984" y="163116"/>
          <a:ext cx="4650109" cy="6480712"/>
        </p:xfrm>
        <a:graphic>
          <a:graphicData uri="http://schemas.openxmlformats.org/drawingml/2006/table">
            <a:tbl>
              <a:tblPr/>
              <a:tblGrid>
                <a:gridCol w="1560108">
                  <a:extLst>
                    <a:ext uri="{9D8B030D-6E8A-4147-A177-3AD203B41FA5}">
                      <a16:colId xmlns:a16="http://schemas.microsoft.com/office/drawing/2014/main" val="3157556186"/>
                    </a:ext>
                  </a:extLst>
                </a:gridCol>
                <a:gridCol w="3090001">
                  <a:extLst>
                    <a:ext uri="{9D8B030D-6E8A-4147-A177-3AD203B41FA5}">
                      <a16:colId xmlns:a16="http://schemas.microsoft.com/office/drawing/2014/main" val="1045553292"/>
                    </a:ext>
                  </a:extLst>
                </a:gridCol>
              </a:tblGrid>
              <a:tr h="354189">
                <a:tc gridSpan="2">
                  <a:txBody>
                    <a:bodyPr/>
                    <a:lstStyle/>
                    <a:p>
                      <a:pPr algn="ctr" rtl="0" fontAlgn="ctr"/>
                      <a:r>
                        <a:rPr lang="cs-CZ" sz="1200" b="1" i="0" u="none" strike="noStrike">
                          <a:solidFill>
                            <a:srgbClr val="375623"/>
                          </a:solidFill>
                          <a:effectLst/>
                          <a:latin typeface="Arial Black" panose="020B0A04020102020204" pitchFamily="34" charset="0"/>
                        </a:rPr>
                        <a:t>12.kolo Ústeckého přeboru dospělých</a:t>
                      </a:r>
                    </a:p>
                  </a:txBody>
                  <a:tcPr marL="8245" marR="8245" marT="8245" marB="0" anchor="ctr">
                    <a:lnL w="25400" cap="flat" cmpd="dbl" algn="ctr">
                      <a:solidFill>
                        <a:srgbClr val="CC00FF"/>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hMerge="1">
                  <a:txBody>
                    <a:bodyPr/>
                    <a:lstStyle/>
                    <a:p>
                      <a:endParaRPr lang="cs-CZ"/>
                    </a:p>
                  </a:txBody>
                  <a:tcPr/>
                </a:tc>
                <a:extLst>
                  <a:ext uri="{0D108BD9-81ED-4DB2-BD59-A6C34878D82A}">
                    <a16:rowId xmlns:a16="http://schemas.microsoft.com/office/drawing/2014/main" val="2784164911"/>
                  </a:ext>
                </a:extLst>
              </a:tr>
              <a:tr h="354189">
                <a:tc>
                  <a:txBody>
                    <a:bodyPr/>
                    <a:lstStyle/>
                    <a:p>
                      <a:pPr algn="ctr" rtl="0" fontAlgn="ctr"/>
                      <a:r>
                        <a:rPr lang="pl-PL" sz="900" b="1" i="0" u="none" strike="noStrike">
                          <a:solidFill>
                            <a:srgbClr val="FF0000"/>
                          </a:solidFill>
                          <a:effectLst/>
                          <a:latin typeface="Arial" panose="020B0604020202020204" pitchFamily="34" charset="0"/>
                        </a:rPr>
                        <a:t>Sobota 28. 10. 2017 10:15</a:t>
                      </a: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FF0000"/>
                          </a:solidFill>
                          <a:effectLst/>
                          <a:latin typeface="Arial" panose="020B0604020202020204" pitchFamily="34" charset="0"/>
                        </a:rPr>
                        <a:t>SK Štětí - FK Slavoj Žatec</a:t>
                      </a: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309174937"/>
                  </a:ext>
                </a:extLst>
              </a:tr>
              <a:tr h="354189">
                <a:tc>
                  <a:txBody>
                    <a:bodyPr/>
                    <a:lstStyle/>
                    <a:p>
                      <a:pPr algn="ctr" rtl="0" fontAlgn="ctr"/>
                      <a:r>
                        <a:rPr lang="pl-PL" sz="900" b="1" i="0" u="none" strike="noStrike">
                          <a:solidFill>
                            <a:srgbClr val="000000"/>
                          </a:solidFill>
                          <a:effectLst/>
                          <a:latin typeface="Arial" panose="020B0604020202020204" pitchFamily="34" charset="0"/>
                        </a:rPr>
                        <a:t>Sobota 28. 10. 2017 10:15</a:t>
                      </a: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a:solidFill>
                            <a:srgbClr val="000000"/>
                          </a:solidFill>
                          <a:effectLst/>
                          <a:latin typeface="Arial" panose="020B0604020202020204" pitchFamily="34" charset="0"/>
                        </a:rPr>
                        <a:t>Mostecký FK - SK Baník Modlany</a:t>
                      </a: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833855171"/>
                  </a:ext>
                </a:extLst>
              </a:tr>
              <a:tr h="354189">
                <a:tc>
                  <a:txBody>
                    <a:bodyPr/>
                    <a:lstStyle/>
                    <a:p>
                      <a:pPr algn="ctr" rtl="0" fontAlgn="ctr"/>
                      <a:r>
                        <a:rPr lang="pl-PL" sz="900" b="1" i="0" u="none" strike="noStrike">
                          <a:solidFill>
                            <a:srgbClr val="000000"/>
                          </a:solidFill>
                          <a:effectLst/>
                          <a:latin typeface="Arial" panose="020B0604020202020204" pitchFamily="34" charset="0"/>
                        </a:rPr>
                        <a:t>Sobota 28. 10. 2017 10:15</a:t>
                      </a: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FK Tatran Kadaň - TJ Spartak Perštejn</a:t>
                      </a: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914571971"/>
                  </a:ext>
                </a:extLst>
              </a:tr>
              <a:tr h="354189">
                <a:tc>
                  <a:txBody>
                    <a:bodyPr/>
                    <a:lstStyle/>
                    <a:p>
                      <a:pPr algn="ctr" rtl="0" fontAlgn="ctr"/>
                      <a:r>
                        <a:rPr lang="pl-PL" sz="900" b="1" i="0" u="none" strike="noStrike">
                          <a:solidFill>
                            <a:srgbClr val="000000"/>
                          </a:solidFill>
                          <a:effectLst/>
                          <a:latin typeface="Arial" panose="020B0604020202020204" pitchFamily="34" charset="0"/>
                        </a:rPr>
                        <a:t>Sobota 28. 10. 2017 14:30</a:t>
                      </a: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a:solidFill>
                            <a:srgbClr val="000000"/>
                          </a:solidFill>
                          <a:effectLst/>
                          <a:latin typeface="Arial" panose="020B0604020202020204" pitchFamily="34" charset="0"/>
                        </a:rPr>
                        <a:t>FK Bílina - TJ Sokol Srbice</a:t>
                      </a: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745038142"/>
                  </a:ext>
                </a:extLst>
              </a:tr>
              <a:tr h="354189">
                <a:tc>
                  <a:txBody>
                    <a:bodyPr/>
                    <a:lstStyle/>
                    <a:p>
                      <a:pPr algn="ctr" rtl="0" fontAlgn="ctr"/>
                      <a:r>
                        <a:rPr lang="pl-PL" sz="900" b="1" i="0" u="none" strike="noStrike">
                          <a:solidFill>
                            <a:srgbClr val="000000"/>
                          </a:solidFill>
                          <a:effectLst/>
                          <a:latin typeface="Arial" panose="020B0604020202020204" pitchFamily="34" charset="0"/>
                        </a:rPr>
                        <a:t>Sobota 28. 10. 2017 14:30</a:t>
                      </a: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SK Brná - TJ Krupka</a:t>
                      </a: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758895241"/>
                  </a:ext>
                </a:extLst>
              </a:tr>
              <a:tr h="354189">
                <a:tc>
                  <a:txBody>
                    <a:bodyPr/>
                    <a:lstStyle/>
                    <a:p>
                      <a:pPr algn="ctr" rtl="0" fontAlgn="ctr"/>
                      <a:r>
                        <a:rPr lang="pl-PL" sz="900" b="1" i="0" u="none" strike="noStrike">
                          <a:solidFill>
                            <a:srgbClr val="000000"/>
                          </a:solidFill>
                          <a:effectLst/>
                          <a:latin typeface="Arial" panose="020B0604020202020204" pitchFamily="34" charset="0"/>
                        </a:rPr>
                        <a:t>Sobota 28. 10. 2017 14:30</a:t>
                      </a: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a:solidFill>
                            <a:srgbClr val="000000"/>
                          </a:solidFill>
                          <a:effectLst/>
                          <a:latin typeface="Arial" panose="020B0604020202020204" pitchFamily="34" charset="0"/>
                        </a:rPr>
                        <a:t>SK Brná - TJ Krupka</a:t>
                      </a: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604895937"/>
                  </a:ext>
                </a:extLst>
              </a:tr>
              <a:tr h="354189">
                <a:tc>
                  <a:txBody>
                    <a:bodyPr/>
                    <a:lstStyle/>
                    <a:p>
                      <a:pPr algn="ctr" rtl="0" fontAlgn="ctr"/>
                      <a:r>
                        <a:rPr lang="pl-PL" sz="900" b="1" i="0" u="none" strike="noStrike">
                          <a:solidFill>
                            <a:srgbClr val="000000"/>
                          </a:solidFill>
                          <a:effectLst/>
                          <a:latin typeface="Arial" panose="020B0604020202020204" pitchFamily="34" charset="0"/>
                        </a:rPr>
                        <a:t>Sobota 28. 10. 2017 14:30</a:t>
                      </a: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FK Jílové - FK Neštěmice</a:t>
                      </a: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651200509"/>
                  </a:ext>
                </a:extLst>
              </a:tr>
              <a:tr h="459499">
                <a:tc>
                  <a:txBody>
                    <a:bodyPr/>
                    <a:lstStyle/>
                    <a:p>
                      <a:pPr algn="ctr" rtl="0" fontAlgn="ctr"/>
                      <a:r>
                        <a:rPr lang="pl-PL" sz="900" b="1" i="0" u="none" strike="noStrike">
                          <a:solidFill>
                            <a:srgbClr val="000000"/>
                          </a:solidFill>
                          <a:effectLst/>
                          <a:latin typeface="Arial" panose="020B0604020202020204" pitchFamily="34" charset="0"/>
                        </a:rPr>
                        <a:t>Sobota 28. 10. 2017 14:30</a:t>
                      </a: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CCFF99"/>
                    </a:solidFill>
                  </a:tcPr>
                </a:tc>
                <a:tc>
                  <a:txBody>
                    <a:bodyPr/>
                    <a:lstStyle/>
                    <a:p>
                      <a:pPr algn="ctr" rtl="0" fontAlgn="ctr"/>
                      <a:r>
                        <a:rPr lang="cs-CZ" sz="1000" b="1" i="0" u="none" strike="noStrike">
                          <a:solidFill>
                            <a:srgbClr val="000000"/>
                          </a:solidFill>
                          <a:effectLst/>
                          <a:latin typeface="Arial" panose="020B0604020202020204" pitchFamily="34" charset="0"/>
                        </a:rPr>
                        <a:t>SK STAP Vilémov - TJ SOKOL H.Jiřetín/FK Litvínov</a:t>
                      </a: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CCFF99"/>
                    </a:solidFill>
                  </a:tcPr>
                </a:tc>
                <a:extLst>
                  <a:ext uri="{0D108BD9-81ED-4DB2-BD59-A6C34878D82A}">
                    <a16:rowId xmlns:a16="http://schemas.microsoft.com/office/drawing/2014/main" val="2142681642"/>
                  </a:ext>
                </a:extLst>
              </a:tr>
              <a:tr h="354189">
                <a:tc gridSpan="2">
                  <a:txBody>
                    <a:bodyPr/>
                    <a:lstStyle/>
                    <a:p>
                      <a:pPr algn="ctr" rtl="0" fontAlgn="ctr"/>
                      <a:r>
                        <a:rPr lang="cs-CZ" sz="1200" b="1" i="0" u="none" strike="noStrike">
                          <a:solidFill>
                            <a:srgbClr val="375623"/>
                          </a:solidFill>
                          <a:effectLst/>
                          <a:latin typeface="Arial Black" panose="020B0A04020102020204" pitchFamily="34" charset="0"/>
                        </a:rPr>
                        <a:t>13. kolo Ústeckého přeboru dospělých</a:t>
                      </a:r>
                    </a:p>
                  </a:txBody>
                  <a:tcPr marL="8245" marR="8245" marT="8245" marB="0" anchor="ctr">
                    <a:lnL w="25400" cap="flat" cmpd="dbl" algn="ctr">
                      <a:solidFill>
                        <a:srgbClr val="CC00FF"/>
                      </a:solidFill>
                      <a:prstDash val="solid"/>
                      <a:round/>
                      <a:headEnd type="none" w="med" len="med"/>
                      <a:tailEnd type="none" w="med" len="med"/>
                    </a:lnL>
                    <a:lnR w="25400" cap="flat" cmpd="dbl" algn="ctr">
                      <a:solidFill>
                        <a:srgbClr val="CC00FF"/>
                      </a:solidFill>
                      <a:prstDash val="solid"/>
                      <a:round/>
                      <a:headEnd type="none" w="med" len="med"/>
                      <a:tailEnd type="none" w="med" len="med"/>
                    </a:lnR>
                    <a:lnT w="25400" cap="flat" cmpd="dbl" algn="ctr">
                      <a:solidFill>
                        <a:srgbClr val="CC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hMerge="1">
                  <a:txBody>
                    <a:bodyPr/>
                    <a:lstStyle/>
                    <a:p>
                      <a:endParaRPr lang="cs-CZ"/>
                    </a:p>
                  </a:txBody>
                  <a:tcPr/>
                </a:tc>
                <a:extLst>
                  <a:ext uri="{0D108BD9-81ED-4DB2-BD59-A6C34878D82A}">
                    <a16:rowId xmlns:a16="http://schemas.microsoft.com/office/drawing/2014/main" val="1929655670"/>
                  </a:ext>
                </a:extLst>
              </a:tr>
              <a:tr h="354189">
                <a:tc>
                  <a:txBody>
                    <a:bodyPr/>
                    <a:lstStyle/>
                    <a:p>
                      <a:pPr algn="ctr" rtl="0" fontAlgn="ctr"/>
                      <a:r>
                        <a:rPr lang="pl-PL" sz="900" b="1" i="0" u="none" strike="noStrike">
                          <a:solidFill>
                            <a:srgbClr val="000000"/>
                          </a:solidFill>
                          <a:effectLst/>
                          <a:latin typeface="Arial" panose="020B0604020202020204" pitchFamily="34" charset="0"/>
                        </a:rPr>
                        <a:t>Sobota 4. 11. 2017 14:00</a:t>
                      </a: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FK Slavoj Žatec - FK Litoměřicko B</a:t>
                      </a: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234600821"/>
                  </a:ext>
                </a:extLst>
              </a:tr>
              <a:tr h="354189">
                <a:tc>
                  <a:txBody>
                    <a:bodyPr/>
                    <a:lstStyle/>
                    <a:p>
                      <a:pPr algn="ctr" rtl="0" fontAlgn="ctr"/>
                      <a:r>
                        <a:rPr lang="pl-PL" sz="900" b="1" i="0" u="none" strike="noStrike">
                          <a:solidFill>
                            <a:srgbClr val="FF0000"/>
                          </a:solidFill>
                          <a:effectLst/>
                          <a:latin typeface="Arial" panose="020B0604020202020204" pitchFamily="34" charset="0"/>
                        </a:rPr>
                        <a:t>Sobota 4. 11. 2017 14:00</a:t>
                      </a: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a:solidFill>
                            <a:srgbClr val="FF0000"/>
                          </a:solidFill>
                          <a:effectLst/>
                          <a:latin typeface="Arial" panose="020B0604020202020204" pitchFamily="34" charset="0"/>
                        </a:rPr>
                        <a:t>TJ Krupka - SK Štětí</a:t>
                      </a: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618935544"/>
                  </a:ext>
                </a:extLst>
              </a:tr>
              <a:tr h="354189">
                <a:tc>
                  <a:txBody>
                    <a:bodyPr/>
                    <a:lstStyle/>
                    <a:p>
                      <a:pPr algn="ctr" rtl="0" fontAlgn="ctr"/>
                      <a:r>
                        <a:rPr lang="pl-PL" sz="900" b="1" i="0" u="none" strike="noStrike">
                          <a:solidFill>
                            <a:srgbClr val="000000"/>
                          </a:solidFill>
                          <a:effectLst/>
                          <a:latin typeface="Arial" panose="020B0604020202020204" pitchFamily="34" charset="0"/>
                        </a:rPr>
                        <a:t>Sobota 4. 11. 2017 14:00</a:t>
                      </a: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TJ Sokol Srbice - SK Brná</a:t>
                      </a: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63777917"/>
                  </a:ext>
                </a:extLst>
              </a:tr>
              <a:tr h="354189">
                <a:tc>
                  <a:txBody>
                    <a:bodyPr/>
                    <a:lstStyle/>
                    <a:p>
                      <a:pPr algn="ctr" rtl="0" fontAlgn="ctr"/>
                      <a:r>
                        <a:rPr lang="pl-PL" sz="900" b="1" i="0" u="none" strike="noStrike">
                          <a:solidFill>
                            <a:srgbClr val="000000"/>
                          </a:solidFill>
                          <a:effectLst/>
                          <a:latin typeface="Arial" panose="020B0604020202020204" pitchFamily="34" charset="0"/>
                        </a:rPr>
                        <a:t>Sobota 4. 11. 2017 14:00</a:t>
                      </a: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dirty="0">
                          <a:solidFill>
                            <a:srgbClr val="000000"/>
                          </a:solidFill>
                          <a:effectLst/>
                          <a:latin typeface="Arial" panose="020B0604020202020204" pitchFamily="34" charset="0"/>
                        </a:rPr>
                        <a:t>TJ Spartak Perštejn - FK Bílina</a:t>
                      </a: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78556117"/>
                  </a:ext>
                </a:extLst>
              </a:tr>
              <a:tr h="354189">
                <a:tc>
                  <a:txBody>
                    <a:bodyPr/>
                    <a:lstStyle/>
                    <a:p>
                      <a:pPr algn="ctr" rtl="0" fontAlgn="ctr"/>
                      <a:r>
                        <a:rPr lang="cs-CZ" sz="900" b="1" i="0" u="none" strike="noStrike">
                          <a:solidFill>
                            <a:srgbClr val="000000"/>
                          </a:solidFill>
                          <a:effectLst/>
                          <a:latin typeface="Arial" panose="020B0604020202020204" pitchFamily="34" charset="0"/>
                        </a:rPr>
                        <a:t>Sobota4. 11. 2017 14:00</a:t>
                      </a: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SK Baník Modlany - FK Tatran Kadaň</a:t>
                      </a: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245185895"/>
                  </a:ext>
                </a:extLst>
              </a:tr>
              <a:tr h="354189">
                <a:tc>
                  <a:txBody>
                    <a:bodyPr/>
                    <a:lstStyle/>
                    <a:p>
                      <a:pPr algn="ctr" rtl="0" fontAlgn="ctr"/>
                      <a:r>
                        <a:rPr lang="pl-PL" sz="900" b="1" i="0" u="none" strike="noStrike">
                          <a:solidFill>
                            <a:srgbClr val="000000"/>
                          </a:solidFill>
                          <a:effectLst/>
                          <a:latin typeface="Arial" panose="020B0604020202020204" pitchFamily="34" charset="0"/>
                        </a:rPr>
                        <a:t>Sobota 4. 11. 2017 14:00</a:t>
                      </a: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a:solidFill>
                            <a:srgbClr val="000000"/>
                          </a:solidFill>
                          <a:effectLst/>
                          <a:latin typeface="Arial" panose="020B0604020202020204" pitchFamily="34" charset="0"/>
                        </a:rPr>
                        <a:t>TJ SOKOL H.Jiřetín/FK Litvínov - Mostecký FK</a:t>
                      </a: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995562829"/>
                  </a:ext>
                </a:extLst>
              </a:tr>
              <a:tr h="354189">
                <a:tc>
                  <a:txBody>
                    <a:bodyPr/>
                    <a:lstStyle/>
                    <a:p>
                      <a:pPr algn="ctr" rtl="0" fontAlgn="ctr"/>
                      <a:r>
                        <a:rPr lang="cs-CZ" sz="900" b="1" i="0" u="none" strike="noStrike">
                          <a:solidFill>
                            <a:srgbClr val="000000"/>
                          </a:solidFill>
                          <a:effectLst/>
                          <a:latin typeface="Arial" panose="020B0604020202020204" pitchFamily="34" charset="0"/>
                        </a:rPr>
                        <a:t>Neděle 5. 11. 2017 14:00</a:t>
                      </a: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FK Neštěmice - SK STAP-TRATEC Vilémov</a:t>
                      </a: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88646490"/>
                  </a:ext>
                </a:extLst>
              </a:tr>
              <a:tr h="354189">
                <a:tc>
                  <a:txBody>
                    <a:bodyPr/>
                    <a:lstStyle/>
                    <a:p>
                      <a:pPr algn="ctr" rtl="0" fontAlgn="ctr"/>
                      <a:r>
                        <a:rPr lang="cs-CZ" sz="900" b="1" i="0" u="none" strike="noStrike" dirty="0">
                          <a:solidFill>
                            <a:srgbClr val="000000"/>
                          </a:solidFill>
                          <a:effectLst/>
                          <a:latin typeface="Arial" panose="020B0604020202020204" pitchFamily="34" charset="0"/>
                        </a:rPr>
                        <a:t>Neděle 5. 11. 2017 14:00</a:t>
                      </a: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dirty="0">
                          <a:solidFill>
                            <a:srgbClr val="000000"/>
                          </a:solidFill>
                          <a:effectLst/>
                          <a:latin typeface="Arial" panose="020B0604020202020204" pitchFamily="34" charset="0"/>
                        </a:rPr>
                        <a:t>FK Neštěmice - FK Jiskra Modrá</a:t>
                      </a: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727898212"/>
                  </a:ext>
                </a:extLst>
              </a:tr>
            </a:tbl>
          </a:graphicData>
        </a:graphic>
      </p:graphicFrame>
      <p:sp>
        <p:nvSpPr>
          <p:cNvPr id="2" name="TextovéPole 1"/>
          <p:cNvSpPr txBox="1"/>
          <p:nvPr/>
        </p:nvSpPr>
        <p:spPr>
          <a:xfrm>
            <a:off x="5400576" y="91108"/>
            <a:ext cx="4536504" cy="2677656"/>
          </a:xfrm>
          <a:prstGeom prst="rect">
            <a:avLst/>
          </a:prstGeom>
          <a:solidFill>
            <a:srgbClr val="33CC33">
              <a:alpha val="54000"/>
            </a:srgbClr>
          </a:solidFill>
          <a:ln>
            <a:solidFill>
              <a:srgbClr val="669900"/>
            </a:solidFill>
          </a:ln>
          <a:effectLst>
            <a:softEdge rad="368300"/>
          </a:effectLst>
        </p:spPr>
        <p:txBody>
          <a:bodyPr wrap="square" rtlCol="0">
            <a:spAutoFit/>
          </a:bodyPr>
          <a:lstStyle/>
          <a:p>
            <a:pPr algn="ctr"/>
            <a:r>
              <a:rPr lang="cs-CZ" sz="2800" dirty="0" smtClean="0">
                <a:solidFill>
                  <a:srgbClr val="3333CC"/>
                </a:solidFill>
                <a:effectLst>
                  <a:outerShdw blurRad="38100" dist="38100" dir="2700000" algn="tl">
                    <a:srgbClr val="000000">
                      <a:alpha val="43137"/>
                    </a:srgbClr>
                  </a:outerShdw>
                </a:effectLst>
                <a:latin typeface="Bookman Old Style" pitchFamily="18" charset="0"/>
              </a:rPr>
              <a:t>Dorost zdolal pevnost hlídanou hráči Dubí. Tam se dozvěděl, že se dostal na 1. místo I.A třídy, protože Šluknov prohrál v Liběšicích</a:t>
            </a:r>
            <a:endParaRPr lang="cs-CZ" sz="4000" dirty="0" smtClean="0">
              <a:solidFill>
                <a:srgbClr val="3333CC"/>
              </a:solidFill>
              <a:effectLst>
                <a:outerShdw blurRad="38100" dist="38100" dir="2700000" algn="tl">
                  <a:srgbClr val="000000">
                    <a:alpha val="43137"/>
                  </a:srgbClr>
                </a:outerShdw>
              </a:effectLst>
              <a:latin typeface="Bookman Old Style" pitchFamily="18" charset="0"/>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7044" y="3259461"/>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sp>
        <p:nvSpPr>
          <p:cNvPr id="13" name="TextovéPole 12"/>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17</a:t>
            </a:r>
          </a:p>
        </p:txBody>
      </p:sp>
      <p:cxnSp>
        <p:nvCxnSpPr>
          <p:cNvPr id="15" name="Přímá spojovací šipka 14"/>
          <p:cNvCxnSpPr/>
          <p:nvPr/>
        </p:nvCxnSpPr>
        <p:spPr bwMode="auto">
          <a:xfrm>
            <a:off x="3323179" y="7239000"/>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9218" name="Picture 10"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graphicFrame>
        <p:nvGraphicFramePr>
          <p:cNvPr id="3" name="Tabulka 2"/>
          <p:cNvGraphicFramePr>
            <a:graphicFrameLocks noGrp="1"/>
          </p:cNvGraphicFramePr>
          <p:nvPr>
            <p:extLst>
              <p:ext uri="{D42A27DB-BD31-4B8C-83A1-F6EECF244321}">
                <p14:modId xmlns:p14="http://schemas.microsoft.com/office/powerpoint/2010/main" val="1156835463"/>
              </p:ext>
            </p:extLst>
          </p:nvPr>
        </p:nvGraphicFramePr>
        <p:xfrm>
          <a:off x="5472584" y="1171228"/>
          <a:ext cx="4680521" cy="5688629"/>
        </p:xfrm>
        <a:graphic>
          <a:graphicData uri="http://schemas.openxmlformats.org/drawingml/2006/table">
            <a:tbl>
              <a:tblPr/>
              <a:tblGrid>
                <a:gridCol w="1635611">
                  <a:extLst>
                    <a:ext uri="{9D8B030D-6E8A-4147-A177-3AD203B41FA5}">
                      <a16:colId xmlns:a16="http://schemas.microsoft.com/office/drawing/2014/main" val="1806572424"/>
                    </a:ext>
                  </a:extLst>
                </a:gridCol>
                <a:gridCol w="1069833">
                  <a:extLst>
                    <a:ext uri="{9D8B030D-6E8A-4147-A177-3AD203B41FA5}">
                      <a16:colId xmlns:a16="http://schemas.microsoft.com/office/drawing/2014/main" val="1745845914"/>
                    </a:ext>
                  </a:extLst>
                </a:gridCol>
                <a:gridCol w="658359">
                  <a:extLst>
                    <a:ext uri="{9D8B030D-6E8A-4147-A177-3AD203B41FA5}">
                      <a16:colId xmlns:a16="http://schemas.microsoft.com/office/drawing/2014/main" val="388267625"/>
                    </a:ext>
                  </a:extLst>
                </a:gridCol>
                <a:gridCol w="658359">
                  <a:extLst>
                    <a:ext uri="{9D8B030D-6E8A-4147-A177-3AD203B41FA5}">
                      <a16:colId xmlns:a16="http://schemas.microsoft.com/office/drawing/2014/main" val="2581276855"/>
                    </a:ext>
                  </a:extLst>
                </a:gridCol>
                <a:gridCol w="658359">
                  <a:extLst>
                    <a:ext uri="{9D8B030D-6E8A-4147-A177-3AD203B41FA5}">
                      <a16:colId xmlns:a16="http://schemas.microsoft.com/office/drawing/2014/main" val="3145052717"/>
                    </a:ext>
                  </a:extLst>
                </a:gridCol>
              </a:tblGrid>
              <a:tr h="504835">
                <a:tc>
                  <a:txBody>
                    <a:bodyPr/>
                    <a:lstStyle/>
                    <a:p>
                      <a:pPr algn="ctr" fontAlgn="ctr"/>
                      <a:r>
                        <a:rPr lang="cs-CZ" sz="1600" b="1" i="0" u="none" strike="noStrike" dirty="0">
                          <a:solidFill>
                            <a:srgbClr val="000000"/>
                          </a:solidFill>
                          <a:effectLst/>
                          <a:latin typeface="Calibri" panose="020F0502020204030204" pitchFamily="34" charset="0"/>
                        </a:rPr>
                        <a:t>Hráč</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Calibri" panose="020F0502020204030204" pitchFamily="34" charset="0"/>
                        </a:rPr>
                        <a:t>Zápasy</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Calibri" panose="020F0502020204030204" pitchFamily="34" charset="0"/>
                        </a:rPr>
                        <a:t>Góly</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Calibri" panose="020F0502020204030204" pitchFamily="34" charset="0"/>
                        </a:rPr>
                        <a:t>Žluté karty</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Calibri" panose="020F0502020204030204" pitchFamily="34" charset="0"/>
                        </a:rPr>
                        <a:t>Červené karty</a:t>
                      </a:r>
                    </a:p>
                  </a:txBody>
                  <a:tcPr marL="9401" marR="9401" marT="94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169422"/>
                  </a:ext>
                </a:extLst>
              </a:tr>
              <a:tr h="246261">
                <a:tc>
                  <a:txBody>
                    <a:bodyPr/>
                    <a:lstStyle/>
                    <a:p>
                      <a:pPr algn="ctr" fontAlgn="ctr"/>
                      <a:r>
                        <a:rPr lang="cs-CZ" sz="1400" b="1" i="0" u="none" strike="noStrike" dirty="0">
                          <a:solidFill>
                            <a:srgbClr val="000000"/>
                          </a:solidFill>
                          <a:effectLst/>
                          <a:latin typeface="Arial" panose="020B0604020202020204" pitchFamily="34" charset="0"/>
                        </a:rPr>
                        <a:t>David Brandejs</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9</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282CE5"/>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13</a:t>
                      </a:r>
                    </a:p>
                  </a:txBody>
                  <a:tcPr marL="9401" marR="9401" marT="9401" marB="0" anchor="ctr">
                    <a:lnL w="6350" cap="flat" cmpd="sng" algn="ctr">
                      <a:solidFill>
                        <a:srgbClr val="282CE5"/>
                      </a:solidFill>
                      <a:prstDash val="solid"/>
                      <a:round/>
                      <a:headEnd type="none" w="med" len="med"/>
                      <a:tailEnd type="none" w="med" len="med"/>
                    </a:lnL>
                    <a:lnR w="6350" cap="flat" cmpd="sng" algn="ctr">
                      <a:solidFill>
                        <a:srgbClr val="702CE5"/>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401" marR="9401" marT="9401" marB="0" anchor="ctr">
                    <a:lnL w="6350" cap="flat" cmpd="sng" algn="ctr">
                      <a:solidFill>
                        <a:srgbClr val="702CE5"/>
                      </a:solidFill>
                      <a:prstDash val="solid"/>
                      <a:round/>
                      <a:headEnd type="none" w="med" len="med"/>
                      <a:tailEnd type="none" w="med" len="med"/>
                    </a:lnL>
                    <a:lnR w="6350" cap="flat" cmpd="sng" algn="ctr">
                      <a:solidFill>
                        <a:srgbClr val="B82CE5"/>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B82CE5"/>
                      </a:solidFill>
                      <a:prstDash val="solid"/>
                      <a:round/>
                      <a:headEnd type="none" w="med" len="med"/>
                      <a:tailEnd type="none" w="med" len="med"/>
                    </a:lnL>
                    <a:lnR w="12700" cap="flat" cmpd="sng" algn="ctr">
                      <a:solidFill>
                        <a:srgbClr val="002DE5"/>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11689129"/>
                  </a:ext>
                </a:extLst>
              </a:tr>
              <a:tr h="246261">
                <a:tc>
                  <a:txBody>
                    <a:bodyPr/>
                    <a:lstStyle/>
                    <a:p>
                      <a:pPr algn="ctr" fontAlgn="ctr"/>
                      <a:r>
                        <a:rPr lang="cs-CZ" sz="1400" b="1" i="0" u="none" strike="noStrike" dirty="0">
                          <a:solidFill>
                            <a:srgbClr val="000000"/>
                          </a:solidFill>
                          <a:effectLst/>
                          <a:latin typeface="Arial" panose="020B0604020202020204" pitchFamily="34" charset="0"/>
                        </a:rPr>
                        <a:t>Jiří Vokoun</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4</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902D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4</a:t>
                      </a:r>
                    </a:p>
                  </a:txBody>
                  <a:tcPr marL="9401" marR="9401" marT="9401" marB="0" anchor="ctr">
                    <a:lnL w="6350" cap="flat" cmpd="sng" algn="ctr">
                      <a:solidFill>
                        <a:srgbClr val="902DE5"/>
                      </a:solidFill>
                      <a:prstDash val="solid"/>
                      <a:round/>
                      <a:headEnd type="none" w="med" len="med"/>
                      <a:tailEnd type="none" w="med" len="med"/>
                    </a:lnL>
                    <a:lnR w="6350" cap="flat" cmpd="sng" algn="ctr">
                      <a:solidFill>
                        <a:srgbClr val="D82D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D82DE5"/>
                      </a:solidFill>
                      <a:prstDash val="solid"/>
                      <a:round/>
                      <a:headEnd type="none" w="med" len="med"/>
                      <a:tailEnd type="none" w="med" len="med"/>
                    </a:lnL>
                    <a:lnR w="6350" cap="flat" cmpd="sng" algn="ctr">
                      <a:solidFill>
                        <a:srgbClr val="202E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202EE5"/>
                      </a:solidFill>
                      <a:prstDash val="solid"/>
                      <a:round/>
                      <a:headEnd type="none" w="med" len="med"/>
                      <a:tailEnd type="none" w="med" len="med"/>
                    </a:lnL>
                    <a:lnR w="12700" cap="flat" cmpd="sng" algn="ctr">
                      <a:solidFill>
                        <a:srgbClr val="682E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094089044"/>
                  </a:ext>
                </a:extLst>
              </a:tr>
              <a:tr h="246261">
                <a:tc>
                  <a:txBody>
                    <a:bodyPr/>
                    <a:lstStyle/>
                    <a:p>
                      <a:pPr algn="ctr" fontAlgn="ctr"/>
                      <a:r>
                        <a:rPr lang="cs-CZ" sz="1400" b="1" i="0" u="none" strike="noStrike" dirty="0">
                          <a:solidFill>
                            <a:srgbClr val="000000"/>
                          </a:solidFill>
                          <a:effectLst/>
                          <a:latin typeface="Arial" panose="020B0604020202020204" pitchFamily="34" charset="0"/>
                        </a:rPr>
                        <a:t>Marek Faust</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9</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F82E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4</a:t>
                      </a:r>
                    </a:p>
                  </a:txBody>
                  <a:tcPr marL="9401" marR="9401" marT="9401" marB="0" anchor="ctr">
                    <a:lnL w="6350" cap="flat" cmpd="sng" algn="ctr">
                      <a:solidFill>
                        <a:srgbClr val="F82EE5"/>
                      </a:solidFill>
                      <a:prstDash val="solid"/>
                      <a:round/>
                      <a:headEnd type="none" w="med" len="med"/>
                      <a:tailEnd type="none" w="med" len="med"/>
                    </a:lnL>
                    <a:lnR w="6350" cap="flat" cmpd="sng" algn="ctr">
                      <a:solidFill>
                        <a:srgbClr val="402F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401" marR="9401" marT="9401" marB="0" anchor="ctr">
                    <a:lnL w="6350" cap="flat" cmpd="sng" algn="ctr">
                      <a:solidFill>
                        <a:srgbClr val="402FE5"/>
                      </a:solidFill>
                      <a:prstDash val="solid"/>
                      <a:round/>
                      <a:headEnd type="none" w="med" len="med"/>
                      <a:tailEnd type="none" w="med" len="med"/>
                    </a:lnL>
                    <a:lnR w="6350" cap="flat" cmpd="sng" algn="ctr">
                      <a:solidFill>
                        <a:srgbClr val="882F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882FE5"/>
                      </a:solidFill>
                      <a:prstDash val="solid"/>
                      <a:round/>
                      <a:headEnd type="none" w="med" len="med"/>
                      <a:tailEnd type="none" w="med" len="med"/>
                    </a:lnL>
                    <a:lnR w="12700" cap="flat" cmpd="sng" algn="ctr">
                      <a:solidFill>
                        <a:srgbClr val="D02F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15203687"/>
                  </a:ext>
                </a:extLst>
              </a:tr>
              <a:tr h="246261">
                <a:tc>
                  <a:txBody>
                    <a:bodyPr/>
                    <a:lstStyle/>
                    <a:p>
                      <a:pPr algn="ctr" fontAlgn="ctr"/>
                      <a:r>
                        <a:rPr lang="cs-CZ" sz="1400" b="1" i="0" u="none" strike="noStrike" dirty="0">
                          <a:solidFill>
                            <a:srgbClr val="000000"/>
                          </a:solidFill>
                          <a:effectLst/>
                          <a:latin typeface="Arial" panose="020B0604020202020204" pitchFamily="34" charset="0"/>
                        </a:rPr>
                        <a:t>Jiří Křtěn</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5</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6030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401" marR="9401" marT="9401" marB="0" anchor="ctr">
                    <a:lnL w="6350" cap="flat" cmpd="sng" algn="ctr">
                      <a:solidFill>
                        <a:srgbClr val="6030E5"/>
                      </a:solidFill>
                      <a:prstDash val="solid"/>
                      <a:round/>
                      <a:headEnd type="none" w="med" len="med"/>
                      <a:tailEnd type="none" w="med" len="med"/>
                    </a:lnL>
                    <a:lnR w="6350" cap="flat" cmpd="sng" algn="ctr">
                      <a:solidFill>
                        <a:srgbClr val="A830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401" marR="9401" marT="9401" marB="0" anchor="ctr">
                    <a:lnL w="6350" cap="flat" cmpd="sng" algn="ctr">
                      <a:solidFill>
                        <a:srgbClr val="A830E5"/>
                      </a:solidFill>
                      <a:prstDash val="solid"/>
                      <a:round/>
                      <a:headEnd type="none" w="med" len="med"/>
                      <a:tailEnd type="none" w="med" len="med"/>
                    </a:lnL>
                    <a:lnR w="6350" cap="flat" cmpd="sng" algn="ctr">
                      <a:solidFill>
                        <a:srgbClr val="F030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F030E5"/>
                      </a:solidFill>
                      <a:prstDash val="solid"/>
                      <a:round/>
                      <a:headEnd type="none" w="med" len="med"/>
                      <a:tailEnd type="none" w="med" len="med"/>
                    </a:lnL>
                    <a:lnR w="12700" cap="flat" cmpd="sng" algn="ctr">
                      <a:solidFill>
                        <a:srgbClr val="3831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191677481"/>
                  </a:ext>
                </a:extLst>
              </a:tr>
              <a:tr h="246261">
                <a:tc>
                  <a:txBody>
                    <a:bodyPr/>
                    <a:lstStyle/>
                    <a:p>
                      <a:pPr algn="ctr" fontAlgn="ctr"/>
                      <a:r>
                        <a:rPr lang="cs-CZ" sz="1400" b="1" i="0" u="none" strike="noStrike">
                          <a:solidFill>
                            <a:srgbClr val="000000"/>
                          </a:solidFill>
                          <a:effectLst/>
                          <a:latin typeface="Arial" panose="020B0604020202020204" pitchFamily="34" charset="0"/>
                        </a:rPr>
                        <a:t>Vladimír Kucler</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11</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C831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401" marR="9401" marT="9401" marB="0" anchor="ctr">
                    <a:lnL w="6350" cap="flat" cmpd="sng" algn="ctr">
                      <a:solidFill>
                        <a:srgbClr val="C831E5"/>
                      </a:solidFill>
                      <a:prstDash val="solid"/>
                      <a:round/>
                      <a:headEnd type="none" w="med" len="med"/>
                      <a:tailEnd type="none" w="med" len="med"/>
                    </a:lnL>
                    <a:lnR w="6350" cap="flat" cmpd="sng" algn="ctr">
                      <a:solidFill>
                        <a:srgbClr val="1032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3</a:t>
                      </a:r>
                    </a:p>
                  </a:txBody>
                  <a:tcPr marL="9401" marR="9401" marT="9401" marB="0" anchor="ctr">
                    <a:lnL w="6350" cap="flat" cmpd="sng" algn="ctr">
                      <a:solidFill>
                        <a:srgbClr val="1032E5"/>
                      </a:solidFill>
                      <a:prstDash val="solid"/>
                      <a:round/>
                      <a:headEnd type="none" w="med" len="med"/>
                      <a:tailEnd type="none" w="med" len="med"/>
                    </a:lnL>
                    <a:lnR w="6350" cap="flat" cmpd="sng" algn="ctr">
                      <a:solidFill>
                        <a:srgbClr val="5832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5832E5"/>
                      </a:solidFill>
                      <a:prstDash val="solid"/>
                      <a:round/>
                      <a:headEnd type="none" w="med" len="med"/>
                      <a:tailEnd type="none" w="med" len="med"/>
                    </a:lnL>
                    <a:lnR w="12700" cap="flat" cmpd="sng" algn="ctr">
                      <a:solidFill>
                        <a:srgbClr val="A032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43969901"/>
                  </a:ext>
                </a:extLst>
              </a:tr>
              <a:tr h="246261">
                <a:tc>
                  <a:txBody>
                    <a:bodyPr/>
                    <a:lstStyle/>
                    <a:p>
                      <a:pPr algn="ctr" fontAlgn="ctr"/>
                      <a:r>
                        <a:rPr lang="cs-CZ" sz="1400" b="1" i="0" u="none" strike="noStrike">
                          <a:solidFill>
                            <a:srgbClr val="000000"/>
                          </a:solidFill>
                          <a:effectLst/>
                          <a:latin typeface="Arial" panose="020B0604020202020204" pitchFamily="34" charset="0"/>
                        </a:rPr>
                        <a:t>Jiří Vacek</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dirty="0">
                          <a:solidFill>
                            <a:srgbClr val="000000"/>
                          </a:solidFill>
                          <a:effectLst/>
                          <a:latin typeface="Arial" panose="020B0604020202020204" pitchFamily="34" charset="0"/>
                        </a:rPr>
                        <a:t>11</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3033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401" marR="9401" marT="9401" marB="0" anchor="ctr">
                    <a:lnL w="6350" cap="flat" cmpd="sng" algn="ctr">
                      <a:solidFill>
                        <a:srgbClr val="3033E5"/>
                      </a:solidFill>
                      <a:prstDash val="solid"/>
                      <a:round/>
                      <a:headEnd type="none" w="med" len="med"/>
                      <a:tailEnd type="none" w="med" len="med"/>
                    </a:lnL>
                    <a:lnR w="6350" cap="flat" cmpd="sng" algn="ctr">
                      <a:solidFill>
                        <a:srgbClr val="7833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401" marR="9401" marT="9401" marB="0" anchor="ctr">
                    <a:lnL w="6350" cap="flat" cmpd="sng" algn="ctr">
                      <a:solidFill>
                        <a:srgbClr val="7833E5"/>
                      </a:solidFill>
                      <a:prstDash val="solid"/>
                      <a:round/>
                      <a:headEnd type="none" w="med" len="med"/>
                      <a:tailEnd type="none" w="med" len="med"/>
                    </a:lnL>
                    <a:lnR w="6350" cap="flat" cmpd="sng" algn="ctr">
                      <a:solidFill>
                        <a:srgbClr val="C033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C033E5"/>
                      </a:solidFill>
                      <a:prstDash val="solid"/>
                      <a:round/>
                      <a:headEnd type="none" w="med" len="med"/>
                      <a:tailEnd type="none" w="med" len="med"/>
                    </a:lnL>
                    <a:lnR w="12700" cap="flat" cmpd="sng" algn="ctr">
                      <a:solidFill>
                        <a:srgbClr val="0834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564345534"/>
                  </a:ext>
                </a:extLst>
              </a:tr>
              <a:tr h="246261">
                <a:tc>
                  <a:txBody>
                    <a:bodyPr/>
                    <a:lstStyle/>
                    <a:p>
                      <a:pPr algn="ctr" fontAlgn="ctr"/>
                      <a:r>
                        <a:rPr lang="cs-CZ" sz="1400" b="1" i="0" u="none" strike="noStrike">
                          <a:solidFill>
                            <a:srgbClr val="000000"/>
                          </a:solidFill>
                          <a:effectLst/>
                          <a:latin typeface="Arial" panose="020B0604020202020204" pitchFamily="34" charset="0"/>
                        </a:rPr>
                        <a:t>Dominik Beruška</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Arial" panose="020B0604020202020204" pitchFamily="34" charset="0"/>
                        </a:rPr>
                        <a:t>9</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9834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401" marR="9401" marT="9401" marB="0" anchor="ctr">
                    <a:lnL w="6350" cap="flat" cmpd="sng" algn="ctr">
                      <a:solidFill>
                        <a:srgbClr val="9834E5"/>
                      </a:solidFill>
                      <a:prstDash val="solid"/>
                      <a:round/>
                      <a:headEnd type="none" w="med" len="med"/>
                      <a:tailEnd type="none" w="med" len="med"/>
                    </a:lnL>
                    <a:lnR w="6350" cap="flat" cmpd="sng" algn="ctr">
                      <a:solidFill>
                        <a:srgbClr val="E034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E034E5"/>
                      </a:solidFill>
                      <a:prstDash val="solid"/>
                      <a:round/>
                      <a:headEnd type="none" w="med" len="med"/>
                      <a:tailEnd type="none" w="med" len="med"/>
                    </a:lnL>
                    <a:lnR w="6350" cap="flat" cmpd="sng" algn="ctr">
                      <a:solidFill>
                        <a:srgbClr val="2835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2835E5"/>
                      </a:solidFill>
                      <a:prstDash val="solid"/>
                      <a:round/>
                      <a:headEnd type="none" w="med" len="med"/>
                      <a:tailEnd type="none" w="med" len="med"/>
                    </a:lnL>
                    <a:lnR w="12700" cap="flat" cmpd="sng" algn="ctr">
                      <a:solidFill>
                        <a:srgbClr val="7035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15126196"/>
                  </a:ext>
                </a:extLst>
              </a:tr>
              <a:tr h="246261">
                <a:tc>
                  <a:txBody>
                    <a:bodyPr/>
                    <a:lstStyle/>
                    <a:p>
                      <a:pPr algn="ctr" fontAlgn="ctr"/>
                      <a:r>
                        <a:rPr lang="cs-CZ" sz="1400" b="1" i="0" u="none" strike="noStrike">
                          <a:solidFill>
                            <a:srgbClr val="000000"/>
                          </a:solidFill>
                          <a:effectLst/>
                          <a:latin typeface="Arial" panose="020B0604020202020204" pitchFamily="34" charset="0"/>
                        </a:rPr>
                        <a:t>David Mencl</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dirty="0">
                          <a:solidFill>
                            <a:srgbClr val="000000"/>
                          </a:solidFill>
                          <a:effectLst/>
                          <a:latin typeface="Arial" panose="020B0604020202020204" pitchFamily="34" charset="0"/>
                        </a:rPr>
                        <a:t>11</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0036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401" marR="9401" marT="9401" marB="0" anchor="ctr">
                    <a:lnL w="6350" cap="flat" cmpd="sng" algn="ctr">
                      <a:solidFill>
                        <a:srgbClr val="0036E5"/>
                      </a:solidFill>
                      <a:prstDash val="solid"/>
                      <a:round/>
                      <a:headEnd type="none" w="med" len="med"/>
                      <a:tailEnd type="none" w="med" len="med"/>
                    </a:lnL>
                    <a:lnR w="6350" cap="flat" cmpd="sng" algn="ctr">
                      <a:solidFill>
                        <a:srgbClr val="4836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401" marR="9401" marT="9401" marB="0" anchor="ctr">
                    <a:lnL w="6350" cap="flat" cmpd="sng" algn="ctr">
                      <a:solidFill>
                        <a:srgbClr val="4836E5"/>
                      </a:solidFill>
                      <a:prstDash val="solid"/>
                      <a:round/>
                      <a:headEnd type="none" w="med" len="med"/>
                      <a:tailEnd type="none" w="med" len="med"/>
                    </a:lnL>
                    <a:lnR w="6350" cap="flat" cmpd="sng" algn="ctr">
                      <a:solidFill>
                        <a:srgbClr val="9036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9036E5"/>
                      </a:solidFill>
                      <a:prstDash val="solid"/>
                      <a:round/>
                      <a:headEnd type="none" w="med" len="med"/>
                      <a:tailEnd type="none" w="med" len="med"/>
                    </a:lnL>
                    <a:lnR w="12700" cap="flat" cmpd="sng" algn="ctr">
                      <a:solidFill>
                        <a:srgbClr val="D836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12056590"/>
                  </a:ext>
                </a:extLst>
              </a:tr>
              <a:tr h="246261">
                <a:tc>
                  <a:txBody>
                    <a:bodyPr/>
                    <a:lstStyle/>
                    <a:p>
                      <a:pPr algn="ctr" fontAlgn="ctr"/>
                      <a:r>
                        <a:rPr lang="cs-CZ" sz="1400" b="1" i="0" u="none" strike="noStrike">
                          <a:solidFill>
                            <a:srgbClr val="000000"/>
                          </a:solidFill>
                          <a:effectLst/>
                          <a:latin typeface="Arial" panose="020B0604020202020204" pitchFamily="34" charset="0"/>
                        </a:rPr>
                        <a:t>Jiří Ransdorf</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11</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6837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401" marR="9401" marT="9401" marB="0" anchor="ctr">
                    <a:lnL w="6350" cap="flat" cmpd="sng" algn="ctr">
                      <a:solidFill>
                        <a:srgbClr val="6837E5"/>
                      </a:solidFill>
                      <a:prstDash val="solid"/>
                      <a:round/>
                      <a:headEnd type="none" w="med" len="med"/>
                      <a:tailEnd type="none" w="med" len="med"/>
                    </a:lnL>
                    <a:lnR w="6350" cap="flat" cmpd="sng" algn="ctr">
                      <a:solidFill>
                        <a:srgbClr val="B037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401" marR="9401" marT="9401" marB="0" anchor="ctr">
                    <a:lnL w="6350" cap="flat" cmpd="sng" algn="ctr">
                      <a:solidFill>
                        <a:srgbClr val="B037E5"/>
                      </a:solidFill>
                      <a:prstDash val="solid"/>
                      <a:round/>
                      <a:headEnd type="none" w="med" len="med"/>
                      <a:tailEnd type="none" w="med" len="med"/>
                    </a:lnL>
                    <a:lnR w="6350" cap="flat" cmpd="sng" algn="ctr">
                      <a:solidFill>
                        <a:srgbClr val="F837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F837E5"/>
                      </a:solidFill>
                      <a:prstDash val="solid"/>
                      <a:round/>
                      <a:headEnd type="none" w="med" len="med"/>
                      <a:tailEnd type="none" w="med" len="med"/>
                    </a:lnL>
                    <a:lnR w="12700" cap="flat" cmpd="sng" algn="ctr">
                      <a:solidFill>
                        <a:srgbClr val="4038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47126145"/>
                  </a:ext>
                </a:extLst>
              </a:tr>
              <a:tr h="246261">
                <a:tc>
                  <a:txBody>
                    <a:bodyPr/>
                    <a:lstStyle/>
                    <a:p>
                      <a:pPr algn="ctr" fontAlgn="ctr"/>
                      <a:r>
                        <a:rPr lang="cs-CZ" sz="1400" b="1" i="0" u="none" strike="noStrike">
                          <a:solidFill>
                            <a:srgbClr val="000000"/>
                          </a:solidFill>
                          <a:effectLst/>
                          <a:latin typeface="Arial" panose="020B0604020202020204" pitchFamily="34" charset="0"/>
                        </a:rPr>
                        <a:t>Petr Stejskal</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dirty="0">
                          <a:solidFill>
                            <a:srgbClr val="000000"/>
                          </a:solidFill>
                          <a:effectLst/>
                          <a:latin typeface="Arial" panose="020B0604020202020204" pitchFamily="34" charset="0"/>
                        </a:rPr>
                        <a:t>11</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D038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401" marR="9401" marT="9401" marB="0" anchor="ctr">
                    <a:lnL w="6350" cap="flat" cmpd="sng" algn="ctr">
                      <a:solidFill>
                        <a:srgbClr val="D038E5"/>
                      </a:solidFill>
                      <a:prstDash val="solid"/>
                      <a:round/>
                      <a:headEnd type="none" w="med" len="med"/>
                      <a:tailEnd type="none" w="med" len="med"/>
                    </a:lnL>
                    <a:lnR w="6350" cap="flat" cmpd="sng" algn="ctr">
                      <a:solidFill>
                        <a:srgbClr val="1839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7</a:t>
                      </a:r>
                    </a:p>
                  </a:txBody>
                  <a:tcPr marL="9401" marR="9401" marT="9401" marB="0" anchor="ctr">
                    <a:lnL w="6350" cap="flat" cmpd="sng" algn="ctr">
                      <a:solidFill>
                        <a:srgbClr val="1839E5"/>
                      </a:solidFill>
                      <a:prstDash val="solid"/>
                      <a:round/>
                      <a:headEnd type="none" w="med" len="med"/>
                      <a:tailEnd type="none" w="med" len="med"/>
                    </a:lnL>
                    <a:lnR w="6350" cap="flat" cmpd="sng" algn="ctr">
                      <a:solidFill>
                        <a:srgbClr val="6039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6039E5"/>
                      </a:solidFill>
                      <a:prstDash val="solid"/>
                      <a:round/>
                      <a:headEnd type="none" w="med" len="med"/>
                      <a:tailEnd type="none" w="med" len="med"/>
                    </a:lnL>
                    <a:lnR w="12700" cap="flat" cmpd="sng" algn="ctr">
                      <a:solidFill>
                        <a:srgbClr val="A839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93997850"/>
                  </a:ext>
                </a:extLst>
              </a:tr>
              <a:tr h="246261">
                <a:tc>
                  <a:txBody>
                    <a:bodyPr/>
                    <a:lstStyle/>
                    <a:p>
                      <a:pPr algn="ctr" fontAlgn="ctr"/>
                      <a:r>
                        <a:rPr lang="cs-CZ" sz="1400" b="1" i="0" u="none" strike="noStrike">
                          <a:solidFill>
                            <a:srgbClr val="000000"/>
                          </a:solidFill>
                          <a:effectLst/>
                          <a:latin typeface="Arial" panose="020B0604020202020204" pitchFamily="34" charset="0"/>
                        </a:rPr>
                        <a:t>František Svoboda</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Arial" panose="020B0604020202020204" pitchFamily="34" charset="0"/>
                        </a:rPr>
                        <a:t>11</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383A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401" marR="9401" marT="9401" marB="0" anchor="ctr">
                    <a:lnL w="6350" cap="flat" cmpd="sng" algn="ctr">
                      <a:solidFill>
                        <a:srgbClr val="383AE5"/>
                      </a:solidFill>
                      <a:prstDash val="solid"/>
                      <a:round/>
                      <a:headEnd type="none" w="med" len="med"/>
                      <a:tailEnd type="none" w="med" len="med"/>
                    </a:lnL>
                    <a:lnR w="6350" cap="flat" cmpd="sng" algn="ctr">
                      <a:solidFill>
                        <a:srgbClr val="803A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401" marR="9401" marT="9401" marB="0" anchor="ctr">
                    <a:lnL w="6350" cap="flat" cmpd="sng" algn="ctr">
                      <a:solidFill>
                        <a:srgbClr val="803AE5"/>
                      </a:solidFill>
                      <a:prstDash val="solid"/>
                      <a:round/>
                      <a:headEnd type="none" w="med" len="med"/>
                      <a:tailEnd type="none" w="med" len="med"/>
                    </a:lnL>
                    <a:lnR w="6350" cap="flat" cmpd="sng" algn="ctr">
                      <a:solidFill>
                        <a:srgbClr val="C83A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C83AE5"/>
                      </a:solidFill>
                      <a:prstDash val="solid"/>
                      <a:round/>
                      <a:headEnd type="none" w="med" len="med"/>
                      <a:tailEnd type="none" w="med" len="med"/>
                    </a:lnL>
                    <a:lnR w="12700" cap="flat" cmpd="sng" algn="ctr">
                      <a:solidFill>
                        <a:srgbClr val="103B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75600518"/>
                  </a:ext>
                </a:extLst>
              </a:tr>
              <a:tr h="246261">
                <a:tc>
                  <a:txBody>
                    <a:bodyPr/>
                    <a:lstStyle/>
                    <a:p>
                      <a:pPr algn="ctr" fontAlgn="ctr"/>
                      <a:r>
                        <a:rPr lang="cs-CZ" sz="1400" b="1" i="0" u="none" strike="noStrike">
                          <a:solidFill>
                            <a:srgbClr val="000000"/>
                          </a:solidFill>
                          <a:effectLst/>
                          <a:latin typeface="Arial" panose="020B0604020202020204" pitchFamily="34" charset="0"/>
                        </a:rPr>
                        <a:t>Jan Balaštík</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A03B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A03BE5"/>
                      </a:solidFill>
                      <a:prstDash val="solid"/>
                      <a:round/>
                      <a:headEnd type="none" w="med" len="med"/>
                      <a:tailEnd type="none" w="med" len="med"/>
                    </a:lnL>
                    <a:lnR w="6350" cap="flat" cmpd="sng" algn="ctr">
                      <a:solidFill>
                        <a:srgbClr val="E83B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E83BE5"/>
                      </a:solidFill>
                      <a:prstDash val="solid"/>
                      <a:round/>
                      <a:headEnd type="none" w="med" len="med"/>
                      <a:tailEnd type="none" w="med" len="med"/>
                    </a:lnL>
                    <a:lnR w="6350" cap="flat" cmpd="sng" algn="ctr">
                      <a:solidFill>
                        <a:srgbClr val="303C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10</a:t>
                      </a:r>
                    </a:p>
                  </a:txBody>
                  <a:tcPr marL="9401" marR="9401" marT="9401" marB="0" anchor="ctr">
                    <a:lnL w="6350" cap="flat" cmpd="sng" algn="ctr">
                      <a:solidFill>
                        <a:srgbClr val="303CE5"/>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3351512"/>
                  </a:ext>
                </a:extLst>
              </a:tr>
              <a:tr h="246261">
                <a:tc>
                  <a:txBody>
                    <a:bodyPr/>
                    <a:lstStyle/>
                    <a:p>
                      <a:pPr algn="ctr" fontAlgn="ctr"/>
                      <a:r>
                        <a:rPr lang="cs-CZ" sz="1400" b="1" i="0" u="none" strike="noStrike">
                          <a:solidFill>
                            <a:srgbClr val="000000"/>
                          </a:solidFill>
                          <a:effectLst/>
                          <a:latin typeface="Arial" panose="020B0604020202020204" pitchFamily="34" charset="0"/>
                        </a:rPr>
                        <a:t>Matěj Svoboda</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083D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401" marR="9401" marT="9401" marB="0" anchor="ctr">
                    <a:lnL w="6350" cap="flat" cmpd="sng" algn="ctr">
                      <a:solidFill>
                        <a:srgbClr val="083DE5"/>
                      </a:solidFill>
                      <a:prstDash val="solid"/>
                      <a:round/>
                      <a:headEnd type="none" w="med" len="med"/>
                      <a:tailEnd type="none" w="med" len="med"/>
                    </a:lnL>
                    <a:lnR w="6350" cap="flat" cmpd="sng" algn="ctr">
                      <a:solidFill>
                        <a:srgbClr val="503D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503DE5"/>
                      </a:solidFill>
                      <a:prstDash val="solid"/>
                      <a:round/>
                      <a:headEnd type="none" w="med" len="med"/>
                      <a:tailEnd type="none" w="med" len="med"/>
                    </a:lnL>
                    <a:lnR w="6350" cap="flat" cmpd="sng" algn="ctr">
                      <a:solidFill>
                        <a:srgbClr val="983D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983DE5"/>
                      </a:solidFill>
                      <a:prstDash val="solid"/>
                      <a:round/>
                      <a:headEnd type="none" w="med" len="med"/>
                      <a:tailEnd type="none" w="med" len="med"/>
                    </a:lnL>
                    <a:lnR w="12700" cap="flat" cmpd="sng" algn="ctr">
                      <a:solidFill>
                        <a:srgbClr val="E03D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90252881"/>
                  </a:ext>
                </a:extLst>
              </a:tr>
              <a:tr h="246261">
                <a:tc>
                  <a:txBody>
                    <a:bodyPr/>
                    <a:lstStyle/>
                    <a:p>
                      <a:pPr algn="ctr" fontAlgn="ctr"/>
                      <a:r>
                        <a:rPr lang="cs-CZ" sz="1400" b="1" i="0" u="none" strike="noStrike">
                          <a:solidFill>
                            <a:srgbClr val="000000"/>
                          </a:solidFill>
                          <a:effectLst/>
                          <a:latin typeface="Arial" panose="020B0604020202020204" pitchFamily="34" charset="0"/>
                        </a:rPr>
                        <a:t>David Šraga</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703E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401" marR="9401" marT="9401" marB="0" anchor="ctr">
                    <a:lnL w="6350" cap="flat" cmpd="sng" algn="ctr">
                      <a:solidFill>
                        <a:srgbClr val="703EE5"/>
                      </a:solidFill>
                      <a:prstDash val="solid"/>
                      <a:round/>
                      <a:headEnd type="none" w="med" len="med"/>
                      <a:tailEnd type="none" w="med" len="med"/>
                    </a:lnL>
                    <a:lnR w="6350" cap="flat" cmpd="sng" algn="ctr">
                      <a:solidFill>
                        <a:srgbClr val="B83E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B83EE5"/>
                      </a:solidFill>
                      <a:prstDash val="solid"/>
                      <a:round/>
                      <a:headEnd type="none" w="med" len="med"/>
                      <a:tailEnd type="none" w="med" len="med"/>
                    </a:lnL>
                    <a:lnR w="6350" cap="flat" cmpd="sng" algn="ctr">
                      <a:solidFill>
                        <a:srgbClr val="003F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003FE5"/>
                      </a:solidFill>
                      <a:prstDash val="solid"/>
                      <a:round/>
                      <a:headEnd type="none" w="med" len="med"/>
                      <a:tailEnd type="none" w="med" len="med"/>
                    </a:lnL>
                    <a:lnR w="12700" cap="flat" cmpd="sng" algn="ctr">
                      <a:solidFill>
                        <a:srgbClr val="483F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122917160"/>
                  </a:ext>
                </a:extLst>
              </a:tr>
              <a:tr h="246261">
                <a:tc>
                  <a:txBody>
                    <a:bodyPr/>
                    <a:lstStyle/>
                    <a:p>
                      <a:pPr algn="ctr" fontAlgn="ctr"/>
                      <a:r>
                        <a:rPr lang="cs-CZ" sz="1400" b="1" i="0" u="none" strike="noStrike">
                          <a:solidFill>
                            <a:srgbClr val="000000"/>
                          </a:solidFill>
                          <a:effectLst/>
                          <a:latin typeface="Arial" panose="020B0604020202020204" pitchFamily="34" charset="0"/>
                        </a:rPr>
                        <a:t>Michal Šmidrkal</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3</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D83F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401" marR="9401" marT="9401" marB="0" anchor="ctr">
                    <a:lnL w="6350" cap="flat" cmpd="sng" algn="ctr">
                      <a:solidFill>
                        <a:srgbClr val="D83FE5"/>
                      </a:solidFill>
                      <a:prstDash val="solid"/>
                      <a:round/>
                      <a:headEnd type="none" w="med" len="med"/>
                      <a:tailEnd type="none" w="med" len="med"/>
                    </a:lnL>
                    <a:lnR w="6350" cap="flat" cmpd="sng" algn="ctr">
                      <a:solidFill>
                        <a:srgbClr val="2040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2040E5"/>
                      </a:solidFill>
                      <a:prstDash val="solid"/>
                      <a:round/>
                      <a:headEnd type="none" w="med" len="med"/>
                      <a:tailEnd type="none" w="med" len="med"/>
                    </a:lnL>
                    <a:lnR w="6350" cap="flat" cmpd="sng" algn="ctr">
                      <a:solidFill>
                        <a:srgbClr val="6840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6840E5"/>
                      </a:solidFill>
                      <a:prstDash val="solid"/>
                      <a:round/>
                      <a:headEnd type="none" w="med" len="med"/>
                      <a:tailEnd type="none" w="med" len="med"/>
                    </a:lnL>
                    <a:lnR w="12700" cap="flat" cmpd="sng" algn="ctr">
                      <a:solidFill>
                        <a:srgbClr val="B040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38701033"/>
                  </a:ext>
                </a:extLst>
              </a:tr>
              <a:tr h="246261">
                <a:tc>
                  <a:txBody>
                    <a:bodyPr/>
                    <a:lstStyle/>
                    <a:p>
                      <a:pPr algn="ctr" fontAlgn="ctr"/>
                      <a:r>
                        <a:rPr lang="cs-CZ" sz="1400" b="1" i="0" u="none" strike="noStrike">
                          <a:solidFill>
                            <a:srgbClr val="000000"/>
                          </a:solidFill>
                          <a:effectLst/>
                          <a:latin typeface="Arial" panose="020B0604020202020204" pitchFamily="34" charset="0"/>
                        </a:rPr>
                        <a:t>Koloman Horváth</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5</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4041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401" marR="9401" marT="9401" marB="0" anchor="ctr">
                    <a:lnL w="6350" cap="flat" cmpd="sng" algn="ctr">
                      <a:solidFill>
                        <a:srgbClr val="4041E5"/>
                      </a:solidFill>
                      <a:prstDash val="solid"/>
                      <a:round/>
                      <a:headEnd type="none" w="med" len="med"/>
                      <a:tailEnd type="none" w="med" len="med"/>
                    </a:lnL>
                    <a:lnR w="6350" cap="flat" cmpd="sng" algn="ctr">
                      <a:solidFill>
                        <a:srgbClr val="8841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8841E5"/>
                      </a:solidFill>
                      <a:prstDash val="solid"/>
                      <a:round/>
                      <a:headEnd type="none" w="med" len="med"/>
                      <a:tailEnd type="none" w="med" len="med"/>
                    </a:lnL>
                    <a:lnR w="6350" cap="flat" cmpd="sng" algn="ctr">
                      <a:solidFill>
                        <a:srgbClr val="D041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D041E5"/>
                      </a:solidFill>
                      <a:prstDash val="solid"/>
                      <a:round/>
                      <a:headEnd type="none" w="med" len="med"/>
                      <a:tailEnd type="none" w="med" len="med"/>
                    </a:lnL>
                    <a:lnR w="12700" cap="flat" cmpd="sng" algn="ctr">
                      <a:solidFill>
                        <a:srgbClr val="1842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59716375"/>
                  </a:ext>
                </a:extLst>
              </a:tr>
              <a:tr h="246261">
                <a:tc>
                  <a:txBody>
                    <a:bodyPr/>
                    <a:lstStyle/>
                    <a:p>
                      <a:pPr algn="ctr" fontAlgn="ctr"/>
                      <a:r>
                        <a:rPr lang="cs-CZ" sz="1400" b="1" i="0" u="none" strike="noStrike">
                          <a:solidFill>
                            <a:srgbClr val="000000"/>
                          </a:solidFill>
                          <a:effectLst/>
                          <a:latin typeface="Arial" panose="020B0604020202020204" pitchFamily="34" charset="0"/>
                        </a:rPr>
                        <a:t>Robert Feko</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6</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A842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401" marR="9401" marT="9401" marB="0" anchor="ctr">
                    <a:lnL w="6350" cap="flat" cmpd="sng" algn="ctr">
                      <a:solidFill>
                        <a:srgbClr val="A842E5"/>
                      </a:solidFill>
                      <a:prstDash val="solid"/>
                      <a:round/>
                      <a:headEnd type="none" w="med" len="med"/>
                      <a:tailEnd type="none" w="med" len="med"/>
                    </a:lnL>
                    <a:lnR w="6350" cap="flat" cmpd="sng" algn="ctr">
                      <a:solidFill>
                        <a:srgbClr val="F042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401" marR="9401" marT="9401" marB="0" anchor="ctr">
                    <a:lnL w="6350" cap="flat" cmpd="sng" algn="ctr">
                      <a:solidFill>
                        <a:srgbClr val="F042E5"/>
                      </a:solidFill>
                      <a:prstDash val="solid"/>
                      <a:round/>
                      <a:headEnd type="none" w="med" len="med"/>
                      <a:tailEnd type="none" w="med" len="med"/>
                    </a:lnL>
                    <a:lnR w="6350" cap="flat" cmpd="sng" algn="ctr">
                      <a:solidFill>
                        <a:srgbClr val="3843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3843E5"/>
                      </a:solidFill>
                      <a:prstDash val="solid"/>
                      <a:round/>
                      <a:headEnd type="none" w="med" len="med"/>
                      <a:tailEnd type="none" w="med" len="med"/>
                    </a:lnL>
                    <a:lnR w="12700" cap="flat" cmpd="sng" algn="ctr">
                      <a:solidFill>
                        <a:srgbClr val="8043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147887"/>
                  </a:ext>
                </a:extLst>
              </a:tr>
              <a:tr h="246261">
                <a:tc>
                  <a:txBody>
                    <a:bodyPr/>
                    <a:lstStyle/>
                    <a:p>
                      <a:pPr algn="ctr" fontAlgn="ctr"/>
                      <a:r>
                        <a:rPr lang="cs-CZ" sz="1400" b="1" i="0" u="none" strike="noStrike">
                          <a:solidFill>
                            <a:srgbClr val="000000"/>
                          </a:solidFill>
                          <a:effectLst/>
                          <a:latin typeface="Arial" panose="020B0604020202020204" pitchFamily="34" charset="0"/>
                        </a:rPr>
                        <a:t>Lukáš Slavík</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6</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1044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1044E5"/>
                      </a:solidFill>
                      <a:prstDash val="solid"/>
                      <a:round/>
                      <a:headEnd type="none" w="med" len="med"/>
                      <a:tailEnd type="none" w="med" len="med"/>
                    </a:lnL>
                    <a:lnR w="6350" cap="flat" cmpd="sng" algn="ctr">
                      <a:solidFill>
                        <a:srgbClr val="5844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dirty="0">
                          <a:solidFill>
                            <a:srgbClr val="000000"/>
                          </a:solidFill>
                          <a:effectLst/>
                          <a:latin typeface="Arial" panose="020B0604020202020204" pitchFamily="34" charset="0"/>
                        </a:rPr>
                        <a:t>1</a:t>
                      </a:r>
                    </a:p>
                  </a:txBody>
                  <a:tcPr marL="9401" marR="9401" marT="9401" marB="0" anchor="ctr">
                    <a:lnL w="6350" cap="flat" cmpd="sng" algn="ctr">
                      <a:solidFill>
                        <a:srgbClr val="5844E5"/>
                      </a:solidFill>
                      <a:prstDash val="solid"/>
                      <a:round/>
                      <a:headEnd type="none" w="med" len="med"/>
                      <a:tailEnd type="none" w="med" len="med"/>
                    </a:lnL>
                    <a:lnR w="6350" cap="flat" cmpd="sng" algn="ctr">
                      <a:solidFill>
                        <a:srgbClr val="A044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A044E5"/>
                      </a:solidFill>
                      <a:prstDash val="solid"/>
                      <a:round/>
                      <a:headEnd type="none" w="med" len="med"/>
                      <a:tailEnd type="none" w="med" len="med"/>
                    </a:lnL>
                    <a:lnR w="12700" cap="flat" cmpd="sng" algn="ctr">
                      <a:solidFill>
                        <a:srgbClr val="E844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489004391"/>
                  </a:ext>
                </a:extLst>
              </a:tr>
              <a:tr h="246261">
                <a:tc>
                  <a:txBody>
                    <a:bodyPr/>
                    <a:lstStyle/>
                    <a:p>
                      <a:pPr algn="ctr" fontAlgn="ctr"/>
                      <a:r>
                        <a:rPr lang="cs-CZ" sz="1400" b="1" i="0" u="none" strike="noStrike">
                          <a:solidFill>
                            <a:srgbClr val="000000"/>
                          </a:solidFill>
                          <a:effectLst/>
                          <a:latin typeface="Arial" panose="020B0604020202020204" pitchFamily="34" charset="0"/>
                        </a:rPr>
                        <a:t>Vladimír Poráč</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10</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7845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7845E5"/>
                      </a:solidFill>
                      <a:prstDash val="solid"/>
                      <a:round/>
                      <a:headEnd type="none" w="med" len="med"/>
                      <a:tailEnd type="none" w="med" len="med"/>
                    </a:lnL>
                    <a:lnR w="6350" cap="flat" cmpd="sng" algn="ctr">
                      <a:solidFill>
                        <a:srgbClr val="C045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401" marR="9401" marT="9401" marB="0" anchor="ctr">
                    <a:lnL w="6350" cap="flat" cmpd="sng" algn="ctr">
                      <a:solidFill>
                        <a:srgbClr val="C045E5"/>
                      </a:solidFill>
                      <a:prstDash val="solid"/>
                      <a:round/>
                      <a:headEnd type="none" w="med" len="med"/>
                      <a:tailEnd type="none" w="med" len="med"/>
                    </a:lnL>
                    <a:lnR w="6350" cap="flat" cmpd="sng" algn="ctr">
                      <a:solidFill>
                        <a:srgbClr val="0846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401" marR="9401" marT="9401" marB="0" anchor="ctr">
                    <a:lnL w="6350" cap="flat" cmpd="sng" algn="ctr">
                      <a:solidFill>
                        <a:srgbClr val="0846E5"/>
                      </a:solidFill>
                      <a:prstDash val="solid"/>
                      <a:round/>
                      <a:headEnd type="none" w="med" len="med"/>
                      <a:tailEnd type="none" w="med" len="med"/>
                    </a:lnL>
                    <a:lnR w="12700" cap="flat" cmpd="sng" algn="ctr">
                      <a:solidFill>
                        <a:srgbClr val="5046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18593529"/>
                  </a:ext>
                </a:extLst>
              </a:tr>
              <a:tr h="246261">
                <a:tc>
                  <a:txBody>
                    <a:bodyPr/>
                    <a:lstStyle/>
                    <a:p>
                      <a:pPr algn="ctr" fontAlgn="ctr"/>
                      <a:r>
                        <a:rPr lang="cs-CZ" sz="1400" b="1" i="0" u="none" strike="noStrike">
                          <a:solidFill>
                            <a:srgbClr val="000000"/>
                          </a:solidFill>
                          <a:effectLst/>
                          <a:latin typeface="Arial" panose="020B0604020202020204" pitchFamily="34" charset="0"/>
                        </a:rPr>
                        <a:t>Milan Čámský</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11</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E046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E046E5"/>
                      </a:solidFill>
                      <a:prstDash val="solid"/>
                      <a:round/>
                      <a:headEnd type="none" w="med" len="med"/>
                      <a:tailEnd type="none" w="med" len="med"/>
                    </a:lnL>
                    <a:lnR w="6350" cap="flat" cmpd="sng" algn="ctr">
                      <a:solidFill>
                        <a:srgbClr val="2847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3</a:t>
                      </a:r>
                    </a:p>
                  </a:txBody>
                  <a:tcPr marL="9401" marR="9401" marT="9401" marB="0" anchor="ctr">
                    <a:lnL w="6350" cap="flat" cmpd="sng" algn="ctr">
                      <a:solidFill>
                        <a:srgbClr val="2847E5"/>
                      </a:solidFill>
                      <a:prstDash val="solid"/>
                      <a:round/>
                      <a:headEnd type="none" w="med" len="med"/>
                      <a:tailEnd type="none" w="med" len="med"/>
                    </a:lnL>
                    <a:lnR w="6350" cap="flat" cmpd="sng" algn="ctr">
                      <a:solidFill>
                        <a:srgbClr val="7047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401" marR="9401" marT="9401" marB="0" anchor="ctr">
                    <a:lnL w="6350" cap="flat" cmpd="sng" algn="ctr">
                      <a:solidFill>
                        <a:srgbClr val="7047E5"/>
                      </a:solidFill>
                      <a:prstDash val="solid"/>
                      <a:round/>
                      <a:headEnd type="none" w="med" len="med"/>
                      <a:tailEnd type="none" w="med" len="med"/>
                    </a:lnL>
                    <a:lnR w="12700" cap="flat" cmpd="sng" algn="ctr">
                      <a:solidFill>
                        <a:srgbClr val="B847E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599823561"/>
                  </a:ext>
                </a:extLst>
              </a:tr>
              <a:tr h="258574">
                <a:tc>
                  <a:txBody>
                    <a:bodyPr/>
                    <a:lstStyle/>
                    <a:p>
                      <a:pPr algn="ctr" fontAlgn="ctr"/>
                      <a:r>
                        <a:rPr lang="cs-CZ" sz="1400" b="1" i="0" u="none" strike="noStrike">
                          <a:solidFill>
                            <a:srgbClr val="000000"/>
                          </a:solidFill>
                          <a:effectLst/>
                          <a:latin typeface="Arial" panose="020B0604020202020204" pitchFamily="34" charset="0"/>
                        </a:rPr>
                        <a:t>Jiří Gabriel</a:t>
                      </a:r>
                    </a:p>
                  </a:txBody>
                  <a:tcPr marL="9401" marR="9401" marT="94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11</a:t>
                      </a:r>
                    </a:p>
                  </a:txBody>
                  <a:tcPr marL="9401" marR="9401" marT="9401" marB="0" anchor="ctr">
                    <a:lnL w="6350" cap="flat" cmpd="sng" algn="ctr">
                      <a:solidFill>
                        <a:srgbClr val="000000"/>
                      </a:solidFill>
                      <a:prstDash val="solid"/>
                      <a:round/>
                      <a:headEnd type="none" w="med" len="med"/>
                      <a:tailEnd type="none" w="med" len="med"/>
                    </a:lnL>
                    <a:lnR w="6350" cap="flat" cmpd="sng" algn="ctr">
                      <a:solidFill>
                        <a:srgbClr val="4848E5"/>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401" marR="9401" marT="9401" marB="0" anchor="ctr">
                    <a:lnL w="6350" cap="flat" cmpd="sng" algn="ctr">
                      <a:solidFill>
                        <a:srgbClr val="4848E5"/>
                      </a:solidFill>
                      <a:prstDash val="solid"/>
                      <a:round/>
                      <a:headEnd type="none" w="med" len="med"/>
                      <a:tailEnd type="none" w="med" len="med"/>
                    </a:lnL>
                    <a:lnR w="6350" cap="flat" cmpd="sng" algn="ctr">
                      <a:solidFill>
                        <a:srgbClr val="9048E5"/>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401" marR="9401" marT="9401" marB="0" anchor="ctr">
                    <a:lnL w="6350" cap="flat" cmpd="sng" algn="ctr">
                      <a:solidFill>
                        <a:srgbClr val="9048E5"/>
                      </a:solidFill>
                      <a:prstDash val="solid"/>
                      <a:round/>
                      <a:headEnd type="none" w="med" len="med"/>
                      <a:tailEnd type="none" w="med" len="med"/>
                    </a:lnL>
                    <a:lnR w="6350" cap="flat" cmpd="sng" algn="ctr">
                      <a:solidFill>
                        <a:srgbClr val="D848E5"/>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401" marR="9401" marT="9401" marB="0" anchor="ctr">
                    <a:lnL w="6350" cap="flat" cmpd="sng" algn="ctr">
                      <a:solidFill>
                        <a:srgbClr val="D848E5"/>
                      </a:solidFill>
                      <a:prstDash val="solid"/>
                      <a:round/>
                      <a:headEnd type="none" w="med" len="med"/>
                      <a:tailEnd type="none" w="med" len="med"/>
                    </a:lnL>
                    <a:lnR w="12700" cap="flat" cmpd="sng" algn="ctr">
                      <a:solidFill>
                        <a:srgbClr val="2049E5"/>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25500860"/>
                  </a:ext>
                </a:extLst>
              </a:tr>
            </a:tbl>
          </a:graphicData>
        </a:graphic>
      </p:graphicFrame>
      <p:sp>
        <p:nvSpPr>
          <p:cNvPr id="4" name="TextovéPole 3"/>
          <p:cNvSpPr txBox="1"/>
          <p:nvPr/>
        </p:nvSpPr>
        <p:spPr>
          <a:xfrm>
            <a:off x="5544592" y="235124"/>
            <a:ext cx="4464496" cy="584775"/>
          </a:xfrm>
          <a:prstGeom prst="rect">
            <a:avLst/>
          </a:prstGeom>
          <a:solidFill>
            <a:srgbClr val="99FF66"/>
          </a:solidFill>
          <a:effectLst>
            <a:glow rad="63500">
              <a:srgbClr val="FFFF00">
                <a:alpha val="40000"/>
              </a:srgbClr>
            </a:glow>
            <a:softEdge rad="190500"/>
          </a:effectLst>
        </p:spPr>
        <p:txBody>
          <a:bodyPr wrap="square" rtlCol="0">
            <a:spAutoFit/>
          </a:bodyPr>
          <a:lstStyle/>
          <a:p>
            <a:pPr algn="ctr"/>
            <a:r>
              <a:rPr lang="cs-CZ" sz="3200" u="sng" dirty="0" smtClean="0">
                <a:latin typeface="Bookman Old Style" pitchFamily="18" charset="0"/>
              </a:rPr>
              <a:t>Statistiky hráčů</a:t>
            </a:r>
          </a:p>
        </p:txBody>
      </p:sp>
      <p:graphicFrame>
        <p:nvGraphicFramePr>
          <p:cNvPr id="5" name="Tabulka 4"/>
          <p:cNvGraphicFramePr>
            <a:graphicFrameLocks noGrp="1"/>
          </p:cNvGraphicFramePr>
          <p:nvPr>
            <p:extLst>
              <p:ext uri="{D42A27DB-BD31-4B8C-83A1-F6EECF244321}">
                <p14:modId xmlns:p14="http://schemas.microsoft.com/office/powerpoint/2010/main" val="2628637206"/>
              </p:ext>
            </p:extLst>
          </p:nvPr>
        </p:nvGraphicFramePr>
        <p:xfrm>
          <a:off x="143992" y="91108"/>
          <a:ext cx="4464496" cy="6696747"/>
        </p:xfrm>
        <a:graphic>
          <a:graphicData uri="http://schemas.openxmlformats.org/drawingml/2006/table">
            <a:tbl>
              <a:tblPr/>
              <a:tblGrid>
                <a:gridCol w="563302">
                  <a:extLst>
                    <a:ext uri="{9D8B030D-6E8A-4147-A177-3AD203B41FA5}">
                      <a16:colId xmlns:a16="http://schemas.microsoft.com/office/drawing/2014/main" val="1065170113"/>
                    </a:ext>
                  </a:extLst>
                </a:gridCol>
                <a:gridCol w="705203">
                  <a:extLst>
                    <a:ext uri="{9D8B030D-6E8A-4147-A177-3AD203B41FA5}">
                      <a16:colId xmlns:a16="http://schemas.microsoft.com/office/drawing/2014/main" val="481374056"/>
                    </a:ext>
                  </a:extLst>
                </a:gridCol>
                <a:gridCol w="378402">
                  <a:extLst>
                    <a:ext uri="{9D8B030D-6E8A-4147-A177-3AD203B41FA5}">
                      <a16:colId xmlns:a16="http://schemas.microsoft.com/office/drawing/2014/main" val="2490240310"/>
                    </a:ext>
                  </a:extLst>
                </a:gridCol>
                <a:gridCol w="898705">
                  <a:extLst>
                    <a:ext uri="{9D8B030D-6E8A-4147-A177-3AD203B41FA5}">
                      <a16:colId xmlns:a16="http://schemas.microsoft.com/office/drawing/2014/main" val="2466781026"/>
                    </a:ext>
                  </a:extLst>
                </a:gridCol>
                <a:gridCol w="770780">
                  <a:extLst>
                    <a:ext uri="{9D8B030D-6E8A-4147-A177-3AD203B41FA5}">
                      <a16:colId xmlns:a16="http://schemas.microsoft.com/office/drawing/2014/main" val="1940278479"/>
                    </a:ext>
                  </a:extLst>
                </a:gridCol>
                <a:gridCol w="524601">
                  <a:extLst>
                    <a:ext uri="{9D8B030D-6E8A-4147-A177-3AD203B41FA5}">
                      <a16:colId xmlns:a16="http://schemas.microsoft.com/office/drawing/2014/main" val="107184683"/>
                    </a:ext>
                  </a:extLst>
                </a:gridCol>
                <a:gridCol w="623503">
                  <a:extLst>
                    <a:ext uri="{9D8B030D-6E8A-4147-A177-3AD203B41FA5}">
                      <a16:colId xmlns:a16="http://schemas.microsoft.com/office/drawing/2014/main" val="3204124926"/>
                    </a:ext>
                  </a:extLst>
                </a:gridCol>
              </a:tblGrid>
              <a:tr h="360224">
                <a:tc gridSpan="7">
                  <a:txBody>
                    <a:bodyPr/>
                    <a:lstStyle/>
                    <a:p>
                      <a:pPr algn="ctr" fontAlgn="ctr"/>
                      <a:r>
                        <a:rPr lang="cs-CZ" sz="900" b="1" i="0" u="none" strike="noStrike">
                          <a:solidFill>
                            <a:srgbClr val="000000"/>
                          </a:solidFill>
                          <a:effectLst/>
                          <a:latin typeface="Arial" panose="020B0604020202020204" pitchFamily="34" charset="0"/>
                        </a:rPr>
                        <a:t>Ústecký přebor dospělí podzim 2017 </a:t>
                      </a:r>
                    </a:p>
                  </a:txBody>
                  <a:tcPr marL="2292" marR="2292" marT="229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685160671"/>
                  </a:ext>
                </a:extLst>
              </a:tr>
              <a:tr h="213338">
                <a:tc>
                  <a:txBody>
                    <a:bodyPr/>
                    <a:lstStyle/>
                    <a:p>
                      <a:pPr algn="ctr" fontAlgn="ctr"/>
                      <a:r>
                        <a:rPr lang="cs-CZ" sz="500" b="1" i="0" u="none" strike="noStrike">
                          <a:solidFill>
                            <a:srgbClr val="000000"/>
                          </a:solidFill>
                          <a:effectLst/>
                          <a:latin typeface="Arial" panose="020B0604020202020204" pitchFamily="34" charset="0"/>
                        </a:rPr>
                        <a:t>Datum</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effectLst/>
                          <a:latin typeface="Arial" panose="020B0604020202020204" pitchFamily="34" charset="0"/>
                        </a:rPr>
                        <a:t>Den</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effectLst/>
                          <a:latin typeface="Arial" panose="020B0604020202020204" pitchFamily="34" charset="0"/>
                        </a:rPr>
                        <a:t>Čas</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effectLst/>
                          <a:latin typeface="Arial" panose="020B0604020202020204" pitchFamily="34" charset="0"/>
                        </a:rPr>
                        <a:t>Doma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effectLst/>
                          <a:latin typeface="Arial" panose="020B0604020202020204" pitchFamily="34" charset="0"/>
                        </a:rPr>
                        <a:t>Venku</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effectLst/>
                          <a:latin typeface="Arial" panose="020B0604020202020204" pitchFamily="34" charset="0"/>
                        </a:rPr>
                        <a:t>Kolo</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effectLst/>
                          <a:latin typeface="Arial" panose="020B0604020202020204" pitchFamily="34" charset="0"/>
                        </a:rPr>
                        <a:t>Výsledek</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7250809"/>
                  </a:ext>
                </a:extLst>
              </a:tr>
              <a:tr h="373515">
                <a:tc>
                  <a:txBody>
                    <a:bodyPr/>
                    <a:lstStyle/>
                    <a:p>
                      <a:pPr algn="ctr" fontAlgn="ctr"/>
                      <a:r>
                        <a:rPr lang="cs-CZ" sz="800" b="1" i="0" u="none" strike="noStrike" dirty="0">
                          <a:solidFill>
                            <a:srgbClr val="0000CC"/>
                          </a:solidFill>
                          <a:effectLst/>
                          <a:latin typeface="Arial" panose="020B0604020202020204" pitchFamily="34" charset="0"/>
                        </a:rPr>
                        <a:t>5.8.2017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CC"/>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CC"/>
                          </a:solidFill>
                          <a:effectLst/>
                          <a:latin typeface="Arial" panose="020B0604020202020204" pitchFamily="34" charset="0"/>
                        </a:rPr>
                        <a:t>17:00</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dirty="0">
                          <a:solidFill>
                            <a:srgbClr val="0000CC"/>
                          </a:solidFill>
                          <a:effectLst/>
                          <a:latin typeface="Arial" panose="020B0604020202020204" pitchFamily="34" charset="0"/>
                        </a:rPr>
                        <a:t>TJ. </a:t>
                      </a:r>
                      <a:r>
                        <a:rPr lang="cs-CZ" sz="900" b="1" i="0" u="none" strike="noStrike" dirty="0" err="1">
                          <a:solidFill>
                            <a:srgbClr val="0000CC"/>
                          </a:solidFill>
                          <a:effectLst/>
                          <a:latin typeface="Arial" panose="020B0604020202020204" pitchFamily="34" charset="0"/>
                        </a:rPr>
                        <a:t>Mojžíř</a:t>
                      </a:r>
                      <a:endParaRPr lang="cs-CZ" sz="900" b="1" i="0" u="none" strike="noStrike" dirty="0">
                        <a:solidFill>
                          <a:srgbClr val="0000CC"/>
                        </a:solidFill>
                        <a:effectLst/>
                        <a:latin typeface="Arial" panose="020B0604020202020204" pitchFamily="34" charset="0"/>
                      </a:endParaRP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CC"/>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CC"/>
                          </a:solidFill>
                          <a:effectLst/>
                          <a:latin typeface="Arial" panose="020B0604020202020204" pitchFamily="34" charset="0"/>
                        </a:rPr>
                        <a:t>Předkolo poháru</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CC"/>
                          </a:solidFill>
                          <a:effectLst/>
                          <a:latin typeface="Arial" panose="020B0604020202020204" pitchFamily="34" charset="0"/>
                        </a:rPr>
                        <a:t>4:2</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95691348"/>
                  </a:ext>
                </a:extLst>
              </a:tr>
              <a:tr h="373515">
                <a:tc>
                  <a:txBody>
                    <a:bodyPr/>
                    <a:lstStyle/>
                    <a:p>
                      <a:pPr algn="ctr" fontAlgn="ctr"/>
                      <a:r>
                        <a:rPr lang="cs-CZ" sz="800" b="1" i="0" u="none" strike="noStrike">
                          <a:solidFill>
                            <a:srgbClr val="000000"/>
                          </a:solidFill>
                          <a:effectLst/>
                          <a:latin typeface="Arial" panose="020B0604020202020204" pitchFamily="34" charset="0"/>
                        </a:rPr>
                        <a:t>12.8.2017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SK Štětí, z.s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SK Baník Modlany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2:5</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627758266"/>
                  </a:ext>
                </a:extLst>
              </a:tr>
              <a:tr h="451155">
                <a:tc>
                  <a:txBody>
                    <a:bodyPr/>
                    <a:lstStyle/>
                    <a:p>
                      <a:pPr algn="ctr" fontAlgn="ctr"/>
                      <a:r>
                        <a:rPr lang="cs-CZ" sz="800" b="1" i="0" u="none" strike="noStrike" dirty="0">
                          <a:solidFill>
                            <a:srgbClr val="000000"/>
                          </a:solidFill>
                          <a:effectLst/>
                          <a:latin typeface="Arial" panose="020B0604020202020204" pitchFamily="34" charset="0"/>
                        </a:rPr>
                        <a:t>19.8.2017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17:00</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TJ Horní Jiřetín/FK Litvínov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0:2</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008160510"/>
                  </a:ext>
                </a:extLst>
              </a:tr>
              <a:tr h="373515">
                <a:tc>
                  <a:txBody>
                    <a:bodyPr/>
                    <a:lstStyle/>
                    <a:p>
                      <a:pPr algn="ctr" fontAlgn="ctr"/>
                      <a:r>
                        <a:rPr lang="cs-CZ" sz="800" b="1" i="0" u="none" strike="noStrike">
                          <a:solidFill>
                            <a:srgbClr val="000000"/>
                          </a:solidFill>
                          <a:effectLst/>
                          <a:latin typeface="Arial" panose="020B0604020202020204" pitchFamily="34" charset="0"/>
                        </a:rPr>
                        <a:t>26.8.2017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SK Štětí, </a:t>
                      </a:r>
                      <a:r>
                        <a:rPr lang="cs-CZ" sz="900" b="1" i="0" u="none" strike="noStrike" dirty="0" err="1">
                          <a:solidFill>
                            <a:srgbClr val="000000"/>
                          </a:solidFill>
                          <a:effectLst/>
                          <a:latin typeface="Arial" panose="020B0604020202020204" pitchFamily="34" charset="0"/>
                        </a:rPr>
                        <a:t>z.s</a:t>
                      </a:r>
                      <a:r>
                        <a:rPr lang="cs-CZ" sz="900" b="1" i="0" u="none" strike="noStrike" dirty="0">
                          <a:solidFill>
                            <a:srgbClr val="000000"/>
                          </a:solidFill>
                          <a:effectLst/>
                          <a:latin typeface="Arial" panose="020B0604020202020204" pitchFamily="34" charset="0"/>
                        </a:rPr>
                        <a:t>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FK Neštěmice</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6:2</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408976802"/>
                  </a:ext>
                </a:extLst>
              </a:tr>
              <a:tr h="373515">
                <a:tc>
                  <a:txBody>
                    <a:bodyPr/>
                    <a:lstStyle/>
                    <a:p>
                      <a:pPr algn="ctr" fontAlgn="ctr"/>
                      <a:r>
                        <a:rPr lang="cs-CZ" sz="800" b="1" i="0" u="none" strike="noStrike" dirty="0">
                          <a:solidFill>
                            <a:srgbClr val="000000"/>
                          </a:solidFill>
                          <a:effectLst/>
                          <a:latin typeface="Arial" panose="020B0604020202020204" pitchFamily="34" charset="0"/>
                        </a:rPr>
                        <a:t>3.9.2017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neděle</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17:00</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FK Jiskra Modrá</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SK Štětí, </a:t>
                      </a:r>
                      <a:r>
                        <a:rPr lang="cs-CZ" sz="900" b="1" i="0" u="none" strike="noStrike" dirty="0" err="1">
                          <a:solidFill>
                            <a:srgbClr val="000000"/>
                          </a:solidFill>
                          <a:effectLst/>
                          <a:latin typeface="Arial" panose="020B0604020202020204" pitchFamily="34" charset="0"/>
                        </a:rPr>
                        <a:t>z.s</a:t>
                      </a:r>
                      <a:r>
                        <a:rPr lang="cs-CZ" sz="900" b="1" i="0" u="none" strike="noStrike" dirty="0">
                          <a:solidFill>
                            <a:srgbClr val="000000"/>
                          </a:solidFill>
                          <a:effectLst/>
                          <a:latin typeface="Arial" panose="020B0604020202020204" pitchFamily="34" charset="0"/>
                        </a:rPr>
                        <a:t>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0:4</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140779098"/>
                  </a:ext>
                </a:extLst>
              </a:tr>
              <a:tr h="373515">
                <a:tc>
                  <a:txBody>
                    <a:bodyPr/>
                    <a:lstStyle/>
                    <a:p>
                      <a:pPr algn="ctr" fontAlgn="ctr"/>
                      <a:r>
                        <a:rPr lang="cs-CZ" sz="800" b="1" i="0" u="none" strike="noStrike" dirty="0">
                          <a:solidFill>
                            <a:srgbClr val="000000"/>
                          </a:solidFill>
                          <a:effectLst/>
                          <a:latin typeface="Arial" panose="020B0604020202020204" pitchFamily="34" charset="0"/>
                        </a:rPr>
                        <a:t>9.9.2017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FK Jílové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3:2</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835954812"/>
                  </a:ext>
                </a:extLst>
              </a:tr>
              <a:tr h="373515">
                <a:tc>
                  <a:txBody>
                    <a:bodyPr/>
                    <a:lstStyle/>
                    <a:p>
                      <a:pPr algn="ctr" fontAlgn="ctr"/>
                      <a:r>
                        <a:rPr lang="cs-CZ" sz="800" b="1" i="0" u="none" strike="noStrike">
                          <a:solidFill>
                            <a:srgbClr val="000000"/>
                          </a:solidFill>
                          <a:effectLst/>
                          <a:latin typeface="Arial" panose="020B0604020202020204" pitchFamily="34" charset="0"/>
                        </a:rPr>
                        <a:t>16.9.2017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17:00</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SK STAP Vilémov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0:1</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974077699"/>
                  </a:ext>
                </a:extLst>
              </a:tr>
              <a:tr h="442820">
                <a:tc>
                  <a:txBody>
                    <a:bodyPr/>
                    <a:lstStyle/>
                    <a:p>
                      <a:pPr algn="ctr" fontAlgn="ctr"/>
                      <a:r>
                        <a:rPr lang="cs-CZ" sz="800" b="1" i="0" u="none" strike="noStrike" dirty="0">
                          <a:solidFill>
                            <a:srgbClr val="000000"/>
                          </a:solidFill>
                          <a:effectLst/>
                          <a:latin typeface="Arial" panose="020B0604020202020204" pitchFamily="34" charset="0"/>
                        </a:rPr>
                        <a:t>23.9.2017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Mostecký fotbalový klub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2:0</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872440950"/>
                  </a:ext>
                </a:extLst>
              </a:tr>
              <a:tr h="373515">
                <a:tc>
                  <a:txBody>
                    <a:bodyPr/>
                    <a:lstStyle/>
                    <a:p>
                      <a:pPr algn="ctr" fontAlgn="ctr"/>
                      <a:r>
                        <a:rPr lang="cs-CZ" sz="800" b="1" i="0" u="none" strike="noStrike" dirty="0">
                          <a:solidFill>
                            <a:srgbClr val="000000"/>
                          </a:solidFill>
                          <a:effectLst/>
                          <a:latin typeface="Arial" panose="020B0604020202020204" pitchFamily="34" charset="0"/>
                        </a:rPr>
                        <a:t>30.9.2017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FK Tatran Kadaň</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0:1 PK</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135782071"/>
                  </a:ext>
                </a:extLst>
              </a:tr>
              <a:tr h="373515">
                <a:tc>
                  <a:txBody>
                    <a:bodyPr/>
                    <a:lstStyle/>
                    <a:p>
                      <a:pPr algn="ctr" fontAlgn="ctr"/>
                      <a:r>
                        <a:rPr lang="cs-CZ" sz="800" b="1" i="0" u="none" strike="noStrike" dirty="0">
                          <a:solidFill>
                            <a:srgbClr val="000000"/>
                          </a:solidFill>
                          <a:effectLst/>
                          <a:latin typeface="Arial" panose="020B0604020202020204" pitchFamily="34" charset="0"/>
                        </a:rPr>
                        <a:t>7.10.2017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FK Bílina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7:1</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4189262814"/>
                  </a:ext>
                </a:extLst>
              </a:tr>
              <a:tr h="373515">
                <a:tc>
                  <a:txBody>
                    <a:bodyPr/>
                    <a:lstStyle/>
                    <a:p>
                      <a:pPr algn="ctr" fontAlgn="ctr"/>
                      <a:r>
                        <a:rPr lang="cs-CZ" sz="800" b="1" i="0" u="none" strike="noStrike" dirty="0">
                          <a:solidFill>
                            <a:srgbClr val="000000"/>
                          </a:solidFill>
                          <a:effectLst/>
                          <a:latin typeface="Arial" panose="020B0604020202020204" pitchFamily="34" charset="0"/>
                        </a:rPr>
                        <a:t>14.10.2017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16:00</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SK Brná, z.s.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10</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0:2</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313799081"/>
                  </a:ext>
                </a:extLst>
              </a:tr>
              <a:tr h="373515">
                <a:tc>
                  <a:txBody>
                    <a:bodyPr/>
                    <a:lstStyle/>
                    <a:p>
                      <a:pPr algn="ctr" fontAlgn="ctr"/>
                      <a:r>
                        <a:rPr lang="cs-CZ" sz="800" b="1" i="0" u="none" strike="noStrike" dirty="0">
                          <a:solidFill>
                            <a:srgbClr val="000000"/>
                          </a:solidFill>
                          <a:effectLst/>
                          <a:latin typeface="Arial" panose="020B0604020202020204" pitchFamily="34" charset="0"/>
                        </a:rPr>
                        <a:t>21.10.2017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FK Litoměřicko B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11</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3:0</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879971811"/>
                  </a:ext>
                </a:extLst>
              </a:tr>
              <a:tr h="373515">
                <a:tc>
                  <a:txBody>
                    <a:bodyPr/>
                    <a:lstStyle/>
                    <a:p>
                      <a:pPr algn="ctr" fontAlgn="ctr"/>
                      <a:r>
                        <a:rPr lang="cs-CZ" sz="800" b="1" i="0" u="none" strike="noStrike" dirty="0">
                          <a:solidFill>
                            <a:srgbClr val="000000"/>
                          </a:solidFill>
                          <a:effectLst/>
                          <a:latin typeface="Arial" panose="020B0604020202020204" pitchFamily="34" charset="0"/>
                        </a:rPr>
                        <a:t>28.10.2017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FK Slavoj Žatec</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12</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959662349"/>
                  </a:ext>
                </a:extLst>
              </a:tr>
              <a:tr h="373515">
                <a:tc>
                  <a:txBody>
                    <a:bodyPr/>
                    <a:lstStyle/>
                    <a:p>
                      <a:pPr algn="ctr" fontAlgn="ctr"/>
                      <a:r>
                        <a:rPr lang="cs-CZ" sz="800" b="1" i="0" u="none" strike="noStrike" dirty="0">
                          <a:solidFill>
                            <a:srgbClr val="000000"/>
                          </a:solidFill>
                          <a:effectLst/>
                          <a:latin typeface="Arial" panose="020B0604020202020204" pitchFamily="34" charset="0"/>
                        </a:rPr>
                        <a:t>4.11.2017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14:00</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TJ Krupka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13</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197236794"/>
                  </a:ext>
                </a:extLst>
              </a:tr>
              <a:tr h="373515">
                <a:tc>
                  <a:txBody>
                    <a:bodyPr/>
                    <a:lstStyle/>
                    <a:p>
                      <a:pPr algn="ctr" fontAlgn="ctr"/>
                      <a:r>
                        <a:rPr lang="cs-CZ" sz="800" b="1" i="0" u="none" strike="noStrike" dirty="0">
                          <a:solidFill>
                            <a:srgbClr val="000000"/>
                          </a:solidFill>
                          <a:effectLst/>
                          <a:latin typeface="Arial" panose="020B0604020202020204" pitchFamily="34" charset="0"/>
                        </a:rPr>
                        <a:t>11.11.2017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rPr>
                        <a:t>TJ Sokol Srbice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472785229"/>
                  </a:ext>
                </a:extLst>
              </a:tr>
              <a:tr h="373515">
                <a:tc>
                  <a:txBody>
                    <a:bodyPr/>
                    <a:lstStyle/>
                    <a:p>
                      <a:pPr algn="ctr" fontAlgn="ctr"/>
                      <a:r>
                        <a:rPr lang="cs-CZ" sz="800" b="1" i="0" u="none" strike="noStrike" dirty="0">
                          <a:solidFill>
                            <a:srgbClr val="000000"/>
                          </a:solidFill>
                          <a:effectLst/>
                          <a:latin typeface="Arial" panose="020B0604020202020204" pitchFamily="34" charset="0"/>
                        </a:rPr>
                        <a:t>18.11.2017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13:30</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TJ Spartak Perštejn</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464215615"/>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7760805"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27</a:t>
            </a:r>
          </a:p>
        </p:txBody>
      </p:sp>
      <p:sp>
        <p:nvSpPr>
          <p:cNvPr id="12" name="TextovéPole 11"/>
          <p:cNvSpPr txBox="1"/>
          <p:nvPr/>
        </p:nvSpPr>
        <p:spPr>
          <a:xfrm>
            <a:off x="1874784" y="6931868"/>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18</a:t>
            </a:r>
          </a:p>
        </p:txBody>
      </p:sp>
      <p:pic>
        <p:nvPicPr>
          <p:cNvPr id="2" name="Obrázek 1"/>
          <p:cNvPicPr>
            <a:picLocks noChangeAspect="1"/>
          </p:cNvPicPr>
          <p:nvPr/>
        </p:nvPicPr>
        <p:blipFill>
          <a:blip r:embed="rId3"/>
          <a:stretch>
            <a:fillRect/>
          </a:stretch>
        </p:blipFill>
        <p:spPr>
          <a:xfrm>
            <a:off x="360016" y="235124"/>
            <a:ext cx="4440313" cy="3096000"/>
          </a:xfrm>
          <a:prstGeom prst="rect">
            <a:avLst/>
          </a:prstGeom>
          <a:ln w="22225">
            <a:solidFill>
              <a:schemeClr val="accent3">
                <a:lumMod val="85000"/>
              </a:schemeClr>
            </a:solidFill>
          </a:ln>
        </p:spPr>
      </p:pic>
      <p:pic>
        <p:nvPicPr>
          <p:cNvPr id="4" name="Obrázek 3"/>
          <p:cNvPicPr>
            <a:picLocks noChangeAspect="1"/>
          </p:cNvPicPr>
          <p:nvPr/>
        </p:nvPicPr>
        <p:blipFill>
          <a:blip r:embed="rId4"/>
          <a:stretch>
            <a:fillRect/>
          </a:stretch>
        </p:blipFill>
        <p:spPr>
          <a:xfrm>
            <a:off x="360016" y="3747627"/>
            <a:ext cx="4173457" cy="2880000"/>
          </a:xfrm>
          <a:prstGeom prst="rect">
            <a:avLst/>
          </a:prstGeom>
          <a:ln w="22225">
            <a:solidFill>
              <a:schemeClr val="accent3">
                <a:lumMod val="85000"/>
              </a:schemeClr>
            </a:solidFill>
          </a:ln>
        </p:spPr>
      </p:pic>
      <p:pic>
        <p:nvPicPr>
          <p:cNvPr id="5" name="Obrázek 4"/>
          <p:cNvPicPr>
            <a:picLocks noChangeAspect="1"/>
          </p:cNvPicPr>
          <p:nvPr/>
        </p:nvPicPr>
        <p:blipFill>
          <a:blip r:embed="rId5"/>
          <a:stretch>
            <a:fillRect/>
          </a:stretch>
        </p:blipFill>
        <p:spPr>
          <a:xfrm>
            <a:off x="5760616" y="3547492"/>
            <a:ext cx="3755399" cy="3132000"/>
          </a:xfrm>
          <a:prstGeom prst="rect">
            <a:avLst/>
          </a:prstGeom>
          <a:ln w="22225">
            <a:solidFill>
              <a:schemeClr val="accent3">
                <a:lumMod val="85000"/>
              </a:schemeClr>
            </a:solidFill>
          </a:ln>
        </p:spPr>
      </p:pic>
      <p:pic>
        <p:nvPicPr>
          <p:cNvPr id="6" name="Obrázek 5"/>
          <p:cNvPicPr>
            <a:picLocks noChangeAspect="1"/>
          </p:cNvPicPr>
          <p:nvPr/>
        </p:nvPicPr>
        <p:blipFill>
          <a:blip r:embed="rId6"/>
          <a:stretch>
            <a:fillRect/>
          </a:stretch>
        </p:blipFill>
        <p:spPr>
          <a:xfrm>
            <a:off x="5616600" y="307132"/>
            <a:ext cx="4173201" cy="2952000"/>
          </a:xfrm>
          <a:prstGeom prst="rect">
            <a:avLst/>
          </a:prstGeom>
          <a:ln w="22225">
            <a:solidFill>
              <a:schemeClr val="accent3">
                <a:lumMod val="85000"/>
              </a:schemeClr>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7" name="Rectangle 87"/>
          <p:cNvSpPr>
            <a:spLocks noChangeArrowheads="1"/>
          </p:cNvSpPr>
          <p:nvPr/>
        </p:nvSpPr>
        <p:spPr bwMode="auto">
          <a:xfrm>
            <a:off x="63249" y="55204"/>
            <a:ext cx="4617247" cy="900000"/>
          </a:xfrm>
          <a:prstGeom prst="rect">
            <a:avLst/>
          </a:prstGeom>
          <a:solidFill>
            <a:schemeClr val="bg1"/>
          </a:solidFill>
          <a:ln w="60325" cmpd="sng">
            <a:solidFill>
              <a:srgbClr val="F89E8C"/>
            </a:solidFill>
            <a:prstDash val="solid"/>
            <a:headEnd/>
            <a:tailEnd/>
          </a:ln>
          <a:effectLst>
            <a:innerShdw blurRad="482600">
              <a:schemeClr val="accent1">
                <a:lumMod val="60000"/>
                <a:lumOff val="40000"/>
              </a:schemeClr>
            </a:innerShdw>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ctr" anchorCtr="1">
            <a:normAutofit fontScale="92500" lnSpcReduction="10000"/>
            <a:scene3d>
              <a:camera prst="orthographicFront">
                <a:rot lat="0" lon="0" rev="0"/>
              </a:camera>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500" dirty="0" smtClean="0">
                <a:ln w="76200">
                  <a:solidFill>
                    <a:srgbClr val="F2FB9F"/>
                  </a:solidFill>
                  <a:prstDash val="solid"/>
                </a:ln>
                <a:solidFill>
                  <a:srgbClr val="1E89EA"/>
                </a:solidFill>
                <a:effectLst/>
                <a:latin typeface="Rockwell Extra Bold" panose="02060903040505020403" pitchFamily="18" charset="0"/>
                <a:ea typeface="Gungsuh" pitchFamily="18" charset="-127"/>
                <a:cs typeface="Arial" panose="020B0604020202020204" pitchFamily="34" charset="0"/>
              </a:rPr>
              <a:t>Vítáme</a:t>
            </a:r>
            <a:endParaRPr lang="cs-CZ" sz="11300" dirty="0">
              <a:ln w="76200">
                <a:solidFill>
                  <a:srgbClr val="F2FB9F"/>
                </a:solidFill>
                <a:prstDash val="solid"/>
              </a:ln>
              <a:solidFill>
                <a:srgbClr val="1E89EA"/>
              </a:solidFill>
              <a:effectLst/>
              <a:latin typeface="Rockwell Extra Bold" panose="02060903040505020403" pitchFamily="18" charset="0"/>
              <a:ea typeface="Gungsuh" pitchFamily="18" charset="-127"/>
              <a:cs typeface="Arial" panose="020B0604020202020204" pitchFamily="34" charset="0"/>
            </a:endParaRPr>
          </a:p>
        </p:txBody>
      </p:sp>
      <p:sp>
        <p:nvSpPr>
          <p:cNvPr id="20" name="Rectangle 129"/>
          <p:cNvSpPr>
            <a:spLocks noChangeArrowheads="1"/>
          </p:cNvSpPr>
          <p:nvPr/>
        </p:nvSpPr>
        <p:spPr bwMode="auto">
          <a:xfrm>
            <a:off x="30746" y="1747292"/>
            <a:ext cx="4649750" cy="792000"/>
          </a:xfrm>
          <a:prstGeom prst="rect">
            <a:avLst/>
          </a:prstGeom>
          <a:pattFill prst="pct10">
            <a:fgClr>
              <a:schemeClr val="accent1"/>
            </a:fgClr>
            <a:bgClr>
              <a:schemeClr val="bg1"/>
            </a:bgClr>
          </a:pattFill>
          <a:ln w="53975" cmpd="sng">
            <a:solidFill>
              <a:schemeClr val="bg1">
                <a:lumMod val="50000"/>
              </a:schemeClr>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4800" dirty="0" smtClean="0">
                <a:ln w="25400">
                  <a:noFill/>
                </a:ln>
                <a:gradFill>
                  <a:gsLst>
                    <a:gs pos="37000">
                      <a:srgbClr val="FF0000"/>
                    </a:gs>
                    <a:gs pos="65000">
                      <a:schemeClr val="bg1"/>
                    </a:gs>
                  </a:gsLst>
                  <a:lin ang="5400000" scaled="1"/>
                </a:gradFill>
                <a:effectLst>
                  <a:outerShdw blurRad="38100" dist="38100" dir="2700000" algn="tl">
                    <a:srgbClr val="000000">
                      <a:alpha val="43137"/>
                    </a:srgbClr>
                  </a:outerShdw>
                </a:effectLst>
                <a:latin typeface="Copperplate Gothic Bold" panose="020E0705020206020404" pitchFamily="34" charset="0"/>
                <a:ea typeface="Verdana" pitchFamily="34" charset="0"/>
                <a:cs typeface="Arial" panose="020B0604020202020204" pitchFamily="34" charset="0"/>
              </a:rPr>
              <a:t>SK </a:t>
            </a:r>
            <a:r>
              <a:rPr lang="cs-CZ" sz="4800" dirty="0" err="1" smtClean="0">
                <a:ln w="25400">
                  <a:noFill/>
                </a:ln>
                <a:gradFill>
                  <a:gsLst>
                    <a:gs pos="37000">
                      <a:srgbClr val="FF0000"/>
                    </a:gs>
                    <a:gs pos="65000">
                      <a:schemeClr val="bg1"/>
                    </a:gs>
                  </a:gsLst>
                  <a:lin ang="5400000" scaled="1"/>
                </a:gradFill>
                <a:effectLst>
                  <a:outerShdw blurRad="38100" dist="38100" dir="2700000" algn="tl">
                    <a:srgbClr val="000000">
                      <a:alpha val="43137"/>
                    </a:srgbClr>
                  </a:outerShdw>
                </a:effectLst>
                <a:latin typeface="Copperplate Gothic Bold" panose="020E0705020206020404" pitchFamily="34" charset="0"/>
                <a:ea typeface="Verdana" pitchFamily="34" charset="0"/>
                <a:cs typeface="Arial" panose="020B0604020202020204" pitchFamily="34" charset="0"/>
              </a:rPr>
              <a:t>Štětí</a:t>
            </a:r>
            <a:r>
              <a:rPr lang="cs-CZ" sz="4800" dirty="0" smtClean="0">
                <a:ln w="25400">
                  <a:noFill/>
                </a:ln>
                <a:gradFill>
                  <a:gsLst>
                    <a:gs pos="37000">
                      <a:srgbClr val="FF0000"/>
                    </a:gs>
                    <a:gs pos="65000">
                      <a:schemeClr val="bg1"/>
                    </a:gs>
                  </a:gsLst>
                  <a:lin ang="5400000" scaled="1"/>
                </a:gradFill>
                <a:effectLst>
                  <a:outerShdw blurRad="38100" dist="38100" dir="2700000" algn="tl">
                    <a:srgbClr val="000000">
                      <a:alpha val="43137"/>
                    </a:srgbClr>
                  </a:outerShdw>
                </a:effectLst>
                <a:latin typeface="Copperplate Gothic Bold" panose="020E0705020206020404" pitchFamily="34" charset="0"/>
                <a:ea typeface="Verdana" pitchFamily="34" charset="0"/>
                <a:cs typeface="Arial" panose="020B0604020202020204" pitchFamily="34" charset="0"/>
              </a:rPr>
              <a:t>, z.s.</a:t>
            </a:r>
            <a:endParaRPr lang="cs-CZ" sz="4800" dirty="0">
              <a:ln w="25400">
                <a:noFill/>
              </a:ln>
              <a:gradFill>
                <a:gsLst>
                  <a:gs pos="37000">
                    <a:srgbClr val="FF0000"/>
                  </a:gs>
                  <a:gs pos="65000">
                    <a:schemeClr val="bg1"/>
                  </a:gs>
                </a:gsLst>
                <a:lin ang="5400000" scaled="1"/>
              </a:gradFill>
              <a:effectLst>
                <a:outerShdw blurRad="38100" dist="38100" dir="2700000" algn="tl">
                  <a:srgbClr val="000000">
                    <a:alpha val="43137"/>
                  </a:srgbClr>
                </a:outerShdw>
              </a:effectLst>
              <a:latin typeface="Copperplate Gothic Bold" panose="020E0705020206020404" pitchFamily="34" charset="0"/>
              <a:ea typeface="Verdana" pitchFamily="34" charset="0"/>
              <a:cs typeface="Arial" panose="020B0604020202020204" pitchFamily="34" charset="0"/>
            </a:endParaRPr>
          </a:p>
        </p:txBody>
      </p:sp>
      <p:sp>
        <p:nvSpPr>
          <p:cNvPr id="22" name="Text Box 148"/>
          <p:cNvSpPr txBox="1">
            <a:spLocks noChangeArrowheads="1"/>
          </p:cNvSpPr>
          <p:nvPr/>
        </p:nvSpPr>
        <p:spPr bwMode="auto">
          <a:xfrm>
            <a:off x="117076" y="4181057"/>
            <a:ext cx="4577741" cy="2246755"/>
          </a:xfrm>
          <a:prstGeom prst="rect">
            <a:avLst/>
          </a:prstGeom>
          <a:blipFill>
            <a:blip r:embed="rId3"/>
            <a:tile tx="0" ty="0" sx="100000" sy="100000" flip="none" algn="tl"/>
          </a:blipFill>
          <a:ln w="53975" cmpd="sng">
            <a:solidFill>
              <a:srgbClr val="CCFF99"/>
            </a:solidFill>
            <a:prstDash val="sysDash"/>
            <a:miter lim="800000"/>
            <a:headEnd/>
            <a:tailEnd/>
          </a:ln>
          <a:effectLst>
            <a:innerShdw blurRad="63500" dist="88900" dir="6600000">
              <a:schemeClr val="accent1">
                <a:lumMod val="20000"/>
                <a:lumOff val="80000"/>
                <a:alpha val="50000"/>
              </a:schemeClr>
            </a:innerShdw>
          </a:effectLst>
          <a:scene3d>
            <a:camera prst="orthographicFront"/>
            <a:lightRig rig="threePt" dir="t"/>
          </a:scene3d>
          <a:sp3d contourW="12700">
            <a:bevelT w="152400" h="50800" prst="softRound"/>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smtClean="0">
                <a:ln w="19050">
                  <a:noFill/>
                </a:ln>
                <a:effectLst>
                  <a:outerShdw blurRad="38100" dist="38100" dir="2700000" algn="tl">
                    <a:srgbClr val="000000">
                      <a:alpha val="43137"/>
                    </a:srgbClr>
                  </a:outerShdw>
                </a:effectLst>
                <a:latin typeface="Constantia" panose="02030602050306030303" pitchFamily="18" charset="0"/>
                <a:ea typeface="GungsuhChe" pitchFamily="49" charset="-127"/>
                <a:cs typeface="Arial" panose="020B0604020202020204" pitchFamily="34" charset="0"/>
              </a:rPr>
              <a:t>Hlavního rozhodčího</a:t>
            </a:r>
          </a:p>
          <a:p>
            <a:pPr algn="ctr" eaLnBrk="0" hangingPunct="0">
              <a:defRPr/>
            </a:pPr>
            <a:r>
              <a:rPr lang="cs-CZ" sz="2000" dirty="0" smtClean="0">
                <a:ln w="3175">
                  <a:noFill/>
                </a:ln>
                <a:effectLst>
                  <a:outerShdw blurRad="38100" dist="38100" dir="2700000" algn="tl">
                    <a:srgbClr val="000000">
                      <a:alpha val="43137"/>
                    </a:srgbClr>
                  </a:outerShdw>
                </a:effectLst>
                <a:latin typeface="Aharoni" panose="02010803020104030203" pitchFamily="2" charset="-79"/>
                <a:ea typeface="GungsuhChe" pitchFamily="49" charset="-127"/>
                <a:cs typeface="Aharoni" panose="02010803020104030203" pitchFamily="2" charset="-79"/>
              </a:rPr>
              <a:t>Petra </a:t>
            </a:r>
            <a:r>
              <a:rPr lang="cs-CZ" sz="2000" dirty="0" err="1" smtClean="0">
                <a:ln w="3175">
                  <a:noFill/>
                </a:ln>
                <a:effectLst>
                  <a:outerShdw blurRad="38100" dist="38100" dir="2700000" algn="tl">
                    <a:srgbClr val="000000">
                      <a:alpha val="43137"/>
                    </a:srgbClr>
                  </a:outerShdw>
                </a:effectLst>
                <a:latin typeface="Aharoni" panose="02010803020104030203" pitchFamily="2" charset="-79"/>
                <a:ea typeface="GungsuhChe" pitchFamily="49" charset="-127"/>
                <a:cs typeface="Aharoni" panose="02010803020104030203" pitchFamily="2" charset="-79"/>
              </a:rPr>
              <a:t>Kolátora</a:t>
            </a:r>
            <a:endParaRPr lang="cs-CZ" sz="2000" dirty="0" smtClean="0">
              <a:ln w="3175">
                <a:noFill/>
              </a:ln>
              <a:effectLst>
                <a:outerShdw blurRad="38100" dist="38100" dir="2700000" algn="tl">
                  <a:srgbClr val="000000">
                    <a:alpha val="43137"/>
                  </a:srgbClr>
                </a:outerShdw>
              </a:effectLst>
              <a:latin typeface="Aharoni" panose="02010803020104030203" pitchFamily="2" charset="-79"/>
              <a:ea typeface="GungsuhChe" pitchFamily="49" charset="-127"/>
              <a:cs typeface="Aharoni" panose="02010803020104030203" pitchFamily="2" charset="-79"/>
            </a:endParaRPr>
          </a:p>
          <a:p>
            <a:pPr algn="ctr" eaLnBrk="0" hangingPunct="0">
              <a:defRPr/>
            </a:pPr>
            <a:r>
              <a:rPr lang="cs-CZ" sz="2000" u="sng" dirty="0" smtClean="0">
                <a:ln w="19050">
                  <a:noFill/>
                </a:ln>
                <a:effectLst>
                  <a:outerShdw blurRad="38100" dist="38100" dir="2700000" algn="tl">
                    <a:srgbClr val="000000">
                      <a:alpha val="43137"/>
                    </a:srgbClr>
                  </a:outerShdw>
                </a:effectLst>
                <a:latin typeface="Constantia" panose="02030602050306030303" pitchFamily="18" charset="0"/>
                <a:ea typeface="GungsuhChe" pitchFamily="49" charset="-127"/>
                <a:cs typeface="Arial" panose="020B0604020202020204" pitchFamily="34" charset="0"/>
              </a:rPr>
              <a:t>Asistenty hlavního rozhodčího</a:t>
            </a:r>
          </a:p>
          <a:p>
            <a:pPr algn="ctr" eaLnBrk="0" hangingPunct="0">
              <a:defRPr/>
            </a:pPr>
            <a:r>
              <a:rPr lang="cs-CZ" sz="2000" dirty="0" smtClean="0">
                <a:ln w="3175">
                  <a:noFill/>
                </a:ln>
                <a:effectLst>
                  <a:outerShdw blurRad="38100" dist="38100" dir="2700000" algn="tl">
                    <a:srgbClr val="000000">
                      <a:alpha val="43137"/>
                    </a:srgbClr>
                  </a:outerShdw>
                </a:effectLst>
                <a:latin typeface="Aharoni" panose="02010803020104030203" pitchFamily="2" charset="-79"/>
                <a:ea typeface="GungsuhChe" pitchFamily="49" charset="-127"/>
                <a:cs typeface="Aharoni" panose="02010803020104030203" pitchFamily="2" charset="-79"/>
              </a:rPr>
              <a:t>Lukáše </a:t>
            </a:r>
            <a:r>
              <a:rPr lang="cs-CZ" sz="2000" dirty="0" err="1" smtClean="0">
                <a:ln w="3175">
                  <a:noFill/>
                </a:ln>
                <a:effectLst>
                  <a:outerShdw blurRad="38100" dist="38100" dir="2700000" algn="tl">
                    <a:srgbClr val="000000">
                      <a:alpha val="43137"/>
                    </a:srgbClr>
                  </a:outerShdw>
                </a:effectLst>
                <a:latin typeface="Aharoni" panose="02010803020104030203" pitchFamily="2" charset="-79"/>
                <a:ea typeface="GungsuhChe" pitchFamily="49" charset="-127"/>
                <a:cs typeface="Aharoni" panose="02010803020104030203" pitchFamily="2" charset="-79"/>
              </a:rPr>
              <a:t>Mollingera</a:t>
            </a:r>
            <a:endParaRPr lang="cs-CZ" sz="2000" dirty="0" smtClean="0">
              <a:ln w="3175">
                <a:noFill/>
              </a:ln>
              <a:effectLst>
                <a:outerShdw blurRad="38100" dist="38100" dir="2700000" algn="tl">
                  <a:srgbClr val="000000">
                    <a:alpha val="43137"/>
                  </a:srgbClr>
                </a:outerShdw>
              </a:effectLst>
              <a:latin typeface="Aharoni" panose="02010803020104030203" pitchFamily="2" charset="-79"/>
              <a:ea typeface="GungsuhChe" pitchFamily="49" charset="-127"/>
              <a:cs typeface="Aharoni" panose="02010803020104030203" pitchFamily="2" charset="-79"/>
            </a:endParaRPr>
          </a:p>
          <a:p>
            <a:pPr algn="ctr" eaLnBrk="0" hangingPunct="0">
              <a:defRPr/>
            </a:pPr>
            <a:r>
              <a:rPr lang="cs-CZ" sz="2000" dirty="0" smtClean="0">
                <a:ln w="3175">
                  <a:noFill/>
                </a:ln>
                <a:effectLst>
                  <a:outerShdw blurRad="38100" dist="38100" dir="2700000" algn="tl">
                    <a:srgbClr val="000000">
                      <a:alpha val="43137"/>
                    </a:srgbClr>
                  </a:outerShdw>
                </a:effectLst>
                <a:latin typeface="Aharoni" panose="02010803020104030203" pitchFamily="2" charset="-79"/>
                <a:ea typeface="GungsuhChe" pitchFamily="49" charset="-127"/>
                <a:cs typeface="Aharoni" panose="02010803020104030203" pitchFamily="2" charset="-79"/>
              </a:rPr>
              <a:t>Jana Vacka</a:t>
            </a:r>
          </a:p>
          <a:p>
            <a:pPr algn="ctr" eaLnBrk="0" hangingPunct="0">
              <a:defRPr/>
            </a:pPr>
            <a:r>
              <a:rPr lang="cs-CZ" sz="2000" u="sng" dirty="0" smtClean="0">
                <a:ln w="19050">
                  <a:noFill/>
                </a:ln>
                <a:effectLst>
                  <a:outerShdw blurRad="38100" dist="38100" dir="2700000" algn="tl">
                    <a:srgbClr val="000000">
                      <a:alpha val="43137"/>
                    </a:srgbClr>
                  </a:outerShdw>
                </a:effectLst>
                <a:latin typeface="Constantia" panose="02030602050306030303" pitchFamily="18" charset="0"/>
                <a:ea typeface="GungsuhChe" pitchFamily="49" charset="-127"/>
                <a:cs typeface="Arial" panose="020B0604020202020204" pitchFamily="34" charset="0"/>
              </a:rPr>
              <a:t>Delegáta ÚKFS</a:t>
            </a:r>
          </a:p>
          <a:p>
            <a:pPr eaLnBrk="0" hangingPunct="0">
              <a:defRPr/>
            </a:pPr>
            <a:r>
              <a:rPr lang="cs-CZ" sz="2000" dirty="0" smtClean="0">
                <a:ln w="3175">
                  <a:noFill/>
                </a:ln>
                <a:effectLst>
                  <a:outerShdw blurRad="38100" dist="38100" dir="2700000" algn="tl">
                    <a:srgbClr val="000000">
                      <a:alpha val="43137"/>
                    </a:srgbClr>
                  </a:outerShdw>
                </a:effectLst>
                <a:latin typeface="Arial" pitchFamily="34" charset="0"/>
                <a:ea typeface="GungsuhChe" pitchFamily="49" charset="-127"/>
                <a:cs typeface="Arial" pitchFamily="34" charset="0"/>
              </a:rPr>
              <a:t>                 </a:t>
            </a:r>
            <a:r>
              <a:rPr lang="cs-CZ" sz="2000" dirty="0" smtClean="0">
                <a:ln w="3175">
                  <a:noFill/>
                </a:ln>
                <a:effectLst>
                  <a:outerShdw blurRad="38100" dist="38100" dir="2700000" algn="tl">
                    <a:srgbClr val="000000">
                      <a:alpha val="43137"/>
                    </a:srgbClr>
                  </a:outerShdw>
                </a:effectLst>
                <a:latin typeface="Aharoni" panose="02010803020104030203" pitchFamily="2" charset="-79"/>
                <a:ea typeface="GungsuhChe" pitchFamily="49" charset="-127"/>
                <a:cs typeface="Aharoni" panose="02010803020104030203" pitchFamily="2" charset="-79"/>
              </a:rPr>
              <a:t>Petra Černého</a:t>
            </a:r>
          </a:p>
        </p:txBody>
      </p:sp>
      <p:sp>
        <p:nvSpPr>
          <p:cNvPr id="23" name="TextovéPole 22"/>
          <p:cNvSpPr txBox="1"/>
          <p:nvPr/>
        </p:nvSpPr>
        <p:spPr>
          <a:xfrm>
            <a:off x="71984" y="1090509"/>
            <a:ext cx="4608512" cy="584775"/>
          </a:xfrm>
          <a:prstGeom prst="rect">
            <a:avLst/>
          </a:prstGeom>
          <a:gradFill>
            <a:gsLst>
              <a:gs pos="37000">
                <a:schemeClr val="bg1"/>
              </a:gs>
              <a:gs pos="65000">
                <a:schemeClr val="bg2">
                  <a:lumMod val="20000"/>
                  <a:lumOff val="80000"/>
                </a:schemeClr>
              </a:gs>
            </a:gsLst>
            <a:lin ang="5400000" scaled="1"/>
          </a:gradFill>
          <a:ln w="44450" cap="rnd">
            <a:solidFill>
              <a:srgbClr val="1F1FED"/>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600" dirty="0" smtClean="0">
                <a:solidFill>
                  <a:srgbClr val="B330DC"/>
                </a:solidFill>
                <a:effectLst/>
                <a:latin typeface="Berlin Sans FB Demi" panose="020E0802020502020306" pitchFamily="34" charset="0"/>
                <a:ea typeface="Tahoma" pitchFamily="34" charset="0"/>
                <a:cs typeface="Arial" panose="020B0604020202020204" pitchFamily="34" charset="0"/>
              </a:rPr>
              <a:t>Při příležitosti dnešního utkání Ústeckého přeboru funkcionáře, hráče a příznivce</a:t>
            </a:r>
          </a:p>
        </p:txBody>
      </p:sp>
      <p:sp>
        <p:nvSpPr>
          <p:cNvPr id="24" name="Rectangle 129"/>
          <p:cNvSpPr>
            <a:spLocks noChangeArrowheads="1"/>
          </p:cNvSpPr>
          <p:nvPr/>
        </p:nvSpPr>
        <p:spPr bwMode="auto">
          <a:xfrm>
            <a:off x="71984" y="2683396"/>
            <a:ext cx="4608512" cy="1224136"/>
          </a:xfrm>
          <a:prstGeom prst="rect">
            <a:avLst/>
          </a:prstGeom>
          <a:gradFill>
            <a:gsLst>
              <a:gs pos="40000">
                <a:srgbClr val="CCFFFF"/>
              </a:gs>
              <a:gs pos="92000">
                <a:srgbClr val="FFFF99"/>
              </a:gs>
            </a:gsLst>
            <a:lin ang="5400000" scaled="1"/>
          </a:gradFill>
          <a:ln w="57150" cmpd="sng">
            <a:solidFill>
              <a:srgbClr val="FF66CC"/>
            </a:solidFill>
            <a:prstDash val="solid"/>
            <a:miter lim="800000"/>
            <a:headEnd/>
            <a:tailEnd/>
          </a:ln>
          <a:effectLst>
            <a:innerShdw blurRad="647700" dist="1498600">
              <a:schemeClr val="accent1">
                <a:lumMod val="60000"/>
                <a:lumOff val="40000"/>
                <a:alpha val="62000"/>
              </a:scheme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4400" dirty="0" smtClean="0">
                <a:ln w="28575" cap="rnd" cmpd="dbl">
                  <a:solidFill>
                    <a:srgbClr val="0000FF"/>
                  </a:solidFill>
                  <a:beve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Bookman Old Style" panose="02050604050505020204" pitchFamily="18" charset="0"/>
                <a:ea typeface="Gungsuh" pitchFamily="18" charset="-127"/>
                <a:cs typeface="Arial" panose="020B0604020202020204" pitchFamily="34" charset="0"/>
              </a:rPr>
              <a:t>FK Slavoj Žatec</a:t>
            </a:r>
          </a:p>
        </p:txBody>
      </p:sp>
      <p:sp>
        <p:nvSpPr>
          <p:cNvPr id="11" name="TextovéPole 10"/>
          <p:cNvSpPr txBox="1"/>
          <p:nvPr/>
        </p:nvSpPr>
        <p:spPr>
          <a:xfrm>
            <a:off x="7560816" y="6931868"/>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43</a:t>
            </a:r>
          </a:p>
        </p:txBody>
      </p:sp>
      <p:pic>
        <p:nvPicPr>
          <p:cNvPr id="2" name="Obrázek 1"/>
          <p:cNvPicPr>
            <a:picLocks noChangeAspect="1"/>
          </p:cNvPicPr>
          <p:nvPr/>
        </p:nvPicPr>
        <p:blipFill>
          <a:blip r:embed="rId5"/>
          <a:stretch>
            <a:fillRect/>
          </a:stretch>
        </p:blipFill>
        <p:spPr>
          <a:xfrm>
            <a:off x="576040" y="6571828"/>
            <a:ext cx="536515" cy="504000"/>
          </a:xfrm>
          <a:prstGeom prst="rect">
            <a:avLst/>
          </a:prstGeom>
        </p:spPr>
      </p:pic>
      <p:pic>
        <p:nvPicPr>
          <p:cNvPr id="3" name="Obrázek 2"/>
          <p:cNvPicPr>
            <a:picLocks noChangeAspect="1"/>
          </p:cNvPicPr>
          <p:nvPr/>
        </p:nvPicPr>
        <p:blipFill>
          <a:blip r:embed="rId6"/>
          <a:stretch>
            <a:fillRect/>
          </a:stretch>
        </p:blipFill>
        <p:spPr>
          <a:xfrm>
            <a:off x="3024312" y="6499820"/>
            <a:ext cx="556479" cy="648000"/>
          </a:xfrm>
          <a:prstGeom prst="rect">
            <a:avLst/>
          </a:prstGeom>
        </p:spPr>
      </p:pic>
      <p:sp>
        <p:nvSpPr>
          <p:cNvPr id="6" name="Obdélník 5"/>
          <p:cNvSpPr/>
          <p:nvPr/>
        </p:nvSpPr>
        <p:spPr>
          <a:xfrm>
            <a:off x="5546648" y="52199"/>
            <a:ext cx="4606456" cy="830997"/>
          </a:xfrm>
          <a:prstGeom prst="rect">
            <a:avLst/>
          </a:prstGeom>
          <a:solidFill>
            <a:srgbClr val="FFFFCC"/>
          </a:solidFill>
          <a:effectLst>
            <a:softEdge rad="165100"/>
          </a:effectLst>
        </p:spPr>
        <p:txBody>
          <a:bodyPr wrap="square" lIns="91440" tIns="45720" rIns="91440" bIns="45720">
            <a:spAutoFit/>
          </a:bodyPr>
          <a:lstStyle/>
          <a:p>
            <a:pPr algn="ctr"/>
            <a:r>
              <a:rPr lang="cs-CZ" sz="2400" b="1" cap="none" spc="0" dirty="0" smtClean="0">
                <a:ln w="12700">
                  <a:solidFill>
                    <a:srgbClr val="3333CC"/>
                  </a:solidFill>
                  <a:prstDash val="solid"/>
                </a:ln>
                <a:solidFill>
                  <a:srgbClr val="FF5050"/>
                </a:solidFill>
                <a:effectLst>
                  <a:outerShdw dist="38100" dir="2640000" algn="bl" rotWithShape="0">
                    <a:schemeClr val="tx2">
                      <a:lumMod val="75000"/>
                    </a:schemeClr>
                  </a:outerShdw>
                </a:effectLst>
              </a:rPr>
              <a:t>Poslední 3 zápasy mužstva dospělých v letošním roce</a:t>
            </a:r>
            <a:endParaRPr lang="cs-CZ" sz="2400" b="1" cap="none" spc="0" dirty="0">
              <a:ln w="12700">
                <a:solidFill>
                  <a:srgbClr val="3333CC"/>
                </a:solidFill>
                <a:prstDash val="solid"/>
              </a:ln>
              <a:solidFill>
                <a:srgbClr val="FF5050"/>
              </a:solidFill>
              <a:effectLst>
                <a:outerShdw dist="38100" dir="2640000" algn="bl" rotWithShape="0">
                  <a:schemeClr val="tx2">
                    <a:lumMod val="75000"/>
                  </a:schemeClr>
                </a:outerShdw>
              </a:effectLst>
            </a:endParaRPr>
          </a:p>
        </p:txBody>
      </p:sp>
      <p:sp>
        <p:nvSpPr>
          <p:cNvPr id="7" name="TextovéPole 6"/>
          <p:cNvSpPr txBox="1"/>
          <p:nvPr/>
        </p:nvSpPr>
        <p:spPr>
          <a:xfrm>
            <a:off x="5544592" y="1123027"/>
            <a:ext cx="4536504" cy="1200329"/>
          </a:xfrm>
          <a:prstGeom prst="rect">
            <a:avLst/>
          </a:prstGeom>
          <a:blipFill dpi="0" rotWithShape="1">
            <a:blip r:embed="rId7">
              <a:alphaModFix amt="62000"/>
            </a:blip>
            <a:srcRect/>
            <a:stretch>
              <a:fillRect/>
            </a:stretch>
          </a:blipFill>
          <a:ln w="63500" cmpd="sng">
            <a:solidFill>
              <a:srgbClr val="FF0000"/>
            </a:solidFill>
            <a:prstDash val="dash"/>
          </a:ln>
        </p:spPr>
        <p:txBody>
          <a:bodyPr wrap="square" rtlCol="0">
            <a:spAutoFit/>
          </a:bodyPr>
          <a:lstStyle/>
          <a:p>
            <a:pPr algn="ctr"/>
            <a:r>
              <a:rPr lang="cs-CZ" sz="2400" dirty="0" smtClean="0">
                <a:solidFill>
                  <a:schemeClr val="bg1"/>
                </a:solidFill>
                <a:latin typeface="Dutch801 XBd BT" panose="02020903060505020304" pitchFamily="18" charset="0"/>
              </a:rPr>
              <a:t>TJ Krupka – SK Štětí</a:t>
            </a:r>
          </a:p>
          <a:p>
            <a:pPr algn="ctr"/>
            <a:r>
              <a:rPr lang="cs-CZ" sz="2400" dirty="0" smtClean="0">
                <a:solidFill>
                  <a:schemeClr val="bg1"/>
                </a:solidFill>
                <a:latin typeface="Dutch801 XBd BT" panose="02020903060505020304" pitchFamily="18" charset="0"/>
              </a:rPr>
              <a:t>Sobota 4.11.2017 14:00</a:t>
            </a:r>
          </a:p>
          <a:p>
            <a:pPr algn="ctr"/>
            <a:r>
              <a:rPr lang="cs-CZ" sz="2400" dirty="0" smtClean="0">
                <a:solidFill>
                  <a:schemeClr val="bg1"/>
                </a:solidFill>
                <a:latin typeface="Dutch801 XBd BT" panose="02020903060505020304" pitchFamily="18" charset="0"/>
              </a:rPr>
              <a:t>Odjezd 11:30 </a:t>
            </a:r>
          </a:p>
        </p:txBody>
      </p:sp>
      <p:sp>
        <p:nvSpPr>
          <p:cNvPr id="16" name="TextovéPole 15"/>
          <p:cNvSpPr txBox="1"/>
          <p:nvPr/>
        </p:nvSpPr>
        <p:spPr>
          <a:xfrm>
            <a:off x="5544592" y="3067243"/>
            <a:ext cx="4536504" cy="1200329"/>
          </a:xfrm>
          <a:prstGeom prst="rect">
            <a:avLst/>
          </a:prstGeom>
          <a:solidFill>
            <a:srgbClr val="FFCCFF"/>
          </a:solidFill>
          <a:ln w="63500">
            <a:solidFill>
              <a:srgbClr val="3333CC"/>
            </a:solidFill>
          </a:ln>
        </p:spPr>
        <p:txBody>
          <a:bodyPr wrap="square" rtlCol="0">
            <a:spAutoFit/>
          </a:bodyPr>
          <a:lstStyle/>
          <a:p>
            <a:pPr algn="ctr"/>
            <a:r>
              <a:rPr lang="cs-CZ" sz="2400" dirty="0" smtClean="0">
                <a:latin typeface="Dutch801 XBd BT" panose="02020903060505020304" pitchFamily="18" charset="0"/>
              </a:rPr>
              <a:t>SK Štětí – TJ Sokol Srbice </a:t>
            </a:r>
          </a:p>
          <a:p>
            <a:pPr algn="ctr"/>
            <a:r>
              <a:rPr lang="cs-CZ" sz="2400" dirty="0" smtClean="0">
                <a:latin typeface="Dutch801 XBd BT" panose="02020903060505020304" pitchFamily="18" charset="0"/>
              </a:rPr>
              <a:t>Sobota 11.11.2017 10:15</a:t>
            </a:r>
          </a:p>
          <a:p>
            <a:pPr algn="ctr"/>
            <a:r>
              <a:rPr lang="cs-CZ" sz="2400" dirty="0" smtClean="0">
                <a:latin typeface="Dutch801 XBd BT" panose="02020903060505020304" pitchFamily="18" charset="0"/>
              </a:rPr>
              <a:t>Poslední domácí zápas</a:t>
            </a:r>
          </a:p>
        </p:txBody>
      </p:sp>
      <p:sp>
        <p:nvSpPr>
          <p:cNvPr id="18" name="TextovéPole 17"/>
          <p:cNvSpPr txBox="1"/>
          <p:nvPr/>
        </p:nvSpPr>
        <p:spPr>
          <a:xfrm>
            <a:off x="5544592" y="5011459"/>
            <a:ext cx="4536504" cy="1200329"/>
          </a:xfrm>
          <a:prstGeom prst="rect">
            <a:avLst/>
          </a:prstGeom>
          <a:solidFill>
            <a:srgbClr val="99FF66"/>
          </a:solidFill>
          <a:ln w="63500">
            <a:solidFill>
              <a:srgbClr val="FF00FF"/>
            </a:solidFill>
          </a:ln>
        </p:spPr>
        <p:txBody>
          <a:bodyPr wrap="square" rtlCol="0">
            <a:spAutoFit/>
          </a:bodyPr>
          <a:lstStyle/>
          <a:p>
            <a:pPr algn="ctr"/>
            <a:r>
              <a:rPr lang="cs-CZ" sz="2400" dirty="0" smtClean="0">
                <a:latin typeface="Dutch801 XBd BT" panose="02020903060505020304" pitchFamily="18" charset="0"/>
              </a:rPr>
              <a:t>TJ Spartak Perštejn – SK Štětí</a:t>
            </a:r>
          </a:p>
          <a:p>
            <a:pPr algn="ctr"/>
            <a:r>
              <a:rPr lang="cs-CZ" sz="2400" dirty="0" smtClean="0">
                <a:latin typeface="Dutch801 XBd BT" panose="02020903060505020304" pitchFamily="18" charset="0"/>
              </a:rPr>
              <a:t>Sobota 18.11.2017 13:30</a:t>
            </a:r>
          </a:p>
          <a:p>
            <a:pPr algn="ctr"/>
            <a:r>
              <a:rPr lang="cs-CZ" sz="2400" dirty="0" smtClean="0">
                <a:latin typeface="Dutch801 XBd BT" panose="02020903060505020304" pitchFamily="18" charset="0"/>
              </a:rPr>
              <a:t>Odjezd 10:30 </a:t>
            </a:r>
          </a:p>
        </p:txBody>
      </p:sp>
      <p:pic>
        <p:nvPicPr>
          <p:cNvPr id="8" name="Obrázek 7"/>
          <p:cNvPicPr>
            <a:picLocks noChangeAspect="1"/>
          </p:cNvPicPr>
          <p:nvPr/>
        </p:nvPicPr>
        <p:blipFill>
          <a:blip r:embed="rId8"/>
          <a:stretch>
            <a:fillRect/>
          </a:stretch>
        </p:blipFill>
        <p:spPr>
          <a:xfrm>
            <a:off x="7096032" y="2395364"/>
            <a:ext cx="680808" cy="612000"/>
          </a:xfrm>
          <a:prstGeom prst="rect">
            <a:avLst/>
          </a:prstGeom>
        </p:spPr>
      </p:pic>
      <p:pic>
        <p:nvPicPr>
          <p:cNvPr id="9" name="Obrázek 8"/>
          <p:cNvPicPr>
            <a:picLocks noChangeAspect="1"/>
          </p:cNvPicPr>
          <p:nvPr/>
        </p:nvPicPr>
        <p:blipFill>
          <a:blip r:embed="rId9"/>
          <a:stretch>
            <a:fillRect/>
          </a:stretch>
        </p:blipFill>
        <p:spPr>
          <a:xfrm>
            <a:off x="7200776" y="4339580"/>
            <a:ext cx="542948" cy="540000"/>
          </a:xfrm>
          <a:prstGeom prst="rect">
            <a:avLst/>
          </a:prstGeom>
        </p:spPr>
      </p:pic>
      <p:pic>
        <p:nvPicPr>
          <p:cNvPr id="10" name="Obrázek 9"/>
          <p:cNvPicPr>
            <a:picLocks noChangeAspect="1"/>
          </p:cNvPicPr>
          <p:nvPr/>
        </p:nvPicPr>
        <p:blipFill>
          <a:blip r:embed="rId10"/>
          <a:stretch>
            <a:fillRect/>
          </a:stretch>
        </p:blipFill>
        <p:spPr>
          <a:xfrm>
            <a:off x="7116756" y="6355860"/>
            <a:ext cx="948116" cy="504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544592" y="307132"/>
            <a:ext cx="4538214" cy="6494085"/>
          </a:xfrm>
          <a:prstGeom prst="rect">
            <a:avLst/>
          </a:prstGeom>
          <a:noFill/>
          <a:ln w="57150">
            <a:solidFill>
              <a:srgbClr val="006666"/>
            </a:solidFill>
          </a:ln>
          <a:effectLst>
            <a:innerShdw blurRad="114300">
              <a:prstClr val="black"/>
            </a:innerShdw>
          </a:effectLst>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200" i="1" u="sng" dirty="0">
                <a:ln w="28575" cap="flat">
                  <a:solidFill>
                    <a:srgbClr val="006699"/>
                  </a:solidFill>
                  <a:prstDash val="solid"/>
                  <a:round/>
                </a:ln>
                <a:solidFill>
                  <a:srgbClr val="006600"/>
                </a:solidFill>
                <a:effectLst>
                  <a:outerShdw blurRad="63500" sx="98000" sy="98000" algn="ctr" rotWithShape="0">
                    <a:srgbClr val="33CC33">
                      <a:alpha val="40000"/>
                    </a:srgbClr>
                  </a:outerShdw>
                </a:effectLst>
                <a:latin typeface="Perpetua Titling MT" panose="02020502060505020804" pitchFamily="18" charset="0"/>
                <a:ea typeface="Malgun Gothic" pitchFamily="34" charset="-127"/>
                <a:cs typeface="Miriam" panose="020B0502050101010101" pitchFamily="34" charset="-79"/>
              </a:rPr>
              <a:t>Vážení sportovní </a:t>
            </a:r>
            <a:endParaRPr lang="cs-CZ" sz="3200" i="1" u="sng" dirty="0" smtClean="0">
              <a:ln w="28575" cap="flat">
                <a:solidFill>
                  <a:srgbClr val="006699"/>
                </a:solidFill>
                <a:prstDash val="solid"/>
                <a:round/>
              </a:ln>
              <a:solidFill>
                <a:srgbClr val="006600"/>
              </a:solidFill>
              <a:effectLst>
                <a:outerShdw blurRad="63500" sx="98000" sy="98000" algn="ctr" rotWithShape="0">
                  <a:srgbClr val="33CC33">
                    <a:alpha val="40000"/>
                  </a:srgbClr>
                </a:outerShdw>
              </a:effectLst>
              <a:latin typeface="Perpetua Titling MT" panose="02020502060505020804" pitchFamily="18" charset="0"/>
              <a:ea typeface="Malgun Gothic" pitchFamily="34" charset="-127"/>
              <a:cs typeface="Miriam" panose="020B0502050101010101" pitchFamily="34" charset="-79"/>
            </a:endParaRPr>
          </a:p>
          <a:p>
            <a:pPr algn="ctr" eaLnBrk="0" hangingPunct="0">
              <a:defRPr/>
            </a:pPr>
            <a:r>
              <a:rPr lang="cs-CZ" sz="3200" i="1" u="sng" dirty="0" smtClean="0">
                <a:ln w="28575" cap="flat">
                  <a:solidFill>
                    <a:srgbClr val="006699"/>
                  </a:solidFill>
                  <a:prstDash val="solid"/>
                  <a:round/>
                </a:ln>
                <a:solidFill>
                  <a:srgbClr val="006600"/>
                </a:solidFill>
                <a:effectLst>
                  <a:outerShdw blurRad="63500" sx="98000" sy="98000" algn="ctr" rotWithShape="0">
                    <a:srgbClr val="33CC33">
                      <a:alpha val="40000"/>
                    </a:srgbClr>
                  </a:outerShdw>
                </a:effectLst>
                <a:latin typeface="Perpetua Titling MT" panose="02020502060505020804" pitchFamily="18" charset="0"/>
                <a:ea typeface="Malgun Gothic" pitchFamily="34" charset="-127"/>
                <a:cs typeface="Miriam" panose="020B0502050101010101" pitchFamily="34" charset="-79"/>
              </a:rPr>
              <a:t>přátelé</a:t>
            </a:r>
          </a:p>
          <a:p>
            <a:pPr algn="just" eaLnBrk="0" hangingPunct="0">
              <a:defRPr/>
            </a:pPr>
            <a:r>
              <a:rPr lang="cs-CZ" sz="1100" i="1" dirty="0" smtClean="0">
                <a:latin typeface="Arial" pitchFamily="34" charset="0"/>
                <a:cs typeface="Arial" pitchFamily="34" charset="0"/>
              </a:rPr>
              <a:t>      uběhl týden a opět je před námi domácí zápas mužstva dospělých a s ním i sedmé vydaní zpravodaje v letošním soutěžním ročníku. Dnes Vám nepřinášíme  takové množství výsledků, ale o to více jsou úspěšnější a některé i velmi zajímavé. Pojďme se teda za nimi v krátkém přehledu ohlédnout. Začněme u mužstva dospělých, které na sebe upoutává největší pozornost. V minulém 11. kole přijela do Štětí Litoměřická rezerva, které se zatím moc nedaří, ale i tak jsme byli v očekávání s jakým kádrem přijede. Hráči týmu se sjížděli na poslední chvíli, ale byli mezi nimi , jak náhradníci A mužstva, tak i ti, co nastupují v základu.  Pro jednoho z trenérů našeho týmu Karla Zunu mělo utkání i trochu jiný náboj z pohledu toho, že právě Litoměřice byly jeho posledním trenérským působištěm před příchodem do Štětí.   Na našem výkonu byla v prvním poločase znát určitá nervozita a hosté, kteří neměli co ztratit působili výkonem sympaticky.  Pomohl nám vstup do druhé půle a rychle vstřelená branka.  V  závěru jsme vstřelili ještě 2 další góly a po vítězství 3:0 byl důvod k radosti. Kdo by před začátkem letošního ročníku čekal, že po 11. kole budeme na čele tabulky. Máme 29 bodů stejně jako druhé Modlany.  Trojici, týmů, které si to ve zbývajících 4 zápasech první poloviny soutěže rozdají o podzimního mistra, doplňuje Mostecký fotbalový klub. Po uzávěrce tohoto zpravodaje měla včera hrát a věříme, že i hrála svoji dohrávku  1. kola okresního přeboru stará garda. Ta před týdnem doma porazila celek, který je v tabulce jedno místo před ní na 3. stupínku, Sokol České Kopisty 4:0. Začátek sezóny neměla stará garda zrovna dobrý, ale v posledních kolech jde až na prohru s neporazitelnými Žitenicemi od vítězství k vítězství a v tabulce se vyšplhala nahoru. Hráče </a:t>
            </a:r>
            <a:r>
              <a:rPr lang="cs-CZ" sz="1100" i="1" dirty="0" err="1" smtClean="0">
                <a:latin typeface="Arial" pitchFamily="34" charset="0"/>
                <a:cs typeface="Arial" pitchFamily="34" charset="0"/>
              </a:rPr>
              <a:t>Sepapu</a:t>
            </a:r>
            <a:r>
              <a:rPr lang="cs-CZ" sz="1100" i="1" dirty="0" smtClean="0">
                <a:latin typeface="Arial" pitchFamily="34" charset="0"/>
                <a:cs typeface="Arial" pitchFamily="34" charset="0"/>
              </a:rPr>
              <a:t> jste na podzim mohli doma vidět jen 2x, jinak hráli všechno na hřištích soupeřů. O to více budou  vidět na štětském trávníku v jarních pátečních odvetách okresního přeboru.  Dorostenci zvítězili  minulý týden</a:t>
            </a:r>
          </a:p>
        </p:txBody>
      </p:sp>
      <p:cxnSp>
        <p:nvCxnSpPr>
          <p:cNvPr id="12" name="Přímá spojovací čára 11"/>
          <p:cNvCxnSpPr/>
          <p:nvPr/>
        </p:nvCxnSpPr>
        <p:spPr bwMode="auto">
          <a:xfrm>
            <a:off x="216000" y="5419701"/>
            <a:ext cx="2505113"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976640" y="3322399"/>
            <a:ext cx="1219368" cy="128734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90"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416800" y="6931868"/>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sp>
        <p:nvSpPr>
          <p:cNvPr id="18" name="TextovéPole 17"/>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42</a:t>
            </a:r>
          </a:p>
        </p:txBody>
      </p:sp>
      <p:sp>
        <p:nvSpPr>
          <p:cNvPr id="14" name="TextovéPole 13"/>
          <p:cNvSpPr txBox="1"/>
          <p:nvPr/>
        </p:nvSpPr>
        <p:spPr>
          <a:xfrm>
            <a:off x="143993" y="991780"/>
            <a:ext cx="4536504" cy="6093976"/>
          </a:xfrm>
          <a:prstGeom prst="rect">
            <a:avLst/>
          </a:prstGeom>
          <a:noFill/>
        </p:spPr>
        <p:txBody>
          <a:bodyPr wrap="square" rtlCol="0">
            <a:spAutoFit/>
          </a:bodyPr>
          <a:lstStyle/>
          <a:p>
            <a:pPr algn="ctr"/>
            <a:r>
              <a:rPr lang="cs-CZ" sz="2000" u="sng" dirty="0" smtClean="0">
                <a:ln w="28575">
                  <a:noFill/>
                </a:ln>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Sepap Štětí – TJ Sokol České Kopisty</a:t>
            </a:r>
          </a:p>
          <a:p>
            <a:pPr algn="ctr"/>
            <a:r>
              <a:rPr lang="cs-CZ" sz="2000" u="sng" dirty="0" smtClean="0">
                <a:ln w="28575">
                  <a:noFill/>
                </a:ln>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4:0(2:0)   20.10.2017  9. kolo</a:t>
            </a:r>
          </a:p>
          <a:p>
            <a:pPr algn="just"/>
            <a:r>
              <a:rPr lang="cs-CZ" sz="1000" b="0" dirty="0" smtClean="0">
                <a:latin typeface="Arial" panose="020B0604020202020204" pitchFamily="34" charset="0"/>
                <a:cs typeface="Arial" panose="020B0604020202020204" pitchFamily="34" charset="0"/>
              </a:rPr>
              <a:t>Poslední podzimní domácí výzvou staré gardy byly třetí České Kopisty. Naše bodová ztráta právě na tento tým činila 6 bodů a s odhodláním </a:t>
            </a:r>
            <a:r>
              <a:rPr lang="cs-CZ" sz="1000" b="0" dirty="0">
                <a:latin typeface="Arial" panose="020B0604020202020204" pitchFamily="34" charset="0"/>
                <a:cs typeface="Arial" panose="020B0604020202020204" pitchFamily="34" charset="0"/>
              </a:rPr>
              <a:t>bodově </a:t>
            </a:r>
            <a:r>
              <a:rPr lang="cs-CZ" sz="1000" b="0" dirty="0" smtClean="0">
                <a:latin typeface="Arial" panose="020B0604020202020204" pitchFamily="34" charset="0"/>
                <a:cs typeface="Arial" panose="020B0604020202020204" pitchFamily="34" charset="0"/>
              </a:rPr>
              <a:t>se přiblížit </a:t>
            </a:r>
            <a:r>
              <a:rPr lang="cs-CZ" sz="1000" b="0" dirty="0">
                <a:latin typeface="Arial" panose="020B0604020202020204" pitchFamily="34" charset="0"/>
                <a:cs typeface="Arial" panose="020B0604020202020204" pitchFamily="34" charset="0"/>
              </a:rPr>
              <a:t>jsme </a:t>
            </a:r>
            <a:r>
              <a:rPr lang="cs-CZ" sz="1000" b="0" dirty="0" smtClean="0">
                <a:latin typeface="Arial" panose="020B0604020202020204" pitchFamily="34" charset="0"/>
                <a:cs typeface="Arial" panose="020B0604020202020204" pitchFamily="34" charset="0"/>
              </a:rPr>
              <a:t>proto neohroženě </a:t>
            </a:r>
            <a:r>
              <a:rPr lang="cs-CZ" sz="1000" b="0" dirty="0">
                <a:latin typeface="Arial" panose="020B0604020202020204" pitchFamily="34" charset="0"/>
                <a:cs typeface="Arial" panose="020B0604020202020204" pitchFamily="34" charset="0"/>
              </a:rPr>
              <a:t>vyběhli  </a:t>
            </a:r>
            <a:r>
              <a:rPr lang="cs-CZ" sz="1000" b="0" dirty="0" smtClean="0">
                <a:latin typeface="Arial" panose="020B0604020202020204" pitchFamily="34" charset="0"/>
                <a:cs typeface="Arial" panose="020B0604020202020204" pitchFamily="34" charset="0"/>
              </a:rPr>
              <a:t>na štětský trávník. Brankové ovace jsme začali sklízet už v 8. minutě, kdy svedl vítězný běžecký souboj Miloš Vála s hostujícím brankářem a hezkým způsobem poslal balón za záda brankáře. Druhá branka v síti Kopist následovala velmi rychle. I když se hostující hráči hodně rozčilovali, že rozhodčí nařídil proti jejich týmu penaltu, tak jim to ale moc platné nebylo, protože kromě rozhodčího bylo zřetelně i z hlediště vidět stažení </a:t>
            </a:r>
            <a:r>
              <a:rPr lang="cs-CZ" sz="1000" b="0" dirty="0" err="1" smtClean="0">
                <a:latin typeface="Arial" panose="020B0604020202020204" pitchFamily="34" charset="0"/>
                <a:cs typeface="Arial" panose="020B0604020202020204" pitchFamily="34" charset="0"/>
              </a:rPr>
              <a:t>Hamšíka</a:t>
            </a:r>
            <a:r>
              <a:rPr lang="cs-CZ" sz="1000" b="0" dirty="0" smtClean="0">
                <a:latin typeface="Arial" panose="020B0604020202020204" pitchFamily="34" charset="0"/>
                <a:cs typeface="Arial" panose="020B0604020202020204" pitchFamily="34" charset="0"/>
              </a:rPr>
              <a:t> k zemi. Sám postižený se chopil i exekuce penalty a bezpečně zvýšil na 2:0. Hosté se postupně z úvodního spánku probouzeli a stále častěji se pokoušeli dostat před branku domácích. Žádnou větší a nebezpečnější šanci si ale nevypracovali. Neprosadili se ani domácí a tak se do 2. poločasu nastupovalo za stavu 2:0. Hned jeden z prvních útoků Štětí po změně stran založil </a:t>
            </a:r>
            <a:r>
              <a:rPr lang="cs-CZ" sz="1000" b="0" dirty="0" err="1" smtClean="0">
                <a:latin typeface="Arial" panose="020B0604020202020204" pitchFamily="34" charset="0"/>
                <a:cs typeface="Arial" panose="020B0604020202020204" pitchFamily="34" charset="0"/>
              </a:rPr>
              <a:t>Božik</a:t>
            </a:r>
            <a:r>
              <a:rPr lang="cs-CZ" sz="1000" b="0" dirty="0" smtClean="0">
                <a:latin typeface="Arial" panose="020B0604020202020204" pitchFamily="34" charset="0"/>
                <a:cs typeface="Arial" panose="020B0604020202020204" pitchFamily="34" charset="0"/>
              </a:rPr>
              <a:t>  a profesorskou přihrávkou vyzval ke skórování Miloše Válu, který branku na 3:0 neodmítl. Diváci Miloše nepoznávali a žasli s jakým přehledem proměňuje brankové příležitosti. Ten je ale rychle vyvedl z omylu. O 2 minuty později se objevil sám před brankou a blížící se tmu chtěl pozdržet střelou vysoko do oblak. Napodobil ho i </a:t>
            </a:r>
            <a:r>
              <a:rPr lang="cs-CZ" sz="1000" b="0" dirty="0" err="1" smtClean="0">
                <a:latin typeface="Arial" panose="020B0604020202020204" pitchFamily="34" charset="0"/>
                <a:cs typeface="Arial" panose="020B0604020202020204" pitchFamily="34" charset="0"/>
              </a:rPr>
              <a:t>Jirk</a:t>
            </a:r>
            <a:r>
              <a:rPr lang="cs-CZ" sz="1000" b="0" dirty="0" smtClean="0">
                <a:latin typeface="Arial" panose="020B0604020202020204" pitchFamily="34" charset="0"/>
                <a:cs typeface="Arial" panose="020B0604020202020204" pitchFamily="34" charset="0"/>
              </a:rPr>
              <a:t> Vokoun, když si pěkně navedl míč před brankáře, ale </a:t>
            </a:r>
            <a:r>
              <a:rPr lang="cs-CZ" sz="1000" b="0" dirty="0" err="1" smtClean="0">
                <a:latin typeface="Arial" panose="020B0604020202020204" pitchFamily="34" charset="0"/>
                <a:cs typeface="Arial" panose="020B0604020202020204" pitchFamily="34" charset="0"/>
              </a:rPr>
              <a:t>levaččka</a:t>
            </a:r>
            <a:r>
              <a:rPr lang="cs-CZ" sz="1000" b="0" dirty="0" smtClean="0">
                <a:latin typeface="Arial" panose="020B0604020202020204" pitchFamily="34" charset="0"/>
                <a:cs typeface="Arial" panose="020B0604020202020204" pitchFamily="34" charset="0"/>
              </a:rPr>
              <a:t> jen </a:t>
            </a:r>
            <a:r>
              <a:rPr lang="cs-CZ" sz="1000" b="0" dirty="0" err="1">
                <a:latin typeface="Arial" panose="020B0604020202020204" pitchFamily="34" charset="0"/>
                <a:cs typeface="Arial" panose="020B0604020202020204" pitchFamily="34" charset="0"/>
              </a:rPr>
              <a:t>a</a:t>
            </a:r>
            <a:r>
              <a:rPr lang="cs-CZ" sz="1000" b="0" dirty="0" err="1" smtClean="0">
                <a:latin typeface="Arial" panose="020B0604020202020204" pitchFamily="34" charset="0"/>
                <a:cs typeface="Arial" panose="020B0604020202020204" pitchFamily="34" charset="0"/>
              </a:rPr>
              <a:t>trefila</a:t>
            </a:r>
            <a:r>
              <a:rPr lang="cs-CZ" sz="1000" b="0" dirty="0" smtClean="0">
                <a:latin typeface="Arial" panose="020B0604020202020204" pitchFamily="34" charset="0"/>
                <a:cs typeface="Arial" panose="020B0604020202020204" pitchFamily="34" charset="0"/>
              </a:rPr>
              <a:t> nohy brankáře.  Ale abychom Milošovi nekřivdili, tak v 55. minutě zařídila jeho hlava po centru zprava čtvrtou branku v síti Kopist a završil tak svůj hattrick. Největší šanci a objektivně musíme poznamenat, že také jedinou, si hosté vypracovali v 58. minutě, ale dotáhnout ji až do konce se nepovedlo. Nadějné příležitosti měli v závěru domácí a zvlášť ta Vály 7 minut před koncem nešlo zahodit. Miloš to však dokázal a z 2 metrů před brankovou čárou 2 metry branku přestřelil. Utkání tak skončilo výsledkem 4:0. Sepap potvrdil dobrou formu posledních utkání a zaslouženě zvítězil.</a:t>
            </a:r>
            <a:endParaRPr lang="cs-CZ" sz="1000" b="0" dirty="0">
              <a:latin typeface="Arial" panose="020B0604020202020204" pitchFamily="34" charset="0"/>
              <a:cs typeface="Arial" panose="020B0604020202020204" pitchFamily="34" charset="0"/>
            </a:endParaRPr>
          </a:p>
          <a:p>
            <a:pPr algn="just"/>
            <a:r>
              <a:rPr lang="cs-CZ" sz="1000" b="0" u="sng" dirty="0" smtClean="0">
                <a:latin typeface="Arial" panose="020B0604020202020204" pitchFamily="34" charset="0"/>
                <a:cs typeface="Arial" panose="020B0604020202020204" pitchFamily="34" charset="0"/>
              </a:rPr>
              <a:t>Branky</a:t>
            </a:r>
            <a:r>
              <a:rPr lang="cs-CZ" sz="1000" b="0" u="sng" dirty="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Fvála</a:t>
            </a:r>
            <a:r>
              <a:rPr lang="cs-CZ" sz="1000" b="0" dirty="0" smtClean="0">
                <a:latin typeface="Arial" panose="020B0604020202020204" pitchFamily="34" charset="0"/>
                <a:cs typeface="Arial" panose="020B0604020202020204" pitchFamily="34" charset="0"/>
              </a:rPr>
              <a:t> 3. Hamšík 1(z penalty)</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Sestava:</a:t>
            </a:r>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Božík, Hamšík, Janata, Jerman, Jonák, Kratochvíl, </a:t>
            </a:r>
          </a:p>
          <a:p>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Páviš</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Švejdar</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Toráč</a:t>
            </a:r>
            <a:r>
              <a:rPr lang="cs-CZ" sz="1000" b="0" dirty="0" smtClean="0">
                <a:latin typeface="Arial" panose="020B0604020202020204" pitchFamily="34" charset="0"/>
                <a:cs typeface="Arial" panose="020B0604020202020204" pitchFamily="34" charset="0"/>
              </a:rPr>
              <a:t>, Tyle, Vacek, Vála, Vokoun, </a:t>
            </a:r>
          </a:p>
          <a:p>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Kušpál</a:t>
            </a:r>
            <a:endParaRPr lang="cs-CZ" sz="1000" b="0" dirty="0" smtClean="0">
              <a:latin typeface="Arial" panose="020B0604020202020204" pitchFamily="34" charset="0"/>
              <a:cs typeface="Arial" panose="020B0604020202020204" pitchFamily="34" charset="0"/>
            </a:endParaRPr>
          </a:p>
          <a:p>
            <a:pPr algn="just"/>
            <a:r>
              <a:rPr lang="cs-CZ" sz="1000" b="0" u="sng" dirty="0" err="1" smtClean="0">
                <a:latin typeface="Arial" panose="020B0604020202020204" pitchFamily="34" charset="0"/>
                <a:cs typeface="Arial" panose="020B0604020202020204" pitchFamily="34" charset="0"/>
              </a:rPr>
              <a:t>Manager</a:t>
            </a:r>
            <a:r>
              <a:rPr lang="cs-CZ" sz="1000" b="0" dirty="0" smtClean="0">
                <a:latin typeface="Arial" panose="020B0604020202020204" pitchFamily="34" charset="0"/>
                <a:cs typeface="Arial" panose="020B0604020202020204" pitchFamily="34" charset="0"/>
              </a:rPr>
              <a:t>: Milan Šťastný  </a:t>
            </a:r>
          </a:p>
          <a:p>
            <a:pPr algn="just"/>
            <a:r>
              <a:rPr lang="cs-CZ" sz="1000" b="0" u="sng" dirty="0" smtClean="0">
                <a:latin typeface="Arial" panose="020B0604020202020204" pitchFamily="34" charset="0"/>
                <a:cs typeface="Arial" panose="020B0604020202020204" pitchFamily="34" charset="0"/>
              </a:rPr>
              <a:t>Rozhodčí: </a:t>
            </a:r>
            <a:r>
              <a:rPr lang="cs-CZ" sz="1000" b="0" dirty="0" err="1" smtClean="0">
                <a:latin typeface="Arial" panose="020B0604020202020204" pitchFamily="34" charset="0"/>
                <a:cs typeface="Arial" panose="020B0604020202020204" pitchFamily="34" charset="0"/>
              </a:rPr>
              <a:t>M.Horáček</a:t>
            </a:r>
            <a:endParaRPr lang="cs-CZ" sz="1000" b="0" dirty="0" smtClean="0">
              <a:latin typeface="Arial" panose="020B0604020202020204" pitchFamily="34" charset="0"/>
              <a:cs typeface="Arial" panose="020B0604020202020204" pitchFamily="34" charset="0"/>
            </a:endParaRPr>
          </a:p>
        </p:txBody>
      </p:sp>
      <p:sp>
        <p:nvSpPr>
          <p:cNvPr id="15" name="TextovéPole 14"/>
          <p:cNvSpPr txBox="1"/>
          <p:nvPr/>
        </p:nvSpPr>
        <p:spPr>
          <a:xfrm>
            <a:off x="216000" y="91108"/>
            <a:ext cx="4392488" cy="707886"/>
          </a:xfrm>
          <a:prstGeom prst="rect">
            <a:avLst/>
          </a:prstGeom>
          <a:blipFill>
            <a:blip r:embed="rId3"/>
            <a:tile tx="0" ty="0" sx="100000" sy="100000" flip="none" algn="tl"/>
          </a:blipFill>
          <a:ln w="69850">
            <a:gradFill>
              <a:gsLst>
                <a:gs pos="45000">
                  <a:schemeClr val="accent1">
                    <a:lumMod val="45000"/>
                    <a:lumOff val="55000"/>
                  </a:schemeClr>
                </a:gs>
                <a:gs pos="84000">
                  <a:srgbClr val="FDECE3"/>
                </a:gs>
              </a:gsLst>
              <a:lin ang="5400000" scaled="1"/>
            </a:gradFill>
            <a:prstDash val="solid"/>
          </a:ln>
        </p:spPr>
        <p:txBody>
          <a:bodyPr wrap="square" rtlCol="0">
            <a:spAutoFit/>
          </a:bodyPr>
          <a:lstStyle/>
          <a:p>
            <a:pPr algn="ctr"/>
            <a:r>
              <a:rPr lang="cs-CZ" sz="2000" dirty="0" smtClean="0">
                <a:latin typeface="Eras Bold ITC" panose="020B0907030504020204" pitchFamily="34" charset="0"/>
              </a:rPr>
              <a:t>Stará garda na konci</a:t>
            </a:r>
          </a:p>
          <a:p>
            <a:pPr algn="ctr"/>
            <a:r>
              <a:rPr lang="cs-CZ" sz="2000" dirty="0" smtClean="0">
                <a:latin typeface="Eras Bold ITC" panose="020B0907030504020204" pitchFamily="34" charset="0"/>
              </a:rPr>
              <a:t>podzimu válí </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7"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sp>
        <p:nvSpPr>
          <p:cNvPr id="11" name="TextovéPole 10"/>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41</a:t>
            </a:r>
          </a:p>
        </p:txBody>
      </p:sp>
      <p:pic>
        <p:nvPicPr>
          <p:cNvPr id="1026" name="Picture 1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sp>
        <p:nvSpPr>
          <p:cNvPr id="114" name="TextovéPole 113"/>
          <p:cNvSpPr txBox="1"/>
          <p:nvPr/>
        </p:nvSpPr>
        <p:spPr>
          <a:xfrm>
            <a:off x="143992" y="235124"/>
            <a:ext cx="4578479" cy="5509200"/>
          </a:xfrm>
          <a:prstGeom prst="rect">
            <a:avLst/>
          </a:prstGeom>
          <a:blipFill dpi="0" rotWithShape="1">
            <a:blip r:embed="rId81" cstate="print">
              <a:alphaModFix amt="27000"/>
            </a:blip>
            <a:srcRect/>
            <a:stretch>
              <a:fillRect/>
            </a:stretch>
          </a:blipFill>
          <a:ln w="57150">
            <a:solidFill>
              <a:srgbClr val="00B0F0"/>
            </a:solidFill>
          </a:ln>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sz="1100" i="1" dirty="0" smtClean="0">
                <a:latin typeface="Arial" pitchFamily="34" charset="0"/>
                <a:cs typeface="Arial" pitchFamily="34" charset="0"/>
              </a:rPr>
              <a:t>V Dubí 3:0. Dospělí hráli už v sobotu, a tak se k mistrovskému zápasu mohli vydat i dorostenci  z mužstva dospělých. Domácí, kteří v tabulce okupují první polovinu, se soustředili hlavně na obranu a vydrželo jim to první poločas. Pak už jsme se ale dokázali prosadit a útočné pojetí zvítězilo nad obranou. Zvítězili jsme 3:0.  Se zájmem jsme také sledovali, jak si Šluknov, který byl před tímto utkáním na 1. místě bod před námi, poradí v Liběšicích se spojeným týmem Liběšic a </a:t>
            </a:r>
            <a:r>
              <a:rPr lang="cs-CZ" sz="1100" i="1" dirty="0" err="1" smtClean="0">
                <a:latin typeface="Arial" pitchFamily="34" charset="0"/>
                <a:cs typeface="Arial" pitchFamily="34" charset="0"/>
              </a:rPr>
              <a:t>Úštěka</a:t>
            </a:r>
            <a:r>
              <a:rPr lang="cs-CZ" sz="1100" i="1" dirty="0" smtClean="0">
                <a:latin typeface="Arial" pitchFamily="34" charset="0"/>
                <a:cs typeface="Arial" pitchFamily="34" charset="0"/>
              </a:rPr>
              <a:t>. Moc jsme nevěřili, že to dopadne, jak si přejeme, ale nakonec se tak naší velké radosti  stalo. Šluknov prohrál 2:1. Po 9. kole se dorostenci dostali do čela I.A třídy skupiny A.  Do konce podzimu zbývají ještě 2 zápasy a věříme, že za 14 dní dorostenci na </a:t>
            </a:r>
            <a:r>
              <a:rPr lang="cs-CZ" sz="1100" i="1" dirty="0" err="1" smtClean="0">
                <a:latin typeface="Arial" pitchFamily="34" charset="0"/>
                <a:cs typeface="Arial" pitchFamily="34" charset="0"/>
              </a:rPr>
              <a:t>dokopné</a:t>
            </a:r>
            <a:r>
              <a:rPr lang="cs-CZ" sz="1100" i="1" dirty="0" smtClean="0">
                <a:latin typeface="Arial" pitchFamily="34" charset="0"/>
                <a:cs typeface="Arial" pitchFamily="34" charset="0"/>
              </a:rPr>
              <a:t> oslaví  podzimního mistra. To už jsme u starších žáků účastníků Krajského přeboru skupiny A, kde jim patří 4. místo. Z deseti zápasů 7x vyhráli a mají na svém kontě 6 vítězství v řadě. Naposledy to bylo v Lovosicích 5:3, kde podle postavení v tabulce byli domácí mírným favoritem, ale podle nestranných účastníků zápasu podalo mužstvo parádní výkon a dokázalo vyhrát  5:3, když domácí snížili na přijatelný výsledek až v samotném závěru dvěma brankami. Mladší žáci  na rozdíl od svých starších kolegů před týdnem v Lovosicích prohráli těsným rozdílem. Bojovnost a chuť nechyběla, ale bohužel v závěru chybělo trochu toho fotbalového štěstí a domácí slavili úspěch. Minulý víkend skončily venkovní ligové a pohárové turnaje starší a mladší přípravky pořádané okresním fotbalovým svazem. Starší přípravka v jedné ze základních skupin okresního poháru skončila za Liběšicemi na 2. místě.  Mladší přípravky jsme měli v soutěži 2 týmy. Zapomenout se nesmí ani na </a:t>
            </a:r>
            <a:r>
              <a:rPr lang="cs-CZ" sz="1100" i="1" dirty="0" err="1" smtClean="0">
                <a:latin typeface="Arial" pitchFamily="34" charset="0"/>
                <a:cs typeface="Arial" pitchFamily="34" charset="0"/>
              </a:rPr>
              <a:t>minipřípravku</a:t>
            </a:r>
            <a:r>
              <a:rPr lang="cs-CZ" sz="1100" i="1" dirty="0" smtClean="0">
                <a:latin typeface="Arial" pitchFamily="34" charset="0"/>
                <a:cs typeface="Arial" pitchFamily="34" charset="0"/>
              </a:rPr>
              <a:t>, která sice již tento týden nehrála, ale čekalo se na dohrávky, po kterých je po podzimu na 3. místě okresního přeboru.</a:t>
            </a:r>
          </a:p>
          <a:p>
            <a:pPr algn="just" eaLnBrk="0" hangingPunct="0">
              <a:defRPr/>
            </a:pPr>
            <a:r>
              <a:rPr lang="cs-CZ" sz="1100" i="1" dirty="0">
                <a:latin typeface="Arial" pitchFamily="34" charset="0"/>
                <a:cs typeface="Arial" pitchFamily="34" charset="0"/>
              </a:rPr>
              <a:t> </a:t>
            </a:r>
            <a:r>
              <a:rPr lang="cs-CZ" sz="1100" i="1" dirty="0" smtClean="0">
                <a:latin typeface="Arial" pitchFamily="34" charset="0"/>
                <a:cs typeface="Arial" pitchFamily="34" charset="0"/>
              </a:rPr>
              <a:t>        Fotbalový kolotoč se roztáčí i tento víkend a fanouškům přejeme krásné fotbalové zážitky. </a:t>
            </a:r>
          </a:p>
        </p:txBody>
      </p:sp>
      <p:graphicFrame>
        <p:nvGraphicFramePr>
          <p:cNvPr id="118" name="Tabulka 117"/>
          <p:cNvGraphicFramePr>
            <a:graphicFrameLocks noGrp="1"/>
          </p:cNvGraphicFramePr>
          <p:nvPr>
            <p:extLst>
              <p:ext uri="{D42A27DB-BD31-4B8C-83A1-F6EECF244321}">
                <p14:modId xmlns:p14="http://schemas.microsoft.com/office/powerpoint/2010/main" val="2660430875"/>
              </p:ext>
            </p:extLst>
          </p:nvPr>
        </p:nvGraphicFramePr>
        <p:xfrm>
          <a:off x="5544592" y="2900923"/>
          <a:ext cx="4536504" cy="1510665"/>
        </p:xfrm>
        <a:graphic>
          <a:graphicData uri="http://schemas.openxmlformats.org/drawingml/2006/table">
            <a:tbl>
              <a:tblPr/>
              <a:tblGrid>
                <a:gridCol w="3722646">
                  <a:extLst>
                    <a:ext uri="{9D8B030D-6E8A-4147-A177-3AD203B41FA5}">
                      <a16:colId xmlns:a16="http://schemas.microsoft.com/office/drawing/2014/main" val="3376922461"/>
                    </a:ext>
                  </a:extLst>
                </a:gridCol>
                <a:gridCol w="813858">
                  <a:extLst>
                    <a:ext uri="{9D8B030D-6E8A-4147-A177-3AD203B41FA5}">
                      <a16:colId xmlns:a16="http://schemas.microsoft.com/office/drawing/2014/main" val="3416342906"/>
                    </a:ext>
                  </a:extLst>
                </a:gridCol>
              </a:tblGrid>
              <a:tr h="458855">
                <a:tc gridSpan="2">
                  <a:txBody>
                    <a:bodyPr/>
                    <a:lstStyle/>
                    <a:p>
                      <a:pPr algn="ctr" fontAlgn="ctr"/>
                      <a:r>
                        <a:rPr lang="pl-PL" sz="1600" b="1" i="0" u="none" strike="noStrike" dirty="0" smtClean="0">
                          <a:solidFill>
                            <a:srgbClr val="000000"/>
                          </a:solidFill>
                          <a:effectLst/>
                          <a:latin typeface="Arial Black" panose="020B0A04020102020204" pitchFamily="34" charset="0"/>
                          <a:cs typeface="Aharoni" panose="02010803020104030203" pitchFamily="2" charset="-79"/>
                        </a:rPr>
                        <a:t>9.kolo </a:t>
                      </a:r>
                      <a:r>
                        <a:rPr lang="pl-PL" sz="1600" b="1" i="0" u="none" strike="noStrike" dirty="0">
                          <a:solidFill>
                            <a:srgbClr val="000000"/>
                          </a:solidFill>
                          <a:effectLst/>
                          <a:latin typeface="Arial Black" panose="020B0A04020102020204" pitchFamily="34" charset="0"/>
                          <a:cs typeface="Aharoni" panose="02010803020104030203" pitchFamily="2" charset="-79"/>
                        </a:rPr>
                        <a:t>okresního přeboru staré gardy </a:t>
                      </a:r>
                      <a:r>
                        <a:rPr lang="pl-PL" sz="1600" b="1" i="0" u="none" strike="noStrike" dirty="0" smtClean="0">
                          <a:solidFill>
                            <a:srgbClr val="000000"/>
                          </a:solidFill>
                          <a:effectLst/>
                          <a:latin typeface="Arial Black" panose="020B0A04020102020204" pitchFamily="34" charset="0"/>
                          <a:cs typeface="Aharoni" panose="02010803020104030203" pitchFamily="2" charset="-79"/>
                        </a:rPr>
                        <a:t>29.9.2017</a:t>
                      </a:r>
                      <a:endParaRPr lang="pl-PL" sz="1600" b="1" i="0" u="none" strike="noStrike" dirty="0">
                        <a:solidFill>
                          <a:srgbClr val="000000"/>
                        </a:solidFill>
                        <a:effectLst/>
                        <a:latin typeface="Arial Black" panose="020B0A04020102020204" pitchFamily="34" charset="0"/>
                        <a:cs typeface="Aharoni" panose="02010803020104030203" pitchFamily="2" charset="-79"/>
                      </a:endParaRPr>
                    </a:p>
                  </a:txBody>
                  <a:tcPr marL="9525" marR="9525" marT="9525" marB="0" anchor="ctr">
                    <a:lnL w="12700" cap="flat" cmpd="sng"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extLst>
                  <a:ext uri="{0D108BD9-81ED-4DB2-BD59-A6C34878D82A}">
                    <a16:rowId xmlns:a16="http://schemas.microsoft.com/office/drawing/2014/main" val="2205034424"/>
                  </a:ext>
                </a:extLst>
              </a:tr>
              <a:tr h="237239">
                <a:tc>
                  <a:txBody>
                    <a:bodyPr/>
                    <a:lstStyle/>
                    <a:p>
                      <a:pPr algn="ctr" fontAlgn="ctr"/>
                      <a:r>
                        <a:rPr lang="cs-CZ" sz="1600" b="1" i="0" u="none" strike="noStrike" dirty="0" smtClean="0">
                          <a:solidFill>
                            <a:srgbClr val="1A68B5"/>
                          </a:solidFill>
                          <a:effectLst/>
                          <a:latin typeface="Arial" panose="020B0604020202020204" pitchFamily="34" charset="0"/>
                        </a:rPr>
                        <a:t>Litoměřicko-Hoštka</a:t>
                      </a:r>
                      <a:endParaRPr lang="cs-CZ" sz="1600" b="1" i="0" u="none" strike="noStrike" dirty="0">
                        <a:solidFill>
                          <a:srgbClr val="1A68B5"/>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600" b="1" i="0" u="none" strike="noStrike" dirty="0" smtClean="0">
                          <a:solidFill>
                            <a:srgbClr val="000000"/>
                          </a:solidFill>
                          <a:effectLst/>
                          <a:latin typeface="Arial" panose="020B0604020202020204" pitchFamily="34" charset="0"/>
                        </a:rPr>
                        <a:t>5:4</a:t>
                      </a:r>
                      <a:endParaRPr lang="cs-CZ" sz="1600" b="1" i="0" u="none" strike="noStrike" dirty="0">
                        <a:solidFill>
                          <a:srgbClr val="000000"/>
                        </a:solidFill>
                        <a:effectLst/>
                        <a:latin typeface="Arial" panose="020B0604020202020204" pitchFamily="34" charset="0"/>
                      </a:endParaRP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83712473"/>
                  </a:ext>
                </a:extLst>
              </a:tr>
              <a:tr h="248022">
                <a:tc>
                  <a:txBody>
                    <a:bodyPr/>
                    <a:lstStyle/>
                    <a:p>
                      <a:pPr algn="ctr" fontAlgn="ctr"/>
                      <a:r>
                        <a:rPr lang="cs-CZ" sz="1600" b="1" i="0" u="none" strike="noStrike" dirty="0" smtClean="0">
                          <a:solidFill>
                            <a:srgbClr val="1A68B5"/>
                          </a:solidFill>
                          <a:effectLst/>
                          <a:latin typeface="Arial" panose="020B0604020202020204" pitchFamily="34" charset="0"/>
                        </a:rPr>
                        <a:t>Bohušovice-Lovosice</a:t>
                      </a:r>
                      <a:endParaRPr lang="cs-CZ" sz="1600" b="1" i="0" u="none" strike="noStrike" dirty="0">
                        <a:solidFill>
                          <a:srgbClr val="1A68B5"/>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ECFF"/>
                    </a:solidFill>
                  </a:tcPr>
                </a:tc>
                <a:tc>
                  <a:txBody>
                    <a:bodyPr/>
                    <a:lstStyle/>
                    <a:p>
                      <a:pPr algn="ctr" fontAlgn="ctr"/>
                      <a:r>
                        <a:rPr lang="cs-CZ" sz="1600" b="1" i="0" u="none" strike="noStrike" dirty="0" smtClean="0">
                          <a:solidFill>
                            <a:srgbClr val="000000"/>
                          </a:solidFill>
                          <a:effectLst/>
                          <a:latin typeface="Arial" panose="020B0604020202020204" pitchFamily="34" charset="0"/>
                        </a:rPr>
                        <a:t>2:4</a:t>
                      </a:r>
                      <a:endParaRPr lang="cs-CZ" sz="1600" b="1" i="0" u="none" strike="noStrike" dirty="0">
                        <a:solidFill>
                          <a:srgbClr val="000000"/>
                        </a:solidFill>
                        <a:effectLst/>
                        <a:latin typeface="Arial" panose="020B0604020202020204" pitchFamily="34" charset="0"/>
                      </a:endParaRP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647108444"/>
                  </a:ext>
                </a:extLst>
              </a:tr>
              <a:tr h="248022">
                <a:tc>
                  <a:txBody>
                    <a:bodyPr/>
                    <a:lstStyle/>
                    <a:p>
                      <a:pPr algn="ctr" fontAlgn="ctr"/>
                      <a:r>
                        <a:rPr lang="cs-CZ" sz="1600" b="1" i="0" u="none" strike="noStrike" dirty="0" smtClean="0">
                          <a:solidFill>
                            <a:srgbClr val="1A68B5"/>
                          </a:solidFill>
                          <a:effectLst/>
                          <a:latin typeface="Arial" panose="020B0604020202020204" pitchFamily="34" charset="0"/>
                        </a:rPr>
                        <a:t>Žitenice-TIGO 1996</a:t>
                      </a:r>
                      <a:endParaRPr lang="cs-CZ" sz="1600" b="1" i="0" u="none" strike="noStrike" dirty="0">
                        <a:solidFill>
                          <a:srgbClr val="1A68B5"/>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600" b="1" i="0" u="none" strike="noStrike" dirty="0" smtClean="0">
                          <a:solidFill>
                            <a:srgbClr val="000000"/>
                          </a:solidFill>
                          <a:effectLst/>
                          <a:latin typeface="Arial" panose="020B0604020202020204" pitchFamily="34" charset="0"/>
                        </a:rPr>
                        <a:t>3:10</a:t>
                      </a:r>
                      <a:endParaRPr lang="cs-CZ" sz="1600" b="1" i="0" u="none" strike="noStrike" dirty="0">
                        <a:solidFill>
                          <a:srgbClr val="000000"/>
                        </a:solidFill>
                        <a:effectLst/>
                        <a:latin typeface="Arial" panose="020B0604020202020204" pitchFamily="34" charset="0"/>
                      </a:endParaRP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274487657"/>
                  </a:ext>
                </a:extLst>
              </a:tr>
              <a:tr h="248022">
                <a:tc>
                  <a:txBody>
                    <a:bodyPr/>
                    <a:lstStyle/>
                    <a:p>
                      <a:pPr algn="ctr" fontAlgn="ctr"/>
                      <a:r>
                        <a:rPr lang="cs-CZ" sz="1600" b="1" i="0" u="none" strike="noStrike" dirty="0" err="1" smtClean="0">
                          <a:solidFill>
                            <a:srgbClr val="1A68B5"/>
                          </a:solidFill>
                          <a:effectLst/>
                          <a:latin typeface="Arial" panose="020B0604020202020204" pitchFamily="34" charset="0"/>
                        </a:rPr>
                        <a:t>Štětí-České</a:t>
                      </a:r>
                      <a:r>
                        <a:rPr lang="cs-CZ" sz="1600" b="1" i="0" u="none" strike="noStrike" dirty="0" smtClean="0">
                          <a:solidFill>
                            <a:srgbClr val="1A68B5"/>
                          </a:solidFill>
                          <a:effectLst/>
                          <a:latin typeface="Arial" panose="020B0604020202020204" pitchFamily="34" charset="0"/>
                        </a:rPr>
                        <a:t> Kopisty</a:t>
                      </a:r>
                      <a:endParaRPr lang="cs-CZ" sz="1600" b="1" i="0" u="none" strike="noStrike" dirty="0">
                        <a:solidFill>
                          <a:srgbClr val="1A68B5"/>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400" b="1" i="0" u="none" strike="noStrike" dirty="0" smtClean="0">
                          <a:solidFill>
                            <a:srgbClr val="000000"/>
                          </a:solidFill>
                          <a:effectLst/>
                          <a:latin typeface="Calibri" panose="020F0502020204030204" pitchFamily="34" charset="0"/>
                        </a:rPr>
                        <a:t>4:0</a:t>
                      </a:r>
                      <a:endParaRPr lang="cs-CZ" sz="1400" b="1" i="0" u="none" strike="noStrike" dirty="0">
                        <a:solidFill>
                          <a:srgbClr val="000000"/>
                        </a:solidFill>
                        <a:effectLst/>
                        <a:latin typeface="Calibri" panose="020F0502020204030204" pitchFamily="34" charset="0"/>
                      </a:endParaRP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3822402059"/>
                  </a:ext>
                </a:extLst>
              </a:tr>
            </a:tbl>
          </a:graphicData>
        </a:graphic>
      </p:graphicFrame>
      <p:graphicFrame>
        <p:nvGraphicFramePr>
          <p:cNvPr id="4" name="Tabulka 3"/>
          <p:cNvGraphicFramePr>
            <a:graphicFrameLocks noGrp="1"/>
          </p:cNvGraphicFramePr>
          <p:nvPr>
            <p:extLst>
              <p:ext uri="{D42A27DB-BD31-4B8C-83A1-F6EECF244321}">
                <p14:modId xmlns:p14="http://schemas.microsoft.com/office/powerpoint/2010/main" val="1051788968"/>
              </p:ext>
            </p:extLst>
          </p:nvPr>
        </p:nvGraphicFramePr>
        <p:xfrm>
          <a:off x="5544592" y="4555604"/>
          <a:ext cx="4656735" cy="2314575"/>
        </p:xfrm>
        <a:graphic>
          <a:graphicData uri="http://schemas.openxmlformats.org/drawingml/2006/table">
            <a:tbl>
              <a:tblPr/>
              <a:tblGrid>
                <a:gridCol w="209153">
                  <a:extLst>
                    <a:ext uri="{9D8B030D-6E8A-4147-A177-3AD203B41FA5}">
                      <a16:colId xmlns:a16="http://schemas.microsoft.com/office/drawing/2014/main" val="905489043"/>
                    </a:ext>
                  </a:extLst>
                </a:gridCol>
                <a:gridCol w="233759">
                  <a:extLst>
                    <a:ext uri="{9D8B030D-6E8A-4147-A177-3AD203B41FA5}">
                      <a16:colId xmlns:a16="http://schemas.microsoft.com/office/drawing/2014/main" val="2120061070"/>
                    </a:ext>
                  </a:extLst>
                </a:gridCol>
                <a:gridCol w="1845468">
                  <a:extLst>
                    <a:ext uri="{9D8B030D-6E8A-4147-A177-3AD203B41FA5}">
                      <a16:colId xmlns:a16="http://schemas.microsoft.com/office/drawing/2014/main" val="4271290941"/>
                    </a:ext>
                  </a:extLst>
                </a:gridCol>
                <a:gridCol w="295275">
                  <a:extLst>
                    <a:ext uri="{9D8B030D-6E8A-4147-A177-3AD203B41FA5}">
                      <a16:colId xmlns:a16="http://schemas.microsoft.com/office/drawing/2014/main" val="3670745193"/>
                    </a:ext>
                  </a:extLst>
                </a:gridCol>
                <a:gridCol w="258366">
                  <a:extLst>
                    <a:ext uri="{9D8B030D-6E8A-4147-A177-3AD203B41FA5}">
                      <a16:colId xmlns:a16="http://schemas.microsoft.com/office/drawing/2014/main" val="3964132365"/>
                    </a:ext>
                  </a:extLst>
                </a:gridCol>
                <a:gridCol w="175320">
                  <a:extLst>
                    <a:ext uri="{9D8B030D-6E8A-4147-A177-3AD203B41FA5}">
                      <a16:colId xmlns:a16="http://schemas.microsoft.com/office/drawing/2014/main" val="3339202766"/>
                    </a:ext>
                  </a:extLst>
                </a:gridCol>
                <a:gridCol w="322958">
                  <a:extLst>
                    <a:ext uri="{9D8B030D-6E8A-4147-A177-3AD203B41FA5}">
                      <a16:colId xmlns:a16="http://schemas.microsoft.com/office/drawing/2014/main" val="2073017183"/>
                    </a:ext>
                  </a:extLst>
                </a:gridCol>
                <a:gridCol w="725885">
                  <a:extLst>
                    <a:ext uri="{9D8B030D-6E8A-4147-A177-3AD203B41FA5}">
                      <a16:colId xmlns:a16="http://schemas.microsoft.com/office/drawing/2014/main" val="1881893120"/>
                    </a:ext>
                  </a:extLst>
                </a:gridCol>
                <a:gridCol w="319882">
                  <a:extLst>
                    <a:ext uri="{9D8B030D-6E8A-4147-A177-3AD203B41FA5}">
                      <a16:colId xmlns:a16="http://schemas.microsoft.com/office/drawing/2014/main" val="1972616122"/>
                    </a:ext>
                  </a:extLst>
                </a:gridCol>
                <a:gridCol w="270669">
                  <a:extLst>
                    <a:ext uri="{9D8B030D-6E8A-4147-A177-3AD203B41FA5}">
                      <a16:colId xmlns:a16="http://schemas.microsoft.com/office/drawing/2014/main" val="1746766702"/>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96046886"/>
                  </a:ext>
                </a:extLst>
              </a:tr>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200" b="1" i="0" u="none" strike="noStrike">
                          <a:solidFill>
                            <a:srgbClr val="0000CC"/>
                          </a:solidFill>
                          <a:effectLst/>
                          <a:latin typeface="Calibri" panose="020F0502020204030204" pitchFamily="34" charset="0"/>
                        </a:rPr>
                        <a:t>Stará garda Sepap Štětí Okresní přebor 2017/18 po 9.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8128872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Žitenice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71:16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2604343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Tigo Nučnice 1996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24:10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7566023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Sokol České Kopisty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21:19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50758102"/>
                  </a:ext>
                </a:extLst>
              </a:tr>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FF0066"/>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dirty="0">
                          <a:solidFill>
                            <a:srgbClr val="FF0066"/>
                          </a:solidFill>
                          <a:effectLst/>
                          <a:latin typeface="Arial" panose="020B0604020202020204" pitchFamily="34" charset="0"/>
                        </a:rPr>
                        <a:t>Sepap Štětí</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FF0066"/>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FF0066"/>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FF0066"/>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FF0066"/>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FF0066"/>
                          </a:solidFill>
                          <a:effectLst/>
                          <a:latin typeface="Arial" panose="020B0604020202020204" pitchFamily="34" charset="0"/>
                        </a:rPr>
                        <a:t>33:19</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FF0066"/>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7439222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FK Litoměřicko, </a:t>
                      </a:r>
                      <a:r>
                        <a:rPr lang="cs-CZ" sz="1100" b="1" i="0" u="none" strike="noStrike" dirty="0" err="1">
                          <a:solidFill>
                            <a:srgbClr val="000000"/>
                          </a:solidFill>
                          <a:effectLst/>
                          <a:latin typeface="Arial" panose="020B0604020202020204" pitchFamily="34" charset="0"/>
                        </a:rPr>
                        <a:t>z.s</a:t>
                      </a:r>
                      <a:r>
                        <a:rPr lang="cs-CZ" sz="11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21:30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7105195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Sokol Hoštka</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15:30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8666231"/>
                  </a:ext>
                </a:extLst>
              </a:tr>
              <a:tr h="200025">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Slavoj Bohušovice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18:35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4786046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12:29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6316979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Sokol Pokratice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12:39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3443646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55394438"/>
                  </a:ext>
                </a:extLst>
              </a:tr>
            </a:tbl>
          </a:graphicData>
        </a:graphic>
      </p:graphicFrame>
      <p:sp>
        <p:nvSpPr>
          <p:cNvPr id="5" name="TextovéPole 4"/>
          <p:cNvSpPr txBox="1"/>
          <p:nvPr/>
        </p:nvSpPr>
        <p:spPr>
          <a:xfrm>
            <a:off x="5544592" y="163116"/>
            <a:ext cx="4536504" cy="2462213"/>
          </a:xfrm>
          <a:prstGeom prst="rect">
            <a:avLst/>
          </a:prstGeom>
          <a:solidFill>
            <a:schemeClr val="accent3">
              <a:lumMod val="95000"/>
            </a:schemeClr>
          </a:solidFill>
          <a:ln w="104775">
            <a:solidFill>
              <a:schemeClr val="accent1"/>
            </a:solidFill>
            <a:prstDash val="sysDot"/>
          </a:ln>
        </p:spPr>
        <p:txBody>
          <a:bodyPr wrap="square" rtlCol="0">
            <a:spAutoFit/>
          </a:bodyPr>
          <a:lstStyle/>
          <a:p>
            <a:pPr algn="ctr"/>
            <a:r>
              <a:rPr lang="cs-CZ" sz="2200" dirty="0" smtClean="0">
                <a:latin typeface="Bookman Old Style" pitchFamily="18" charset="0"/>
              </a:rPr>
              <a:t>Tabulka okresního přeboru staré gardy není ještě kompletní. Zbývají dohrávky a pokud naše mužstvo vyhraje v Lovosicích, tak bude blízko stříbrnému stupínku. </a:t>
            </a:r>
          </a:p>
        </p:txBody>
      </p:sp>
      <p:sp>
        <p:nvSpPr>
          <p:cNvPr id="2" name="Obdélník 1"/>
          <p:cNvSpPr/>
          <p:nvPr/>
        </p:nvSpPr>
        <p:spPr>
          <a:xfrm>
            <a:off x="1420928" y="5995764"/>
            <a:ext cx="2353529" cy="523220"/>
          </a:xfrm>
          <a:prstGeom prst="rect">
            <a:avLst/>
          </a:prstGeom>
          <a:noFill/>
        </p:spPr>
        <p:txBody>
          <a:bodyPr wrap="none" lIns="91440" tIns="45720" rIns="91440" bIns="45720">
            <a:spAutoFit/>
          </a:bodyPr>
          <a:lstStyle/>
          <a:p>
            <a:pPr algn="ctr"/>
            <a:r>
              <a:rPr lang="cs-CZ" sz="2800" b="1" cap="none" spc="0" dirty="0" smtClean="0">
                <a:ln w="22225">
                  <a:solidFill>
                    <a:schemeClr val="accent2"/>
                  </a:solidFill>
                  <a:prstDash val="solid"/>
                </a:ln>
                <a:solidFill>
                  <a:schemeClr val="accent2">
                    <a:lumMod val="40000"/>
                    <a:lumOff val="60000"/>
                  </a:schemeClr>
                </a:solidFill>
                <a:effectLst/>
              </a:rPr>
              <a:t>Štětí do toho</a:t>
            </a:r>
            <a:endParaRPr lang="cs-CZ" sz="28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43984" y="5275687"/>
            <a:ext cx="184730" cy="276999"/>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25038" y="7004455"/>
            <a:ext cx="19581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40</a:t>
            </a:r>
          </a:p>
        </p:txBody>
      </p:sp>
      <p:pic>
        <p:nvPicPr>
          <p:cNvPr id="2050" name="Picture 6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graphicFrame>
        <p:nvGraphicFramePr>
          <p:cNvPr id="4" name="Tabulka 3"/>
          <p:cNvGraphicFramePr>
            <a:graphicFrameLocks noGrp="1"/>
          </p:cNvGraphicFramePr>
          <p:nvPr>
            <p:extLst>
              <p:ext uri="{D42A27DB-BD31-4B8C-83A1-F6EECF244321}">
                <p14:modId xmlns:p14="http://schemas.microsoft.com/office/powerpoint/2010/main" val="1860007126"/>
              </p:ext>
            </p:extLst>
          </p:nvPr>
        </p:nvGraphicFramePr>
        <p:xfrm>
          <a:off x="5794228" y="2323358"/>
          <a:ext cx="4286868" cy="4536504"/>
        </p:xfrm>
        <a:graphic>
          <a:graphicData uri="http://schemas.openxmlformats.org/drawingml/2006/table">
            <a:tbl>
              <a:tblPr/>
              <a:tblGrid>
                <a:gridCol w="305599">
                  <a:extLst>
                    <a:ext uri="{9D8B030D-6E8A-4147-A177-3AD203B41FA5}">
                      <a16:colId xmlns:a16="http://schemas.microsoft.com/office/drawing/2014/main" val="3706647951"/>
                    </a:ext>
                  </a:extLst>
                </a:gridCol>
                <a:gridCol w="1519504">
                  <a:extLst>
                    <a:ext uri="{9D8B030D-6E8A-4147-A177-3AD203B41FA5}">
                      <a16:colId xmlns:a16="http://schemas.microsoft.com/office/drawing/2014/main" val="2969340313"/>
                    </a:ext>
                  </a:extLst>
                </a:gridCol>
                <a:gridCol w="254665">
                  <a:extLst>
                    <a:ext uri="{9D8B030D-6E8A-4147-A177-3AD203B41FA5}">
                      <a16:colId xmlns:a16="http://schemas.microsoft.com/office/drawing/2014/main" val="636403930"/>
                    </a:ext>
                  </a:extLst>
                </a:gridCol>
                <a:gridCol w="254665">
                  <a:extLst>
                    <a:ext uri="{9D8B030D-6E8A-4147-A177-3AD203B41FA5}">
                      <a16:colId xmlns:a16="http://schemas.microsoft.com/office/drawing/2014/main" val="1641822581"/>
                    </a:ext>
                  </a:extLst>
                </a:gridCol>
                <a:gridCol w="254665">
                  <a:extLst>
                    <a:ext uri="{9D8B030D-6E8A-4147-A177-3AD203B41FA5}">
                      <a16:colId xmlns:a16="http://schemas.microsoft.com/office/drawing/2014/main" val="691910456"/>
                    </a:ext>
                  </a:extLst>
                </a:gridCol>
                <a:gridCol w="254665">
                  <a:extLst>
                    <a:ext uri="{9D8B030D-6E8A-4147-A177-3AD203B41FA5}">
                      <a16:colId xmlns:a16="http://schemas.microsoft.com/office/drawing/2014/main" val="133798723"/>
                    </a:ext>
                  </a:extLst>
                </a:gridCol>
                <a:gridCol w="254665">
                  <a:extLst>
                    <a:ext uri="{9D8B030D-6E8A-4147-A177-3AD203B41FA5}">
                      <a16:colId xmlns:a16="http://schemas.microsoft.com/office/drawing/2014/main" val="523532582"/>
                    </a:ext>
                  </a:extLst>
                </a:gridCol>
                <a:gridCol w="806441">
                  <a:extLst>
                    <a:ext uri="{9D8B030D-6E8A-4147-A177-3AD203B41FA5}">
                      <a16:colId xmlns:a16="http://schemas.microsoft.com/office/drawing/2014/main" val="841146878"/>
                    </a:ext>
                  </a:extLst>
                </a:gridCol>
                <a:gridCol w="381999">
                  <a:extLst>
                    <a:ext uri="{9D8B030D-6E8A-4147-A177-3AD203B41FA5}">
                      <a16:colId xmlns:a16="http://schemas.microsoft.com/office/drawing/2014/main" val="280214390"/>
                    </a:ext>
                  </a:extLst>
                </a:gridCol>
              </a:tblGrid>
              <a:tr h="324036">
                <a:tc gridSpan="9">
                  <a:txBody>
                    <a:bodyPr/>
                    <a:lstStyle/>
                    <a:p>
                      <a:pPr algn="ctr" fontAlgn="ctr"/>
                      <a:r>
                        <a:rPr lang="cs-CZ" sz="1600" b="1" i="0" u="none" strike="noStrike" dirty="0">
                          <a:solidFill>
                            <a:srgbClr val="000099"/>
                          </a:solidFill>
                          <a:effectLst/>
                          <a:latin typeface="Arial Black" panose="020B0A04020102020204" pitchFamily="34" charset="0"/>
                        </a:rPr>
                        <a:t>Mužstvo dospělých Ústecký přebor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513375799"/>
                  </a:ext>
                </a:extLst>
              </a:tr>
              <a:tr h="324036">
                <a:tc>
                  <a:txBody>
                    <a:bodyPr/>
                    <a:lstStyle/>
                    <a:p>
                      <a:pPr algn="ctr" fontAlgn="ctr"/>
                      <a:r>
                        <a:rPr lang="cs-CZ" sz="1200" b="1" i="0" u="none" strike="noStrike">
                          <a:solidFill>
                            <a:srgbClr val="000000"/>
                          </a:solidFill>
                          <a:effectLst/>
                          <a:latin typeface="Arial Black" panose="020B0A040201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smtClean="0">
                          <a:solidFill>
                            <a:srgbClr val="000000"/>
                          </a:solidFill>
                          <a:effectLst/>
                          <a:latin typeface="Arial Black" panose="020B0A04020102020204" pitchFamily="34" charset="0"/>
                        </a:rPr>
                        <a:t>32:10</a:t>
                      </a:r>
                      <a:endParaRPr lang="cs-CZ" sz="1200" b="1" i="0" u="none" strike="noStrike" dirty="0">
                        <a:solidFill>
                          <a:srgbClr val="000000"/>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Arial Black" panose="020B0A04020102020204" pitchFamily="34" charset="0"/>
                        </a:rPr>
                        <a:t>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764711289"/>
                  </a:ext>
                </a:extLst>
              </a:tr>
              <a:tr h="324036">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968473002"/>
                  </a:ext>
                </a:extLst>
              </a:tr>
              <a:tr h="324036">
                <a:tc gridSpan="9">
                  <a:txBody>
                    <a:bodyPr/>
                    <a:lstStyle/>
                    <a:p>
                      <a:pPr algn="ctr" fontAlgn="ctr"/>
                      <a:r>
                        <a:rPr lang="cs-CZ" sz="1600" b="1" i="0" u="none" strike="noStrike" dirty="0" smtClean="0">
                          <a:solidFill>
                            <a:srgbClr val="000099"/>
                          </a:solidFill>
                          <a:effectLst/>
                          <a:latin typeface="Arial Black" panose="020B0A04020102020204" pitchFamily="34" charset="0"/>
                        </a:rPr>
                        <a:t>Stará </a:t>
                      </a:r>
                      <a:r>
                        <a:rPr lang="cs-CZ" sz="1600" b="1" i="0" u="none" strike="noStrike" dirty="0">
                          <a:solidFill>
                            <a:srgbClr val="000099"/>
                          </a:solidFill>
                          <a:effectLst/>
                          <a:latin typeface="Arial Black" panose="020B0A04020102020204" pitchFamily="34" charset="0"/>
                        </a:rPr>
                        <a:t>garda okresní přebor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7141034"/>
                  </a:ext>
                </a:extLst>
              </a:tr>
              <a:tr h="324036">
                <a:tc>
                  <a:txBody>
                    <a:bodyPr/>
                    <a:lstStyle/>
                    <a:p>
                      <a:pPr algn="ctr" fontAlgn="ctr"/>
                      <a:r>
                        <a:rPr lang="cs-CZ" sz="1200" b="1" i="0" u="none" strike="noStrike">
                          <a:solidFill>
                            <a:srgbClr val="000000"/>
                          </a:solidFill>
                          <a:effectLst/>
                          <a:latin typeface="Arial Black" panose="020B0A040201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Sepap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smtClean="0">
                          <a:solidFill>
                            <a:srgbClr val="000000"/>
                          </a:solidFill>
                          <a:effectLst/>
                          <a:latin typeface="Arial Black" panose="020B0A04020102020204" pitchFamily="34" charset="0"/>
                        </a:rPr>
                        <a:t>33:19</a:t>
                      </a:r>
                      <a:endParaRPr lang="cs-CZ" sz="1200" b="1" i="0" u="none" strike="noStrike" dirty="0">
                        <a:solidFill>
                          <a:srgbClr val="000000"/>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429810157"/>
                  </a:ext>
                </a:extLst>
              </a:tr>
              <a:tr h="324036">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993935151"/>
                  </a:ext>
                </a:extLst>
              </a:tr>
              <a:tr h="324036">
                <a:tc gridSpan="9">
                  <a:txBody>
                    <a:bodyPr/>
                    <a:lstStyle/>
                    <a:p>
                      <a:pPr algn="ctr" fontAlgn="ctr"/>
                      <a:r>
                        <a:rPr lang="cs-CZ" sz="1600" b="1" i="0" u="none" strike="noStrike" dirty="0">
                          <a:solidFill>
                            <a:srgbClr val="000099"/>
                          </a:solidFill>
                          <a:effectLst/>
                          <a:latin typeface="Arial Black" panose="020B0A04020102020204" pitchFamily="34" charset="0"/>
                        </a:rPr>
                        <a:t>Dorost I. A třída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631915524"/>
                  </a:ext>
                </a:extLst>
              </a:tr>
              <a:tr h="324036">
                <a:tc>
                  <a:txBody>
                    <a:bodyPr/>
                    <a:lstStyle/>
                    <a:p>
                      <a:pPr algn="ctr" fontAlgn="ctr"/>
                      <a:r>
                        <a:rPr lang="cs-CZ" sz="1200" b="1" i="0" u="none" strike="noStrike">
                          <a:solidFill>
                            <a:srgbClr val="000000"/>
                          </a:solidFill>
                          <a:effectLst/>
                          <a:latin typeface="Arial Black" panose="020B0A040201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smtClean="0">
                          <a:solidFill>
                            <a:srgbClr val="000000"/>
                          </a:solidFill>
                          <a:effectLst/>
                          <a:latin typeface="Arial Black" panose="020B0A04020102020204" pitchFamily="34" charset="0"/>
                        </a:rPr>
                        <a:t>53:9</a:t>
                      </a:r>
                      <a:endParaRPr lang="cs-CZ" sz="1200" b="1" i="0" u="none" strike="noStrike" dirty="0">
                        <a:solidFill>
                          <a:srgbClr val="000000"/>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895915410"/>
                  </a:ext>
                </a:extLst>
              </a:tr>
              <a:tr h="324036">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697984009"/>
                  </a:ext>
                </a:extLst>
              </a:tr>
              <a:tr h="324036">
                <a:tc gridSpan="9">
                  <a:txBody>
                    <a:bodyPr/>
                    <a:lstStyle/>
                    <a:p>
                      <a:pPr algn="ctr" fontAlgn="ctr"/>
                      <a:r>
                        <a:rPr lang="cs-CZ" sz="1600" b="1" i="0" u="none" strike="noStrike" dirty="0">
                          <a:solidFill>
                            <a:srgbClr val="000099"/>
                          </a:solidFill>
                          <a:effectLst/>
                          <a:latin typeface="Arial Black" panose="020B0A04020102020204" pitchFamily="34" charset="0"/>
                        </a:rPr>
                        <a:t>Starší žáci Ústecký přebor skupina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39131807"/>
                  </a:ext>
                </a:extLst>
              </a:tr>
              <a:tr h="324036">
                <a:tc>
                  <a:txBody>
                    <a:bodyPr/>
                    <a:lstStyle/>
                    <a:p>
                      <a:pPr algn="ctr" fontAlgn="ctr"/>
                      <a:r>
                        <a:rPr lang="cs-CZ" sz="1200" b="1" i="0" u="none" strike="noStrike">
                          <a:solidFill>
                            <a:srgbClr val="000000"/>
                          </a:solidFill>
                          <a:effectLst/>
                          <a:latin typeface="Arial Black" panose="020B0A040201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Arial Black" panose="020B0A040201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Arial Black" panose="020B0A040201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Arial Black" panose="020B0A040201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smtClean="0">
                          <a:solidFill>
                            <a:srgbClr val="000000"/>
                          </a:solidFill>
                          <a:effectLst/>
                          <a:latin typeface="Arial Black" panose="020B0A04020102020204" pitchFamily="34" charset="0"/>
                        </a:rPr>
                        <a:t>61:26</a:t>
                      </a:r>
                      <a:endParaRPr lang="cs-CZ" sz="1200" b="1" i="0" u="none" strike="noStrike" dirty="0">
                        <a:solidFill>
                          <a:srgbClr val="000000"/>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Arial Black" panose="020B0A040201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811571428"/>
                  </a:ext>
                </a:extLst>
              </a:tr>
              <a:tr h="324036">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Arial Black" panose="020B0A040201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460957402"/>
                  </a:ext>
                </a:extLst>
              </a:tr>
              <a:tr h="324036">
                <a:tc gridSpan="9">
                  <a:txBody>
                    <a:bodyPr/>
                    <a:lstStyle/>
                    <a:p>
                      <a:pPr algn="ctr" fontAlgn="ctr"/>
                      <a:r>
                        <a:rPr lang="cs-CZ" sz="1600" b="1" i="0" u="none" strike="noStrike" dirty="0">
                          <a:solidFill>
                            <a:srgbClr val="000099"/>
                          </a:solidFill>
                          <a:effectLst/>
                          <a:latin typeface="Arial Black" panose="020B0A04020102020204" pitchFamily="34" charset="0"/>
                        </a:rPr>
                        <a:t>Mladší žáci Ústecký přebor skupina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227633226"/>
                  </a:ext>
                </a:extLst>
              </a:tr>
              <a:tr h="324036">
                <a:tc>
                  <a:txBody>
                    <a:bodyPr/>
                    <a:lstStyle/>
                    <a:p>
                      <a:pPr algn="ctr" fontAlgn="ctr"/>
                      <a:r>
                        <a:rPr lang="cs-CZ" sz="1200" b="1" i="0" u="none" strike="noStrike">
                          <a:solidFill>
                            <a:srgbClr val="000000"/>
                          </a:solidFill>
                          <a:effectLst/>
                          <a:latin typeface="Arial Black" panose="020B0A0402010202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effectLst/>
                          <a:latin typeface="Arial Black" panose="020B0A040201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Arial Black" panose="020B0A040201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Arial Black" panose="020B0A040201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Arial Black" panose="020B0A040201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Arial Black" panose="020B0A040201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Arial Black" panose="020B0A040201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smtClean="0">
                          <a:solidFill>
                            <a:srgbClr val="000000"/>
                          </a:solidFill>
                          <a:effectLst/>
                          <a:latin typeface="Arial Black" panose="020B0A04020102020204" pitchFamily="34" charset="0"/>
                        </a:rPr>
                        <a:t>17:65</a:t>
                      </a:r>
                      <a:endParaRPr lang="cs-CZ" sz="1200" b="1" i="0" u="none" strike="noStrike" dirty="0">
                        <a:solidFill>
                          <a:srgbClr val="000000"/>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Arial Black" panose="020B0A040201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421549154"/>
                  </a:ext>
                </a:extLst>
              </a:tr>
            </a:tbl>
          </a:graphicData>
        </a:graphic>
      </p:graphicFrame>
      <p:sp>
        <p:nvSpPr>
          <p:cNvPr id="5" name="Obdélník 4"/>
          <p:cNvSpPr/>
          <p:nvPr/>
        </p:nvSpPr>
        <p:spPr>
          <a:xfrm>
            <a:off x="5760616" y="163116"/>
            <a:ext cx="4392488" cy="1938992"/>
          </a:xfrm>
          <a:prstGeom prst="rect">
            <a:avLst/>
          </a:prstGeom>
          <a:solidFill>
            <a:srgbClr val="6600FF"/>
          </a:solidFill>
          <a:effectLst>
            <a:glow rad="50800">
              <a:srgbClr val="FFFF00"/>
            </a:glow>
            <a:softEdge rad="558800"/>
          </a:effectLst>
        </p:spPr>
        <p:txBody>
          <a:bodyPr wrap="square" lIns="91440" tIns="45720" rIns="91440" bIns="45720">
            <a:spAutoFit/>
          </a:bodyPr>
          <a:lstStyle/>
          <a:p>
            <a:pPr algn="ctr"/>
            <a:r>
              <a:rPr lang="cs-CZ" sz="4000" b="1" cap="none" spc="0" dirty="0" smtClean="0">
                <a:ln w="6600">
                  <a:solidFill>
                    <a:schemeClr val="accent2"/>
                  </a:solidFill>
                  <a:prstDash val="solid"/>
                </a:ln>
                <a:solidFill>
                  <a:srgbClr val="FFFFFF"/>
                </a:solidFill>
                <a:effectLst>
                  <a:outerShdw dist="38100" dir="2700000" algn="tl" rotWithShape="0">
                    <a:schemeClr val="accent2"/>
                  </a:outerShdw>
                </a:effectLst>
              </a:rPr>
              <a:t>Aktuální postavení mužstev SK Štětí</a:t>
            </a:r>
            <a:endParaRPr lang="cs-CZ"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aphicFrame>
        <p:nvGraphicFramePr>
          <p:cNvPr id="2" name="Tabulka 1"/>
          <p:cNvGraphicFramePr>
            <a:graphicFrameLocks noGrp="1"/>
          </p:cNvGraphicFramePr>
          <p:nvPr>
            <p:extLst>
              <p:ext uri="{D42A27DB-BD31-4B8C-83A1-F6EECF244321}">
                <p14:modId xmlns:p14="http://schemas.microsoft.com/office/powerpoint/2010/main" val="3734379872"/>
              </p:ext>
            </p:extLst>
          </p:nvPr>
        </p:nvGraphicFramePr>
        <p:xfrm>
          <a:off x="143992" y="1603276"/>
          <a:ext cx="4608513" cy="1971650"/>
        </p:xfrm>
        <a:graphic>
          <a:graphicData uri="http://schemas.openxmlformats.org/drawingml/2006/table">
            <a:tbl>
              <a:tblPr/>
              <a:tblGrid>
                <a:gridCol w="395096">
                  <a:extLst>
                    <a:ext uri="{9D8B030D-6E8A-4147-A177-3AD203B41FA5}">
                      <a16:colId xmlns:a16="http://schemas.microsoft.com/office/drawing/2014/main" val="2292693675"/>
                    </a:ext>
                  </a:extLst>
                </a:gridCol>
                <a:gridCol w="1399769">
                  <a:extLst>
                    <a:ext uri="{9D8B030D-6E8A-4147-A177-3AD203B41FA5}">
                      <a16:colId xmlns:a16="http://schemas.microsoft.com/office/drawing/2014/main" val="114146580"/>
                    </a:ext>
                  </a:extLst>
                </a:gridCol>
                <a:gridCol w="431784">
                  <a:extLst>
                    <a:ext uri="{9D8B030D-6E8A-4147-A177-3AD203B41FA5}">
                      <a16:colId xmlns:a16="http://schemas.microsoft.com/office/drawing/2014/main" val="20097496"/>
                    </a:ext>
                  </a:extLst>
                </a:gridCol>
                <a:gridCol w="428960">
                  <a:extLst>
                    <a:ext uri="{9D8B030D-6E8A-4147-A177-3AD203B41FA5}">
                      <a16:colId xmlns:a16="http://schemas.microsoft.com/office/drawing/2014/main" val="384966086"/>
                    </a:ext>
                  </a:extLst>
                </a:gridCol>
                <a:gridCol w="372519">
                  <a:extLst>
                    <a:ext uri="{9D8B030D-6E8A-4147-A177-3AD203B41FA5}">
                      <a16:colId xmlns:a16="http://schemas.microsoft.com/office/drawing/2014/main" val="2361919020"/>
                    </a:ext>
                  </a:extLst>
                </a:gridCol>
                <a:gridCol w="406385">
                  <a:extLst>
                    <a:ext uri="{9D8B030D-6E8A-4147-A177-3AD203B41FA5}">
                      <a16:colId xmlns:a16="http://schemas.microsoft.com/office/drawing/2014/main" val="215456980"/>
                    </a:ext>
                  </a:extLst>
                </a:gridCol>
                <a:gridCol w="440250">
                  <a:extLst>
                    <a:ext uri="{9D8B030D-6E8A-4147-A177-3AD203B41FA5}">
                      <a16:colId xmlns:a16="http://schemas.microsoft.com/office/drawing/2014/main" val="1143952354"/>
                    </a:ext>
                  </a:extLst>
                </a:gridCol>
                <a:gridCol w="733750">
                  <a:extLst>
                    <a:ext uri="{9D8B030D-6E8A-4147-A177-3AD203B41FA5}">
                      <a16:colId xmlns:a16="http://schemas.microsoft.com/office/drawing/2014/main" val="3532447527"/>
                    </a:ext>
                  </a:extLst>
                </a:gridCol>
              </a:tblGrid>
              <a:tr h="190500">
                <a:tc>
                  <a:txBody>
                    <a:bodyPr/>
                    <a:lstStyle/>
                    <a:p>
                      <a:pPr algn="ctr" rtl="0" fontAlgn="ctr"/>
                      <a:r>
                        <a:rPr lang="cs-CZ" sz="1200" b="1" i="0" u="none" strike="noStrike" dirty="0">
                          <a:solidFill>
                            <a:srgbClr val="0033CC"/>
                          </a:solidFill>
                          <a:effectLst/>
                          <a:latin typeface="Arial" panose="020B0604020202020204" pitchFamily="34" charset="0"/>
                        </a:rPr>
                        <a:t>1.</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dirty="0">
                          <a:solidFill>
                            <a:srgbClr val="0033CC"/>
                          </a:solidFill>
                          <a:effectLst/>
                          <a:latin typeface="Arial" panose="020B0604020202020204" pitchFamily="34" charset="0"/>
                        </a:rPr>
                        <a:t>Sokol Malé Žernoseky</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Arial" panose="020B0604020202020204" pitchFamily="34" charset="0"/>
                        </a:rPr>
                        <a:t>6</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Arial" panose="020B0604020202020204" pitchFamily="34" charset="0"/>
                        </a:rPr>
                        <a:t>5</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Arial" panose="020B0604020202020204" pitchFamily="34" charset="0"/>
                        </a:rPr>
                        <a:t>0</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Arial" panose="020B0604020202020204" pitchFamily="34" charset="0"/>
                        </a:rPr>
                        <a:t>1</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Calibri" panose="020F0502020204030204" pitchFamily="34" charset="0"/>
                        </a:rPr>
                        <a:t>86:29</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Arial" panose="020B0604020202020204" pitchFamily="34" charset="0"/>
                        </a:rPr>
                        <a:t>15</a:t>
                      </a:r>
                    </a:p>
                  </a:txBody>
                  <a:tcPr marL="9525" marR="9525" marT="9525" marB="0" anchor="ctr">
                    <a:lnL>
                      <a:noFill/>
                    </a:lnL>
                    <a:lnR>
                      <a:noFill/>
                    </a:lnR>
                    <a:lnT>
                      <a:noFill/>
                    </a:lnT>
                    <a:lnB>
                      <a:noFill/>
                    </a:lnB>
                    <a:solidFill>
                      <a:srgbClr val="FFFFCC"/>
                    </a:solidFill>
                  </a:tcPr>
                </a:tc>
                <a:extLst>
                  <a:ext uri="{0D108BD9-81ED-4DB2-BD59-A6C34878D82A}">
                    <a16:rowId xmlns:a16="http://schemas.microsoft.com/office/drawing/2014/main" val="2795107439"/>
                  </a:ext>
                </a:extLst>
              </a:tr>
              <a:tr h="190500">
                <a:tc>
                  <a:txBody>
                    <a:bodyPr/>
                    <a:lstStyle/>
                    <a:p>
                      <a:pPr algn="ctr" rtl="0" fontAlgn="ctr"/>
                      <a:r>
                        <a:rPr lang="cs-CZ" sz="1200" b="1" i="0" u="none" strike="noStrike">
                          <a:solidFill>
                            <a:srgbClr val="0033CC"/>
                          </a:solidFill>
                          <a:effectLst/>
                          <a:latin typeface="Arial" panose="020B0604020202020204" pitchFamily="34" charset="0"/>
                        </a:rPr>
                        <a:t>2.</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dirty="0">
                          <a:solidFill>
                            <a:srgbClr val="0033CC"/>
                          </a:solidFill>
                          <a:effectLst/>
                          <a:latin typeface="Arial" panose="020B0604020202020204" pitchFamily="34" charset="0"/>
                        </a:rPr>
                        <a:t>ASK Lovosice</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a:solidFill>
                            <a:srgbClr val="0033CC"/>
                          </a:solidFill>
                          <a:effectLst/>
                          <a:latin typeface="Arial" panose="020B0604020202020204" pitchFamily="34" charset="0"/>
                        </a:rPr>
                        <a:t>6</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a:solidFill>
                            <a:srgbClr val="0033CC"/>
                          </a:solidFill>
                          <a:effectLst/>
                          <a:latin typeface="Arial" panose="020B0604020202020204" pitchFamily="34" charset="0"/>
                        </a:rPr>
                        <a:t>4</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a:solidFill>
                            <a:srgbClr val="0033CC"/>
                          </a:solidFill>
                          <a:effectLst/>
                          <a:latin typeface="Arial" panose="020B0604020202020204" pitchFamily="34" charset="0"/>
                        </a:rPr>
                        <a:t>1</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a:solidFill>
                            <a:srgbClr val="0033CC"/>
                          </a:solidFill>
                          <a:effectLst/>
                          <a:latin typeface="Arial" panose="020B0604020202020204" pitchFamily="34" charset="0"/>
                        </a:rPr>
                        <a:t>1</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a:solidFill>
                            <a:srgbClr val="0033CC"/>
                          </a:solidFill>
                          <a:effectLst/>
                          <a:latin typeface="Calibri" panose="020F0502020204030204" pitchFamily="34" charset="0"/>
                        </a:rPr>
                        <a:t>89:35</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dirty="0">
                          <a:solidFill>
                            <a:srgbClr val="0033CC"/>
                          </a:solidFill>
                          <a:effectLst/>
                          <a:latin typeface="Arial" panose="020B0604020202020204" pitchFamily="34" charset="0"/>
                        </a:rPr>
                        <a:t>13</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2832654046"/>
                  </a:ext>
                </a:extLst>
              </a:tr>
              <a:tr h="200025">
                <a:tc>
                  <a:txBody>
                    <a:bodyPr/>
                    <a:lstStyle/>
                    <a:p>
                      <a:pPr algn="ctr" rtl="0" fontAlgn="ctr"/>
                      <a:r>
                        <a:rPr lang="cs-CZ" sz="14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FFFFCC"/>
                    </a:solidFill>
                  </a:tcPr>
                </a:tc>
                <a:tc>
                  <a:txBody>
                    <a:bodyPr/>
                    <a:lstStyle/>
                    <a:p>
                      <a:pPr algn="ctr" rtl="0" fontAlgn="ctr"/>
                      <a:r>
                        <a:rPr lang="cs-CZ" sz="1400" b="1" i="0" u="none" strike="noStrike" dirty="0">
                          <a:solidFill>
                            <a:srgbClr val="FF0000"/>
                          </a:solidFill>
                          <a:effectLst/>
                          <a:latin typeface="Arial" panose="020B0604020202020204" pitchFamily="34" charset="0"/>
                        </a:rPr>
                        <a:t>SK Štětí, </a:t>
                      </a:r>
                      <a:r>
                        <a:rPr lang="cs-CZ" sz="1400" b="1" i="0" u="none" strike="noStrike" dirty="0" err="1">
                          <a:solidFill>
                            <a:srgbClr val="FF0000"/>
                          </a:solidFill>
                          <a:effectLst/>
                          <a:latin typeface="Arial" panose="020B0604020202020204" pitchFamily="34" charset="0"/>
                        </a:rPr>
                        <a:t>z.s</a:t>
                      </a:r>
                      <a:r>
                        <a:rPr lang="cs-CZ" sz="14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FFFFCC"/>
                    </a:solidFill>
                  </a:tcPr>
                </a:tc>
                <a:tc>
                  <a:txBody>
                    <a:bodyPr/>
                    <a:lstStyle/>
                    <a:p>
                      <a:pPr algn="ctr" rtl="0" fontAlgn="ctr"/>
                      <a:r>
                        <a:rPr lang="cs-CZ" sz="14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FFFFCC"/>
                    </a:solidFill>
                  </a:tcPr>
                </a:tc>
                <a:tc>
                  <a:txBody>
                    <a:bodyPr/>
                    <a:lstStyle/>
                    <a:p>
                      <a:pPr algn="ctr" rtl="0" fontAlgn="ctr"/>
                      <a:r>
                        <a:rPr lang="cs-CZ" sz="14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FFFFCC"/>
                    </a:solidFill>
                  </a:tcPr>
                </a:tc>
                <a:tc>
                  <a:txBody>
                    <a:bodyPr/>
                    <a:lstStyle/>
                    <a:p>
                      <a:pPr algn="ctr" rtl="0" fontAlgn="ctr"/>
                      <a:r>
                        <a:rPr lang="cs-CZ" sz="14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FFFFCC"/>
                    </a:solidFill>
                  </a:tcPr>
                </a:tc>
                <a:tc>
                  <a:txBody>
                    <a:bodyPr/>
                    <a:lstStyle/>
                    <a:p>
                      <a:pPr algn="ctr" rtl="0" fontAlgn="ctr"/>
                      <a:r>
                        <a:rPr lang="cs-CZ" sz="14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FFFFCC"/>
                    </a:solidFill>
                  </a:tcPr>
                </a:tc>
                <a:tc>
                  <a:txBody>
                    <a:bodyPr/>
                    <a:lstStyle/>
                    <a:p>
                      <a:pPr algn="ctr" rtl="0" fontAlgn="ctr"/>
                      <a:r>
                        <a:rPr lang="cs-CZ" sz="1400" b="1" i="0" u="none" strike="noStrike">
                          <a:solidFill>
                            <a:srgbClr val="FF0000"/>
                          </a:solidFill>
                          <a:effectLst/>
                          <a:latin typeface="Calibri" panose="020F0502020204030204" pitchFamily="34" charset="0"/>
                        </a:rPr>
                        <a:t>95:62</a:t>
                      </a:r>
                    </a:p>
                  </a:txBody>
                  <a:tcPr marL="9525" marR="9525" marT="9525" marB="0" anchor="ctr">
                    <a:lnL>
                      <a:noFill/>
                    </a:lnL>
                    <a:lnR>
                      <a:noFill/>
                    </a:lnR>
                    <a:lnT>
                      <a:noFill/>
                    </a:lnT>
                    <a:lnB>
                      <a:noFill/>
                    </a:lnB>
                    <a:solidFill>
                      <a:srgbClr val="FFFFCC"/>
                    </a:solidFill>
                  </a:tcPr>
                </a:tc>
                <a:tc>
                  <a:txBody>
                    <a:bodyPr/>
                    <a:lstStyle/>
                    <a:p>
                      <a:pPr algn="ctr" rtl="0" fontAlgn="ctr"/>
                      <a:r>
                        <a:rPr lang="cs-CZ" sz="1400" b="1" i="0" u="none" strike="noStrike">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FFFFCC"/>
                    </a:solidFill>
                  </a:tcPr>
                </a:tc>
                <a:extLst>
                  <a:ext uri="{0D108BD9-81ED-4DB2-BD59-A6C34878D82A}">
                    <a16:rowId xmlns:a16="http://schemas.microsoft.com/office/drawing/2014/main" val="3188322105"/>
                  </a:ext>
                </a:extLst>
              </a:tr>
              <a:tr h="190500">
                <a:tc>
                  <a:txBody>
                    <a:bodyPr/>
                    <a:lstStyle/>
                    <a:p>
                      <a:pPr algn="ctr" rtl="0" fontAlgn="ctr"/>
                      <a:r>
                        <a:rPr lang="cs-CZ" sz="1200" b="1" i="0" u="none" strike="noStrike">
                          <a:solidFill>
                            <a:srgbClr val="0033CC"/>
                          </a:solidFill>
                          <a:effectLst/>
                          <a:latin typeface="Arial" panose="020B0604020202020204" pitchFamily="34" charset="0"/>
                        </a:rPr>
                        <a:t>4.</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dirty="0">
                          <a:solidFill>
                            <a:srgbClr val="0033CC"/>
                          </a:solidFill>
                          <a:effectLst/>
                          <a:latin typeface="Arial" panose="020B0604020202020204" pitchFamily="34" charset="0"/>
                        </a:rPr>
                        <a:t>Dynamo </a:t>
                      </a:r>
                      <a:r>
                        <a:rPr lang="cs-CZ" sz="1200" b="1" i="0" u="none" strike="noStrike" dirty="0" err="1">
                          <a:solidFill>
                            <a:srgbClr val="0033CC"/>
                          </a:solidFill>
                          <a:effectLst/>
                          <a:latin typeface="Arial" panose="020B0604020202020204" pitchFamily="34" charset="0"/>
                        </a:rPr>
                        <a:t>Podlusky</a:t>
                      </a:r>
                      <a:endParaRPr lang="cs-CZ" sz="1200" b="1" i="0" u="none" strike="noStrike" dirty="0">
                        <a:solidFill>
                          <a:srgbClr val="0033CC"/>
                        </a:solidFill>
                        <a:effectLst/>
                        <a:latin typeface="Arial" panose="020B0604020202020204" pitchFamily="34" charset="0"/>
                      </a:endParaRP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dirty="0">
                          <a:solidFill>
                            <a:srgbClr val="0033CC"/>
                          </a:solidFill>
                          <a:effectLst/>
                          <a:latin typeface="Arial" panose="020B0604020202020204" pitchFamily="34" charset="0"/>
                        </a:rPr>
                        <a:t>6</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dirty="0">
                          <a:solidFill>
                            <a:srgbClr val="0033CC"/>
                          </a:solidFill>
                          <a:effectLst/>
                          <a:latin typeface="Arial" panose="020B0604020202020204" pitchFamily="34" charset="0"/>
                        </a:rPr>
                        <a:t>3</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a:solidFill>
                            <a:srgbClr val="0033CC"/>
                          </a:solidFill>
                          <a:effectLst/>
                          <a:latin typeface="Arial" panose="020B0604020202020204" pitchFamily="34" charset="0"/>
                        </a:rPr>
                        <a:t>0</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a:solidFill>
                            <a:srgbClr val="0033CC"/>
                          </a:solidFill>
                          <a:effectLst/>
                          <a:latin typeface="Arial" panose="020B0604020202020204" pitchFamily="34" charset="0"/>
                        </a:rPr>
                        <a:t>3</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a:solidFill>
                            <a:srgbClr val="0033CC"/>
                          </a:solidFill>
                          <a:effectLst/>
                          <a:latin typeface="Calibri" panose="020F0502020204030204" pitchFamily="34" charset="0"/>
                        </a:rPr>
                        <a:t>78:54</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a:solidFill>
                            <a:srgbClr val="0033CC"/>
                          </a:solidFill>
                          <a:effectLst/>
                          <a:latin typeface="Arial" panose="020B0604020202020204" pitchFamily="34" charset="0"/>
                        </a:rPr>
                        <a:t>9</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624553624"/>
                  </a:ext>
                </a:extLst>
              </a:tr>
              <a:tr h="420980">
                <a:tc>
                  <a:txBody>
                    <a:bodyPr/>
                    <a:lstStyle/>
                    <a:p>
                      <a:pPr algn="ctr" rtl="0" fontAlgn="ctr"/>
                      <a:r>
                        <a:rPr lang="cs-CZ" sz="1200" b="1" i="0" u="none" strike="noStrike">
                          <a:solidFill>
                            <a:srgbClr val="0033CC"/>
                          </a:solidFill>
                          <a:effectLst/>
                          <a:latin typeface="Arial" panose="020B0604020202020204" pitchFamily="34" charset="0"/>
                        </a:rPr>
                        <a:t>5.</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Arial" panose="020B0604020202020204" pitchFamily="34" charset="0"/>
                        </a:rPr>
                        <a:t>FK Liběšice</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Arial" panose="020B0604020202020204" pitchFamily="34" charset="0"/>
                        </a:rPr>
                        <a:t>6</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Arial" panose="020B0604020202020204" pitchFamily="34" charset="0"/>
                        </a:rPr>
                        <a:t>3</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dirty="0">
                          <a:solidFill>
                            <a:srgbClr val="0033CC"/>
                          </a:solidFill>
                          <a:effectLst/>
                          <a:latin typeface="Arial" panose="020B0604020202020204" pitchFamily="34" charset="0"/>
                        </a:rPr>
                        <a:t>0</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Arial" panose="020B0604020202020204" pitchFamily="34" charset="0"/>
                        </a:rPr>
                        <a:t>3</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Calibri" panose="020F0502020204030204" pitchFamily="34" charset="0"/>
                        </a:rPr>
                        <a:t>61:102</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Arial" panose="020B0604020202020204" pitchFamily="34" charset="0"/>
                        </a:rPr>
                        <a:t>9</a:t>
                      </a:r>
                    </a:p>
                  </a:txBody>
                  <a:tcPr marL="9525" marR="9525" marT="9525" marB="0" anchor="ctr">
                    <a:lnL>
                      <a:noFill/>
                    </a:lnL>
                    <a:lnR>
                      <a:noFill/>
                    </a:lnR>
                    <a:lnT>
                      <a:noFill/>
                    </a:lnT>
                    <a:lnB>
                      <a:noFill/>
                    </a:lnB>
                    <a:solidFill>
                      <a:srgbClr val="FFFFCC"/>
                    </a:solidFill>
                  </a:tcPr>
                </a:tc>
                <a:extLst>
                  <a:ext uri="{0D108BD9-81ED-4DB2-BD59-A6C34878D82A}">
                    <a16:rowId xmlns:a16="http://schemas.microsoft.com/office/drawing/2014/main" val="840918014"/>
                  </a:ext>
                </a:extLst>
              </a:tr>
              <a:tr h="190500">
                <a:tc>
                  <a:txBody>
                    <a:bodyPr/>
                    <a:lstStyle/>
                    <a:p>
                      <a:pPr algn="ctr" rtl="0" fontAlgn="ctr"/>
                      <a:r>
                        <a:rPr lang="cs-CZ" sz="1200" b="1" i="0" u="none" strike="noStrike">
                          <a:solidFill>
                            <a:srgbClr val="0033CC"/>
                          </a:solidFill>
                          <a:effectLst/>
                          <a:latin typeface="Arial" panose="020B0604020202020204" pitchFamily="34" charset="0"/>
                        </a:rPr>
                        <a:t>6.</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a:solidFill>
                            <a:srgbClr val="0033CC"/>
                          </a:solidFill>
                          <a:effectLst/>
                          <a:latin typeface="Arial" panose="020B0604020202020204" pitchFamily="34" charset="0"/>
                        </a:rPr>
                        <a:t>SK Bezděkov</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a:solidFill>
                            <a:srgbClr val="0033CC"/>
                          </a:solidFill>
                          <a:effectLst/>
                          <a:latin typeface="Arial" panose="020B0604020202020204" pitchFamily="34" charset="0"/>
                        </a:rPr>
                        <a:t>6</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a:solidFill>
                            <a:srgbClr val="0033CC"/>
                          </a:solidFill>
                          <a:effectLst/>
                          <a:latin typeface="Arial" panose="020B0604020202020204" pitchFamily="34" charset="0"/>
                        </a:rPr>
                        <a:t>1</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a:solidFill>
                            <a:srgbClr val="0033CC"/>
                          </a:solidFill>
                          <a:effectLst/>
                          <a:latin typeface="Arial" panose="020B0604020202020204" pitchFamily="34" charset="0"/>
                        </a:rPr>
                        <a:t>1</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dirty="0">
                          <a:solidFill>
                            <a:srgbClr val="0033CC"/>
                          </a:solidFill>
                          <a:effectLst/>
                          <a:latin typeface="Arial" panose="020B0604020202020204" pitchFamily="34" charset="0"/>
                        </a:rPr>
                        <a:t>4</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dirty="0">
                          <a:solidFill>
                            <a:srgbClr val="0033CC"/>
                          </a:solidFill>
                          <a:effectLst/>
                          <a:latin typeface="Calibri" panose="020F0502020204030204" pitchFamily="34" charset="0"/>
                        </a:rPr>
                        <a:t>57:72</a:t>
                      </a:r>
                    </a:p>
                  </a:txBody>
                  <a:tcPr marL="9525" marR="9525" marT="9525" marB="0" anchor="ctr">
                    <a:lnL>
                      <a:noFill/>
                    </a:lnL>
                    <a:lnR>
                      <a:noFill/>
                    </a:lnR>
                    <a:lnT>
                      <a:noFill/>
                    </a:lnT>
                    <a:lnB>
                      <a:noFill/>
                    </a:lnB>
                    <a:solidFill>
                      <a:srgbClr val="CCFFCC"/>
                    </a:solidFill>
                  </a:tcPr>
                </a:tc>
                <a:tc>
                  <a:txBody>
                    <a:bodyPr/>
                    <a:lstStyle/>
                    <a:p>
                      <a:pPr algn="ctr" rtl="0" fontAlgn="ctr"/>
                      <a:r>
                        <a:rPr lang="cs-CZ" sz="1200" b="1" i="0" u="none" strike="noStrike">
                          <a:solidFill>
                            <a:srgbClr val="0033CC"/>
                          </a:solidFill>
                          <a:effectLst/>
                          <a:latin typeface="Arial" panose="020B0604020202020204" pitchFamily="34" charset="0"/>
                        </a:rPr>
                        <a:t>4</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4258479180"/>
                  </a:ext>
                </a:extLst>
              </a:tr>
              <a:tr h="190500">
                <a:tc>
                  <a:txBody>
                    <a:bodyPr/>
                    <a:lstStyle/>
                    <a:p>
                      <a:pPr algn="ctr" rtl="0" fontAlgn="ctr"/>
                      <a:r>
                        <a:rPr lang="cs-CZ" sz="1200" b="1" i="0" u="none" strike="noStrike">
                          <a:solidFill>
                            <a:srgbClr val="0033CC"/>
                          </a:solidFill>
                          <a:effectLst/>
                          <a:latin typeface="Arial" panose="020B0604020202020204" pitchFamily="34" charset="0"/>
                        </a:rPr>
                        <a:t>7.</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Arial" panose="020B0604020202020204" pitchFamily="34" charset="0"/>
                        </a:rPr>
                        <a:t>Sokol Třebenice</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Arial" panose="020B0604020202020204" pitchFamily="34" charset="0"/>
                        </a:rPr>
                        <a:t>6</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Arial" panose="020B0604020202020204" pitchFamily="34" charset="0"/>
                        </a:rPr>
                        <a:t>0</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Arial" panose="020B0604020202020204" pitchFamily="34" charset="0"/>
                        </a:rPr>
                        <a:t>0</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Arial" panose="020B0604020202020204" pitchFamily="34" charset="0"/>
                        </a:rPr>
                        <a:t>6</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a:solidFill>
                            <a:srgbClr val="0033CC"/>
                          </a:solidFill>
                          <a:effectLst/>
                          <a:latin typeface="Calibri" panose="020F0502020204030204" pitchFamily="34" charset="0"/>
                        </a:rPr>
                        <a:t>13:143</a:t>
                      </a:r>
                    </a:p>
                  </a:txBody>
                  <a:tcPr marL="9525" marR="9525" marT="9525" marB="0" anchor="ctr">
                    <a:lnL>
                      <a:noFill/>
                    </a:lnL>
                    <a:lnR>
                      <a:noFill/>
                    </a:lnR>
                    <a:lnT>
                      <a:noFill/>
                    </a:lnT>
                    <a:lnB>
                      <a:noFill/>
                    </a:lnB>
                    <a:solidFill>
                      <a:srgbClr val="FFFFCC"/>
                    </a:solidFill>
                  </a:tcPr>
                </a:tc>
                <a:tc>
                  <a:txBody>
                    <a:bodyPr/>
                    <a:lstStyle/>
                    <a:p>
                      <a:pPr algn="ctr" rtl="0" fontAlgn="ctr"/>
                      <a:r>
                        <a:rPr lang="cs-CZ" sz="1200" b="1" i="0" u="none" strike="noStrike" dirty="0">
                          <a:solidFill>
                            <a:srgbClr val="0033CC"/>
                          </a:solidFill>
                          <a:effectLst/>
                          <a:latin typeface="Arial" panose="020B0604020202020204" pitchFamily="34" charset="0"/>
                        </a:rPr>
                        <a:t>0</a:t>
                      </a:r>
                    </a:p>
                  </a:txBody>
                  <a:tcPr marL="9525" marR="9525" marT="9525" marB="0" anchor="ctr">
                    <a:lnL>
                      <a:noFill/>
                    </a:lnL>
                    <a:lnR>
                      <a:noFill/>
                    </a:lnR>
                    <a:lnT>
                      <a:noFill/>
                    </a:lnT>
                    <a:lnB>
                      <a:noFill/>
                    </a:lnB>
                    <a:solidFill>
                      <a:srgbClr val="FFFFCC"/>
                    </a:solidFill>
                  </a:tcPr>
                </a:tc>
                <a:extLst>
                  <a:ext uri="{0D108BD9-81ED-4DB2-BD59-A6C34878D82A}">
                    <a16:rowId xmlns:a16="http://schemas.microsoft.com/office/drawing/2014/main" val="2601906876"/>
                  </a:ext>
                </a:extLst>
              </a:tr>
            </a:tbl>
          </a:graphicData>
        </a:graphic>
      </p:graphicFrame>
      <p:sp>
        <p:nvSpPr>
          <p:cNvPr id="3" name="TextovéPole 2"/>
          <p:cNvSpPr txBox="1"/>
          <p:nvPr/>
        </p:nvSpPr>
        <p:spPr>
          <a:xfrm>
            <a:off x="143992" y="91108"/>
            <a:ext cx="4608512" cy="1200329"/>
          </a:xfrm>
          <a:prstGeom prst="rect">
            <a:avLst/>
          </a:prstGeom>
          <a:solidFill>
            <a:srgbClr val="66FFFF"/>
          </a:solidFill>
        </p:spPr>
        <p:txBody>
          <a:bodyPr wrap="square" rtlCol="0">
            <a:spAutoFit/>
          </a:bodyPr>
          <a:lstStyle/>
          <a:p>
            <a:pPr algn="ctr"/>
            <a:r>
              <a:rPr lang="cs-CZ" sz="2400" u="sng" dirty="0" smtClean="0">
                <a:solidFill>
                  <a:srgbClr val="FF0066"/>
                </a:solidFill>
                <a:latin typeface="Bookman Old Style" pitchFamily="18" charset="0"/>
              </a:rPr>
              <a:t>Konečné pořadí podzimní části okresního přeboru </a:t>
            </a:r>
            <a:r>
              <a:rPr lang="cs-CZ" sz="2400" u="sng" dirty="0" err="1" smtClean="0">
                <a:solidFill>
                  <a:srgbClr val="FF0066"/>
                </a:solidFill>
                <a:latin typeface="Bookman Old Style" pitchFamily="18" charset="0"/>
              </a:rPr>
              <a:t>minipřípravky</a:t>
            </a:r>
            <a:endParaRPr lang="cs-CZ" sz="2400" u="sng" dirty="0" smtClean="0">
              <a:solidFill>
                <a:srgbClr val="FF0066"/>
              </a:solidFill>
              <a:latin typeface="Bookman Old Style" pitchFamily="18" charset="0"/>
            </a:endParaRPr>
          </a:p>
        </p:txBody>
      </p:sp>
      <p:pic>
        <p:nvPicPr>
          <p:cNvPr id="6" name="Obrázek 5"/>
          <p:cNvPicPr>
            <a:picLocks noChangeAspect="1"/>
          </p:cNvPicPr>
          <p:nvPr/>
        </p:nvPicPr>
        <p:blipFill>
          <a:blip r:embed="rId165"/>
          <a:stretch>
            <a:fillRect/>
          </a:stretch>
        </p:blipFill>
        <p:spPr>
          <a:xfrm>
            <a:off x="576040" y="4051548"/>
            <a:ext cx="3816424" cy="2571750"/>
          </a:xfrm>
          <a:prstGeom prst="rect">
            <a:avLst/>
          </a:prstGeo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8"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14" name="TextovéPole 13"/>
          <p:cNvSpPr txBox="1"/>
          <p:nvPr/>
        </p:nvSpPr>
        <p:spPr>
          <a:xfrm>
            <a:off x="74888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39</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3074" name="Picture 29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graphicFrame>
        <p:nvGraphicFramePr>
          <p:cNvPr id="79" name="Tabulka 78"/>
          <p:cNvGraphicFramePr>
            <a:graphicFrameLocks noGrp="1"/>
          </p:cNvGraphicFramePr>
          <p:nvPr>
            <p:extLst>
              <p:ext uri="{D42A27DB-BD31-4B8C-83A1-F6EECF244321}">
                <p14:modId xmlns:p14="http://schemas.microsoft.com/office/powerpoint/2010/main" val="1267542941"/>
              </p:ext>
            </p:extLst>
          </p:nvPr>
        </p:nvGraphicFramePr>
        <p:xfrm>
          <a:off x="71984" y="1603276"/>
          <a:ext cx="4645080" cy="3954033"/>
        </p:xfrm>
        <a:graphic>
          <a:graphicData uri="http://schemas.openxmlformats.org/drawingml/2006/table">
            <a:tbl>
              <a:tblPr/>
              <a:tblGrid>
                <a:gridCol w="187590">
                  <a:extLst>
                    <a:ext uri="{9D8B030D-6E8A-4147-A177-3AD203B41FA5}">
                      <a16:colId xmlns:a16="http://schemas.microsoft.com/office/drawing/2014/main" val="2358476476"/>
                    </a:ext>
                  </a:extLst>
                </a:gridCol>
                <a:gridCol w="723560">
                  <a:extLst>
                    <a:ext uri="{9D8B030D-6E8A-4147-A177-3AD203B41FA5}">
                      <a16:colId xmlns:a16="http://schemas.microsoft.com/office/drawing/2014/main" val="3009907652"/>
                    </a:ext>
                  </a:extLst>
                </a:gridCol>
                <a:gridCol w="982613">
                  <a:extLst>
                    <a:ext uri="{9D8B030D-6E8A-4147-A177-3AD203B41FA5}">
                      <a16:colId xmlns:a16="http://schemas.microsoft.com/office/drawing/2014/main" val="854302102"/>
                    </a:ext>
                  </a:extLst>
                </a:gridCol>
                <a:gridCol w="1027278">
                  <a:extLst>
                    <a:ext uri="{9D8B030D-6E8A-4147-A177-3AD203B41FA5}">
                      <a16:colId xmlns:a16="http://schemas.microsoft.com/office/drawing/2014/main" val="1415476569"/>
                    </a:ext>
                  </a:extLst>
                </a:gridCol>
                <a:gridCol w="1000479">
                  <a:extLst>
                    <a:ext uri="{9D8B030D-6E8A-4147-A177-3AD203B41FA5}">
                      <a16:colId xmlns:a16="http://schemas.microsoft.com/office/drawing/2014/main" val="3879990768"/>
                    </a:ext>
                  </a:extLst>
                </a:gridCol>
                <a:gridCol w="535970">
                  <a:extLst>
                    <a:ext uri="{9D8B030D-6E8A-4147-A177-3AD203B41FA5}">
                      <a16:colId xmlns:a16="http://schemas.microsoft.com/office/drawing/2014/main" val="47805832"/>
                    </a:ext>
                  </a:extLst>
                </a:gridCol>
                <a:gridCol w="187590">
                  <a:extLst>
                    <a:ext uri="{9D8B030D-6E8A-4147-A177-3AD203B41FA5}">
                      <a16:colId xmlns:a16="http://schemas.microsoft.com/office/drawing/2014/main" val="1892215836"/>
                    </a:ext>
                  </a:extLst>
                </a:gridCol>
              </a:tblGrid>
              <a:tr h="333126">
                <a:tc>
                  <a:txBody>
                    <a:bodyPr/>
                    <a:lstStyle/>
                    <a:p>
                      <a:pPr algn="l" fontAlgn="b"/>
                      <a:r>
                        <a:rPr lang="cs-CZ" sz="1000" b="1"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CC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l" fontAlgn="b"/>
                      <a:r>
                        <a:rPr lang="cs-CZ" sz="1000" b="1"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CC99"/>
                    </a:solidFill>
                  </a:tcPr>
                </a:tc>
                <a:extLst>
                  <a:ext uri="{0D108BD9-81ED-4DB2-BD59-A6C34878D82A}">
                    <a16:rowId xmlns:a16="http://schemas.microsoft.com/office/drawing/2014/main" val="2083823949"/>
                  </a:ext>
                </a:extLst>
              </a:tr>
              <a:tr h="708779">
                <a:tc>
                  <a:txBody>
                    <a:bodyPr/>
                    <a:lstStyle/>
                    <a:p>
                      <a:pPr algn="l" fontAlgn="b"/>
                      <a:r>
                        <a:rPr lang="cs-CZ" sz="1000" b="1"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ctr" fontAlgn="ctr"/>
                      <a:r>
                        <a:rPr lang="cs-CZ" sz="1600" b="1" i="0" u="none" strike="noStrike" dirty="0">
                          <a:solidFill>
                            <a:srgbClr val="000000"/>
                          </a:solidFill>
                          <a:effectLst/>
                          <a:latin typeface="Baskerville Old Face" panose="02020602080505020303" pitchFamily="18" charset="0"/>
                        </a:rPr>
                        <a:t>28.10</a:t>
                      </a:r>
                      <a:r>
                        <a:rPr lang="cs-CZ" sz="1600" b="1" i="0" u="none" strike="noStrike" dirty="0" smtClean="0">
                          <a:solidFill>
                            <a:srgbClr val="000000"/>
                          </a:solidFill>
                          <a:effectLst/>
                          <a:latin typeface="Baskerville Old Face" panose="02020602080505020303" pitchFamily="18" charset="0"/>
                        </a:rPr>
                        <a:t>.  2017 10:15 sobota</a:t>
                      </a:r>
                      <a:endParaRPr lang="cs-CZ" sz="1600" b="1" i="0" u="none" strike="noStrike" dirty="0">
                        <a:solidFill>
                          <a:srgbClr val="000000"/>
                        </a:solidFill>
                        <a:effectLst/>
                        <a:latin typeface="Baskerville Old Face" panose="02020602080505020303" pitchFamily="18"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FFFFCC"/>
                    </a:solidFill>
                  </a:tcPr>
                </a:tc>
                <a:tc>
                  <a:txBody>
                    <a:bodyPr/>
                    <a:lstStyle/>
                    <a:p>
                      <a:pPr algn="ctr" fontAlgn="ctr"/>
                      <a:r>
                        <a:rPr lang="cs-CZ" sz="1600" b="1" i="0" u="none" strike="noStrike" dirty="0">
                          <a:solidFill>
                            <a:srgbClr val="000000"/>
                          </a:solidFill>
                          <a:effectLst/>
                          <a:latin typeface="Baskerville Old Face" panose="02020602080505020303" pitchFamily="18"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FFFFCC"/>
                    </a:solidFill>
                  </a:tcPr>
                </a:tc>
                <a:tc>
                  <a:txBody>
                    <a:bodyPr/>
                    <a:lstStyle/>
                    <a:p>
                      <a:pPr algn="ctr" fontAlgn="ctr"/>
                      <a:r>
                        <a:rPr lang="cs-CZ" sz="1600" b="1" i="0" u="none" strike="noStrike" dirty="0">
                          <a:solidFill>
                            <a:srgbClr val="000000"/>
                          </a:solidFill>
                          <a:effectLst/>
                          <a:latin typeface="Baskerville Old Face" panose="02020602080505020303" pitchFamily="18" charset="0"/>
                        </a:rPr>
                        <a:t> FK Slavoj 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FFFFCC"/>
                    </a:solidFill>
                  </a:tcPr>
                </a:tc>
                <a:tc>
                  <a:txBody>
                    <a:bodyPr/>
                    <a:lstStyle/>
                    <a:p>
                      <a:pPr algn="ctr" fontAlgn="ctr"/>
                      <a:r>
                        <a:rPr lang="cs-CZ" sz="1600" b="1" i="0" u="none" strike="noStrike">
                          <a:solidFill>
                            <a:srgbClr val="000000"/>
                          </a:solidFill>
                          <a:effectLst/>
                          <a:latin typeface="Baskerville Old Face" panose="02020602080505020303" pitchFamily="18" charset="0"/>
                        </a:rPr>
                        <a:t>Krajský přebor dospělých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FFFFCC"/>
                    </a:solidFill>
                  </a:tcPr>
                </a:tc>
                <a:tc>
                  <a:txBody>
                    <a:bodyPr/>
                    <a:lstStyle/>
                    <a:p>
                      <a:pPr algn="ctr" fontAlgn="ctr"/>
                      <a:r>
                        <a:rPr lang="cs-CZ" sz="1600" b="1" i="0" u="none" strike="noStrike">
                          <a:solidFill>
                            <a:srgbClr val="000000"/>
                          </a:solidFill>
                          <a:effectLst/>
                          <a:latin typeface="Baskerville Old Face" panose="02020602080505020303" pitchFamily="18"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FFFFCC"/>
                    </a:solidFill>
                  </a:tcPr>
                </a:tc>
                <a:tc>
                  <a:txBody>
                    <a:bodyPr/>
                    <a:lstStyle/>
                    <a:p>
                      <a:pPr algn="l" fontAlgn="b"/>
                      <a:r>
                        <a:rPr lang="cs-CZ" sz="1000" b="1"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CC99"/>
                    </a:solidFill>
                  </a:tcPr>
                </a:tc>
                <a:extLst>
                  <a:ext uri="{0D108BD9-81ED-4DB2-BD59-A6C34878D82A}">
                    <a16:rowId xmlns:a16="http://schemas.microsoft.com/office/drawing/2014/main" val="3793336533"/>
                  </a:ext>
                </a:extLst>
              </a:tr>
              <a:tr h="953307">
                <a:tc>
                  <a:txBody>
                    <a:bodyPr/>
                    <a:lstStyle/>
                    <a:p>
                      <a:pPr algn="l" fontAlgn="b"/>
                      <a:r>
                        <a:rPr lang="cs-CZ" sz="1000" b="1"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ctr" fontAlgn="ctr"/>
                      <a:r>
                        <a:rPr lang="cs-CZ" sz="1600" b="1" i="0" u="none" strike="noStrike" dirty="0">
                          <a:solidFill>
                            <a:srgbClr val="000000"/>
                          </a:solidFill>
                          <a:effectLst/>
                          <a:latin typeface="Baskerville Old Face" panose="02020602080505020303" pitchFamily="18" charset="0"/>
                        </a:rPr>
                        <a:t>29.10</a:t>
                      </a:r>
                      <a:r>
                        <a:rPr lang="cs-CZ" sz="1600" b="1" i="0" u="none" strike="noStrike" dirty="0" smtClean="0">
                          <a:solidFill>
                            <a:srgbClr val="000000"/>
                          </a:solidFill>
                          <a:effectLst/>
                          <a:latin typeface="Baskerville Old Face" panose="02020602080505020303" pitchFamily="18" charset="0"/>
                        </a:rPr>
                        <a:t>.   2017 10:00 neděle</a:t>
                      </a:r>
                      <a:endParaRPr lang="cs-CZ" sz="1600" b="1" i="0" u="none" strike="noStrike" dirty="0">
                        <a:solidFill>
                          <a:srgbClr val="000000"/>
                        </a:solidFill>
                        <a:effectLst/>
                        <a:latin typeface="Baskerville Old Face" panose="02020602080505020303" pitchFamily="18"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600" b="1" i="0" u="none" strike="noStrike" dirty="0">
                          <a:solidFill>
                            <a:srgbClr val="000000"/>
                          </a:solidFill>
                          <a:effectLst/>
                          <a:latin typeface="Baskerville Old Face" panose="02020602080505020303" pitchFamily="18"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600" b="1" i="0" u="none" strike="noStrike" dirty="0">
                          <a:solidFill>
                            <a:srgbClr val="000000"/>
                          </a:solidFill>
                          <a:effectLst/>
                          <a:latin typeface="Baskerville Old Face" panose="02020602080505020303" pitchFamily="18" charset="0"/>
                        </a:rPr>
                        <a:t>TJ </a:t>
                      </a:r>
                      <a:r>
                        <a:rPr lang="cs-CZ" sz="1600" b="1" i="0" u="none" strike="noStrike" dirty="0" err="1">
                          <a:solidFill>
                            <a:srgbClr val="000000"/>
                          </a:solidFill>
                          <a:effectLst/>
                          <a:latin typeface="Baskerville Old Face" panose="02020602080505020303" pitchFamily="18" charset="0"/>
                        </a:rPr>
                        <a:t>Mojžíř</a:t>
                      </a:r>
                      <a:endParaRPr lang="cs-CZ" sz="1600" b="1" i="0" u="none" strike="noStrike" dirty="0">
                        <a:solidFill>
                          <a:srgbClr val="000000"/>
                        </a:solidFill>
                        <a:effectLst/>
                        <a:latin typeface="Baskerville Old Face" panose="02020602080505020303"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600" b="1" i="0" u="none" strike="noStrike" dirty="0">
                          <a:solidFill>
                            <a:srgbClr val="000000"/>
                          </a:solidFill>
                          <a:effectLst/>
                          <a:latin typeface="Baskerville Old Face" panose="02020602080505020303" pitchFamily="18" charset="0"/>
                        </a:rPr>
                        <a:t>I.A třída staršího dorostu - </a:t>
                      </a:r>
                      <a:r>
                        <a:rPr lang="cs-CZ" sz="1600" b="1" i="0" u="none" strike="noStrike" dirty="0" err="1">
                          <a:solidFill>
                            <a:srgbClr val="000000"/>
                          </a:solidFill>
                          <a:effectLst/>
                          <a:latin typeface="Baskerville Old Face" panose="02020602080505020303" pitchFamily="18" charset="0"/>
                        </a:rPr>
                        <a:t>sk.A</a:t>
                      </a:r>
                      <a:endParaRPr lang="cs-CZ" sz="1600" b="1" i="0" u="none" strike="noStrike" dirty="0">
                        <a:solidFill>
                          <a:srgbClr val="000000"/>
                        </a:solidFill>
                        <a:effectLst/>
                        <a:latin typeface="Baskerville Old Face" panose="02020602080505020303"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600" b="1" i="0" u="none" strike="noStrike" dirty="0">
                          <a:solidFill>
                            <a:srgbClr val="000000"/>
                          </a:solidFill>
                          <a:effectLst/>
                          <a:latin typeface="Baskerville Old Face" panose="02020602080505020303" pitchFamily="18"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
                      <a:r>
                        <a:rPr lang="cs-CZ" sz="1000" b="1"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CC99"/>
                    </a:solidFill>
                  </a:tcPr>
                </a:tc>
                <a:extLst>
                  <a:ext uri="{0D108BD9-81ED-4DB2-BD59-A6C34878D82A}">
                    <a16:rowId xmlns:a16="http://schemas.microsoft.com/office/drawing/2014/main" val="1407888231"/>
                  </a:ext>
                </a:extLst>
              </a:tr>
              <a:tr h="333126">
                <a:tc>
                  <a:txBody>
                    <a:bodyPr/>
                    <a:lstStyle/>
                    <a:p>
                      <a:pPr algn="l" fontAlgn="b"/>
                      <a:r>
                        <a:rPr lang="cs-CZ" sz="1000" b="1"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ctr" fontAlgn="ctr"/>
                      <a:r>
                        <a:rPr lang="cs-CZ" sz="1600" b="1" i="0" u="none" strike="noStrike">
                          <a:solidFill>
                            <a:srgbClr val="000000"/>
                          </a:solidFill>
                          <a:effectLst/>
                          <a:latin typeface="Baskerville Old Face" panose="02020602080505020303" pitchFamily="18"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600" b="1" i="0" u="none" strike="noStrike">
                          <a:solidFill>
                            <a:srgbClr val="000000"/>
                          </a:solidFill>
                          <a:effectLst/>
                          <a:latin typeface="Baskerville Old Face" panose="02020602080505020303"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600" b="1" i="0" u="none" strike="noStrike" dirty="0">
                          <a:solidFill>
                            <a:srgbClr val="000000"/>
                          </a:solidFill>
                          <a:effectLst/>
                          <a:latin typeface="Baskerville Old Face" panose="02020602080505020303"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600" b="1" i="0" u="none" strike="noStrike" dirty="0">
                          <a:solidFill>
                            <a:srgbClr val="000000"/>
                          </a:solidFill>
                          <a:effectLst/>
                          <a:latin typeface="Baskerville Old Face" panose="02020602080505020303"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600" b="1" i="0" u="none" strike="noStrike" dirty="0">
                          <a:solidFill>
                            <a:srgbClr val="000000"/>
                          </a:solidFill>
                          <a:effectLst/>
                          <a:latin typeface="Baskerville Old Face" panose="02020602080505020303" pitchFamily="18"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cs-CZ" sz="1000" b="1"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CC99"/>
                    </a:solidFill>
                  </a:tcPr>
                </a:tc>
                <a:extLst>
                  <a:ext uri="{0D108BD9-81ED-4DB2-BD59-A6C34878D82A}">
                    <a16:rowId xmlns:a16="http://schemas.microsoft.com/office/drawing/2014/main" val="1887627202"/>
                  </a:ext>
                </a:extLst>
              </a:tr>
              <a:tr h="708779">
                <a:tc>
                  <a:txBody>
                    <a:bodyPr/>
                    <a:lstStyle/>
                    <a:p>
                      <a:pPr algn="l" fontAlgn="b"/>
                      <a:r>
                        <a:rPr lang="cs-CZ" sz="1000" b="1"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ctr" fontAlgn="ctr"/>
                      <a:r>
                        <a:rPr lang="cs-CZ" sz="1600" b="1" i="0" u="none" strike="noStrike" dirty="0">
                          <a:solidFill>
                            <a:srgbClr val="000000"/>
                          </a:solidFill>
                          <a:effectLst/>
                          <a:latin typeface="Baskerville Old Face" panose="02020602080505020303" pitchFamily="18" charset="0"/>
                        </a:rPr>
                        <a:t>11.11</a:t>
                      </a:r>
                      <a:r>
                        <a:rPr lang="cs-CZ" sz="1600" b="1" i="0" u="none" strike="noStrike" dirty="0" smtClean="0">
                          <a:solidFill>
                            <a:srgbClr val="000000"/>
                          </a:solidFill>
                          <a:effectLst/>
                          <a:latin typeface="Baskerville Old Face" panose="02020602080505020303" pitchFamily="18" charset="0"/>
                        </a:rPr>
                        <a:t>. 2017 10:15 sobota</a:t>
                      </a:r>
                      <a:endParaRPr lang="cs-CZ" sz="1600" b="1" i="0" u="none" strike="noStrike" dirty="0">
                        <a:solidFill>
                          <a:srgbClr val="000000"/>
                        </a:solidFill>
                        <a:effectLst/>
                        <a:latin typeface="Baskerville Old Face" panose="02020602080505020303" pitchFamily="18"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600" b="1" i="0" u="none" strike="noStrike" dirty="0">
                          <a:solidFill>
                            <a:srgbClr val="000000"/>
                          </a:solidFill>
                          <a:effectLst/>
                          <a:latin typeface="Baskerville Old Face" panose="02020602080505020303" pitchFamily="18"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600" b="1" i="0" u="none" strike="noStrike" dirty="0">
                          <a:solidFill>
                            <a:srgbClr val="000000"/>
                          </a:solidFill>
                          <a:effectLst/>
                          <a:latin typeface="Baskerville Old Face" panose="02020602080505020303" pitchFamily="18" charset="0"/>
                        </a:rPr>
                        <a:t>TJ Sokol Srbice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600" b="1" i="0" u="none" strike="noStrike">
                          <a:solidFill>
                            <a:srgbClr val="000000"/>
                          </a:solidFill>
                          <a:effectLst/>
                          <a:latin typeface="Baskerville Old Face" panose="02020602080505020303" pitchFamily="18" charset="0"/>
                        </a:rPr>
                        <a:t>Krajský přebor dospělých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600" b="1" i="0" u="none" strike="noStrike" dirty="0">
                          <a:solidFill>
                            <a:srgbClr val="000000"/>
                          </a:solidFill>
                          <a:effectLst/>
                          <a:latin typeface="Baskerville Old Face" panose="02020602080505020303" pitchFamily="18" charset="0"/>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l" fontAlgn="b"/>
                      <a:r>
                        <a:rPr lang="cs-CZ" sz="1000" b="1"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CC99"/>
                    </a:solidFill>
                  </a:tcPr>
                </a:tc>
                <a:extLst>
                  <a:ext uri="{0D108BD9-81ED-4DB2-BD59-A6C34878D82A}">
                    <a16:rowId xmlns:a16="http://schemas.microsoft.com/office/drawing/2014/main" val="332129296"/>
                  </a:ext>
                </a:extLst>
              </a:tr>
              <a:tr h="333126">
                <a:tc>
                  <a:txBody>
                    <a:bodyPr/>
                    <a:lstStyle/>
                    <a:p>
                      <a:pPr algn="l" fontAlgn="b"/>
                      <a:r>
                        <a:rPr lang="cs-CZ" sz="1000" b="1"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CC99"/>
                    </a:solidFill>
                  </a:tcPr>
                </a:tc>
                <a:tc>
                  <a:txBody>
                    <a:bodyPr/>
                    <a:lstStyle/>
                    <a:p>
                      <a:pPr algn="l" fontAlgn="b"/>
                      <a:r>
                        <a:rPr lang="cs-CZ" sz="1000" b="1"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CC99"/>
                    </a:solidFill>
                  </a:tcPr>
                </a:tc>
                <a:tc>
                  <a:txBody>
                    <a:bodyPr/>
                    <a:lstStyle/>
                    <a:p>
                      <a:pPr algn="l" fontAlgn="b"/>
                      <a:r>
                        <a:rPr lang="cs-CZ" sz="1000" b="1"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CC99"/>
                    </a:solidFill>
                  </a:tcPr>
                </a:tc>
                <a:tc>
                  <a:txBody>
                    <a:bodyPr/>
                    <a:lstStyle/>
                    <a:p>
                      <a:pPr algn="l" fontAlgn="b"/>
                      <a:r>
                        <a:rPr lang="cs-CZ" sz="1000" b="1"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CC99"/>
                    </a:solidFill>
                  </a:tcPr>
                </a:tc>
                <a:tc>
                  <a:txBody>
                    <a:bodyPr/>
                    <a:lstStyle/>
                    <a:p>
                      <a:pPr algn="l" fontAlgn="b"/>
                      <a:r>
                        <a:rPr lang="cs-CZ" sz="1000" b="1"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CC99"/>
                    </a:solidFill>
                  </a:tcPr>
                </a:tc>
                <a:tc>
                  <a:txBody>
                    <a:bodyPr/>
                    <a:lstStyle/>
                    <a:p>
                      <a:pPr algn="l" fontAlgn="b"/>
                      <a:r>
                        <a:rPr lang="cs-CZ" sz="1000" b="1"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CC99"/>
                    </a:solidFill>
                  </a:tcPr>
                </a:tc>
                <a:tc>
                  <a:txBody>
                    <a:bodyPr/>
                    <a:lstStyle/>
                    <a:p>
                      <a:pPr algn="l" fontAlgn="b"/>
                      <a:r>
                        <a:rPr lang="cs-CZ" sz="1000" b="1"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CC99"/>
                    </a:solidFill>
                  </a:tcPr>
                </a:tc>
                <a:extLst>
                  <a:ext uri="{0D108BD9-81ED-4DB2-BD59-A6C34878D82A}">
                    <a16:rowId xmlns:a16="http://schemas.microsoft.com/office/drawing/2014/main" val="2930924224"/>
                  </a:ext>
                </a:extLst>
              </a:tr>
            </a:tbl>
          </a:graphicData>
        </a:graphic>
      </p:graphicFrame>
      <p:sp>
        <p:nvSpPr>
          <p:cNvPr id="80" name="TextovéPole 79"/>
          <p:cNvSpPr txBox="1"/>
          <p:nvPr/>
        </p:nvSpPr>
        <p:spPr>
          <a:xfrm>
            <a:off x="108552" y="91108"/>
            <a:ext cx="4608512" cy="1384995"/>
          </a:xfrm>
          <a:prstGeom prst="rect">
            <a:avLst/>
          </a:prstGeom>
          <a:solidFill>
            <a:schemeClr val="accent1">
              <a:lumMod val="20000"/>
              <a:lumOff val="80000"/>
            </a:schemeClr>
          </a:solidFill>
          <a:effectLst>
            <a:outerShdw blurRad="50800" dist="38100" dir="5400000" algn="t" rotWithShape="0">
              <a:srgbClr val="66FF66">
                <a:alpha val="40000"/>
              </a:srgbClr>
            </a:outerShdw>
            <a:softEdge rad="317500"/>
          </a:effectLst>
          <a:scene3d>
            <a:camera prst="orthographicFront"/>
            <a:lightRig rig="threePt" dir="t">
              <a:rot lat="0" lon="0" rev="6000000"/>
            </a:lightRig>
          </a:scene3d>
          <a:sp3d extrusionH="114300" contourW="107950" prstMaterial="matte">
            <a:bevelT prst="relaxedInset"/>
            <a:extrusionClr>
              <a:srgbClr val="3399FF"/>
            </a:extrusionClr>
            <a:contourClr>
              <a:srgbClr val="FFFF00"/>
            </a:contourClr>
          </a:sp3d>
        </p:spPr>
        <p:txBody>
          <a:bodyPr wrap="square" rtlCol="0">
            <a:spAutoFit/>
          </a:bodyPr>
          <a:lstStyle/>
          <a:p>
            <a:pPr algn="ctr"/>
            <a:r>
              <a:rPr lang="cs-CZ" sz="2800" dirty="0" smtClean="0">
                <a:solidFill>
                  <a:srgbClr val="FF0000"/>
                </a:solidFill>
                <a:latin typeface="Bookman Old Style" pitchFamily="18" charset="0"/>
              </a:rPr>
              <a:t>Poslední šance vidět v letošním roce fotbal na stadionu ve Štětí</a:t>
            </a:r>
          </a:p>
        </p:txBody>
      </p:sp>
      <p:sp>
        <p:nvSpPr>
          <p:cNvPr id="81" name="TextovéPole 80"/>
          <p:cNvSpPr txBox="1"/>
          <p:nvPr/>
        </p:nvSpPr>
        <p:spPr>
          <a:xfrm>
            <a:off x="0" y="5923756"/>
            <a:ext cx="3672408" cy="523220"/>
          </a:xfrm>
          <a:prstGeom prst="rect">
            <a:avLst/>
          </a:prstGeom>
          <a:noFill/>
        </p:spPr>
        <p:txBody>
          <a:bodyPr wrap="square" rtlCol="0">
            <a:spAutoFit/>
          </a:bodyPr>
          <a:lstStyle/>
          <a:p>
            <a:pPr algn="ctr"/>
            <a:r>
              <a:rPr lang="cs-CZ" sz="2800" u="sng" dirty="0" smtClean="0">
                <a:latin typeface="Bookman Old Style" pitchFamily="18" charset="0"/>
              </a:rPr>
              <a:t>Brána se zavírá</a:t>
            </a:r>
          </a:p>
        </p:txBody>
      </p:sp>
      <p:sp>
        <p:nvSpPr>
          <p:cNvPr id="82" name="Obdélník 81"/>
          <p:cNvSpPr/>
          <p:nvPr/>
        </p:nvSpPr>
        <p:spPr>
          <a:xfrm>
            <a:off x="5616603" y="4123556"/>
            <a:ext cx="4392485" cy="923330"/>
          </a:xfrm>
          <a:prstGeom prst="rect">
            <a:avLst/>
          </a:prstGeom>
          <a:solidFill>
            <a:srgbClr val="FFFF66"/>
          </a:solidFill>
          <a:ln w="63500" cmpd="sng">
            <a:solidFill>
              <a:srgbClr val="425684"/>
            </a:solidFill>
            <a:prstDash val="solid"/>
          </a:ln>
        </p:spPr>
        <p:txBody>
          <a:bodyPr wrap="square">
            <a:spAutoFit/>
          </a:bodyPr>
          <a:lstStyle/>
          <a:p>
            <a:pPr algn="ctr"/>
            <a:r>
              <a:rPr lang="cs-CZ" sz="1800" dirty="0">
                <a:solidFill>
                  <a:srgbClr val="0000CC"/>
                </a:solidFill>
                <a:latin typeface="Arial" panose="020B0604020202020204" pitchFamily="34" charset="0"/>
                <a:cs typeface="Arial" panose="020B0604020202020204" pitchFamily="34" charset="0"/>
              </a:rPr>
              <a:t>Okresní </a:t>
            </a:r>
            <a:r>
              <a:rPr lang="cs-CZ" sz="1800" dirty="0" smtClean="0">
                <a:solidFill>
                  <a:srgbClr val="0000CC"/>
                </a:solidFill>
                <a:latin typeface="Arial" panose="020B0604020202020204" pitchFamily="34" charset="0"/>
                <a:cs typeface="Arial" panose="020B0604020202020204" pitchFamily="34" charset="0"/>
              </a:rPr>
              <a:t>pohár </a:t>
            </a:r>
            <a:r>
              <a:rPr lang="cs-CZ" sz="1800" dirty="0">
                <a:solidFill>
                  <a:srgbClr val="0000CC"/>
                </a:solidFill>
                <a:latin typeface="Arial" panose="020B0604020202020204" pitchFamily="34" charset="0"/>
                <a:cs typeface="Arial" panose="020B0604020202020204" pitchFamily="34" charset="0"/>
              </a:rPr>
              <a:t>mladších přípravek - </a:t>
            </a:r>
            <a:r>
              <a:rPr lang="cs-CZ" sz="1800" dirty="0" err="1">
                <a:solidFill>
                  <a:srgbClr val="0000CC"/>
                </a:solidFill>
                <a:latin typeface="Arial" panose="020B0604020202020204" pitchFamily="34" charset="0"/>
                <a:cs typeface="Arial" panose="020B0604020202020204" pitchFamily="34" charset="0"/>
              </a:rPr>
              <a:t>sk</a:t>
            </a:r>
            <a:r>
              <a:rPr lang="cs-CZ" sz="1800" dirty="0">
                <a:solidFill>
                  <a:srgbClr val="0000CC"/>
                </a:solidFill>
                <a:latin typeface="Arial" panose="020B0604020202020204" pitchFamily="34" charset="0"/>
                <a:cs typeface="Arial" panose="020B0604020202020204" pitchFamily="34" charset="0"/>
              </a:rPr>
              <a:t>. </a:t>
            </a:r>
            <a:r>
              <a:rPr lang="cs-CZ" sz="1800" dirty="0" smtClean="0">
                <a:solidFill>
                  <a:srgbClr val="0000CC"/>
                </a:solidFill>
                <a:latin typeface="Arial" panose="020B0604020202020204" pitchFamily="34" charset="0"/>
                <a:cs typeface="Arial" panose="020B0604020202020204" pitchFamily="34" charset="0"/>
              </a:rPr>
              <a:t>„B„</a:t>
            </a:r>
          </a:p>
          <a:p>
            <a:pPr algn="ctr"/>
            <a:r>
              <a:rPr lang="cs-CZ" sz="1800" dirty="0" smtClean="0">
                <a:solidFill>
                  <a:srgbClr val="0000CC"/>
                </a:solidFill>
                <a:latin typeface="Arial" panose="020B0604020202020204" pitchFamily="34" charset="0"/>
                <a:cs typeface="Arial" panose="020B0604020202020204" pitchFamily="34" charset="0"/>
              </a:rPr>
              <a:t>4. turnaj  hráno v Dobříni 21.10.2017</a:t>
            </a:r>
            <a:endParaRPr lang="cs-CZ" sz="1800" dirty="0">
              <a:solidFill>
                <a:srgbClr val="0000CC"/>
              </a:solidFill>
              <a:latin typeface="Arial" panose="020B0604020202020204" pitchFamily="34" charset="0"/>
              <a:cs typeface="Arial" panose="020B0604020202020204" pitchFamily="34" charset="0"/>
            </a:endParaRPr>
          </a:p>
        </p:txBody>
      </p:sp>
      <p:sp>
        <p:nvSpPr>
          <p:cNvPr id="83" name="TextovéPole 82"/>
          <p:cNvSpPr txBox="1"/>
          <p:nvPr/>
        </p:nvSpPr>
        <p:spPr>
          <a:xfrm>
            <a:off x="5563767" y="91108"/>
            <a:ext cx="4373312" cy="1323439"/>
          </a:xfrm>
          <a:prstGeom prst="rect">
            <a:avLst/>
          </a:prstGeom>
          <a:solidFill>
            <a:srgbClr val="FFFF66"/>
          </a:solidFill>
          <a:ln w="53975">
            <a:noFill/>
          </a:ln>
          <a:effectLst>
            <a:glow rad="25400">
              <a:srgbClr val="FF99CC">
                <a:alpha val="40000"/>
              </a:srgbClr>
            </a:glow>
            <a:softEdge rad="127000"/>
          </a:effectLst>
        </p:spPr>
        <p:txBody>
          <a:bodyPr wrap="square" rtlCol="0">
            <a:spAutoFit/>
          </a:bodyPr>
          <a:lstStyle/>
          <a:p>
            <a:pPr algn="ctr"/>
            <a:r>
              <a:rPr lang="cs-CZ" sz="2000" dirty="0" smtClean="0">
                <a:solidFill>
                  <a:srgbClr val="0000CC"/>
                </a:solidFill>
                <a:latin typeface="Arial Black" panose="020B0A04020102020204" pitchFamily="34" charset="0"/>
              </a:rPr>
              <a:t>Konečné pořadí základní skupiny okresního poháru mladší přípravky </a:t>
            </a:r>
          </a:p>
          <a:p>
            <a:pPr algn="ctr"/>
            <a:r>
              <a:rPr lang="cs-CZ" sz="2000" dirty="0" smtClean="0">
                <a:solidFill>
                  <a:srgbClr val="0000CC"/>
                </a:solidFill>
                <a:latin typeface="Arial Black" panose="020B0A04020102020204" pitchFamily="34" charset="0"/>
              </a:rPr>
              <a:t>skupiny B</a:t>
            </a:r>
          </a:p>
        </p:txBody>
      </p:sp>
      <p:graphicFrame>
        <p:nvGraphicFramePr>
          <p:cNvPr id="84" name="Tabulka 83"/>
          <p:cNvGraphicFramePr>
            <a:graphicFrameLocks noGrp="1"/>
          </p:cNvGraphicFramePr>
          <p:nvPr>
            <p:extLst>
              <p:ext uri="{D42A27DB-BD31-4B8C-83A1-F6EECF244321}">
                <p14:modId xmlns:p14="http://schemas.microsoft.com/office/powerpoint/2010/main" val="4158333181"/>
              </p:ext>
            </p:extLst>
          </p:nvPr>
        </p:nvGraphicFramePr>
        <p:xfrm>
          <a:off x="5616603" y="1705880"/>
          <a:ext cx="4339326" cy="2071920"/>
        </p:xfrm>
        <a:graphic>
          <a:graphicData uri="http://schemas.openxmlformats.org/drawingml/2006/table">
            <a:tbl>
              <a:tblPr/>
              <a:tblGrid>
                <a:gridCol w="387663">
                  <a:extLst>
                    <a:ext uri="{9D8B030D-6E8A-4147-A177-3AD203B41FA5}">
                      <a16:colId xmlns:a16="http://schemas.microsoft.com/office/drawing/2014/main" val="971681062"/>
                    </a:ext>
                  </a:extLst>
                </a:gridCol>
                <a:gridCol w="1117137">
                  <a:extLst>
                    <a:ext uri="{9D8B030D-6E8A-4147-A177-3AD203B41FA5}">
                      <a16:colId xmlns:a16="http://schemas.microsoft.com/office/drawing/2014/main" val="2526215652"/>
                    </a:ext>
                  </a:extLst>
                </a:gridCol>
                <a:gridCol w="333474">
                  <a:extLst>
                    <a:ext uri="{9D8B030D-6E8A-4147-A177-3AD203B41FA5}">
                      <a16:colId xmlns:a16="http://schemas.microsoft.com/office/drawing/2014/main" val="540308412"/>
                    </a:ext>
                  </a:extLst>
                </a:gridCol>
                <a:gridCol w="333474">
                  <a:extLst>
                    <a:ext uri="{9D8B030D-6E8A-4147-A177-3AD203B41FA5}">
                      <a16:colId xmlns:a16="http://schemas.microsoft.com/office/drawing/2014/main" val="2614756104"/>
                    </a:ext>
                  </a:extLst>
                </a:gridCol>
                <a:gridCol w="333474">
                  <a:extLst>
                    <a:ext uri="{9D8B030D-6E8A-4147-A177-3AD203B41FA5}">
                      <a16:colId xmlns:a16="http://schemas.microsoft.com/office/drawing/2014/main" val="3402440499"/>
                    </a:ext>
                  </a:extLst>
                </a:gridCol>
                <a:gridCol w="333474">
                  <a:extLst>
                    <a:ext uri="{9D8B030D-6E8A-4147-A177-3AD203B41FA5}">
                      <a16:colId xmlns:a16="http://schemas.microsoft.com/office/drawing/2014/main" val="1629582006"/>
                    </a:ext>
                  </a:extLst>
                </a:gridCol>
                <a:gridCol w="883704">
                  <a:extLst>
                    <a:ext uri="{9D8B030D-6E8A-4147-A177-3AD203B41FA5}">
                      <a16:colId xmlns:a16="http://schemas.microsoft.com/office/drawing/2014/main" val="2133146621"/>
                    </a:ext>
                  </a:extLst>
                </a:gridCol>
                <a:gridCol w="616926">
                  <a:extLst>
                    <a:ext uri="{9D8B030D-6E8A-4147-A177-3AD203B41FA5}">
                      <a16:colId xmlns:a16="http://schemas.microsoft.com/office/drawing/2014/main" val="1895875209"/>
                    </a:ext>
                  </a:extLst>
                </a:gridCol>
              </a:tblGrid>
              <a:tr h="517980">
                <a:tc>
                  <a:txBody>
                    <a:bodyPr/>
                    <a:lstStyle/>
                    <a:p>
                      <a:pPr algn="ctr" rtl="0" fontAlgn="ctr"/>
                      <a:r>
                        <a:rPr lang="cs-CZ" sz="1300" b="1" i="0" u="none" strike="noStrike" dirty="0">
                          <a:solidFill>
                            <a:srgbClr val="151515"/>
                          </a:solidFill>
                          <a:effectLst/>
                          <a:latin typeface="Arial Black" panose="020B0A04020102020204" pitchFamily="34" charset="0"/>
                        </a:rPr>
                        <a:t>1</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dirty="0" smtClean="0">
                          <a:solidFill>
                            <a:srgbClr val="151515"/>
                          </a:solidFill>
                          <a:effectLst/>
                          <a:latin typeface="Arial Black" panose="020B0A04020102020204" pitchFamily="34" charset="0"/>
                        </a:rPr>
                        <a:t>Bechlín</a:t>
                      </a:r>
                      <a:endParaRPr lang="cs-CZ" sz="13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dirty="0">
                          <a:solidFill>
                            <a:srgbClr val="151515"/>
                          </a:solidFill>
                          <a:effectLst/>
                          <a:latin typeface="Arial Black" panose="020B0A04020102020204" pitchFamily="34" charset="0"/>
                        </a:rPr>
                        <a:t>12</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dirty="0">
                          <a:solidFill>
                            <a:srgbClr val="151515"/>
                          </a:solidFill>
                          <a:effectLst/>
                          <a:latin typeface="Arial Black" panose="020B0A04020102020204" pitchFamily="34" charset="0"/>
                        </a:rPr>
                        <a:t>9</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a:solidFill>
                            <a:srgbClr val="151515"/>
                          </a:solidFill>
                          <a:effectLst/>
                          <a:latin typeface="Arial Black" panose="020B0A04020102020204" pitchFamily="34" charset="0"/>
                        </a:rPr>
                        <a:t>0</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a:solidFill>
                            <a:srgbClr val="151515"/>
                          </a:solidFill>
                          <a:effectLst/>
                          <a:latin typeface="Arial Black" panose="020B0A04020102020204" pitchFamily="34" charset="0"/>
                        </a:rPr>
                        <a:t>3</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dirty="0" smtClean="0">
                          <a:solidFill>
                            <a:srgbClr val="000000"/>
                          </a:solidFill>
                          <a:effectLst/>
                          <a:latin typeface="Arial Black" panose="020B0A04020102020204" pitchFamily="34" charset="0"/>
                        </a:rPr>
                        <a:t>77:27</a:t>
                      </a:r>
                      <a:endParaRPr lang="cs-CZ" sz="1300" b="1" i="0" u="none" strike="noStrike" dirty="0">
                        <a:solidFill>
                          <a:srgbClr val="000000"/>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a:solidFill>
                            <a:srgbClr val="151515"/>
                          </a:solidFill>
                          <a:effectLst/>
                          <a:latin typeface="Arial Black" panose="020B0A04020102020204" pitchFamily="34" charset="0"/>
                        </a:rPr>
                        <a:t>27</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92528678"/>
                  </a:ext>
                </a:extLst>
              </a:tr>
              <a:tr h="517980">
                <a:tc>
                  <a:txBody>
                    <a:bodyPr/>
                    <a:lstStyle/>
                    <a:p>
                      <a:pPr algn="ctr" rtl="0" fontAlgn="ctr"/>
                      <a:r>
                        <a:rPr lang="cs-CZ" sz="1300" b="1" i="0" u="none" strike="noStrike">
                          <a:solidFill>
                            <a:srgbClr val="151515"/>
                          </a:solidFill>
                          <a:effectLst/>
                          <a:latin typeface="Arial Black" panose="020B0A04020102020204" pitchFamily="34" charset="0"/>
                        </a:rPr>
                        <a:t>2</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smtClean="0">
                          <a:solidFill>
                            <a:srgbClr val="151515"/>
                          </a:solidFill>
                          <a:effectLst/>
                          <a:latin typeface="Arial Black" panose="020B0A04020102020204" pitchFamily="34" charset="0"/>
                        </a:rPr>
                        <a:t>Lukavec</a:t>
                      </a:r>
                      <a:endParaRPr lang="cs-CZ" sz="13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a:solidFill>
                            <a:srgbClr val="151515"/>
                          </a:solidFill>
                          <a:effectLst/>
                          <a:latin typeface="Arial Black" panose="020B0A04020102020204" pitchFamily="34" charset="0"/>
                        </a:rPr>
                        <a:t>12</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smtClean="0">
                          <a:solidFill>
                            <a:srgbClr val="151515"/>
                          </a:solidFill>
                          <a:effectLst/>
                          <a:latin typeface="Arial Black" panose="020B0A04020102020204" pitchFamily="34" charset="0"/>
                        </a:rPr>
                        <a:t>8</a:t>
                      </a:r>
                      <a:endParaRPr lang="cs-CZ" sz="13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a:solidFill>
                            <a:srgbClr val="151515"/>
                          </a:solidFill>
                          <a:effectLst/>
                          <a:latin typeface="Arial Black" panose="020B0A04020102020204" pitchFamily="34" charset="0"/>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smtClean="0">
                          <a:solidFill>
                            <a:srgbClr val="151515"/>
                          </a:solidFill>
                          <a:effectLst/>
                          <a:latin typeface="Arial Black" panose="020B0A04020102020204" pitchFamily="34" charset="0"/>
                        </a:rPr>
                        <a:t>4</a:t>
                      </a:r>
                      <a:endParaRPr lang="cs-CZ" sz="13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smtClean="0">
                          <a:solidFill>
                            <a:srgbClr val="000000"/>
                          </a:solidFill>
                          <a:effectLst/>
                          <a:latin typeface="Arial Black" panose="020B0A04020102020204" pitchFamily="34" charset="0"/>
                        </a:rPr>
                        <a:t>94:34</a:t>
                      </a:r>
                      <a:endParaRPr lang="cs-CZ" sz="1300" b="1" i="0" u="none" strike="noStrike" dirty="0">
                        <a:solidFill>
                          <a:srgbClr val="000000"/>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smtClean="0">
                          <a:solidFill>
                            <a:srgbClr val="151515"/>
                          </a:solidFill>
                          <a:effectLst/>
                          <a:latin typeface="Arial Black" panose="020B0A04020102020204" pitchFamily="34" charset="0"/>
                        </a:rPr>
                        <a:t>24</a:t>
                      </a:r>
                      <a:endParaRPr lang="cs-CZ" sz="13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555127707"/>
                  </a:ext>
                </a:extLst>
              </a:tr>
              <a:tr h="517980">
                <a:tc>
                  <a:txBody>
                    <a:bodyPr/>
                    <a:lstStyle/>
                    <a:p>
                      <a:pPr algn="ctr" rtl="0" fontAlgn="ctr"/>
                      <a:r>
                        <a:rPr lang="cs-CZ" sz="1300" b="1" i="0" u="none" strike="noStrike">
                          <a:solidFill>
                            <a:srgbClr val="151515"/>
                          </a:solidFill>
                          <a:effectLst/>
                          <a:latin typeface="Arial Black" panose="020B0A04020102020204" pitchFamily="34" charset="0"/>
                        </a:rPr>
                        <a:t>3</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dirty="0" smtClean="0">
                          <a:solidFill>
                            <a:srgbClr val="151515"/>
                          </a:solidFill>
                          <a:effectLst/>
                          <a:latin typeface="Arial Black" panose="020B0A04020102020204" pitchFamily="34" charset="0"/>
                        </a:rPr>
                        <a:t>Štětí</a:t>
                      </a:r>
                      <a:endParaRPr lang="cs-CZ" sz="13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a:solidFill>
                            <a:srgbClr val="151515"/>
                          </a:solidFill>
                          <a:effectLst/>
                          <a:latin typeface="Arial Black" panose="020B0A04020102020204" pitchFamily="34" charset="0"/>
                        </a:rPr>
                        <a:t>12</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dirty="0" smtClean="0">
                          <a:solidFill>
                            <a:srgbClr val="151515"/>
                          </a:solidFill>
                          <a:effectLst/>
                          <a:latin typeface="Arial Black" panose="020B0A04020102020204" pitchFamily="34" charset="0"/>
                        </a:rPr>
                        <a:t>7</a:t>
                      </a:r>
                      <a:endParaRPr lang="cs-CZ" sz="13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dirty="0">
                          <a:solidFill>
                            <a:srgbClr val="151515"/>
                          </a:solidFill>
                          <a:effectLst/>
                          <a:latin typeface="Arial Black" panose="020B0A04020102020204" pitchFamily="34" charset="0"/>
                        </a:rPr>
                        <a:t>0</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dirty="0" smtClean="0">
                          <a:solidFill>
                            <a:srgbClr val="151515"/>
                          </a:solidFill>
                          <a:effectLst/>
                          <a:latin typeface="Arial Black" panose="020B0A04020102020204" pitchFamily="34" charset="0"/>
                        </a:rPr>
                        <a:t>5</a:t>
                      </a:r>
                      <a:endParaRPr lang="cs-CZ" sz="13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dirty="0" smtClean="0">
                          <a:solidFill>
                            <a:srgbClr val="000000"/>
                          </a:solidFill>
                          <a:effectLst/>
                          <a:latin typeface="Arial Black" panose="020B0A04020102020204" pitchFamily="34" charset="0"/>
                        </a:rPr>
                        <a:t>85:55</a:t>
                      </a:r>
                      <a:endParaRPr lang="cs-CZ" sz="1300" b="1" i="0" u="none" strike="noStrike" dirty="0">
                        <a:solidFill>
                          <a:srgbClr val="000000"/>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dirty="0" smtClean="0">
                          <a:solidFill>
                            <a:srgbClr val="151515"/>
                          </a:solidFill>
                          <a:effectLst/>
                          <a:latin typeface="Arial Black" panose="020B0A04020102020204" pitchFamily="34" charset="0"/>
                        </a:rPr>
                        <a:t>21</a:t>
                      </a:r>
                      <a:endParaRPr lang="cs-CZ" sz="13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3023822891"/>
                  </a:ext>
                </a:extLst>
              </a:tr>
              <a:tr h="517980">
                <a:tc>
                  <a:txBody>
                    <a:bodyPr/>
                    <a:lstStyle/>
                    <a:p>
                      <a:pPr algn="ctr" rtl="0" fontAlgn="ctr"/>
                      <a:r>
                        <a:rPr lang="cs-CZ" sz="1300" b="1" i="0" u="none" strike="noStrike">
                          <a:solidFill>
                            <a:srgbClr val="FF0000"/>
                          </a:solidFill>
                          <a:effectLst/>
                          <a:latin typeface="Arial Black" panose="020B0A04020102020204" pitchFamily="34" charset="0"/>
                        </a:rPr>
                        <a:t>4</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smtClean="0">
                          <a:solidFill>
                            <a:srgbClr val="FF0000"/>
                          </a:solidFill>
                          <a:effectLst/>
                          <a:latin typeface="Arial Black" panose="020B0A04020102020204" pitchFamily="34" charset="0"/>
                        </a:rPr>
                        <a:t>Štětí B</a:t>
                      </a:r>
                      <a:endParaRPr lang="cs-CZ" sz="1300" b="1" i="0" u="none" strike="noStrike" dirty="0">
                        <a:solidFill>
                          <a:srgbClr val="FF0000"/>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a:solidFill>
                            <a:srgbClr val="FF0000"/>
                          </a:solidFill>
                          <a:effectLst/>
                          <a:latin typeface="Arial Black" panose="020B0A04020102020204" pitchFamily="34" charset="0"/>
                        </a:rPr>
                        <a:t>12</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smtClean="0">
                          <a:solidFill>
                            <a:srgbClr val="FF0000"/>
                          </a:solidFill>
                          <a:effectLst/>
                          <a:latin typeface="Arial Black" panose="020B0A04020102020204" pitchFamily="34" charset="0"/>
                        </a:rPr>
                        <a:t>0</a:t>
                      </a:r>
                      <a:endParaRPr lang="cs-CZ" sz="1300" b="1" i="0" u="none" strike="noStrike" dirty="0">
                        <a:solidFill>
                          <a:srgbClr val="FF0000"/>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a:solidFill>
                            <a:srgbClr val="FF0000"/>
                          </a:solidFill>
                          <a:effectLst/>
                          <a:latin typeface="Arial Black" panose="020B0A04020102020204" pitchFamily="34" charset="0"/>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smtClean="0">
                          <a:solidFill>
                            <a:srgbClr val="FF0000"/>
                          </a:solidFill>
                          <a:effectLst/>
                          <a:latin typeface="Arial Black" panose="020B0A04020102020204" pitchFamily="34" charset="0"/>
                        </a:rPr>
                        <a:t>12</a:t>
                      </a:r>
                      <a:endParaRPr lang="cs-CZ" sz="1300" b="1" i="0" u="none" strike="noStrike" dirty="0">
                        <a:solidFill>
                          <a:srgbClr val="FF0000"/>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smtClean="0">
                          <a:solidFill>
                            <a:srgbClr val="FF0000"/>
                          </a:solidFill>
                          <a:effectLst/>
                          <a:latin typeface="Arial Black" panose="020B0A04020102020204" pitchFamily="34" charset="0"/>
                        </a:rPr>
                        <a:t>13:153</a:t>
                      </a:r>
                      <a:endParaRPr lang="cs-CZ" sz="1300" b="1" i="0" u="none" strike="noStrike" dirty="0">
                        <a:solidFill>
                          <a:srgbClr val="FF0000"/>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smtClean="0">
                          <a:solidFill>
                            <a:srgbClr val="FF0000"/>
                          </a:solidFill>
                          <a:effectLst/>
                          <a:latin typeface="Arial Black" panose="020B0A04020102020204" pitchFamily="34" charset="0"/>
                        </a:rPr>
                        <a:t>0</a:t>
                      </a:r>
                      <a:endParaRPr lang="cs-CZ" sz="1300" b="1" i="0" u="none" strike="noStrike" dirty="0">
                        <a:solidFill>
                          <a:srgbClr val="FF0000"/>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644407042"/>
                  </a:ext>
                </a:extLst>
              </a:tr>
            </a:tbl>
          </a:graphicData>
        </a:graphic>
      </p:graphicFrame>
      <p:graphicFrame>
        <p:nvGraphicFramePr>
          <p:cNvPr id="85" name="Tabulka 84"/>
          <p:cNvGraphicFramePr>
            <a:graphicFrameLocks noGrp="1"/>
          </p:cNvGraphicFramePr>
          <p:nvPr>
            <p:extLst>
              <p:ext uri="{D42A27DB-BD31-4B8C-83A1-F6EECF244321}">
                <p14:modId xmlns:p14="http://schemas.microsoft.com/office/powerpoint/2010/main" val="2881915474"/>
              </p:ext>
            </p:extLst>
          </p:nvPr>
        </p:nvGraphicFramePr>
        <p:xfrm>
          <a:off x="5616603" y="5347692"/>
          <a:ext cx="4339330" cy="1337310"/>
        </p:xfrm>
        <a:graphic>
          <a:graphicData uri="http://schemas.openxmlformats.org/drawingml/2006/table">
            <a:tbl>
              <a:tblPr/>
              <a:tblGrid>
                <a:gridCol w="1892030">
                  <a:extLst>
                    <a:ext uri="{9D8B030D-6E8A-4147-A177-3AD203B41FA5}">
                      <a16:colId xmlns:a16="http://schemas.microsoft.com/office/drawing/2014/main" val="3953390171"/>
                    </a:ext>
                  </a:extLst>
                </a:gridCol>
                <a:gridCol w="1172236">
                  <a:extLst>
                    <a:ext uri="{9D8B030D-6E8A-4147-A177-3AD203B41FA5}">
                      <a16:colId xmlns:a16="http://schemas.microsoft.com/office/drawing/2014/main" val="3220220478"/>
                    </a:ext>
                  </a:extLst>
                </a:gridCol>
                <a:gridCol w="1275064">
                  <a:extLst>
                    <a:ext uri="{9D8B030D-6E8A-4147-A177-3AD203B41FA5}">
                      <a16:colId xmlns:a16="http://schemas.microsoft.com/office/drawing/2014/main" val="3895282001"/>
                    </a:ext>
                  </a:extLst>
                </a:gridCol>
              </a:tblGrid>
              <a:tr h="190500">
                <a:tc>
                  <a:txBody>
                    <a:bodyPr/>
                    <a:lstStyle/>
                    <a:p>
                      <a:pPr algn="ctr" rtl="0" fontAlgn="ctr"/>
                      <a:r>
                        <a:rPr lang="cs-CZ" sz="1200" b="1" i="0" u="none" strike="noStrike" dirty="0">
                          <a:solidFill>
                            <a:srgbClr val="151515"/>
                          </a:solidFill>
                          <a:effectLst/>
                          <a:latin typeface="Georgia" panose="02040502050405020303" pitchFamily="18" charset="0"/>
                        </a:rPr>
                        <a:t>Štětí 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200" b="1" i="0" u="none" strike="noStrike">
                          <a:solidFill>
                            <a:srgbClr val="151515"/>
                          </a:solidFill>
                          <a:effectLst/>
                          <a:latin typeface="Georgia" panose="02040502050405020303" pitchFamily="18" charset="0"/>
                        </a:rPr>
                        <a:t>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400" b="1" i="0" u="none" strike="noStrike" dirty="0">
                          <a:solidFill>
                            <a:srgbClr val="151515"/>
                          </a:solidFill>
                          <a:effectLst/>
                          <a:latin typeface="Georgia" panose="02040502050405020303" pitchFamily="18" charset="0"/>
                        </a:rPr>
                        <a:t> </a:t>
                      </a:r>
                      <a:r>
                        <a:rPr lang="cs-CZ" sz="1400" b="1" i="0" u="none" strike="noStrike" dirty="0" smtClean="0">
                          <a:solidFill>
                            <a:srgbClr val="151515"/>
                          </a:solidFill>
                          <a:effectLst/>
                          <a:latin typeface="Georgia" panose="02040502050405020303" pitchFamily="18" charset="0"/>
                        </a:rPr>
                        <a:t>17:2</a:t>
                      </a:r>
                      <a:endParaRPr lang="cs-CZ" sz="1400" b="1" i="0" u="none" strike="noStrike" dirty="0">
                        <a:solidFill>
                          <a:srgbClr val="151515"/>
                        </a:solidFill>
                        <a:effectLst/>
                        <a:latin typeface="Georgia" panose="02040502050405020303"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463676076"/>
                  </a:ext>
                </a:extLst>
              </a:tr>
              <a:tr h="190500">
                <a:tc>
                  <a:txBody>
                    <a:bodyPr/>
                    <a:lstStyle/>
                    <a:p>
                      <a:pPr algn="ctr" rtl="0" fontAlgn="ctr"/>
                      <a:r>
                        <a:rPr lang="cs-CZ" sz="1200" b="1" i="0" u="none" strike="noStrike" dirty="0">
                          <a:solidFill>
                            <a:srgbClr val="151515"/>
                          </a:solidFill>
                          <a:effectLst/>
                          <a:latin typeface="Georgia" panose="02040502050405020303" pitchFamily="18" charset="0"/>
                        </a:rPr>
                        <a:t>Štětí 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200" b="1" i="0" u="none" strike="noStrike">
                          <a:solidFill>
                            <a:srgbClr val="151515"/>
                          </a:solidFill>
                          <a:effectLst/>
                          <a:latin typeface="Georgia" panose="02040502050405020303" pitchFamily="18" charset="0"/>
                        </a:rPr>
                        <a:t>Lukavec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400" b="1" i="0" u="none" strike="noStrike" dirty="0" smtClean="0">
                          <a:solidFill>
                            <a:srgbClr val="151515"/>
                          </a:solidFill>
                          <a:effectLst/>
                          <a:latin typeface="Georgia" panose="02040502050405020303" pitchFamily="18" charset="0"/>
                        </a:rPr>
                        <a:t>5:3</a:t>
                      </a:r>
                      <a:endParaRPr lang="cs-CZ" sz="1400" b="1" i="0" u="none" strike="noStrike" dirty="0">
                        <a:solidFill>
                          <a:srgbClr val="151515"/>
                        </a:solidFill>
                        <a:effectLst/>
                        <a:latin typeface="Georgia" panose="02040502050405020303"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51859110"/>
                  </a:ext>
                </a:extLst>
              </a:tr>
              <a:tr h="190500">
                <a:tc>
                  <a:txBody>
                    <a:bodyPr/>
                    <a:lstStyle/>
                    <a:p>
                      <a:pPr algn="ctr" rtl="0" fontAlgn="ctr"/>
                      <a:r>
                        <a:rPr lang="cs-CZ" sz="1200" b="1" i="0" u="none" strike="noStrike" dirty="0">
                          <a:solidFill>
                            <a:srgbClr val="151515"/>
                          </a:solidFill>
                          <a:effectLst/>
                          <a:latin typeface="Georgia" panose="02040502050405020303" pitchFamily="18" charset="0"/>
                        </a:rPr>
                        <a:t>Štětí 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200" b="1" i="0" u="none" strike="noStrike" dirty="0">
                          <a:solidFill>
                            <a:srgbClr val="151515"/>
                          </a:solidFill>
                          <a:effectLst/>
                          <a:latin typeface="Georgia" panose="02040502050405020303" pitchFamily="18" charset="0"/>
                        </a:rPr>
                        <a:t>Bechlín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400" b="1" i="0" u="none" strike="noStrike" dirty="0">
                          <a:solidFill>
                            <a:srgbClr val="151515"/>
                          </a:solidFill>
                          <a:effectLst/>
                          <a:latin typeface="Georgia" panose="02040502050405020303" pitchFamily="18" charset="0"/>
                        </a:rPr>
                        <a:t> </a:t>
                      </a:r>
                      <a:r>
                        <a:rPr lang="cs-CZ" sz="1400" b="1" i="0" u="none" strike="noStrike" dirty="0" smtClean="0">
                          <a:solidFill>
                            <a:srgbClr val="151515"/>
                          </a:solidFill>
                          <a:effectLst/>
                          <a:latin typeface="Georgia" panose="02040502050405020303" pitchFamily="18" charset="0"/>
                        </a:rPr>
                        <a:t>3:4</a:t>
                      </a:r>
                      <a:endParaRPr lang="cs-CZ" sz="1400" b="1" i="0" u="none" strike="noStrike" dirty="0">
                        <a:solidFill>
                          <a:srgbClr val="151515"/>
                        </a:solidFill>
                        <a:effectLst/>
                        <a:latin typeface="Georgia" panose="02040502050405020303"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306225889"/>
                  </a:ext>
                </a:extLst>
              </a:tr>
              <a:tr h="190500">
                <a:tc>
                  <a:txBody>
                    <a:bodyPr/>
                    <a:lstStyle/>
                    <a:p>
                      <a:pPr algn="ctr" rtl="0" fontAlgn="ctr"/>
                      <a:r>
                        <a:rPr lang="cs-CZ" sz="1200" b="1" i="0" u="none" strike="noStrike" dirty="0" smtClean="0">
                          <a:solidFill>
                            <a:srgbClr val="151515"/>
                          </a:solidFill>
                          <a:effectLst/>
                          <a:latin typeface="Georgia" panose="02040502050405020303" pitchFamily="18" charset="0"/>
                        </a:rPr>
                        <a:t>Štětí B</a:t>
                      </a:r>
                      <a:endParaRPr lang="cs-CZ" sz="1200" b="1" i="0" u="none" strike="noStrike" dirty="0">
                        <a:solidFill>
                          <a:srgbClr val="151515"/>
                        </a:solidFill>
                        <a:effectLst/>
                        <a:latin typeface="Georgia" panose="02040502050405020303" pitchFamily="18"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200" b="1" i="0" u="none" strike="noStrike" dirty="0">
                          <a:solidFill>
                            <a:srgbClr val="151515"/>
                          </a:solidFill>
                          <a:effectLst/>
                          <a:latin typeface="Georgia" panose="02040502050405020303" pitchFamily="18" charset="0"/>
                        </a:rPr>
                        <a:t>Lukavec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400" b="1" i="0" u="none" strike="noStrike" dirty="0" smtClean="0">
                          <a:solidFill>
                            <a:srgbClr val="151515"/>
                          </a:solidFill>
                          <a:effectLst/>
                          <a:latin typeface="Georgia" panose="02040502050405020303" pitchFamily="18" charset="0"/>
                        </a:rPr>
                        <a:t>2:14</a:t>
                      </a:r>
                      <a:endParaRPr lang="cs-CZ" sz="1400" b="1" i="0" u="none" strike="noStrike" dirty="0">
                        <a:solidFill>
                          <a:srgbClr val="151515"/>
                        </a:solidFill>
                        <a:effectLst/>
                        <a:latin typeface="Georgia" panose="02040502050405020303"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42607802"/>
                  </a:ext>
                </a:extLst>
              </a:tr>
              <a:tr h="190500">
                <a:tc>
                  <a:txBody>
                    <a:bodyPr/>
                    <a:lstStyle/>
                    <a:p>
                      <a:pPr algn="ctr" rtl="0" fontAlgn="ctr"/>
                      <a:r>
                        <a:rPr lang="cs-CZ" sz="1200" b="1" i="0" u="none" strike="noStrike">
                          <a:solidFill>
                            <a:srgbClr val="151515"/>
                          </a:solidFill>
                          <a:effectLst/>
                          <a:latin typeface="Georgia" panose="02040502050405020303" pitchFamily="18" charset="0"/>
                        </a:rPr>
                        <a:t>Štětí 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200" b="1" i="0" u="none" strike="noStrike">
                          <a:solidFill>
                            <a:srgbClr val="151515"/>
                          </a:solidFill>
                          <a:effectLst/>
                          <a:latin typeface="Georgia" panose="02040502050405020303" pitchFamily="18" charset="0"/>
                        </a:rPr>
                        <a:t>Bechlín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400" b="1" i="0" u="none" strike="noStrike" dirty="0">
                          <a:solidFill>
                            <a:srgbClr val="151515"/>
                          </a:solidFill>
                          <a:effectLst/>
                          <a:latin typeface="Georgia" panose="02040502050405020303" pitchFamily="18" charset="0"/>
                        </a:rPr>
                        <a:t> </a:t>
                      </a:r>
                      <a:r>
                        <a:rPr lang="cs-CZ" sz="1400" b="1" i="0" u="none" strike="noStrike" dirty="0" smtClean="0">
                          <a:solidFill>
                            <a:srgbClr val="151515"/>
                          </a:solidFill>
                          <a:effectLst/>
                          <a:latin typeface="Georgia" panose="02040502050405020303" pitchFamily="18" charset="0"/>
                        </a:rPr>
                        <a:t>0:15</a:t>
                      </a:r>
                      <a:endParaRPr lang="cs-CZ" sz="1400" b="1" i="0" u="none" strike="noStrike" dirty="0">
                        <a:solidFill>
                          <a:srgbClr val="151515"/>
                        </a:solidFill>
                        <a:effectLst/>
                        <a:latin typeface="Georgia" panose="02040502050405020303"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806946114"/>
                  </a:ext>
                </a:extLst>
              </a:tr>
              <a:tr h="200025">
                <a:tc>
                  <a:txBody>
                    <a:bodyPr/>
                    <a:lstStyle/>
                    <a:p>
                      <a:pPr algn="ctr" rtl="0" fontAlgn="ctr"/>
                      <a:r>
                        <a:rPr lang="cs-CZ" sz="1200" b="1" i="0" u="none" strike="noStrike">
                          <a:solidFill>
                            <a:srgbClr val="151515"/>
                          </a:solidFill>
                          <a:effectLst/>
                          <a:latin typeface="Georgia" panose="02040502050405020303" pitchFamily="18" charset="0"/>
                        </a:rPr>
                        <a:t>Lukavec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200" b="1" i="0" u="none" strike="noStrike">
                          <a:solidFill>
                            <a:srgbClr val="151515"/>
                          </a:solidFill>
                          <a:effectLst/>
                          <a:latin typeface="Georgia" panose="02040502050405020303" pitchFamily="18" charset="0"/>
                        </a:rPr>
                        <a:t>Bechlín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400" b="1" i="0" u="none" strike="noStrike" dirty="0">
                          <a:solidFill>
                            <a:srgbClr val="151515"/>
                          </a:solidFill>
                          <a:effectLst/>
                          <a:latin typeface="Georgia" panose="02040502050405020303" pitchFamily="18" charset="0"/>
                        </a:rPr>
                        <a:t> </a:t>
                      </a:r>
                      <a:r>
                        <a:rPr lang="cs-CZ" sz="1400" b="1" i="0" u="none" strike="noStrike" dirty="0" smtClean="0">
                          <a:solidFill>
                            <a:srgbClr val="151515"/>
                          </a:solidFill>
                          <a:effectLst/>
                          <a:latin typeface="Georgia" panose="02040502050405020303" pitchFamily="18" charset="0"/>
                        </a:rPr>
                        <a:t>4:2</a:t>
                      </a:r>
                      <a:endParaRPr lang="cs-CZ" sz="1400" b="1" i="0" u="none" strike="noStrike" dirty="0">
                        <a:solidFill>
                          <a:srgbClr val="151515"/>
                        </a:solidFill>
                        <a:effectLst/>
                        <a:latin typeface="Georgia" panose="02040502050405020303"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69128169"/>
                  </a:ext>
                </a:extLst>
              </a:tr>
            </a:tbl>
          </a:graphicData>
        </a:graphic>
      </p:graphicFrame>
      <p:pic>
        <p:nvPicPr>
          <p:cNvPr id="2" name="Obrázek 1"/>
          <p:cNvPicPr>
            <a:picLocks noChangeAspect="1"/>
          </p:cNvPicPr>
          <p:nvPr/>
        </p:nvPicPr>
        <p:blipFill>
          <a:blip r:embed="rId75"/>
          <a:stretch>
            <a:fillRect/>
          </a:stretch>
        </p:blipFill>
        <p:spPr>
          <a:xfrm>
            <a:off x="3384352" y="5635724"/>
            <a:ext cx="1256028" cy="1260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0" name="Přímá spojovací šipka 9"/>
          <p:cNvCxnSpPr/>
          <p:nvPr/>
        </p:nvCxnSpPr>
        <p:spPr bwMode="auto">
          <a:xfrm>
            <a:off x="9335448"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6000"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211922" y="6685261"/>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38</a:t>
            </a:r>
          </a:p>
        </p:txBody>
      </p:sp>
      <p:sp>
        <p:nvSpPr>
          <p:cNvPr id="19" name="TextovéPole 18"/>
          <p:cNvSpPr txBox="1"/>
          <p:nvPr/>
        </p:nvSpPr>
        <p:spPr>
          <a:xfrm>
            <a:off x="7704832" y="6859860"/>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pic>
        <p:nvPicPr>
          <p:cNvPr id="4098" name="Picture 38"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15" name="Ovál 14"/>
          <p:cNvSpPr/>
          <p:nvPr/>
        </p:nvSpPr>
        <p:spPr bwMode="auto">
          <a:xfrm>
            <a:off x="8208888" y="5707732"/>
            <a:ext cx="504056" cy="504056"/>
          </a:xfrm>
          <a:prstGeom prst="ellipse">
            <a:avLst/>
          </a:prstGeom>
          <a:no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sp>
        <p:nvSpPr>
          <p:cNvPr id="124" name="TextovéPole 123"/>
          <p:cNvSpPr txBox="1"/>
          <p:nvPr/>
        </p:nvSpPr>
        <p:spPr>
          <a:xfrm>
            <a:off x="5683233" y="91108"/>
            <a:ext cx="4397862" cy="954107"/>
          </a:xfrm>
          <a:prstGeom prst="rect">
            <a:avLst/>
          </a:prstGeom>
          <a:blipFill>
            <a:blip r:embed="rId111"/>
            <a:tile tx="0" ty="0" sx="100000" sy="100000" flip="none" algn="tl"/>
          </a:blipFill>
          <a:ln w="69850">
            <a:gradFill>
              <a:gsLst>
                <a:gs pos="0">
                  <a:srgbClr val="3333CC"/>
                </a:gs>
                <a:gs pos="74000">
                  <a:schemeClr val="bg1">
                    <a:lumMod val="95000"/>
                  </a:schemeClr>
                </a:gs>
                <a:gs pos="83000">
                  <a:srgbClr val="CC3399"/>
                </a:gs>
                <a:gs pos="100000">
                  <a:schemeClr val="accent1">
                    <a:lumMod val="30000"/>
                    <a:lumOff val="70000"/>
                  </a:schemeClr>
                </a:gs>
              </a:gsLst>
              <a:lin ang="5400000" scaled="1"/>
            </a:gradFill>
          </a:ln>
        </p:spPr>
        <p:txBody>
          <a:bodyPr wrap="square" rtlCol="0">
            <a:spAutoFit/>
          </a:bodyPr>
          <a:lstStyle/>
          <a:p>
            <a:pPr algn="ctr"/>
            <a:r>
              <a:rPr lang="cs-CZ" sz="2800" dirty="0" smtClean="0">
                <a:solidFill>
                  <a:srgbClr val="D60093"/>
                </a:solidFill>
                <a:effectLst>
                  <a:outerShdw blurRad="38100" dist="38100" dir="2700000" algn="tl">
                    <a:srgbClr val="000000">
                      <a:alpha val="43137"/>
                    </a:srgbClr>
                  </a:outerShdw>
                </a:effectLst>
                <a:latin typeface="Berlin Sans FB Demi" panose="020E0802020502020306" pitchFamily="34" charset="0"/>
                <a:cs typeface="Arial" panose="020B0604020202020204" pitchFamily="34" charset="0"/>
              </a:rPr>
              <a:t>Ještě 3 týdny a fotbalové brány roku 2017 se zavřou</a:t>
            </a:r>
          </a:p>
        </p:txBody>
      </p:sp>
      <p:graphicFrame>
        <p:nvGraphicFramePr>
          <p:cNvPr id="126" name="Tabulka 125"/>
          <p:cNvGraphicFramePr>
            <a:graphicFrameLocks noGrp="1"/>
          </p:cNvGraphicFramePr>
          <p:nvPr>
            <p:extLst>
              <p:ext uri="{D42A27DB-BD31-4B8C-83A1-F6EECF244321}">
                <p14:modId xmlns:p14="http://schemas.microsoft.com/office/powerpoint/2010/main" val="730819113"/>
              </p:ext>
            </p:extLst>
          </p:nvPr>
        </p:nvGraphicFramePr>
        <p:xfrm>
          <a:off x="5616600" y="1243236"/>
          <a:ext cx="4464496" cy="3878932"/>
        </p:xfrm>
        <a:graphic>
          <a:graphicData uri="http://schemas.openxmlformats.org/drawingml/2006/table">
            <a:tbl>
              <a:tblPr/>
              <a:tblGrid>
                <a:gridCol w="812932">
                  <a:extLst>
                    <a:ext uri="{9D8B030D-6E8A-4147-A177-3AD203B41FA5}">
                      <a16:colId xmlns:a16="http://schemas.microsoft.com/office/drawing/2014/main" val="2453869779"/>
                    </a:ext>
                  </a:extLst>
                </a:gridCol>
                <a:gridCol w="936638">
                  <a:extLst>
                    <a:ext uri="{9D8B030D-6E8A-4147-A177-3AD203B41FA5}">
                      <a16:colId xmlns:a16="http://schemas.microsoft.com/office/drawing/2014/main" val="953299549"/>
                    </a:ext>
                  </a:extLst>
                </a:gridCol>
                <a:gridCol w="671551">
                  <a:extLst>
                    <a:ext uri="{9D8B030D-6E8A-4147-A177-3AD203B41FA5}">
                      <a16:colId xmlns:a16="http://schemas.microsoft.com/office/drawing/2014/main" val="268983071"/>
                    </a:ext>
                  </a:extLst>
                </a:gridCol>
                <a:gridCol w="714213">
                  <a:extLst>
                    <a:ext uri="{9D8B030D-6E8A-4147-A177-3AD203B41FA5}">
                      <a16:colId xmlns:a16="http://schemas.microsoft.com/office/drawing/2014/main" val="2006117142"/>
                    </a:ext>
                  </a:extLst>
                </a:gridCol>
                <a:gridCol w="991177">
                  <a:extLst>
                    <a:ext uri="{9D8B030D-6E8A-4147-A177-3AD203B41FA5}">
                      <a16:colId xmlns:a16="http://schemas.microsoft.com/office/drawing/2014/main" val="2197142137"/>
                    </a:ext>
                  </a:extLst>
                </a:gridCol>
                <a:gridCol w="337985">
                  <a:extLst>
                    <a:ext uri="{9D8B030D-6E8A-4147-A177-3AD203B41FA5}">
                      <a16:colId xmlns:a16="http://schemas.microsoft.com/office/drawing/2014/main" val="1252246646"/>
                    </a:ext>
                  </a:extLst>
                </a:gridCol>
              </a:tblGrid>
              <a:tr h="381000">
                <a:tc>
                  <a:txBody>
                    <a:bodyPr/>
                    <a:lstStyle/>
                    <a:p>
                      <a:pPr algn="ctr" fontAlgn="ctr"/>
                      <a:r>
                        <a:rPr lang="cs-CZ" sz="1000" b="1" i="0" u="none" strike="noStrike">
                          <a:effectLst/>
                          <a:latin typeface="Eras Bold ITC" panose="020B0907030504020204" pitchFamily="34" charset="0"/>
                        </a:rPr>
                        <a:t>Datum a čas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cs-CZ" sz="1000" b="1" i="0" u="none" strike="noStrike" dirty="0">
                          <a:effectLst/>
                          <a:latin typeface="Eras Bold ITC" panose="020B0907030504020204" pitchFamily="34" charset="0"/>
                        </a:rPr>
                        <a:t>Domácí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cs-CZ" sz="1000" b="1" i="0" u="none" strike="noStrike" dirty="0">
                          <a:effectLst/>
                          <a:latin typeface="Eras Bold ITC" panose="020B0907030504020204" pitchFamily="34" charset="0"/>
                        </a:rPr>
                        <a:t>Hosté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cs-CZ" sz="1000" b="1" i="0" u="none" strike="noStrike">
                          <a:effectLst/>
                          <a:latin typeface="Eras Bold ITC" panose="020B0907030504020204" pitchFamily="34" charset="0"/>
                        </a:rPr>
                        <a:t>Hřiště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cs-CZ" sz="1000" b="1" i="0" u="none" strike="noStrike">
                          <a:effectLst/>
                          <a:latin typeface="Eras Bold ITC" panose="020B0907030504020204" pitchFamily="34" charset="0"/>
                        </a:rPr>
                        <a:t>Soutěž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cs-CZ" sz="1000" b="1" i="0" u="none" strike="noStrike">
                          <a:effectLst/>
                          <a:latin typeface="Eras Bold ITC" panose="020B0907030504020204" pitchFamily="34" charset="0"/>
                        </a:rPr>
                        <a:t>Kolo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09180918"/>
                  </a:ext>
                </a:extLst>
              </a:tr>
              <a:tr h="381000">
                <a:tc>
                  <a:txBody>
                    <a:bodyPr/>
                    <a:lstStyle/>
                    <a:p>
                      <a:pPr algn="ctr" fontAlgn="ctr"/>
                      <a:r>
                        <a:rPr lang="cs-CZ" sz="1050" b="1" i="0" u="none" strike="noStrike" dirty="0">
                          <a:effectLst/>
                          <a:latin typeface="David" panose="020E0502060401010101" pitchFamily="34" charset="-79"/>
                          <a:cs typeface="David" panose="020E0502060401010101" pitchFamily="34" charset="-79"/>
                        </a:rPr>
                        <a:t>28.10.2017 </a:t>
                      </a:r>
                      <a:r>
                        <a:rPr lang="cs-CZ" sz="1050" b="1" i="0" u="none" strike="noStrike" dirty="0" smtClean="0">
                          <a:effectLst/>
                          <a:latin typeface="David" panose="020E0502060401010101" pitchFamily="34" charset="-79"/>
                          <a:cs typeface="David" panose="020E0502060401010101" pitchFamily="34" charset="-79"/>
                        </a:rPr>
                        <a:t>10:00 sobota</a:t>
                      </a:r>
                      <a:endParaRPr lang="cs-CZ" sz="1050" b="1" i="0" u="none" strike="noStrike" dirty="0">
                        <a:effectLst/>
                        <a:latin typeface="David" panose="020E0502060401010101" pitchFamily="34" charset="-79"/>
                        <a:cs typeface="David" panose="020E0502060401010101" pitchFamily="34" charset="-79"/>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effectLst/>
                          <a:latin typeface="David" panose="020E0502060401010101" pitchFamily="34" charset="-79"/>
                          <a:cs typeface="David" panose="020E0502060401010101" pitchFamily="34" charset="-79"/>
                        </a:rPr>
                        <a:t>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effectLst/>
                          <a:latin typeface="David" panose="020E0502060401010101" pitchFamily="34" charset="-79"/>
                          <a:cs typeface="David" panose="020E0502060401010101" pitchFamily="34" charset="-79"/>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effectLst/>
                          <a:latin typeface="David" panose="020E0502060401010101" pitchFamily="34" charset="-79"/>
                          <a:cs typeface="David" panose="020E0502060401010101" pitchFamily="34" charset="-79"/>
                        </a:rPr>
                        <a:t>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effectLst/>
                          <a:latin typeface="David" panose="020E0502060401010101" pitchFamily="34" charset="-79"/>
                          <a:cs typeface="David" panose="020E0502060401010101" pitchFamily="34" charset="-79"/>
                        </a:rPr>
                        <a:t>Krajský přebor starších žáků- sk.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effectLst/>
                          <a:latin typeface="David" panose="020E0502060401010101" pitchFamily="34" charset="-79"/>
                          <a:cs typeface="David" panose="020E0502060401010101" pitchFamily="34" charset="-79"/>
                        </a:rPr>
                        <a:t>10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021050157"/>
                  </a:ext>
                </a:extLst>
              </a:tr>
              <a:tr h="381000">
                <a:tc>
                  <a:txBody>
                    <a:bodyPr/>
                    <a:lstStyle/>
                    <a:p>
                      <a:pPr algn="ctr" fontAlgn="ctr"/>
                      <a:r>
                        <a:rPr lang="cs-CZ" sz="1050" b="1" i="0" u="none" strike="noStrike" dirty="0">
                          <a:effectLst/>
                          <a:latin typeface="David" panose="020E0502060401010101" pitchFamily="34" charset="-79"/>
                          <a:cs typeface="David" panose="020E0502060401010101" pitchFamily="34" charset="-79"/>
                        </a:rPr>
                        <a:t>28.10.2017 </a:t>
                      </a:r>
                      <a:r>
                        <a:rPr lang="cs-CZ" sz="1050" b="1" i="0" u="none" strike="noStrike" dirty="0" smtClean="0">
                          <a:effectLst/>
                          <a:latin typeface="David" panose="020E0502060401010101" pitchFamily="34" charset="-79"/>
                          <a:cs typeface="David" panose="020E0502060401010101" pitchFamily="34" charset="-79"/>
                        </a:rPr>
                        <a:t>12:00 sobota</a:t>
                      </a:r>
                      <a:endParaRPr lang="cs-CZ" sz="1050" b="1" i="0" u="none" strike="noStrike" dirty="0">
                        <a:effectLst/>
                        <a:latin typeface="David" panose="020E0502060401010101" pitchFamily="34" charset="-79"/>
                        <a:cs typeface="David" panose="020E0502060401010101" pitchFamily="34" charset="-79"/>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effectLst/>
                          <a:latin typeface="David" panose="020E0502060401010101" pitchFamily="34" charset="-79"/>
                          <a:cs typeface="David" panose="020E0502060401010101" pitchFamily="34" charset="-79"/>
                        </a:rPr>
                        <a:t>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effectLst/>
                          <a:latin typeface="David" panose="020E0502060401010101" pitchFamily="34" charset="-79"/>
                          <a:cs typeface="David" panose="020E0502060401010101" pitchFamily="34" charset="-79"/>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effectLst/>
                          <a:latin typeface="David" panose="020E0502060401010101" pitchFamily="34" charset="-79"/>
                          <a:cs typeface="David" panose="020E0502060401010101" pitchFamily="34" charset="-79"/>
                        </a:rPr>
                        <a:t>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effectLst/>
                          <a:latin typeface="David" panose="020E0502060401010101" pitchFamily="34" charset="-79"/>
                          <a:cs typeface="David" panose="020E0502060401010101" pitchFamily="34" charset="-79"/>
                        </a:rPr>
                        <a:t>Krajský přebor mladších žáků- sk.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effectLst/>
                          <a:latin typeface="David" panose="020E0502060401010101" pitchFamily="34" charset="-79"/>
                          <a:cs typeface="David" panose="020E0502060401010101" pitchFamily="34" charset="-79"/>
                        </a:rPr>
                        <a:t>10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678609235"/>
                  </a:ext>
                </a:extLst>
              </a:tr>
              <a:tr h="381000">
                <a:tc>
                  <a:txBody>
                    <a:bodyPr/>
                    <a:lstStyle/>
                    <a:p>
                      <a:pPr algn="ctr" fontAlgn="ctr"/>
                      <a:r>
                        <a:rPr lang="cs-CZ" sz="1050" b="1" i="0" u="none" strike="noStrike" dirty="0">
                          <a:effectLst/>
                          <a:latin typeface="David" panose="020E0502060401010101" pitchFamily="34" charset="-79"/>
                          <a:cs typeface="David" panose="020E0502060401010101" pitchFamily="34" charset="-79"/>
                        </a:rPr>
                        <a:t>04.11.2017 </a:t>
                      </a:r>
                      <a:r>
                        <a:rPr lang="cs-CZ" sz="1050" b="1" i="0" u="none" strike="noStrike" dirty="0" smtClean="0">
                          <a:effectLst/>
                          <a:latin typeface="David" panose="020E0502060401010101" pitchFamily="34" charset="-79"/>
                          <a:cs typeface="David" panose="020E0502060401010101" pitchFamily="34" charset="-79"/>
                        </a:rPr>
                        <a:t>11:00 sobota</a:t>
                      </a:r>
                      <a:endParaRPr lang="cs-CZ" sz="1050" b="1" i="0" u="none" strike="noStrike" dirty="0">
                        <a:effectLst/>
                        <a:latin typeface="David" panose="020E0502060401010101" pitchFamily="34" charset="-79"/>
                        <a:cs typeface="David" panose="020E0502060401010101" pitchFamily="34" charset="-79"/>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effectLst/>
                          <a:latin typeface="David" panose="020E0502060401010101" pitchFamily="34" charset="-79"/>
                          <a:cs typeface="David" panose="020E0502060401010101" pitchFamily="34" charset="-79"/>
                        </a:rPr>
                        <a:t>TJ Hvězda Trnovany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effectLst/>
                          <a:latin typeface="David" panose="020E0502060401010101" pitchFamily="34" charset="-79"/>
                          <a:cs typeface="David" panose="020E0502060401010101" pitchFamily="34" charset="-79"/>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dirty="0">
                          <a:effectLst/>
                          <a:latin typeface="David" panose="020E0502060401010101" pitchFamily="34" charset="-79"/>
                          <a:cs typeface="David" panose="020E0502060401010101" pitchFamily="34" charset="-79"/>
                        </a:rPr>
                        <a:t>Hvězda Trnovany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dirty="0" err="1">
                          <a:effectLst/>
                          <a:latin typeface="David" panose="020E0502060401010101" pitchFamily="34" charset="-79"/>
                          <a:cs typeface="David" panose="020E0502060401010101" pitchFamily="34" charset="-79"/>
                        </a:rPr>
                        <a:t>I.třída</a:t>
                      </a:r>
                      <a:r>
                        <a:rPr lang="cs-CZ" sz="1000" b="1" i="0" u="none" strike="noStrike" dirty="0">
                          <a:effectLst/>
                          <a:latin typeface="David" panose="020E0502060401010101" pitchFamily="34" charset="-79"/>
                          <a:cs typeface="David" panose="020E0502060401010101" pitchFamily="34" charset="-79"/>
                        </a:rPr>
                        <a:t> staršího dorostu - </a:t>
                      </a:r>
                      <a:r>
                        <a:rPr lang="cs-CZ" sz="1000" b="1" i="0" u="none" strike="noStrike" dirty="0" err="1">
                          <a:effectLst/>
                          <a:latin typeface="David" panose="020E0502060401010101" pitchFamily="34" charset="-79"/>
                          <a:cs typeface="David" panose="020E0502060401010101" pitchFamily="34" charset="-79"/>
                        </a:rPr>
                        <a:t>sk.A</a:t>
                      </a:r>
                      <a:endParaRPr lang="cs-CZ" sz="1000" b="1" i="0" u="none" strike="noStrike" dirty="0">
                        <a:effectLst/>
                        <a:latin typeface="David" panose="020E0502060401010101" pitchFamily="34" charset="-79"/>
                        <a:cs typeface="David" panose="020E0502060401010101" pitchFamily="34" charset="-79"/>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dirty="0">
                          <a:effectLst/>
                          <a:latin typeface="David" panose="020E0502060401010101" pitchFamily="34" charset="-79"/>
                          <a:cs typeface="David" panose="020E0502060401010101" pitchFamily="34" charset="-79"/>
                        </a:rPr>
                        <a:t>11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2852726497"/>
                  </a:ext>
                </a:extLst>
              </a:tr>
              <a:tr h="392782">
                <a:tc>
                  <a:txBody>
                    <a:bodyPr/>
                    <a:lstStyle/>
                    <a:p>
                      <a:pPr algn="ctr" fontAlgn="ctr"/>
                      <a:r>
                        <a:rPr lang="cs-CZ" sz="1050" b="1" i="0" u="none" strike="noStrike" dirty="0">
                          <a:effectLst/>
                          <a:latin typeface="David" panose="020E0502060401010101" pitchFamily="34" charset="-79"/>
                          <a:cs typeface="David" panose="020E0502060401010101" pitchFamily="34" charset="-79"/>
                        </a:rPr>
                        <a:t>04.11.2017 </a:t>
                      </a:r>
                      <a:r>
                        <a:rPr lang="cs-CZ" sz="1050" b="1" i="0" u="none" strike="noStrike" dirty="0" smtClean="0">
                          <a:effectLst/>
                          <a:latin typeface="David" panose="020E0502060401010101" pitchFamily="34" charset="-79"/>
                          <a:cs typeface="David" panose="020E0502060401010101" pitchFamily="34" charset="-79"/>
                        </a:rPr>
                        <a:t>14:00 sobota</a:t>
                      </a:r>
                      <a:endParaRPr lang="cs-CZ" sz="1050" b="1" i="0" u="none" strike="noStrike" dirty="0">
                        <a:effectLst/>
                        <a:latin typeface="David" panose="020E0502060401010101" pitchFamily="34" charset="-79"/>
                        <a:cs typeface="David" panose="020E0502060401010101" pitchFamily="34" charset="-79"/>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a:effectLst/>
                          <a:latin typeface="David" panose="020E0502060401010101" pitchFamily="34" charset="-79"/>
                          <a:cs typeface="David" panose="020E0502060401010101" pitchFamily="34" charset="-79"/>
                        </a:rPr>
                        <a:t>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effectLst/>
                          <a:latin typeface="David" panose="020E0502060401010101" pitchFamily="34" charset="-79"/>
                          <a:cs typeface="David" panose="020E0502060401010101" pitchFamily="34" charset="-79"/>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effectLst/>
                          <a:latin typeface="David" panose="020E0502060401010101" pitchFamily="34" charset="-79"/>
                          <a:cs typeface="David" panose="020E0502060401010101" pitchFamily="34" charset="-79"/>
                        </a:rPr>
                        <a:t>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dirty="0">
                          <a:effectLst/>
                          <a:latin typeface="David" panose="020E0502060401010101" pitchFamily="34" charset="-79"/>
                          <a:cs typeface="David" panose="020E0502060401010101" pitchFamily="34" charset="-79"/>
                        </a:rPr>
                        <a:t>Krajský přebor dospělých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effectLst/>
                          <a:latin typeface="David" panose="020E0502060401010101" pitchFamily="34" charset="-79"/>
                          <a:cs typeface="David" panose="020E0502060401010101" pitchFamily="34" charset="-79"/>
                        </a:rPr>
                        <a:t>13</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616238632"/>
                  </a:ext>
                </a:extLst>
              </a:tr>
              <a:tr h="381000">
                <a:tc>
                  <a:txBody>
                    <a:bodyPr/>
                    <a:lstStyle/>
                    <a:p>
                      <a:pPr algn="ctr" fontAlgn="ctr"/>
                      <a:r>
                        <a:rPr lang="cs-CZ" sz="1050" b="1" i="0" u="none" strike="noStrike" dirty="0">
                          <a:effectLst/>
                          <a:latin typeface="David" panose="020E0502060401010101" pitchFamily="34" charset="-79"/>
                          <a:cs typeface="David" panose="020E0502060401010101" pitchFamily="34" charset="-79"/>
                        </a:rPr>
                        <a:t>05.11.2017 </a:t>
                      </a:r>
                      <a:r>
                        <a:rPr lang="cs-CZ" sz="1050" b="1" i="0" u="none" strike="noStrike" dirty="0" smtClean="0">
                          <a:effectLst/>
                          <a:latin typeface="David" panose="020E0502060401010101" pitchFamily="34" charset="-79"/>
                          <a:cs typeface="David" panose="020E0502060401010101" pitchFamily="34" charset="-79"/>
                        </a:rPr>
                        <a:t>10:00 sobota</a:t>
                      </a:r>
                      <a:endParaRPr lang="cs-CZ" sz="1050" b="1" i="0" u="none" strike="noStrike" dirty="0">
                        <a:effectLst/>
                        <a:latin typeface="David" panose="020E0502060401010101" pitchFamily="34" charset="-79"/>
                        <a:cs typeface="David" panose="020E0502060401010101" pitchFamily="34" charset="-79"/>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a:effectLst/>
                          <a:latin typeface="David" panose="020E0502060401010101" pitchFamily="34" charset="-79"/>
                          <a:cs typeface="David" panose="020E0502060401010101" pitchFamily="34" charset="-79"/>
                        </a:rPr>
                        <a:t>SK Junior Teplice/FK Teplice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a:effectLst/>
                          <a:latin typeface="David" panose="020E0502060401010101" pitchFamily="34" charset="-79"/>
                          <a:cs typeface="David" panose="020E0502060401010101" pitchFamily="34" charset="-79"/>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dirty="0">
                          <a:effectLst/>
                          <a:latin typeface="David" panose="020E0502060401010101" pitchFamily="34" charset="-79"/>
                          <a:cs typeface="David" panose="020E0502060401010101" pitchFamily="34" charset="-79"/>
                        </a:rPr>
                        <a:t>Soběchleby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dirty="0">
                          <a:effectLst/>
                          <a:latin typeface="David" panose="020E0502060401010101" pitchFamily="34" charset="-79"/>
                          <a:cs typeface="David" panose="020E0502060401010101" pitchFamily="34" charset="-79"/>
                        </a:rPr>
                        <a:t>Krajský přebor starších žáků- </a:t>
                      </a:r>
                      <a:r>
                        <a:rPr lang="cs-CZ" sz="1000" b="1" i="0" u="none" strike="noStrike" dirty="0" err="1">
                          <a:effectLst/>
                          <a:latin typeface="David" panose="020E0502060401010101" pitchFamily="34" charset="-79"/>
                          <a:cs typeface="David" panose="020E0502060401010101" pitchFamily="34" charset="-79"/>
                        </a:rPr>
                        <a:t>sk</a:t>
                      </a:r>
                      <a:r>
                        <a:rPr lang="cs-CZ" sz="1000" b="1" i="0" u="none" strike="noStrike" dirty="0">
                          <a:effectLst/>
                          <a:latin typeface="David" panose="020E0502060401010101" pitchFamily="34" charset="-79"/>
                          <a:cs typeface="David" panose="020E0502060401010101" pitchFamily="34" charset="-79"/>
                        </a:rPr>
                        <a:t>.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dirty="0">
                          <a:effectLst/>
                          <a:latin typeface="David" panose="020E0502060401010101" pitchFamily="34" charset="-79"/>
                          <a:cs typeface="David" panose="020E0502060401010101" pitchFamily="34" charset="-79"/>
                        </a:rPr>
                        <a:t>11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4115627364"/>
                  </a:ext>
                </a:extLst>
              </a:tr>
              <a:tr h="381000">
                <a:tc>
                  <a:txBody>
                    <a:bodyPr/>
                    <a:lstStyle/>
                    <a:p>
                      <a:pPr algn="ctr" fontAlgn="ctr"/>
                      <a:r>
                        <a:rPr lang="cs-CZ" sz="1050" b="1" i="0" u="none" strike="noStrike" dirty="0">
                          <a:effectLst/>
                          <a:latin typeface="David" panose="020E0502060401010101" pitchFamily="34" charset="-79"/>
                          <a:cs typeface="David" panose="020E0502060401010101" pitchFamily="34" charset="-79"/>
                        </a:rPr>
                        <a:t>05.11.2017 </a:t>
                      </a:r>
                      <a:r>
                        <a:rPr lang="cs-CZ" sz="1050" b="1" i="0" u="none" strike="noStrike" dirty="0" smtClean="0">
                          <a:effectLst/>
                          <a:latin typeface="David" panose="020E0502060401010101" pitchFamily="34" charset="-79"/>
                          <a:cs typeface="David" panose="020E0502060401010101" pitchFamily="34" charset="-79"/>
                        </a:rPr>
                        <a:t>12:00 sobota</a:t>
                      </a:r>
                      <a:endParaRPr lang="cs-CZ" sz="1050" b="1" i="0" u="none" strike="noStrike" dirty="0">
                        <a:effectLst/>
                        <a:latin typeface="David" panose="020E0502060401010101" pitchFamily="34" charset="-79"/>
                        <a:cs typeface="David" panose="020E0502060401010101" pitchFamily="34" charset="-79"/>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effectLst/>
                          <a:latin typeface="David" panose="020E0502060401010101" pitchFamily="34" charset="-79"/>
                          <a:cs typeface="David" panose="020E0502060401010101" pitchFamily="34" charset="-79"/>
                        </a:rPr>
                        <a:t>SK Junior Teplice/FK Teplice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effectLst/>
                          <a:latin typeface="David" panose="020E0502060401010101" pitchFamily="34" charset="-79"/>
                          <a:cs typeface="David" panose="020E0502060401010101" pitchFamily="34" charset="-79"/>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dirty="0">
                          <a:effectLst/>
                          <a:latin typeface="David" panose="020E0502060401010101" pitchFamily="34" charset="-79"/>
                          <a:cs typeface="David" panose="020E0502060401010101" pitchFamily="34" charset="-79"/>
                        </a:rPr>
                        <a:t>Soběchleby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dirty="0">
                          <a:effectLst/>
                          <a:latin typeface="David" panose="020E0502060401010101" pitchFamily="34" charset="-79"/>
                          <a:cs typeface="David" panose="020E0502060401010101" pitchFamily="34" charset="-79"/>
                        </a:rPr>
                        <a:t>Krajský přebor mladších žáků- </a:t>
                      </a:r>
                      <a:r>
                        <a:rPr lang="cs-CZ" sz="1000" b="1" i="0" u="none" strike="noStrike" dirty="0" err="1">
                          <a:effectLst/>
                          <a:latin typeface="David" panose="020E0502060401010101" pitchFamily="34" charset="-79"/>
                          <a:cs typeface="David" panose="020E0502060401010101" pitchFamily="34" charset="-79"/>
                        </a:rPr>
                        <a:t>sk</a:t>
                      </a:r>
                      <a:r>
                        <a:rPr lang="cs-CZ" sz="1000" b="1" i="0" u="none" strike="noStrike" dirty="0">
                          <a:effectLst/>
                          <a:latin typeface="David" panose="020E0502060401010101" pitchFamily="34" charset="-79"/>
                          <a:cs typeface="David" panose="020E0502060401010101" pitchFamily="34" charset="-79"/>
                        </a:rPr>
                        <a:t>.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dirty="0">
                          <a:effectLst/>
                          <a:latin typeface="David" panose="020E0502060401010101" pitchFamily="34" charset="-79"/>
                          <a:cs typeface="David" panose="020E0502060401010101" pitchFamily="34" charset="-79"/>
                        </a:rPr>
                        <a:t>11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800440234"/>
                  </a:ext>
                </a:extLst>
              </a:tr>
              <a:tr h="381000">
                <a:tc>
                  <a:txBody>
                    <a:bodyPr/>
                    <a:lstStyle/>
                    <a:p>
                      <a:pPr algn="ctr" fontAlgn="ctr"/>
                      <a:r>
                        <a:rPr lang="cs-CZ" sz="1050" b="1" i="0" u="none" strike="noStrike" dirty="0">
                          <a:effectLst/>
                          <a:latin typeface="David" panose="020E0502060401010101" pitchFamily="34" charset="-79"/>
                          <a:cs typeface="David" panose="020E0502060401010101" pitchFamily="34" charset="-79"/>
                        </a:rPr>
                        <a:t>18.11.2017 </a:t>
                      </a:r>
                      <a:r>
                        <a:rPr lang="cs-CZ" sz="1050" b="1" i="0" u="none" strike="noStrike" dirty="0" smtClean="0">
                          <a:effectLst/>
                          <a:latin typeface="David" panose="020E0502060401010101" pitchFamily="34" charset="-79"/>
                          <a:cs typeface="David" panose="020E0502060401010101" pitchFamily="34" charset="-79"/>
                        </a:rPr>
                        <a:t>13:30 sobota</a:t>
                      </a:r>
                      <a:endParaRPr lang="cs-CZ" sz="1050" b="1" i="0" u="none" strike="noStrike" dirty="0">
                        <a:effectLst/>
                        <a:latin typeface="David" panose="020E0502060401010101" pitchFamily="34" charset="-79"/>
                        <a:cs typeface="David" panose="020E0502060401010101" pitchFamily="34" charset="-79"/>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effectLst/>
                          <a:latin typeface="David" panose="020E0502060401010101" pitchFamily="34" charset="-79"/>
                          <a:cs typeface="David" panose="020E0502060401010101" pitchFamily="34" charset="-79"/>
                        </a:rPr>
                        <a:t>TJ Spartak Perštejn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effectLst/>
                          <a:latin typeface="David" panose="020E0502060401010101" pitchFamily="34" charset="-79"/>
                          <a:cs typeface="David" panose="020E0502060401010101" pitchFamily="34" charset="-79"/>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effectLst/>
                          <a:latin typeface="David" panose="020E0502060401010101" pitchFamily="34" charset="-79"/>
                          <a:cs typeface="David" panose="020E0502060401010101" pitchFamily="34" charset="-79"/>
                        </a:rPr>
                        <a:t>Perštejn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effectLst/>
                          <a:latin typeface="David" panose="020E0502060401010101" pitchFamily="34" charset="-79"/>
                          <a:cs typeface="David" panose="020E0502060401010101" pitchFamily="34" charset="-79"/>
                        </a:rPr>
                        <a:t>Krajský přebor dospělých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effectLst/>
                          <a:latin typeface="David" panose="020E0502060401010101" pitchFamily="34" charset="-79"/>
                          <a:cs typeface="David" panose="020E0502060401010101" pitchFamily="34" charset="-79"/>
                        </a:rPr>
                        <a:t>15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156557087"/>
                  </a:ext>
                </a:extLst>
              </a:tr>
            </a:tbl>
          </a:graphicData>
        </a:graphic>
      </p:graphicFrame>
      <p:sp>
        <p:nvSpPr>
          <p:cNvPr id="123" name="Obdélník 122"/>
          <p:cNvSpPr/>
          <p:nvPr/>
        </p:nvSpPr>
        <p:spPr>
          <a:xfrm>
            <a:off x="216000" y="4537601"/>
            <a:ext cx="4464496" cy="954107"/>
          </a:xfrm>
          <a:prstGeom prst="rect">
            <a:avLst/>
          </a:prstGeom>
          <a:pattFill prst="dashHorz">
            <a:fgClr>
              <a:srgbClr val="CCFF99"/>
            </a:fgClr>
            <a:bgClr>
              <a:schemeClr val="bg1"/>
            </a:bgClr>
          </a:pattFill>
          <a:ln w="63500">
            <a:solidFill>
              <a:schemeClr val="tx1"/>
            </a:solidFill>
            <a:prstDash val="solid"/>
          </a:ln>
        </p:spPr>
        <p:txBody>
          <a:bodyPr wrap="square">
            <a:spAutoFit/>
          </a:bodyPr>
          <a:lstStyle/>
          <a:p>
            <a:pPr algn="ctr"/>
            <a:r>
              <a:rPr lang="cs-CZ" sz="1400" dirty="0" smtClean="0">
                <a:latin typeface="Arial Black" panose="020B0A04020102020204" pitchFamily="34" charset="0"/>
              </a:rPr>
              <a:t> </a:t>
            </a:r>
            <a:r>
              <a:rPr lang="cs-CZ" sz="1400" dirty="0" smtClean="0">
                <a:solidFill>
                  <a:srgbClr val="FF0000"/>
                </a:solidFill>
                <a:latin typeface="Arial Black" panose="020B0A04020102020204" pitchFamily="34" charset="0"/>
              </a:rPr>
              <a:t>Okresní pohár starších přípravek – </a:t>
            </a:r>
          </a:p>
          <a:p>
            <a:pPr algn="ctr"/>
            <a:r>
              <a:rPr lang="cs-CZ" sz="1400" dirty="0" smtClean="0">
                <a:solidFill>
                  <a:srgbClr val="FF0000"/>
                </a:solidFill>
                <a:latin typeface="Arial Black" panose="020B0A04020102020204" pitchFamily="34" charset="0"/>
              </a:rPr>
              <a:t>4. turnaj ve Štětí 22.10.2017, který rozhodl o celkovém vítězství Liběšic v základní skupině F </a:t>
            </a:r>
            <a:endParaRPr lang="cs-CZ" sz="2400" dirty="0">
              <a:solidFill>
                <a:srgbClr val="FF0000"/>
              </a:solidFill>
              <a:latin typeface="Arial Black" panose="020B0A04020102020204" pitchFamily="34" charset="0"/>
            </a:endParaRPr>
          </a:p>
        </p:txBody>
      </p:sp>
      <p:graphicFrame>
        <p:nvGraphicFramePr>
          <p:cNvPr id="127" name="Tabulka 126"/>
          <p:cNvGraphicFramePr>
            <a:graphicFrameLocks noGrp="1"/>
          </p:cNvGraphicFramePr>
          <p:nvPr>
            <p:extLst>
              <p:ext uri="{D42A27DB-BD31-4B8C-83A1-F6EECF244321}">
                <p14:modId xmlns:p14="http://schemas.microsoft.com/office/powerpoint/2010/main" val="1514729530"/>
              </p:ext>
            </p:extLst>
          </p:nvPr>
        </p:nvGraphicFramePr>
        <p:xfrm>
          <a:off x="398066" y="5665380"/>
          <a:ext cx="4176465" cy="1266488"/>
        </p:xfrm>
        <a:graphic>
          <a:graphicData uri="http://schemas.openxmlformats.org/drawingml/2006/table">
            <a:tbl>
              <a:tblPr/>
              <a:tblGrid>
                <a:gridCol w="1428315">
                  <a:extLst>
                    <a:ext uri="{9D8B030D-6E8A-4147-A177-3AD203B41FA5}">
                      <a16:colId xmlns:a16="http://schemas.microsoft.com/office/drawing/2014/main" val="2651475065"/>
                    </a:ext>
                  </a:extLst>
                </a:gridCol>
                <a:gridCol w="1319835">
                  <a:extLst>
                    <a:ext uri="{9D8B030D-6E8A-4147-A177-3AD203B41FA5}">
                      <a16:colId xmlns:a16="http://schemas.microsoft.com/office/drawing/2014/main" val="714034831"/>
                    </a:ext>
                  </a:extLst>
                </a:gridCol>
                <a:gridCol w="1428315">
                  <a:extLst>
                    <a:ext uri="{9D8B030D-6E8A-4147-A177-3AD203B41FA5}">
                      <a16:colId xmlns:a16="http://schemas.microsoft.com/office/drawing/2014/main" val="3522121120"/>
                    </a:ext>
                  </a:extLst>
                </a:gridCol>
              </a:tblGrid>
              <a:tr h="215780">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Liběšice</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Hoštka</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10:2</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596047173"/>
                  </a:ext>
                </a:extLst>
              </a:tr>
              <a:tr h="216340">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Liběšice</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Travčice</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3:3</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02005748"/>
                  </a:ext>
                </a:extLst>
              </a:tr>
              <a:tr h="201196">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Liběšice</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dirty="0" smtClean="0">
                          <a:solidFill>
                            <a:srgbClr val="151515"/>
                          </a:solidFill>
                          <a:effectLst/>
                          <a:latin typeface="Arial Black" panose="020B0A04020102020204" pitchFamily="34" charset="0"/>
                        </a:rPr>
                        <a:t>Štětí</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3:2</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887552506"/>
                  </a:ext>
                </a:extLst>
              </a:tr>
              <a:tr h="216340">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Travčice</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Štětí</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2:5</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41909622"/>
                  </a:ext>
                </a:extLst>
              </a:tr>
              <a:tr h="215636">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Hoštka</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Travčice</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1:10</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748179270"/>
                  </a:ext>
                </a:extLst>
              </a:tr>
              <a:tr h="201196">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Hoštka</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Štětí</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2:7</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16522864"/>
                  </a:ext>
                </a:extLst>
              </a:tr>
            </a:tbl>
          </a:graphicData>
        </a:graphic>
      </p:graphicFrame>
      <p:sp>
        <p:nvSpPr>
          <p:cNvPr id="128" name="TextovéPole 127"/>
          <p:cNvSpPr txBox="1"/>
          <p:nvPr/>
        </p:nvSpPr>
        <p:spPr>
          <a:xfrm>
            <a:off x="216000" y="91108"/>
            <a:ext cx="4536503" cy="2246769"/>
          </a:xfrm>
          <a:prstGeom prst="rect">
            <a:avLst/>
          </a:prstGeom>
          <a:pattFill prst="dashVert">
            <a:fgClr>
              <a:srgbClr val="99FF33"/>
            </a:fgClr>
            <a:bgClr>
              <a:schemeClr val="bg1"/>
            </a:bgClr>
          </a:pattFill>
          <a:ln w="53975">
            <a:solidFill>
              <a:srgbClr val="7E03C3"/>
            </a:solidFill>
          </a:ln>
        </p:spPr>
        <p:txBody>
          <a:bodyPr wrap="square" rtlCol="0">
            <a:spAutoFit/>
          </a:bodyPr>
          <a:lstStyle/>
          <a:p>
            <a:pPr algn="ctr"/>
            <a:r>
              <a:rPr lang="cs-CZ" sz="2800" dirty="0">
                <a:latin typeface="Georgia" panose="02040502050405020303" pitchFamily="18" charset="0"/>
              </a:rPr>
              <a:t>Konečné pořadí základní skupiny </a:t>
            </a:r>
            <a:r>
              <a:rPr lang="cs-CZ" sz="2800" dirty="0" smtClean="0">
                <a:latin typeface="Georgia" panose="02040502050405020303" pitchFamily="18" charset="0"/>
              </a:rPr>
              <a:t>okresního poháru starší </a:t>
            </a:r>
            <a:r>
              <a:rPr lang="cs-CZ" sz="2800" dirty="0">
                <a:latin typeface="Georgia" panose="02040502050405020303" pitchFamily="18" charset="0"/>
              </a:rPr>
              <a:t>přípravky skupiny </a:t>
            </a:r>
            <a:r>
              <a:rPr lang="cs-CZ" sz="2800" dirty="0" smtClean="0">
                <a:latin typeface="Georgia" panose="02040502050405020303" pitchFamily="18" charset="0"/>
              </a:rPr>
              <a:t>F</a:t>
            </a:r>
            <a:endParaRPr lang="cs-CZ" sz="2800" dirty="0">
              <a:latin typeface="Georgia" panose="02040502050405020303" pitchFamily="18" charset="0"/>
            </a:endParaRPr>
          </a:p>
        </p:txBody>
      </p:sp>
      <p:graphicFrame>
        <p:nvGraphicFramePr>
          <p:cNvPr id="129" name="Tabulka 128"/>
          <p:cNvGraphicFramePr>
            <a:graphicFrameLocks noGrp="1"/>
          </p:cNvGraphicFramePr>
          <p:nvPr>
            <p:extLst>
              <p:ext uri="{D42A27DB-BD31-4B8C-83A1-F6EECF244321}">
                <p14:modId xmlns:p14="http://schemas.microsoft.com/office/powerpoint/2010/main" val="2588909838"/>
              </p:ext>
            </p:extLst>
          </p:nvPr>
        </p:nvGraphicFramePr>
        <p:xfrm>
          <a:off x="432024" y="2467372"/>
          <a:ext cx="4104458" cy="1861939"/>
        </p:xfrm>
        <a:graphic>
          <a:graphicData uri="http://schemas.openxmlformats.org/drawingml/2006/table">
            <a:tbl>
              <a:tblPr/>
              <a:tblGrid>
                <a:gridCol w="432048">
                  <a:extLst>
                    <a:ext uri="{9D8B030D-6E8A-4147-A177-3AD203B41FA5}">
                      <a16:colId xmlns:a16="http://schemas.microsoft.com/office/drawing/2014/main" val="4194805532"/>
                    </a:ext>
                  </a:extLst>
                </a:gridCol>
                <a:gridCol w="709858">
                  <a:extLst>
                    <a:ext uri="{9D8B030D-6E8A-4147-A177-3AD203B41FA5}">
                      <a16:colId xmlns:a16="http://schemas.microsoft.com/office/drawing/2014/main" val="2289143264"/>
                    </a:ext>
                  </a:extLst>
                </a:gridCol>
                <a:gridCol w="349564">
                  <a:extLst>
                    <a:ext uri="{9D8B030D-6E8A-4147-A177-3AD203B41FA5}">
                      <a16:colId xmlns:a16="http://schemas.microsoft.com/office/drawing/2014/main" val="16760651"/>
                    </a:ext>
                  </a:extLst>
                </a:gridCol>
                <a:gridCol w="349564">
                  <a:extLst>
                    <a:ext uri="{9D8B030D-6E8A-4147-A177-3AD203B41FA5}">
                      <a16:colId xmlns:a16="http://schemas.microsoft.com/office/drawing/2014/main" val="4141945455"/>
                    </a:ext>
                  </a:extLst>
                </a:gridCol>
                <a:gridCol w="349564">
                  <a:extLst>
                    <a:ext uri="{9D8B030D-6E8A-4147-A177-3AD203B41FA5}">
                      <a16:colId xmlns:a16="http://schemas.microsoft.com/office/drawing/2014/main" val="3036590531"/>
                    </a:ext>
                  </a:extLst>
                </a:gridCol>
                <a:gridCol w="349564">
                  <a:extLst>
                    <a:ext uri="{9D8B030D-6E8A-4147-A177-3AD203B41FA5}">
                      <a16:colId xmlns:a16="http://schemas.microsoft.com/office/drawing/2014/main" val="430116217"/>
                    </a:ext>
                  </a:extLst>
                </a:gridCol>
                <a:gridCol w="769039">
                  <a:extLst>
                    <a:ext uri="{9D8B030D-6E8A-4147-A177-3AD203B41FA5}">
                      <a16:colId xmlns:a16="http://schemas.microsoft.com/office/drawing/2014/main" val="677805686"/>
                    </a:ext>
                  </a:extLst>
                </a:gridCol>
                <a:gridCol w="795257">
                  <a:extLst>
                    <a:ext uri="{9D8B030D-6E8A-4147-A177-3AD203B41FA5}">
                      <a16:colId xmlns:a16="http://schemas.microsoft.com/office/drawing/2014/main" val="4068078676"/>
                    </a:ext>
                  </a:extLst>
                </a:gridCol>
              </a:tblGrid>
              <a:tr h="742018">
                <a:tc>
                  <a:txBody>
                    <a:bodyPr/>
                    <a:lstStyle/>
                    <a:p>
                      <a:pPr algn="ctr" rtl="0" fontAlgn="ctr"/>
                      <a:r>
                        <a:rPr lang="cs-CZ" sz="12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dirty="0" smtClean="0">
                          <a:solidFill>
                            <a:srgbClr val="000000"/>
                          </a:solidFill>
                          <a:effectLst/>
                          <a:latin typeface="Arial" panose="020B0604020202020204" pitchFamily="34" charset="0"/>
                        </a:rPr>
                        <a:t>Liběšice</a:t>
                      </a:r>
                      <a:endParaRPr lang="cs-CZ" sz="11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dirty="0" smtClean="0">
                          <a:solidFill>
                            <a:srgbClr val="000000"/>
                          </a:solidFill>
                          <a:effectLst/>
                          <a:latin typeface="Arial" panose="020B0604020202020204" pitchFamily="34" charset="0"/>
                        </a:rPr>
                        <a:t>1</a:t>
                      </a:r>
                      <a:endParaRPr lang="cs-CZ" sz="11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dirty="0" smtClean="0">
                          <a:solidFill>
                            <a:srgbClr val="000000"/>
                          </a:solidFill>
                          <a:effectLst/>
                          <a:latin typeface="Arial" panose="020B0604020202020204" pitchFamily="34" charset="0"/>
                        </a:rPr>
                        <a:t>1</a:t>
                      </a:r>
                      <a:endParaRPr lang="cs-CZ" sz="11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dirty="0" smtClean="0">
                          <a:solidFill>
                            <a:srgbClr val="000000"/>
                          </a:solidFill>
                          <a:effectLst/>
                          <a:latin typeface="Calibri" panose="020F0502020204030204" pitchFamily="34" charset="0"/>
                        </a:rPr>
                        <a:t>93:31</a:t>
                      </a:r>
                      <a:endParaRPr lang="cs-CZ"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dirty="0" smtClean="0">
                          <a:solidFill>
                            <a:srgbClr val="000000"/>
                          </a:solidFill>
                          <a:effectLst/>
                          <a:latin typeface="Arial" panose="020B0604020202020204" pitchFamily="34" charset="0"/>
                        </a:rPr>
                        <a:t>31</a:t>
                      </a:r>
                      <a:endParaRPr lang="cs-CZ" sz="11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extLst>
                  <a:ext uri="{0D108BD9-81ED-4DB2-BD59-A6C34878D82A}">
                    <a16:rowId xmlns:a16="http://schemas.microsoft.com/office/drawing/2014/main" val="983500492"/>
                  </a:ext>
                </a:extLst>
              </a:tr>
              <a:tr h="344803">
                <a:tc>
                  <a:txBody>
                    <a:bodyPr/>
                    <a:lstStyle/>
                    <a:p>
                      <a:pPr algn="ctr" rtl="0" fontAlgn="ctr"/>
                      <a:r>
                        <a:rPr lang="cs-CZ" sz="1100" b="1" i="0" u="none" strike="noStrike" dirty="0">
                          <a:solidFill>
                            <a:srgbClr val="151515"/>
                          </a:solidFill>
                          <a:effectLst/>
                          <a:latin typeface="Arial" panose="020B0604020202020204" pitchFamily="34" charset="0"/>
                        </a:rPr>
                        <a:t>2</a:t>
                      </a:r>
                    </a:p>
                  </a:txBody>
                  <a:tcPr marL="9525" marR="9525" marT="9525" marB="0" anchor="ctr">
                    <a:lnL>
                      <a:noFill/>
                    </a:lnL>
                    <a:lnR>
                      <a:noFill/>
                    </a:lnR>
                    <a:lnT>
                      <a:noFill/>
                    </a:lnT>
                    <a:lnB>
                      <a:noFill/>
                    </a:lnB>
                    <a:solidFill>
                      <a:srgbClr val="E2EFDA"/>
                    </a:solidFill>
                  </a:tcPr>
                </a:tc>
                <a:tc>
                  <a:txBody>
                    <a:bodyPr/>
                    <a:lstStyle/>
                    <a:p>
                      <a:pPr algn="ctr" rtl="0" fontAlgn="ctr"/>
                      <a:r>
                        <a:rPr lang="cs-CZ" sz="1400" b="1" i="0" u="none" strike="noStrike">
                          <a:solidFill>
                            <a:srgbClr val="FF0000"/>
                          </a:solidFill>
                          <a:effectLst/>
                          <a:latin typeface="Arial" panose="020B0604020202020204" pitchFamily="34" charset="0"/>
                        </a:rPr>
                        <a:t>Štětí</a:t>
                      </a:r>
                    </a:p>
                  </a:txBody>
                  <a:tcPr marL="9525" marR="9525" marT="9525" marB="0" anchor="ctr">
                    <a:lnL>
                      <a:noFill/>
                    </a:lnL>
                    <a:lnR>
                      <a:noFill/>
                    </a:lnR>
                    <a:lnT>
                      <a:noFill/>
                    </a:lnT>
                    <a:lnB>
                      <a:noFill/>
                    </a:lnB>
                    <a:solidFill>
                      <a:srgbClr val="E2EFDA"/>
                    </a:solidFill>
                  </a:tcPr>
                </a:tc>
                <a:tc>
                  <a:txBody>
                    <a:bodyPr/>
                    <a:lstStyle/>
                    <a:p>
                      <a:pPr algn="ctr" rtl="0" fontAlgn="ctr"/>
                      <a:r>
                        <a:rPr lang="cs-CZ" sz="1400" b="1" i="0" u="none" strike="noStrike">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E2EFDA"/>
                    </a:solidFill>
                  </a:tcPr>
                </a:tc>
                <a:tc>
                  <a:txBody>
                    <a:bodyPr/>
                    <a:lstStyle/>
                    <a:p>
                      <a:pPr algn="ctr" rtl="0" fontAlgn="ctr"/>
                      <a:r>
                        <a:rPr lang="cs-CZ" sz="1400" b="1" i="0" u="none" strike="noStrike" dirty="0" smtClean="0">
                          <a:solidFill>
                            <a:srgbClr val="FF0000"/>
                          </a:solidFill>
                          <a:effectLst/>
                          <a:latin typeface="Arial" panose="020B0604020202020204" pitchFamily="34" charset="0"/>
                        </a:rPr>
                        <a:t>8</a:t>
                      </a:r>
                      <a:endParaRPr lang="cs-CZ" sz="1400" b="1" i="0" u="none" strike="noStrike" dirty="0">
                        <a:solidFill>
                          <a:srgbClr val="FF0000"/>
                        </a:solidFill>
                        <a:effectLst/>
                        <a:latin typeface="Arial" panose="020B0604020202020204" pitchFamily="34" charset="0"/>
                      </a:endParaRPr>
                    </a:p>
                  </a:txBody>
                  <a:tcPr marL="9525" marR="9525" marT="9525" marB="0" anchor="ctr">
                    <a:lnL>
                      <a:noFill/>
                    </a:lnL>
                    <a:lnR>
                      <a:noFill/>
                    </a:lnR>
                    <a:lnT>
                      <a:noFill/>
                    </a:lnT>
                    <a:lnB>
                      <a:noFill/>
                    </a:lnB>
                    <a:solidFill>
                      <a:srgbClr val="E2EFDA"/>
                    </a:solidFill>
                  </a:tcPr>
                </a:tc>
                <a:tc>
                  <a:txBody>
                    <a:bodyPr/>
                    <a:lstStyle/>
                    <a:p>
                      <a:pPr algn="ctr" rtl="0" fontAlgn="ctr"/>
                      <a:r>
                        <a:rPr lang="cs-CZ" sz="1400" b="1" i="0" u="none" strike="noStrike" dirty="0" smtClean="0">
                          <a:solidFill>
                            <a:srgbClr val="FF0000"/>
                          </a:solidFill>
                          <a:effectLst/>
                          <a:latin typeface="Arial" panose="020B0604020202020204" pitchFamily="34" charset="0"/>
                        </a:rPr>
                        <a:t>1</a:t>
                      </a:r>
                      <a:endParaRPr lang="cs-CZ" sz="1400" b="1" i="0" u="none" strike="noStrike" dirty="0">
                        <a:solidFill>
                          <a:srgbClr val="FF0000"/>
                        </a:solidFill>
                        <a:effectLst/>
                        <a:latin typeface="Arial" panose="020B0604020202020204" pitchFamily="34" charset="0"/>
                      </a:endParaRPr>
                    </a:p>
                  </a:txBody>
                  <a:tcPr marL="9525" marR="9525" marT="9525" marB="0" anchor="ctr">
                    <a:lnL>
                      <a:noFill/>
                    </a:lnL>
                    <a:lnR>
                      <a:noFill/>
                    </a:lnR>
                    <a:lnT>
                      <a:noFill/>
                    </a:lnT>
                    <a:lnB>
                      <a:noFill/>
                    </a:lnB>
                    <a:solidFill>
                      <a:srgbClr val="E2EFDA"/>
                    </a:solidFill>
                  </a:tcPr>
                </a:tc>
                <a:tc>
                  <a:txBody>
                    <a:bodyPr/>
                    <a:lstStyle/>
                    <a:p>
                      <a:pPr algn="ctr" rtl="0" fontAlgn="ctr"/>
                      <a:r>
                        <a:rPr lang="cs-CZ" sz="14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E2EFDA"/>
                    </a:solidFill>
                  </a:tcPr>
                </a:tc>
                <a:tc>
                  <a:txBody>
                    <a:bodyPr/>
                    <a:lstStyle/>
                    <a:p>
                      <a:pPr algn="ctr" rtl="0" fontAlgn="ctr"/>
                      <a:r>
                        <a:rPr lang="cs-CZ" sz="1400" b="1" i="0" u="none" strike="noStrike" dirty="0" smtClean="0">
                          <a:solidFill>
                            <a:srgbClr val="FF0000"/>
                          </a:solidFill>
                          <a:effectLst/>
                          <a:latin typeface="Calibri" panose="020F0502020204030204" pitchFamily="34" charset="0"/>
                        </a:rPr>
                        <a:t>82:43</a:t>
                      </a:r>
                      <a:endParaRPr lang="cs-CZ" sz="1400" b="1" i="0" u="none" strike="noStrike" dirty="0">
                        <a:solidFill>
                          <a:srgbClr val="FF0000"/>
                        </a:solidFill>
                        <a:effectLst/>
                        <a:latin typeface="Calibri" panose="020F0502020204030204" pitchFamily="34" charset="0"/>
                      </a:endParaRPr>
                    </a:p>
                  </a:txBody>
                  <a:tcPr marL="9525" marR="9525" marT="9525" marB="0" anchor="ctr">
                    <a:lnL>
                      <a:noFill/>
                    </a:lnL>
                    <a:lnR>
                      <a:noFill/>
                    </a:lnR>
                    <a:lnT>
                      <a:noFill/>
                    </a:lnT>
                    <a:lnB>
                      <a:noFill/>
                    </a:lnB>
                    <a:solidFill>
                      <a:srgbClr val="E2EFDA"/>
                    </a:solidFill>
                  </a:tcPr>
                </a:tc>
                <a:tc>
                  <a:txBody>
                    <a:bodyPr/>
                    <a:lstStyle/>
                    <a:p>
                      <a:pPr algn="ctr" rtl="0" fontAlgn="ctr"/>
                      <a:r>
                        <a:rPr lang="cs-CZ" sz="1400" b="1" i="0" u="none" strike="noStrike" dirty="0" smtClean="0">
                          <a:solidFill>
                            <a:srgbClr val="FF0000"/>
                          </a:solidFill>
                          <a:effectLst/>
                          <a:latin typeface="Arial" panose="020B0604020202020204" pitchFamily="34" charset="0"/>
                        </a:rPr>
                        <a:t>25</a:t>
                      </a:r>
                      <a:endParaRPr lang="cs-CZ" sz="1400" b="1" i="0" u="none" strike="noStrike" dirty="0">
                        <a:solidFill>
                          <a:srgbClr val="FF0000"/>
                        </a:solidFill>
                        <a:effectLst/>
                        <a:latin typeface="Arial" panose="020B0604020202020204" pitchFamily="34" charset="0"/>
                      </a:endParaRPr>
                    </a:p>
                  </a:txBody>
                  <a:tcPr marL="9525" marR="9525" marT="9525" marB="0" anchor="ctr">
                    <a:lnL>
                      <a:noFill/>
                    </a:lnL>
                    <a:lnR>
                      <a:noFill/>
                    </a:lnR>
                    <a:lnT>
                      <a:noFill/>
                    </a:lnT>
                    <a:lnB>
                      <a:noFill/>
                    </a:lnB>
                    <a:solidFill>
                      <a:srgbClr val="E2EFDA"/>
                    </a:solidFill>
                  </a:tcPr>
                </a:tc>
                <a:extLst>
                  <a:ext uri="{0D108BD9-81ED-4DB2-BD59-A6C34878D82A}">
                    <a16:rowId xmlns:a16="http://schemas.microsoft.com/office/drawing/2014/main" val="4218829270"/>
                  </a:ext>
                </a:extLst>
              </a:tr>
              <a:tr h="275843">
                <a:tc>
                  <a:txBody>
                    <a:bodyPr/>
                    <a:lstStyle/>
                    <a:p>
                      <a:pPr algn="ctr" rtl="0" fontAlgn="ctr"/>
                      <a:r>
                        <a:rPr lang="cs-CZ" sz="1100" b="1" i="0" u="none" strike="noStrike">
                          <a:solidFill>
                            <a:srgbClr val="151515"/>
                          </a:solidFill>
                          <a:effectLst/>
                          <a:latin typeface="Arial" panose="020B0604020202020204" pitchFamily="34" charset="0"/>
                        </a:rPr>
                        <a:t>3</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dirty="0" err="1" smtClean="0">
                          <a:solidFill>
                            <a:srgbClr val="151515"/>
                          </a:solidFill>
                          <a:effectLst/>
                          <a:latin typeface="Arial" panose="020B0604020202020204" pitchFamily="34" charset="0"/>
                        </a:rPr>
                        <a:t>Trarvčice</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a:solidFill>
                            <a:srgbClr val="151515"/>
                          </a:solidFill>
                          <a:effectLst/>
                          <a:latin typeface="Arial" panose="020B0604020202020204" pitchFamily="34" charset="0"/>
                        </a:rPr>
                        <a:t>12</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dirty="0" smtClean="0">
                          <a:solidFill>
                            <a:srgbClr val="151515"/>
                          </a:solidFill>
                          <a:effectLst/>
                          <a:latin typeface="Arial" panose="020B0604020202020204" pitchFamily="34" charset="0"/>
                        </a:rPr>
                        <a:t>3</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dirty="0" smtClean="0">
                          <a:solidFill>
                            <a:srgbClr val="151515"/>
                          </a:solidFill>
                          <a:effectLst/>
                          <a:latin typeface="Arial" panose="020B0604020202020204" pitchFamily="34" charset="0"/>
                        </a:rPr>
                        <a:t>2</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151515"/>
                          </a:solidFill>
                          <a:effectLst/>
                          <a:latin typeface="Arial" panose="020B0604020202020204" pitchFamily="34" charset="0"/>
                        </a:rPr>
                        <a:t>7</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dirty="0" smtClean="0">
                          <a:solidFill>
                            <a:srgbClr val="000000"/>
                          </a:solidFill>
                          <a:effectLst/>
                          <a:latin typeface="Calibri" panose="020F0502020204030204" pitchFamily="34" charset="0"/>
                        </a:rPr>
                        <a:t>47:66</a:t>
                      </a:r>
                      <a:endParaRPr lang="cs-CZ"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dirty="0" smtClean="0">
                          <a:solidFill>
                            <a:srgbClr val="151515"/>
                          </a:solidFill>
                          <a:effectLst/>
                          <a:latin typeface="Arial" panose="020B0604020202020204" pitchFamily="34" charset="0"/>
                        </a:rPr>
                        <a:t>11</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extLst>
                  <a:ext uri="{0D108BD9-81ED-4DB2-BD59-A6C34878D82A}">
                    <a16:rowId xmlns:a16="http://schemas.microsoft.com/office/drawing/2014/main" val="2757262689"/>
                  </a:ext>
                </a:extLst>
              </a:tr>
              <a:tr h="499275">
                <a:tc>
                  <a:txBody>
                    <a:bodyPr/>
                    <a:lstStyle/>
                    <a:p>
                      <a:pPr algn="ctr" rtl="0" fontAlgn="ctr"/>
                      <a:r>
                        <a:rPr lang="cs-CZ" sz="1100" b="1" i="0" u="none" strike="noStrike">
                          <a:solidFill>
                            <a:srgbClr val="151515"/>
                          </a:solidFill>
                          <a:effectLst/>
                          <a:latin typeface="Arial" panose="020B0604020202020204" pitchFamily="34" charset="0"/>
                        </a:rPr>
                        <a:t>4</a:t>
                      </a:r>
                    </a:p>
                  </a:txBody>
                  <a:tcPr marL="9525" marR="9525" marT="9525" marB="0" anchor="ctr">
                    <a:lnL>
                      <a:noFill/>
                    </a:lnL>
                    <a:lnR>
                      <a:noFill/>
                    </a:lnR>
                    <a:lnT>
                      <a:noFill/>
                    </a:lnT>
                    <a:lnB>
                      <a:noFill/>
                    </a:lnB>
                    <a:solidFill>
                      <a:srgbClr val="E2EFDA"/>
                    </a:solidFill>
                  </a:tcPr>
                </a:tc>
                <a:tc>
                  <a:txBody>
                    <a:bodyPr/>
                    <a:lstStyle/>
                    <a:p>
                      <a:pPr algn="ctr" rtl="0" fontAlgn="ctr"/>
                      <a:r>
                        <a:rPr lang="cs-CZ" sz="1100" b="1" i="0" u="none" strike="noStrike" dirty="0" smtClean="0">
                          <a:solidFill>
                            <a:srgbClr val="151515"/>
                          </a:solidFill>
                          <a:effectLst/>
                          <a:latin typeface="Arial" panose="020B0604020202020204" pitchFamily="34" charset="0"/>
                        </a:rPr>
                        <a:t>Hoštka</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E2EFDA"/>
                    </a:solidFill>
                  </a:tcPr>
                </a:tc>
                <a:tc>
                  <a:txBody>
                    <a:bodyPr/>
                    <a:lstStyle/>
                    <a:p>
                      <a:pPr algn="ctr" rtl="0" fontAlgn="ctr"/>
                      <a:r>
                        <a:rPr lang="cs-CZ" sz="1100" b="1" i="0" u="none" strike="noStrike">
                          <a:solidFill>
                            <a:srgbClr val="151515"/>
                          </a:solidFill>
                          <a:effectLst/>
                          <a:latin typeface="Arial" panose="020B0604020202020204" pitchFamily="34" charset="0"/>
                        </a:rPr>
                        <a:t>12</a:t>
                      </a:r>
                    </a:p>
                  </a:txBody>
                  <a:tcPr marL="9525" marR="9525" marT="9525" marB="0" anchor="ctr">
                    <a:lnL>
                      <a:noFill/>
                    </a:lnL>
                    <a:lnR>
                      <a:noFill/>
                    </a:lnR>
                    <a:lnT>
                      <a:noFill/>
                    </a:lnT>
                    <a:lnB>
                      <a:noFill/>
                    </a:lnB>
                    <a:solidFill>
                      <a:srgbClr val="E2EFDA"/>
                    </a:solidFill>
                  </a:tcPr>
                </a:tc>
                <a:tc>
                  <a:txBody>
                    <a:bodyPr/>
                    <a:lstStyle/>
                    <a:p>
                      <a:pPr algn="ctr" rtl="0" fontAlgn="ctr"/>
                      <a:r>
                        <a:rPr lang="cs-CZ" sz="1100" b="1" i="0" u="none" strike="noStrike" dirty="0" smtClean="0">
                          <a:solidFill>
                            <a:srgbClr val="151515"/>
                          </a:solidFill>
                          <a:effectLst/>
                          <a:latin typeface="Arial" panose="020B0604020202020204" pitchFamily="34" charset="0"/>
                        </a:rPr>
                        <a:t>1</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E2EFDA"/>
                    </a:solidFill>
                  </a:tcPr>
                </a:tc>
                <a:tc>
                  <a:txBody>
                    <a:bodyPr/>
                    <a:lstStyle/>
                    <a:p>
                      <a:pPr algn="ctr" rtl="0" fontAlgn="ctr"/>
                      <a:r>
                        <a:rPr lang="cs-CZ" sz="1100" b="1" i="0" u="none" strike="noStrike" dirty="0">
                          <a:solidFill>
                            <a:srgbClr val="151515"/>
                          </a:solidFill>
                          <a:effectLst/>
                          <a:latin typeface="Arial" panose="020B0604020202020204" pitchFamily="34" charset="0"/>
                        </a:rPr>
                        <a:t>0</a:t>
                      </a:r>
                    </a:p>
                  </a:txBody>
                  <a:tcPr marL="9525" marR="9525" marT="9525" marB="0" anchor="ctr">
                    <a:lnL>
                      <a:noFill/>
                    </a:lnL>
                    <a:lnR>
                      <a:noFill/>
                    </a:lnR>
                    <a:lnT>
                      <a:noFill/>
                    </a:lnT>
                    <a:lnB>
                      <a:noFill/>
                    </a:lnB>
                    <a:solidFill>
                      <a:srgbClr val="E2EFDA"/>
                    </a:solidFill>
                  </a:tcPr>
                </a:tc>
                <a:tc>
                  <a:txBody>
                    <a:bodyPr/>
                    <a:lstStyle/>
                    <a:p>
                      <a:pPr algn="ctr" rtl="0" fontAlgn="ctr"/>
                      <a:r>
                        <a:rPr lang="cs-CZ" sz="1100" b="1" i="0" u="none" strike="noStrike" dirty="0" smtClean="0">
                          <a:solidFill>
                            <a:srgbClr val="151515"/>
                          </a:solidFill>
                          <a:effectLst/>
                          <a:latin typeface="Arial" panose="020B0604020202020204" pitchFamily="34" charset="0"/>
                        </a:rPr>
                        <a:t>11</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E2EFDA"/>
                    </a:solidFill>
                  </a:tcPr>
                </a:tc>
                <a:tc>
                  <a:txBody>
                    <a:bodyPr/>
                    <a:lstStyle/>
                    <a:p>
                      <a:pPr algn="ctr" rtl="0" fontAlgn="ctr"/>
                      <a:r>
                        <a:rPr lang="cs-CZ" sz="1100" b="1" i="0" u="none" strike="noStrike" dirty="0" smtClean="0">
                          <a:solidFill>
                            <a:srgbClr val="000000"/>
                          </a:solidFill>
                          <a:effectLst/>
                          <a:latin typeface="Calibri" panose="020F0502020204030204" pitchFamily="34" charset="0"/>
                        </a:rPr>
                        <a:t>34:116</a:t>
                      </a:r>
                      <a:endParaRPr lang="cs-CZ"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E2EFDA"/>
                    </a:solidFill>
                  </a:tcPr>
                </a:tc>
                <a:tc>
                  <a:txBody>
                    <a:bodyPr/>
                    <a:lstStyle/>
                    <a:p>
                      <a:pPr algn="ctr" rtl="0" fontAlgn="ctr"/>
                      <a:r>
                        <a:rPr lang="cs-CZ" sz="1100" b="1" i="0" u="none" strike="noStrike" dirty="0" smtClean="0">
                          <a:solidFill>
                            <a:srgbClr val="151515"/>
                          </a:solidFill>
                          <a:effectLst/>
                          <a:latin typeface="Arial" panose="020B0604020202020204" pitchFamily="34" charset="0"/>
                        </a:rPr>
                        <a:t>3</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E2EFDA"/>
                    </a:solidFill>
                  </a:tcPr>
                </a:tc>
                <a:extLst>
                  <a:ext uri="{0D108BD9-81ED-4DB2-BD59-A6C34878D82A}">
                    <a16:rowId xmlns:a16="http://schemas.microsoft.com/office/drawing/2014/main" val="1975349453"/>
                  </a:ext>
                </a:extLst>
              </a:tr>
            </a:tbl>
          </a:graphicData>
        </a:graphic>
      </p:graphicFrame>
      <p:pic>
        <p:nvPicPr>
          <p:cNvPr id="2" name="Obrázek 1"/>
          <p:cNvPicPr>
            <a:picLocks noChangeAspect="1"/>
          </p:cNvPicPr>
          <p:nvPr/>
        </p:nvPicPr>
        <p:blipFill>
          <a:blip r:embed="rId112"/>
          <a:stretch>
            <a:fillRect/>
          </a:stretch>
        </p:blipFill>
        <p:spPr>
          <a:xfrm>
            <a:off x="6408688" y="5275684"/>
            <a:ext cx="2587155" cy="1656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80296" y="6923402"/>
            <a:ext cx="157479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4"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360018" y="3691509"/>
            <a:ext cx="4008179"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15" name="TextovéPole 14"/>
          <p:cNvSpPr txBox="1"/>
          <p:nvPr/>
        </p:nvSpPr>
        <p:spPr>
          <a:xfrm>
            <a:off x="2034837"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21" name="TextovéPole 20"/>
          <p:cNvSpPr txBox="1"/>
          <p:nvPr/>
        </p:nvSpPr>
        <p:spPr>
          <a:xfrm>
            <a:off x="77074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37</a:t>
            </a:r>
          </a:p>
        </p:txBody>
      </p:sp>
      <p:pic>
        <p:nvPicPr>
          <p:cNvPr id="5122" name="Picture 17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graphicFrame>
        <p:nvGraphicFramePr>
          <p:cNvPr id="41" name="Tabulka 40"/>
          <p:cNvGraphicFramePr>
            <a:graphicFrameLocks noGrp="1"/>
          </p:cNvGraphicFramePr>
          <p:nvPr>
            <p:extLst>
              <p:ext uri="{D42A27DB-BD31-4B8C-83A1-F6EECF244321}">
                <p14:modId xmlns:p14="http://schemas.microsoft.com/office/powerpoint/2010/main" val="808449472"/>
              </p:ext>
            </p:extLst>
          </p:nvPr>
        </p:nvGraphicFramePr>
        <p:xfrm>
          <a:off x="143992" y="1243236"/>
          <a:ext cx="4464496" cy="2116455"/>
        </p:xfrm>
        <a:graphic>
          <a:graphicData uri="http://schemas.openxmlformats.org/drawingml/2006/table">
            <a:tbl>
              <a:tblPr/>
              <a:tblGrid>
                <a:gridCol w="534151">
                  <a:extLst>
                    <a:ext uri="{9D8B030D-6E8A-4147-A177-3AD203B41FA5}">
                      <a16:colId xmlns:a16="http://schemas.microsoft.com/office/drawing/2014/main" val="2599875281"/>
                    </a:ext>
                  </a:extLst>
                </a:gridCol>
                <a:gridCol w="837319">
                  <a:extLst>
                    <a:ext uri="{9D8B030D-6E8A-4147-A177-3AD203B41FA5}">
                      <a16:colId xmlns:a16="http://schemas.microsoft.com/office/drawing/2014/main" val="3298560897"/>
                    </a:ext>
                  </a:extLst>
                </a:gridCol>
                <a:gridCol w="2241271">
                  <a:extLst>
                    <a:ext uri="{9D8B030D-6E8A-4147-A177-3AD203B41FA5}">
                      <a16:colId xmlns:a16="http://schemas.microsoft.com/office/drawing/2014/main" val="1835444991"/>
                    </a:ext>
                  </a:extLst>
                </a:gridCol>
                <a:gridCol w="851755">
                  <a:extLst>
                    <a:ext uri="{9D8B030D-6E8A-4147-A177-3AD203B41FA5}">
                      <a16:colId xmlns:a16="http://schemas.microsoft.com/office/drawing/2014/main" val="2321800852"/>
                    </a:ext>
                  </a:extLst>
                </a:gridCol>
              </a:tblGrid>
              <a:tr h="189839">
                <a:tc>
                  <a:txBody>
                    <a:bodyPr/>
                    <a:lstStyle/>
                    <a:p>
                      <a:pPr algn="ctr" fontAlgn="ctr"/>
                      <a:r>
                        <a:rPr lang="cs-CZ" sz="1200" b="1" i="0" u="none" strike="noStrike">
                          <a:solidFill>
                            <a:srgbClr val="2F75B5"/>
                          </a:solidFill>
                          <a:effectLst/>
                          <a:latin typeface="Calibri" panose="020F0502020204030204" pitchFamily="34" charset="0"/>
                        </a:rPr>
                        <a:t>1.</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a:solidFill>
                            <a:srgbClr val="2F75B5"/>
                          </a:solidFill>
                          <a:effectLst/>
                          <a:latin typeface="Calibri" panose="020F0502020204030204" pitchFamily="34" charset="0"/>
                        </a:rPr>
                        <a:t>12.8.2017</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a:solidFill>
                            <a:srgbClr val="2F75B5"/>
                          </a:solidFill>
                          <a:effectLst/>
                          <a:latin typeface="Calibri" panose="020F0502020204030204" pitchFamily="34" charset="0"/>
                        </a:rPr>
                        <a:t>Žatec - Perštejn</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a:solidFill>
                            <a:srgbClr val="2F75B5"/>
                          </a:solidFill>
                          <a:effectLst/>
                          <a:latin typeface="Calibri" panose="020F0502020204030204" pitchFamily="34" charset="0"/>
                        </a:rPr>
                        <a:t>2:1</a:t>
                      </a:r>
                    </a:p>
                  </a:txBody>
                  <a:tcPr marL="9525" marR="9525" marT="9525" marB="0" anchor="ctr">
                    <a:lnL>
                      <a:noFill/>
                    </a:lnL>
                    <a:lnR>
                      <a:noFill/>
                    </a:lnR>
                    <a:lnT>
                      <a:noFill/>
                    </a:lnT>
                    <a:lnB>
                      <a:noFill/>
                    </a:lnB>
                    <a:solidFill>
                      <a:srgbClr val="BEF9B9"/>
                    </a:solidFill>
                  </a:tcPr>
                </a:tc>
                <a:extLst>
                  <a:ext uri="{0D108BD9-81ED-4DB2-BD59-A6C34878D82A}">
                    <a16:rowId xmlns:a16="http://schemas.microsoft.com/office/drawing/2014/main" val="3804531420"/>
                  </a:ext>
                </a:extLst>
              </a:tr>
              <a:tr h="189839">
                <a:tc>
                  <a:txBody>
                    <a:bodyPr/>
                    <a:lstStyle/>
                    <a:p>
                      <a:pPr algn="ctr" fontAlgn="ctr"/>
                      <a:r>
                        <a:rPr lang="cs-CZ" sz="1200" b="1" i="0" u="none" strike="noStrike">
                          <a:solidFill>
                            <a:srgbClr val="2F75B5"/>
                          </a:solidFill>
                          <a:effectLst/>
                          <a:latin typeface="Calibri" panose="020F0502020204030204" pitchFamily="34" charset="0"/>
                        </a:rPr>
                        <a:t>2.</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2F75B5"/>
                          </a:solidFill>
                          <a:effectLst/>
                          <a:latin typeface="Calibri" panose="020F0502020204030204" pitchFamily="34" charset="0"/>
                        </a:rPr>
                        <a:t>19.8.2017</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2F75B5"/>
                          </a:solidFill>
                          <a:effectLst/>
                          <a:latin typeface="Calibri" panose="020F0502020204030204" pitchFamily="34" charset="0"/>
                        </a:rPr>
                        <a:t>Modlany - Žatec</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2F75B5"/>
                          </a:solidFill>
                          <a:effectLst/>
                          <a:latin typeface="Calibri" panose="020F0502020204030204" pitchFamily="34" charset="0"/>
                        </a:rPr>
                        <a:t>1:2</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310320550"/>
                  </a:ext>
                </a:extLst>
              </a:tr>
              <a:tr h="189839">
                <a:tc>
                  <a:txBody>
                    <a:bodyPr/>
                    <a:lstStyle/>
                    <a:p>
                      <a:pPr algn="ctr" fontAlgn="ctr"/>
                      <a:r>
                        <a:rPr lang="cs-CZ" sz="1200" b="1" i="0" u="none" strike="noStrike">
                          <a:solidFill>
                            <a:srgbClr val="2F75B5"/>
                          </a:solidFill>
                          <a:effectLst/>
                          <a:latin typeface="Calibri" panose="020F0502020204030204" pitchFamily="34" charset="0"/>
                        </a:rPr>
                        <a:t>3.</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a:solidFill>
                            <a:srgbClr val="2F75B5"/>
                          </a:solidFill>
                          <a:effectLst/>
                          <a:latin typeface="Calibri" panose="020F0502020204030204" pitchFamily="34" charset="0"/>
                        </a:rPr>
                        <a:t>26.8.2017</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a:solidFill>
                            <a:srgbClr val="2F75B5"/>
                          </a:solidFill>
                          <a:effectLst/>
                          <a:latin typeface="Calibri" panose="020F0502020204030204" pitchFamily="34" charset="0"/>
                        </a:rPr>
                        <a:t>Žatec - H.Jiřetín/Litvínov</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a:solidFill>
                            <a:srgbClr val="2F75B5"/>
                          </a:solidFill>
                          <a:effectLst/>
                          <a:latin typeface="Calibri" panose="020F0502020204030204" pitchFamily="34" charset="0"/>
                        </a:rPr>
                        <a:t>4:2</a:t>
                      </a:r>
                    </a:p>
                  </a:txBody>
                  <a:tcPr marL="9525" marR="9525" marT="9525" marB="0" anchor="ctr">
                    <a:lnL>
                      <a:noFill/>
                    </a:lnL>
                    <a:lnR>
                      <a:noFill/>
                    </a:lnR>
                    <a:lnT>
                      <a:noFill/>
                    </a:lnT>
                    <a:lnB>
                      <a:noFill/>
                    </a:lnB>
                    <a:solidFill>
                      <a:srgbClr val="BEF9B9"/>
                    </a:solidFill>
                  </a:tcPr>
                </a:tc>
                <a:extLst>
                  <a:ext uri="{0D108BD9-81ED-4DB2-BD59-A6C34878D82A}">
                    <a16:rowId xmlns:a16="http://schemas.microsoft.com/office/drawing/2014/main" val="1194202279"/>
                  </a:ext>
                </a:extLst>
              </a:tr>
              <a:tr h="189839">
                <a:tc>
                  <a:txBody>
                    <a:bodyPr/>
                    <a:lstStyle/>
                    <a:p>
                      <a:pPr algn="ctr" fontAlgn="ctr"/>
                      <a:r>
                        <a:rPr lang="cs-CZ" sz="1200" b="1" i="0" u="none" strike="noStrike">
                          <a:solidFill>
                            <a:srgbClr val="2F75B5"/>
                          </a:solidFill>
                          <a:effectLst/>
                          <a:latin typeface="Calibri" panose="020F0502020204030204" pitchFamily="34" charset="0"/>
                        </a:rPr>
                        <a:t>4.</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2F75B5"/>
                          </a:solidFill>
                          <a:effectLst/>
                          <a:latin typeface="Calibri" panose="020F0502020204030204" pitchFamily="34" charset="0"/>
                        </a:rPr>
                        <a:t>3.9.2017</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2F75B5"/>
                          </a:solidFill>
                          <a:effectLst/>
                          <a:latin typeface="Calibri" panose="020F0502020204030204" pitchFamily="34" charset="0"/>
                        </a:rPr>
                        <a:t>Neštěmice - Žatec</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2F75B5"/>
                          </a:solidFill>
                          <a:effectLst/>
                          <a:latin typeface="Calibri" panose="020F0502020204030204" pitchFamily="34" charset="0"/>
                        </a:rPr>
                        <a:t>6:4</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3236123135"/>
                  </a:ext>
                </a:extLst>
              </a:tr>
              <a:tr h="189839">
                <a:tc>
                  <a:txBody>
                    <a:bodyPr/>
                    <a:lstStyle/>
                    <a:p>
                      <a:pPr algn="ctr" fontAlgn="ctr"/>
                      <a:r>
                        <a:rPr lang="cs-CZ" sz="1200" b="1" i="0" u="none" strike="noStrike">
                          <a:solidFill>
                            <a:srgbClr val="2F75B5"/>
                          </a:solidFill>
                          <a:effectLst/>
                          <a:latin typeface="Calibri" panose="020F0502020204030204" pitchFamily="34" charset="0"/>
                        </a:rPr>
                        <a:t>5.</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a:solidFill>
                            <a:srgbClr val="2F75B5"/>
                          </a:solidFill>
                          <a:effectLst/>
                          <a:latin typeface="Calibri" panose="020F0502020204030204" pitchFamily="34" charset="0"/>
                        </a:rPr>
                        <a:t>9.9.2017</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a:solidFill>
                            <a:srgbClr val="2F75B5"/>
                          </a:solidFill>
                          <a:effectLst/>
                          <a:latin typeface="Calibri" panose="020F0502020204030204" pitchFamily="34" charset="0"/>
                        </a:rPr>
                        <a:t>Žatec - Modrá</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a:solidFill>
                            <a:srgbClr val="2F75B5"/>
                          </a:solidFill>
                          <a:effectLst/>
                          <a:latin typeface="Calibri" panose="020F0502020204030204" pitchFamily="34" charset="0"/>
                        </a:rPr>
                        <a:t>2:1</a:t>
                      </a:r>
                    </a:p>
                  </a:txBody>
                  <a:tcPr marL="9525" marR="9525" marT="9525" marB="0" anchor="ctr">
                    <a:lnL>
                      <a:noFill/>
                    </a:lnL>
                    <a:lnR>
                      <a:noFill/>
                    </a:lnR>
                    <a:lnT>
                      <a:noFill/>
                    </a:lnT>
                    <a:lnB>
                      <a:noFill/>
                    </a:lnB>
                    <a:solidFill>
                      <a:srgbClr val="BEF9B9"/>
                    </a:solidFill>
                  </a:tcPr>
                </a:tc>
                <a:extLst>
                  <a:ext uri="{0D108BD9-81ED-4DB2-BD59-A6C34878D82A}">
                    <a16:rowId xmlns:a16="http://schemas.microsoft.com/office/drawing/2014/main" val="2785456845"/>
                  </a:ext>
                </a:extLst>
              </a:tr>
              <a:tr h="189839">
                <a:tc>
                  <a:txBody>
                    <a:bodyPr/>
                    <a:lstStyle/>
                    <a:p>
                      <a:pPr algn="ctr" fontAlgn="ctr"/>
                      <a:r>
                        <a:rPr lang="cs-CZ" sz="1200" b="1" i="0" u="none" strike="noStrike">
                          <a:solidFill>
                            <a:srgbClr val="2F75B5"/>
                          </a:solidFill>
                          <a:effectLst/>
                          <a:latin typeface="Calibri" panose="020F0502020204030204" pitchFamily="34" charset="0"/>
                        </a:rPr>
                        <a:t>6.</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a:solidFill>
                            <a:srgbClr val="2F75B5"/>
                          </a:solidFill>
                          <a:effectLst/>
                          <a:latin typeface="Calibri" panose="020F0502020204030204" pitchFamily="34" charset="0"/>
                        </a:rPr>
                        <a:t>16.9.2017</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2F75B5"/>
                          </a:solidFill>
                          <a:effectLst/>
                          <a:latin typeface="Calibri" panose="020F0502020204030204" pitchFamily="34" charset="0"/>
                        </a:rPr>
                        <a:t>Jílové - Žatec</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2F75B5"/>
                          </a:solidFill>
                          <a:effectLst/>
                          <a:latin typeface="Calibri" panose="020F0502020204030204" pitchFamily="34" charset="0"/>
                        </a:rPr>
                        <a:t>4:2</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11132530"/>
                  </a:ext>
                </a:extLst>
              </a:tr>
              <a:tr h="69706">
                <a:tc>
                  <a:txBody>
                    <a:bodyPr/>
                    <a:lstStyle/>
                    <a:p>
                      <a:pPr algn="ctr" fontAlgn="ctr"/>
                      <a:r>
                        <a:rPr lang="cs-CZ" sz="1200" b="1" i="0" u="none" strike="noStrike">
                          <a:solidFill>
                            <a:srgbClr val="2F75B5"/>
                          </a:solidFill>
                          <a:effectLst/>
                          <a:latin typeface="Calibri" panose="020F0502020204030204" pitchFamily="34" charset="0"/>
                        </a:rPr>
                        <a:t>7.</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a:solidFill>
                            <a:srgbClr val="2F75B5"/>
                          </a:solidFill>
                          <a:effectLst/>
                          <a:latin typeface="Calibri" panose="020F0502020204030204" pitchFamily="34" charset="0"/>
                        </a:rPr>
                        <a:t>23.9.2017</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a:solidFill>
                            <a:srgbClr val="2F75B5"/>
                          </a:solidFill>
                          <a:effectLst/>
                          <a:latin typeface="Calibri" panose="020F0502020204030204" pitchFamily="34" charset="0"/>
                        </a:rPr>
                        <a:t>Žatec - Vilémov</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a:solidFill>
                            <a:srgbClr val="2F75B5"/>
                          </a:solidFill>
                          <a:effectLst/>
                          <a:latin typeface="Calibri" panose="020F0502020204030204" pitchFamily="34" charset="0"/>
                        </a:rPr>
                        <a:t>0:3</a:t>
                      </a:r>
                    </a:p>
                  </a:txBody>
                  <a:tcPr marL="9525" marR="9525" marT="9525" marB="0" anchor="ctr">
                    <a:lnL>
                      <a:noFill/>
                    </a:lnL>
                    <a:lnR>
                      <a:noFill/>
                    </a:lnR>
                    <a:lnT>
                      <a:noFill/>
                    </a:lnT>
                    <a:lnB>
                      <a:noFill/>
                    </a:lnB>
                    <a:solidFill>
                      <a:srgbClr val="BEF9B9"/>
                    </a:solidFill>
                  </a:tcPr>
                </a:tc>
                <a:extLst>
                  <a:ext uri="{0D108BD9-81ED-4DB2-BD59-A6C34878D82A}">
                    <a16:rowId xmlns:a16="http://schemas.microsoft.com/office/drawing/2014/main" val="2923747882"/>
                  </a:ext>
                </a:extLst>
              </a:tr>
              <a:tr h="189839">
                <a:tc>
                  <a:txBody>
                    <a:bodyPr/>
                    <a:lstStyle/>
                    <a:p>
                      <a:pPr algn="ctr" fontAlgn="ctr"/>
                      <a:r>
                        <a:rPr lang="cs-CZ" sz="1200" b="1" i="0" u="none" strike="noStrike">
                          <a:solidFill>
                            <a:srgbClr val="2F75B5"/>
                          </a:solidFill>
                          <a:effectLst/>
                          <a:latin typeface="Calibri" panose="020F0502020204030204" pitchFamily="34" charset="0"/>
                        </a:rPr>
                        <a:t>8.</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2F75B5"/>
                          </a:solidFill>
                          <a:effectLst/>
                          <a:latin typeface="Calibri" panose="020F0502020204030204" pitchFamily="34" charset="0"/>
                        </a:rPr>
                        <a:t>30.9.2017</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2F75B5"/>
                          </a:solidFill>
                          <a:effectLst/>
                          <a:latin typeface="Calibri" panose="020F0502020204030204" pitchFamily="34" charset="0"/>
                        </a:rPr>
                        <a:t>Mostecký FK - Žatec</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2F75B5"/>
                          </a:solidFill>
                          <a:effectLst/>
                          <a:latin typeface="Calibri" panose="020F0502020204030204" pitchFamily="34" charset="0"/>
                        </a:rPr>
                        <a:t>3:0</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3534599998"/>
                  </a:ext>
                </a:extLst>
              </a:tr>
              <a:tr h="189839">
                <a:tc>
                  <a:txBody>
                    <a:bodyPr/>
                    <a:lstStyle/>
                    <a:p>
                      <a:pPr algn="ctr" fontAlgn="ctr"/>
                      <a:r>
                        <a:rPr lang="cs-CZ" sz="1200" b="1" i="0" u="none" strike="noStrike">
                          <a:solidFill>
                            <a:srgbClr val="2F75B5"/>
                          </a:solidFill>
                          <a:effectLst/>
                          <a:latin typeface="Calibri" panose="020F0502020204030204" pitchFamily="34" charset="0"/>
                        </a:rPr>
                        <a:t>9.</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a:solidFill>
                            <a:srgbClr val="2F75B5"/>
                          </a:solidFill>
                          <a:effectLst/>
                          <a:latin typeface="Calibri" panose="020F0502020204030204" pitchFamily="34" charset="0"/>
                        </a:rPr>
                        <a:t>7.10.2017</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a:solidFill>
                            <a:srgbClr val="2F75B5"/>
                          </a:solidFill>
                          <a:effectLst/>
                          <a:latin typeface="Calibri" panose="020F0502020204030204" pitchFamily="34" charset="0"/>
                        </a:rPr>
                        <a:t>Žatec - Kadaň</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a:solidFill>
                            <a:srgbClr val="2F75B5"/>
                          </a:solidFill>
                          <a:effectLst/>
                          <a:latin typeface="Calibri" panose="020F0502020204030204" pitchFamily="34" charset="0"/>
                        </a:rPr>
                        <a:t>2:0</a:t>
                      </a:r>
                    </a:p>
                  </a:txBody>
                  <a:tcPr marL="9525" marR="9525" marT="9525" marB="0" anchor="ctr">
                    <a:lnL>
                      <a:noFill/>
                    </a:lnL>
                    <a:lnR>
                      <a:noFill/>
                    </a:lnR>
                    <a:lnT>
                      <a:noFill/>
                    </a:lnT>
                    <a:lnB>
                      <a:noFill/>
                    </a:lnB>
                    <a:solidFill>
                      <a:srgbClr val="BEF9B9"/>
                    </a:solidFill>
                  </a:tcPr>
                </a:tc>
                <a:extLst>
                  <a:ext uri="{0D108BD9-81ED-4DB2-BD59-A6C34878D82A}">
                    <a16:rowId xmlns:a16="http://schemas.microsoft.com/office/drawing/2014/main" val="2231672596"/>
                  </a:ext>
                </a:extLst>
              </a:tr>
              <a:tr h="189839">
                <a:tc>
                  <a:txBody>
                    <a:bodyPr/>
                    <a:lstStyle/>
                    <a:p>
                      <a:pPr algn="ctr" fontAlgn="ctr"/>
                      <a:r>
                        <a:rPr lang="cs-CZ" sz="1200" b="1" i="0" u="none" strike="noStrike">
                          <a:solidFill>
                            <a:srgbClr val="2F75B5"/>
                          </a:solidFill>
                          <a:effectLst/>
                          <a:latin typeface="Calibri" panose="020F0502020204030204" pitchFamily="34" charset="0"/>
                        </a:rPr>
                        <a:t>10.</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2F75B5"/>
                          </a:solidFill>
                          <a:effectLst/>
                          <a:latin typeface="Calibri" panose="020F0502020204030204" pitchFamily="34" charset="0"/>
                        </a:rPr>
                        <a:t>14.10.2017</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2F75B5"/>
                          </a:solidFill>
                          <a:effectLst/>
                          <a:latin typeface="Calibri" panose="020F0502020204030204" pitchFamily="34" charset="0"/>
                        </a:rPr>
                        <a:t>Bílina - Žatec</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a:solidFill>
                            <a:srgbClr val="2F75B5"/>
                          </a:solidFill>
                          <a:effectLst/>
                          <a:latin typeface="Calibri" panose="020F0502020204030204" pitchFamily="34" charset="0"/>
                        </a:rPr>
                        <a:t>4:1</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3930930254"/>
                  </a:ext>
                </a:extLst>
              </a:tr>
              <a:tr h="189839">
                <a:tc>
                  <a:txBody>
                    <a:bodyPr/>
                    <a:lstStyle/>
                    <a:p>
                      <a:pPr algn="ctr" fontAlgn="ctr"/>
                      <a:r>
                        <a:rPr lang="cs-CZ" sz="1200" b="1" i="0" u="none" strike="noStrike">
                          <a:solidFill>
                            <a:srgbClr val="2F75B5"/>
                          </a:solidFill>
                          <a:effectLst/>
                          <a:latin typeface="Calibri" panose="020F0502020204030204" pitchFamily="34" charset="0"/>
                        </a:rPr>
                        <a:t>11.</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a:solidFill>
                            <a:srgbClr val="2F75B5"/>
                          </a:solidFill>
                          <a:effectLst/>
                          <a:latin typeface="Calibri" panose="020F0502020204030204" pitchFamily="34" charset="0"/>
                        </a:rPr>
                        <a:t>21.10.2017</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a:solidFill>
                            <a:srgbClr val="2F75B5"/>
                          </a:solidFill>
                          <a:effectLst/>
                          <a:latin typeface="Calibri" panose="020F0502020204030204" pitchFamily="34" charset="0"/>
                        </a:rPr>
                        <a:t>Žatec-Brná</a:t>
                      </a:r>
                    </a:p>
                  </a:txBody>
                  <a:tcPr marL="9525" marR="9525" marT="9525" marB="0" anchor="ctr">
                    <a:lnL>
                      <a:noFill/>
                    </a:lnL>
                    <a:lnR>
                      <a:noFill/>
                    </a:lnR>
                    <a:lnT>
                      <a:noFill/>
                    </a:lnT>
                    <a:lnB>
                      <a:noFill/>
                    </a:lnB>
                    <a:solidFill>
                      <a:srgbClr val="BEF9B9"/>
                    </a:solidFill>
                  </a:tcPr>
                </a:tc>
                <a:tc>
                  <a:txBody>
                    <a:bodyPr/>
                    <a:lstStyle/>
                    <a:p>
                      <a:pPr algn="ctr" fontAlgn="ctr"/>
                      <a:r>
                        <a:rPr lang="cs-CZ" sz="1200" b="1" i="0" u="none" strike="noStrike" dirty="0">
                          <a:solidFill>
                            <a:srgbClr val="2F75B5"/>
                          </a:solidFill>
                          <a:effectLst/>
                          <a:latin typeface="Calibri" panose="020F0502020204030204" pitchFamily="34" charset="0"/>
                        </a:rPr>
                        <a:t> </a:t>
                      </a:r>
                      <a:r>
                        <a:rPr lang="cs-CZ" sz="1200" b="1" i="0" u="none" strike="noStrike" dirty="0" smtClean="0">
                          <a:solidFill>
                            <a:srgbClr val="2F75B5"/>
                          </a:solidFill>
                          <a:effectLst/>
                          <a:latin typeface="Calibri" panose="020F0502020204030204" pitchFamily="34" charset="0"/>
                        </a:rPr>
                        <a:t>1:3</a:t>
                      </a:r>
                      <a:endParaRPr lang="cs-CZ" sz="1200" b="1" i="0" u="none" strike="noStrike" dirty="0">
                        <a:solidFill>
                          <a:srgbClr val="2F75B5"/>
                        </a:solidFill>
                        <a:effectLst/>
                        <a:latin typeface="Calibri" panose="020F0502020204030204" pitchFamily="34" charset="0"/>
                      </a:endParaRPr>
                    </a:p>
                  </a:txBody>
                  <a:tcPr marL="9525" marR="9525" marT="9525" marB="0" anchor="ctr">
                    <a:lnL>
                      <a:noFill/>
                    </a:lnL>
                    <a:lnR>
                      <a:noFill/>
                    </a:lnR>
                    <a:lnT>
                      <a:noFill/>
                    </a:lnT>
                    <a:lnB>
                      <a:noFill/>
                    </a:lnB>
                    <a:solidFill>
                      <a:srgbClr val="BEF9B9"/>
                    </a:solidFill>
                  </a:tcPr>
                </a:tc>
                <a:extLst>
                  <a:ext uri="{0D108BD9-81ED-4DB2-BD59-A6C34878D82A}">
                    <a16:rowId xmlns:a16="http://schemas.microsoft.com/office/drawing/2014/main" val="1498305812"/>
                  </a:ext>
                </a:extLst>
              </a:tr>
            </a:tbl>
          </a:graphicData>
        </a:graphic>
      </p:graphicFrame>
      <p:sp>
        <p:nvSpPr>
          <p:cNvPr id="42" name="TextovéPole 41"/>
          <p:cNvSpPr txBox="1"/>
          <p:nvPr/>
        </p:nvSpPr>
        <p:spPr>
          <a:xfrm>
            <a:off x="143992" y="0"/>
            <a:ext cx="4536504" cy="1077218"/>
          </a:xfrm>
          <a:prstGeom prst="rect">
            <a:avLst/>
          </a:prstGeom>
          <a:solidFill>
            <a:srgbClr val="D6F6FE"/>
          </a:solidFill>
          <a:ln w="57150">
            <a:solidFill>
              <a:schemeClr val="accent1">
                <a:lumMod val="50000"/>
              </a:schemeClr>
            </a:solidFill>
          </a:ln>
          <a:effectLst>
            <a:softEdge rad="165100"/>
          </a:effectLst>
        </p:spPr>
        <p:txBody>
          <a:bodyPr wrap="square" rtlCol="0">
            <a:spAutoFit/>
          </a:bodyPr>
          <a:lstStyle/>
          <a:p>
            <a:pPr algn="ctr"/>
            <a:r>
              <a:rPr lang="cs-CZ" sz="3200" u="sng" dirty="0" smtClean="0">
                <a:solidFill>
                  <a:srgbClr val="FF00FF"/>
                </a:solidFill>
                <a:latin typeface="Berlin Sans FB Demi" panose="020E0802020502020306" pitchFamily="34" charset="0"/>
              </a:rPr>
              <a:t>Přehlídka zápasů fotbalistů Žatce</a:t>
            </a:r>
          </a:p>
        </p:txBody>
      </p:sp>
      <p:sp>
        <p:nvSpPr>
          <p:cNvPr id="45" name="TextovéPole 44"/>
          <p:cNvSpPr txBox="1"/>
          <p:nvPr/>
        </p:nvSpPr>
        <p:spPr>
          <a:xfrm>
            <a:off x="71984" y="3475484"/>
            <a:ext cx="4536504" cy="3477875"/>
          </a:xfrm>
          <a:prstGeom prst="rect">
            <a:avLst/>
          </a:prstGeom>
          <a:blipFill>
            <a:blip r:embed="rId31"/>
            <a:tile tx="0" ty="0" sx="100000" sy="100000" flip="none" algn="tl"/>
          </a:blipFill>
        </p:spPr>
        <p:txBody>
          <a:bodyPr wrap="square" rtlCol="0">
            <a:spAutoFit/>
          </a:bodyPr>
          <a:lstStyle/>
          <a:p>
            <a:pPr algn="just"/>
            <a:r>
              <a:rPr lang="cs-CZ" sz="1100" b="0" dirty="0" smtClean="0">
                <a:latin typeface="Arial" panose="020B0604020202020204" pitchFamily="34" charset="0"/>
                <a:cs typeface="Arial" panose="020B0604020202020204" pitchFamily="34" charset="0"/>
              </a:rPr>
              <a:t>Na startovní čáře letošního ročníku stál nováček z </a:t>
            </a:r>
            <a:r>
              <a:rPr lang="cs-CZ" sz="1100" b="0" dirty="0" err="1" smtClean="0">
                <a:latin typeface="Arial" panose="020B0604020202020204" pitchFamily="34" charset="0"/>
                <a:cs typeface="Arial" panose="020B0604020202020204" pitchFamily="34" charset="0"/>
              </a:rPr>
              <a:t>Perštejna</a:t>
            </a:r>
            <a:r>
              <a:rPr lang="cs-CZ" sz="1100" b="0" dirty="0" smtClean="0">
                <a:latin typeface="Arial" panose="020B0604020202020204" pitchFamily="34" charset="0"/>
                <a:cs typeface="Arial" panose="020B0604020202020204" pitchFamily="34" charset="0"/>
              </a:rPr>
              <a:t> proti kterému využil Žatec výhodu domácího prostředí a těsně vyhrál.  2. kolo přineslo vítězství v Modlanech 2:1 a v tu dobu ještě nikdo netušil, že to je na hodně dlouho dobu poslední porážka právě Modlan. Spanilá srpnová jízda Žatce pokračovala i ve 3. zápase doma proti spojenému týmu Horního Jiřetína s Žatcem. 4:2 a 9 bodů po 3.kolech bylo na světě. První porážku náš dnešní soupeř utrpěl 3. září ve 4. kole v Neštěmicích, kde po hokejovém výsledku padnul 6:4 a s 9 body mu patřilo 4. místo. Na vítěznou se ale vrátil hned v dalším kole po domácí výhře nad Modrou 2:1. V 6. kole narazil Slavoj na Jílové a doslovně to tak i dopadlo, když v Jílovém hned na hřišti vedle bývalého </a:t>
            </a:r>
            <a:r>
              <a:rPr lang="cs-CZ" sz="1100" b="0" dirty="0" err="1" smtClean="0">
                <a:latin typeface="Arial" panose="020B0604020202020204" pitchFamily="34" charset="0"/>
                <a:cs typeface="Arial" panose="020B0604020202020204" pitchFamily="34" charset="0"/>
              </a:rPr>
              <a:t>Obalexu</a:t>
            </a:r>
            <a:r>
              <a:rPr lang="cs-CZ" sz="1100" b="0" dirty="0" smtClean="0">
                <a:latin typeface="Arial" panose="020B0604020202020204" pitchFamily="34" charset="0"/>
                <a:cs typeface="Arial" panose="020B0604020202020204" pitchFamily="34" charset="0"/>
              </a:rPr>
              <a:t> prohrál 4:2. Černé dny Žateckých pokračovaly i v dalších 2 kolech, kdy dokonce prohráli stejně 3:0. Nejprve si na ně vyšlápl Vilémov a v 8. kole 30. září je na domácím trávníku porazil Mostecký fotbalový klub. Celkových 12 bodů nestačilo na lepší než 8. místo. Série 3 porážek v řadě byla ukončena doma s Kadaní po vítězství 2:0. Nemilé překvapení čekalo Žatec v Bílině, kde prohrál vysoko 4:1 v 10. kole. Nečekalo se to, protože Bílina měla v tu dobu 3 porážky v řadě. Před týdnem prohrál Žatec doma s </a:t>
            </a:r>
            <a:r>
              <a:rPr lang="cs-CZ" sz="1100" b="0" dirty="0" err="1" smtClean="0">
                <a:latin typeface="Arial" panose="020B0604020202020204" pitchFamily="34" charset="0"/>
                <a:cs typeface="Arial" panose="020B0604020202020204" pitchFamily="34" charset="0"/>
              </a:rPr>
              <a:t>Brnou</a:t>
            </a:r>
            <a:r>
              <a:rPr lang="cs-CZ" sz="1100" b="0" dirty="0" smtClean="0">
                <a:latin typeface="Arial" panose="020B0604020202020204" pitchFamily="34" charset="0"/>
                <a:cs typeface="Arial" panose="020B0604020202020204" pitchFamily="34" charset="0"/>
              </a:rPr>
              <a:t> a je na 7. místě s 15 body.  </a:t>
            </a:r>
          </a:p>
        </p:txBody>
      </p:sp>
      <p:graphicFrame>
        <p:nvGraphicFramePr>
          <p:cNvPr id="39" name="Tabulka 38"/>
          <p:cNvGraphicFramePr>
            <a:graphicFrameLocks noGrp="1"/>
          </p:cNvGraphicFramePr>
          <p:nvPr>
            <p:extLst>
              <p:ext uri="{D42A27DB-BD31-4B8C-83A1-F6EECF244321}">
                <p14:modId xmlns:p14="http://schemas.microsoft.com/office/powerpoint/2010/main" val="2127581670"/>
              </p:ext>
            </p:extLst>
          </p:nvPr>
        </p:nvGraphicFramePr>
        <p:xfrm>
          <a:off x="5544592" y="163116"/>
          <a:ext cx="4608512" cy="3425190"/>
        </p:xfrm>
        <a:graphic>
          <a:graphicData uri="http://schemas.openxmlformats.org/drawingml/2006/table">
            <a:tbl>
              <a:tblPr/>
              <a:tblGrid>
                <a:gridCol w="1143289">
                  <a:extLst>
                    <a:ext uri="{9D8B030D-6E8A-4147-A177-3AD203B41FA5}">
                      <a16:colId xmlns:a16="http://schemas.microsoft.com/office/drawing/2014/main" val="3248420593"/>
                    </a:ext>
                  </a:extLst>
                </a:gridCol>
                <a:gridCol w="1602960">
                  <a:extLst>
                    <a:ext uri="{9D8B030D-6E8A-4147-A177-3AD203B41FA5}">
                      <a16:colId xmlns:a16="http://schemas.microsoft.com/office/drawing/2014/main" val="7064302"/>
                    </a:ext>
                  </a:extLst>
                </a:gridCol>
                <a:gridCol w="777907">
                  <a:extLst>
                    <a:ext uri="{9D8B030D-6E8A-4147-A177-3AD203B41FA5}">
                      <a16:colId xmlns:a16="http://schemas.microsoft.com/office/drawing/2014/main" val="3161003137"/>
                    </a:ext>
                  </a:extLst>
                </a:gridCol>
                <a:gridCol w="1084356">
                  <a:extLst>
                    <a:ext uri="{9D8B030D-6E8A-4147-A177-3AD203B41FA5}">
                      <a16:colId xmlns:a16="http://schemas.microsoft.com/office/drawing/2014/main" val="1505069724"/>
                    </a:ext>
                  </a:extLst>
                </a:gridCol>
              </a:tblGrid>
              <a:tr h="514350">
                <a:tc gridSpan="4">
                  <a:txBody>
                    <a:bodyPr/>
                    <a:lstStyle/>
                    <a:p>
                      <a:pPr algn="ctr" rtl="0" fontAlgn="ctr"/>
                      <a:r>
                        <a:rPr lang="cs-CZ" sz="1800" b="1" i="0" u="none" strike="noStrike" dirty="0">
                          <a:solidFill>
                            <a:srgbClr val="000000"/>
                          </a:solidFill>
                          <a:effectLst/>
                          <a:latin typeface="Arial" panose="020B0604020202020204" pitchFamily="34" charset="0"/>
                        </a:rPr>
                        <a:t>Přehled výsledků Ústeckého přeboru žáků</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724474883"/>
                  </a:ext>
                </a:extLst>
              </a:tr>
              <a:tr h="571500">
                <a:tc gridSpan="2">
                  <a:txBody>
                    <a:bodyPr/>
                    <a:lstStyle/>
                    <a:p>
                      <a:pPr algn="ctr" rtl="0" fontAlgn="ctr"/>
                      <a:r>
                        <a:rPr lang="it-IT" sz="1100" b="1" i="0" u="none" strike="noStrike">
                          <a:solidFill>
                            <a:srgbClr val="000000"/>
                          </a:solidFill>
                          <a:effectLst/>
                          <a:latin typeface="Arial" panose="020B0604020202020204" pitchFamily="34" charset="0"/>
                        </a:rPr>
                        <a:t>9. kolo  21.-22.10.2017   10. hrané</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hMerge="1">
                  <a:txBody>
                    <a:bodyPr/>
                    <a:lstStyle/>
                    <a:p>
                      <a:endParaRPr lang="cs-CZ"/>
                    </a:p>
                  </a:txBody>
                  <a:tcPr/>
                </a:tc>
                <a:tc>
                  <a:txBody>
                    <a:bodyPr/>
                    <a:lstStyle/>
                    <a:p>
                      <a:pPr algn="ctr" rtl="0" fontAlgn="ctr"/>
                      <a:r>
                        <a:rPr lang="cs-CZ" sz="1100" b="1" i="0" u="none" strike="noStrike">
                          <a:solidFill>
                            <a:srgbClr val="000000"/>
                          </a:solidFill>
                          <a:effectLst/>
                          <a:latin typeface="Arial" panose="020B0604020202020204" pitchFamily="34" charset="0"/>
                        </a:rPr>
                        <a:t>Starší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rtl="0" fontAlgn="ctr"/>
                      <a:r>
                        <a:rPr lang="cs-CZ" sz="1100" b="1" i="0" u="none" strike="noStrike">
                          <a:solidFill>
                            <a:srgbClr val="000000"/>
                          </a:solidFill>
                          <a:effectLst/>
                          <a:latin typeface="Arial" panose="020B0604020202020204" pitchFamily="34" charset="0"/>
                        </a:rPr>
                        <a:t>Mladší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570119508"/>
                  </a:ext>
                </a:extLst>
              </a:tr>
              <a:tr h="495300">
                <a:tc>
                  <a:txBody>
                    <a:bodyPr/>
                    <a:lstStyle/>
                    <a:p>
                      <a:pPr algn="ctr" rtl="0" fontAlgn="ctr"/>
                      <a:r>
                        <a:rPr lang="cs-CZ" sz="1000" b="1" i="0" u="none" strike="noStrike">
                          <a:solidFill>
                            <a:srgbClr val="151515"/>
                          </a:solidFill>
                          <a:effectLst/>
                          <a:latin typeface="Arial" panose="020B0604020202020204" pitchFamily="34" charset="0"/>
                        </a:rPr>
                        <a:t>SK Sokol Brozany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00" b="1" i="0" u="none" strike="noStrike">
                          <a:solidFill>
                            <a:srgbClr val="151515"/>
                          </a:solidFill>
                          <a:effectLst/>
                          <a:latin typeface="Arial" panose="020B0604020202020204" pitchFamily="34" charset="0"/>
                        </a:rPr>
                        <a:t>FK JUNIOR Děčín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200" b="1" i="0" u="none" strike="noStrike" dirty="0">
                          <a:solidFill>
                            <a:srgbClr val="000000"/>
                          </a:solidFill>
                          <a:effectLst/>
                          <a:latin typeface="Arial" panose="020B0604020202020204" pitchFamily="34" charset="0"/>
                        </a:rPr>
                        <a:t>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200" b="1" i="0" u="none" strike="noStrike" dirty="0">
                          <a:solidFill>
                            <a:srgbClr val="000000"/>
                          </a:solidFill>
                          <a:effectLst/>
                          <a:latin typeface="Arial" panose="020B0604020202020204" pitchFamily="34" charset="0"/>
                        </a:rPr>
                        <a:t> </a:t>
                      </a:r>
                      <a:r>
                        <a:rPr lang="cs-CZ" sz="1200" b="1" i="0" u="none" strike="noStrike" dirty="0" smtClean="0">
                          <a:solidFill>
                            <a:srgbClr val="000000"/>
                          </a:solidFill>
                          <a:effectLst/>
                          <a:latin typeface="Arial" panose="020B0604020202020204" pitchFamily="34" charset="0"/>
                        </a:rPr>
                        <a:t>0:12</a:t>
                      </a:r>
                      <a:endParaRPr lang="cs-CZ" sz="12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79922522"/>
                  </a:ext>
                </a:extLst>
              </a:tr>
              <a:tr h="428625">
                <a:tc>
                  <a:txBody>
                    <a:bodyPr/>
                    <a:lstStyle/>
                    <a:p>
                      <a:pPr algn="ctr" rtl="0" fontAlgn="ctr"/>
                      <a:r>
                        <a:rPr lang="cs-CZ" sz="1000" b="1" i="0" u="none" strike="noStrike">
                          <a:solidFill>
                            <a:srgbClr val="151515"/>
                          </a:solidFill>
                          <a:effectLst/>
                          <a:latin typeface="Arial" panose="020B0604020202020204" pitchFamily="34" charset="0"/>
                        </a:rPr>
                        <a:t>TJ Hvězda Trnovany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151515"/>
                          </a:solidFill>
                          <a:effectLst/>
                          <a:latin typeface="Arial" panose="020B0604020202020204" pitchFamily="34" charset="0"/>
                        </a:rPr>
                        <a:t>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000000"/>
                          </a:solidFill>
                          <a:effectLst/>
                          <a:latin typeface="Arial" panose="020B0604020202020204"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000000"/>
                          </a:solidFill>
                          <a:effectLst/>
                          <a:latin typeface="Arial" panose="020B0604020202020204" pitchFamily="34" charset="0"/>
                        </a:rPr>
                        <a:t> </a:t>
                      </a:r>
                      <a:r>
                        <a:rPr lang="cs-CZ" sz="1200" b="1" i="0" u="none" strike="noStrike" dirty="0" smtClean="0">
                          <a:solidFill>
                            <a:srgbClr val="000000"/>
                          </a:solidFill>
                          <a:effectLst/>
                          <a:latin typeface="Arial" panose="020B0604020202020204" pitchFamily="34" charset="0"/>
                        </a:rPr>
                        <a:t>5:1</a:t>
                      </a:r>
                      <a:endParaRPr lang="cs-CZ" sz="12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446989953"/>
                  </a:ext>
                </a:extLst>
              </a:tr>
              <a:tr h="438150">
                <a:tc>
                  <a:txBody>
                    <a:bodyPr/>
                    <a:lstStyle/>
                    <a:p>
                      <a:pPr algn="ctr" rtl="0" fontAlgn="ctr"/>
                      <a:r>
                        <a:rPr lang="cs-CZ" sz="1000" b="1" i="0" u="none" strike="noStrike">
                          <a:solidFill>
                            <a:srgbClr val="151515"/>
                          </a:solidFill>
                          <a:effectLst/>
                          <a:latin typeface="Arial" panose="020B0604020202020204" pitchFamily="34" charset="0"/>
                        </a:rPr>
                        <a:t>FK JUNIOR Děčín "B"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00" b="1" i="0" u="none" strike="noStrike">
                          <a:solidFill>
                            <a:srgbClr val="151515"/>
                          </a:solidFill>
                          <a:effectLst/>
                          <a:latin typeface="Arial" panose="020B0604020202020204" pitchFamily="34" charset="0"/>
                        </a:rPr>
                        <a:t>SK Junior Teplice/FK Teplice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200" b="1" i="0" u="none" strike="noStrike" dirty="0" smtClean="0">
                          <a:solidFill>
                            <a:srgbClr val="000000"/>
                          </a:solidFill>
                          <a:effectLst/>
                          <a:latin typeface="Arial" panose="020B0604020202020204" pitchFamily="34" charset="0"/>
                        </a:rPr>
                        <a:t>11:0</a:t>
                      </a:r>
                      <a:r>
                        <a:rPr lang="cs-CZ" sz="12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200" b="1" i="0" u="none" strike="noStrike" dirty="0">
                          <a:solidFill>
                            <a:srgbClr val="000000"/>
                          </a:solidFill>
                          <a:effectLst/>
                          <a:latin typeface="Arial" panose="020B0604020202020204" pitchFamily="34" charset="0"/>
                        </a:rPr>
                        <a:t> </a:t>
                      </a:r>
                      <a:r>
                        <a:rPr lang="cs-CZ" sz="1200" b="1" i="0" u="none" strike="noStrike" dirty="0" smtClean="0">
                          <a:solidFill>
                            <a:srgbClr val="000000"/>
                          </a:solidFill>
                          <a:effectLst/>
                          <a:latin typeface="Arial" panose="020B0604020202020204" pitchFamily="34" charset="0"/>
                        </a:rPr>
                        <a:t>0:3</a:t>
                      </a:r>
                      <a:endParaRPr lang="cs-CZ" sz="12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81083123"/>
                  </a:ext>
                </a:extLst>
              </a:tr>
              <a:tr h="438150">
                <a:tc>
                  <a:txBody>
                    <a:bodyPr/>
                    <a:lstStyle/>
                    <a:p>
                      <a:pPr algn="ctr" rtl="0" fontAlgn="ctr"/>
                      <a:r>
                        <a:rPr lang="cs-CZ" sz="1000" b="1" i="0" u="none" strike="noStrike">
                          <a:solidFill>
                            <a:srgbClr val="151515"/>
                          </a:solidFill>
                          <a:effectLst/>
                          <a:latin typeface="Arial" panose="020B0604020202020204" pitchFamily="34" charset="0"/>
                        </a:rPr>
                        <a:t>ASK Lovosice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151515"/>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smtClean="0">
                          <a:solidFill>
                            <a:srgbClr val="000000"/>
                          </a:solidFill>
                          <a:effectLst/>
                          <a:latin typeface="Arial" panose="020B0604020202020204" pitchFamily="34" charset="0"/>
                        </a:rPr>
                        <a:t>3:5</a:t>
                      </a:r>
                      <a:r>
                        <a:rPr lang="cs-CZ" sz="12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smtClean="0">
                          <a:solidFill>
                            <a:srgbClr val="000000"/>
                          </a:solidFill>
                          <a:effectLst/>
                          <a:latin typeface="Arial" panose="020B0604020202020204" pitchFamily="34" charset="0"/>
                        </a:rPr>
                        <a:t>4:3</a:t>
                      </a:r>
                      <a:r>
                        <a:rPr lang="cs-CZ" sz="12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720960458"/>
                  </a:ext>
                </a:extLst>
              </a:tr>
              <a:tr h="495300">
                <a:tc>
                  <a:txBody>
                    <a:bodyPr/>
                    <a:lstStyle/>
                    <a:p>
                      <a:pPr algn="ctr" rtl="0" fontAlgn="ctr"/>
                      <a:r>
                        <a:rPr lang="cs-CZ" sz="1100" b="1" i="0" u="none" strike="noStrike">
                          <a:solidFill>
                            <a:srgbClr val="000000"/>
                          </a:solidFill>
                          <a:effectLst/>
                          <a:latin typeface="Arial" panose="020B0604020202020204" pitchFamily="34" charset="0"/>
                        </a:rPr>
                        <a:t>MSK Trmice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a:solidFill>
                            <a:srgbClr val="000000"/>
                          </a:solidFill>
                          <a:effectLst/>
                          <a:latin typeface="Arial" panose="020B0604020202020204" pitchFamily="34" charset="0"/>
                        </a:rPr>
                        <a:t>FK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200" b="1" i="0" u="none" strike="noStrike" dirty="0">
                          <a:solidFill>
                            <a:srgbClr val="000000"/>
                          </a:solidFill>
                          <a:effectLst/>
                          <a:latin typeface="Arial" panose="020B0604020202020204" pitchFamily="34" charset="0"/>
                        </a:rPr>
                        <a:t> </a:t>
                      </a:r>
                      <a:r>
                        <a:rPr lang="cs-CZ" sz="1200" b="1" i="0" u="none" strike="noStrike" dirty="0" smtClean="0">
                          <a:solidFill>
                            <a:srgbClr val="000000"/>
                          </a:solidFill>
                          <a:effectLst/>
                          <a:latin typeface="Arial" panose="020B0604020202020204" pitchFamily="34" charset="0"/>
                        </a:rPr>
                        <a:t>0:15</a:t>
                      </a:r>
                      <a:endParaRPr lang="cs-CZ" sz="12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200" b="1" i="0" u="none" strike="noStrike" dirty="0">
                          <a:solidFill>
                            <a:srgbClr val="000000"/>
                          </a:solidFill>
                          <a:effectLst/>
                          <a:latin typeface="Arial" panose="020B0604020202020204" pitchFamily="34" charset="0"/>
                        </a:rPr>
                        <a:t> </a:t>
                      </a:r>
                      <a:r>
                        <a:rPr lang="cs-CZ" sz="1200" b="1" i="0" u="none" strike="noStrike" dirty="0" smtClean="0">
                          <a:solidFill>
                            <a:srgbClr val="000000"/>
                          </a:solidFill>
                          <a:effectLst/>
                          <a:latin typeface="Arial" panose="020B0604020202020204" pitchFamily="34" charset="0"/>
                        </a:rPr>
                        <a:t>3:6</a:t>
                      </a:r>
                      <a:endParaRPr lang="cs-CZ" sz="12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78367467"/>
                  </a:ext>
                </a:extLst>
              </a:tr>
            </a:tbl>
          </a:graphicData>
        </a:graphic>
      </p:graphicFrame>
      <p:pic>
        <p:nvPicPr>
          <p:cNvPr id="40" name="Obrázek 39"/>
          <p:cNvPicPr>
            <a:picLocks noChangeAspect="1"/>
          </p:cNvPicPr>
          <p:nvPr/>
        </p:nvPicPr>
        <p:blipFill>
          <a:blip r:embed="rId32"/>
          <a:stretch>
            <a:fillRect/>
          </a:stretch>
        </p:blipFill>
        <p:spPr>
          <a:xfrm>
            <a:off x="5904632" y="3835524"/>
            <a:ext cx="3724275" cy="2552700"/>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mConfetti">
          <a:fgClr>
            <a:srgbClr val="FFFF99"/>
          </a:fgClr>
          <a:bgClr>
            <a:schemeClr val="bg1"/>
          </a:bgClr>
        </a:patt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4"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3" y="1458913"/>
            <a:ext cx="45761" cy="276985"/>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3"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0"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725039" y="700387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36</a:t>
            </a:r>
          </a:p>
        </p:txBody>
      </p:sp>
      <p:cxnSp>
        <p:nvCxnSpPr>
          <p:cNvPr id="17" name="Přímá spojovací šipka 16"/>
          <p:cNvCxnSpPr/>
          <p:nvPr/>
        </p:nvCxnSpPr>
        <p:spPr bwMode="auto">
          <a:xfrm>
            <a:off x="9120724"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905999"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0" name="Přímá spojovací šipka 19"/>
          <p:cNvCxnSpPr/>
          <p:nvPr/>
        </p:nvCxnSpPr>
        <p:spPr bwMode="auto">
          <a:xfrm>
            <a:off x="8691276"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1"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6146" name="Picture 17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sp>
        <p:nvSpPr>
          <p:cNvPr id="88" name="TextovéPole 87"/>
          <p:cNvSpPr txBox="1"/>
          <p:nvPr/>
        </p:nvSpPr>
        <p:spPr>
          <a:xfrm>
            <a:off x="143992" y="91108"/>
            <a:ext cx="4536504" cy="707886"/>
          </a:xfrm>
          <a:prstGeom prst="rect">
            <a:avLst/>
          </a:prstGeom>
          <a:gradFill>
            <a:gsLst>
              <a:gs pos="32000">
                <a:srgbClr val="8EFA93"/>
              </a:gs>
              <a:gs pos="77000">
                <a:srgbClr val="FFFF99"/>
              </a:gs>
            </a:gsLst>
            <a:lin ang="5400000" scaled="1"/>
          </a:gradFill>
          <a:ln w="53975" cmpd="sng">
            <a:solidFill>
              <a:srgbClr val="FF9966"/>
            </a:solidFill>
            <a:prstDash val="solid"/>
          </a:ln>
        </p:spPr>
        <p:txBody>
          <a:bodyPr wrap="square" rtlCol="0">
            <a:spAutoFit/>
          </a:bodyPr>
          <a:lstStyle/>
          <a:p>
            <a:pPr algn="ctr"/>
            <a:r>
              <a:rPr lang="cs-CZ"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Starší žáci jsou po 6 výhrách na 4. místě.</a:t>
            </a:r>
          </a:p>
        </p:txBody>
      </p:sp>
      <p:sp>
        <p:nvSpPr>
          <p:cNvPr id="89" name="TextovéPole 88"/>
          <p:cNvSpPr txBox="1"/>
          <p:nvPr/>
        </p:nvSpPr>
        <p:spPr>
          <a:xfrm>
            <a:off x="143992" y="3547492"/>
            <a:ext cx="4464495" cy="646331"/>
          </a:xfrm>
          <a:prstGeom prst="rect">
            <a:avLst/>
          </a:prstGeom>
          <a:blipFill>
            <a:blip r:embed="rId77"/>
            <a:tile tx="0" ty="0" sx="100000" sy="100000" flip="none" algn="tl"/>
          </a:blipFill>
          <a:ln w="47625" cmpd="sng">
            <a:solidFill>
              <a:schemeClr val="tx1"/>
            </a:solidFill>
            <a:prstDash val="solid"/>
          </a:ln>
        </p:spPr>
        <p:txBody>
          <a:bodyPr wrap="square" rtlCol="0">
            <a:spAutoFit/>
          </a:bodyPr>
          <a:lstStyle/>
          <a:p>
            <a:pPr algn="ctr"/>
            <a:r>
              <a:rPr lang="cs-CZ" sz="1800" dirty="0" smtClean="0">
                <a:solidFill>
                  <a:srgbClr val="FF0000"/>
                </a:solidFill>
                <a:effectLst>
                  <a:outerShdw blurRad="38100" dist="38100" dir="2700000" algn="tl">
                    <a:srgbClr val="000000">
                      <a:alpha val="43137"/>
                    </a:srgbClr>
                  </a:outerShdw>
                </a:effectLst>
                <a:latin typeface="Arial Black" panose="020B0A04020102020204" pitchFamily="34" charset="0"/>
              </a:rPr>
              <a:t>Mladší žáci zůstávají i přes prohru v Lovosicích na 6. místě</a:t>
            </a:r>
          </a:p>
        </p:txBody>
      </p:sp>
      <p:graphicFrame>
        <p:nvGraphicFramePr>
          <p:cNvPr id="90" name="Tabulka 89"/>
          <p:cNvGraphicFramePr>
            <a:graphicFrameLocks noGrp="1"/>
          </p:cNvGraphicFramePr>
          <p:nvPr>
            <p:extLst>
              <p:ext uri="{D42A27DB-BD31-4B8C-83A1-F6EECF244321}">
                <p14:modId xmlns:p14="http://schemas.microsoft.com/office/powerpoint/2010/main" val="1518676092"/>
              </p:ext>
            </p:extLst>
          </p:nvPr>
        </p:nvGraphicFramePr>
        <p:xfrm>
          <a:off x="143992" y="955204"/>
          <a:ext cx="4593331" cy="2476500"/>
        </p:xfrm>
        <a:graphic>
          <a:graphicData uri="http://schemas.openxmlformats.org/drawingml/2006/table">
            <a:tbl>
              <a:tblPr/>
              <a:tblGrid>
                <a:gridCol w="229498">
                  <a:extLst>
                    <a:ext uri="{9D8B030D-6E8A-4147-A177-3AD203B41FA5}">
                      <a16:colId xmlns:a16="http://schemas.microsoft.com/office/drawing/2014/main" val="1608151164"/>
                    </a:ext>
                  </a:extLst>
                </a:gridCol>
                <a:gridCol w="269998">
                  <a:extLst>
                    <a:ext uri="{9D8B030D-6E8A-4147-A177-3AD203B41FA5}">
                      <a16:colId xmlns:a16="http://schemas.microsoft.com/office/drawing/2014/main" val="3363613753"/>
                    </a:ext>
                  </a:extLst>
                </a:gridCol>
                <a:gridCol w="1812358">
                  <a:extLst>
                    <a:ext uri="{9D8B030D-6E8A-4147-A177-3AD203B41FA5}">
                      <a16:colId xmlns:a16="http://schemas.microsoft.com/office/drawing/2014/main" val="2591598035"/>
                    </a:ext>
                  </a:extLst>
                </a:gridCol>
                <a:gridCol w="242997">
                  <a:extLst>
                    <a:ext uri="{9D8B030D-6E8A-4147-A177-3AD203B41FA5}">
                      <a16:colId xmlns:a16="http://schemas.microsoft.com/office/drawing/2014/main" val="3558372220"/>
                    </a:ext>
                  </a:extLst>
                </a:gridCol>
                <a:gridCol w="192373">
                  <a:extLst>
                    <a:ext uri="{9D8B030D-6E8A-4147-A177-3AD203B41FA5}">
                      <a16:colId xmlns:a16="http://schemas.microsoft.com/office/drawing/2014/main" val="1531806754"/>
                    </a:ext>
                  </a:extLst>
                </a:gridCol>
                <a:gridCol w="192373">
                  <a:extLst>
                    <a:ext uri="{9D8B030D-6E8A-4147-A177-3AD203B41FA5}">
                      <a16:colId xmlns:a16="http://schemas.microsoft.com/office/drawing/2014/main" val="180282026"/>
                    </a:ext>
                  </a:extLst>
                </a:gridCol>
                <a:gridCol w="192373">
                  <a:extLst>
                    <a:ext uri="{9D8B030D-6E8A-4147-A177-3AD203B41FA5}">
                      <a16:colId xmlns:a16="http://schemas.microsoft.com/office/drawing/2014/main" val="1044784669"/>
                    </a:ext>
                  </a:extLst>
                </a:gridCol>
                <a:gridCol w="256498">
                  <a:extLst>
                    <a:ext uri="{9D8B030D-6E8A-4147-A177-3AD203B41FA5}">
                      <a16:colId xmlns:a16="http://schemas.microsoft.com/office/drawing/2014/main" val="4170617685"/>
                    </a:ext>
                  </a:extLst>
                </a:gridCol>
                <a:gridCol w="688493">
                  <a:extLst>
                    <a:ext uri="{9D8B030D-6E8A-4147-A177-3AD203B41FA5}">
                      <a16:colId xmlns:a16="http://schemas.microsoft.com/office/drawing/2014/main" val="2949399633"/>
                    </a:ext>
                  </a:extLst>
                </a:gridCol>
                <a:gridCol w="232873">
                  <a:extLst>
                    <a:ext uri="{9D8B030D-6E8A-4147-A177-3AD203B41FA5}">
                      <a16:colId xmlns:a16="http://schemas.microsoft.com/office/drawing/2014/main" val="2254425166"/>
                    </a:ext>
                  </a:extLst>
                </a:gridCol>
                <a:gridCol w="283497">
                  <a:extLst>
                    <a:ext uri="{9D8B030D-6E8A-4147-A177-3AD203B41FA5}">
                      <a16:colId xmlns:a16="http://schemas.microsoft.com/office/drawing/2014/main" val="1441657826"/>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6312911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050" b="1" i="0" u="none" strike="noStrike" dirty="0">
                          <a:solidFill>
                            <a:srgbClr val="0000CC"/>
                          </a:solidFill>
                          <a:effectLst/>
                          <a:latin typeface="Calibri" panose="020F0502020204030204" pitchFamily="34" charset="0"/>
                        </a:rPr>
                        <a:t>Ústecký přebor starších žáků 2017/2018 po 10.odehraných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4918541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84:12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2625743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Calibri" panose="020F0502020204030204" pitchFamily="34" charset="0"/>
                        </a:rPr>
                        <a:t>84:10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2145515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47:17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2485430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dirty="0">
                          <a:solidFill>
                            <a:srgbClr val="FF0066"/>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FF0066"/>
                          </a:solidFill>
                          <a:effectLst/>
                          <a:latin typeface="Arial" panose="020B0604020202020204" pitchFamily="34" charset="0"/>
                        </a:rPr>
                        <a:t>SK Štětí, </a:t>
                      </a:r>
                      <a:r>
                        <a:rPr lang="cs-CZ" sz="1000" b="1" i="0" u="none" strike="noStrike" dirty="0" err="1">
                          <a:solidFill>
                            <a:srgbClr val="FF0066"/>
                          </a:solidFill>
                          <a:effectLst/>
                          <a:latin typeface="Arial" panose="020B0604020202020204" pitchFamily="34" charset="0"/>
                        </a:rPr>
                        <a:t>z.s</a:t>
                      </a:r>
                      <a:r>
                        <a:rPr lang="cs-CZ" sz="1000" b="1" i="0" u="none" strike="noStrike" dirty="0">
                          <a:solidFill>
                            <a:srgbClr val="FF0066"/>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66"/>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66"/>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66"/>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66"/>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66"/>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66"/>
                          </a:solidFill>
                          <a:effectLst/>
                          <a:latin typeface="Calibri" panose="020F0502020204030204" pitchFamily="34" charset="0"/>
                        </a:rPr>
                        <a:t>61:26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FF0066"/>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4062230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effectLst/>
                          <a:latin typeface="Arial" panose="020B0604020202020204" pitchFamily="34" charset="0"/>
                        </a:rPr>
                        <a:t>FK Neštěmice, </a:t>
                      </a:r>
                      <a:r>
                        <a:rPr lang="cs-CZ" sz="800" b="1" i="0" u="none" strike="noStrike" dirty="0" err="1">
                          <a:solidFill>
                            <a:srgbClr val="000000"/>
                          </a:solidFill>
                          <a:effectLst/>
                          <a:latin typeface="Arial" panose="020B0604020202020204" pitchFamily="34" charset="0"/>
                        </a:rPr>
                        <a:t>z.s</a:t>
                      </a:r>
                      <a:r>
                        <a:rPr lang="cs-CZ" sz="8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effectLst/>
                          <a:latin typeface="Calibri" panose="020F0502020204030204" pitchFamily="34" charset="0"/>
                        </a:rPr>
                        <a:t>51:20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064205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Calibri" panose="020F0502020204030204" pitchFamily="34" charset="0"/>
                        </a:rPr>
                        <a:t>25:29</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0956896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16:47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5382905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Junior Děčín B</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28:57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6178636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11:102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0878326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9:96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3353857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55899407"/>
                  </a:ext>
                </a:extLst>
              </a:tr>
            </a:tbl>
          </a:graphicData>
        </a:graphic>
      </p:graphicFrame>
      <p:graphicFrame>
        <p:nvGraphicFramePr>
          <p:cNvPr id="91" name="Tabulka 90"/>
          <p:cNvGraphicFramePr>
            <a:graphicFrameLocks noGrp="1"/>
          </p:cNvGraphicFramePr>
          <p:nvPr>
            <p:extLst>
              <p:ext uri="{D42A27DB-BD31-4B8C-83A1-F6EECF244321}">
                <p14:modId xmlns:p14="http://schemas.microsoft.com/office/powerpoint/2010/main" val="3978919137"/>
              </p:ext>
            </p:extLst>
          </p:nvPr>
        </p:nvGraphicFramePr>
        <p:xfrm>
          <a:off x="143992" y="4339580"/>
          <a:ext cx="4445122" cy="2592288"/>
        </p:xfrm>
        <a:graphic>
          <a:graphicData uri="http://schemas.openxmlformats.org/drawingml/2006/table">
            <a:tbl>
              <a:tblPr/>
              <a:tblGrid>
                <a:gridCol w="318932">
                  <a:extLst>
                    <a:ext uri="{9D8B030D-6E8A-4147-A177-3AD203B41FA5}">
                      <a16:colId xmlns:a16="http://schemas.microsoft.com/office/drawing/2014/main" val="3948445245"/>
                    </a:ext>
                  </a:extLst>
                </a:gridCol>
                <a:gridCol w="279066">
                  <a:extLst>
                    <a:ext uri="{9D8B030D-6E8A-4147-A177-3AD203B41FA5}">
                      <a16:colId xmlns:a16="http://schemas.microsoft.com/office/drawing/2014/main" val="358802639"/>
                    </a:ext>
                  </a:extLst>
                </a:gridCol>
                <a:gridCol w="1823897">
                  <a:extLst>
                    <a:ext uri="{9D8B030D-6E8A-4147-A177-3AD203B41FA5}">
                      <a16:colId xmlns:a16="http://schemas.microsoft.com/office/drawing/2014/main" val="4191992443"/>
                    </a:ext>
                  </a:extLst>
                </a:gridCol>
                <a:gridCol w="189366">
                  <a:extLst>
                    <a:ext uri="{9D8B030D-6E8A-4147-A177-3AD203B41FA5}">
                      <a16:colId xmlns:a16="http://schemas.microsoft.com/office/drawing/2014/main" val="723616075"/>
                    </a:ext>
                  </a:extLst>
                </a:gridCol>
                <a:gridCol w="189366">
                  <a:extLst>
                    <a:ext uri="{9D8B030D-6E8A-4147-A177-3AD203B41FA5}">
                      <a16:colId xmlns:a16="http://schemas.microsoft.com/office/drawing/2014/main" val="1904309463"/>
                    </a:ext>
                  </a:extLst>
                </a:gridCol>
                <a:gridCol w="189366">
                  <a:extLst>
                    <a:ext uri="{9D8B030D-6E8A-4147-A177-3AD203B41FA5}">
                      <a16:colId xmlns:a16="http://schemas.microsoft.com/office/drawing/2014/main" val="2655176329"/>
                    </a:ext>
                  </a:extLst>
                </a:gridCol>
                <a:gridCol w="189366">
                  <a:extLst>
                    <a:ext uri="{9D8B030D-6E8A-4147-A177-3AD203B41FA5}">
                      <a16:colId xmlns:a16="http://schemas.microsoft.com/office/drawing/2014/main" val="2722566447"/>
                    </a:ext>
                  </a:extLst>
                </a:gridCol>
                <a:gridCol w="189366">
                  <a:extLst>
                    <a:ext uri="{9D8B030D-6E8A-4147-A177-3AD203B41FA5}">
                      <a16:colId xmlns:a16="http://schemas.microsoft.com/office/drawing/2014/main" val="1359749297"/>
                    </a:ext>
                  </a:extLst>
                </a:gridCol>
                <a:gridCol w="465110">
                  <a:extLst>
                    <a:ext uri="{9D8B030D-6E8A-4147-A177-3AD203B41FA5}">
                      <a16:colId xmlns:a16="http://schemas.microsoft.com/office/drawing/2014/main" val="1116237519"/>
                    </a:ext>
                  </a:extLst>
                </a:gridCol>
                <a:gridCol w="358799">
                  <a:extLst>
                    <a:ext uri="{9D8B030D-6E8A-4147-A177-3AD203B41FA5}">
                      <a16:colId xmlns:a16="http://schemas.microsoft.com/office/drawing/2014/main" val="609809272"/>
                    </a:ext>
                  </a:extLst>
                </a:gridCol>
                <a:gridCol w="252488">
                  <a:extLst>
                    <a:ext uri="{9D8B030D-6E8A-4147-A177-3AD203B41FA5}">
                      <a16:colId xmlns:a16="http://schemas.microsoft.com/office/drawing/2014/main" val="2405835902"/>
                    </a:ext>
                  </a:extLst>
                </a:gridCol>
              </a:tblGrid>
              <a:tr h="19940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47271098"/>
                  </a:ext>
                </a:extLst>
              </a:tr>
              <a:tr h="19940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050" b="1" i="0" u="none" strike="noStrike" dirty="0">
                          <a:solidFill>
                            <a:srgbClr val="0000CC"/>
                          </a:solidFill>
                          <a:effectLst/>
                          <a:latin typeface="Calibri" panose="020F0502020204030204" pitchFamily="34" charset="0"/>
                        </a:rPr>
                        <a:t>Ústecký přebor mladších žáků 2017/2018 po 10.odehraných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2267999"/>
                  </a:ext>
                </a:extLst>
              </a:tr>
              <a:tr h="19940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97:6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90343419"/>
                  </a:ext>
                </a:extLst>
              </a:tr>
              <a:tr h="19940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Calibri" panose="020F0502020204030204" pitchFamily="34" charset="0"/>
                        </a:rPr>
                        <a:t>71:15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3062439"/>
                  </a:ext>
                </a:extLst>
              </a:tr>
              <a:tr h="19940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64:17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4811065"/>
                  </a:ext>
                </a:extLst>
              </a:tr>
              <a:tr h="19940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Calibri" panose="020F0502020204030204" pitchFamily="34" charset="0"/>
                        </a:rPr>
                        <a:t>48:22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65870047"/>
                  </a:ext>
                </a:extLst>
              </a:tr>
              <a:tr h="19940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26:37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29467719"/>
                  </a:ext>
                </a:extLst>
              </a:tr>
              <a:tr h="19940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dirty="0">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FF0000"/>
                          </a:solidFill>
                          <a:effectLst/>
                          <a:latin typeface="Arial" panose="020B0604020202020204" pitchFamily="34" charset="0"/>
                        </a:rPr>
                        <a:t>SK Štětí, </a:t>
                      </a:r>
                      <a:r>
                        <a:rPr lang="cs-CZ" sz="1000" b="1" i="0" u="none" strike="noStrike" dirty="0" err="1">
                          <a:solidFill>
                            <a:srgbClr val="FF0000"/>
                          </a:solidFill>
                          <a:effectLst/>
                          <a:latin typeface="Arial" panose="020B0604020202020204" pitchFamily="34" charset="0"/>
                        </a:rPr>
                        <a:t>z.s</a:t>
                      </a:r>
                      <a:r>
                        <a:rPr lang="cs-CZ" sz="10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FF0000"/>
                          </a:solidFill>
                          <a:effectLst/>
                          <a:latin typeface="Calibri" panose="020F0502020204030204" pitchFamily="34" charset="0"/>
                        </a:rPr>
                        <a:t>17:65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81630234"/>
                  </a:ext>
                </a:extLst>
              </a:tr>
              <a:tr h="19940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effectLst/>
                          <a:latin typeface="Calibri" panose="020F0502020204030204" pitchFamily="34" charset="0"/>
                        </a:rPr>
                        <a:t>33:49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635155"/>
                  </a:ext>
                </a:extLst>
              </a:tr>
              <a:tr h="19940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17:54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49369282"/>
                  </a:ext>
                </a:extLst>
              </a:tr>
              <a:tr h="19940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20:79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19355313"/>
                  </a:ext>
                </a:extLst>
              </a:tr>
              <a:tr h="19940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Junior Děčín B</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22:71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43939203"/>
                  </a:ext>
                </a:extLst>
              </a:tr>
              <a:tr h="19940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02235001"/>
                  </a:ext>
                </a:extLst>
              </a:tr>
            </a:tbl>
          </a:graphicData>
        </a:graphic>
      </p:graphicFrame>
      <p:sp>
        <p:nvSpPr>
          <p:cNvPr id="92" name="Obdélník 91"/>
          <p:cNvSpPr/>
          <p:nvPr/>
        </p:nvSpPr>
        <p:spPr>
          <a:xfrm>
            <a:off x="5400576" y="2185826"/>
            <a:ext cx="4680520" cy="4818050"/>
          </a:xfrm>
          <a:prstGeom prst="rect">
            <a:avLst/>
          </a:prstGeom>
        </p:spPr>
        <p:txBody>
          <a:bodyPr wrap="square">
            <a:spAutoFit/>
          </a:bodyPr>
          <a:lstStyle/>
          <a:p>
            <a:pPr algn="ctr">
              <a:lnSpc>
                <a:spcPct val="107000"/>
              </a:lnSpc>
              <a:spcAft>
                <a:spcPts val="0"/>
              </a:spcAft>
            </a:pPr>
            <a:r>
              <a:rPr lang="cs-CZ" sz="2800" u="sng" dirty="0">
                <a:ln>
                  <a:solidFill>
                    <a:srgbClr val="FF99CC"/>
                  </a:solidFill>
                </a:ln>
                <a:latin typeface="Calibri" panose="020F0502020204030204" pitchFamily="34" charset="0"/>
                <a:ea typeface="Calibri" panose="020F0502020204030204" pitchFamily="34" charset="0"/>
                <a:cs typeface="Times New Roman" panose="02020603050405020304" pitchFamily="18" charset="0"/>
              </a:rPr>
              <a:t>SK Štětí – FK Litoměřicko B</a:t>
            </a:r>
            <a:endParaRPr lang="cs-CZ" sz="1600" dirty="0">
              <a:ln>
                <a:solidFill>
                  <a:srgbClr val="FF99CC"/>
                </a:solidFill>
              </a:ln>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800" u="sng" dirty="0">
                <a:ln>
                  <a:solidFill>
                    <a:srgbClr val="FF99CC"/>
                  </a:solidFill>
                </a:ln>
                <a:latin typeface="Calibri" panose="020F0502020204030204" pitchFamily="34" charset="0"/>
                <a:ea typeface="Calibri" panose="020F0502020204030204" pitchFamily="34" charset="0"/>
                <a:cs typeface="Times New Roman" panose="02020603050405020304" pitchFamily="18" charset="0"/>
              </a:rPr>
              <a:t>3:0(0:0)   </a:t>
            </a:r>
            <a:r>
              <a:rPr lang="cs-CZ" sz="1800" u="sng">
                <a:ln>
                  <a:solidFill>
                    <a:srgbClr val="FF99CC"/>
                  </a:solidFill>
                </a:ln>
                <a:latin typeface="Calibri" panose="020F0502020204030204" pitchFamily="34" charset="0"/>
                <a:ea typeface="Calibri" panose="020F0502020204030204" pitchFamily="34" charset="0"/>
                <a:cs typeface="Times New Roman" panose="02020603050405020304" pitchFamily="18" charset="0"/>
              </a:rPr>
              <a:t>21.10.2017  </a:t>
            </a:r>
            <a:r>
              <a:rPr lang="cs-CZ" sz="1800" u="sng" smtClean="0">
                <a:ln>
                  <a:solidFill>
                    <a:srgbClr val="FF99CC"/>
                  </a:solidFill>
                </a:ln>
                <a:latin typeface="Calibri" panose="020F0502020204030204" pitchFamily="34" charset="0"/>
                <a:ea typeface="Calibri" panose="020F0502020204030204" pitchFamily="34" charset="0"/>
                <a:cs typeface="Times New Roman" panose="02020603050405020304" pitchFamily="18" charset="0"/>
              </a:rPr>
              <a:t>11</a:t>
            </a:r>
            <a:r>
              <a:rPr lang="cs-CZ" sz="1800" u="sng" dirty="0" smtClean="0">
                <a:ln>
                  <a:solidFill>
                    <a:srgbClr val="FF99CC"/>
                  </a:solidFill>
                </a:ln>
                <a:latin typeface="Calibri" panose="020F0502020204030204" pitchFamily="34" charset="0"/>
                <a:ea typeface="Calibri" panose="020F0502020204030204" pitchFamily="34" charset="0"/>
                <a:cs typeface="Times New Roman" panose="02020603050405020304" pitchFamily="18" charset="0"/>
              </a:rPr>
              <a:t>. </a:t>
            </a:r>
            <a:r>
              <a:rPr lang="cs-CZ" sz="1800" u="sng" dirty="0">
                <a:ln>
                  <a:solidFill>
                    <a:srgbClr val="FF99CC"/>
                  </a:solidFill>
                </a:ln>
                <a:latin typeface="Calibri" panose="020F0502020204030204" pitchFamily="34" charset="0"/>
                <a:ea typeface="Calibri" panose="020F0502020204030204" pitchFamily="34" charset="0"/>
                <a:cs typeface="Times New Roman" panose="02020603050405020304" pitchFamily="18" charset="0"/>
              </a:rPr>
              <a:t>kolo</a:t>
            </a:r>
            <a:endParaRPr lang="cs-CZ" sz="1100" dirty="0">
              <a:ln>
                <a:solidFill>
                  <a:srgbClr val="FF99CC"/>
                </a:solidFill>
              </a:ln>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100" b="0" dirty="0">
                <a:latin typeface="Arial" panose="020B0604020202020204" pitchFamily="34" charset="0"/>
                <a:ea typeface="Calibri" panose="020F0502020204030204" pitchFamily="34" charset="0"/>
                <a:cs typeface="Arial" panose="020B0604020202020204" pitchFamily="34" charset="0"/>
              </a:rPr>
              <a:t>I </a:t>
            </a:r>
            <a:r>
              <a:rPr lang="cs-CZ" sz="1000" b="0" dirty="0">
                <a:latin typeface="Arial" panose="020B0604020202020204" pitchFamily="34" charset="0"/>
                <a:ea typeface="Calibri" panose="020F0502020204030204" pitchFamily="34" charset="0"/>
                <a:cs typeface="Arial" panose="020B0604020202020204" pitchFamily="34" charset="0"/>
              </a:rPr>
              <a:t>když jsme v prvním domácím dvojutkání nastupovali v </a:t>
            </a:r>
            <a:r>
              <a:rPr lang="cs-CZ" sz="1000" b="0" dirty="0" err="1">
                <a:latin typeface="Arial" panose="020B0604020202020204" pitchFamily="34" charset="0"/>
                <a:ea typeface="Calibri" panose="020F0502020204030204" pitchFamily="34" charset="0"/>
                <a:cs typeface="Arial" panose="020B0604020202020204" pitchFamily="34" charset="0"/>
              </a:rPr>
              <a:t>úvozovkách</a:t>
            </a:r>
            <a:r>
              <a:rPr lang="cs-CZ" sz="1000" b="0" dirty="0">
                <a:latin typeface="Arial" panose="020B0604020202020204" pitchFamily="34" charset="0"/>
                <a:ea typeface="Calibri" panose="020F0502020204030204" pitchFamily="34" charset="0"/>
                <a:cs typeface="Arial" panose="020B0604020202020204" pitchFamily="34" charset="0"/>
              </a:rPr>
              <a:t> jen proti Litoměřické rezervě, tak to bylo určitě derby. Hrál první tým tabulky s patnáctým, ale i tak nebylo radno Litoměřice podcenit zvlášť, když   v sestavě měly i několik hráčů Á týmu. Soupeř začal také s velkou chutí a už ve 3. minutě zamířil směrem na branku domácích </a:t>
            </a:r>
            <a:r>
              <a:rPr lang="cs-CZ" sz="1000" b="0" dirty="0" err="1">
                <a:latin typeface="Arial" panose="020B0604020202020204" pitchFamily="34" charset="0"/>
                <a:ea typeface="Calibri" panose="020F0502020204030204" pitchFamily="34" charset="0"/>
                <a:cs typeface="Arial" panose="020B0604020202020204" pitchFamily="34" charset="0"/>
              </a:rPr>
              <a:t>Kolmistr</a:t>
            </a:r>
            <a:r>
              <a:rPr lang="cs-CZ" sz="1000" b="0" dirty="0">
                <a:latin typeface="Arial" panose="020B0604020202020204" pitchFamily="34" charset="0"/>
                <a:ea typeface="Calibri" panose="020F0502020204030204" pitchFamily="34" charset="0"/>
                <a:cs typeface="Arial" panose="020B0604020202020204" pitchFamily="34" charset="0"/>
              </a:rPr>
              <a:t>. Míč šel těsně vedle levé tyče.   Začátek z naší strany vypadal rozpačitě a do statistiky utkání jsme se v 11. a 13. minutě zapsali 2 žlutými kartami pro Stejskala a </a:t>
            </a:r>
            <a:r>
              <a:rPr lang="cs-CZ" sz="1000" b="0" dirty="0" err="1">
                <a:latin typeface="Arial" panose="020B0604020202020204" pitchFamily="34" charset="0"/>
                <a:ea typeface="Calibri" panose="020F0502020204030204" pitchFamily="34" charset="0"/>
                <a:cs typeface="Arial" panose="020B0604020202020204" pitchFamily="34" charset="0"/>
              </a:rPr>
              <a:t>Kuclera</a:t>
            </a:r>
            <a:r>
              <a:rPr lang="cs-CZ" sz="1000" b="0" dirty="0">
                <a:latin typeface="Arial" panose="020B0604020202020204" pitchFamily="34" charset="0"/>
                <a:ea typeface="Calibri" panose="020F0502020204030204" pitchFamily="34" charset="0"/>
                <a:cs typeface="Arial" panose="020B0604020202020204" pitchFamily="34" charset="0"/>
              </a:rPr>
              <a:t>.  Obrat k lepšímu mohl nastat v 15. minutě. Brandejs připravil krásnou pochoutku k zakončení Vackovi, který si mohl vybrat na jakou stranu branky míč zasune, ale trefil jen hráče Litoměřic stojícího uprostřed. Další minuty byly celkem vyrovnané a žádné z mužstev se do větší brankové příležitosti nedostalo. Trestný kop zahrával hostující kapitán Tomáš Písař. Míč směřující do naší šestnáctky jsme ubránili odkopem do klidných vod. Stejnou výhodu ve 23. minutě, tedy volný přímý kop mělo i Štětí v podání Fausta a míč, který jak vypadlo v prvním okamžiku směřuje za branku, musel brankář </a:t>
            </a:r>
            <a:r>
              <a:rPr lang="cs-CZ" sz="1000" b="0" dirty="0" err="1">
                <a:latin typeface="Arial" panose="020B0604020202020204" pitchFamily="34" charset="0"/>
                <a:ea typeface="Calibri" panose="020F0502020204030204" pitchFamily="34" charset="0"/>
                <a:cs typeface="Arial" panose="020B0604020202020204" pitchFamily="34" charset="0"/>
              </a:rPr>
              <a:t>Abdelkader</a:t>
            </a:r>
            <a:r>
              <a:rPr lang="cs-CZ" sz="1000" b="0" dirty="0">
                <a:latin typeface="Arial" panose="020B0604020202020204" pitchFamily="34" charset="0"/>
                <a:ea typeface="Calibri" panose="020F0502020204030204" pitchFamily="34" charset="0"/>
                <a:cs typeface="Arial" panose="020B0604020202020204" pitchFamily="34" charset="0"/>
              </a:rPr>
              <a:t> vytlačit na roh. Standardní situace ovládaly dění na hřišti i ve zbytku prvního poločasu. Výčet začneme volným přímým kopem, ze kterého Písař štětskou branku přestřelil. Ve 36. a 39. minutě kopali rohy my. Při prvním se míče lehce zmocnil gólman a při druhém nám zase nevyšla rozehrávka nakrátko. Poslední vzruch na hřišti před změnou stran přinesla zbytečná ztráta míče  Štětí ve středu hřiště. Toho se chopili hosté k rychlému přechody do útoku a střele </a:t>
            </a:r>
            <a:r>
              <a:rPr lang="cs-CZ" sz="1000" b="0" dirty="0" err="1">
                <a:latin typeface="Arial" panose="020B0604020202020204" pitchFamily="34" charset="0"/>
                <a:ea typeface="Calibri" panose="020F0502020204030204" pitchFamily="34" charset="0"/>
                <a:cs typeface="Arial" panose="020B0604020202020204" pitchFamily="34" charset="0"/>
              </a:rPr>
              <a:t>Batryna</a:t>
            </a:r>
            <a:r>
              <a:rPr lang="cs-CZ" sz="1000" b="0" dirty="0">
                <a:latin typeface="Arial" panose="020B0604020202020204" pitchFamily="34" charset="0"/>
                <a:ea typeface="Calibri" panose="020F0502020204030204" pitchFamily="34" charset="0"/>
                <a:cs typeface="Arial" panose="020B0604020202020204" pitchFamily="34" charset="0"/>
              </a:rPr>
              <a:t> nad. To, čeho jsme se nedočkali za prvních pětačtyřicet minut, jsme  v druhé části  viděli za 2 minuty.   Centr zleva se dostal až Brandejsovi, </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93" name="TextovéPole 92"/>
          <p:cNvSpPr txBox="1"/>
          <p:nvPr/>
        </p:nvSpPr>
        <p:spPr>
          <a:xfrm>
            <a:off x="5472584" y="240348"/>
            <a:ext cx="4536504" cy="1938992"/>
          </a:xfrm>
          <a:prstGeom prst="rect">
            <a:avLst/>
          </a:prstGeom>
          <a:solidFill>
            <a:srgbClr val="FFCCFF"/>
          </a:solidFill>
          <a:effectLst>
            <a:glow rad="317500">
              <a:srgbClr val="FFFF00">
                <a:alpha val="40000"/>
              </a:srgbClr>
            </a:glow>
            <a:softEdge rad="127000"/>
          </a:effectLst>
        </p:spPr>
        <p:txBody>
          <a:bodyPr wrap="square" rtlCol="0">
            <a:spAutoFit/>
          </a:bodyPr>
          <a:lstStyle/>
          <a:p>
            <a:pPr algn="ctr"/>
            <a:r>
              <a:rPr lang="cs-CZ" sz="2000" b="0" dirty="0" smtClean="0">
                <a:solidFill>
                  <a:srgbClr val="0000CC"/>
                </a:solidFill>
                <a:latin typeface="Imprint MT Shadow" panose="04020605060303030202" pitchFamily="82" charset="0"/>
              </a:rPr>
              <a:t>Okresní derby přineslo vyrovnaný 1. poločas a rychlou branku našeho týmu v úvodu 2. půle. Soupeře jsme do nějakých velkých šancí nepouštěli a v poslední dvacetiminutovce jsme přidali ještě 2 branky  </a:t>
            </a:r>
          </a:p>
        </p:txBody>
      </p:sp>
      <p:cxnSp>
        <p:nvCxnSpPr>
          <p:cNvPr id="94" name="Přímá spojnice se šipkou 93"/>
          <p:cNvCxnSpPr/>
          <p:nvPr/>
        </p:nvCxnSpPr>
        <p:spPr bwMode="auto">
          <a:xfrm flipV="1">
            <a:off x="9289008" y="7075884"/>
            <a:ext cx="720080" cy="72008"/>
          </a:xfrm>
          <a:prstGeom prst="straightConnector1">
            <a:avLst/>
          </a:prstGeom>
          <a:noFill/>
          <a:ln w="22225" cap="flat" cmpd="sng" algn="ctr">
            <a:solidFill>
              <a:srgbClr val="FF33CC"/>
            </a:solidFill>
            <a:prstDash val="solid"/>
            <a:round/>
            <a:headEnd type="none" w="med" len="med"/>
            <a:tailEnd type="triangle"/>
          </a:ln>
          <a:effectLst>
            <a:outerShdw dist="45791" dir="2021404" algn="ctr" rotWithShape="0">
              <a:srgbClr val="9999FF"/>
            </a:outerShdw>
          </a:effectLst>
        </p:spPr>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341561</TotalTime>
  <Words>5397</Words>
  <Application>Microsoft Office PowerPoint</Application>
  <PresentationFormat>Vlastní</PresentationFormat>
  <Paragraphs>1629</Paragraphs>
  <Slides>18</Slides>
  <Notes>18</Notes>
  <HiddenSlides>0</HiddenSlides>
  <MMClips>0</MMClips>
  <ScaleCrop>false</ScaleCrop>
  <HeadingPairs>
    <vt:vector size="6" baseType="variant">
      <vt:variant>
        <vt:lpstr>Použitá písma</vt:lpstr>
      </vt:variant>
      <vt:variant>
        <vt:i4>38</vt:i4>
      </vt:variant>
      <vt:variant>
        <vt:lpstr>Motiv</vt:lpstr>
      </vt:variant>
      <vt:variant>
        <vt:i4>1</vt:i4>
      </vt:variant>
      <vt:variant>
        <vt:lpstr>Nadpisy snímků</vt:lpstr>
      </vt:variant>
      <vt:variant>
        <vt:i4>18</vt:i4>
      </vt:variant>
    </vt:vector>
  </HeadingPairs>
  <TitlesOfParts>
    <vt:vector size="57" baseType="lpstr">
      <vt:lpstr>FangSong</vt:lpstr>
      <vt:lpstr>Gungsuh</vt:lpstr>
      <vt:lpstr>GungsuhChe</vt:lpstr>
      <vt:lpstr>Malgun Gothic</vt:lpstr>
      <vt:lpstr>PMingLiU</vt:lpstr>
      <vt:lpstr>SimHei</vt:lpstr>
      <vt:lpstr>Aharoni</vt:lpstr>
      <vt:lpstr>Albertus MT</vt:lpstr>
      <vt:lpstr>Arial</vt:lpstr>
      <vt:lpstr>Arial Black</vt:lpstr>
      <vt:lpstr>Arial Rounded MT Bold</vt:lpstr>
      <vt:lpstr>Baskerville Old Face</vt:lpstr>
      <vt:lpstr>Berlin Sans FB Demi</vt:lpstr>
      <vt:lpstr>Bookman Old Style</vt:lpstr>
      <vt:lpstr>Britannic Bold</vt:lpstr>
      <vt:lpstr>Calibri</vt:lpstr>
      <vt:lpstr>Cambria Math</vt:lpstr>
      <vt:lpstr>Century Gothic</vt:lpstr>
      <vt:lpstr>Constantia</vt:lpstr>
      <vt:lpstr>Copperplate Gothic Bold</vt:lpstr>
      <vt:lpstr>David</vt:lpstr>
      <vt:lpstr>Dutch801 XBd BT</vt:lpstr>
      <vt:lpstr>Eras Bold ITC</vt:lpstr>
      <vt:lpstr>Felix Titling</vt:lpstr>
      <vt:lpstr>Gadugi</vt:lpstr>
      <vt:lpstr>Georgia</vt:lpstr>
      <vt:lpstr>Gill Sans Ultra Bold</vt:lpstr>
      <vt:lpstr>Imprint MT Shadow</vt:lpstr>
      <vt:lpstr>Jokerman</vt:lpstr>
      <vt:lpstr>Khmer UI</vt:lpstr>
      <vt:lpstr>KodchiangUPC</vt:lpstr>
      <vt:lpstr>Kristen ITC</vt:lpstr>
      <vt:lpstr>Miriam</vt:lpstr>
      <vt:lpstr>Perpetua Titling MT</vt:lpstr>
      <vt:lpstr>Rockwell Extra Bold</vt:lpstr>
      <vt:lpstr>Tahoma</vt:lpstr>
      <vt:lpstr>Times New Roman</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20896</cp:revision>
  <cp:lastPrinted>2017-10-26T04:05:10Z</cp:lastPrinted>
  <dcterms:created xsi:type="dcterms:W3CDTF">2001-03-12T13:44:53Z</dcterms:created>
  <dcterms:modified xsi:type="dcterms:W3CDTF">2017-10-26T05:49:32Z</dcterms:modified>
</cp:coreProperties>
</file>