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24" r:id="rId20"/>
    <p:sldId id="325" r:id="rId21"/>
    <p:sldId id="326" r:id="rId22"/>
    <p:sldId id="327"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00CCFF"/>
    <a:srgbClr val="FFFF66"/>
    <a:srgbClr val="333399"/>
    <a:srgbClr val="FFCCCC"/>
    <a:srgbClr val="000099"/>
    <a:srgbClr val="FF0000"/>
    <a:srgbClr val="CCFFFF"/>
    <a:srgbClr val="65F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559" autoAdjust="0"/>
  </p:normalViewPr>
  <p:slideViewPr>
    <p:cSldViewPr>
      <p:cViewPr varScale="1">
        <p:scale>
          <a:sx n="82" d="100"/>
          <a:sy n="82" d="100"/>
        </p:scale>
        <p:origin x="1248" y="60"/>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smtClean="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smtClean="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6" Type="http://schemas.openxmlformats.org/officeDocument/2006/relationships/image" Target="../media/image563.emf"/><Relationship Id="rId21" Type="http://schemas.openxmlformats.org/officeDocument/2006/relationships/image" Target="../media/image558.emf"/><Relationship Id="rId34" Type="http://schemas.openxmlformats.org/officeDocument/2006/relationships/image" Target="../media/image571.emf"/><Relationship Id="rId42" Type="http://schemas.openxmlformats.org/officeDocument/2006/relationships/image" Target="../media/image579.emf"/><Relationship Id="rId47" Type="http://schemas.openxmlformats.org/officeDocument/2006/relationships/image" Target="../media/image584.emf"/><Relationship Id="rId50" Type="http://schemas.openxmlformats.org/officeDocument/2006/relationships/image" Target="../media/image587.emf"/><Relationship Id="rId55" Type="http://schemas.openxmlformats.org/officeDocument/2006/relationships/image" Target="../media/image592.emf"/><Relationship Id="rId63" Type="http://schemas.openxmlformats.org/officeDocument/2006/relationships/image" Target="../media/image600.jpeg"/><Relationship Id="rId7" Type="http://schemas.openxmlformats.org/officeDocument/2006/relationships/image" Target="../media/image544.emf"/><Relationship Id="rId2" Type="http://schemas.openxmlformats.org/officeDocument/2006/relationships/notesSlide" Target="../notesSlides/notesSlide10.xml"/><Relationship Id="rId16" Type="http://schemas.openxmlformats.org/officeDocument/2006/relationships/image" Target="../media/image553.emf"/><Relationship Id="rId29" Type="http://schemas.openxmlformats.org/officeDocument/2006/relationships/image" Target="../media/image566.emf"/><Relationship Id="rId11" Type="http://schemas.openxmlformats.org/officeDocument/2006/relationships/image" Target="../media/image548.emf"/><Relationship Id="rId24" Type="http://schemas.openxmlformats.org/officeDocument/2006/relationships/image" Target="../media/image561.emf"/><Relationship Id="rId32" Type="http://schemas.openxmlformats.org/officeDocument/2006/relationships/image" Target="../media/image569.emf"/><Relationship Id="rId37" Type="http://schemas.openxmlformats.org/officeDocument/2006/relationships/image" Target="../media/image574.emf"/><Relationship Id="rId40" Type="http://schemas.openxmlformats.org/officeDocument/2006/relationships/image" Target="../media/image577.emf"/><Relationship Id="rId45" Type="http://schemas.openxmlformats.org/officeDocument/2006/relationships/image" Target="../media/image582.emf"/><Relationship Id="rId53" Type="http://schemas.openxmlformats.org/officeDocument/2006/relationships/image" Target="../media/image590.emf"/><Relationship Id="rId58" Type="http://schemas.openxmlformats.org/officeDocument/2006/relationships/image" Target="../media/image595.emf"/><Relationship Id="rId66" Type="http://schemas.openxmlformats.org/officeDocument/2006/relationships/image" Target="../media/image603.png"/><Relationship Id="rId5" Type="http://schemas.openxmlformats.org/officeDocument/2006/relationships/image" Target="../media/image542.emf"/><Relationship Id="rId61" Type="http://schemas.openxmlformats.org/officeDocument/2006/relationships/image" Target="../media/image598.emf"/><Relationship Id="rId19" Type="http://schemas.openxmlformats.org/officeDocument/2006/relationships/image" Target="../media/image556.emf"/><Relationship Id="rId14" Type="http://schemas.openxmlformats.org/officeDocument/2006/relationships/image" Target="../media/image551.emf"/><Relationship Id="rId22" Type="http://schemas.openxmlformats.org/officeDocument/2006/relationships/image" Target="../media/image559.emf"/><Relationship Id="rId27" Type="http://schemas.openxmlformats.org/officeDocument/2006/relationships/image" Target="../media/image564.emf"/><Relationship Id="rId30" Type="http://schemas.openxmlformats.org/officeDocument/2006/relationships/image" Target="../media/image567.emf"/><Relationship Id="rId35" Type="http://schemas.openxmlformats.org/officeDocument/2006/relationships/image" Target="../media/image572.emf"/><Relationship Id="rId43" Type="http://schemas.openxmlformats.org/officeDocument/2006/relationships/image" Target="../media/image580.emf"/><Relationship Id="rId48" Type="http://schemas.openxmlformats.org/officeDocument/2006/relationships/image" Target="../media/image585.emf"/><Relationship Id="rId56" Type="http://schemas.openxmlformats.org/officeDocument/2006/relationships/image" Target="../media/image593.emf"/><Relationship Id="rId64" Type="http://schemas.openxmlformats.org/officeDocument/2006/relationships/image" Target="../media/image601.png"/><Relationship Id="rId8" Type="http://schemas.openxmlformats.org/officeDocument/2006/relationships/image" Target="../media/image545.emf"/><Relationship Id="rId51" Type="http://schemas.openxmlformats.org/officeDocument/2006/relationships/image" Target="../media/image588.emf"/><Relationship Id="rId3" Type="http://schemas.openxmlformats.org/officeDocument/2006/relationships/image" Target="../media/image540.emf"/><Relationship Id="rId12" Type="http://schemas.openxmlformats.org/officeDocument/2006/relationships/image" Target="../media/image549.emf"/><Relationship Id="rId17" Type="http://schemas.openxmlformats.org/officeDocument/2006/relationships/image" Target="../media/image554.emf"/><Relationship Id="rId25" Type="http://schemas.openxmlformats.org/officeDocument/2006/relationships/image" Target="../media/image562.emf"/><Relationship Id="rId33" Type="http://schemas.openxmlformats.org/officeDocument/2006/relationships/image" Target="../media/image570.emf"/><Relationship Id="rId38" Type="http://schemas.openxmlformats.org/officeDocument/2006/relationships/image" Target="../media/image575.emf"/><Relationship Id="rId46" Type="http://schemas.openxmlformats.org/officeDocument/2006/relationships/image" Target="../media/image583.emf"/><Relationship Id="rId59" Type="http://schemas.openxmlformats.org/officeDocument/2006/relationships/image" Target="../media/image596.emf"/><Relationship Id="rId20" Type="http://schemas.openxmlformats.org/officeDocument/2006/relationships/image" Target="../media/image557.emf"/><Relationship Id="rId41" Type="http://schemas.openxmlformats.org/officeDocument/2006/relationships/image" Target="../media/image578.emf"/><Relationship Id="rId54" Type="http://schemas.openxmlformats.org/officeDocument/2006/relationships/image" Target="../media/image591.emf"/><Relationship Id="rId62" Type="http://schemas.openxmlformats.org/officeDocument/2006/relationships/image" Target="../media/image599.emf"/><Relationship Id="rId1" Type="http://schemas.openxmlformats.org/officeDocument/2006/relationships/slideLayout" Target="../slideLayouts/slideLayout7.xml"/><Relationship Id="rId6" Type="http://schemas.openxmlformats.org/officeDocument/2006/relationships/image" Target="../media/image543.emf"/><Relationship Id="rId15" Type="http://schemas.openxmlformats.org/officeDocument/2006/relationships/image" Target="../media/image552.emf"/><Relationship Id="rId23" Type="http://schemas.openxmlformats.org/officeDocument/2006/relationships/image" Target="../media/image560.emf"/><Relationship Id="rId28" Type="http://schemas.openxmlformats.org/officeDocument/2006/relationships/image" Target="../media/image565.emf"/><Relationship Id="rId36" Type="http://schemas.openxmlformats.org/officeDocument/2006/relationships/image" Target="../media/image573.emf"/><Relationship Id="rId49" Type="http://schemas.openxmlformats.org/officeDocument/2006/relationships/image" Target="../media/image586.emf"/><Relationship Id="rId57" Type="http://schemas.openxmlformats.org/officeDocument/2006/relationships/image" Target="../media/image594.emf"/><Relationship Id="rId10" Type="http://schemas.openxmlformats.org/officeDocument/2006/relationships/image" Target="../media/image547.emf"/><Relationship Id="rId31" Type="http://schemas.openxmlformats.org/officeDocument/2006/relationships/image" Target="../media/image568.emf"/><Relationship Id="rId44" Type="http://schemas.openxmlformats.org/officeDocument/2006/relationships/image" Target="../media/image581.emf"/><Relationship Id="rId52" Type="http://schemas.openxmlformats.org/officeDocument/2006/relationships/image" Target="../media/image589.emf"/><Relationship Id="rId60" Type="http://schemas.openxmlformats.org/officeDocument/2006/relationships/image" Target="../media/image597.emf"/><Relationship Id="rId65" Type="http://schemas.openxmlformats.org/officeDocument/2006/relationships/image" Target="../media/image602.png"/><Relationship Id="rId4" Type="http://schemas.openxmlformats.org/officeDocument/2006/relationships/image" Target="../media/image541.emf"/><Relationship Id="rId9" Type="http://schemas.openxmlformats.org/officeDocument/2006/relationships/image" Target="../media/image546.emf"/><Relationship Id="rId13" Type="http://schemas.openxmlformats.org/officeDocument/2006/relationships/image" Target="../media/image550.emf"/><Relationship Id="rId18" Type="http://schemas.openxmlformats.org/officeDocument/2006/relationships/image" Target="../media/image555.emf"/><Relationship Id="rId39" Type="http://schemas.openxmlformats.org/officeDocument/2006/relationships/image" Target="../media/image576.emf"/></Relationships>
</file>

<file path=ppt/slides/_rels/slide11.xml.rels><?xml version="1.0" encoding="UTF-8" standalone="yes"?>
<Relationships xmlns="http://schemas.openxmlformats.org/package/2006/relationships"><Relationship Id="rId3" Type="http://schemas.openxmlformats.org/officeDocument/2006/relationships/image" Target="../media/image60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05.png"/></Relationships>
</file>

<file path=ppt/slides/_rels/slide15.xml.rels><?xml version="1.0" encoding="UTF-8" standalone="yes"?>
<Relationships xmlns="http://schemas.openxmlformats.org/package/2006/relationships"><Relationship Id="rId13" Type="http://schemas.openxmlformats.org/officeDocument/2006/relationships/image" Target="../media/image616.emf"/><Relationship Id="rId18" Type="http://schemas.openxmlformats.org/officeDocument/2006/relationships/image" Target="../media/image621.emf"/><Relationship Id="rId26" Type="http://schemas.openxmlformats.org/officeDocument/2006/relationships/image" Target="../media/image629.emf"/><Relationship Id="rId39" Type="http://schemas.openxmlformats.org/officeDocument/2006/relationships/image" Target="../media/image642.emf"/><Relationship Id="rId21" Type="http://schemas.openxmlformats.org/officeDocument/2006/relationships/image" Target="../media/image624.emf"/><Relationship Id="rId34" Type="http://schemas.openxmlformats.org/officeDocument/2006/relationships/image" Target="../media/image637.emf"/><Relationship Id="rId42" Type="http://schemas.openxmlformats.org/officeDocument/2006/relationships/image" Target="../media/image645.png"/><Relationship Id="rId7" Type="http://schemas.openxmlformats.org/officeDocument/2006/relationships/image" Target="../media/image610.emf"/><Relationship Id="rId2" Type="http://schemas.openxmlformats.org/officeDocument/2006/relationships/notesSlide" Target="../notesSlides/notesSlide15.xml"/><Relationship Id="rId16" Type="http://schemas.openxmlformats.org/officeDocument/2006/relationships/image" Target="../media/image619.emf"/><Relationship Id="rId20" Type="http://schemas.openxmlformats.org/officeDocument/2006/relationships/image" Target="../media/image623.emf"/><Relationship Id="rId29" Type="http://schemas.openxmlformats.org/officeDocument/2006/relationships/image" Target="../media/image632.emf"/><Relationship Id="rId41" Type="http://schemas.openxmlformats.org/officeDocument/2006/relationships/image" Target="../media/image644.png"/><Relationship Id="rId1" Type="http://schemas.openxmlformats.org/officeDocument/2006/relationships/slideLayout" Target="../slideLayouts/slideLayout7.xml"/><Relationship Id="rId6" Type="http://schemas.openxmlformats.org/officeDocument/2006/relationships/image" Target="../media/image609.emf"/><Relationship Id="rId11" Type="http://schemas.openxmlformats.org/officeDocument/2006/relationships/image" Target="../media/image614.emf"/><Relationship Id="rId24" Type="http://schemas.openxmlformats.org/officeDocument/2006/relationships/image" Target="../media/image627.emf"/><Relationship Id="rId32" Type="http://schemas.openxmlformats.org/officeDocument/2006/relationships/image" Target="../media/image635.emf"/><Relationship Id="rId37" Type="http://schemas.openxmlformats.org/officeDocument/2006/relationships/image" Target="../media/image640.emf"/><Relationship Id="rId40" Type="http://schemas.openxmlformats.org/officeDocument/2006/relationships/image" Target="../media/image643.emf"/><Relationship Id="rId5" Type="http://schemas.openxmlformats.org/officeDocument/2006/relationships/image" Target="../media/image608.emf"/><Relationship Id="rId15" Type="http://schemas.openxmlformats.org/officeDocument/2006/relationships/image" Target="../media/image618.emf"/><Relationship Id="rId23" Type="http://schemas.openxmlformats.org/officeDocument/2006/relationships/image" Target="../media/image626.emf"/><Relationship Id="rId28" Type="http://schemas.openxmlformats.org/officeDocument/2006/relationships/image" Target="../media/image631.emf"/><Relationship Id="rId36" Type="http://schemas.openxmlformats.org/officeDocument/2006/relationships/image" Target="../media/image639.emf"/><Relationship Id="rId10" Type="http://schemas.openxmlformats.org/officeDocument/2006/relationships/image" Target="../media/image613.emf"/><Relationship Id="rId19" Type="http://schemas.openxmlformats.org/officeDocument/2006/relationships/image" Target="../media/image622.emf"/><Relationship Id="rId31" Type="http://schemas.openxmlformats.org/officeDocument/2006/relationships/image" Target="../media/image634.emf"/><Relationship Id="rId4" Type="http://schemas.openxmlformats.org/officeDocument/2006/relationships/image" Target="../media/image607.emf"/><Relationship Id="rId9" Type="http://schemas.openxmlformats.org/officeDocument/2006/relationships/image" Target="../media/image612.emf"/><Relationship Id="rId14" Type="http://schemas.openxmlformats.org/officeDocument/2006/relationships/image" Target="../media/image617.emf"/><Relationship Id="rId22" Type="http://schemas.openxmlformats.org/officeDocument/2006/relationships/image" Target="../media/image625.emf"/><Relationship Id="rId27" Type="http://schemas.openxmlformats.org/officeDocument/2006/relationships/image" Target="../media/image630.emf"/><Relationship Id="rId30" Type="http://schemas.openxmlformats.org/officeDocument/2006/relationships/image" Target="../media/image633.emf"/><Relationship Id="rId35" Type="http://schemas.openxmlformats.org/officeDocument/2006/relationships/image" Target="../media/image638.emf"/><Relationship Id="rId8" Type="http://schemas.openxmlformats.org/officeDocument/2006/relationships/image" Target="../media/image611.emf"/><Relationship Id="rId3" Type="http://schemas.openxmlformats.org/officeDocument/2006/relationships/image" Target="../media/image606.emf"/><Relationship Id="rId12" Type="http://schemas.openxmlformats.org/officeDocument/2006/relationships/image" Target="../media/image615.emf"/><Relationship Id="rId17" Type="http://schemas.openxmlformats.org/officeDocument/2006/relationships/image" Target="../media/image620.emf"/><Relationship Id="rId25" Type="http://schemas.openxmlformats.org/officeDocument/2006/relationships/image" Target="../media/image628.emf"/><Relationship Id="rId33" Type="http://schemas.openxmlformats.org/officeDocument/2006/relationships/image" Target="../media/image636.emf"/><Relationship Id="rId38" Type="http://schemas.openxmlformats.org/officeDocument/2006/relationships/image" Target="../media/image641.emf"/></Relationships>
</file>

<file path=ppt/slides/_rels/slide16.xml.rels><?xml version="1.0" encoding="UTF-8" standalone="yes"?>
<Relationships xmlns="http://schemas.openxmlformats.org/package/2006/relationships"><Relationship Id="rId3" Type="http://schemas.openxmlformats.org/officeDocument/2006/relationships/image" Target="../media/image64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47.png"/></Relationships>
</file>

<file path=ppt/slides/_rels/slide17.xml.rels><?xml version="1.0" encoding="UTF-8" standalone="yes"?>
<Relationships xmlns="http://schemas.openxmlformats.org/package/2006/relationships"><Relationship Id="rId8" Type="http://schemas.openxmlformats.org/officeDocument/2006/relationships/image" Target="../media/image653.emf"/><Relationship Id="rId13" Type="http://schemas.openxmlformats.org/officeDocument/2006/relationships/image" Target="../media/image658.png"/><Relationship Id="rId3" Type="http://schemas.openxmlformats.org/officeDocument/2006/relationships/image" Target="../media/image648.emf"/><Relationship Id="rId7" Type="http://schemas.openxmlformats.org/officeDocument/2006/relationships/image" Target="../media/image652.emf"/><Relationship Id="rId12" Type="http://schemas.openxmlformats.org/officeDocument/2006/relationships/image" Target="../media/image657.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51.emf"/><Relationship Id="rId11" Type="http://schemas.openxmlformats.org/officeDocument/2006/relationships/image" Target="../media/image656.emf"/><Relationship Id="rId5" Type="http://schemas.openxmlformats.org/officeDocument/2006/relationships/image" Target="../media/image650.emf"/><Relationship Id="rId10" Type="http://schemas.openxmlformats.org/officeDocument/2006/relationships/image" Target="../media/image655.emf"/><Relationship Id="rId4" Type="http://schemas.openxmlformats.org/officeDocument/2006/relationships/image" Target="../media/image649.emf"/><Relationship Id="rId9" Type="http://schemas.openxmlformats.org/officeDocument/2006/relationships/image" Target="../media/image654.emf"/><Relationship Id="rId14" Type="http://schemas.openxmlformats.org/officeDocument/2006/relationships/image" Target="../media/image65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6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6" Type="http://schemas.openxmlformats.org/officeDocument/2006/relationships/image" Target="../media/image37.emf"/><Relationship Id="rId21" Type="http://schemas.openxmlformats.org/officeDocument/2006/relationships/image" Target="../media/image32.emf"/><Relationship Id="rId42" Type="http://schemas.openxmlformats.org/officeDocument/2006/relationships/image" Target="../media/image53.emf"/><Relationship Id="rId47" Type="http://schemas.openxmlformats.org/officeDocument/2006/relationships/image" Target="../media/image58.emf"/><Relationship Id="rId63" Type="http://schemas.openxmlformats.org/officeDocument/2006/relationships/image" Target="../media/image74.emf"/><Relationship Id="rId68" Type="http://schemas.openxmlformats.org/officeDocument/2006/relationships/image" Target="../media/image79.emf"/><Relationship Id="rId16" Type="http://schemas.openxmlformats.org/officeDocument/2006/relationships/image" Target="../media/image27.emf"/><Relationship Id="rId11" Type="http://schemas.openxmlformats.org/officeDocument/2006/relationships/image" Target="../media/image22.emf"/><Relationship Id="rId32" Type="http://schemas.openxmlformats.org/officeDocument/2006/relationships/image" Target="../media/image43.emf"/><Relationship Id="rId37" Type="http://schemas.openxmlformats.org/officeDocument/2006/relationships/image" Target="../media/image48.emf"/><Relationship Id="rId53" Type="http://schemas.openxmlformats.org/officeDocument/2006/relationships/image" Target="../media/image64.emf"/><Relationship Id="rId58" Type="http://schemas.openxmlformats.org/officeDocument/2006/relationships/image" Target="../media/image69.emf"/><Relationship Id="rId74" Type="http://schemas.openxmlformats.org/officeDocument/2006/relationships/image" Target="../media/image85.emf"/><Relationship Id="rId79" Type="http://schemas.openxmlformats.org/officeDocument/2006/relationships/image" Target="../media/image90.emf"/><Relationship Id="rId5" Type="http://schemas.openxmlformats.org/officeDocument/2006/relationships/image" Target="../media/image16.emf"/><Relationship Id="rId61" Type="http://schemas.openxmlformats.org/officeDocument/2006/relationships/image" Target="../media/image72.emf"/><Relationship Id="rId19" Type="http://schemas.openxmlformats.org/officeDocument/2006/relationships/image" Target="../media/image30.emf"/><Relationship Id="rId14" Type="http://schemas.openxmlformats.org/officeDocument/2006/relationships/image" Target="../media/image25.emf"/><Relationship Id="rId22" Type="http://schemas.openxmlformats.org/officeDocument/2006/relationships/image" Target="../media/image33.emf"/><Relationship Id="rId27" Type="http://schemas.openxmlformats.org/officeDocument/2006/relationships/image" Target="../media/image38.emf"/><Relationship Id="rId30" Type="http://schemas.openxmlformats.org/officeDocument/2006/relationships/image" Target="../media/image41.emf"/><Relationship Id="rId35" Type="http://schemas.openxmlformats.org/officeDocument/2006/relationships/image" Target="../media/image46.emf"/><Relationship Id="rId43" Type="http://schemas.openxmlformats.org/officeDocument/2006/relationships/image" Target="../media/image54.emf"/><Relationship Id="rId48" Type="http://schemas.openxmlformats.org/officeDocument/2006/relationships/image" Target="../media/image59.emf"/><Relationship Id="rId56" Type="http://schemas.openxmlformats.org/officeDocument/2006/relationships/image" Target="../media/image67.emf"/><Relationship Id="rId64" Type="http://schemas.openxmlformats.org/officeDocument/2006/relationships/image" Target="../media/image75.emf"/><Relationship Id="rId69" Type="http://schemas.openxmlformats.org/officeDocument/2006/relationships/image" Target="../media/image80.emf"/><Relationship Id="rId77" Type="http://schemas.openxmlformats.org/officeDocument/2006/relationships/image" Target="../media/image88.emf"/><Relationship Id="rId8" Type="http://schemas.openxmlformats.org/officeDocument/2006/relationships/image" Target="../media/image19.emf"/><Relationship Id="rId51" Type="http://schemas.openxmlformats.org/officeDocument/2006/relationships/image" Target="../media/image62.emf"/><Relationship Id="rId72" Type="http://schemas.openxmlformats.org/officeDocument/2006/relationships/image" Target="../media/image83.emf"/><Relationship Id="rId80" Type="http://schemas.openxmlformats.org/officeDocument/2006/relationships/image" Target="../media/image91.emf"/><Relationship Id="rId3" Type="http://schemas.openxmlformats.org/officeDocument/2006/relationships/image" Target="../media/image14.emf"/><Relationship Id="rId12" Type="http://schemas.openxmlformats.org/officeDocument/2006/relationships/image" Target="../media/image23.emf"/><Relationship Id="rId17" Type="http://schemas.openxmlformats.org/officeDocument/2006/relationships/image" Target="../media/image28.emf"/><Relationship Id="rId25" Type="http://schemas.openxmlformats.org/officeDocument/2006/relationships/image" Target="../media/image36.emf"/><Relationship Id="rId33" Type="http://schemas.openxmlformats.org/officeDocument/2006/relationships/image" Target="../media/image44.emf"/><Relationship Id="rId38" Type="http://schemas.openxmlformats.org/officeDocument/2006/relationships/image" Target="../media/image49.emf"/><Relationship Id="rId46" Type="http://schemas.openxmlformats.org/officeDocument/2006/relationships/image" Target="../media/image57.emf"/><Relationship Id="rId59" Type="http://schemas.openxmlformats.org/officeDocument/2006/relationships/image" Target="../media/image70.emf"/><Relationship Id="rId67" Type="http://schemas.openxmlformats.org/officeDocument/2006/relationships/image" Target="../media/image78.emf"/><Relationship Id="rId20" Type="http://schemas.openxmlformats.org/officeDocument/2006/relationships/image" Target="../media/image31.emf"/><Relationship Id="rId41" Type="http://schemas.openxmlformats.org/officeDocument/2006/relationships/image" Target="../media/image52.emf"/><Relationship Id="rId54" Type="http://schemas.openxmlformats.org/officeDocument/2006/relationships/image" Target="../media/image65.emf"/><Relationship Id="rId62" Type="http://schemas.openxmlformats.org/officeDocument/2006/relationships/image" Target="../media/image73.emf"/><Relationship Id="rId70" Type="http://schemas.openxmlformats.org/officeDocument/2006/relationships/image" Target="../media/image81.emf"/><Relationship Id="rId75" Type="http://schemas.openxmlformats.org/officeDocument/2006/relationships/image" Target="../media/image86.emf"/><Relationship Id="rId1" Type="http://schemas.openxmlformats.org/officeDocument/2006/relationships/slideLayout" Target="../slideLayouts/slideLayout4.xml"/><Relationship Id="rId6" Type="http://schemas.openxmlformats.org/officeDocument/2006/relationships/image" Target="../media/image17.emf"/><Relationship Id="rId15" Type="http://schemas.openxmlformats.org/officeDocument/2006/relationships/image" Target="../media/image26.emf"/><Relationship Id="rId23" Type="http://schemas.openxmlformats.org/officeDocument/2006/relationships/image" Target="../media/image34.emf"/><Relationship Id="rId28" Type="http://schemas.openxmlformats.org/officeDocument/2006/relationships/image" Target="../media/image39.emf"/><Relationship Id="rId36" Type="http://schemas.openxmlformats.org/officeDocument/2006/relationships/image" Target="../media/image47.emf"/><Relationship Id="rId49" Type="http://schemas.openxmlformats.org/officeDocument/2006/relationships/image" Target="../media/image60.emf"/><Relationship Id="rId57" Type="http://schemas.openxmlformats.org/officeDocument/2006/relationships/image" Target="../media/image68.emf"/><Relationship Id="rId10" Type="http://schemas.openxmlformats.org/officeDocument/2006/relationships/image" Target="../media/image21.emf"/><Relationship Id="rId31" Type="http://schemas.openxmlformats.org/officeDocument/2006/relationships/image" Target="../media/image42.emf"/><Relationship Id="rId44" Type="http://schemas.openxmlformats.org/officeDocument/2006/relationships/image" Target="../media/image55.emf"/><Relationship Id="rId52" Type="http://schemas.openxmlformats.org/officeDocument/2006/relationships/image" Target="../media/image63.emf"/><Relationship Id="rId60" Type="http://schemas.openxmlformats.org/officeDocument/2006/relationships/image" Target="../media/image71.emf"/><Relationship Id="rId65" Type="http://schemas.openxmlformats.org/officeDocument/2006/relationships/image" Target="../media/image76.emf"/><Relationship Id="rId73" Type="http://schemas.openxmlformats.org/officeDocument/2006/relationships/image" Target="../media/image84.emf"/><Relationship Id="rId78" Type="http://schemas.openxmlformats.org/officeDocument/2006/relationships/image" Target="../media/image89.emf"/><Relationship Id="rId81" Type="http://schemas.openxmlformats.org/officeDocument/2006/relationships/image" Target="../media/image92.jpeg"/><Relationship Id="rId4" Type="http://schemas.openxmlformats.org/officeDocument/2006/relationships/image" Target="../media/image15.emf"/><Relationship Id="rId9" Type="http://schemas.openxmlformats.org/officeDocument/2006/relationships/image" Target="../media/image20.emf"/><Relationship Id="rId13" Type="http://schemas.openxmlformats.org/officeDocument/2006/relationships/image" Target="../media/image24.emf"/><Relationship Id="rId18" Type="http://schemas.openxmlformats.org/officeDocument/2006/relationships/image" Target="../media/image29.emf"/><Relationship Id="rId39" Type="http://schemas.openxmlformats.org/officeDocument/2006/relationships/image" Target="../media/image50.emf"/><Relationship Id="rId34" Type="http://schemas.openxmlformats.org/officeDocument/2006/relationships/image" Target="../media/image45.emf"/><Relationship Id="rId50" Type="http://schemas.openxmlformats.org/officeDocument/2006/relationships/image" Target="../media/image61.emf"/><Relationship Id="rId55" Type="http://schemas.openxmlformats.org/officeDocument/2006/relationships/image" Target="../media/image66.emf"/><Relationship Id="rId76" Type="http://schemas.openxmlformats.org/officeDocument/2006/relationships/image" Target="../media/image87.emf"/><Relationship Id="rId7" Type="http://schemas.openxmlformats.org/officeDocument/2006/relationships/image" Target="../media/image18.emf"/><Relationship Id="rId71" Type="http://schemas.openxmlformats.org/officeDocument/2006/relationships/image" Target="../media/image82.emf"/><Relationship Id="rId2" Type="http://schemas.openxmlformats.org/officeDocument/2006/relationships/notesSlide" Target="../notesSlides/notesSlide4.xml"/><Relationship Id="rId29" Type="http://schemas.openxmlformats.org/officeDocument/2006/relationships/image" Target="../media/image40.emf"/><Relationship Id="rId24" Type="http://schemas.openxmlformats.org/officeDocument/2006/relationships/image" Target="../media/image35.emf"/><Relationship Id="rId40" Type="http://schemas.openxmlformats.org/officeDocument/2006/relationships/image" Target="../media/image51.emf"/><Relationship Id="rId45" Type="http://schemas.openxmlformats.org/officeDocument/2006/relationships/image" Target="../media/image56.emf"/><Relationship Id="rId66" Type="http://schemas.openxmlformats.org/officeDocument/2006/relationships/image" Target="../media/image77.emf"/></Relationships>
</file>

<file path=ppt/slides/_rels/slide5.xml.rels><?xml version="1.0" encoding="UTF-8" standalone="yes"?>
<Relationships xmlns="http://schemas.openxmlformats.org/package/2006/relationships"><Relationship Id="rId117" Type="http://schemas.openxmlformats.org/officeDocument/2006/relationships/image" Target="../media/image207.emf"/><Relationship Id="rId21" Type="http://schemas.openxmlformats.org/officeDocument/2006/relationships/image" Target="../media/image111.emf"/><Relationship Id="rId42" Type="http://schemas.openxmlformats.org/officeDocument/2006/relationships/image" Target="../media/image132.emf"/><Relationship Id="rId63" Type="http://schemas.openxmlformats.org/officeDocument/2006/relationships/image" Target="../media/image153.emf"/><Relationship Id="rId84" Type="http://schemas.openxmlformats.org/officeDocument/2006/relationships/image" Target="../media/image174.emf"/><Relationship Id="rId138" Type="http://schemas.openxmlformats.org/officeDocument/2006/relationships/image" Target="../media/image228.emf"/><Relationship Id="rId159" Type="http://schemas.openxmlformats.org/officeDocument/2006/relationships/image" Target="../media/image249.emf"/><Relationship Id="rId107" Type="http://schemas.openxmlformats.org/officeDocument/2006/relationships/image" Target="../media/image197.emf"/><Relationship Id="rId11" Type="http://schemas.openxmlformats.org/officeDocument/2006/relationships/image" Target="../media/image101.emf"/><Relationship Id="rId32" Type="http://schemas.openxmlformats.org/officeDocument/2006/relationships/image" Target="../media/image122.emf"/><Relationship Id="rId53" Type="http://schemas.openxmlformats.org/officeDocument/2006/relationships/image" Target="../media/image143.emf"/><Relationship Id="rId74" Type="http://schemas.openxmlformats.org/officeDocument/2006/relationships/image" Target="../media/image164.emf"/><Relationship Id="rId128" Type="http://schemas.openxmlformats.org/officeDocument/2006/relationships/image" Target="../media/image218.emf"/><Relationship Id="rId149" Type="http://schemas.openxmlformats.org/officeDocument/2006/relationships/image" Target="../media/image239.emf"/><Relationship Id="rId5" Type="http://schemas.openxmlformats.org/officeDocument/2006/relationships/image" Target="../media/image95.emf"/><Relationship Id="rId95" Type="http://schemas.openxmlformats.org/officeDocument/2006/relationships/image" Target="../media/image185.emf"/><Relationship Id="rId160" Type="http://schemas.openxmlformats.org/officeDocument/2006/relationships/image" Target="../media/image250.emf"/><Relationship Id="rId22" Type="http://schemas.openxmlformats.org/officeDocument/2006/relationships/image" Target="../media/image112.emf"/><Relationship Id="rId43" Type="http://schemas.openxmlformats.org/officeDocument/2006/relationships/image" Target="../media/image133.emf"/><Relationship Id="rId64" Type="http://schemas.openxmlformats.org/officeDocument/2006/relationships/image" Target="../media/image154.emf"/><Relationship Id="rId118" Type="http://schemas.openxmlformats.org/officeDocument/2006/relationships/image" Target="../media/image208.emf"/><Relationship Id="rId139" Type="http://schemas.openxmlformats.org/officeDocument/2006/relationships/image" Target="../media/image229.emf"/><Relationship Id="rId85" Type="http://schemas.openxmlformats.org/officeDocument/2006/relationships/image" Target="../media/image175.emf"/><Relationship Id="rId150" Type="http://schemas.openxmlformats.org/officeDocument/2006/relationships/image" Target="../media/image240.emf"/><Relationship Id="rId12" Type="http://schemas.openxmlformats.org/officeDocument/2006/relationships/image" Target="../media/image102.emf"/><Relationship Id="rId17" Type="http://schemas.openxmlformats.org/officeDocument/2006/relationships/image" Target="../media/image107.emf"/><Relationship Id="rId33" Type="http://schemas.openxmlformats.org/officeDocument/2006/relationships/image" Target="../media/image123.emf"/><Relationship Id="rId38" Type="http://schemas.openxmlformats.org/officeDocument/2006/relationships/image" Target="../media/image128.emf"/><Relationship Id="rId59" Type="http://schemas.openxmlformats.org/officeDocument/2006/relationships/image" Target="../media/image149.emf"/><Relationship Id="rId103" Type="http://schemas.openxmlformats.org/officeDocument/2006/relationships/image" Target="../media/image193.emf"/><Relationship Id="rId108" Type="http://schemas.openxmlformats.org/officeDocument/2006/relationships/image" Target="../media/image198.emf"/><Relationship Id="rId124" Type="http://schemas.openxmlformats.org/officeDocument/2006/relationships/image" Target="../media/image214.emf"/><Relationship Id="rId129" Type="http://schemas.openxmlformats.org/officeDocument/2006/relationships/image" Target="../media/image219.emf"/><Relationship Id="rId54" Type="http://schemas.openxmlformats.org/officeDocument/2006/relationships/image" Target="../media/image144.emf"/><Relationship Id="rId70" Type="http://schemas.openxmlformats.org/officeDocument/2006/relationships/image" Target="../media/image160.emf"/><Relationship Id="rId75" Type="http://schemas.openxmlformats.org/officeDocument/2006/relationships/image" Target="../media/image165.emf"/><Relationship Id="rId91" Type="http://schemas.openxmlformats.org/officeDocument/2006/relationships/image" Target="../media/image181.emf"/><Relationship Id="rId96" Type="http://schemas.openxmlformats.org/officeDocument/2006/relationships/image" Target="../media/image186.emf"/><Relationship Id="rId140" Type="http://schemas.openxmlformats.org/officeDocument/2006/relationships/image" Target="../media/image230.emf"/><Relationship Id="rId145" Type="http://schemas.openxmlformats.org/officeDocument/2006/relationships/image" Target="../media/image235.emf"/><Relationship Id="rId161" Type="http://schemas.openxmlformats.org/officeDocument/2006/relationships/image" Target="../media/image251.emf"/><Relationship Id="rId1" Type="http://schemas.openxmlformats.org/officeDocument/2006/relationships/slideLayout" Target="../slideLayouts/slideLayout4.xml"/><Relationship Id="rId6" Type="http://schemas.openxmlformats.org/officeDocument/2006/relationships/image" Target="../media/image96.emf"/><Relationship Id="rId23" Type="http://schemas.openxmlformats.org/officeDocument/2006/relationships/image" Target="../media/image113.emf"/><Relationship Id="rId28" Type="http://schemas.openxmlformats.org/officeDocument/2006/relationships/image" Target="../media/image118.emf"/><Relationship Id="rId49" Type="http://schemas.openxmlformats.org/officeDocument/2006/relationships/image" Target="../media/image139.emf"/><Relationship Id="rId114" Type="http://schemas.openxmlformats.org/officeDocument/2006/relationships/image" Target="../media/image204.emf"/><Relationship Id="rId119" Type="http://schemas.openxmlformats.org/officeDocument/2006/relationships/image" Target="../media/image209.emf"/><Relationship Id="rId44" Type="http://schemas.openxmlformats.org/officeDocument/2006/relationships/image" Target="../media/image134.emf"/><Relationship Id="rId60" Type="http://schemas.openxmlformats.org/officeDocument/2006/relationships/image" Target="../media/image150.emf"/><Relationship Id="rId65" Type="http://schemas.openxmlformats.org/officeDocument/2006/relationships/image" Target="../media/image155.emf"/><Relationship Id="rId81" Type="http://schemas.openxmlformats.org/officeDocument/2006/relationships/image" Target="../media/image171.emf"/><Relationship Id="rId86" Type="http://schemas.openxmlformats.org/officeDocument/2006/relationships/image" Target="../media/image176.emf"/><Relationship Id="rId130" Type="http://schemas.openxmlformats.org/officeDocument/2006/relationships/image" Target="../media/image220.emf"/><Relationship Id="rId135" Type="http://schemas.openxmlformats.org/officeDocument/2006/relationships/image" Target="../media/image225.emf"/><Relationship Id="rId151" Type="http://schemas.openxmlformats.org/officeDocument/2006/relationships/image" Target="../media/image241.emf"/><Relationship Id="rId156" Type="http://schemas.openxmlformats.org/officeDocument/2006/relationships/image" Target="../media/image246.emf"/><Relationship Id="rId13" Type="http://schemas.openxmlformats.org/officeDocument/2006/relationships/image" Target="../media/image103.emf"/><Relationship Id="rId18" Type="http://schemas.openxmlformats.org/officeDocument/2006/relationships/image" Target="../media/image108.emf"/><Relationship Id="rId39" Type="http://schemas.openxmlformats.org/officeDocument/2006/relationships/image" Target="../media/image129.emf"/><Relationship Id="rId109" Type="http://schemas.openxmlformats.org/officeDocument/2006/relationships/image" Target="../media/image199.emf"/><Relationship Id="rId34" Type="http://schemas.openxmlformats.org/officeDocument/2006/relationships/image" Target="../media/image124.emf"/><Relationship Id="rId50" Type="http://schemas.openxmlformats.org/officeDocument/2006/relationships/image" Target="../media/image140.emf"/><Relationship Id="rId55" Type="http://schemas.openxmlformats.org/officeDocument/2006/relationships/image" Target="../media/image145.emf"/><Relationship Id="rId76" Type="http://schemas.openxmlformats.org/officeDocument/2006/relationships/image" Target="../media/image166.emf"/><Relationship Id="rId97" Type="http://schemas.openxmlformats.org/officeDocument/2006/relationships/image" Target="../media/image187.emf"/><Relationship Id="rId104" Type="http://schemas.openxmlformats.org/officeDocument/2006/relationships/image" Target="../media/image194.emf"/><Relationship Id="rId120" Type="http://schemas.openxmlformats.org/officeDocument/2006/relationships/image" Target="../media/image210.emf"/><Relationship Id="rId125" Type="http://schemas.openxmlformats.org/officeDocument/2006/relationships/image" Target="../media/image215.emf"/><Relationship Id="rId141" Type="http://schemas.openxmlformats.org/officeDocument/2006/relationships/image" Target="../media/image231.emf"/><Relationship Id="rId146" Type="http://schemas.openxmlformats.org/officeDocument/2006/relationships/image" Target="../media/image236.emf"/><Relationship Id="rId7" Type="http://schemas.openxmlformats.org/officeDocument/2006/relationships/image" Target="../media/image97.emf"/><Relationship Id="rId71" Type="http://schemas.openxmlformats.org/officeDocument/2006/relationships/image" Target="../media/image161.emf"/><Relationship Id="rId92" Type="http://schemas.openxmlformats.org/officeDocument/2006/relationships/image" Target="../media/image182.emf"/><Relationship Id="rId162" Type="http://schemas.openxmlformats.org/officeDocument/2006/relationships/image" Target="../media/image252.emf"/><Relationship Id="rId2" Type="http://schemas.openxmlformats.org/officeDocument/2006/relationships/notesSlide" Target="../notesSlides/notesSlide5.xml"/><Relationship Id="rId29" Type="http://schemas.openxmlformats.org/officeDocument/2006/relationships/image" Target="../media/image119.emf"/><Relationship Id="rId24" Type="http://schemas.openxmlformats.org/officeDocument/2006/relationships/image" Target="../media/image114.emf"/><Relationship Id="rId40" Type="http://schemas.openxmlformats.org/officeDocument/2006/relationships/image" Target="../media/image130.emf"/><Relationship Id="rId45" Type="http://schemas.openxmlformats.org/officeDocument/2006/relationships/image" Target="../media/image135.emf"/><Relationship Id="rId66" Type="http://schemas.openxmlformats.org/officeDocument/2006/relationships/image" Target="../media/image156.emf"/><Relationship Id="rId87" Type="http://schemas.openxmlformats.org/officeDocument/2006/relationships/image" Target="../media/image177.emf"/><Relationship Id="rId110" Type="http://schemas.openxmlformats.org/officeDocument/2006/relationships/image" Target="../media/image200.emf"/><Relationship Id="rId115" Type="http://schemas.openxmlformats.org/officeDocument/2006/relationships/image" Target="../media/image205.emf"/><Relationship Id="rId131" Type="http://schemas.openxmlformats.org/officeDocument/2006/relationships/image" Target="../media/image221.emf"/><Relationship Id="rId136" Type="http://schemas.openxmlformats.org/officeDocument/2006/relationships/image" Target="../media/image226.emf"/><Relationship Id="rId157" Type="http://schemas.openxmlformats.org/officeDocument/2006/relationships/image" Target="../media/image247.emf"/><Relationship Id="rId61" Type="http://schemas.openxmlformats.org/officeDocument/2006/relationships/image" Target="../media/image151.emf"/><Relationship Id="rId82" Type="http://schemas.openxmlformats.org/officeDocument/2006/relationships/image" Target="../media/image172.emf"/><Relationship Id="rId152" Type="http://schemas.openxmlformats.org/officeDocument/2006/relationships/image" Target="../media/image242.emf"/><Relationship Id="rId19" Type="http://schemas.openxmlformats.org/officeDocument/2006/relationships/image" Target="../media/image109.emf"/><Relationship Id="rId14" Type="http://schemas.openxmlformats.org/officeDocument/2006/relationships/image" Target="../media/image104.emf"/><Relationship Id="rId30" Type="http://schemas.openxmlformats.org/officeDocument/2006/relationships/image" Target="../media/image120.emf"/><Relationship Id="rId35" Type="http://schemas.openxmlformats.org/officeDocument/2006/relationships/image" Target="../media/image125.emf"/><Relationship Id="rId56" Type="http://schemas.openxmlformats.org/officeDocument/2006/relationships/image" Target="../media/image146.emf"/><Relationship Id="rId77" Type="http://schemas.openxmlformats.org/officeDocument/2006/relationships/image" Target="../media/image167.emf"/><Relationship Id="rId100" Type="http://schemas.openxmlformats.org/officeDocument/2006/relationships/image" Target="../media/image190.emf"/><Relationship Id="rId105" Type="http://schemas.openxmlformats.org/officeDocument/2006/relationships/image" Target="../media/image195.emf"/><Relationship Id="rId126" Type="http://schemas.openxmlformats.org/officeDocument/2006/relationships/image" Target="../media/image216.emf"/><Relationship Id="rId147" Type="http://schemas.openxmlformats.org/officeDocument/2006/relationships/image" Target="../media/image237.emf"/><Relationship Id="rId8" Type="http://schemas.openxmlformats.org/officeDocument/2006/relationships/image" Target="../media/image98.emf"/><Relationship Id="rId51" Type="http://schemas.openxmlformats.org/officeDocument/2006/relationships/image" Target="../media/image141.emf"/><Relationship Id="rId72" Type="http://schemas.openxmlformats.org/officeDocument/2006/relationships/image" Target="../media/image162.emf"/><Relationship Id="rId93" Type="http://schemas.openxmlformats.org/officeDocument/2006/relationships/image" Target="../media/image183.emf"/><Relationship Id="rId98" Type="http://schemas.openxmlformats.org/officeDocument/2006/relationships/image" Target="../media/image188.emf"/><Relationship Id="rId121" Type="http://schemas.openxmlformats.org/officeDocument/2006/relationships/image" Target="../media/image211.emf"/><Relationship Id="rId142" Type="http://schemas.openxmlformats.org/officeDocument/2006/relationships/image" Target="../media/image232.emf"/><Relationship Id="rId163" Type="http://schemas.openxmlformats.org/officeDocument/2006/relationships/image" Target="../media/image253.emf"/><Relationship Id="rId3" Type="http://schemas.openxmlformats.org/officeDocument/2006/relationships/image" Target="../media/image93.emf"/><Relationship Id="rId25" Type="http://schemas.openxmlformats.org/officeDocument/2006/relationships/image" Target="../media/image115.emf"/><Relationship Id="rId46" Type="http://schemas.openxmlformats.org/officeDocument/2006/relationships/image" Target="../media/image136.emf"/><Relationship Id="rId67" Type="http://schemas.openxmlformats.org/officeDocument/2006/relationships/image" Target="../media/image157.emf"/><Relationship Id="rId116" Type="http://schemas.openxmlformats.org/officeDocument/2006/relationships/image" Target="../media/image206.emf"/><Relationship Id="rId137" Type="http://schemas.openxmlformats.org/officeDocument/2006/relationships/image" Target="../media/image227.emf"/><Relationship Id="rId158" Type="http://schemas.openxmlformats.org/officeDocument/2006/relationships/image" Target="../media/image248.emf"/><Relationship Id="rId20" Type="http://schemas.openxmlformats.org/officeDocument/2006/relationships/image" Target="../media/image110.emf"/><Relationship Id="rId41" Type="http://schemas.openxmlformats.org/officeDocument/2006/relationships/image" Target="../media/image131.emf"/><Relationship Id="rId62" Type="http://schemas.openxmlformats.org/officeDocument/2006/relationships/image" Target="../media/image152.emf"/><Relationship Id="rId83" Type="http://schemas.openxmlformats.org/officeDocument/2006/relationships/image" Target="../media/image173.emf"/><Relationship Id="rId88" Type="http://schemas.openxmlformats.org/officeDocument/2006/relationships/image" Target="../media/image178.emf"/><Relationship Id="rId111" Type="http://schemas.openxmlformats.org/officeDocument/2006/relationships/image" Target="../media/image201.emf"/><Relationship Id="rId132" Type="http://schemas.openxmlformats.org/officeDocument/2006/relationships/image" Target="../media/image222.emf"/><Relationship Id="rId153" Type="http://schemas.openxmlformats.org/officeDocument/2006/relationships/image" Target="../media/image243.emf"/><Relationship Id="rId15" Type="http://schemas.openxmlformats.org/officeDocument/2006/relationships/image" Target="../media/image105.emf"/><Relationship Id="rId36" Type="http://schemas.openxmlformats.org/officeDocument/2006/relationships/image" Target="../media/image126.emf"/><Relationship Id="rId57" Type="http://schemas.openxmlformats.org/officeDocument/2006/relationships/image" Target="../media/image147.emf"/><Relationship Id="rId106" Type="http://schemas.openxmlformats.org/officeDocument/2006/relationships/image" Target="../media/image196.emf"/><Relationship Id="rId127" Type="http://schemas.openxmlformats.org/officeDocument/2006/relationships/image" Target="../media/image217.emf"/><Relationship Id="rId10" Type="http://schemas.openxmlformats.org/officeDocument/2006/relationships/image" Target="../media/image100.emf"/><Relationship Id="rId31" Type="http://schemas.openxmlformats.org/officeDocument/2006/relationships/image" Target="../media/image121.emf"/><Relationship Id="rId52" Type="http://schemas.openxmlformats.org/officeDocument/2006/relationships/image" Target="../media/image142.emf"/><Relationship Id="rId73" Type="http://schemas.openxmlformats.org/officeDocument/2006/relationships/image" Target="../media/image163.emf"/><Relationship Id="rId78" Type="http://schemas.openxmlformats.org/officeDocument/2006/relationships/image" Target="../media/image168.emf"/><Relationship Id="rId94" Type="http://schemas.openxmlformats.org/officeDocument/2006/relationships/image" Target="../media/image184.emf"/><Relationship Id="rId99" Type="http://schemas.openxmlformats.org/officeDocument/2006/relationships/image" Target="../media/image189.emf"/><Relationship Id="rId101" Type="http://schemas.openxmlformats.org/officeDocument/2006/relationships/image" Target="../media/image191.emf"/><Relationship Id="rId122" Type="http://schemas.openxmlformats.org/officeDocument/2006/relationships/image" Target="../media/image212.emf"/><Relationship Id="rId143" Type="http://schemas.openxmlformats.org/officeDocument/2006/relationships/image" Target="../media/image233.emf"/><Relationship Id="rId148" Type="http://schemas.openxmlformats.org/officeDocument/2006/relationships/image" Target="../media/image238.emf"/><Relationship Id="rId164" Type="http://schemas.openxmlformats.org/officeDocument/2006/relationships/image" Target="../media/image254.emf"/><Relationship Id="rId4" Type="http://schemas.openxmlformats.org/officeDocument/2006/relationships/image" Target="../media/image94.emf"/><Relationship Id="rId9" Type="http://schemas.openxmlformats.org/officeDocument/2006/relationships/image" Target="../media/image99.emf"/><Relationship Id="rId26" Type="http://schemas.openxmlformats.org/officeDocument/2006/relationships/image" Target="../media/image116.emf"/><Relationship Id="rId47" Type="http://schemas.openxmlformats.org/officeDocument/2006/relationships/image" Target="../media/image137.emf"/><Relationship Id="rId68" Type="http://schemas.openxmlformats.org/officeDocument/2006/relationships/image" Target="../media/image158.emf"/><Relationship Id="rId89" Type="http://schemas.openxmlformats.org/officeDocument/2006/relationships/image" Target="../media/image179.emf"/><Relationship Id="rId112" Type="http://schemas.openxmlformats.org/officeDocument/2006/relationships/image" Target="../media/image202.emf"/><Relationship Id="rId133" Type="http://schemas.openxmlformats.org/officeDocument/2006/relationships/image" Target="../media/image223.emf"/><Relationship Id="rId154" Type="http://schemas.openxmlformats.org/officeDocument/2006/relationships/image" Target="../media/image244.emf"/><Relationship Id="rId16" Type="http://schemas.openxmlformats.org/officeDocument/2006/relationships/image" Target="../media/image106.emf"/><Relationship Id="rId37" Type="http://schemas.openxmlformats.org/officeDocument/2006/relationships/image" Target="../media/image127.emf"/><Relationship Id="rId58" Type="http://schemas.openxmlformats.org/officeDocument/2006/relationships/image" Target="../media/image148.emf"/><Relationship Id="rId79" Type="http://schemas.openxmlformats.org/officeDocument/2006/relationships/image" Target="../media/image169.emf"/><Relationship Id="rId102" Type="http://schemas.openxmlformats.org/officeDocument/2006/relationships/image" Target="../media/image192.emf"/><Relationship Id="rId123" Type="http://schemas.openxmlformats.org/officeDocument/2006/relationships/image" Target="../media/image213.emf"/><Relationship Id="rId144" Type="http://schemas.openxmlformats.org/officeDocument/2006/relationships/image" Target="../media/image234.emf"/><Relationship Id="rId90" Type="http://schemas.openxmlformats.org/officeDocument/2006/relationships/image" Target="../media/image180.emf"/><Relationship Id="rId165" Type="http://schemas.openxmlformats.org/officeDocument/2006/relationships/image" Target="../media/image255.png"/><Relationship Id="rId27" Type="http://schemas.openxmlformats.org/officeDocument/2006/relationships/image" Target="../media/image117.emf"/><Relationship Id="rId48" Type="http://schemas.openxmlformats.org/officeDocument/2006/relationships/image" Target="../media/image138.emf"/><Relationship Id="rId69" Type="http://schemas.openxmlformats.org/officeDocument/2006/relationships/image" Target="../media/image159.emf"/><Relationship Id="rId113" Type="http://schemas.openxmlformats.org/officeDocument/2006/relationships/image" Target="../media/image203.emf"/><Relationship Id="rId134" Type="http://schemas.openxmlformats.org/officeDocument/2006/relationships/image" Target="../media/image224.emf"/><Relationship Id="rId80" Type="http://schemas.openxmlformats.org/officeDocument/2006/relationships/image" Target="../media/image170.emf"/><Relationship Id="rId155" Type="http://schemas.openxmlformats.org/officeDocument/2006/relationships/image" Target="../media/image245.emf"/></Relationships>
</file>

<file path=ppt/slides/_rels/slide6.xml.rels><?xml version="1.0" encoding="UTF-8" standalone="yes"?>
<Relationships xmlns="http://schemas.openxmlformats.org/package/2006/relationships"><Relationship Id="rId26" Type="http://schemas.openxmlformats.org/officeDocument/2006/relationships/image" Target="../media/image279.emf"/><Relationship Id="rId21" Type="http://schemas.openxmlformats.org/officeDocument/2006/relationships/image" Target="../media/image274.emf"/><Relationship Id="rId42" Type="http://schemas.openxmlformats.org/officeDocument/2006/relationships/image" Target="../media/image295.emf"/><Relationship Id="rId47" Type="http://schemas.openxmlformats.org/officeDocument/2006/relationships/image" Target="../media/image300.emf"/><Relationship Id="rId63" Type="http://schemas.openxmlformats.org/officeDocument/2006/relationships/image" Target="../media/image316.emf"/><Relationship Id="rId68" Type="http://schemas.openxmlformats.org/officeDocument/2006/relationships/image" Target="../media/image321.emf"/><Relationship Id="rId2" Type="http://schemas.openxmlformats.org/officeDocument/2006/relationships/notesSlide" Target="../notesSlides/notesSlide6.xml"/><Relationship Id="rId16" Type="http://schemas.openxmlformats.org/officeDocument/2006/relationships/image" Target="../media/image269.emf"/><Relationship Id="rId29" Type="http://schemas.openxmlformats.org/officeDocument/2006/relationships/image" Target="../media/image282.emf"/><Relationship Id="rId11" Type="http://schemas.openxmlformats.org/officeDocument/2006/relationships/image" Target="../media/image264.emf"/><Relationship Id="rId24" Type="http://schemas.openxmlformats.org/officeDocument/2006/relationships/image" Target="../media/image277.emf"/><Relationship Id="rId32" Type="http://schemas.openxmlformats.org/officeDocument/2006/relationships/image" Target="../media/image285.emf"/><Relationship Id="rId37" Type="http://schemas.openxmlformats.org/officeDocument/2006/relationships/image" Target="../media/image290.emf"/><Relationship Id="rId40" Type="http://schemas.openxmlformats.org/officeDocument/2006/relationships/image" Target="../media/image293.emf"/><Relationship Id="rId45" Type="http://schemas.openxmlformats.org/officeDocument/2006/relationships/image" Target="../media/image298.emf"/><Relationship Id="rId53" Type="http://schemas.openxmlformats.org/officeDocument/2006/relationships/image" Target="../media/image306.emf"/><Relationship Id="rId58" Type="http://schemas.openxmlformats.org/officeDocument/2006/relationships/image" Target="../media/image311.emf"/><Relationship Id="rId66" Type="http://schemas.openxmlformats.org/officeDocument/2006/relationships/image" Target="../media/image319.emf"/><Relationship Id="rId74" Type="http://schemas.openxmlformats.org/officeDocument/2006/relationships/image" Target="../media/image327.emf"/><Relationship Id="rId5" Type="http://schemas.openxmlformats.org/officeDocument/2006/relationships/image" Target="../media/image258.emf"/><Relationship Id="rId61" Type="http://schemas.openxmlformats.org/officeDocument/2006/relationships/image" Target="../media/image314.emf"/><Relationship Id="rId19" Type="http://schemas.openxmlformats.org/officeDocument/2006/relationships/image" Target="../media/image272.emf"/><Relationship Id="rId14" Type="http://schemas.openxmlformats.org/officeDocument/2006/relationships/image" Target="../media/image267.emf"/><Relationship Id="rId22" Type="http://schemas.openxmlformats.org/officeDocument/2006/relationships/image" Target="../media/image275.emf"/><Relationship Id="rId27" Type="http://schemas.openxmlformats.org/officeDocument/2006/relationships/image" Target="../media/image280.emf"/><Relationship Id="rId30" Type="http://schemas.openxmlformats.org/officeDocument/2006/relationships/image" Target="../media/image283.emf"/><Relationship Id="rId35" Type="http://schemas.openxmlformats.org/officeDocument/2006/relationships/image" Target="../media/image288.emf"/><Relationship Id="rId43" Type="http://schemas.openxmlformats.org/officeDocument/2006/relationships/image" Target="../media/image296.emf"/><Relationship Id="rId48" Type="http://schemas.openxmlformats.org/officeDocument/2006/relationships/image" Target="../media/image301.emf"/><Relationship Id="rId56" Type="http://schemas.openxmlformats.org/officeDocument/2006/relationships/image" Target="../media/image309.emf"/><Relationship Id="rId64" Type="http://schemas.openxmlformats.org/officeDocument/2006/relationships/image" Target="../media/image317.emf"/><Relationship Id="rId69" Type="http://schemas.openxmlformats.org/officeDocument/2006/relationships/image" Target="../media/image322.emf"/><Relationship Id="rId8" Type="http://schemas.openxmlformats.org/officeDocument/2006/relationships/image" Target="../media/image261.emf"/><Relationship Id="rId51" Type="http://schemas.openxmlformats.org/officeDocument/2006/relationships/image" Target="../media/image304.emf"/><Relationship Id="rId72" Type="http://schemas.openxmlformats.org/officeDocument/2006/relationships/image" Target="../media/image325.emf"/><Relationship Id="rId3" Type="http://schemas.openxmlformats.org/officeDocument/2006/relationships/image" Target="../media/image256.emf"/><Relationship Id="rId12" Type="http://schemas.openxmlformats.org/officeDocument/2006/relationships/image" Target="../media/image265.emf"/><Relationship Id="rId17" Type="http://schemas.openxmlformats.org/officeDocument/2006/relationships/image" Target="../media/image270.emf"/><Relationship Id="rId25" Type="http://schemas.openxmlformats.org/officeDocument/2006/relationships/image" Target="../media/image278.emf"/><Relationship Id="rId33" Type="http://schemas.openxmlformats.org/officeDocument/2006/relationships/image" Target="../media/image286.emf"/><Relationship Id="rId38" Type="http://schemas.openxmlformats.org/officeDocument/2006/relationships/image" Target="../media/image291.emf"/><Relationship Id="rId46" Type="http://schemas.openxmlformats.org/officeDocument/2006/relationships/image" Target="../media/image299.emf"/><Relationship Id="rId59" Type="http://schemas.openxmlformats.org/officeDocument/2006/relationships/image" Target="../media/image312.emf"/><Relationship Id="rId67" Type="http://schemas.openxmlformats.org/officeDocument/2006/relationships/image" Target="../media/image320.emf"/><Relationship Id="rId20" Type="http://schemas.openxmlformats.org/officeDocument/2006/relationships/image" Target="../media/image273.emf"/><Relationship Id="rId41" Type="http://schemas.openxmlformats.org/officeDocument/2006/relationships/image" Target="../media/image294.emf"/><Relationship Id="rId54" Type="http://schemas.openxmlformats.org/officeDocument/2006/relationships/image" Target="../media/image307.emf"/><Relationship Id="rId62" Type="http://schemas.openxmlformats.org/officeDocument/2006/relationships/image" Target="../media/image315.emf"/><Relationship Id="rId70" Type="http://schemas.openxmlformats.org/officeDocument/2006/relationships/image" Target="../media/image323.emf"/><Relationship Id="rId75"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59.emf"/><Relationship Id="rId15" Type="http://schemas.openxmlformats.org/officeDocument/2006/relationships/image" Target="../media/image268.emf"/><Relationship Id="rId23" Type="http://schemas.openxmlformats.org/officeDocument/2006/relationships/image" Target="../media/image276.emf"/><Relationship Id="rId28" Type="http://schemas.openxmlformats.org/officeDocument/2006/relationships/image" Target="../media/image281.emf"/><Relationship Id="rId36" Type="http://schemas.openxmlformats.org/officeDocument/2006/relationships/image" Target="../media/image289.emf"/><Relationship Id="rId49" Type="http://schemas.openxmlformats.org/officeDocument/2006/relationships/image" Target="../media/image302.emf"/><Relationship Id="rId57" Type="http://schemas.openxmlformats.org/officeDocument/2006/relationships/image" Target="../media/image310.emf"/><Relationship Id="rId10" Type="http://schemas.openxmlformats.org/officeDocument/2006/relationships/image" Target="../media/image263.emf"/><Relationship Id="rId31" Type="http://schemas.openxmlformats.org/officeDocument/2006/relationships/image" Target="../media/image284.emf"/><Relationship Id="rId44" Type="http://schemas.openxmlformats.org/officeDocument/2006/relationships/image" Target="../media/image297.emf"/><Relationship Id="rId52" Type="http://schemas.openxmlformats.org/officeDocument/2006/relationships/image" Target="../media/image305.emf"/><Relationship Id="rId60" Type="http://schemas.openxmlformats.org/officeDocument/2006/relationships/image" Target="../media/image313.emf"/><Relationship Id="rId65" Type="http://schemas.openxmlformats.org/officeDocument/2006/relationships/image" Target="../media/image318.emf"/><Relationship Id="rId73" Type="http://schemas.openxmlformats.org/officeDocument/2006/relationships/image" Target="../media/image326.emf"/><Relationship Id="rId4" Type="http://schemas.openxmlformats.org/officeDocument/2006/relationships/image" Target="../media/image257.emf"/><Relationship Id="rId9" Type="http://schemas.openxmlformats.org/officeDocument/2006/relationships/image" Target="../media/image262.emf"/><Relationship Id="rId13" Type="http://schemas.openxmlformats.org/officeDocument/2006/relationships/image" Target="../media/image266.emf"/><Relationship Id="rId18" Type="http://schemas.openxmlformats.org/officeDocument/2006/relationships/image" Target="../media/image271.emf"/><Relationship Id="rId39" Type="http://schemas.openxmlformats.org/officeDocument/2006/relationships/image" Target="../media/image292.emf"/><Relationship Id="rId34" Type="http://schemas.openxmlformats.org/officeDocument/2006/relationships/image" Target="../media/image287.emf"/><Relationship Id="rId50" Type="http://schemas.openxmlformats.org/officeDocument/2006/relationships/image" Target="../media/image303.emf"/><Relationship Id="rId55" Type="http://schemas.openxmlformats.org/officeDocument/2006/relationships/image" Target="../media/image308.emf"/><Relationship Id="rId76" Type="http://schemas.openxmlformats.org/officeDocument/2006/relationships/image" Target="../media/image328.jpeg"/><Relationship Id="rId7" Type="http://schemas.openxmlformats.org/officeDocument/2006/relationships/image" Target="../media/image260.emf"/><Relationship Id="rId71" Type="http://schemas.openxmlformats.org/officeDocument/2006/relationships/image" Target="../media/image324.emf"/></Relationships>
</file>

<file path=ppt/slides/_rels/slide7.xml.rels><?xml version="1.0" encoding="UTF-8" standalone="yes"?>
<Relationships xmlns="http://schemas.openxmlformats.org/package/2006/relationships"><Relationship Id="rId26" Type="http://schemas.openxmlformats.org/officeDocument/2006/relationships/image" Target="../media/image352.emf"/><Relationship Id="rId21" Type="http://schemas.openxmlformats.org/officeDocument/2006/relationships/image" Target="../media/image347.emf"/><Relationship Id="rId42" Type="http://schemas.openxmlformats.org/officeDocument/2006/relationships/image" Target="../media/image368.emf"/><Relationship Id="rId47" Type="http://schemas.openxmlformats.org/officeDocument/2006/relationships/image" Target="../media/image373.emf"/><Relationship Id="rId63" Type="http://schemas.openxmlformats.org/officeDocument/2006/relationships/image" Target="../media/image389.emf"/><Relationship Id="rId68" Type="http://schemas.openxmlformats.org/officeDocument/2006/relationships/image" Target="../media/image394.emf"/><Relationship Id="rId84" Type="http://schemas.openxmlformats.org/officeDocument/2006/relationships/image" Target="../media/image410.emf"/><Relationship Id="rId89" Type="http://schemas.openxmlformats.org/officeDocument/2006/relationships/image" Target="../media/image415.emf"/><Relationship Id="rId16" Type="http://schemas.openxmlformats.org/officeDocument/2006/relationships/image" Target="../media/image342.emf"/><Relationship Id="rId107" Type="http://schemas.openxmlformats.org/officeDocument/2006/relationships/image" Target="../media/image433.emf"/><Relationship Id="rId11" Type="http://schemas.openxmlformats.org/officeDocument/2006/relationships/image" Target="../media/image337.emf"/><Relationship Id="rId32" Type="http://schemas.openxmlformats.org/officeDocument/2006/relationships/image" Target="../media/image358.emf"/><Relationship Id="rId37" Type="http://schemas.openxmlformats.org/officeDocument/2006/relationships/image" Target="../media/image363.emf"/><Relationship Id="rId53" Type="http://schemas.openxmlformats.org/officeDocument/2006/relationships/image" Target="../media/image379.emf"/><Relationship Id="rId58" Type="http://schemas.openxmlformats.org/officeDocument/2006/relationships/image" Target="../media/image384.emf"/><Relationship Id="rId74" Type="http://schemas.openxmlformats.org/officeDocument/2006/relationships/image" Target="../media/image400.emf"/><Relationship Id="rId79" Type="http://schemas.openxmlformats.org/officeDocument/2006/relationships/image" Target="../media/image405.emf"/><Relationship Id="rId102" Type="http://schemas.openxmlformats.org/officeDocument/2006/relationships/image" Target="../media/image428.emf"/><Relationship Id="rId5" Type="http://schemas.openxmlformats.org/officeDocument/2006/relationships/image" Target="../media/image331.emf"/><Relationship Id="rId90" Type="http://schemas.openxmlformats.org/officeDocument/2006/relationships/image" Target="../media/image416.emf"/><Relationship Id="rId95" Type="http://schemas.openxmlformats.org/officeDocument/2006/relationships/image" Target="../media/image421.emf"/><Relationship Id="rId22" Type="http://schemas.openxmlformats.org/officeDocument/2006/relationships/image" Target="../media/image348.emf"/><Relationship Id="rId27" Type="http://schemas.openxmlformats.org/officeDocument/2006/relationships/image" Target="../media/image353.emf"/><Relationship Id="rId43" Type="http://schemas.openxmlformats.org/officeDocument/2006/relationships/image" Target="../media/image369.emf"/><Relationship Id="rId48" Type="http://schemas.openxmlformats.org/officeDocument/2006/relationships/image" Target="../media/image374.emf"/><Relationship Id="rId64" Type="http://schemas.openxmlformats.org/officeDocument/2006/relationships/image" Target="../media/image390.emf"/><Relationship Id="rId69" Type="http://schemas.openxmlformats.org/officeDocument/2006/relationships/image" Target="../media/image395.emf"/><Relationship Id="rId80" Type="http://schemas.openxmlformats.org/officeDocument/2006/relationships/image" Target="../media/image406.emf"/><Relationship Id="rId85" Type="http://schemas.openxmlformats.org/officeDocument/2006/relationships/image" Target="../media/image411.emf"/><Relationship Id="rId12" Type="http://schemas.openxmlformats.org/officeDocument/2006/relationships/image" Target="../media/image338.emf"/><Relationship Id="rId17" Type="http://schemas.openxmlformats.org/officeDocument/2006/relationships/image" Target="../media/image343.emf"/><Relationship Id="rId33" Type="http://schemas.openxmlformats.org/officeDocument/2006/relationships/image" Target="../media/image359.emf"/><Relationship Id="rId38" Type="http://schemas.openxmlformats.org/officeDocument/2006/relationships/image" Target="../media/image364.emf"/><Relationship Id="rId59" Type="http://schemas.openxmlformats.org/officeDocument/2006/relationships/image" Target="../media/image385.emf"/><Relationship Id="rId103" Type="http://schemas.openxmlformats.org/officeDocument/2006/relationships/image" Target="../media/image429.emf"/><Relationship Id="rId108" Type="http://schemas.openxmlformats.org/officeDocument/2006/relationships/image" Target="../media/image434.emf"/><Relationship Id="rId54" Type="http://schemas.openxmlformats.org/officeDocument/2006/relationships/image" Target="../media/image380.emf"/><Relationship Id="rId70" Type="http://schemas.openxmlformats.org/officeDocument/2006/relationships/image" Target="../media/image396.emf"/><Relationship Id="rId75" Type="http://schemas.openxmlformats.org/officeDocument/2006/relationships/image" Target="../media/image401.emf"/><Relationship Id="rId91" Type="http://schemas.openxmlformats.org/officeDocument/2006/relationships/image" Target="../media/image417.emf"/><Relationship Id="rId96" Type="http://schemas.openxmlformats.org/officeDocument/2006/relationships/image" Target="../media/image422.emf"/><Relationship Id="rId1" Type="http://schemas.openxmlformats.org/officeDocument/2006/relationships/slideLayout" Target="../slideLayouts/slideLayout4.xml"/><Relationship Id="rId6" Type="http://schemas.openxmlformats.org/officeDocument/2006/relationships/image" Target="../media/image332.emf"/><Relationship Id="rId15" Type="http://schemas.openxmlformats.org/officeDocument/2006/relationships/image" Target="../media/image341.emf"/><Relationship Id="rId23" Type="http://schemas.openxmlformats.org/officeDocument/2006/relationships/image" Target="../media/image349.emf"/><Relationship Id="rId28" Type="http://schemas.openxmlformats.org/officeDocument/2006/relationships/image" Target="../media/image354.emf"/><Relationship Id="rId36" Type="http://schemas.openxmlformats.org/officeDocument/2006/relationships/image" Target="../media/image362.emf"/><Relationship Id="rId49" Type="http://schemas.openxmlformats.org/officeDocument/2006/relationships/image" Target="../media/image375.emf"/><Relationship Id="rId57" Type="http://schemas.openxmlformats.org/officeDocument/2006/relationships/image" Target="../media/image383.emf"/><Relationship Id="rId106" Type="http://schemas.openxmlformats.org/officeDocument/2006/relationships/image" Target="../media/image432.emf"/><Relationship Id="rId10" Type="http://schemas.openxmlformats.org/officeDocument/2006/relationships/image" Target="../media/image336.emf"/><Relationship Id="rId31" Type="http://schemas.openxmlformats.org/officeDocument/2006/relationships/image" Target="../media/image357.emf"/><Relationship Id="rId44" Type="http://schemas.openxmlformats.org/officeDocument/2006/relationships/image" Target="../media/image370.emf"/><Relationship Id="rId52" Type="http://schemas.openxmlformats.org/officeDocument/2006/relationships/image" Target="../media/image378.emf"/><Relationship Id="rId60" Type="http://schemas.openxmlformats.org/officeDocument/2006/relationships/image" Target="../media/image386.emf"/><Relationship Id="rId65" Type="http://schemas.openxmlformats.org/officeDocument/2006/relationships/image" Target="../media/image391.emf"/><Relationship Id="rId73" Type="http://schemas.openxmlformats.org/officeDocument/2006/relationships/image" Target="../media/image399.emf"/><Relationship Id="rId78" Type="http://schemas.openxmlformats.org/officeDocument/2006/relationships/image" Target="../media/image404.emf"/><Relationship Id="rId81" Type="http://schemas.openxmlformats.org/officeDocument/2006/relationships/image" Target="../media/image407.emf"/><Relationship Id="rId86" Type="http://schemas.openxmlformats.org/officeDocument/2006/relationships/image" Target="../media/image412.emf"/><Relationship Id="rId94" Type="http://schemas.openxmlformats.org/officeDocument/2006/relationships/image" Target="../media/image420.emf"/><Relationship Id="rId99" Type="http://schemas.openxmlformats.org/officeDocument/2006/relationships/image" Target="../media/image425.emf"/><Relationship Id="rId101" Type="http://schemas.openxmlformats.org/officeDocument/2006/relationships/image" Target="../media/image427.emf"/><Relationship Id="rId4" Type="http://schemas.openxmlformats.org/officeDocument/2006/relationships/image" Target="../media/image330.emf"/><Relationship Id="rId9" Type="http://schemas.openxmlformats.org/officeDocument/2006/relationships/image" Target="../media/image335.emf"/><Relationship Id="rId13" Type="http://schemas.openxmlformats.org/officeDocument/2006/relationships/image" Target="../media/image339.emf"/><Relationship Id="rId18" Type="http://schemas.openxmlformats.org/officeDocument/2006/relationships/image" Target="../media/image344.emf"/><Relationship Id="rId39" Type="http://schemas.openxmlformats.org/officeDocument/2006/relationships/image" Target="../media/image365.emf"/><Relationship Id="rId109" Type="http://schemas.openxmlformats.org/officeDocument/2006/relationships/image" Target="../media/image435.emf"/><Relationship Id="rId34" Type="http://schemas.openxmlformats.org/officeDocument/2006/relationships/image" Target="../media/image360.emf"/><Relationship Id="rId50" Type="http://schemas.openxmlformats.org/officeDocument/2006/relationships/image" Target="../media/image376.emf"/><Relationship Id="rId55" Type="http://schemas.openxmlformats.org/officeDocument/2006/relationships/image" Target="../media/image381.emf"/><Relationship Id="rId76" Type="http://schemas.openxmlformats.org/officeDocument/2006/relationships/image" Target="../media/image402.emf"/><Relationship Id="rId97" Type="http://schemas.openxmlformats.org/officeDocument/2006/relationships/image" Target="../media/image423.emf"/><Relationship Id="rId104" Type="http://schemas.openxmlformats.org/officeDocument/2006/relationships/image" Target="../media/image430.emf"/><Relationship Id="rId7" Type="http://schemas.openxmlformats.org/officeDocument/2006/relationships/image" Target="../media/image333.emf"/><Relationship Id="rId71" Type="http://schemas.openxmlformats.org/officeDocument/2006/relationships/image" Target="../media/image397.emf"/><Relationship Id="rId92" Type="http://schemas.openxmlformats.org/officeDocument/2006/relationships/image" Target="../media/image418.emf"/><Relationship Id="rId2" Type="http://schemas.openxmlformats.org/officeDocument/2006/relationships/notesSlide" Target="../notesSlides/notesSlide7.xml"/><Relationship Id="rId29" Type="http://schemas.openxmlformats.org/officeDocument/2006/relationships/image" Target="../media/image355.emf"/><Relationship Id="rId24" Type="http://schemas.openxmlformats.org/officeDocument/2006/relationships/image" Target="../media/image350.emf"/><Relationship Id="rId40" Type="http://schemas.openxmlformats.org/officeDocument/2006/relationships/image" Target="../media/image366.emf"/><Relationship Id="rId45" Type="http://schemas.openxmlformats.org/officeDocument/2006/relationships/image" Target="../media/image371.emf"/><Relationship Id="rId66" Type="http://schemas.openxmlformats.org/officeDocument/2006/relationships/image" Target="../media/image392.emf"/><Relationship Id="rId87" Type="http://schemas.openxmlformats.org/officeDocument/2006/relationships/image" Target="../media/image413.emf"/><Relationship Id="rId110" Type="http://schemas.openxmlformats.org/officeDocument/2006/relationships/image" Target="../media/image436.emf"/><Relationship Id="rId61" Type="http://schemas.openxmlformats.org/officeDocument/2006/relationships/image" Target="../media/image387.emf"/><Relationship Id="rId82" Type="http://schemas.openxmlformats.org/officeDocument/2006/relationships/image" Target="../media/image408.emf"/><Relationship Id="rId19" Type="http://schemas.openxmlformats.org/officeDocument/2006/relationships/image" Target="../media/image345.emf"/><Relationship Id="rId14" Type="http://schemas.openxmlformats.org/officeDocument/2006/relationships/image" Target="../media/image340.emf"/><Relationship Id="rId30" Type="http://schemas.openxmlformats.org/officeDocument/2006/relationships/image" Target="../media/image356.emf"/><Relationship Id="rId35" Type="http://schemas.openxmlformats.org/officeDocument/2006/relationships/image" Target="../media/image361.emf"/><Relationship Id="rId56" Type="http://schemas.openxmlformats.org/officeDocument/2006/relationships/image" Target="../media/image382.emf"/><Relationship Id="rId77" Type="http://schemas.openxmlformats.org/officeDocument/2006/relationships/image" Target="../media/image403.emf"/><Relationship Id="rId100" Type="http://schemas.openxmlformats.org/officeDocument/2006/relationships/image" Target="../media/image426.emf"/><Relationship Id="rId105" Type="http://schemas.openxmlformats.org/officeDocument/2006/relationships/image" Target="../media/image431.emf"/><Relationship Id="rId8" Type="http://schemas.openxmlformats.org/officeDocument/2006/relationships/image" Target="../media/image334.emf"/><Relationship Id="rId51" Type="http://schemas.openxmlformats.org/officeDocument/2006/relationships/image" Target="../media/image377.emf"/><Relationship Id="rId72" Type="http://schemas.openxmlformats.org/officeDocument/2006/relationships/image" Target="../media/image398.emf"/><Relationship Id="rId93" Type="http://schemas.openxmlformats.org/officeDocument/2006/relationships/image" Target="../media/image419.emf"/><Relationship Id="rId98" Type="http://schemas.openxmlformats.org/officeDocument/2006/relationships/image" Target="../media/image424.emf"/><Relationship Id="rId3" Type="http://schemas.openxmlformats.org/officeDocument/2006/relationships/image" Target="../media/image329.emf"/><Relationship Id="rId25" Type="http://schemas.openxmlformats.org/officeDocument/2006/relationships/image" Target="../media/image351.emf"/><Relationship Id="rId46" Type="http://schemas.openxmlformats.org/officeDocument/2006/relationships/image" Target="../media/image372.emf"/><Relationship Id="rId67" Type="http://schemas.openxmlformats.org/officeDocument/2006/relationships/image" Target="../media/image393.emf"/><Relationship Id="rId20" Type="http://schemas.openxmlformats.org/officeDocument/2006/relationships/image" Target="../media/image346.emf"/><Relationship Id="rId41" Type="http://schemas.openxmlformats.org/officeDocument/2006/relationships/image" Target="../media/image367.emf"/><Relationship Id="rId62" Type="http://schemas.openxmlformats.org/officeDocument/2006/relationships/image" Target="../media/image388.emf"/><Relationship Id="rId83" Type="http://schemas.openxmlformats.org/officeDocument/2006/relationships/image" Target="../media/image409.emf"/><Relationship Id="rId88" Type="http://schemas.openxmlformats.org/officeDocument/2006/relationships/image" Target="../media/image414.emf"/></Relationships>
</file>

<file path=ppt/slides/_rels/slide8.xml.rels><?xml version="1.0" encoding="UTF-8" standalone="yes"?>
<Relationships xmlns="http://schemas.openxmlformats.org/package/2006/relationships"><Relationship Id="rId8" Type="http://schemas.openxmlformats.org/officeDocument/2006/relationships/image" Target="../media/image442.emf"/><Relationship Id="rId13" Type="http://schemas.openxmlformats.org/officeDocument/2006/relationships/image" Target="../media/image447.emf"/><Relationship Id="rId18" Type="http://schemas.openxmlformats.org/officeDocument/2006/relationships/image" Target="../media/image452.emf"/><Relationship Id="rId26" Type="http://schemas.openxmlformats.org/officeDocument/2006/relationships/image" Target="../media/image460.emf"/><Relationship Id="rId3" Type="http://schemas.openxmlformats.org/officeDocument/2006/relationships/image" Target="../media/image437.emf"/><Relationship Id="rId21" Type="http://schemas.openxmlformats.org/officeDocument/2006/relationships/image" Target="../media/image455.emf"/><Relationship Id="rId7" Type="http://schemas.openxmlformats.org/officeDocument/2006/relationships/image" Target="../media/image441.emf"/><Relationship Id="rId12" Type="http://schemas.openxmlformats.org/officeDocument/2006/relationships/image" Target="../media/image446.emf"/><Relationship Id="rId17" Type="http://schemas.openxmlformats.org/officeDocument/2006/relationships/image" Target="../media/image451.emf"/><Relationship Id="rId25" Type="http://schemas.openxmlformats.org/officeDocument/2006/relationships/image" Target="../media/image459.emf"/><Relationship Id="rId2" Type="http://schemas.openxmlformats.org/officeDocument/2006/relationships/notesSlide" Target="../notesSlides/notesSlide8.xml"/><Relationship Id="rId16" Type="http://schemas.openxmlformats.org/officeDocument/2006/relationships/image" Target="../media/image450.emf"/><Relationship Id="rId20" Type="http://schemas.openxmlformats.org/officeDocument/2006/relationships/image" Target="../media/image454.emf"/><Relationship Id="rId29" Type="http://schemas.openxmlformats.org/officeDocument/2006/relationships/image" Target="../media/image463.emf"/><Relationship Id="rId1" Type="http://schemas.openxmlformats.org/officeDocument/2006/relationships/slideLayout" Target="../slideLayouts/slideLayout4.xml"/><Relationship Id="rId6" Type="http://schemas.openxmlformats.org/officeDocument/2006/relationships/image" Target="../media/image440.emf"/><Relationship Id="rId11" Type="http://schemas.openxmlformats.org/officeDocument/2006/relationships/image" Target="../media/image445.emf"/><Relationship Id="rId24" Type="http://schemas.openxmlformats.org/officeDocument/2006/relationships/image" Target="../media/image458.emf"/><Relationship Id="rId5" Type="http://schemas.openxmlformats.org/officeDocument/2006/relationships/image" Target="../media/image439.emf"/><Relationship Id="rId15" Type="http://schemas.openxmlformats.org/officeDocument/2006/relationships/image" Target="../media/image449.emf"/><Relationship Id="rId23" Type="http://schemas.openxmlformats.org/officeDocument/2006/relationships/image" Target="../media/image457.emf"/><Relationship Id="rId28" Type="http://schemas.openxmlformats.org/officeDocument/2006/relationships/image" Target="../media/image462.emf"/><Relationship Id="rId10" Type="http://schemas.openxmlformats.org/officeDocument/2006/relationships/image" Target="../media/image444.emf"/><Relationship Id="rId19" Type="http://schemas.openxmlformats.org/officeDocument/2006/relationships/image" Target="../media/image453.emf"/><Relationship Id="rId4" Type="http://schemas.openxmlformats.org/officeDocument/2006/relationships/image" Target="../media/image438.emf"/><Relationship Id="rId9" Type="http://schemas.openxmlformats.org/officeDocument/2006/relationships/image" Target="../media/image443.emf"/><Relationship Id="rId14" Type="http://schemas.openxmlformats.org/officeDocument/2006/relationships/image" Target="../media/image448.emf"/><Relationship Id="rId22" Type="http://schemas.openxmlformats.org/officeDocument/2006/relationships/image" Target="../media/image456.emf"/><Relationship Id="rId27" Type="http://schemas.openxmlformats.org/officeDocument/2006/relationships/image" Target="../media/image461.emf"/><Relationship Id="rId30" Type="http://schemas.openxmlformats.org/officeDocument/2006/relationships/image" Target="../media/image464.emf"/></Relationships>
</file>

<file path=ppt/slides/_rels/slide9.xml.rels><?xml version="1.0" encoding="UTF-8" standalone="yes"?>
<Relationships xmlns="http://schemas.openxmlformats.org/package/2006/relationships"><Relationship Id="rId26" Type="http://schemas.openxmlformats.org/officeDocument/2006/relationships/image" Target="../media/image488.emf"/><Relationship Id="rId21" Type="http://schemas.openxmlformats.org/officeDocument/2006/relationships/image" Target="../media/image483.emf"/><Relationship Id="rId42" Type="http://schemas.openxmlformats.org/officeDocument/2006/relationships/image" Target="../media/image504.emf"/><Relationship Id="rId47" Type="http://schemas.openxmlformats.org/officeDocument/2006/relationships/image" Target="../media/image509.emf"/><Relationship Id="rId63" Type="http://schemas.openxmlformats.org/officeDocument/2006/relationships/image" Target="../media/image525.emf"/><Relationship Id="rId68" Type="http://schemas.openxmlformats.org/officeDocument/2006/relationships/image" Target="../media/image530.emf"/><Relationship Id="rId16" Type="http://schemas.openxmlformats.org/officeDocument/2006/relationships/image" Target="../media/image478.emf"/><Relationship Id="rId11" Type="http://schemas.openxmlformats.org/officeDocument/2006/relationships/image" Target="../media/image473.emf"/><Relationship Id="rId24" Type="http://schemas.openxmlformats.org/officeDocument/2006/relationships/image" Target="../media/image486.emf"/><Relationship Id="rId32" Type="http://schemas.openxmlformats.org/officeDocument/2006/relationships/image" Target="../media/image494.emf"/><Relationship Id="rId37" Type="http://schemas.openxmlformats.org/officeDocument/2006/relationships/image" Target="../media/image499.emf"/><Relationship Id="rId40" Type="http://schemas.openxmlformats.org/officeDocument/2006/relationships/image" Target="../media/image502.emf"/><Relationship Id="rId45" Type="http://schemas.openxmlformats.org/officeDocument/2006/relationships/image" Target="../media/image507.emf"/><Relationship Id="rId53" Type="http://schemas.openxmlformats.org/officeDocument/2006/relationships/image" Target="../media/image515.emf"/><Relationship Id="rId58" Type="http://schemas.openxmlformats.org/officeDocument/2006/relationships/image" Target="../media/image520.emf"/><Relationship Id="rId66" Type="http://schemas.openxmlformats.org/officeDocument/2006/relationships/image" Target="../media/image528.emf"/><Relationship Id="rId74" Type="http://schemas.openxmlformats.org/officeDocument/2006/relationships/image" Target="../media/image536.emf"/><Relationship Id="rId5" Type="http://schemas.openxmlformats.org/officeDocument/2006/relationships/image" Target="../media/image467.emf"/><Relationship Id="rId61" Type="http://schemas.openxmlformats.org/officeDocument/2006/relationships/image" Target="../media/image523.emf"/><Relationship Id="rId19" Type="http://schemas.openxmlformats.org/officeDocument/2006/relationships/image" Target="../media/image481.emf"/><Relationship Id="rId14" Type="http://schemas.openxmlformats.org/officeDocument/2006/relationships/image" Target="../media/image476.emf"/><Relationship Id="rId22" Type="http://schemas.openxmlformats.org/officeDocument/2006/relationships/image" Target="../media/image484.emf"/><Relationship Id="rId27" Type="http://schemas.openxmlformats.org/officeDocument/2006/relationships/image" Target="../media/image489.emf"/><Relationship Id="rId30" Type="http://schemas.openxmlformats.org/officeDocument/2006/relationships/image" Target="../media/image492.emf"/><Relationship Id="rId35" Type="http://schemas.openxmlformats.org/officeDocument/2006/relationships/image" Target="../media/image497.emf"/><Relationship Id="rId43" Type="http://schemas.openxmlformats.org/officeDocument/2006/relationships/image" Target="../media/image505.emf"/><Relationship Id="rId48" Type="http://schemas.openxmlformats.org/officeDocument/2006/relationships/image" Target="../media/image510.emf"/><Relationship Id="rId56" Type="http://schemas.openxmlformats.org/officeDocument/2006/relationships/image" Target="../media/image518.emf"/><Relationship Id="rId64" Type="http://schemas.openxmlformats.org/officeDocument/2006/relationships/image" Target="../media/image526.emf"/><Relationship Id="rId69" Type="http://schemas.openxmlformats.org/officeDocument/2006/relationships/image" Target="../media/image531.emf"/><Relationship Id="rId77" Type="http://schemas.openxmlformats.org/officeDocument/2006/relationships/image" Target="../media/image539.png"/><Relationship Id="rId8" Type="http://schemas.openxmlformats.org/officeDocument/2006/relationships/image" Target="../media/image470.emf"/><Relationship Id="rId51" Type="http://schemas.openxmlformats.org/officeDocument/2006/relationships/image" Target="../media/image513.emf"/><Relationship Id="rId72" Type="http://schemas.openxmlformats.org/officeDocument/2006/relationships/image" Target="../media/image534.emf"/><Relationship Id="rId3" Type="http://schemas.openxmlformats.org/officeDocument/2006/relationships/image" Target="../media/image465.emf"/><Relationship Id="rId12" Type="http://schemas.openxmlformats.org/officeDocument/2006/relationships/image" Target="../media/image474.emf"/><Relationship Id="rId17" Type="http://schemas.openxmlformats.org/officeDocument/2006/relationships/image" Target="../media/image479.emf"/><Relationship Id="rId25" Type="http://schemas.openxmlformats.org/officeDocument/2006/relationships/image" Target="../media/image487.emf"/><Relationship Id="rId33" Type="http://schemas.openxmlformats.org/officeDocument/2006/relationships/image" Target="../media/image495.emf"/><Relationship Id="rId38" Type="http://schemas.openxmlformats.org/officeDocument/2006/relationships/image" Target="../media/image500.emf"/><Relationship Id="rId46" Type="http://schemas.openxmlformats.org/officeDocument/2006/relationships/image" Target="../media/image508.emf"/><Relationship Id="rId59" Type="http://schemas.openxmlformats.org/officeDocument/2006/relationships/image" Target="../media/image521.emf"/><Relationship Id="rId67" Type="http://schemas.openxmlformats.org/officeDocument/2006/relationships/image" Target="../media/image529.emf"/><Relationship Id="rId20" Type="http://schemas.openxmlformats.org/officeDocument/2006/relationships/image" Target="../media/image482.emf"/><Relationship Id="rId41" Type="http://schemas.openxmlformats.org/officeDocument/2006/relationships/image" Target="../media/image503.emf"/><Relationship Id="rId54" Type="http://schemas.openxmlformats.org/officeDocument/2006/relationships/image" Target="../media/image516.emf"/><Relationship Id="rId62" Type="http://schemas.openxmlformats.org/officeDocument/2006/relationships/image" Target="../media/image524.emf"/><Relationship Id="rId70" Type="http://schemas.openxmlformats.org/officeDocument/2006/relationships/image" Target="../media/image532.emf"/><Relationship Id="rId75" Type="http://schemas.openxmlformats.org/officeDocument/2006/relationships/image" Target="../media/image537.emf"/><Relationship Id="rId1" Type="http://schemas.openxmlformats.org/officeDocument/2006/relationships/slideLayout" Target="../slideLayouts/slideLayout12.xml"/><Relationship Id="rId6" Type="http://schemas.openxmlformats.org/officeDocument/2006/relationships/image" Target="../media/image468.emf"/><Relationship Id="rId15" Type="http://schemas.openxmlformats.org/officeDocument/2006/relationships/image" Target="../media/image477.emf"/><Relationship Id="rId23" Type="http://schemas.openxmlformats.org/officeDocument/2006/relationships/image" Target="../media/image485.emf"/><Relationship Id="rId28" Type="http://schemas.openxmlformats.org/officeDocument/2006/relationships/image" Target="../media/image490.emf"/><Relationship Id="rId36" Type="http://schemas.openxmlformats.org/officeDocument/2006/relationships/image" Target="../media/image498.emf"/><Relationship Id="rId49" Type="http://schemas.openxmlformats.org/officeDocument/2006/relationships/image" Target="../media/image511.emf"/><Relationship Id="rId57" Type="http://schemas.openxmlformats.org/officeDocument/2006/relationships/image" Target="../media/image519.emf"/><Relationship Id="rId10" Type="http://schemas.openxmlformats.org/officeDocument/2006/relationships/image" Target="../media/image472.emf"/><Relationship Id="rId31" Type="http://schemas.openxmlformats.org/officeDocument/2006/relationships/image" Target="../media/image493.emf"/><Relationship Id="rId44" Type="http://schemas.openxmlformats.org/officeDocument/2006/relationships/image" Target="../media/image506.emf"/><Relationship Id="rId52" Type="http://schemas.openxmlformats.org/officeDocument/2006/relationships/image" Target="../media/image514.emf"/><Relationship Id="rId60" Type="http://schemas.openxmlformats.org/officeDocument/2006/relationships/image" Target="../media/image522.emf"/><Relationship Id="rId65" Type="http://schemas.openxmlformats.org/officeDocument/2006/relationships/image" Target="../media/image527.emf"/><Relationship Id="rId73" Type="http://schemas.openxmlformats.org/officeDocument/2006/relationships/image" Target="../media/image535.emf"/><Relationship Id="rId4" Type="http://schemas.openxmlformats.org/officeDocument/2006/relationships/image" Target="../media/image466.emf"/><Relationship Id="rId9" Type="http://schemas.openxmlformats.org/officeDocument/2006/relationships/image" Target="../media/image471.emf"/><Relationship Id="rId13" Type="http://schemas.openxmlformats.org/officeDocument/2006/relationships/image" Target="../media/image475.emf"/><Relationship Id="rId18" Type="http://schemas.openxmlformats.org/officeDocument/2006/relationships/image" Target="../media/image480.emf"/><Relationship Id="rId39" Type="http://schemas.openxmlformats.org/officeDocument/2006/relationships/image" Target="../media/image501.emf"/><Relationship Id="rId34" Type="http://schemas.openxmlformats.org/officeDocument/2006/relationships/image" Target="../media/image496.emf"/><Relationship Id="rId50" Type="http://schemas.openxmlformats.org/officeDocument/2006/relationships/image" Target="../media/image512.emf"/><Relationship Id="rId55" Type="http://schemas.openxmlformats.org/officeDocument/2006/relationships/image" Target="../media/image517.emf"/><Relationship Id="rId76" Type="http://schemas.openxmlformats.org/officeDocument/2006/relationships/image" Target="../media/image538.emf"/><Relationship Id="rId7" Type="http://schemas.openxmlformats.org/officeDocument/2006/relationships/image" Target="../media/image469.emf"/><Relationship Id="rId71" Type="http://schemas.openxmlformats.org/officeDocument/2006/relationships/image" Target="../media/image533.emf"/><Relationship Id="rId2" Type="http://schemas.openxmlformats.org/officeDocument/2006/relationships/notesSlide" Target="../notesSlides/notesSlide9.xml"/><Relationship Id="rId29" Type="http://schemas.openxmlformats.org/officeDocument/2006/relationships/image" Target="../media/image49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611388"/>
            <a:ext cx="4437183" cy="4500000"/>
          </a:xfrm>
          <a:prstGeom prst="rect">
            <a:avLst/>
          </a:prstGeom>
          <a:pattFill prst="openDmnd">
            <a:fgClr>
              <a:srgbClr val="CCFF33"/>
            </a:fgClr>
            <a:bgClr>
              <a:schemeClr val="bg1"/>
            </a:bgClr>
          </a:pattFill>
          <a:ln w="28575">
            <a:solidFill>
              <a:srgbClr val="008000"/>
            </a:solidFill>
            <a:miter lim="800000"/>
            <a:headEnd/>
            <a:tailEnd/>
          </a:ln>
        </p:spPr>
        <p:txBody>
          <a:bodyPr lIns="91425" tIns="45713" rIns="91425" bIns="45713"/>
          <a:lstStyle/>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FORNAXA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Ahlfit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Izolace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2000" dirty="0" err="1"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Průmstav</a:t>
            </a: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rPr>
              <a:t>D</a:t>
            </a:r>
            <a:r>
              <a:rPr lang="en-GB" sz="2000" dirty="0">
                <a:solidFill>
                  <a:srgbClr val="333399"/>
                </a:solidFill>
                <a:effectLst>
                  <a:outerShdw blurRad="38100" dist="38100" dir="2700000" algn="tl">
                    <a:srgbClr val="000000">
                      <a:alpha val="43137"/>
                    </a:srgbClr>
                  </a:outerShdw>
                </a:effectLst>
                <a:latin typeface="Century Gothic" pitchFamily="34" charset="0"/>
              </a:rPr>
              <a:t>EKRA Industrial s.r.o. </a:t>
            </a:r>
            <a:endParaRPr lang="cs-CZ" sz="2000" dirty="0">
              <a:solidFill>
                <a:srgbClr val="333399"/>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INDUSTRIAL </a:t>
            </a: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2000" dirty="0">
                <a:solidFill>
                  <a:srgbClr val="333399"/>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000" dirty="0" smtClean="0">
                <a:solidFill>
                  <a:srgbClr val="333399"/>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800" dirty="0">
              <a:solidFill>
                <a:srgbClr val="333399"/>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56560" y="4406130"/>
            <a:ext cx="4866526" cy="2453730"/>
          </a:xfrm>
          <a:prstGeom prst="rect">
            <a:avLst/>
          </a:prstGeom>
          <a:gradFill>
            <a:gsLst>
              <a:gs pos="45000">
                <a:srgbClr val="78F9FC"/>
              </a:gs>
              <a:gs pos="84000">
                <a:schemeClr val="bg1"/>
              </a:gs>
            </a:gsLst>
            <a:lin ang="5400000" scaled="1"/>
          </a:gradFill>
          <a:ln w="88900" cap="rnd" cmpd="sng">
            <a:solidFill>
              <a:srgbClr val="339966"/>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eaLnBrk="0" hangingPunct="0">
              <a:defRPr/>
            </a:pPr>
            <a:r>
              <a:rPr lang="cs-CZ" sz="3600" dirty="0" smtClean="0">
                <a:ln w="28575" cap="rnd" cmpd="dbl">
                  <a:solidFill>
                    <a:srgbClr val="008000"/>
                  </a:solidFill>
                  <a:bevel/>
                </a:ln>
                <a:solidFill>
                  <a:srgbClr val="000099"/>
                </a:solidFill>
                <a:effectLst/>
                <a:latin typeface="Algerian" panose="04020705040A02060702" pitchFamily="82" charset="0"/>
                <a:ea typeface="Gungsuh" pitchFamily="18" charset="-127"/>
                <a:cs typeface="Arial" panose="020B0604020202020204" pitchFamily="34" charset="0"/>
              </a:rPr>
              <a:t>                   8.</a:t>
            </a:r>
          </a:p>
          <a:p>
            <a:pPr algn="ctr" eaLnBrk="0" hangingPunct="0">
              <a:defRPr/>
            </a:pPr>
            <a:r>
              <a:rPr lang="cs-CZ" sz="5700" b="0" dirty="0" smtClean="0">
                <a:ln w="38100" cap="rnd" cmpd="dbl">
                  <a:solidFill>
                    <a:srgbClr val="008000"/>
                  </a:solidFill>
                  <a:bevel/>
                </a:ln>
                <a:solidFill>
                  <a:srgbClr val="000099"/>
                </a:solidFill>
                <a:effectLst/>
                <a:latin typeface="Algerian" panose="04020705040A02060702" pitchFamily="82" charset="0"/>
                <a:ea typeface="Gungsuh" pitchFamily="18" charset="-127"/>
                <a:cs typeface="Arial" panose="020B0604020202020204" pitchFamily="34" charset="0"/>
              </a:rPr>
              <a:t>TJ Sokol </a:t>
            </a:r>
          </a:p>
          <a:p>
            <a:pPr algn="ctr" eaLnBrk="0" hangingPunct="0">
              <a:defRPr/>
            </a:pPr>
            <a:r>
              <a:rPr lang="cs-CZ" sz="5700" b="0" dirty="0" smtClean="0">
                <a:ln w="38100" cap="rnd" cmpd="dbl">
                  <a:solidFill>
                    <a:srgbClr val="008000"/>
                  </a:solidFill>
                  <a:bevel/>
                </a:ln>
                <a:solidFill>
                  <a:srgbClr val="000099"/>
                </a:solidFill>
                <a:effectLst/>
                <a:latin typeface="Algerian" panose="04020705040A02060702" pitchFamily="82" charset="0"/>
                <a:ea typeface="Gungsuh" pitchFamily="18" charset="-127"/>
                <a:cs typeface="Arial" panose="020B0604020202020204" pitchFamily="34" charset="0"/>
              </a:rPr>
              <a:t>Srbice, </a:t>
            </a:r>
            <a:r>
              <a:rPr lang="cs-CZ" sz="5700" b="0" dirty="0" err="1" smtClean="0">
                <a:ln w="38100" cap="rnd" cmpd="dbl">
                  <a:solidFill>
                    <a:srgbClr val="008000"/>
                  </a:solidFill>
                  <a:bevel/>
                </a:ln>
                <a:solidFill>
                  <a:srgbClr val="000099"/>
                </a:solidFill>
                <a:effectLst/>
                <a:latin typeface="Algerian" panose="04020705040A02060702" pitchFamily="82" charset="0"/>
                <a:ea typeface="Gungsuh" pitchFamily="18" charset="-127"/>
                <a:cs typeface="Arial" panose="020B0604020202020204" pitchFamily="34" charset="0"/>
              </a:rPr>
              <a:t>z.s</a:t>
            </a:r>
            <a:r>
              <a:rPr lang="cs-CZ" sz="5700" b="0" dirty="0" smtClean="0">
                <a:ln w="38100" cap="rnd" cmpd="dbl">
                  <a:solidFill>
                    <a:srgbClr val="008000"/>
                  </a:solidFill>
                  <a:bevel/>
                </a:ln>
                <a:solidFill>
                  <a:srgbClr val="000099"/>
                </a:solidFill>
                <a:effectLst/>
                <a:latin typeface="Algerian" panose="04020705040A02060702" pitchFamily="82" charset="0"/>
                <a:ea typeface="Gungsuh" pitchFamily="18" charset="-127"/>
                <a:cs typeface="Arial" panose="020B0604020202020204" pitchFamily="34" charset="0"/>
              </a:rPr>
              <a:t>..</a:t>
            </a:r>
          </a:p>
        </p:txBody>
      </p:sp>
      <p:sp>
        <p:nvSpPr>
          <p:cNvPr id="27" name="TextovéPole 26"/>
          <p:cNvSpPr txBox="1"/>
          <p:nvPr/>
        </p:nvSpPr>
        <p:spPr>
          <a:xfrm>
            <a:off x="5286030" y="2539380"/>
            <a:ext cx="4867074" cy="1691672"/>
          </a:xfrm>
          <a:prstGeom prst="rect">
            <a:avLst/>
          </a:prstGeom>
          <a:blipFill>
            <a:blip r:embed="rId6"/>
            <a:stretch>
              <a:fillRect/>
            </a:stretch>
          </a:blipFill>
          <a:ln w="76200" cap="rnd" cmpd="sng">
            <a:solidFill>
              <a:schemeClr val="bg2">
                <a:lumMod val="60000"/>
                <a:lumOff val="40000"/>
              </a:schemeClr>
            </a:solidFill>
            <a:prstDash val="sysDot"/>
            <a:miter lim="800000"/>
          </a:ln>
          <a:effectLst>
            <a:glow rad="101600">
              <a:srgbClr val="FFFF66">
                <a:alpha val="40000"/>
              </a:srgbClr>
            </a:glow>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000" dirty="0" smtClean="0">
                <a:ln w="38100">
                  <a:noFill/>
                </a:ln>
                <a:solidFill>
                  <a:srgbClr val="CC3300"/>
                </a:solidFill>
                <a:effectLst>
                  <a:reflection endPos="0" dist="50800" dir="5400000" sy="-100000" algn="bl" rotWithShape="0"/>
                </a:effectLst>
                <a:latin typeface="Simplified Arabic" panose="02020603050405020304" pitchFamily="18" charset="-78"/>
                <a:ea typeface="FangSong" pitchFamily="49" charset="-122"/>
                <a:cs typeface="Simplified Arabic" panose="02020603050405020304" pitchFamily="18" charset="-78"/>
              </a:rPr>
              <a:t>11.11.2017 sobota    </a:t>
            </a:r>
          </a:p>
          <a:p>
            <a:pPr algn="ctr"/>
            <a:r>
              <a:rPr lang="cs-CZ" sz="4000" dirty="0" smtClean="0">
                <a:ln w="38100">
                  <a:noFill/>
                </a:ln>
                <a:solidFill>
                  <a:srgbClr val="CC3300"/>
                </a:solidFill>
                <a:effectLst>
                  <a:reflection endPos="0" dist="50800" dir="5400000" sy="-100000" algn="bl" rotWithShape="0"/>
                </a:effectLst>
                <a:latin typeface="Simplified Arabic" panose="02020603050405020304" pitchFamily="18" charset="-78"/>
                <a:ea typeface="FangSong" pitchFamily="49" charset="-122"/>
                <a:cs typeface="Simplified Arabic" panose="02020603050405020304" pitchFamily="18" charset="-78"/>
              </a:rPr>
              <a:t>10:15 hod  14. kolo</a:t>
            </a:r>
          </a:p>
        </p:txBody>
      </p:sp>
      <p:sp>
        <p:nvSpPr>
          <p:cNvPr id="28" name="AutoShape 3" descr="ů§"/>
          <p:cNvSpPr>
            <a:spLocks noChangeArrowheads="1"/>
          </p:cNvSpPr>
          <p:nvPr/>
        </p:nvSpPr>
        <p:spPr bwMode="auto">
          <a:xfrm>
            <a:off x="5286030" y="74422"/>
            <a:ext cx="4867074" cy="1116000"/>
          </a:xfrm>
          <a:prstGeom prst="flowChartAlternateProcess">
            <a:avLst/>
          </a:prstGeom>
          <a:gradFill>
            <a:gsLst>
              <a:gs pos="35000">
                <a:schemeClr val="accent1">
                  <a:lumMod val="45000"/>
                  <a:lumOff val="55000"/>
                </a:schemeClr>
              </a:gs>
              <a:gs pos="65000">
                <a:srgbClr val="FCFAA8"/>
              </a:gs>
            </a:gsLst>
            <a:lin ang="5400000" scaled="1"/>
          </a:gradFill>
          <a:ln w="57150" cap="flat" cmpd="sng">
            <a:solidFill>
              <a:srgbClr val="FF0000">
                <a:alpha val="97647"/>
              </a:srgbClr>
            </a:solidFill>
            <a:prstDash val="lgDashDotDot"/>
            <a:bevel/>
            <a:headEnd/>
            <a:tailEnd/>
          </a:ln>
          <a:effectLst/>
          <a:scene3d>
            <a:camera prst="orthographicFront"/>
            <a:lightRig rig="threePt" dir="t"/>
          </a:scene3d>
          <a:sp3d>
            <a:bevelT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800" dirty="0">
                <a:ln w="9525" cap="rnd">
                  <a:solidFill>
                    <a:srgbClr val="FF0000"/>
                  </a:solidFill>
                  <a:miter lim="800000"/>
                </a:ln>
                <a:solidFill>
                  <a:srgbClr val="10B02E"/>
                </a:solidFill>
                <a:effectLst>
                  <a:outerShdw blurRad="50800" dist="38100" dir="5400000" algn="t" rotWithShape="0">
                    <a:prstClr val="black">
                      <a:alpha val="40000"/>
                    </a:prstClr>
                  </a:outerShdw>
                </a:effectLst>
                <a:latin typeface="Snap ITC" panose="04040A07060A02020202" pitchFamily="82" charset="0"/>
                <a:ea typeface="SimHei" pitchFamily="49" charset="-122"/>
                <a:cs typeface="Arial" panose="020B0604020202020204" pitchFamily="34" charset="0"/>
              </a:rPr>
              <a:t>Fotbalový </a:t>
            </a:r>
            <a:r>
              <a:rPr lang="cs-CZ" sz="2800" dirty="0" smtClean="0">
                <a:ln w="9525" cap="rnd">
                  <a:solidFill>
                    <a:srgbClr val="FF0000"/>
                  </a:solidFill>
                  <a:miter lim="800000"/>
                </a:ln>
                <a:solidFill>
                  <a:srgbClr val="10B02E"/>
                </a:solidFill>
                <a:effectLst>
                  <a:outerShdw blurRad="50800" dist="38100" dir="5400000" algn="t" rotWithShape="0">
                    <a:prstClr val="black">
                      <a:alpha val="40000"/>
                    </a:prstClr>
                  </a:outerShdw>
                </a:effectLst>
                <a:latin typeface="Snap ITC" panose="04040A07060A02020202" pitchFamily="82" charset="0"/>
                <a:ea typeface="SimHei" pitchFamily="49" charset="-122"/>
                <a:cs typeface="Arial" panose="020B0604020202020204" pitchFamily="34" charset="0"/>
              </a:rPr>
              <a:t>zpravodaj</a:t>
            </a:r>
            <a:endParaRPr lang="cs-CZ" sz="2800" dirty="0">
              <a:ln w="9525" cap="rnd">
                <a:solidFill>
                  <a:srgbClr val="FF0000"/>
                </a:solidFill>
                <a:miter lim="800000"/>
              </a:ln>
              <a:solidFill>
                <a:srgbClr val="10B02E"/>
              </a:solidFill>
              <a:effectLst>
                <a:outerShdw blurRad="50800" dist="38100" dir="5400000" algn="t" rotWithShape="0">
                  <a:prstClr val="black">
                    <a:alpha val="40000"/>
                  </a:prstClr>
                </a:outerShdw>
              </a:effectLst>
              <a:latin typeface="Snap ITC" panose="04040A07060A02020202" pitchFamily="82" charset="0"/>
              <a:ea typeface="SimHei" pitchFamily="49" charset="-122"/>
              <a:cs typeface="Arial" panose="020B0604020202020204" pitchFamily="34" charset="0"/>
            </a:endParaRPr>
          </a:p>
          <a:p>
            <a:pPr algn="ctr" eaLnBrk="0" hangingPunct="0">
              <a:defRPr/>
            </a:pPr>
            <a:r>
              <a:rPr lang="cs-CZ" sz="2800" dirty="0">
                <a:ln w="9525" cap="rnd">
                  <a:solidFill>
                    <a:srgbClr val="FF0000"/>
                  </a:solidFill>
                  <a:miter lim="800000"/>
                </a:ln>
                <a:solidFill>
                  <a:srgbClr val="10B02E"/>
                </a:solidFill>
                <a:effectLst>
                  <a:outerShdw blurRad="50800" dist="38100" dir="5400000" algn="t" rotWithShape="0">
                    <a:prstClr val="black">
                      <a:alpha val="40000"/>
                    </a:prstClr>
                  </a:outerShdw>
                </a:effectLst>
                <a:latin typeface="Snap ITC" panose="04040A07060A02020202" pitchFamily="82" charset="0"/>
                <a:ea typeface="SimHei" pitchFamily="49" charset="-122"/>
                <a:cs typeface="Arial" panose="020B0604020202020204" pitchFamily="34" charset="0"/>
              </a:rPr>
              <a:t>SK </a:t>
            </a:r>
            <a:r>
              <a:rPr lang="cs-CZ" sz="2800" dirty="0" smtClean="0">
                <a:ln w="9525" cap="rnd">
                  <a:solidFill>
                    <a:srgbClr val="FF0000"/>
                  </a:solidFill>
                  <a:miter lim="800000"/>
                </a:ln>
                <a:solidFill>
                  <a:srgbClr val="10B02E"/>
                </a:solidFill>
                <a:effectLst>
                  <a:outerShdw blurRad="50800" dist="38100" dir="5400000" algn="t" rotWithShape="0">
                    <a:prstClr val="black">
                      <a:alpha val="40000"/>
                    </a:prstClr>
                  </a:outerShdw>
                </a:effectLst>
                <a:latin typeface="Snap ITC" panose="04040A07060A02020202" pitchFamily="82" charset="0"/>
                <a:ea typeface="SimHei" pitchFamily="49" charset="-122"/>
                <a:cs typeface="Arial" panose="020B0604020202020204" pitchFamily="34" charset="0"/>
              </a:rPr>
              <a:t>Štětí, z.s.</a:t>
            </a:r>
            <a:endParaRPr lang="cs-CZ" sz="2800" dirty="0">
              <a:ln w="9525" cap="rnd">
                <a:solidFill>
                  <a:srgbClr val="FF0000"/>
                </a:solidFill>
                <a:miter lim="800000"/>
              </a:ln>
              <a:solidFill>
                <a:srgbClr val="10B02E"/>
              </a:solidFill>
              <a:effectLst>
                <a:outerShdw blurRad="50800" dist="38100" dir="5400000" algn="t" rotWithShape="0">
                  <a:prstClr val="black">
                    <a:alpha val="40000"/>
                  </a:prstClr>
                </a:outerShdw>
              </a:effectLst>
              <a:latin typeface="Snap ITC" panose="04040A07060A02020202" pitchFamily="82" charset="0"/>
              <a:ea typeface="SimHei" pitchFamily="49" charset="-122"/>
              <a:cs typeface="Arial" panose="020B0604020202020204" pitchFamily="34" charset="0"/>
            </a:endParaRPr>
          </a:p>
        </p:txBody>
      </p:sp>
      <p:sp>
        <p:nvSpPr>
          <p:cNvPr id="32" name="TextovéPole 31"/>
          <p:cNvSpPr txBox="1"/>
          <p:nvPr/>
        </p:nvSpPr>
        <p:spPr>
          <a:xfrm>
            <a:off x="5256560" y="1330233"/>
            <a:ext cx="4866534" cy="1067403"/>
          </a:xfrm>
          <a:prstGeom prst="rect">
            <a:avLst/>
          </a:prstGeom>
          <a:pattFill prst="smGrid">
            <a:fgClr>
              <a:srgbClr val="CCFFFF"/>
            </a:fgClr>
            <a:bgClr>
              <a:schemeClr val="bg1"/>
            </a:bgClr>
          </a:pattFill>
          <a:ln w="57150" cmpd="sng">
            <a:solidFill>
              <a:srgbClr val="33CCCC"/>
            </a:solidFill>
            <a:prstDash val="solid"/>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8575" cap="sq">
                  <a:solidFill>
                    <a:srgbClr val="000099"/>
                  </a:solidFill>
                  <a:prstDash val="solid"/>
                  <a:miter lim="800000"/>
                </a:ln>
                <a:solidFill>
                  <a:srgbClr val="FFFF00"/>
                </a:solidFill>
                <a:effectLst/>
                <a:latin typeface="Bernard MT Condensed" panose="02050806060905020404" pitchFamily="18" charset="0"/>
                <a:ea typeface="PMingLiU" panose="02020500000000000000" pitchFamily="18" charset="-120"/>
                <a:cs typeface="Arial" panose="020B0604020202020204" pitchFamily="34" charset="0"/>
              </a:rPr>
              <a:t>Sezóna 2017/2018</a:t>
            </a:r>
          </a:p>
          <a:p>
            <a:pPr algn="ctr"/>
            <a:r>
              <a:rPr lang="cs-CZ" sz="3200" dirty="0" smtClean="0">
                <a:ln w="28575" cap="sq">
                  <a:solidFill>
                    <a:srgbClr val="000099"/>
                  </a:solidFill>
                  <a:prstDash val="solid"/>
                  <a:miter lim="800000"/>
                </a:ln>
                <a:solidFill>
                  <a:srgbClr val="FFFF00"/>
                </a:solidFill>
                <a:effectLst/>
                <a:latin typeface="Bernard MT Condensed" panose="02050806060905020404" pitchFamily="18" charset="0"/>
                <a:ea typeface="PMingLiU" panose="02020500000000000000" pitchFamily="18" charset="-120"/>
                <a:cs typeface="Arial" panose="020B0604020202020204" pitchFamily="34" charset="0"/>
              </a:rPr>
              <a:t>Ústecký přebor Podzim</a:t>
            </a:r>
          </a:p>
        </p:txBody>
      </p:sp>
      <p:sp>
        <p:nvSpPr>
          <p:cNvPr id="14" name="TextovéPole 13"/>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18" name="Picture 2"/>
          <p:cNvPicPr>
            <a:picLocks noChangeAspect="1" noChangeArrowheads="1"/>
          </p:cNvPicPr>
          <p:nvPr/>
        </p:nvPicPr>
        <p:blipFill>
          <a:blip r:embed="rId7" cstate="print"/>
          <a:srcRect/>
          <a:stretch>
            <a:fillRect/>
          </a:stretch>
        </p:blipFill>
        <p:spPr bwMode="auto">
          <a:xfrm>
            <a:off x="5400576" y="4483596"/>
            <a:ext cx="635045" cy="720000"/>
          </a:xfrm>
          <a:prstGeom prst="rect">
            <a:avLst/>
          </a:prstGeom>
          <a:noFill/>
          <a:ln w="25400">
            <a:noFill/>
            <a:miter lim="800000"/>
            <a:headEnd/>
            <a:tailEnd/>
          </a:ln>
        </p:spPr>
      </p:pic>
      <p:pic>
        <p:nvPicPr>
          <p:cNvPr id="15" name="Obrázek 14"/>
          <p:cNvPicPr>
            <a:picLocks noChangeAspect="1"/>
          </p:cNvPicPr>
          <p:nvPr/>
        </p:nvPicPr>
        <p:blipFill>
          <a:blip r:embed="rId8"/>
          <a:stretch>
            <a:fillRect/>
          </a:stretch>
        </p:blipFill>
        <p:spPr>
          <a:xfrm>
            <a:off x="9217000" y="4555604"/>
            <a:ext cx="687738" cy="684000"/>
          </a:xfrm>
          <a:prstGeom prst="rect">
            <a:avLst/>
          </a:prstGeom>
        </p:spPr>
      </p:pic>
      <p:pic>
        <p:nvPicPr>
          <p:cNvPr id="2" name="Obrázek 1"/>
          <p:cNvPicPr>
            <a:picLocks noChangeAspect="1"/>
          </p:cNvPicPr>
          <p:nvPr/>
        </p:nvPicPr>
        <p:blipFill>
          <a:blip r:embed="rId9"/>
          <a:stretch>
            <a:fillRect/>
          </a:stretch>
        </p:blipFill>
        <p:spPr>
          <a:xfrm>
            <a:off x="5400576" y="5347692"/>
            <a:ext cx="563200" cy="57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graphicFrame>
        <p:nvGraphicFramePr>
          <p:cNvPr id="65" name="Tabulka 64"/>
          <p:cNvGraphicFramePr>
            <a:graphicFrameLocks noGrp="1"/>
          </p:cNvGraphicFramePr>
          <p:nvPr>
            <p:extLst>
              <p:ext uri="{D42A27DB-BD31-4B8C-83A1-F6EECF244321}">
                <p14:modId xmlns:p14="http://schemas.microsoft.com/office/powerpoint/2010/main" val="3158303364"/>
              </p:ext>
            </p:extLst>
          </p:nvPr>
        </p:nvGraphicFramePr>
        <p:xfrm>
          <a:off x="5401876" y="163116"/>
          <a:ext cx="4608512" cy="3411520"/>
        </p:xfrm>
        <a:graphic>
          <a:graphicData uri="http://schemas.openxmlformats.org/drawingml/2006/table">
            <a:tbl>
              <a:tblPr/>
              <a:tblGrid>
                <a:gridCol w="1143289">
                  <a:extLst>
                    <a:ext uri="{9D8B030D-6E8A-4147-A177-3AD203B41FA5}">
                      <a16:colId xmlns:a16="http://schemas.microsoft.com/office/drawing/2014/main" val="3248420593"/>
                    </a:ext>
                  </a:extLst>
                </a:gridCol>
                <a:gridCol w="1602960">
                  <a:extLst>
                    <a:ext uri="{9D8B030D-6E8A-4147-A177-3AD203B41FA5}">
                      <a16:colId xmlns:a16="http://schemas.microsoft.com/office/drawing/2014/main" val="7064302"/>
                    </a:ext>
                  </a:extLst>
                </a:gridCol>
                <a:gridCol w="926159">
                  <a:extLst>
                    <a:ext uri="{9D8B030D-6E8A-4147-A177-3AD203B41FA5}">
                      <a16:colId xmlns:a16="http://schemas.microsoft.com/office/drawing/2014/main" val="3161003137"/>
                    </a:ext>
                  </a:extLst>
                </a:gridCol>
                <a:gridCol w="936104">
                  <a:extLst>
                    <a:ext uri="{9D8B030D-6E8A-4147-A177-3AD203B41FA5}">
                      <a16:colId xmlns:a16="http://schemas.microsoft.com/office/drawing/2014/main" val="1505069724"/>
                    </a:ext>
                  </a:extLst>
                </a:gridCol>
              </a:tblGrid>
              <a:tr h="514350">
                <a:tc gridSpan="4">
                  <a:txBody>
                    <a:bodyPr/>
                    <a:lstStyle/>
                    <a:p>
                      <a:pPr algn="ctr" rtl="0" fontAlgn="ctr"/>
                      <a:r>
                        <a:rPr lang="cs-CZ" sz="1800" b="1" i="0" u="none" strike="noStrike" dirty="0" smtClean="0">
                          <a:solidFill>
                            <a:srgbClr val="000000"/>
                          </a:solidFill>
                          <a:effectLst/>
                          <a:latin typeface="Aharoni" panose="02010803020104030203" pitchFamily="2" charset="-79"/>
                          <a:cs typeface="Aharoni" panose="02010803020104030203" pitchFamily="2" charset="-79"/>
                        </a:rPr>
                        <a:t>Výsledky posledního podzimního kola Ústeckého přeboru žáků</a:t>
                      </a:r>
                      <a:endParaRPr lang="cs-CZ" sz="1800" b="1" i="0" u="none" strike="noStrike" dirty="0">
                        <a:solidFill>
                          <a:srgbClr val="000000"/>
                        </a:solidFill>
                        <a:effectLst/>
                        <a:latin typeface="Aharoni" panose="02010803020104030203" pitchFamily="2" charset="-79"/>
                        <a:cs typeface="Aharoni" panose="02010803020104030203" pitchFamily="2" charset="-79"/>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3"/>
                      <a:tile tx="0" ty="0" sx="100000" sy="100000" flip="none" algn="tl"/>
                    </a:blip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24474883"/>
                  </a:ext>
                </a:extLst>
              </a:tr>
              <a:tr h="459038">
                <a:tc gridSpan="2">
                  <a:txBody>
                    <a:bodyPr/>
                    <a:lstStyle/>
                    <a:p>
                      <a:pPr algn="ctr" rtl="0" fontAlgn="ctr"/>
                      <a:r>
                        <a:rPr lang="cs-CZ" sz="1100" b="1" i="0" u="none" strike="noStrike" dirty="0" smtClean="0">
                          <a:solidFill>
                            <a:srgbClr val="000000"/>
                          </a:solidFill>
                          <a:effectLst/>
                          <a:latin typeface="Arial Black" panose="020B0A04020102020204" pitchFamily="34" charset="0"/>
                        </a:rPr>
                        <a:t>11</a:t>
                      </a:r>
                      <a:r>
                        <a:rPr lang="it-IT" sz="1100" b="1" i="0" u="none" strike="noStrike" dirty="0" smtClean="0">
                          <a:solidFill>
                            <a:srgbClr val="000000"/>
                          </a:solidFill>
                          <a:effectLst/>
                          <a:latin typeface="Arial Black" panose="020B0A04020102020204" pitchFamily="34" charset="0"/>
                        </a:rPr>
                        <a:t>. </a:t>
                      </a:r>
                      <a:r>
                        <a:rPr lang="it-IT" sz="1100" b="1" i="0" u="none" strike="noStrike" dirty="0">
                          <a:solidFill>
                            <a:srgbClr val="000000"/>
                          </a:solidFill>
                          <a:effectLst/>
                          <a:latin typeface="Arial Black" panose="020B0A04020102020204" pitchFamily="34" charset="0"/>
                        </a:rPr>
                        <a:t>kolo  </a:t>
                      </a:r>
                      <a:r>
                        <a:rPr lang="cs-CZ" sz="1100" b="1" i="0" u="none" strike="noStrike" dirty="0" smtClean="0">
                          <a:solidFill>
                            <a:srgbClr val="000000"/>
                          </a:solidFill>
                          <a:effectLst/>
                          <a:latin typeface="Arial Black" panose="020B0A04020102020204" pitchFamily="34" charset="0"/>
                        </a:rPr>
                        <a:t>5.</a:t>
                      </a:r>
                      <a:r>
                        <a:rPr lang="it-IT" sz="1100" b="1" i="0" u="none" strike="noStrike" dirty="0" smtClean="0">
                          <a:solidFill>
                            <a:srgbClr val="000000"/>
                          </a:solidFill>
                          <a:effectLst/>
                          <a:latin typeface="Arial Black" panose="020B0A04020102020204" pitchFamily="34" charset="0"/>
                        </a:rPr>
                        <a:t>1</a:t>
                      </a:r>
                      <a:r>
                        <a:rPr lang="cs-CZ" sz="1100" b="1" i="0" u="none" strike="noStrike" dirty="0" smtClean="0">
                          <a:solidFill>
                            <a:srgbClr val="000000"/>
                          </a:solidFill>
                          <a:effectLst/>
                          <a:latin typeface="Arial Black" panose="020B0A04020102020204" pitchFamily="34" charset="0"/>
                        </a:rPr>
                        <a:t>1</a:t>
                      </a:r>
                      <a:r>
                        <a:rPr lang="it-IT" sz="1100" b="1" i="0" u="none" strike="noStrike" dirty="0" smtClean="0">
                          <a:solidFill>
                            <a:srgbClr val="000000"/>
                          </a:solidFill>
                          <a:effectLst/>
                          <a:latin typeface="Arial Black" panose="020B0A04020102020204" pitchFamily="34" charset="0"/>
                        </a:rPr>
                        <a:t>.2017   1</a:t>
                      </a:r>
                      <a:r>
                        <a:rPr lang="cs-CZ" sz="1100" b="1" i="0" u="none" strike="noStrike" dirty="0" smtClean="0">
                          <a:solidFill>
                            <a:srgbClr val="000000"/>
                          </a:solidFill>
                          <a:effectLst/>
                          <a:latin typeface="Arial Black" panose="020B0A04020102020204" pitchFamily="34" charset="0"/>
                        </a:rPr>
                        <a:t>2</a:t>
                      </a:r>
                      <a:r>
                        <a:rPr lang="it-IT" sz="1100" b="1" i="0" u="none" strike="noStrike" dirty="0" smtClean="0">
                          <a:solidFill>
                            <a:srgbClr val="000000"/>
                          </a:solidFill>
                          <a:effectLst/>
                          <a:latin typeface="Arial Black" panose="020B0A04020102020204" pitchFamily="34" charset="0"/>
                        </a:rPr>
                        <a:t>. </a:t>
                      </a:r>
                      <a:r>
                        <a:rPr lang="it-IT" sz="1100" b="1" i="0" u="none" strike="noStrike" dirty="0">
                          <a:solidFill>
                            <a:srgbClr val="000000"/>
                          </a:solidFill>
                          <a:effectLst/>
                          <a:latin typeface="Arial Black" panose="020B0A04020102020204" pitchFamily="34" charset="0"/>
                        </a:rPr>
                        <a:t>hrané</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3"/>
                      <a:tile tx="0" ty="0" sx="100000" sy="100000" flip="none" algn="tl"/>
                    </a:blipFill>
                  </a:tcPr>
                </a:tc>
                <a:tc hMerge="1">
                  <a:txBody>
                    <a:bodyPr/>
                    <a:lstStyle/>
                    <a:p>
                      <a:endParaRPr lang="cs-CZ"/>
                    </a:p>
                  </a:txBody>
                  <a:tcPr/>
                </a:tc>
                <a:tc>
                  <a:txBody>
                    <a:bodyPr/>
                    <a:lstStyle/>
                    <a:p>
                      <a:pPr algn="ctr" rtl="0" fontAlgn="ctr"/>
                      <a:r>
                        <a:rPr lang="cs-CZ" sz="1100" b="1" i="0" u="none" strike="noStrike">
                          <a:solidFill>
                            <a:srgbClr val="000000"/>
                          </a:solidFill>
                          <a:effectLst/>
                          <a:latin typeface="Arial Black" panose="020B0A04020102020204" pitchFamily="34" charset="0"/>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3"/>
                      <a:tile tx="0" ty="0" sx="100000" sy="100000" flip="none" algn="tl"/>
                    </a:blipFill>
                  </a:tcPr>
                </a:tc>
                <a:tc>
                  <a:txBody>
                    <a:bodyPr/>
                    <a:lstStyle/>
                    <a:p>
                      <a:pPr algn="ctr" rtl="0" fontAlgn="ctr"/>
                      <a:r>
                        <a:rPr lang="cs-CZ" sz="1100" b="1" i="0" u="none" strike="noStrike" dirty="0">
                          <a:solidFill>
                            <a:srgbClr val="000000"/>
                          </a:solidFill>
                          <a:effectLst/>
                          <a:latin typeface="Arial Black" panose="020B0A04020102020204" pitchFamily="34" charset="0"/>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63"/>
                      <a:tile tx="0" ty="0" sx="100000" sy="100000" flip="none" algn="tl"/>
                    </a:blipFill>
                  </a:tcPr>
                </a:tc>
                <a:extLst>
                  <a:ext uri="{0D108BD9-81ED-4DB2-BD59-A6C34878D82A}">
                    <a16:rowId xmlns:a16="http://schemas.microsoft.com/office/drawing/2014/main" val="570119508"/>
                  </a:ext>
                </a:extLst>
              </a:tr>
              <a:tr h="459038">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MSK Trmice</a:t>
                      </a:r>
                      <a:r>
                        <a:rPr lang="cs-CZ" sz="1200" b="0" i="0" kern="1200" dirty="0" smtClean="0">
                          <a:solidFill>
                            <a:schemeClr val="tx1"/>
                          </a:solidFill>
                          <a:effectLst/>
                          <a:latin typeface="Arial" panose="020B0604020202020204" pitchFamily="34" charset="0"/>
                          <a:ea typeface="+mn-ea"/>
                          <a:cs typeface="Arial" panose="020B0604020202020204" pitchFamily="34" charset="0"/>
                        </a:rPr>
                        <a:t> </a:t>
                      </a:r>
                      <a:endParaRPr lang="cs-CZ" sz="1200" b="1" i="0" u="none" strike="noStrike" dirty="0">
                        <a:solidFill>
                          <a:srgbClr val="151515"/>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TJ Krupka</a:t>
                      </a:r>
                      <a:endParaRPr lang="cs-CZ" sz="1200" b="1" i="0" u="none" strike="noStrike" dirty="0">
                        <a:solidFill>
                          <a:srgbClr val="151515"/>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400" b="1" i="0" u="none" strike="noStrike" dirty="0" smtClean="0">
                          <a:solidFill>
                            <a:srgbClr val="000000"/>
                          </a:solidFill>
                          <a:effectLst/>
                          <a:latin typeface="Arial" panose="020B0604020202020204" pitchFamily="34" charset="0"/>
                          <a:cs typeface="Arial" panose="020B0604020202020204" pitchFamily="34" charset="0"/>
                        </a:rPr>
                        <a:t>0:15</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600" b="1" i="0" u="none" strike="noStrike" dirty="0" smtClean="0">
                          <a:solidFill>
                            <a:srgbClr val="000000"/>
                          </a:solidFill>
                          <a:effectLst/>
                          <a:latin typeface="Arial" panose="020B0604020202020204" pitchFamily="34" charset="0"/>
                          <a:cs typeface="Arial" panose="020B0604020202020204" pitchFamily="34" charset="0"/>
                        </a:rPr>
                        <a:t>4:1</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79922522"/>
                  </a:ext>
                </a:extLst>
              </a:tr>
              <a:tr h="459038">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Neštěmice</a:t>
                      </a:r>
                      <a:r>
                        <a:rPr lang="cs-CZ" sz="1200" b="0" i="0" kern="1200" dirty="0" smtClean="0">
                          <a:solidFill>
                            <a:schemeClr val="tx1"/>
                          </a:solidFill>
                          <a:effectLst/>
                          <a:latin typeface="Arial" panose="020B0604020202020204" pitchFamily="34" charset="0"/>
                          <a:ea typeface="+mn-ea"/>
                          <a:cs typeface="Arial" panose="020B0604020202020204" pitchFamily="34" charset="0"/>
                        </a:rPr>
                        <a:t> </a:t>
                      </a:r>
                      <a:endParaRPr lang="cs-CZ" sz="1200" b="1" i="0" u="none" strike="noStrike" dirty="0">
                        <a:solidFill>
                          <a:srgbClr val="151515"/>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JUNIOR Děčín "B"</a:t>
                      </a:r>
                      <a:endParaRPr lang="cs-CZ" sz="1200" b="1" i="0" u="none" strike="noStrike" dirty="0">
                        <a:solidFill>
                          <a:srgbClr val="151515"/>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smtClean="0">
                          <a:solidFill>
                            <a:srgbClr val="000000"/>
                          </a:solidFill>
                          <a:effectLst/>
                          <a:latin typeface="Arial" panose="020B0604020202020204" pitchFamily="34" charset="0"/>
                          <a:cs typeface="Arial" panose="020B0604020202020204" pitchFamily="34" charset="0"/>
                        </a:rPr>
                        <a:t>7:0</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600" b="1" i="0" u="none" strike="noStrike" dirty="0" smtClean="0">
                          <a:solidFill>
                            <a:srgbClr val="000000"/>
                          </a:solidFill>
                          <a:effectLst/>
                          <a:latin typeface="Arial" panose="020B0604020202020204" pitchFamily="34" charset="0"/>
                          <a:cs typeface="Arial" panose="020B0604020202020204" pitchFamily="34" charset="0"/>
                        </a:rPr>
                        <a:t>7:0</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46989953"/>
                  </a:ext>
                </a:extLst>
              </a:tr>
              <a:tr h="459038">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FK JUNIOR Děčín "A"</a:t>
                      </a:r>
                      <a:endParaRPr lang="cs-CZ" sz="1200" b="1" i="0" u="none" strike="noStrike" dirty="0">
                        <a:solidFill>
                          <a:srgbClr val="151515"/>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ASK Lovosice</a:t>
                      </a:r>
                      <a:endParaRPr lang="cs-CZ" sz="1200" b="1" i="0" u="none" strike="noStrike" dirty="0">
                        <a:solidFill>
                          <a:srgbClr val="151515"/>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400" b="1" i="0" u="none" strike="noStrike" dirty="0" smtClean="0">
                          <a:solidFill>
                            <a:srgbClr val="000000"/>
                          </a:solidFill>
                          <a:effectLst/>
                          <a:latin typeface="Arial" panose="020B0604020202020204" pitchFamily="34" charset="0"/>
                          <a:cs typeface="Arial" panose="020B0604020202020204" pitchFamily="34" charset="0"/>
                        </a:rPr>
                        <a:t>7:1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600" b="1" i="0" u="none" strike="noStrike" dirty="0" smtClean="0">
                          <a:solidFill>
                            <a:srgbClr val="000000"/>
                          </a:solidFill>
                          <a:effectLst/>
                          <a:latin typeface="Arial" panose="020B0604020202020204" pitchFamily="34" charset="0"/>
                          <a:cs typeface="Arial" panose="020B0604020202020204" pitchFamily="34" charset="0"/>
                        </a:rPr>
                        <a:t>8:0</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81083123"/>
                  </a:ext>
                </a:extLst>
              </a:tr>
              <a:tr h="459038">
                <a:tc>
                  <a:txBody>
                    <a:bodyPr/>
                    <a:lstStyle/>
                    <a:p>
                      <a:pPr algn="ctr" rtl="0" fontAlgn="ctr"/>
                      <a:r>
                        <a:rPr lang="cs-CZ" sz="1200" b="1" i="0" kern="1200" dirty="0" smtClean="0">
                          <a:solidFill>
                            <a:srgbClr val="0000FF"/>
                          </a:solidFill>
                          <a:effectLst/>
                          <a:latin typeface="Arial" panose="020B0604020202020204" pitchFamily="34" charset="0"/>
                          <a:ea typeface="+mn-ea"/>
                          <a:cs typeface="Arial" panose="020B0604020202020204" pitchFamily="34" charset="0"/>
                        </a:rPr>
                        <a:t>SK Junior Teplice/FK Teplice</a:t>
                      </a:r>
                      <a:endParaRPr lang="cs-CZ" sz="1200" b="1" i="0"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kern="1200" dirty="0" smtClean="0">
                          <a:solidFill>
                            <a:srgbClr val="0000FF"/>
                          </a:solidFill>
                          <a:effectLst/>
                          <a:latin typeface="Arial" panose="020B0604020202020204" pitchFamily="34" charset="0"/>
                          <a:ea typeface="+mn-ea"/>
                          <a:cs typeface="Arial" panose="020B0604020202020204" pitchFamily="34" charset="0"/>
                        </a:rPr>
                        <a:t>SK Štětí</a:t>
                      </a:r>
                      <a:endParaRPr lang="cs-CZ" sz="1200" b="1" i="0"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smtClean="0">
                          <a:solidFill>
                            <a:srgbClr val="0000FF"/>
                          </a:solidFill>
                          <a:effectLst/>
                          <a:latin typeface="Arial" panose="020B0604020202020204" pitchFamily="34" charset="0"/>
                          <a:cs typeface="Arial" panose="020B0604020202020204" pitchFamily="34" charset="0"/>
                        </a:rPr>
                        <a:t>0:13</a:t>
                      </a:r>
                      <a:endParaRPr lang="cs-CZ" sz="1400" b="1" i="0"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600" b="1" i="0" u="none" strike="noStrike" dirty="0" smtClean="0">
                          <a:solidFill>
                            <a:srgbClr val="0000FF"/>
                          </a:solidFill>
                          <a:effectLst/>
                          <a:latin typeface="Arial" panose="020B0604020202020204" pitchFamily="34" charset="0"/>
                          <a:cs typeface="Arial" panose="020B0604020202020204" pitchFamily="34" charset="0"/>
                        </a:rPr>
                        <a:t>2:3 PK</a:t>
                      </a:r>
                      <a:endParaRPr lang="cs-CZ" sz="1600" b="1" i="0"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720960458"/>
                  </a:ext>
                </a:extLst>
              </a:tr>
              <a:tr h="459038">
                <a:tc>
                  <a:txBody>
                    <a:bodyPr/>
                    <a:lstStyle/>
                    <a:p>
                      <a:pPr algn="ctr" rtl="0" fontAlgn="ctr"/>
                      <a:r>
                        <a:rPr lang="cs-CZ" sz="1200" b="1" i="0" kern="1200" dirty="0" smtClean="0">
                          <a:solidFill>
                            <a:schemeClr val="tx1"/>
                          </a:solidFill>
                          <a:effectLst/>
                          <a:latin typeface="Arial" panose="020B0604020202020204" pitchFamily="34" charset="0"/>
                          <a:ea typeface="+mn-ea"/>
                          <a:cs typeface="Arial" panose="020B0604020202020204" pitchFamily="34" charset="0"/>
                        </a:rPr>
                        <a:t>TJ Hvězda Trnovany</a:t>
                      </a:r>
                      <a:r>
                        <a:rPr lang="cs-CZ" sz="1200" b="0" i="0" kern="1200" dirty="0" smtClean="0">
                          <a:solidFill>
                            <a:schemeClr val="tx1"/>
                          </a:solidFill>
                          <a:effectLst/>
                          <a:latin typeface="Arial" panose="020B0604020202020204" pitchFamily="34" charset="0"/>
                          <a:ea typeface="+mn-ea"/>
                          <a:cs typeface="Arial" panose="020B0604020202020204" pitchFamily="34" charset="0"/>
                        </a:rPr>
                        <a:t> </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200" b="1" i="0" dirty="0" smtClean="0">
                          <a:solidFill>
                            <a:srgbClr val="1A2C37"/>
                          </a:solidFill>
                          <a:effectLst/>
                          <a:latin typeface="Arial" panose="020B0604020202020204" pitchFamily="34" charset="0"/>
                          <a:cs typeface="Arial" panose="020B0604020202020204" pitchFamily="34" charset="0"/>
                        </a:rPr>
                        <a:t>SK Sokol Brozany</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400" b="1" i="0" u="none" strike="noStrike" dirty="0" smtClean="0">
                          <a:solidFill>
                            <a:srgbClr val="000000"/>
                          </a:solidFill>
                          <a:effectLst/>
                          <a:latin typeface="Arial" panose="020B0604020202020204" pitchFamily="34" charset="0"/>
                          <a:cs typeface="Arial" panose="020B0604020202020204" pitchFamily="34" charset="0"/>
                        </a:rPr>
                        <a:t>3:1</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600" b="1" i="0" u="none" strike="noStrike" dirty="0" smtClean="0">
                          <a:solidFill>
                            <a:srgbClr val="000000"/>
                          </a:solidFill>
                          <a:effectLst/>
                          <a:latin typeface="Arial" panose="020B0604020202020204" pitchFamily="34" charset="0"/>
                          <a:cs typeface="Arial" panose="020B0604020202020204" pitchFamily="34" charset="0"/>
                        </a:rPr>
                        <a:t>5:1</a:t>
                      </a:r>
                      <a:endParaRPr lang="cs-CZ"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78367467"/>
                  </a:ext>
                </a:extLst>
              </a:tr>
            </a:tbl>
          </a:graphicData>
        </a:graphic>
      </p:graphicFrame>
      <p:pic>
        <p:nvPicPr>
          <p:cNvPr id="2" name="Obrázek 1"/>
          <p:cNvPicPr>
            <a:picLocks noChangeAspect="1"/>
          </p:cNvPicPr>
          <p:nvPr/>
        </p:nvPicPr>
        <p:blipFill>
          <a:blip r:embed="rId64"/>
          <a:stretch>
            <a:fillRect/>
          </a:stretch>
        </p:blipFill>
        <p:spPr>
          <a:xfrm>
            <a:off x="5430742" y="4339580"/>
            <a:ext cx="4369143" cy="2124000"/>
          </a:xfrm>
          <a:prstGeom prst="rect">
            <a:avLst/>
          </a:prstGeom>
        </p:spPr>
      </p:pic>
      <p:pic>
        <p:nvPicPr>
          <p:cNvPr id="4" name="Obrázek 3"/>
          <p:cNvPicPr>
            <a:picLocks noChangeAspect="1"/>
          </p:cNvPicPr>
          <p:nvPr/>
        </p:nvPicPr>
        <p:blipFill>
          <a:blip r:embed="rId65"/>
          <a:stretch>
            <a:fillRect/>
          </a:stretch>
        </p:blipFill>
        <p:spPr>
          <a:xfrm>
            <a:off x="194232" y="854107"/>
            <a:ext cx="4543243" cy="2736000"/>
          </a:xfrm>
          <a:prstGeom prst="rect">
            <a:avLst/>
          </a:prstGeom>
          <a:ln w="28575">
            <a:solidFill>
              <a:srgbClr val="FFFF00"/>
            </a:solidFill>
          </a:ln>
        </p:spPr>
      </p:pic>
      <p:pic>
        <p:nvPicPr>
          <p:cNvPr id="5" name="Obrázek 4"/>
          <p:cNvPicPr>
            <a:picLocks noChangeAspect="1"/>
          </p:cNvPicPr>
          <p:nvPr/>
        </p:nvPicPr>
        <p:blipFill>
          <a:blip r:embed="rId66"/>
          <a:stretch>
            <a:fillRect/>
          </a:stretch>
        </p:blipFill>
        <p:spPr>
          <a:xfrm>
            <a:off x="351665" y="3957585"/>
            <a:ext cx="4127895" cy="2628000"/>
          </a:xfrm>
          <a:prstGeom prst="rect">
            <a:avLst/>
          </a:prstGeom>
          <a:ln w="28575">
            <a:solidFill>
              <a:srgbClr val="FFFF00"/>
            </a:solidFill>
          </a:ln>
        </p:spPr>
      </p:pic>
      <p:sp>
        <p:nvSpPr>
          <p:cNvPr id="6" name="TextovéPole 5"/>
          <p:cNvSpPr txBox="1"/>
          <p:nvPr/>
        </p:nvSpPr>
        <p:spPr>
          <a:xfrm>
            <a:off x="216000" y="122233"/>
            <a:ext cx="4471235" cy="523220"/>
          </a:xfrm>
          <a:prstGeom prst="rect">
            <a:avLst/>
          </a:prstGeom>
          <a:solidFill>
            <a:schemeClr val="accent1">
              <a:lumMod val="20000"/>
              <a:lumOff val="80000"/>
            </a:schemeClr>
          </a:solidFill>
        </p:spPr>
        <p:txBody>
          <a:bodyPr wrap="square" rtlCol="0">
            <a:spAutoFit/>
          </a:bodyPr>
          <a:lstStyle/>
          <a:p>
            <a:pPr algn="ctr"/>
            <a:r>
              <a:rPr lang="cs-CZ" sz="1400" dirty="0" smtClean="0">
                <a:latin typeface="Arial" panose="020B0604020202020204" pitchFamily="34" charset="0"/>
                <a:cs typeface="Arial" panose="020B0604020202020204" pitchFamily="34" charset="0"/>
              </a:rPr>
              <a:t>Foto Jiří </a:t>
            </a:r>
            <a:r>
              <a:rPr lang="cs-CZ" sz="1400" dirty="0" err="1" smtClean="0">
                <a:latin typeface="Arial" panose="020B0604020202020204" pitchFamily="34" charset="0"/>
                <a:cs typeface="Arial" panose="020B0604020202020204" pitchFamily="34" charset="0"/>
              </a:rPr>
              <a:t>Havner</a:t>
            </a:r>
            <a:endParaRPr lang="cs-CZ" sz="1400" dirty="0" smtClean="0">
              <a:latin typeface="Arial" panose="020B0604020202020204" pitchFamily="34" charset="0"/>
              <a:cs typeface="Arial" panose="020B0604020202020204" pitchFamily="34" charset="0"/>
            </a:endParaRPr>
          </a:p>
          <a:p>
            <a:pPr algn="ctr"/>
            <a:r>
              <a:rPr lang="cs-CZ" sz="1400" dirty="0" smtClean="0">
                <a:latin typeface="Arial" panose="020B0604020202020204" pitchFamily="34" charset="0"/>
                <a:cs typeface="Arial" panose="020B0604020202020204" pitchFamily="34" charset="0"/>
              </a:rPr>
              <a:t>TJ Krupka – SK Štětí   4.11.2017</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272784"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0" name="TextovéPole 9"/>
          <p:cNvSpPr txBox="1"/>
          <p:nvPr/>
        </p:nvSpPr>
        <p:spPr>
          <a:xfrm>
            <a:off x="71984" y="418618"/>
            <a:ext cx="4608512" cy="7017306"/>
          </a:xfrm>
          <a:prstGeom prst="rect">
            <a:avLst/>
          </a:prstGeom>
          <a:noFill/>
        </p:spPr>
        <p:txBody>
          <a:bodyPr wrap="square" rtlCol="0">
            <a:spAutoFit/>
          </a:bodyPr>
          <a:lstStyle/>
          <a:p>
            <a:pPr algn="ctr"/>
            <a:r>
              <a:rPr lang="cs-CZ" sz="2000" u="sng" dirty="0" smtClean="0">
                <a:latin typeface="Bookman Old Style" pitchFamily="18" charset="0"/>
              </a:rPr>
              <a:t>TJ Krupka – SK Štětí</a:t>
            </a:r>
          </a:p>
          <a:p>
            <a:pPr algn="ctr"/>
            <a:r>
              <a:rPr lang="cs-CZ" sz="2000" u="sng" dirty="0" smtClean="0">
                <a:latin typeface="Bookman Old Style" pitchFamily="18" charset="0"/>
              </a:rPr>
              <a:t>2:1 (0:1) </a:t>
            </a:r>
            <a:r>
              <a:rPr lang="cs-CZ" sz="1400" u="sng" dirty="0" smtClean="0">
                <a:latin typeface="Bookman Old Style" pitchFamily="18" charset="0"/>
              </a:rPr>
              <a:t>28.10.2017 11. hrané kolo</a:t>
            </a:r>
          </a:p>
          <a:p>
            <a:pPr algn="just"/>
            <a:r>
              <a:rPr lang="cs-CZ" sz="1000" b="0" dirty="0" smtClean="0">
                <a:latin typeface="Arial" panose="020B0604020202020204" pitchFamily="34" charset="0"/>
                <a:cs typeface="Arial" panose="020B0604020202020204" pitchFamily="34" charset="0"/>
              </a:rPr>
              <a:t>Do Krupky jsme chtěli jet bojovat o 5. místo, ale když trenéři v týdnu před utkáním začali počítat padlé a zraněné, tak to to vypadalo, že pojedeme jen na výlet. Když v pátek ještě omarodil další hráč, tak nám do smíchu nebylo. Poděkování patří klukům  starší přípravky, hlavně teda Davidovi Bílkovi. I když teda sestava nebyla optimální, tak jsme byli odhodláni o body se porvat a zkusit vyhrát. První minuty patřily domácím, kterým se dařilo a našemu týmu nějaký čas trvalo než se dostal do správné provozní teploty. Vypracovali jsme si několik slibných brankových příležitostí a ve 25. minutě jsme se dokonce ujali vedení 1:0. Daniel Hromy přichystal pro Lukáše </a:t>
            </a:r>
            <a:r>
              <a:rPr lang="cs-CZ" sz="1000" b="0" dirty="0" err="1" smtClean="0">
                <a:latin typeface="Arial" panose="020B0604020202020204" pitchFamily="34" charset="0"/>
                <a:cs typeface="Arial" panose="020B0604020202020204" pitchFamily="34" charset="0"/>
              </a:rPr>
              <a:t>Širochomana</a:t>
            </a:r>
            <a:r>
              <a:rPr lang="cs-CZ" sz="1000" b="0" dirty="0" smtClean="0">
                <a:latin typeface="Arial" panose="020B0604020202020204" pitchFamily="34" charset="0"/>
                <a:cs typeface="Arial" panose="020B0604020202020204" pitchFamily="34" charset="0"/>
              </a:rPr>
              <a:t> krásnou lahůdku a  ten se odměnil krásnou střelou do levého horního růžku. Výsledkem 1:0 také skončil 1. poločas a do 2. poloviny nastoupila Krupka se změnou na postu brankáře s cílem vývoj zápasu otočit. Odpověděli jsme hezkou kombinační hrou a dařilo se nám lépe než v úvod utkání. Ve 35.minutě se bohužel jeden z obránců dopustil hrubé chyby, když úplně zbytečně vracel míč směrem ke své brance, kde číhal Michal </a:t>
            </a:r>
            <a:r>
              <a:rPr lang="cs-CZ" sz="1000" b="0" dirty="0" err="1" smtClean="0">
                <a:latin typeface="Arial" panose="020B0604020202020204" pitchFamily="34" charset="0"/>
                <a:cs typeface="Arial" panose="020B0604020202020204" pitchFamily="34" charset="0"/>
              </a:rPr>
              <a:t>Šipovič</a:t>
            </a:r>
            <a:r>
              <a:rPr lang="cs-CZ" sz="1000" b="0" dirty="0" smtClean="0">
                <a:latin typeface="Arial" panose="020B0604020202020204" pitchFamily="34" charset="0"/>
                <a:cs typeface="Arial" panose="020B0604020202020204" pitchFamily="34" charset="0"/>
              </a:rPr>
              <a:t> a Petr Hůrka byl bezmocný. Výsledek 1:1 nám moc nevyhovoval a i nadále jsme snažili být aktivnější. Chyběla však ta třešinka na dortu v podobě finální přihrávky a přesné koncovky. Trest se dostavil v 50. minutě. Soupeře jsme sice zmáčkli před jeho brankou, ale místo rozumné přihrávky jsme se utopili v kličkách a o míč jsme přišli. Následoval protiútok, po kterém se k míči dostal autor první branky v naší síti a podařilo se mu skórovat i podruhé. Chuť na vyrovnání jsme ve zbývajícím čase měli, ale bohužel síly už začaly docházet. Přišel konec a s ním i zklamání, které ale k fotbalu patří a hlavně, když je to jen o branku. </a:t>
            </a:r>
          </a:p>
          <a:p>
            <a:pPr algn="just"/>
            <a:r>
              <a:rPr lang="cs-CZ" sz="1000" b="0" u="sng" dirty="0" smtClean="0">
                <a:latin typeface="Arial" panose="020B0604020202020204" pitchFamily="34" charset="0"/>
                <a:cs typeface="Arial" panose="020B0604020202020204" pitchFamily="34" charset="0"/>
              </a:rPr>
              <a:t>Miloslav Hromy – trenér Štětí</a:t>
            </a:r>
          </a:p>
          <a:p>
            <a:pPr algn="just"/>
            <a:r>
              <a:rPr lang="cs-CZ" sz="1000" b="0" dirty="0" smtClean="0">
                <a:latin typeface="Arial" panose="020B0604020202020204" pitchFamily="34" charset="0"/>
                <a:cs typeface="Arial" panose="020B0604020202020204" pitchFamily="34" charset="0"/>
              </a:rPr>
              <a:t>zápas jsme z důvodu nemocí jeli spíše </a:t>
            </a:r>
            <a:r>
              <a:rPr lang="cs-CZ" sz="1000" b="0" dirty="0" err="1" smtClean="0">
                <a:latin typeface="Arial" panose="020B0604020202020204" pitchFamily="34" charset="0"/>
                <a:cs typeface="Arial" panose="020B0604020202020204" pitchFamily="34" charset="0"/>
              </a:rPr>
              <a:t>odbojovat</a:t>
            </a:r>
            <a:r>
              <a:rPr lang="cs-CZ" sz="1000" b="0" dirty="0" smtClean="0">
                <a:latin typeface="Arial" panose="020B0604020202020204" pitchFamily="34" charset="0"/>
                <a:cs typeface="Arial" panose="020B0604020202020204" pitchFamily="34" charset="0"/>
              </a:rPr>
              <a:t>. Hráli jsme ale dobře a hru přizpůsobili malému počtu hráčů. Musíme ještě potrénovat lepší přechod do útoku a zlepšit koncovku. V budoucnu </a:t>
            </a:r>
            <a:r>
              <a:rPr lang="cs-CZ" sz="1000" b="0" dirty="0">
                <a:latin typeface="Arial" panose="020B0604020202020204" pitchFamily="34" charset="0"/>
                <a:cs typeface="Arial" panose="020B0604020202020204" pitchFamily="34" charset="0"/>
              </a:rPr>
              <a:t>by to </a:t>
            </a:r>
            <a:r>
              <a:rPr lang="cs-CZ" sz="1000" b="0" dirty="0" smtClean="0">
                <a:latin typeface="Arial" panose="020B0604020202020204" pitchFamily="34" charset="0"/>
                <a:cs typeface="Arial" panose="020B0604020202020204" pitchFamily="34" charset="0"/>
              </a:rPr>
              <a:t>mohlo</a:t>
            </a:r>
            <a:r>
              <a:rPr lang="cs-CZ" sz="1000" b="0" dirty="0">
                <a:latin typeface="Arial" panose="020B0604020202020204" pitchFamily="34" charset="0"/>
                <a:cs typeface="Arial" panose="020B0604020202020204" pitchFamily="34" charset="0"/>
              </a:rPr>
              <a:t>  být </a:t>
            </a:r>
            <a:r>
              <a:rPr lang="cs-CZ" sz="1000" b="0" dirty="0" smtClean="0">
                <a:latin typeface="Arial" panose="020B0604020202020204" pitchFamily="34" charset="0"/>
                <a:cs typeface="Arial" panose="020B0604020202020204" pitchFamily="34" charset="0"/>
              </a:rPr>
              <a:t>ještě </a:t>
            </a:r>
            <a:r>
              <a:rPr lang="cs-CZ" sz="1000" b="0" dirty="0">
                <a:latin typeface="Arial" panose="020B0604020202020204" pitchFamily="34" charset="0"/>
                <a:cs typeface="Arial" panose="020B0604020202020204" pitchFamily="34" charset="0"/>
              </a:rPr>
              <a:t>lepší . Vyvarovat se </a:t>
            </a:r>
            <a:r>
              <a:rPr lang="cs-CZ" sz="1000" b="0" dirty="0" smtClean="0">
                <a:latin typeface="Arial" panose="020B0604020202020204" pitchFamily="34" charset="0"/>
                <a:cs typeface="Arial" panose="020B0604020202020204" pitchFamily="34" charset="0"/>
              </a:rPr>
              <a:t>musíme také zbytečných </a:t>
            </a:r>
            <a:r>
              <a:rPr lang="cs-CZ" sz="1000" b="0" dirty="0">
                <a:latin typeface="Arial" panose="020B0604020202020204" pitchFamily="34" charset="0"/>
                <a:cs typeface="Arial" panose="020B0604020202020204" pitchFamily="34" charset="0"/>
              </a:rPr>
              <a:t>chyb v zadních </a:t>
            </a:r>
            <a:r>
              <a:rPr lang="cs-CZ" sz="1000" b="0" dirty="0" smtClean="0">
                <a:latin typeface="Arial" panose="020B0604020202020204" pitchFamily="34" charset="0"/>
                <a:cs typeface="Arial" panose="020B0604020202020204" pitchFamily="34" charset="0"/>
              </a:rPr>
              <a:t>řadách. Jsou to však chyby v tomto věku zcela běžné a hráči na ně mají právo. Pozorujeme, že hráči se lepší zápas od zápasu a z toho máme radost. Pochvala patří celému týmu. Hráči bojovali a nevzdali to ani za nepříznivého výsledku. Součástí týmu se staly i rodiče, kteří vážili cestu do Krupky a fandili. Děkujeme. Příští </a:t>
            </a:r>
            <a:r>
              <a:rPr lang="cs-CZ" sz="1000" b="0" dirty="0">
                <a:latin typeface="Arial" panose="020B0604020202020204" pitchFamily="34" charset="0"/>
                <a:cs typeface="Arial" panose="020B0604020202020204" pitchFamily="34" charset="0"/>
              </a:rPr>
              <a:t>víkend jedeme k poslednímu zápasu </a:t>
            </a:r>
            <a:r>
              <a:rPr lang="cs-CZ" sz="1000" b="0" dirty="0" smtClean="0">
                <a:latin typeface="Arial" panose="020B0604020202020204" pitchFamily="34" charset="0"/>
                <a:cs typeface="Arial" panose="020B0604020202020204" pitchFamily="34" charset="0"/>
              </a:rPr>
              <a:t>podzimu do Soběchleb, kde má domácí sídlo Junior Teplice. Stále máme šanci přezimovat na 6. místě. Nemocným přejeme rychlé uzdravení a věříme,  že týmu už proti Teplicím pomůžou.</a:t>
            </a:r>
          </a:p>
          <a:p>
            <a:pPr algn="just"/>
            <a:r>
              <a:rPr lang="cs-CZ" sz="1000" b="0" u="sng" dirty="0" smtClean="0">
                <a:latin typeface="Arial" panose="020B0604020202020204" pitchFamily="34" charset="0"/>
                <a:cs typeface="Arial" panose="020B0604020202020204" pitchFamily="34" charset="0"/>
              </a:rPr>
              <a:t>Branky: </a:t>
            </a:r>
            <a:r>
              <a:rPr lang="cs-CZ" sz="1000" b="0" dirty="0" err="1" smtClean="0">
                <a:latin typeface="Arial" panose="020B0604020202020204" pitchFamily="34" charset="0"/>
                <a:cs typeface="Arial" panose="020B0604020202020204" pitchFamily="34" charset="0"/>
              </a:rPr>
              <a:t>L.Širochoman</a:t>
            </a:r>
            <a:r>
              <a:rPr lang="cs-CZ" sz="1000" b="0" dirty="0" smtClean="0">
                <a:latin typeface="Arial" panose="020B0604020202020204" pitchFamily="34" charset="0"/>
                <a:cs typeface="Arial" panose="020B0604020202020204" pitchFamily="34" charset="0"/>
              </a:rPr>
              <a:t> 1</a:t>
            </a:r>
          </a:p>
          <a:p>
            <a:pPr algn="just"/>
            <a:r>
              <a:rPr lang="cs-CZ" sz="1000" b="0" u="sng" dirty="0" smtClean="0">
                <a:latin typeface="Arial" panose="020B0604020202020204" pitchFamily="34" charset="0"/>
                <a:cs typeface="Arial" panose="020B0604020202020204" pitchFamily="34" charset="0"/>
              </a:rPr>
              <a:t>Sestava: </a:t>
            </a:r>
            <a:r>
              <a:rPr lang="cs-CZ" sz="1000" b="0" dirty="0" err="1" smtClean="0">
                <a:latin typeface="Arial" panose="020B0604020202020204" pitchFamily="34" charset="0"/>
                <a:cs typeface="Arial" panose="020B0604020202020204" pitchFamily="34" charset="0"/>
              </a:rPr>
              <a:t>P.Hůrka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M.Borovec</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L.Viktora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D.Hromy</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L.Širochoman</a:t>
            </a:r>
            <a:r>
              <a:rPr lang="cs-CZ" sz="1000" b="0" dirty="0" smtClean="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P.Oliva</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D.Bílek</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Trenér: </a:t>
            </a:r>
            <a:r>
              <a:rPr lang="cs-CZ" sz="1000" b="0" dirty="0" err="1" smtClean="0">
                <a:latin typeface="Arial" panose="020B0604020202020204" pitchFamily="34" charset="0"/>
                <a:cs typeface="Arial" panose="020B0604020202020204" pitchFamily="34" charset="0"/>
              </a:rPr>
              <a:t>M.Hromy</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Rozhodčí: </a:t>
            </a:r>
            <a:r>
              <a:rPr lang="cs-CZ" sz="1000" b="0" dirty="0" err="1" smtClean="0">
                <a:latin typeface="Arial" panose="020B0604020202020204" pitchFamily="34" charset="0"/>
                <a:cs typeface="Arial" panose="020B0604020202020204" pitchFamily="34" charset="0"/>
              </a:rPr>
              <a:t>MJ.Petráček</a:t>
            </a:r>
            <a:r>
              <a:rPr lang="cs-CZ" sz="1000" b="0" dirty="0" smtClean="0">
                <a:latin typeface="Arial" panose="020B0604020202020204" pitchFamily="34" charset="0"/>
                <a:cs typeface="Arial" panose="020B0604020202020204" pitchFamily="34" charset="0"/>
              </a:rPr>
              <a:t> </a:t>
            </a:r>
          </a:p>
        </p:txBody>
      </p:sp>
      <p:sp>
        <p:nvSpPr>
          <p:cNvPr id="2" name="TextovéPole 1"/>
          <p:cNvSpPr txBox="1"/>
          <p:nvPr/>
        </p:nvSpPr>
        <p:spPr>
          <a:xfrm>
            <a:off x="756061" y="77355"/>
            <a:ext cx="2952328" cy="307777"/>
          </a:xfrm>
          <a:prstGeom prst="rect">
            <a:avLst/>
          </a:prstGeom>
          <a:solidFill>
            <a:srgbClr val="99FF66"/>
          </a:solidFill>
        </p:spPr>
        <p:txBody>
          <a:bodyPr wrap="square" rtlCol="0">
            <a:spAutoFit/>
          </a:bodyPr>
          <a:lstStyle/>
          <a:p>
            <a:pPr algn="just"/>
            <a:r>
              <a:rPr lang="cs-CZ" sz="1400" u="sng" dirty="0" smtClean="0">
                <a:latin typeface="Bookman Old Style" pitchFamily="18" charset="0"/>
              </a:rPr>
              <a:t>Těsná prohra mladších žáků</a:t>
            </a:r>
          </a:p>
        </p:txBody>
      </p:sp>
      <p:graphicFrame>
        <p:nvGraphicFramePr>
          <p:cNvPr id="6" name="Tabulka 5"/>
          <p:cNvGraphicFramePr>
            <a:graphicFrameLocks noGrp="1"/>
          </p:cNvGraphicFramePr>
          <p:nvPr>
            <p:extLst>
              <p:ext uri="{D42A27DB-BD31-4B8C-83A1-F6EECF244321}">
                <p14:modId xmlns:p14="http://schemas.microsoft.com/office/powerpoint/2010/main" val="4040893940"/>
              </p:ext>
            </p:extLst>
          </p:nvPr>
        </p:nvGraphicFramePr>
        <p:xfrm>
          <a:off x="5612698" y="130806"/>
          <a:ext cx="4396390" cy="3208020"/>
        </p:xfrm>
        <a:graphic>
          <a:graphicData uri="http://schemas.openxmlformats.org/drawingml/2006/table">
            <a:tbl>
              <a:tblPr/>
              <a:tblGrid>
                <a:gridCol w="214197">
                  <a:extLst>
                    <a:ext uri="{9D8B030D-6E8A-4147-A177-3AD203B41FA5}">
                      <a16:colId xmlns:a16="http://schemas.microsoft.com/office/drawing/2014/main" val="76694617"/>
                    </a:ext>
                  </a:extLst>
                </a:gridCol>
                <a:gridCol w="406974">
                  <a:extLst>
                    <a:ext uri="{9D8B030D-6E8A-4147-A177-3AD203B41FA5}">
                      <a16:colId xmlns:a16="http://schemas.microsoft.com/office/drawing/2014/main" val="2176037841"/>
                    </a:ext>
                  </a:extLst>
                </a:gridCol>
                <a:gridCol w="1309278">
                  <a:extLst>
                    <a:ext uri="{9D8B030D-6E8A-4147-A177-3AD203B41FA5}">
                      <a16:colId xmlns:a16="http://schemas.microsoft.com/office/drawing/2014/main" val="329271082"/>
                    </a:ext>
                  </a:extLst>
                </a:gridCol>
                <a:gridCol w="342715">
                  <a:extLst>
                    <a:ext uri="{9D8B030D-6E8A-4147-A177-3AD203B41FA5}">
                      <a16:colId xmlns:a16="http://schemas.microsoft.com/office/drawing/2014/main" val="119999368"/>
                    </a:ext>
                  </a:extLst>
                </a:gridCol>
                <a:gridCol w="332005">
                  <a:extLst>
                    <a:ext uri="{9D8B030D-6E8A-4147-A177-3AD203B41FA5}">
                      <a16:colId xmlns:a16="http://schemas.microsoft.com/office/drawing/2014/main" val="3074847741"/>
                    </a:ext>
                  </a:extLst>
                </a:gridCol>
                <a:gridCol w="214197">
                  <a:extLst>
                    <a:ext uri="{9D8B030D-6E8A-4147-A177-3AD203B41FA5}">
                      <a16:colId xmlns:a16="http://schemas.microsoft.com/office/drawing/2014/main" val="2514605221"/>
                    </a:ext>
                  </a:extLst>
                </a:gridCol>
                <a:gridCol w="214197">
                  <a:extLst>
                    <a:ext uri="{9D8B030D-6E8A-4147-A177-3AD203B41FA5}">
                      <a16:colId xmlns:a16="http://schemas.microsoft.com/office/drawing/2014/main" val="1194418341"/>
                    </a:ext>
                  </a:extLst>
                </a:gridCol>
                <a:gridCol w="214197">
                  <a:extLst>
                    <a:ext uri="{9D8B030D-6E8A-4147-A177-3AD203B41FA5}">
                      <a16:colId xmlns:a16="http://schemas.microsoft.com/office/drawing/2014/main" val="4265135442"/>
                    </a:ext>
                  </a:extLst>
                </a:gridCol>
                <a:gridCol w="535492">
                  <a:extLst>
                    <a:ext uri="{9D8B030D-6E8A-4147-A177-3AD203B41FA5}">
                      <a16:colId xmlns:a16="http://schemas.microsoft.com/office/drawing/2014/main" val="3300447855"/>
                    </a:ext>
                  </a:extLst>
                </a:gridCol>
                <a:gridCol w="345392">
                  <a:extLst>
                    <a:ext uri="{9D8B030D-6E8A-4147-A177-3AD203B41FA5}">
                      <a16:colId xmlns:a16="http://schemas.microsoft.com/office/drawing/2014/main" val="3970170872"/>
                    </a:ext>
                  </a:extLst>
                </a:gridCol>
                <a:gridCol w="267746">
                  <a:extLst>
                    <a:ext uri="{9D8B030D-6E8A-4147-A177-3AD203B41FA5}">
                      <a16:colId xmlns:a16="http://schemas.microsoft.com/office/drawing/2014/main" val="3804213900"/>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5407722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400" b="1" i="0" u="none" strike="noStrike" dirty="0">
                          <a:solidFill>
                            <a:srgbClr val="0000CC"/>
                          </a:solidFill>
                          <a:effectLst/>
                          <a:latin typeface="Calibri" panose="020F0502020204030204" pitchFamily="34" charset="0"/>
                        </a:rPr>
                        <a:t>Ústecký přebor 2017-2018 po 13.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7685517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FF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39:14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3434235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32:19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4491042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34:15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875101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1493375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smtClean="0">
                          <a:solidFill>
                            <a:srgbClr val="000000"/>
                          </a:solidFill>
                          <a:effectLst/>
                          <a:latin typeface="Arial" panose="020B0604020202020204" pitchFamily="34" charset="0"/>
                        </a:rPr>
                        <a:t>25:19</a:t>
                      </a:r>
                      <a:endParaRPr lang="cs-CZ" sz="8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916754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30:28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3939555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24:31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6071515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17:26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0243837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27:24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2775698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20:25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446794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27:33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67116049"/>
                  </a:ext>
                </a:extLst>
              </a:tr>
              <a:tr h="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21:27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3355562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26:31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5278982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27:36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1798607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20:32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87587116"/>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smtClean="0">
                          <a:solidFill>
                            <a:srgbClr val="000000"/>
                          </a:solidFill>
                          <a:effectLst/>
                          <a:latin typeface="Arial" panose="020B0604020202020204" pitchFamily="34" charset="0"/>
                        </a:rPr>
                        <a:t>26:47</a:t>
                      </a:r>
                      <a:endParaRPr lang="cs-CZ" sz="8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0121163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6687407"/>
                  </a:ext>
                </a:extLst>
              </a:tr>
            </a:tbl>
          </a:graphicData>
        </a:graphic>
      </p:graphicFrame>
      <p:sp>
        <p:nvSpPr>
          <p:cNvPr id="7" name="TextovéPole 6"/>
          <p:cNvSpPr txBox="1"/>
          <p:nvPr/>
        </p:nvSpPr>
        <p:spPr>
          <a:xfrm>
            <a:off x="5612698" y="3566651"/>
            <a:ext cx="4396390" cy="3293209"/>
          </a:xfrm>
          <a:prstGeom prst="rect">
            <a:avLst/>
          </a:prstGeom>
          <a:blipFill>
            <a:blip r:embed="rId3"/>
            <a:tile tx="0" ty="0" sx="100000" sy="100000" flip="none" algn="tl"/>
          </a:blipFill>
          <a:effectLst>
            <a:glow rad="63500">
              <a:srgbClr val="FFFF00">
                <a:alpha val="40000"/>
              </a:srgbClr>
            </a:glow>
            <a:softEdge rad="558800"/>
          </a:effectLst>
        </p:spPr>
        <p:txBody>
          <a:bodyPr wrap="square" rtlCol="0">
            <a:spAutoFit/>
          </a:bodyPr>
          <a:lstStyle/>
          <a:p>
            <a:pPr algn="just"/>
            <a:r>
              <a:rPr lang="cs-CZ" sz="1300" dirty="0" smtClean="0">
                <a:latin typeface="Arial" panose="020B0604020202020204" pitchFamily="34" charset="0"/>
                <a:cs typeface="Arial" panose="020B0604020202020204" pitchFamily="34" charset="0"/>
              </a:rPr>
              <a:t>Prohry celků na 1. a 2. místě, Štětí  má dokonce za sebou již 2, znamenaly výměnu na 1. místě tabulky, kam se dostal Mostecký fotbalový klub po vítězství v Horním Jiřetíně.  Ke třem vedoucím celkům tabulky se nebezpečně přibližují Srbice, které přestřílely </a:t>
            </a:r>
            <a:r>
              <a:rPr lang="cs-CZ" sz="1300" dirty="0" err="1" smtClean="0">
                <a:latin typeface="Arial" panose="020B0604020202020204" pitchFamily="34" charset="0"/>
                <a:cs typeface="Arial" panose="020B0604020202020204" pitchFamily="34" charset="0"/>
              </a:rPr>
              <a:t>Brnou</a:t>
            </a:r>
            <a:r>
              <a:rPr lang="cs-CZ" sz="1300" dirty="0" smtClean="0">
                <a:latin typeface="Arial" panose="020B0604020202020204" pitchFamily="34" charset="0"/>
                <a:cs typeface="Arial" panose="020B0604020202020204" pitchFamily="34" charset="0"/>
              </a:rPr>
              <a:t>. Pak je velká bodová mezera a následují 4 celky se ziskem 20 bodů. Na 9. místě je Perštejn, kterým se uzdravil David </a:t>
            </a:r>
            <a:r>
              <a:rPr lang="cs-CZ" sz="1300" dirty="0" err="1" smtClean="0">
                <a:latin typeface="Arial" panose="020B0604020202020204" pitchFamily="34" charset="0"/>
                <a:cs typeface="Arial" panose="020B0604020202020204" pitchFamily="34" charset="0"/>
              </a:rPr>
              <a:t>Filinger</a:t>
            </a:r>
            <a:r>
              <a:rPr lang="cs-CZ" sz="1300" dirty="0" smtClean="0">
                <a:latin typeface="Arial" panose="020B0604020202020204" pitchFamily="34" charset="0"/>
                <a:cs typeface="Arial" panose="020B0604020202020204" pitchFamily="34" charset="0"/>
              </a:rPr>
              <a:t> a hned je to znát.  Desátá je Krupka, která vyhrála již 3x za sebou.  V malém klidu může být ještě 11. Kadaň a 12. Horní Jiřetín/Litvínov.  13. je Bílina, která byla dlouhou dobu v horní polovině tabulky, ale teď se kolo od kola propadá níže a níže.  14. místo patří Litoměřické rezervě. Na posledních dvou místech jsou 10 bodová Modrá a Neštěmice. Obzvlášť Neštěmice prožívají velkou krizi. Již 9 zápasů nevyhráli.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14" name="TextovéPole 13"/>
          <p:cNvSpPr txBox="1"/>
          <p:nvPr/>
        </p:nvSpPr>
        <p:spPr>
          <a:xfrm>
            <a:off x="5677764" y="1135868"/>
            <a:ext cx="4452377" cy="5796000"/>
          </a:xfrm>
          <a:prstGeom prst="rect">
            <a:avLst/>
          </a:prstGeom>
          <a:noFill/>
        </p:spPr>
        <p:txBody>
          <a:bodyPr wrap="square" rtlCol="0">
            <a:spAutoFit/>
          </a:bodyPr>
          <a:lstStyle/>
          <a:p>
            <a:pPr algn="ctr"/>
            <a:r>
              <a:rPr lang="cs-CZ" sz="1800" u="sng" dirty="0" smtClean="0">
                <a:latin typeface="Bookman Old Style" pitchFamily="18" charset="0"/>
              </a:rPr>
              <a:t>SK Junior/FK Teplice – SK Štětí</a:t>
            </a:r>
          </a:p>
          <a:p>
            <a:pPr algn="ctr"/>
            <a:r>
              <a:rPr lang="cs-CZ" sz="1800" u="sng" dirty="0" smtClean="0">
                <a:latin typeface="Bookman Old Style" pitchFamily="18" charset="0"/>
              </a:rPr>
              <a:t>2:3 PK (0:1) 12. hrané kolo</a:t>
            </a:r>
          </a:p>
          <a:p>
            <a:pPr algn="just"/>
            <a:r>
              <a:rPr lang="cs-CZ" sz="1000" b="0" dirty="0" smtClean="0">
                <a:latin typeface="Arial" panose="020B0604020202020204" pitchFamily="34" charset="0"/>
                <a:cs typeface="Arial" panose="020B0604020202020204" pitchFamily="34" charset="0"/>
              </a:rPr>
              <a:t>Konečně si po </a:t>
            </a:r>
            <a:r>
              <a:rPr lang="cs-CZ" sz="1000" b="0" dirty="0">
                <a:latin typeface="Arial" panose="020B0604020202020204" pitchFamily="34" charset="0"/>
                <a:cs typeface="Arial" panose="020B0604020202020204" pitchFamily="34" charset="0"/>
              </a:rPr>
              <a:t>4 kolech </a:t>
            </a:r>
            <a:r>
              <a:rPr lang="cs-CZ" sz="1000" b="0" dirty="0" smtClean="0">
                <a:latin typeface="Arial" panose="020B0604020202020204" pitchFamily="34" charset="0"/>
                <a:cs typeface="Arial" panose="020B0604020202020204" pitchFamily="34" charset="0"/>
              </a:rPr>
              <a:t>trenéři </a:t>
            </a:r>
            <a:r>
              <a:rPr lang="cs-CZ" sz="1000" b="0" dirty="0">
                <a:latin typeface="Arial" panose="020B0604020202020204" pitchFamily="34" charset="0"/>
                <a:cs typeface="Arial" panose="020B0604020202020204" pitchFamily="34" charset="0"/>
              </a:rPr>
              <a:t>libovali. Všichni marodi se dali dohromady a mohli vyrazit k poslednímu podzimnímu mistrovskému zápasu bojovat o 6. místo v tabulce. Od úvodního hvizdu rozhodčího Smrže se na hřišti odehrávala skvělá fotbalová podívaná. Obě mužstva se vrhla do útočení a na obou stranách se rodila jedna šance za druhou. První gólová paráda se odehrála ve 21. minutě. Slabší levou nohou se do míče opřel Daniel Hromy, brankář Vošahlík stačil ještě vyrazit míč před sebe, ale proti dorážce Lukáše Viktory už byl bezmocný. Vypracovali jsme si i další příležitosti, ale ke gólu na 2:0 nevedly.  Bez šancí nebyli ani domácí hráči.  V brance jsme však měli Petr Hůrku, který byl na svém místě a pohotovými zákroky míč za svá záda v 1. poločase nepustil. Za stavu 1:0 se nastupovalo do 2. poločasu a diváci se opět nenudili. Rychlé útoky a výpady z jedné strany hřiště na druhou se střídaly na obou stranách. Běžela 38. minuta když Daniel Hromy svým klasickým způsobem přešel přes 2 obránce a levačkou zavěsil míč do pravého horního růžku na 2:0. </a:t>
            </a:r>
            <a:r>
              <a:rPr lang="cs-CZ" sz="1000" b="0" dirty="0" smtClean="0">
                <a:latin typeface="Arial" panose="020B0604020202020204" pitchFamily="34" charset="0"/>
                <a:cs typeface="Arial" panose="020B0604020202020204" pitchFamily="34" charset="0"/>
              </a:rPr>
              <a:t>Dvoubrankové </a:t>
            </a:r>
            <a:r>
              <a:rPr lang="cs-CZ" sz="1000" b="0" dirty="0">
                <a:latin typeface="Arial" panose="020B0604020202020204" pitchFamily="34" charset="0"/>
                <a:cs typeface="Arial" panose="020B0604020202020204" pitchFamily="34" charset="0"/>
              </a:rPr>
              <a:t>vedení jsme drželi do 46. minuty, kdy jsme ve středu hřiště zbytečně přišli o balón a Josef </a:t>
            </a:r>
            <a:r>
              <a:rPr lang="cs-CZ" sz="1000" b="0" dirty="0" err="1">
                <a:latin typeface="Arial" panose="020B0604020202020204" pitchFamily="34" charset="0"/>
                <a:cs typeface="Arial" panose="020B0604020202020204" pitchFamily="34" charset="0"/>
              </a:rPr>
              <a:t>Kotchan</a:t>
            </a:r>
            <a:r>
              <a:rPr lang="cs-CZ" sz="1000" b="0" dirty="0">
                <a:latin typeface="Arial" panose="020B0604020202020204" pitchFamily="34" charset="0"/>
                <a:cs typeface="Arial" panose="020B0604020202020204" pitchFamily="34" charset="0"/>
              </a:rPr>
              <a:t> toho využil ke snížení náskoku na 1:2. Začali jsme se strachovat o výsledek. Uklidnit mužstvo mohl Dominik Puška, který postupoval sám na brankáře, ale šanci nevyužil. Na konečných 2:2 se podařilo domácím skórovat v 50. minutě z kopačky Libora </a:t>
            </a:r>
            <a:r>
              <a:rPr lang="cs-CZ" sz="1000" b="0" dirty="0" err="1">
                <a:latin typeface="Arial" panose="020B0604020202020204" pitchFamily="34" charset="0"/>
                <a:cs typeface="Arial" panose="020B0604020202020204" pitchFamily="34" charset="0"/>
              </a:rPr>
              <a:t>Emingera</a:t>
            </a:r>
            <a:r>
              <a:rPr lang="cs-CZ" sz="1000" b="0" dirty="0">
                <a:latin typeface="Arial" panose="020B0604020202020204" pitchFamily="34" charset="0"/>
                <a:cs typeface="Arial" panose="020B0604020202020204" pitchFamily="34" charset="0"/>
              </a:rPr>
              <a:t> a šlo se na penalty.</a:t>
            </a:r>
          </a:p>
          <a:p>
            <a:r>
              <a:rPr lang="cs-CZ" sz="1000" b="0" u="sng" dirty="0">
                <a:latin typeface="Arial" panose="020B0604020202020204" pitchFamily="34" charset="0"/>
                <a:cs typeface="Arial" panose="020B0604020202020204" pitchFamily="34" charset="0"/>
              </a:rPr>
              <a:t>Průběh penalt:</a:t>
            </a:r>
          </a:p>
          <a:p>
            <a:r>
              <a:rPr lang="cs-CZ" sz="1000" b="0" dirty="0" smtClean="0">
                <a:latin typeface="Arial" panose="020B0604020202020204" pitchFamily="34" charset="0"/>
                <a:cs typeface="Arial" panose="020B0604020202020204" pitchFamily="34" charset="0"/>
              </a:rPr>
              <a:t>Teplice</a:t>
            </a:r>
            <a:r>
              <a:rPr lang="cs-CZ" sz="1000" b="0" dirty="0">
                <a:latin typeface="Arial" panose="020B0604020202020204" pitchFamily="34" charset="0"/>
                <a:cs typeface="Arial" panose="020B0604020202020204" pitchFamily="34" charset="0"/>
              </a:rPr>
              <a:t>: Hůrka chytil  0:0                     </a:t>
            </a:r>
            <a:r>
              <a:rPr lang="cs-CZ" sz="1000" b="0" dirty="0" smtClean="0">
                <a:latin typeface="Arial" panose="020B0604020202020204" pitchFamily="34" charset="0"/>
                <a:cs typeface="Arial" panose="020B0604020202020204" pitchFamily="34" charset="0"/>
              </a:rPr>
              <a:t>Štětí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Koleničová</a:t>
            </a:r>
            <a:r>
              <a:rPr lang="cs-CZ" sz="1000" b="0" dirty="0">
                <a:latin typeface="Arial" panose="020B0604020202020204" pitchFamily="34" charset="0"/>
                <a:cs typeface="Arial" panose="020B0604020202020204" pitchFamily="34" charset="0"/>
              </a:rPr>
              <a:t>  0:1</a:t>
            </a:r>
          </a:p>
          <a:p>
            <a:pPr lvl="0"/>
            <a:r>
              <a:rPr lang="cs-CZ" sz="1000" b="0" dirty="0">
                <a:latin typeface="Arial" panose="020B0604020202020204" pitchFamily="34" charset="0"/>
                <a:cs typeface="Arial" panose="020B0604020202020204" pitchFamily="34" charset="0"/>
              </a:rPr>
              <a:t>Teplice:       </a:t>
            </a:r>
            <a:r>
              <a:rPr lang="cs-CZ" sz="1000" b="0" dirty="0" smtClean="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1:1                  </a:t>
            </a:r>
            <a:r>
              <a:rPr lang="cs-CZ" sz="1000" b="0" dirty="0" smtClean="0">
                <a:latin typeface="Arial" panose="020B0604020202020204" pitchFamily="34" charset="0"/>
                <a:cs typeface="Arial" panose="020B0604020202020204" pitchFamily="34" charset="0"/>
              </a:rPr>
              <a:t>   Štětí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Miga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udžel</a:t>
            </a:r>
            <a:r>
              <a:rPr lang="cs-CZ" sz="1000" b="0" dirty="0">
                <a:latin typeface="Arial" panose="020B0604020202020204" pitchFamily="34" charset="0"/>
                <a:cs typeface="Arial" panose="020B0604020202020204" pitchFamily="34" charset="0"/>
              </a:rPr>
              <a:t> naše vedení  1:2</a:t>
            </a:r>
          </a:p>
          <a:p>
            <a:pPr lvl="0"/>
            <a:r>
              <a:rPr lang="cs-CZ" sz="1000" b="0" dirty="0">
                <a:latin typeface="Arial" panose="020B0604020202020204" pitchFamily="34" charset="0"/>
                <a:cs typeface="Arial" panose="020B0604020202020204" pitchFamily="34" charset="0"/>
              </a:rPr>
              <a:t>Teplice: </a:t>
            </a:r>
            <a:r>
              <a:rPr lang="cs-CZ" sz="1000" b="0" dirty="0" smtClean="0">
                <a:latin typeface="Arial" panose="020B0604020202020204" pitchFamily="34" charset="0"/>
                <a:cs typeface="Arial" panose="020B0604020202020204" pitchFamily="34" charset="0"/>
              </a:rPr>
              <a:t>Hůrka </a:t>
            </a:r>
            <a:r>
              <a:rPr lang="cs-CZ" sz="1000" b="0" dirty="0">
                <a:latin typeface="Arial" panose="020B0604020202020204" pitchFamily="34" charset="0"/>
                <a:cs typeface="Arial" panose="020B0604020202020204" pitchFamily="34" charset="0"/>
              </a:rPr>
              <a:t>opět zlikvidoval 1:2   </a:t>
            </a:r>
            <a:r>
              <a:rPr lang="cs-CZ" sz="1000" b="0" dirty="0" smtClean="0">
                <a:latin typeface="Arial" panose="020B0604020202020204" pitchFamily="34" charset="0"/>
                <a:cs typeface="Arial" panose="020B0604020202020204" pitchFamily="34" charset="0"/>
              </a:rPr>
              <a:t> . </a:t>
            </a:r>
            <a:r>
              <a:rPr lang="cs-CZ" sz="1000" b="0" dirty="0">
                <a:latin typeface="Arial" panose="020B0604020202020204" pitchFamily="34" charset="0"/>
                <a:cs typeface="Arial" panose="020B0604020202020204" pitchFamily="34" charset="0"/>
              </a:rPr>
              <a:t>Štětí: </a:t>
            </a:r>
            <a:r>
              <a:rPr lang="cs-CZ" sz="1000" b="0" dirty="0" err="1" smtClean="0">
                <a:latin typeface="Arial" panose="020B0604020202020204" pitchFamily="34" charset="0"/>
                <a:cs typeface="Arial" panose="020B0604020202020204" pitchFamily="34" charset="0"/>
              </a:rPr>
              <a:t>Širochoman</a:t>
            </a:r>
            <a:r>
              <a:rPr lang="cs-CZ" sz="1000" b="0" dirty="0" smtClean="0">
                <a:latin typeface="Arial" panose="020B0604020202020204" pitchFamily="34" charset="0"/>
                <a:cs typeface="Arial" panose="020B0604020202020204" pitchFamily="34" charset="0"/>
              </a:rPr>
              <a:t> </a:t>
            </a:r>
            <a:r>
              <a:rPr lang="cs-CZ" sz="1000" b="0" dirty="0">
                <a:latin typeface="Arial" panose="020B0604020202020204" pitchFamily="34" charset="0"/>
                <a:cs typeface="Arial" panose="020B0604020202020204" pitchFamily="34" charset="0"/>
              </a:rPr>
              <a:t>měl špatné </a:t>
            </a:r>
            <a:r>
              <a:rPr lang="cs-CZ" sz="1000" b="0" dirty="0" smtClean="0">
                <a:latin typeface="Arial" panose="020B0604020202020204" pitchFamily="34" charset="0"/>
                <a:cs typeface="Arial" panose="020B0604020202020204" pitchFamily="34" charset="0"/>
              </a:rPr>
              <a:t>   </a:t>
            </a:r>
          </a:p>
          <a:p>
            <a:pPr lvl="0"/>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kopačky  </a:t>
            </a:r>
            <a:r>
              <a:rPr lang="cs-CZ" sz="1000" b="0" dirty="0">
                <a:latin typeface="Arial" panose="020B0604020202020204" pitchFamily="34" charset="0"/>
                <a:cs typeface="Arial" panose="020B0604020202020204" pitchFamily="34" charset="0"/>
              </a:rPr>
              <a:t>1:2</a:t>
            </a:r>
          </a:p>
          <a:p>
            <a:pPr lvl="0"/>
            <a:r>
              <a:rPr lang="cs-CZ" sz="1000" b="0" dirty="0">
                <a:latin typeface="Arial" panose="020B0604020202020204" pitchFamily="34" charset="0"/>
                <a:cs typeface="Arial" panose="020B0604020202020204" pitchFamily="34" charset="0"/>
              </a:rPr>
              <a:t>Teplice: Hůrka exceloval a opět </a:t>
            </a:r>
            <a:r>
              <a:rPr lang="cs-CZ" sz="1000" b="0" dirty="0" smtClean="0">
                <a:latin typeface="Arial" panose="020B0604020202020204" pitchFamily="34" charset="0"/>
                <a:cs typeface="Arial" panose="020B0604020202020204" pitchFamily="34" charset="0"/>
              </a:rPr>
              <a:t>lapil   Štětí</a:t>
            </a:r>
            <a:r>
              <a:rPr lang="cs-CZ" sz="1000" b="0" dirty="0">
                <a:latin typeface="Arial" panose="020B0604020202020204" pitchFamily="34" charset="0"/>
                <a:cs typeface="Arial" panose="020B0604020202020204" pitchFamily="34" charset="0"/>
              </a:rPr>
              <a:t>: Rozhodnout přišel Daniel </a:t>
            </a:r>
            <a:endParaRPr lang="cs-CZ" sz="1000" b="0" dirty="0" smtClean="0">
              <a:latin typeface="Arial" panose="020B0604020202020204" pitchFamily="34" charset="0"/>
              <a:cs typeface="Arial" panose="020B0604020202020204" pitchFamily="34" charset="0"/>
            </a:endParaRPr>
          </a:p>
          <a:p>
            <a:pPr lvl="0"/>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Hromy </a:t>
            </a:r>
            <a:r>
              <a:rPr lang="cs-CZ" sz="1000" b="0" dirty="0">
                <a:latin typeface="Arial" panose="020B0604020202020204" pitchFamily="34" charset="0"/>
                <a:cs typeface="Arial" panose="020B0604020202020204" pitchFamily="34" charset="0"/>
              </a:rPr>
              <a:t>a s velkým přehledem se o to </a:t>
            </a:r>
            <a:endParaRPr lang="cs-CZ" sz="1000" b="0" dirty="0" smtClean="0">
              <a:latin typeface="Arial" panose="020B0604020202020204" pitchFamily="34" charset="0"/>
              <a:cs typeface="Arial" panose="020B0604020202020204" pitchFamily="34" charset="0"/>
            </a:endParaRPr>
          </a:p>
          <a:p>
            <a:pPr lvl="0"/>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za </a:t>
            </a:r>
            <a:r>
              <a:rPr lang="cs-CZ" sz="1000" b="0" dirty="0">
                <a:latin typeface="Arial" panose="020B0604020202020204" pitchFamily="34" charset="0"/>
                <a:cs typeface="Arial" panose="020B0604020202020204" pitchFamily="34" charset="0"/>
              </a:rPr>
              <a:t>velkého potlesku </a:t>
            </a:r>
            <a:r>
              <a:rPr lang="cs-CZ" sz="1000" b="0" dirty="0" smtClean="0">
                <a:latin typeface="Arial" panose="020B0604020202020204" pitchFamily="34" charset="0"/>
                <a:cs typeface="Arial" panose="020B0604020202020204" pitchFamily="34" charset="0"/>
              </a:rPr>
              <a:t>starších </a:t>
            </a:r>
            <a:r>
              <a:rPr lang="cs-CZ" sz="1000" b="0" dirty="0">
                <a:latin typeface="Arial" panose="020B0604020202020204" pitchFamily="34" charset="0"/>
                <a:cs typeface="Arial" panose="020B0604020202020204" pitchFamily="34" charset="0"/>
              </a:rPr>
              <a:t>žáků také </a:t>
            </a:r>
            <a:endParaRPr lang="cs-CZ" sz="1000" b="0" dirty="0" smtClean="0">
              <a:latin typeface="Arial" panose="020B0604020202020204" pitchFamily="34" charset="0"/>
              <a:cs typeface="Arial" panose="020B0604020202020204" pitchFamily="34" charset="0"/>
            </a:endParaRPr>
          </a:p>
          <a:p>
            <a:pPr lvl="0"/>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postaral 1:3</a:t>
            </a:r>
          </a:p>
          <a:p>
            <a:pPr lvl="0"/>
            <a:r>
              <a:rPr lang="cs-CZ" sz="1000" b="0" u="sng" dirty="0" smtClean="0">
                <a:latin typeface="Arial" panose="020B0604020202020204" pitchFamily="34" charset="0"/>
                <a:cs typeface="Arial" panose="020B0604020202020204" pitchFamily="34" charset="0"/>
              </a:rPr>
              <a:t>Sestava</a:t>
            </a:r>
            <a:r>
              <a:rPr lang="cs-CZ" sz="1000" b="0" dirty="0" smtClean="0">
                <a:latin typeface="Arial" panose="020B0604020202020204" pitchFamily="34" charset="0"/>
                <a:cs typeface="Arial" panose="020B0604020202020204" pitchFamily="34" charset="0"/>
              </a:rPr>
              <a:t>: Hůrka-</a:t>
            </a:r>
            <a:r>
              <a:rPr lang="cs-CZ" sz="1000" b="0" dirty="0" err="1" smtClean="0">
                <a:latin typeface="Arial" panose="020B0604020202020204" pitchFamily="34" charset="0"/>
                <a:cs typeface="Arial" panose="020B0604020202020204" pitchFamily="34" charset="0"/>
              </a:rPr>
              <a:t>Koleničová</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Miga</a:t>
            </a:r>
            <a:r>
              <a:rPr lang="cs-CZ" sz="1000" b="0" dirty="0" smtClean="0">
                <a:latin typeface="Arial" panose="020B0604020202020204" pitchFamily="34" charset="0"/>
                <a:cs typeface="Arial" panose="020B0604020202020204" pitchFamily="34" charset="0"/>
              </a:rPr>
              <a:t>, Borovec, Paďour, </a:t>
            </a:r>
            <a:r>
              <a:rPr lang="cs-CZ" sz="1000" b="0" dirty="0" err="1" smtClean="0">
                <a:latin typeface="Arial" panose="020B0604020202020204" pitchFamily="34" charset="0"/>
                <a:cs typeface="Arial" panose="020B0604020202020204" pitchFamily="34" charset="0"/>
              </a:rPr>
              <a:t>Širochoman</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Kožarská</a:t>
            </a:r>
            <a:r>
              <a:rPr lang="cs-CZ" sz="1000" b="0" dirty="0" smtClean="0">
                <a:latin typeface="Arial" panose="020B0604020202020204" pitchFamily="34" charset="0"/>
                <a:cs typeface="Arial" panose="020B0604020202020204" pitchFamily="34" charset="0"/>
              </a:rPr>
              <a:t>, </a:t>
            </a:r>
          </a:p>
          <a:p>
            <a:pPr lvl="0"/>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Oliva, Hromy, Jan Viktora, Lukáš Viktora, Puška, Mizer</a:t>
            </a:r>
          </a:p>
          <a:p>
            <a:pPr lvl="0"/>
            <a:r>
              <a:rPr lang="cs-CZ" sz="1000" b="0" u="sng" dirty="0" err="1" smtClean="0">
                <a:latin typeface="Arial" panose="020B0604020202020204" pitchFamily="34" charset="0"/>
                <a:cs typeface="Arial" panose="020B0604020202020204" pitchFamily="34" charset="0"/>
              </a:rPr>
              <a:t>Branky</a:t>
            </a:r>
            <a:r>
              <a:rPr lang="cs-CZ" sz="1000" b="0" dirty="0" err="1" smtClean="0">
                <a:latin typeface="Arial" panose="020B0604020202020204" pitchFamily="34" charset="0"/>
                <a:cs typeface="Arial" panose="020B0604020202020204" pitchFamily="34" charset="0"/>
              </a:rPr>
              <a:t>:Lukáš</a:t>
            </a:r>
            <a:r>
              <a:rPr lang="cs-CZ" sz="1000" b="0" dirty="0" smtClean="0">
                <a:latin typeface="Arial" panose="020B0604020202020204" pitchFamily="34" charset="0"/>
                <a:cs typeface="Arial" panose="020B0604020202020204" pitchFamily="34" charset="0"/>
              </a:rPr>
              <a:t> Viktora 1, Hromy 1</a:t>
            </a:r>
          </a:p>
          <a:p>
            <a:pPr lvl="0"/>
            <a:r>
              <a:rPr lang="cs-CZ" sz="1000" b="0" u="sng" dirty="0" smtClean="0">
                <a:latin typeface="Arial" panose="020B0604020202020204" pitchFamily="34" charset="0"/>
                <a:cs typeface="Arial" panose="020B0604020202020204" pitchFamily="34" charset="0"/>
              </a:rPr>
              <a:t>Trenér: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M.Hromy</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L.Viktora</a:t>
            </a:r>
            <a:endParaRPr lang="cs-CZ" sz="1000" b="0" dirty="0" smtClean="0">
              <a:latin typeface="Arial" panose="020B0604020202020204" pitchFamily="34" charset="0"/>
              <a:cs typeface="Arial" panose="020B0604020202020204" pitchFamily="34" charset="0"/>
            </a:endParaRPr>
          </a:p>
          <a:p>
            <a:pPr lvl="0"/>
            <a:r>
              <a:rPr lang="cs-CZ" sz="1000" b="0" u="sng" dirty="0" smtClean="0">
                <a:latin typeface="Arial" panose="020B0604020202020204" pitchFamily="34" charset="0"/>
                <a:cs typeface="Arial" panose="020B0604020202020204" pitchFamily="34" charset="0"/>
              </a:rPr>
              <a:t>Rozhodčí</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J.Smrž</a:t>
            </a:r>
            <a:endParaRPr lang="cs-CZ" sz="1000" u="sng" dirty="0" smtClean="0">
              <a:latin typeface="Arial" panose="020B0604020202020204" pitchFamily="34" charset="0"/>
              <a:cs typeface="Arial" panose="020B0604020202020204" pitchFamily="34" charset="0"/>
            </a:endParaRPr>
          </a:p>
        </p:txBody>
      </p:sp>
      <p:sp>
        <p:nvSpPr>
          <p:cNvPr id="13" name="TextovéPole 12"/>
          <p:cNvSpPr txBox="1"/>
          <p:nvPr/>
        </p:nvSpPr>
        <p:spPr>
          <a:xfrm>
            <a:off x="143992" y="1171228"/>
            <a:ext cx="4680520" cy="5796000"/>
          </a:xfrm>
          <a:prstGeom prst="rect">
            <a:avLst/>
          </a:prstGeom>
          <a:blipFill>
            <a:blip r:embed="rId3"/>
            <a:tile tx="0" ty="0" sx="100000" sy="100000" flip="none" algn="tl"/>
          </a:blipFill>
        </p:spPr>
        <p:txBody>
          <a:bodyPr wrap="square" rtlCol="0">
            <a:spAutoFit/>
          </a:bodyPr>
          <a:lstStyle/>
          <a:p>
            <a:pPr algn="ctr"/>
            <a:r>
              <a:rPr lang="cs-CZ" sz="1400" u="sng" dirty="0" smtClean="0">
                <a:solidFill>
                  <a:srgbClr val="333399"/>
                </a:solidFill>
                <a:latin typeface="Arial" panose="020B0604020202020204" pitchFamily="34" charset="0"/>
                <a:cs typeface="Arial" panose="020B0604020202020204" pitchFamily="34" charset="0"/>
              </a:rPr>
              <a:t>FK Slavoj Žatec - FK Litoměřicko B   3:2 PK(1:2)</a:t>
            </a:r>
          </a:p>
          <a:p>
            <a:pPr algn="just"/>
            <a:r>
              <a:rPr lang="cs-CZ" sz="1100" b="0" dirty="0" smtClean="0">
                <a:latin typeface="Arial" panose="020B0604020202020204" pitchFamily="34" charset="0"/>
                <a:cs typeface="Arial" panose="020B0604020202020204" pitchFamily="34" charset="0"/>
              </a:rPr>
              <a:t>Litoměřicko vedlo už 2:0, ale o vedení neudrželo. V 60. minutě vyrovnal </a:t>
            </a:r>
            <a:r>
              <a:rPr lang="cs-CZ" sz="1100" b="0" dirty="0" err="1" smtClean="0">
                <a:latin typeface="Arial" panose="020B0604020202020204" pitchFamily="34" charset="0"/>
                <a:cs typeface="Arial" panose="020B0604020202020204" pitchFamily="34" charset="0"/>
              </a:rPr>
              <a:t>Klinec</a:t>
            </a:r>
            <a:r>
              <a:rPr lang="cs-CZ" sz="1100" b="0" dirty="0" smtClean="0">
                <a:latin typeface="Arial" panose="020B0604020202020204" pitchFamily="34" charset="0"/>
                <a:cs typeface="Arial" panose="020B0604020202020204" pitchFamily="34" charset="0"/>
              </a:rPr>
              <a:t> na 2:2. Šlo se na penalty a k vidění jich bylo hodně. Domácí na ně vyhráli 10:9.</a:t>
            </a:r>
          </a:p>
          <a:p>
            <a:pPr algn="ctr"/>
            <a:r>
              <a:rPr lang="cs-CZ" sz="1400" u="sng" dirty="0" smtClean="0">
                <a:solidFill>
                  <a:srgbClr val="333399"/>
                </a:solidFill>
                <a:latin typeface="Arial" panose="020B0604020202020204" pitchFamily="34" charset="0"/>
                <a:cs typeface="Arial" panose="020B0604020202020204" pitchFamily="34" charset="0"/>
              </a:rPr>
              <a:t>TJ Krupka - SK Štětí 3:1(2:1)</a:t>
            </a:r>
          </a:p>
          <a:p>
            <a:pPr algn="just"/>
            <a:r>
              <a:rPr lang="cs-CZ" sz="1100" b="0" dirty="0" smtClean="0">
                <a:latin typeface="Arial" panose="020B0604020202020204" pitchFamily="34" charset="0"/>
                <a:cs typeface="Arial" panose="020B0604020202020204" pitchFamily="34" charset="0"/>
              </a:rPr>
              <a:t>ve 22. minutě vedli domácí 2:0. Druhá branka padla po sporné penaltě a na hřišti vládli velké emoce.  Hosté podruhé za sebou prohráli a opustili 1. příčku tabulky, i když cítili velkou křivdu ze strany rozhodčího Krutiny</a:t>
            </a:r>
          </a:p>
          <a:p>
            <a:pPr algn="ctr"/>
            <a:r>
              <a:rPr lang="cs-CZ" sz="1400" u="sng" dirty="0" smtClean="0">
                <a:solidFill>
                  <a:srgbClr val="33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TJ Sokol Srbice - SK </a:t>
            </a:r>
            <a:r>
              <a:rPr lang="cs-CZ" sz="1400" u="sng" dirty="0" err="1" smtClean="0">
                <a:solidFill>
                  <a:srgbClr val="33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Brná</a:t>
            </a:r>
            <a:r>
              <a:rPr lang="cs-CZ" sz="1400" u="sng" dirty="0" smtClean="0">
                <a:solidFill>
                  <a:srgbClr val="33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5:0(1:0)</a:t>
            </a:r>
          </a:p>
          <a:p>
            <a:pPr algn="just"/>
            <a:r>
              <a:rPr lang="cs-CZ" sz="1100" b="0" dirty="0" smtClean="0">
                <a:latin typeface="Arial" panose="020B0604020202020204" pitchFamily="34" charset="0"/>
                <a:cs typeface="Arial" panose="020B0604020202020204" pitchFamily="34" charset="0"/>
              </a:rPr>
              <a:t>domácí hráli od 10. minuty bez vyloučeného </a:t>
            </a:r>
            <a:r>
              <a:rPr lang="cs-CZ" sz="1100" b="0" dirty="0" err="1" smtClean="0">
                <a:latin typeface="Arial" panose="020B0604020202020204" pitchFamily="34" charset="0"/>
                <a:cs typeface="Arial" panose="020B0604020202020204" pitchFamily="34" charset="0"/>
              </a:rPr>
              <a:t>Egrta</a:t>
            </a:r>
            <a:r>
              <a:rPr lang="cs-CZ" sz="1100" b="0" dirty="0" smtClean="0">
                <a:latin typeface="Arial" panose="020B0604020202020204" pitchFamily="34" charset="0"/>
                <a:cs typeface="Arial" panose="020B0604020202020204" pitchFamily="34" charset="0"/>
              </a:rPr>
              <a:t> a přesto dokázali soupeři nasázet 5 branek. Po 2 gólech vstřelili </a:t>
            </a:r>
            <a:r>
              <a:rPr lang="cs-CZ" sz="1100" b="0" dirty="0" err="1" smtClean="0">
                <a:latin typeface="Arial" panose="020B0604020202020204" pitchFamily="34" charset="0"/>
                <a:cs typeface="Arial" panose="020B0604020202020204" pitchFamily="34" charset="0"/>
              </a:rPr>
              <a:t>Egrt</a:t>
            </a:r>
            <a:r>
              <a:rPr lang="cs-CZ" sz="1100" b="0" dirty="0" smtClean="0">
                <a:latin typeface="Arial" panose="020B0604020202020204" pitchFamily="34" charset="0"/>
                <a:cs typeface="Arial" panose="020B0604020202020204" pitchFamily="34" charset="0"/>
              </a:rPr>
              <a:t> a Verbíř </a:t>
            </a:r>
            <a:endParaRPr lang="cs-CZ" sz="1100" b="0" dirty="0">
              <a:latin typeface="Arial" panose="020B0604020202020204" pitchFamily="34" charset="0"/>
              <a:cs typeface="Arial" panose="020B0604020202020204" pitchFamily="34" charset="0"/>
            </a:endParaRPr>
          </a:p>
          <a:p>
            <a:pPr algn="ctr"/>
            <a:r>
              <a:rPr lang="cs-CZ" sz="1400" u="sng" dirty="0">
                <a:solidFill>
                  <a:srgbClr val="333399"/>
                </a:solidFill>
                <a:latin typeface="Arial" panose="020B0604020202020204" pitchFamily="34" charset="0"/>
                <a:cs typeface="Arial" panose="020B0604020202020204" pitchFamily="34" charset="0"/>
              </a:rPr>
              <a:t>TJ Spartak Perštejn - FK </a:t>
            </a:r>
            <a:r>
              <a:rPr lang="cs-CZ" sz="1400" u="sng" dirty="0" smtClean="0">
                <a:solidFill>
                  <a:srgbClr val="333399"/>
                </a:solidFill>
                <a:latin typeface="Arial" panose="020B0604020202020204" pitchFamily="34" charset="0"/>
                <a:cs typeface="Arial" panose="020B0604020202020204" pitchFamily="34" charset="0"/>
              </a:rPr>
              <a:t>Bílina 2:0(0:0)</a:t>
            </a:r>
          </a:p>
          <a:p>
            <a:pPr algn="just"/>
            <a:r>
              <a:rPr lang="cs-CZ" sz="1100" b="0" dirty="0" smtClean="0">
                <a:latin typeface="Arial" panose="020B0604020202020204" pitchFamily="34" charset="0"/>
                <a:cs typeface="Arial" panose="020B0604020202020204" pitchFamily="34" charset="0"/>
              </a:rPr>
              <a:t>vyrovnané utkání, které rozhodly chyby hostujících obránců. Po změně stran hosté zahodili 2 šance a tak přišel trest domácích. Branky v 50. minutě </a:t>
            </a:r>
            <a:r>
              <a:rPr lang="cs-CZ" sz="1100" b="0" dirty="0" err="1" smtClean="0">
                <a:latin typeface="Arial" panose="020B0604020202020204" pitchFamily="34" charset="0"/>
                <a:cs typeface="Arial" panose="020B0604020202020204" pitchFamily="34" charset="0"/>
              </a:rPr>
              <a:t>Filingera</a:t>
            </a:r>
            <a:r>
              <a:rPr lang="cs-CZ" sz="1100" b="0" dirty="0" smtClean="0">
                <a:latin typeface="Arial" panose="020B0604020202020204" pitchFamily="34" charset="0"/>
                <a:cs typeface="Arial" panose="020B0604020202020204" pitchFamily="34" charset="0"/>
              </a:rPr>
              <a:t> a v 80. </a:t>
            </a:r>
            <a:r>
              <a:rPr lang="cs-CZ" sz="1100" b="0" dirty="0" err="1" smtClean="0">
                <a:latin typeface="Arial" panose="020B0604020202020204" pitchFamily="34" charset="0"/>
                <a:cs typeface="Arial" panose="020B0604020202020204" pitchFamily="34" charset="0"/>
              </a:rPr>
              <a:t>Hyského</a:t>
            </a:r>
            <a:r>
              <a:rPr lang="cs-CZ" sz="1100" b="0" dirty="0" smtClean="0">
                <a:latin typeface="Arial" panose="020B0604020202020204" pitchFamily="34" charset="0"/>
                <a:cs typeface="Arial" panose="020B0604020202020204" pitchFamily="34" charset="0"/>
              </a:rPr>
              <a:t> rozhodly.   </a:t>
            </a:r>
            <a:endParaRPr lang="cs-CZ" sz="1100" b="0" dirty="0">
              <a:latin typeface="Arial" panose="020B0604020202020204" pitchFamily="34" charset="0"/>
              <a:cs typeface="Arial" panose="020B0604020202020204" pitchFamily="34" charset="0"/>
            </a:endParaRPr>
          </a:p>
          <a:p>
            <a:pPr algn="ctr"/>
            <a:r>
              <a:rPr lang="cs-CZ" sz="1400" u="sng" dirty="0">
                <a:solidFill>
                  <a:srgbClr val="333399"/>
                </a:solidFill>
                <a:latin typeface="Arial" panose="020B0604020202020204" pitchFamily="34" charset="0"/>
                <a:cs typeface="Arial" panose="020B0604020202020204" pitchFamily="34" charset="0"/>
              </a:rPr>
              <a:t>SK Baník Modlany - FK </a:t>
            </a:r>
            <a:r>
              <a:rPr lang="cs-CZ" sz="1400" u="sng" dirty="0" err="1">
                <a:solidFill>
                  <a:srgbClr val="333399"/>
                </a:solidFill>
                <a:latin typeface="Arial" panose="020B0604020202020204" pitchFamily="34" charset="0"/>
                <a:cs typeface="Arial" panose="020B0604020202020204" pitchFamily="34" charset="0"/>
              </a:rPr>
              <a:t>Tatran</a:t>
            </a:r>
            <a:r>
              <a:rPr lang="cs-CZ" sz="1400" u="sng" dirty="0">
                <a:solidFill>
                  <a:srgbClr val="333399"/>
                </a:solidFill>
                <a:latin typeface="Arial" panose="020B0604020202020204" pitchFamily="34" charset="0"/>
                <a:cs typeface="Arial" panose="020B0604020202020204" pitchFamily="34" charset="0"/>
              </a:rPr>
              <a:t> </a:t>
            </a:r>
            <a:r>
              <a:rPr lang="cs-CZ" sz="1400" u="sng" dirty="0" smtClean="0">
                <a:solidFill>
                  <a:srgbClr val="333399"/>
                </a:solidFill>
                <a:latin typeface="Arial" panose="020B0604020202020204" pitchFamily="34" charset="0"/>
                <a:cs typeface="Arial" panose="020B0604020202020204" pitchFamily="34" charset="0"/>
              </a:rPr>
              <a:t>Kadaň 2:3(0:2)</a:t>
            </a:r>
          </a:p>
          <a:p>
            <a:pPr algn="just"/>
            <a:r>
              <a:rPr lang="cs-CZ" sz="1100" b="0" dirty="0" smtClean="0">
                <a:latin typeface="Arial" panose="020B0604020202020204" pitchFamily="34" charset="0"/>
                <a:cs typeface="Arial" panose="020B0604020202020204" pitchFamily="34" charset="0"/>
              </a:rPr>
              <a:t>překvapení kola. Modlany nezvládly úvod a rychle prohrávali. V 1. poločase se nemohly najít a snížily až po změně stran. Hosté odpověděli brankou na 3:1, na kterou už domácí zareagovali jen jednou brankou. </a:t>
            </a:r>
            <a:endParaRPr lang="cs-CZ" sz="1100" b="0" dirty="0">
              <a:latin typeface="Arial" panose="020B0604020202020204" pitchFamily="34" charset="0"/>
              <a:cs typeface="Arial" panose="020B0604020202020204" pitchFamily="34" charset="0"/>
            </a:endParaRPr>
          </a:p>
          <a:p>
            <a:pPr algn="ctr"/>
            <a:r>
              <a:rPr lang="cs-CZ" sz="1400" u="sng" dirty="0">
                <a:solidFill>
                  <a:srgbClr val="333399"/>
                </a:solidFill>
                <a:latin typeface="Arial" panose="020B0604020202020204" pitchFamily="34" charset="0"/>
                <a:cs typeface="Arial" panose="020B0604020202020204" pitchFamily="34" charset="0"/>
              </a:rPr>
              <a:t>TJ </a:t>
            </a:r>
            <a:r>
              <a:rPr lang="cs-CZ" sz="1400" u="sng" dirty="0" err="1" smtClean="0">
                <a:solidFill>
                  <a:srgbClr val="333399"/>
                </a:solidFill>
                <a:latin typeface="Arial" panose="020B0604020202020204" pitchFamily="34" charset="0"/>
                <a:cs typeface="Arial" panose="020B0604020202020204" pitchFamily="34" charset="0"/>
              </a:rPr>
              <a:t>H.Jiřetín</a:t>
            </a:r>
            <a:r>
              <a:rPr lang="cs-CZ" sz="1400" u="sng" dirty="0" smtClean="0">
                <a:solidFill>
                  <a:srgbClr val="333399"/>
                </a:solidFill>
                <a:latin typeface="Arial" panose="020B0604020202020204" pitchFamily="34" charset="0"/>
                <a:cs typeface="Arial" panose="020B0604020202020204" pitchFamily="34" charset="0"/>
              </a:rPr>
              <a:t>/FK </a:t>
            </a:r>
            <a:r>
              <a:rPr lang="cs-CZ" sz="1400" u="sng" dirty="0">
                <a:solidFill>
                  <a:srgbClr val="333399"/>
                </a:solidFill>
                <a:latin typeface="Arial" panose="020B0604020202020204" pitchFamily="34" charset="0"/>
                <a:cs typeface="Arial" panose="020B0604020202020204" pitchFamily="34" charset="0"/>
              </a:rPr>
              <a:t>Litvínov - Mostecký </a:t>
            </a:r>
            <a:r>
              <a:rPr lang="cs-CZ" sz="1400" u="sng" dirty="0" smtClean="0">
                <a:solidFill>
                  <a:srgbClr val="333399"/>
                </a:solidFill>
                <a:latin typeface="Arial" panose="020B0604020202020204" pitchFamily="34" charset="0"/>
                <a:cs typeface="Arial" panose="020B0604020202020204" pitchFamily="34" charset="0"/>
              </a:rPr>
              <a:t>FK 1:4(0:2)</a:t>
            </a:r>
          </a:p>
          <a:p>
            <a:pPr algn="just"/>
            <a:r>
              <a:rPr lang="cs-CZ" sz="1100" b="0" dirty="0" smtClean="0">
                <a:latin typeface="Arial" panose="020B0604020202020204" pitchFamily="34" charset="0"/>
                <a:cs typeface="Arial" panose="020B0604020202020204" pitchFamily="34" charset="0"/>
              </a:rPr>
              <a:t>hrálo se v Litvínově na umělce. Hřiště v Jiřetíně rozryli divočáci. Dominik Valenta nedal gól, ale prosadili se jiní. V první půli </a:t>
            </a:r>
            <a:r>
              <a:rPr lang="cs-CZ" sz="1100" b="0" dirty="0" err="1" smtClean="0">
                <a:latin typeface="Arial" panose="020B0604020202020204" pitchFamily="34" charset="0"/>
                <a:cs typeface="Arial" panose="020B0604020202020204" pitchFamily="34" charset="0"/>
              </a:rPr>
              <a:t>Vait</a:t>
            </a:r>
            <a:r>
              <a:rPr lang="cs-CZ" sz="1100" b="0" dirty="0" smtClean="0">
                <a:latin typeface="Arial" panose="020B0604020202020204" pitchFamily="34" charset="0"/>
                <a:cs typeface="Arial" panose="020B0604020202020204" pitchFamily="34" charset="0"/>
              </a:rPr>
              <a:t> a </a:t>
            </a:r>
            <a:r>
              <a:rPr lang="cs-CZ" sz="1100" b="0" dirty="0" err="1" smtClean="0">
                <a:latin typeface="Arial" panose="020B0604020202020204" pitchFamily="34" charset="0"/>
                <a:cs typeface="Arial" panose="020B0604020202020204" pitchFamily="34" charset="0"/>
              </a:rPr>
              <a:t>Bíro</a:t>
            </a:r>
            <a:r>
              <a:rPr lang="cs-CZ" sz="1100" b="0" dirty="0" smtClean="0">
                <a:latin typeface="Arial" panose="020B0604020202020204" pitchFamily="34" charset="0"/>
                <a:cs typeface="Arial" panose="020B0604020202020204" pitchFamily="34" charset="0"/>
              </a:rPr>
              <a:t>. Domácí po změně stran snížili, ale hosté je zase 2 góly vrátili na zem .  </a:t>
            </a:r>
          </a:p>
          <a:p>
            <a:pPr algn="ctr"/>
            <a:r>
              <a:rPr lang="cs-CZ" sz="1400" u="sng" dirty="0" smtClean="0">
                <a:solidFill>
                  <a:srgbClr val="333399"/>
                </a:solidFill>
                <a:latin typeface="Arial" panose="020B0604020202020204" pitchFamily="34" charset="0"/>
                <a:cs typeface="Arial" panose="020B0604020202020204" pitchFamily="34" charset="0"/>
              </a:rPr>
              <a:t>FK </a:t>
            </a:r>
            <a:r>
              <a:rPr lang="cs-CZ" sz="1400" u="sng" dirty="0">
                <a:solidFill>
                  <a:srgbClr val="333399"/>
                </a:solidFill>
                <a:latin typeface="Arial" panose="020B0604020202020204" pitchFamily="34" charset="0"/>
                <a:cs typeface="Arial" panose="020B0604020202020204" pitchFamily="34" charset="0"/>
              </a:rPr>
              <a:t>Neštěmice - SK STAP-TRATEC </a:t>
            </a:r>
            <a:r>
              <a:rPr lang="cs-CZ" sz="1400" u="sng" dirty="0" smtClean="0">
                <a:solidFill>
                  <a:srgbClr val="333399"/>
                </a:solidFill>
                <a:latin typeface="Arial" panose="020B0604020202020204" pitchFamily="34" charset="0"/>
                <a:cs typeface="Arial" panose="020B0604020202020204" pitchFamily="34" charset="0"/>
              </a:rPr>
              <a:t>Vilémov 0:4(0:1)</a:t>
            </a:r>
          </a:p>
          <a:p>
            <a:pPr algn="just"/>
            <a:r>
              <a:rPr lang="cs-CZ" sz="1100" b="0" dirty="0" smtClean="0">
                <a:latin typeface="Arial" panose="020B0604020202020204" pitchFamily="34" charset="0"/>
                <a:cs typeface="Arial" panose="020B0604020202020204" pitchFamily="34" charset="0"/>
              </a:rPr>
              <a:t>domácí se trápí a potvrdili to i v dalším domácím utkání. Navíc za stavu 1:0  přišli o vyloučeného kapitánka Martínka, a i když se i 10 snažili, tak se Vilémov rozstřílel a uštědřil Neštěmicím debakl.</a:t>
            </a:r>
          </a:p>
          <a:p>
            <a:pPr algn="ctr"/>
            <a:r>
              <a:rPr lang="cs-CZ" sz="1400" u="sng" dirty="0" smtClean="0">
                <a:solidFill>
                  <a:srgbClr val="333399"/>
                </a:solidFill>
                <a:latin typeface="Arial" panose="020B0604020202020204" pitchFamily="34" charset="0"/>
                <a:cs typeface="Arial" panose="020B0604020202020204" pitchFamily="34" charset="0"/>
              </a:rPr>
              <a:t>FK Jiskra </a:t>
            </a:r>
            <a:r>
              <a:rPr lang="cs-CZ" sz="1400" u="sng" dirty="0">
                <a:solidFill>
                  <a:srgbClr val="333399"/>
                </a:solidFill>
                <a:latin typeface="Arial" panose="020B0604020202020204" pitchFamily="34" charset="0"/>
                <a:cs typeface="Arial" panose="020B0604020202020204" pitchFamily="34" charset="0"/>
              </a:rPr>
              <a:t>Modrá - FK </a:t>
            </a:r>
            <a:r>
              <a:rPr lang="cs-CZ" sz="1400" u="sng" dirty="0" smtClean="0">
                <a:solidFill>
                  <a:srgbClr val="333399"/>
                </a:solidFill>
                <a:latin typeface="Arial" panose="020B0604020202020204" pitchFamily="34" charset="0"/>
                <a:cs typeface="Arial" panose="020B0604020202020204" pitchFamily="34" charset="0"/>
              </a:rPr>
              <a:t>Jílové 0:1(0:0)</a:t>
            </a:r>
          </a:p>
          <a:p>
            <a:pPr algn="just"/>
            <a:r>
              <a:rPr lang="cs-CZ" sz="1100" b="0" dirty="0" smtClean="0">
                <a:latin typeface="Arial" panose="020B0604020202020204" pitchFamily="34" charset="0"/>
                <a:cs typeface="Arial" panose="020B0604020202020204" pitchFamily="34" charset="0"/>
              </a:rPr>
              <a:t>200 diváků na derby. Nevídaná návštěva v Modré. Bojovné utkání o jedné brance, kterou vstřelil v 65. minutě hostující Kolař. Navíc domácí v závěru přišli o 2 vyloučené hráče Fejfara a Tesaříka.</a:t>
            </a:r>
          </a:p>
        </p:txBody>
      </p:sp>
      <p:sp>
        <p:nvSpPr>
          <p:cNvPr id="17" name="Obdélník 16"/>
          <p:cNvSpPr/>
          <p:nvPr/>
        </p:nvSpPr>
        <p:spPr>
          <a:xfrm>
            <a:off x="143992" y="83557"/>
            <a:ext cx="4611114" cy="1015663"/>
          </a:xfrm>
          <a:prstGeom prst="rect">
            <a:avLst/>
          </a:prstGeom>
          <a:gradFill>
            <a:gsLst>
              <a:gs pos="14000">
                <a:srgbClr val="CCFFFF">
                  <a:alpha val="66667"/>
                </a:srgbClr>
              </a:gs>
              <a:gs pos="100000">
                <a:srgbClr val="FFFF00"/>
              </a:gs>
            </a:gsLst>
            <a:lin ang="5400000" scaled="1"/>
          </a:gradFill>
        </p:spPr>
        <p:txBody>
          <a:bodyPr wrap="square" lIns="91440" tIns="45720" rIns="91440" bIns="45720">
            <a:spAutoFit/>
          </a:bodyPr>
          <a:lstStyle/>
          <a:p>
            <a:pPr algn="ctr"/>
            <a:r>
              <a:rPr lang="cs-CZ" sz="2400" b="1" u="sng" cap="none" spc="0" dirty="0" smtClean="0">
                <a:ln w="12700">
                  <a:noFill/>
                  <a:prstDash val="solid"/>
                </a:ln>
                <a:solidFill>
                  <a:srgbClr val="FF0000"/>
                </a:solidFill>
                <a:effectLst>
                  <a:outerShdw dist="38100" dir="2640000" algn="bl" rotWithShape="0">
                    <a:schemeClr val="accent1"/>
                  </a:outerShdw>
                </a:effectLst>
              </a:rPr>
              <a:t>13. kolo Ústeckého přeboru</a:t>
            </a:r>
          </a:p>
          <a:p>
            <a:pPr algn="ctr"/>
            <a:r>
              <a:rPr lang="cs-CZ" sz="1800" dirty="0" smtClean="0">
                <a:ln w="12700">
                  <a:noFill/>
                  <a:prstDash val="solid"/>
                </a:ln>
                <a:solidFill>
                  <a:srgbClr val="000099"/>
                </a:solidFill>
                <a:effectLst>
                  <a:outerShdw dist="38100" dir="2640000" algn="bl" rotWithShape="0">
                    <a:schemeClr val="accent1"/>
                  </a:outerShdw>
                </a:effectLst>
              </a:rPr>
              <a:t>3,75 branek na zápas, </a:t>
            </a:r>
          </a:p>
          <a:p>
            <a:pPr algn="ctr"/>
            <a:r>
              <a:rPr lang="cs-CZ" sz="1800" dirty="0" smtClean="0">
                <a:ln w="12700">
                  <a:noFill/>
                  <a:prstDash val="solid"/>
                </a:ln>
                <a:solidFill>
                  <a:srgbClr val="000099"/>
                </a:solidFill>
                <a:effectLst>
                  <a:outerShdw dist="38100" dir="2640000" algn="bl" rotWithShape="0">
                    <a:schemeClr val="accent1"/>
                  </a:outerShdw>
                </a:effectLst>
              </a:rPr>
              <a:t>800 diváků, 100 na zápas</a:t>
            </a:r>
            <a:endParaRPr lang="cs-CZ" sz="1800" b="1" cap="none" spc="0" dirty="0">
              <a:ln w="12700">
                <a:noFill/>
                <a:prstDash val="solid"/>
              </a:ln>
              <a:solidFill>
                <a:srgbClr val="000099"/>
              </a:solidFill>
              <a:effectLst>
                <a:outerShdw dist="38100" dir="2640000" algn="bl" rotWithShape="0">
                  <a:schemeClr val="accent1"/>
                </a:outerShdw>
              </a:effectLst>
            </a:endParaRPr>
          </a:p>
        </p:txBody>
      </p:sp>
      <p:sp>
        <p:nvSpPr>
          <p:cNvPr id="2" name="TextovéPole 1"/>
          <p:cNvSpPr txBox="1"/>
          <p:nvPr/>
        </p:nvSpPr>
        <p:spPr>
          <a:xfrm>
            <a:off x="5677763" y="163116"/>
            <a:ext cx="4452377" cy="923330"/>
          </a:xfrm>
          <a:prstGeom prst="rect">
            <a:avLst/>
          </a:prstGeom>
          <a:gradFill>
            <a:gsLst>
              <a:gs pos="14000">
                <a:srgbClr val="66FFCC"/>
              </a:gs>
              <a:gs pos="44000">
                <a:srgbClr val="FFCC00"/>
              </a:gs>
            </a:gsLst>
            <a:lin ang="5400000" scaled="1"/>
          </a:gradFill>
        </p:spPr>
        <p:txBody>
          <a:bodyPr wrap="square" rtlCol="0">
            <a:spAutoFit/>
          </a:bodyPr>
          <a:lstStyle/>
          <a:p>
            <a:pPr algn="ctr"/>
            <a:r>
              <a:rPr lang="cs-CZ" sz="1800" dirty="0" smtClean="0">
                <a:latin typeface="Bookman Old Style" pitchFamily="18" charset="0"/>
              </a:rPr>
              <a:t>Mladší žáci se s podzimem rozloučili výhrou po penaltové loterii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sp>
        <p:nvSpPr>
          <p:cNvPr id="12" name="Obdélník 11"/>
          <p:cNvSpPr/>
          <p:nvPr/>
        </p:nvSpPr>
        <p:spPr>
          <a:xfrm>
            <a:off x="143992" y="1176446"/>
            <a:ext cx="4680520" cy="5755422"/>
          </a:xfrm>
          <a:prstGeom prst="rect">
            <a:avLst/>
          </a:prstGeom>
        </p:spPr>
        <p:txBody>
          <a:bodyPr wrap="square">
            <a:spAutoFit/>
          </a:bodyPr>
          <a:lstStyle/>
          <a:p>
            <a:pPr algn="ctr"/>
            <a:r>
              <a:rPr lang="cs-CZ" sz="2400" u="sng" dirty="0" smtClean="0">
                <a:ln>
                  <a:solidFill>
                    <a:srgbClr val="6600FF"/>
                  </a:solidFill>
                </a:ln>
                <a:latin typeface="Bookman Old Style" pitchFamily="18" charset="0"/>
              </a:rPr>
              <a:t>TJ Krupka– </a:t>
            </a:r>
            <a:r>
              <a:rPr lang="cs-CZ" sz="2400" u="sng" dirty="0">
                <a:ln>
                  <a:solidFill>
                    <a:srgbClr val="6600FF"/>
                  </a:solidFill>
                </a:ln>
                <a:latin typeface="Bookman Old Style" pitchFamily="18" charset="0"/>
              </a:rPr>
              <a:t>SK Štětí</a:t>
            </a:r>
          </a:p>
          <a:p>
            <a:pPr algn="ctr"/>
            <a:r>
              <a:rPr lang="cs-CZ" sz="2400" u="sng" dirty="0" smtClean="0">
                <a:ln>
                  <a:solidFill>
                    <a:srgbClr val="6600FF"/>
                  </a:solidFill>
                </a:ln>
                <a:latin typeface="Bookman Old Style" pitchFamily="18" charset="0"/>
              </a:rPr>
              <a:t>6:5 (1:4) </a:t>
            </a:r>
            <a:r>
              <a:rPr lang="cs-CZ" sz="1600" u="sng" dirty="0" smtClean="0">
                <a:ln>
                  <a:solidFill>
                    <a:srgbClr val="6600FF"/>
                  </a:solidFill>
                </a:ln>
                <a:latin typeface="Bookman Old Style" pitchFamily="18" charset="0"/>
              </a:rPr>
              <a:t>28.10.2017 11. </a:t>
            </a:r>
            <a:r>
              <a:rPr lang="cs-CZ" sz="1600" u="sng" dirty="0">
                <a:ln>
                  <a:solidFill>
                    <a:srgbClr val="6600FF"/>
                  </a:solidFill>
                </a:ln>
                <a:latin typeface="Bookman Old Style" pitchFamily="18" charset="0"/>
              </a:rPr>
              <a:t>hrané kolo</a:t>
            </a:r>
          </a:p>
          <a:p>
            <a:pPr algn="just"/>
            <a:r>
              <a:rPr lang="cs-CZ" sz="1000" b="0" dirty="0">
                <a:latin typeface="Arial" panose="020B0604020202020204" pitchFamily="34" charset="0"/>
                <a:cs typeface="Arial" panose="020B0604020202020204" pitchFamily="34" charset="0"/>
              </a:rPr>
              <a:t>Na hřiště 2. celku tabulky jsme jeli s cílem zopakovat výborný výkon z Lovosic. Vstup do zápasu také vyšel podle našich představ a již ve 2. minutě po krásné kombinaci zakončené únikem Oldy </a:t>
            </a:r>
            <a:r>
              <a:rPr lang="cs-CZ" sz="1000" b="0" dirty="0" err="1">
                <a:latin typeface="Arial" panose="020B0604020202020204" pitchFamily="34" charset="0"/>
                <a:cs typeface="Arial" panose="020B0604020202020204" pitchFamily="34" charset="0"/>
              </a:rPr>
              <a:t>Malechy</a:t>
            </a:r>
            <a:r>
              <a:rPr lang="cs-CZ" sz="1000" b="0" dirty="0">
                <a:latin typeface="Arial" panose="020B0604020202020204" pitchFamily="34" charset="0"/>
                <a:cs typeface="Arial" panose="020B0604020202020204" pitchFamily="34" charset="0"/>
              </a:rPr>
              <a:t> jsme se dostali do vedení 1:0. Slabší chvilku si naše obrana vybrala v 8. minutě, ale naštěstí pro nás skončil míč na břevně. I za dalších několik minut měli slibnou možnost domácí, ale po rohu branku překopli.  To už jsme si ale nenechali líbit a herní inciativa se přesunula na naše kopačky. V 18. minutě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krásně zatáhl míč po levé straně a zpětnou přihrávkou oslovil Jakuba Nováka, který střelou přímo z první branku minul. Ve 22. minutě zaspal s vyběhnutím po míči Šimon Černý v brance a David Albrecht srovnal na 1:1.  Uběhla minuta a vedení jsme si vzali zpátky. </a:t>
            </a:r>
            <a:r>
              <a:rPr lang="cs-CZ" sz="1000" b="0" dirty="0" err="1">
                <a:latin typeface="Arial" panose="020B0604020202020204" pitchFamily="34" charset="0"/>
                <a:cs typeface="Arial" panose="020B0604020202020204" pitchFamily="34" charset="0"/>
              </a:rPr>
              <a:t>Ivanič</a:t>
            </a:r>
            <a:r>
              <a:rPr lang="cs-CZ" sz="1000" b="0" dirty="0">
                <a:latin typeface="Arial" panose="020B0604020202020204" pitchFamily="34" charset="0"/>
                <a:cs typeface="Arial" panose="020B0604020202020204" pitchFamily="34" charset="0"/>
              </a:rPr>
              <a:t> uvolnil </a:t>
            </a:r>
            <a:r>
              <a:rPr lang="cs-CZ" sz="1000" b="0" dirty="0" err="1">
                <a:latin typeface="Arial" panose="020B0604020202020204" pitchFamily="34" charset="0"/>
                <a:cs typeface="Arial" panose="020B0604020202020204" pitchFamily="34" charset="0"/>
              </a:rPr>
              <a:t>Daniluka</a:t>
            </a:r>
            <a:r>
              <a:rPr lang="cs-CZ" sz="1000" b="0" dirty="0">
                <a:latin typeface="Arial" panose="020B0604020202020204" pitchFamily="34" charset="0"/>
                <a:cs typeface="Arial" panose="020B0604020202020204" pitchFamily="34" charset="0"/>
              </a:rPr>
              <a:t>, který se prosadil umístěnou střelou na 2:1. V závěrečných minutách první půle to byl náš kolektiv, kdo řídil dění na hřišti a odměnou byl dalších z krásných úniků </a:t>
            </a:r>
            <a:r>
              <a:rPr lang="cs-CZ" sz="1000" b="0" dirty="0" err="1">
                <a:latin typeface="Arial" panose="020B0604020202020204" pitchFamily="34" charset="0"/>
                <a:cs typeface="Arial" panose="020B0604020202020204" pitchFamily="34" charset="0"/>
              </a:rPr>
              <a:t>Malechy</a:t>
            </a:r>
            <a:r>
              <a:rPr lang="cs-CZ" sz="1000" b="0" dirty="0">
                <a:latin typeface="Arial" panose="020B0604020202020204" pitchFamily="34" charset="0"/>
                <a:cs typeface="Arial" panose="020B0604020202020204" pitchFamily="34" charset="0"/>
              </a:rPr>
              <a:t>, který se postaral o poločasové vedení 3:1. Druhý poločas začal stejně   dobře, jako skončil první. Byl to opět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který zaběhl za obránce a neomylně zakončil na 4:1. Soupeř byl zaskočen a naše kombinační hra přiváděla domácí do úzkých. Když pak ve 43. minutě opět zaúřadoval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a upravil už na 5:1, tak už málokdo pochyboval o našem jasném vítězství. Na hřišti se však začaly dít věci, které se hned tak nevidí.  Ve 44. minutě zůstal brankář Štětí, jako přikovaný na brankové čáře a David Šanda odstartoval stíhací jízdu gólem na 2:5. Mohli jsme sice vstřelit další góly, ať už po střele </a:t>
            </a:r>
            <a:r>
              <a:rPr lang="cs-CZ" sz="1000" b="0" dirty="0" err="1">
                <a:latin typeface="Arial" panose="020B0604020202020204" pitchFamily="34" charset="0"/>
                <a:cs typeface="Arial" panose="020B0604020202020204" pitchFamily="34" charset="0"/>
              </a:rPr>
              <a:t>Daniluka</a:t>
            </a:r>
            <a:r>
              <a:rPr lang="cs-CZ" sz="1000" b="0" dirty="0">
                <a:latin typeface="Arial" panose="020B0604020202020204" pitchFamily="34" charset="0"/>
                <a:cs typeface="Arial" panose="020B0604020202020204" pitchFamily="34" charset="0"/>
              </a:rPr>
              <a:t>, který těsně minul nebo pokusu </a:t>
            </a:r>
            <a:r>
              <a:rPr lang="cs-CZ" sz="1000" b="0" dirty="0" err="1">
                <a:latin typeface="Arial" panose="020B0604020202020204" pitchFamily="34" charset="0"/>
                <a:cs typeface="Arial" panose="020B0604020202020204" pitchFamily="34" charset="0"/>
              </a:rPr>
              <a:t>Ivaniče</a:t>
            </a:r>
            <a:r>
              <a:rPr lang="cs-CZ" sz="1000" b="0" dirty="0">
                <a:latin typeface="Arial" panose="020B0604020202020204" pitchFamily="34" charset="0"/>
                <a:cs typeface="Arial" panose="020B0604020202020204" pitchFamily="34" charset="0"/>
              </a:rPr>
              <a:t>, kterého zase vychytal brankář.  11 minut před koncem jsme však vedli stále o 3 branky. Totální kolaps se teprve blížil. 60. minuta a Černý v brance opět zaváhal s vyběhnutím a bylo to už jen 5:3. O minutu později si zase nerozuměli obránci Štětí a bylo to už jen 5:4. V 63. minutě se úspěšný výsledek našeho týmu zhroutil úplně.  Už se ani nechce psát, že za tím byla chyba brankáře, ale bohužel to tak bylo. No a aby toho nebylo málo, tak v 65. minutě bezmyšlenkovitě odkopával míč Šimon Černý v bráně, namazal ho soupeři a David Šanda dokonal obrat z 1:5 na 6:5 pro Krupku. Pár minut na vyrovnání ještě zbývalo.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se pral s obránci, co mu síly stačily, ale ve své poslední šanci tísněn 2 obránci branku těsně minul. Obrovské zklamání panovalo po zápase v kabině, které je cítit i z hodnocení zápasu trenérem našeho týmu. </a:t>
            </a:r>
          </a:p>
        </p:txBody>
      </p:sp>
      <p:sp>
        <p:nvSpPr>
          <p:cNvPr id="13" name="TextovéPole 12"/>
          <p:cNvSpPr txBox="1"/>
          <p:nvPr/>
        </p:nvSpPr>
        <p:spPr>
          <a:xfrm>
            <a:off x="143992" y="115788"/>
            <a:ext cx="4680520" cy="1015663"/>
          </a:xfrm>
          <a:prstGeom prst="rect">
            <a:avLst/>
          </a:prstGeom>
          <a:solidFill>
            <a:schemeClr val="accent3">
              <a:lumMod val="85000"/>
            </a:schemeClr>
          </a:solidFill>
          <a:effectLst>
            <a:glow rad="63500">
              <a:srgbClr val="008000">
                <a:alpha val="40000"/>
              </a:srgbClr>
            </a:glow>
            <a:softEdge rad="304800"/>
          </a:effectLst>
        </p:spPr>
        <p:txBody>
          <a:bodyPr wrap="square" rtlCol="0">
            <a:spAutoFit/>
          </a:bodyPr>
          <a:lstStyle/>
          <a:p>
            <a:pPr algn="ctr"/>
            <a:r>
              <a:rPr lang="cs-CZ" sz="2000" dirty="0" smtClean="0">
                <a:latin typeface="Modern No. 20" panose="02070704070505020303" pitchFamily="18" charset="0"/>
              </a:rPr>
              <a:t>Neuvěřitelné, nečekané, překvapující, nevídané, ojedinělé, ale i mimořádné.  Starší žáci vedli v Krupce 5:1 a prohráli 6:5. </a:t>
            </a:r>
          </a:p>
        </p:txBody>
      </p:sp>
      <p:sp>
        <p:nvSpPr>
          <p:cNvPr id="9" name="Obdélník 8"/>
          <p:cNvSpPr/>
          <p:nvPr/>
        </p:nvSpPr>
        <p:spPr>
          <a:xfrm>
            <a:off x="5473402" y="1747374"/>
            <a:ext cx="4679702" cy="5328510"/>
          </a:xfrm>
          <a:prstGeom prst="rect">
            <a:avLst/>
          </a:prstGeom>
        </p:spPr>
        <p:txBody>
          <a:bodyPr wrap="square">
            <a:spAutoFit/>
          </a:bodyPr>
          <a:lstStyle/>
          <a:p>
            <a:pPr algn="ctr">
              <a:lnSpc>
                <a:spcPct val="107000"/>
              </a:lnSpc>
              <a:spcAft>
                <a:spcPts val="0"/>
              </a:spcAft>
            </a:pPr>
            <a:r>
              <a:rPr lang="cs-CZ" sz="2400" u="sng" dirty="0">
                <a:latin typeface="Calibri" panose="020F0502020204030204" pitchFamily="34" charset="0"/>
                <a:ea typeface="Calibri" panose="020F0502020204030204" pitchFamily="34" charset="0"/>
                <a:cs typeface="Times New Roman" panose="02020603050405020304" pitchFamily="18" charset="0"/>
              </a:rPr>
              <a:t>SK Štětí – FK Slavoj Žatec</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atin typeface="Calibri" panose="020F0502020204030204" pitchFamily="34" charset="0"/>
                <a:ea typeface="Calibri" panose="020F0502020204030204" pitchFamily="34" charset="0"/>
                <a:cs typeface="Times New Roman" panose="02020603050405020304" pitchFamily="18" charset="0"/>
              </a:rPr>
              <a:t>1:2(0:0)</a:t>
            </a:r>
            <a:r>
              <a:rPr lang="cs-CZ" sz="2000" u="sng" dirty="0">
                <a:latin typeface="Calibri" panose="020F0502020204030204" pitchFamily="34" charset="0"/>
                <a:ea typeface="Calibri" panose="020F0502020204030204" pitchFamily="34" charset="0"/>
                <a:cs typeface="Times New Roman" panose="02020603050405020304" pitchFamily="18" charset="0"/>
              </a:rPr>
              <a:t>    28.10.2017  12. kolo</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 týdnu opět na domácím trávníku proti mužstvu ze středu tabulky, které v posledních 2 kolech nebodovalo. Nálepka favorita prvního celku tabulky nám byla přidělena. Obraz hry tomu, ale v úvodu neodpovídal. V 7. minutě jsme školácky přišli o balón a hosté okamžitě přešli do protiútoku zakončeného střelou z výborného postavení. Gabriel v brance byl dobře rozcvičen a  zasáhl úspěšně. I nadále jsme ale často kazili přihrávky a hosté, kteří vycházeli ze zabezpečené obrany, tak dostávali hodně prostoru ke kombinaci a lehkému přechodu na naší polovinu. Ve 13. minutě zkusil překvapit střelou z velké vzdálenosti hostující Richard Zelinka, ale nějaký ten metr, dva trefě do černého chyběl. Domácí se k prvnímu pokusu k ohrožení branky dostali až po čtvrthodině hry. Zahrávali jsme roh na krátko, ale provedení jsme pokazili. Po volném přímém kopu 23. minutě to před naší brankou vypadlo, že to nemůžeme přečkat bez pohromy. Několik hráčů za sebou nedokázalo míč kopnout pryč daleko z vápna. Ve 32. minutě jsme měli výhodu volného přímého kopu. Zahrával ho Faust, ale nic z toho nakonec nebylo. První střelu na branku soupeře jsme vyslali z velké dálky až ve 32. minutě z kopačky </a:t>
            </a:r>
            <a:r>
              <a:rPr lang="cs-CZ" sz="1000" b="0" dirty="0" err="1">
                <a:latin typeface="Arial" panose="020B0604020202020204" pitchFamily="34" charset="0"/>
                <a:ea typeface="Calibri" panose="020F0502020204030204" pitchFamily="34" charset="0"/>
                <a:cs typeface="Arial" panose="020B0604020202020204" pitchFamily="34" charset="0"/>
              </a:rPr>
              <a:t>Ransdorfa</a:t>
            </a:r>
            <a:r>
              <a:rPr lang="cs-CZ" sz="1000" b="0" dirty="0">
                <a:latin typeface="Arial" panose="020B0604020202020204" pitchFamily="34" charset="0"/>
                <a:ea typeface="Calibri" panose="020F0502020204030204" pitchFamily="34" charset="0"/>
                <a:cs typeface="Arial" panose="020B0604020202020204" pitchFamily="34" charset="0"/>
              </a:rPr>
              <a:t>, a i když nebyla vůbec špatná, tak ji brankář Švarc vytlačil do bezpečí. Ve 34. minutě se po trestňáku dostal míč k Vackovi. Tomu ale výborně zmenšil úhel  brankář a zabránil skórování. Ještě v závěru poločasu jsme Žatec malinko přitlačili. </a:t>
            </a:r>
            <a:r>
              <a:rPr lang="cs-CZ" sz="1000" b="0" dirty="0" err="1">
                <a:latin typeface="Arial" panose="020B0604020202020204" pitchFamily="34" charset="0"/>
                <a:ea typeface="Calibri" panose="020F0502020204030204" pitchFamily="34" charset="0"/>
                <a:cs typeface="Arial" panose="020B0604020202020204" pitchFamily="34" charset="0"/>
              </a:rPr>
              <a:t>Křten</a:t>
            </a:r>
            <a:r>
              <a:rPr lang="cs-CZ" sz="1000" b="0" dirty="0">
                <a:latin typeface="Arial" panose="020B0604020202020204" pitchFamily="34" charset="0"/>
                <a:ea typeface="Calibri" panose="020F0502020204030204" pitchFamily="34" charset="0"/>
                <a:cs typeface="Arial" panose="020B0604020202020204" pitchFamily="34" charset="0"/>
              </a:rPr>
              <a:t> z volného přímého kopu z takových 24 metrů mířil metr nad. K úspěchu nevedla ani nepřehledná situace ve vápně hostů minutu před změnou. stran. O přestávce byly v hledišti slyšet hlasy, že Štětí patří na domácí půdě druhé poločasy, a tak jsme byli zvědavi, jak se to vyplní. Vstup ale patřil soupeři. Hned po 2 minutách zahrával roh a v dalším průběhu všechny naše snahy ohrozit brankáře včas odrážel. Velká radost vypukla na lavičce Žatce   v 56. minutě. Po centru se u tyčky zjevil Petr </a:t>
            </a:r>
            <a:r>
              <a:rPr lang="cs-CZ" sz="1000" b="0" dirty="0" err="1">
                <a:latin typeface="Arial" panose="020B0604020202020204" pitchFamily="34" charset="0"/>
                <a:ea typeface="Calibri" panose="020F0502020204030204" pitchFamily="34" charset="0"/>
                <a:cs typeface="Arial" panose="020B0604020202020204" pitchFamily="34" charset="0"/>
              </a:rPr>
              <a:t>Bešík</a:t>
            </a:r>
            <a:r>
              <a:rPr lang="cs-CZ" sz="1000" b="0" dirty="0">
                <a:latin typeface="Arial" panose="020B0604020202020204" pitchFamily="34" charset="0"/>
                <a:ea typeface="Calibri" panose="020F0502020204030204" pitchFamily="34" charset="0"/>
                <a:cs typeface="Arial" panose="020B0604020202020204" pitchFamily="34" charset="0"/>
              </a:rPr>
              <a:t> a hlavou zajistil pro hosty vedení 1:0. Navýšit náskok mohli hosté jen o </a:t>
            </a:r>
            <a:r>
              <a:rPr lang="cs-CZ" sz="1000" b="0" dirty="0" smtClean="0">
                <a:latin typeface="Arial" panose="020B0604020202020204" pitchFamily="34" charset="0"/>
                <a:ea typeface="Calibri" panose="020F0502020204030204" pitchFamily="34" charset="0"/>
                <a:cs typeface="Arial" panose="020B0604020202020204" pitchFamily="34" charset="0"/>
              </a:rPr>
              <a:t>pár</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14" name="TextovéPole 13"/>
          <p:cNvSpPr txBox="1"/>
          <p:nvPr/>
        </p:nvSpPr>
        <p:spPr>
          <a:xfrm>
            <a:off x="5473402" y="91108"/>
            <a:ext cx="4578610" cy="1569660"/>
          </a:xfrm>
          <a:prstGeom prst="rect">
            <a:avLst/>
          </a:prstGeom>
          <a:solidFill>
            <a:srgbClr val="66FF66"/>
          </a:solidFill>
          <a:effectLst>
            <a:glow rad="127000">
              <a:srgbClr val="FFFF00"/>
            </a:glow>
            <a:softEdge rad="419100"/>
          </a:effectLst>
        </p:spPr>
        <p:txBody>
          <a:bodyPr wrap="square" rtlCol="0">
            <a:spAutoFit/>
          </a:bodyPr>
          <a:lstStyle/>
          <a:p>
            <a:pPr algn="ctr"/>
            <a:r>
              <a:rPr lang="cs-CZ" sz="2400" dirty="0" smtClean="0">
                <a:effectLst>
                  <a:outerShdw blurRad="38100" dist="38100" dir="2700000" algn="tl">
                    <a:srgbClr val="000000">
                      <a:alpha val="43137"/>
                    </a:srgbClr>
                  </a:outerShdw>
                </a:effectLst>
                <a:latin typeface="Bookman Old Style" pitchFamily="18" charset="0"/>
              </a:rPr>
              <a:t>Žatec se na nás dobře připravil. Svým výkonem i zaskočil a na hřišti ve Štětí vyválčil 3 body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8" name="TextovéPole 7"/>
          <p:cNvSpPr txBox="1"/>
          <p:nvPr/>
        </p:nvSpPr>
        <p:spPr>
          <a:xfrm>
            <a:off x="5328568" y="953308"/>
            <a:ext cx="4808069" cy="5978560"/>
          </a:xfrm>
          <a:prstGeom prst="rect">
            <a:avLst/>
          </a:prstGeom>
          <a:noFill/>
        </p:spPr>
        <p:txBody>
          <a:bodyPr wrap="square" rtlCol="0">
            <a:spAutoFit/>
          </a:bodyPr>
          <a:lstStyle/>
          <a:p>
            <a:pPr algn="ctr"/>
            <a:r>
              <a:rPr lang="cs-CZ" sz="1800" u="sng" dirty="0">
                <a:latin typeface="Arial" panose="020B0604020202020204" pitchFamily="34" charset="0"/>
                <a:cs typeface="Arial" panose="020B0604020202020204" pitchFamily="34" charset="0"/>
              </a:rPr>
              <a:t>SK Junior/FK Teplice – SK Štětí</a:t>
            </a:r>
          </a:p>
          <a:p>
            <a:pPr algn="ctr"/>
            <a:r>
              <a:rPr lang="cs-CZ" sz="1800" u="sng" dirty="0">
                <a:latin typeface="Arial" panose="020B0604020202020204" pitchFamily="34" charset="0"/>
                <a:cs typeface="Arial" panose="020B0604020202020204" pitchFamily="34" charset="0"/>
              </a:rPr>
              <a:t>0:13(0:8) 12. hrané kolo 5.11.2017</a:t>
            </a:r>
          </a:p>
          <a:p>
            <a:pPr algn="just"/>
            <a:r>
              <a:rPr lang="cs-CZ" sz="1050" b="0" dirty="0">
                <a:latin typeface="Arial" panose="020B0604020202020204" pitchFamily="34" charset="0"/>
                <a:cs typeface="Arial" panose="020B0604020202020204" pitchFamily="34" charset="0"/>
              </a:rPr>
              <a:t>Utkání se nehrálo v Teplicích, jak se hráči domnívali, ale v nedalekých Soběchlebech.  Náš tým má výtečnou formu a proti poslednímu mužstvu tabulky jsme byli v úloze jasného favorita.  Ve 2. a 3. minuta se to také 2 brankami </a:t>
            </a:r>
            <a:r>
              <a:rPr lang="cs-CZ" sz="1050" b="0" dirty="0" err="1">
                <a:latin typeface="Arial" panose="020B0604020202020204" pitchFamily="34" charset="0"/>
                <a:cs typeface="Arial" panose="020B0604020202020204" pitchFamily="34" charset="0"/>
              </a:rPr>
              <a:t>Malechy</a:t>
            </a:r>
            <a:r>
              <a:rPr lang="cs-CZ" sz="1050" b="0" dirty="0">
                <a:latin typeface="Arial" panose="020B0604020202020204" pitchFamily="34" charset="0"/>
                <a:cs typeface="Arial" panose="020B0604020202020204" pitchFamily="34" charset="0"/>
              </a:rPr>
              <a:t> začalo naplňovat.  Ještě než se domácí stačili z gólů rozkoukat, tak se míče zmocnil nejlepší nahrávač naší jedenáctky </a:t>
            </a:r>
            <a:r>
              <a:rPr lang="cs-CZ" sz="1050" b="0" dirty="0" err="1">
                <a:latin typeface="Arial" panose="020B0604020202020204" pitchFamily="34" charset="0"/>
                <a:cs typeface="Arial" panose="020B0604020202020204" pitchFamily="34" charset="0"/>
              </a:rPr>
              <a:t>Daniluk</a:t>
            </a:r>
            <a:r>
              <a:rPr lang="cs-CZ" sz="1050" b="0" dirty="0">
                <a:latin typeface="Arial" panose="020B0604020202020204" pitchFamily="34" charset="0"/>
                <a:cs typeface="Arial" panose="020B0604020202020204" pitchFamily="34" charset="0"/>
              </a:rPr>
              <a:t> a po jeho nabídce zvýšil v 8. minutě Jakub Novák už na 3:0. Domácí se trápili a v 15. minutě to byla další výzva pro </a:t>
            </a:r>
            <a:r>
              <a:rPr lang="cs-CZ" sz="1050" b="0" dirty="0" err="1">
                <a:latin typeface="Arial" panose="020B0604020202020204" pitchFamily="34" charset="0"/>
                <a:cs typeface="Arial" panose="020B0604020202020204" pitchFamily="34" charset="0"/>
              </a:rPr>
              <a:t>Malechu</a:t>
            </a:r>
            <a:r>
              <a:rPr lang="cs-CZ" sz="1050" b="0" dirty="0">
                <a:latin typeface="Arial" panose="020B0604020202020204" pitchFamily="34" charset="0"/>
                <a:cs typeface="Arial" panose="020B0604020202020204" pitchFamily="34" charset="0"/>
              </a:rPr>
              <a:t>, který zužitkoval přihrávku </a:t>
            </a:r>
            <a:r>
              <a:rPr lang="cs-CZ" sz="1050" b="0" dirty="0" err="1">
                <a:latin typeface="Arial" panose="020B0604020202020204" pitchFamily="34" charset="0"/>
                <a:cs typeface="Arial" panose="020B0604020202020204" pitchFamily="34" charset="0"/>
              </a:rPr>
              <a:t>Ivaniče</a:t>
            </a:r>
            <a:r>
              <a:rPr lang="cs-CZ" sz="1050" b="0" dirty="0">
                <a:latin typeface="Arial" panose="020B0604020202020204" pitchFamily="34" charset="0"/>
                <a:cs typeface="Arial" panose="020B0604020202020204" pitchFamily="34" charset="0"/>
              </a:rPr>
              <a:t> brance na 4:0. Vzápětí se </a:t>
            </a:r>
            <a:r>
              <a:rPr lang="cs-CZ" sz="1050" b="0" dirty="0" err="1">
                <a:latin typeface="Arial" panose="020B0604020202020204" pitchFamily="34" charset="0"/>
                <a:cs typeface="Arial" panose="020B0604020202020204" pitchFamily="34" charset="0"/>
              </a:rPr>
              <a:t>Malecha</a:t>
            </a:r>
            <a:r>
              <a:rPr lang="cs-CZ" sz="1050" b="0" dirty="0">
                <a:latin typeface="Arial" panose="020B0604020202020204" pitchFamily="34" charset="0"/>
                <a:cs typeface="Arial" panose="020B0604020202020204" pitchFamily="34" charset="0"/>
              </a:rPr>
              <a:t> pasoval do role dvorního nahrávače a škoda, že toho </a:t>
            </a:r>
            <a:r>
              <a:rPr lang="cs-CZ" sz="1050" b="0" dirty="0" err="1">
                <a:latin typeface="Arial" panose="020B0604020202020204" pitchFamily="34" charset="0"/>
                <a:cs typeface="Arial" panose="020B0604020202020204" pitchFamily="34" charset="0"/>
              </a:rPr>
              <a:t>Miga</a:t>
            </a:r>
            <a:r>
              <a:rPr lang="cs-CZ" sz="1050" b="0" dirty="0">
                <a:latin typeface="Arial" panose="020B0604020202020204" pitchFamily="34" charset="0"/>
                <a:cs typeface="Arial" panose="020B0604020202020204" pitchFamily="34" charset="0"/>
              </a:rPr>
              <a:t> nedokázal využít. </a:t>
            </a:r>
            <a:r>
              <a:rPr lang="cs-CZ" sz="1050" b="0" dirty="0" err="1">
                <a:latin typeface="Arial" panose="020B0604020202020204" pitchFamily="34" charset="0"/>
                <a:cs typeface="Arial" panose="020B0604020202020204" pitchFamily="34" charset="0"/>
              </a:rPr>
              <a:t>Malecha</a:t>
            </a:r>
            <a:r>
              <a:rPr lang="cs-CZ" sz="1050" b="0" dirty="0">
                <a:latin typeface="Arial" panose="020B0604020202020204" pitchFamily="34" charset="0"/>
                <a:cs typeface="Arial" panose="020B0604020202020204" pitchFamily="34" charset="0"/>
              </a:rPr>
              <a:t>, o kterém ještě hodně uslyšíme, byl ve 21. minutě faulován v pokutovém území a následovala penalta. Prokopec nezaváhal a k tyči pravil na 5:0. I nadále jsme pokračovali v totální ofenzívě a jeden útok za druhým se valil na domácího brankáře. Běžela 23. minuta, když </a:t>
            </a:r>
            <a:r>
              <a:rPr lang="cs-CZ" sz="1050" b="0" dirty="0" err="1">
                <a:latin typeface="Arial" panose="020B0604020202020204" pitchFamily="34" charset="0"/>
                <a:cs typeface="Arial" panose="020B0604020202020204" pitchFamily="34" charset="0"/>
              </a:rPr>
              <a:t>Daniluk</a:t>
            </a:r>
            <a:r>
              <a:rPr lang="cs-CZ" sz="1050" b="0" dirty="0">
                <a:latin typeface="Arial" panose="020B0604020202020204" pitchFamily="34" charset="0"/>
                <a:cs typeface="Arial" panose="020B0604020202020204" pitchFamily="34" charset="0"/>
              </a:rPr>
              <a:t> poslal do brejku </a:t>
            </a:r>
            <a:r>
              <a:rPr lang="cs-CZ" sz="1050" b="0" dirty="0" err="1">
                <a:latin typeface="Arial" panose="020B0604020202020204" pitchFamily="34" charset="0"/>
                <a:cs typeface="Arial" panose="020B0604020202020204" pitchFamily="34" charset="0"/>
              </a:rPr>
              <a:t>Malechu</a:t>
            </a:r>
            <a:r>
              <a:rPr lang="cs-CZ" sz="1050" b="0" dirty="0">
                <a:latin typeface="Arial" panose="020B0604020202020204" pitchFamily="34" charset="0"/>
                <a:cs typeface="Arial" panose="020B0604020202020204" pitchFamily="34" charset="0"/>
              </a:rPr>
              <a:t>, který obehrál brankáře a skóre se měnilo na 6:0. Střelecký festival doprovázený chaosem domácího výběru v 1. poločase pokračoval. Krásně se trefil </a:t>
            </a:r>
            <a:r>
              <a:rPr lang="cs-CZ" sz="1050" b="0" dirty="0" err="1">
                <a:latin typeface="Arial" panose="020B0604020202020204" pitchFamily="34" charset="0"/>
                <a:cs typeface="Arial" panose="020B0604020202020204" pitchFamily="34" charset="0"/>
              </a:rPr>
              <a:t>Ivanič</a:t>
            </a:r>
            <a:r>
              <a:rPr lang="cs-CZ" sz="1050" b="0" dirty="0">
                <a:latin typeface="Arial" panose="020B0604020202020204" pitchFamily="34" charset="0"/>
                <a:cs typeface="Arial" panose="020B0604020202020204" pitchFamily="34" charset="0"/>
              </a:rPr>
              <a:t> a upravil na 7:0. Jedinou šanci měli domácí ve 32. minutě z volného přímého kopu, ale brankář střeli zlikvidoval.  Ještě než mužstva odešla na poločasovou přestávku, tak se na procházku do domácí obrany vypravil </a:t>
            </a:r>
            <a:r>
              <a:rPr lang="cs-CZ" sz="1050" b="0" dirty="0" err="1">
                <a:latin typeface="Arial" panose="020B0604020202020204" pitchFamily="34" charset="0"/>
                <a:cs typeface="Arial" panose="020B0604020202020204" pitchFamily="34" charset="0"/>
              </a:rPr>
              <a:t>Malecha</a:t>
            </a:r>
            <a:r>
              <a:rPr lang="cs-CZ" sz="1050" b="0" dirty="0">
                <a:latin typeface="Arial" panose="020B0604020202020204" pitchFamily="34" charset="0"/>
                <a:cs typeface="Arial" panose="020B0604020202020204" pitchFamily="34" charset="0"/>
              </a:rPr>
              <a:t> a ukončil ji brankou na 8:0. Do druhého poločasu jsme nastoupili se změnou na postu brankáře. Černý šel do pole a na jeho místo se postavil </a:t>
            </a:r>
            <a:r>
              <a:rPr lang="cs-CZ" sz="1050" b="0" dirty="0" err="1">
                <a:latin typeface="Arial" panose="020B0604020202020204" pitchFamily="34" charset="0"/>
                <a:cs typeface="Arial" panose="020B0604020202020204" pitchFamily="34" charset="0"/>
              </a:rPr>
              <a:t>Schleiss</a:t>
            </a:r>
            <a:r>
              <a:rPr lang="cs-CZ" sz="1050" b="0" dirty="0">
                <a:latin typeface="Arial" panose="020B0604020202020204" pitchFamily="34" charset="0"/>
                <a:cs typeface="Arial" panose="020B0604020202020204" pitchFamily="34" charset="0"/>
              </a:rPr>
              <a:t>. V útočení jsme nepolevili a ve 39. minutě  po rohu zavěsil na 9:0 Prokopec. Navýšit náskok mohl </a:t>
            </a:r>
            <a:r>
              <a:rPr lang="cs-CZ" sz="1050" b="0" dirty="0" err="1">
                <a:latin typeface="Arial" panose="020B0604020202020204" pitchFamily="34" charset="0"/>
                <a:cs typeface="Arial" panose="020B0604020202020204" pitchFamily="34" charset="0"/>
              </a:rPr>
              <a:t>Ivanič</a:t>
            </a:r>
            <a:r>
              <a:rPr lang="cs-CZ" sz="1050" b="0" dirty="0">
                <a:latin typeface="Arial" panose="020B0604020202020204" pitchFamily="34" charset="0"/>
                <a:cs typeface="Arial" panose="020B0604020202020204" pitchFamily="34" charset="0"/>
              </a:rPr>
              <a:t>, ale branku těsně minul. Ve 44. jsme zaznamenali příležitost domácích, ale signál pokazili. Následoval protiútok na jehož konci byla branka </a:t>
            </a:r>
            <a:r>
              <a:rPr lang="cs-CZ" sz="1050" b="0" dirty="0" err="1">
                <a:latin typeface="Arial" panose="020B0604020202020204" pitchFamily="34" charset="0"/>
                <a:cs typeface="Arial" panose="020B0604020202020204" pitchFamily="34" charset="0"/>
              </a:rPr>
              <a:t>Malechy</a:t>
            </a:r>
            <a:r>
              <a:rPr lang="cs-CZ" sz="1050" b="0" dirty="0">
                <a:latin typeface="Arial" panose="020B0604020202020204" pitchFamily="34" charset="0"/>
                <a:cs typeface="Arial" panose="020B0604020202020204" pitchFamily="34" charset="0"/>
              </a:rPr>
              <a:t> na dvouciferné skóre 10:0. Stejný střelec byl při chuti a střelou z dobrých 30 metrů napnul síť na 11:0. Zasloužené branky se dočkal i </a:t>
            </a:r>
            <a:r>
              <a:rPr lang="cs-CZ" sz="1050" b="0" dirty="0" err="1">
                <a:latin typeface="Arial" panose="020B0604020202020204" pitchFamily="34" charset="0"/>
                <a:cs typeface="Arial" panose="020B0604020202020204" pitchFamily="34" charset="0"/>
              </a:rPr>
              <a:t>Daniluk</a:t>
            </a:r>
            <a:r>
              <a:rPr lang="cs-CZ" sz="1050" b="0" dirty="0">
                <a:latin typeface="Arial" panose="020B0604020202020204" pitchFamily="34" charset="0"/>
                <a:cs typeface="Arial" panose="020B0604020202020204" pitchFamily="34" charset="0"/>
              </a:rPr>
              <a:t> a v 58. minutě upravil na 12:0. Rozlučku s dnešním zápasem režíroval nejlepší střelec zápasu, osmi brankový </a:t>
            </a:r>
            <a:r>
              <a:rPr lang="cs-CZ" sz="1050" b="0" dirty="0" err="1">
                <a:latin typeface="Arial" panose="020B0604020202020204" pitchFamily="34" charset="0"/>
                <a:cs typeface="Arial" panose="020B0604020202020204" pitchFamily="34" charset="0"/>
              </a:rPr>
              <a:t>Malecha</a:t>
            </a:r>
            <a:r>
              <a:rPr lang="cs-CZ" sz="1050" b="0" dirty="0">
                <a:latin typeface="Arial" panose="020B0604020202020204" pitchFamily="34" charset="0"/>
                <a:cs typeface="Arial" panose="020B0604020202020204" pitchFamily="34" charset="0"/>
              </a:rPr>
              <a:t> v 68. minutě, kdy stanovil konečný výsledek utkání 13:0. </a:t>
            </a:r>
          </a:p>
          <a:p>
            <a:r>
              <a:rPr lang="cs-CZ" sz="1050" b="0" u="sng" dirty="0">
                <a:latin typeface="Arial" panose="020B0604020202020204" pitchFamily="34" charset="0"/>
                <a:cs typeface="Arial" panose="020B0604020202020204" pitchFamily="34" charset="0"/>
              </a:rPr>
              <a:t>Branky</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Malecha</a:t>
            </a:r>
            <a:r>
              <a:rPr lang="cs-CZ" sz="1050" b="0" dirty="0">
                <a:latin typeface="Arial" panose="020B0604020202020204" pitchFamily="34" charset="0"/>
                <a:cs typeface="Arial" panose="020B0604020202020204" pitchFamily="34" charset="0"/>
              </a:rPr>
              <a:t> 8, Prokopec 2, </a:t>
            </a:r>
            <a:r>
              <a:rPr lang="cs-CZ" sz="1050" b="0" dirty="0" err="1">
                <a:latin typeface="Arial" panose="020B0604020202020204" pitchFamily="34" charset="0"/>
                <a:cs typeface="Arial" panose="020B0604020202020204" pitchFamily="34" charset="0"/>
              </a:rPr>
              <a:t>Ivanič</a:t>
            </a:r>
            <a:r>
              <a:rPr lang="cs-CZ" sz="1050" b="0" dirty="0">
                <a:latin typeface="Arial" panose="020B0604020202020204" pitchFamily="34" charset="0"/>
                <a:cs typeface="Arial" panose="020B0604020202020204" pitchFamily="34" charset="0"/>
              </a:rPr>
              <a:t> 1, </a:t>
            </a:r>
            <a:r>
              <a:rPr lang="cs-CZ" sz="1050" b="0" dirty="0" err="1">
                <a:latin typeface="Arial" panose="020B0604020202020204" pitchFamily="34" charset="0"/>
                <a:cs typeface="Arial" panose="020B0604020202020204" pitchFamily="34" charset="0"/>
              </a:rPr>
              <a:t>Daniluk</a:t>
            </a:r>
            <a:r>
              <a:rPr lang="cs-CZ" sz="1050" b="0" dirty="0">
                <a:latin typeface="Arial" panose="020B0604020202020204" pitchFamily="34" charset="0"/>
                <a:cs typeface="Arial" panose="020B0604020202020204" pitchFamily="34" charset="0"/>
              </a:rPr>
              <a:t> 1. Jakub Novák 1</a:t>
            </a:r>
          </a:p>
          <a:p>
            <a:r>
              <a:rPr lang="cs-CZ" sz="1050" b="0" u="sng" dirty="0">
                <a:latin typeface="Arial" panose="020B0604020202020204" pitchFamily="34" charset="0"/>
                <a:cs typeface="Arial" panose="020B0604020202020204" pitchFamily="34" charset="0"/>
              </a:rPr>
              <a:t>Sestava</a:t>
            </a:r>
            <a:r>
              <a:rPr lang="cs-CZ" sz="1050" b="0" dirty="0">
                <a:latin typeface="Arial" panose="020B0604020202020204" pitchFamily="34" charset="0"/>
                <a:cs typeface="Arial" panose="020B0604020202020204" pitchFamily="34" charset="0"/>
              </a:rPr>
              <a:t>: Černý-Prokopec, </a:t>
            </a:r>
            <a:r>
              <a:rPr lang="cs-CZ" sz="1050" b="0" dirty="0" err="1">
                <a:latin typeface="Arial" panose="020B0604020202020204" pitchFamily="34" charset="0"/>
                <a:cs typeface="Arial" panose="020B0604020202020204" pitchFamily="34" charset="0"/>
              </a:rPr>
              <a:t>Bartko</a:t>
            </a:r>
            <a:r>
              <a:rPr lang="cs-CZ" sz="1050" b="0" dirty="0">
                <a:latin typeface="Arial" panose="020B0604020202020204" pitchFamily="34" charset="0"/>
                <a:cs typeface="Arial" panose="020B0604020202020204" pitchFamily="34" charset="0"/>
              </a:rPr>
              <a:t>, Kroupa, </a:t>
            </a:r>
            <a:r>
              <a:rPr lang="cs-CZ" sz="1050" b="0" dirty="0" err="1">
                <a:latin typeface="Arial" panose="020B0604020202020204" pitchFamily="34" charset="0"/>
                <a:cs typeface="Arial" panose="020B0604020202020204" pitchFamily="34" charset="0"/>
              </a:rPr>
              <a:t>Ivanič</a:t>
            </a:r>
            <a:r>
              <a:rPr lang="cs-CZ" sz="1050" b="0" dirty="0">
                <a:latin typeface="Arial" panose="020B0604020202020204" pitchFamily="34" charset="0"/>
                <a:cs typeface="Arial" panose="020B0604020202020204" pitchFamily="34" charset="0"/>
              </a:rPr>
              <a:t>, Kabelka, </a:t>
            </a:r>
            <a:r>
              <a:rPr lang="cs-CZ" sz="1050" b="0" dirty="0" err="1">
                <a:latin typeface="Arial" panose="020B0604020202020204" pitchFamily="34" charset="0"/>
                <a:cs typeface="Arial" panose="020B0604020202020204" pitchFamily="34" charset="0"/>
              </a:rPr>
              <a:t>Daniluk</a:t>
            </a:r>
            <a:r>
              <a:rPr lang="cs-CZ" sz="1050" b="0" dirty="0">
                <a:latin typeface="Arial" panose="020B0604020202020204" pitchFamily="34" charset="0"/>
                <a:cs typeface="Arial" panose="020B0604020202020204" pitchFamily="34" charset="0"/>
              </a:rPr>
              <a:t>, Jakub </a:t>
            </a:r>
          </a:p>
          <a:p>
            <a:r>
              <a:rPr lang="cs-CZ" sz="1050" b="0" dirty="0">
                <a:latin typeface="Arial" panose="020B0604020202020204" pitchFamily="34" charset="0"/>
                <a:cs typeface="Arial" panose="020B0604020202020204" pitchFamily="34" charset="0"/>
              </a:rPr>
              <a:t>                Pilař, </a:t>
            </a:r>
            <a:r>
              <a:rPr lang="cs-CZ" sz="1050" b="0" dirty="0" err="1">
                <a:latin typeface="Arial" panose="020B0604020202020204" pitchFamily="34" charset="0"/>
                <a:cs typeface="Arial" panose="020B0604020202020204" pitchFamily="34" charset="0"/>
              </a:rPr>
              <a:t>Malecha</a:t>
            </a:r>
            <a:r>
              <a:rPr lang="cs-CZ" sz="1050" b="0" dirty="0">
                <a:latin typeface="Arial" panose="020B0604020202020204" pitchFamily="34" charset="0"/>
                <a:cs typeface="Arial" panose="020B0604020202020204" pitchFamily="34" charset="0"/>
              </a:rPr>
              <a:t>, Nedvěd, </a:t>
            </a:r>
            <a:r>
              <a:rPr lang="cs-CZ" sz="1050" b="0" dirty="0" err="1">
                <a:latin typeface="Arial" panose="020B0604020202020204" pitchFamily="34" charset="0"/>
                <a:cs typeface="Arial" panose="020B0604020202020204" pitchFamily="34" charset="0"/>
              </a:rPr>
              <a:t>Slapnička</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Schleiss</a:t>
            </a:r>
            <a:r>
              <a:rPr lang="cs-CZ" sz="1050" b="0" dirty="0">
                <a:latin typeface="Arial" panose="020B0604020202020204" pitchFamily="34" charset="0"/>
                <a:cs typeface="Arial" panose="020B0604020202020204" pitchFamily="34" charset="0"/>
              </a:rPr>
              <a:t>, Jakub Novák, </a:t>
            </a:r>
            <a:r>
              <a:rPr lang="cs-CZ" sz="1050" b="0" dirty="0" err="1">
                <a:latin typeface="Arial" panose="020B0604020202020204" pitchFamily="34" charset="0"/>
                <a:cs typeface="Arial" panose="020B0604020202020204" pitchFamily="34" charset="0"/>
              </a:rPr>
              <a:t>Miga</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Trenér: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Z.Németh</a:t>
            </a:r>
            <a:r>
              <a:rPr lang="cs-CZ" sz="1050" b="0" dirty="0">
                <a:latin typeface="Arial" panose="020B0604020202020204" pitchFamily="34" charset="0"/>
                <a:cs typeface="Arial" panose="020B0604020202020204" pitchFamily="34" charset="0"/>
              </a:rPr>
              <a:t>  </a:t>
            </a:r>
            <a:r>
              <a:rPr lang="cs-CZ" sz="1050" b="0" u="sng" dirty="0">
                <a:latin typeface="Arial" panose="020B0604020202020204" pitchFamily="34" charset="0"/>
                <a:cs typeface="Arial" panose="020B0604020202020204" pitchFamily="34" charset="0"/>
              </a:rPr>
              <a:t>Vedoucí </a:t>
            </a:r>
            <a:r>
              <a:rPr lang="cs-CZ" sz="1050" b="0" dirty="0" err="1">
                <a:latin typeface="Arial" panose="020B0604020202020204" pitchFamily="34" charset="0"/>
                <a:cs typeface="Arial" panose="020B0604020202020204" pitchFamily="34" charset="0"/>
              </a:rPr>
              <a:t>R.Hrdlička</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Rozhodčí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J.Smrž-J.Ipser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L.Berky</a:t>
            </a:r>
            <a:endParaRPr lang="cs-CZ" sz="1050" b="0" dirty="0">
              <a:latin typeface="Arial" panose="020B0604020202020204" pitchFamily="34" charset="0"/>
              <a:cs typeface="Arial" panose="020B0604020202020204" pitchFamily="34" charset="0"/>
            </a:endParaRPr>
          </a:p>
        </p:txBody>
      </p:sp>
      <p:sp>
        <p:nvSpPr>
          <p:cNvPr id="9" name="TextovéPole 8"/>
          <p:cNvSpPr txBox="1"/>
          <p:nvPr/>
        </p:nvSpPr>
        <p:spPr>
          <a:xfrm>
            <a:off x="5328568" y="91108"/>
            <a:ext cx="4680520" cy="738664"/>
          </a:xfrm>
          <a:prstGeom prst="rect">
            <a:avLst/>
          </a:prstGeom>
          <a:solidFill>
            <a:srgbClr val="FFFF66"/>
          </a:solidFill>
          <a:effectLst>
            <a:glow rad="63500">
              <a:srgbClr val="00CCFF">
                <a:alpha val="40000"/>
              </a:srgbClr>
            </a:glow>
            <a:softEdge rad="139700"/>
          </a:effectLst>
        </p:spPr>
        <p:txBody>
          <a:bodyPr wrap="square" rtlCol="0">
            <a:spAutoFit/>
          </a:bodyPr>
          <a:lstStyle/>
          <a:p>
            <a:pPr algn="ctr"/>
            <a:r>
              <a:rPr lang="cs-CZ" sz="1400" dirty="0" smtClean="0">
                <a:solidFill>
                  <a:srgbClr val="FF0000"/>
                </a:solidFill>
                <a:latin typeface="Arial Black" panose="020B0A04020102020204" pitchFamily="34" charset="0"/>
              </a:rPr>
              <a:t>Starší žáci zakončili podzim vysokou výhrou v Soběchlebech, kde má domácí hřiště Teplický výběr</a:t>
            </a:r>
          </a:p>
        </p:txBody>
      </p:sp>
      <p:sp>
        <p:nvSpPr>
          <p:cNvPr id="10" name="Obdélník 9"/>
          <p:cNvSpPr/>
          <p:nvPr/>
        </p:nvSpPr>
        <p:spPr>
          <a:xfrm>
            <a:off x="71984" y="595164"/>
            <a:ext cx="4752528" cy="5020157"/>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minut později. Opět to mohlo být po centru a hlavičce, ale skončilo to nezdarem. V těchto momentech bylo na hře naše týmu vidět, že by chtěl, ale ono to nešlo. Rozehrávka vázla a i jednoduchá přihrávka se často stávala neřešitelnou. Na hřišti to chvílema i dost jiskřilo a i to hrálo do not soupeři. V 65. minutě zkusil vyrovnat Křtěn z volného přímého kopu, ale brankovou konstrukci minul. Dobrou kopací techniku předvedl Žatec v 68. minutě Žatec, když jeden z jeho hráčů střelou z dálky zahrál na pravou tyč štětské branky. V 75. minutě si vzal na starost roh hosté kapitán Petr </a:t>
            </a:r>
            <a:r>
              <a:rPr lang="cs-CZ" sz="1000" b="0" dirty="0" err="1">
                <a:latin typeface="Arial" panose="020B0604020202020204" pitchFamily="34" charset="0"/>
                <a:ea typeface="Calibri" panose="020F0502020204030204" pitchFamily="34" charset="0"/>
                <a:cs typeface="Arial" panose="020B0604020202020204" pitchFamily="34" charset="0"/>
              </a:rPr>
              <a:t>Klinec</a:t>
            </a:r>
            <a:r>
              <a:rPr lang="cs-CZ" sz="1000" b="0" dirty="0">
                <a:latin typeface="Arial" panose="020B0604020202020204" pitchFamily="34" charset="0"/>
                <a:ea typeface="Calibri" panose="020F0502020204030204" pitchFamily="34" charset="0"/>
                <a:cs typeface="Arial" panose="020B0604020202020204" pitchFamily="34" charset="0"/>
              </a:rPr>
              <a:t> a provedl to báječně. Využil větru a přímo z rohu poslal míč do branky. Výsledek 0:2 v náš neprospěch nevěštil nic dobrého. Do konce zápasu však  zbývalo 11. minut, když se objevila jiskřička naděje. František Svoboda, který už touto dobou hrál nějakou tu minutu na hrotu útoku, pohotově vystřelil z hranice šestnáctky a míč skončil za brankovou čarou, i když to raději dorážkou potvrdil Brandejs.  1:2. Čekali jsme, že se dostaví drtivý tlak a podaří se vyrovnat. Zbytek zápasu však potvrdil, že tým nemá svůj den. Vypracovali jsme si jen několik rohů, po kterých se ale nic neurodilo. Hosté snadno odkopávali míče do bezpečí a i ve tříminutovém nastavení těsné vítězství 2:1 uhájili až do konce.</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Do zápasu jsme se dobře nevyspali. Utkání se nepovedlo a za celých 90 minut jsme se do herní pohody nedostali. Šancí a střel na branku jsme si moc nenachystali a brankáře hostů mockrát neprověřili. Před ním navíc stála pevné obrana. Přichystala se i na našeho nejlepšího střelce Davida Brandejse, u kterého stáli vždy 2 hráči Žatce. I těch šancí měl soupeř asi i více a i to je jeden z důvodů naší prohry. I když Modlany v Mostě na penalty vyhrály a dostaly se do čela tabulky,  tak není třeba věšet hlavy. Poučit se, nepolevit v tréninku a už za týden v Krupce 4. 11. 2017 ve 14:00 vyběhnout na hřiště rozhodnuti vyhrát.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Mencl(73.Poráč)-Křtěn,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Vacek,(78.Beruška) , Stejskal, Faust-Brandejs</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K.Horváth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J.Beruška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V.Frey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K. Zavřel</a:t>
            </a:r>
          </a:p>
        </p:txBody>
      </p:sp>
      <p:sp>
        <p:nvSpPr>
          <p:cNvPr id="12" name="TextovéPole 11"/>
          <p:cNvSpPr txBox="1"/>
          <p:nvPr/>
        </p:nvSpPr>
        <p:spPr>
          <a:xfrm>
            <a:off x="216000" y="163116"/>
            <a:ext cx="4392488" cy="307777"/>
          </a:xfrm>
          <a:prstGeom prst="rect">
            <a:avLst/>
          </a:prstGeom>
          <a:blipFill>
            <a:blip r:embed="rId3"/>
            <a:tile tx="0" ty="0" sx="100000" sy="100000" flip="none" algn="tl"/>
          </a:blipFill>
        </p:spPr>
        <p:txBody>
          <a:bodyPr wrap="square" rtlCol="0">
            <a:spAutoFit/>
          </a:bodyPr>
          <a:lstStyle/>
          <a:p>
            <a:pPr algn="ctr"/>
            <a:r>
              <a:rPr lang="cs-CZ" sz="1400" dirty="0" smtClean="0">
                <a:latin typeface="Bookman Old Style" pitchFamily="18" charset="0"/>
              </a:rPr>
              <a:t>SK Štětí-FK Slavoj Žatec 28.10.2017</a:t>
            </a:r>
          </a:p>
        </p:txBody>
      </p:sp>
      <p:pic>
        <p:nvPicPr>
          <p:cNvPr id="13" name="Obrázek 12"/>
          <p:cNvPicPr>
            <a:picLocks noChangeAspect="1"/>
          </p:cNvPicPr>
          <p:nvPr/>
        </p:nvPicPr>
        <p:blipFill>
          <a:blip r:embed="rId4"/>
          <a:stretch>
            <a:fillRect/>
          </a:stretch>
        </p:blipFill>
        <p:spPr>
          <a:xfrm>
            <a:off x="1224113" y="5615321"/>
            <a:ext cx="1368152" cy="1244539"/>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graphicFrame>
        <p:nvGraphicFramePr>
          <p:cNvPr id="53" name="Tabulka 52"/>
          <p:cNvGraphicFramePr>
            <a:graphicFrameLocks noGrp="1"/>
          </p:cNvGraphicFramePr>
          <p:nvPr>
            <p:extLst>
              <p:ext uri="{D42A27DB-BD31-4B8C-83A1-F6EECF244321}">
                <p14:modId xmlns:p14="http://schemas.microsoft.com/office/powerpoint/2010/main" val="3664114664"/>
              </p:ext>
            </p:extLst>
          </p:nvPr>
        </p:nvGraphicFramePr>
        <p:xfrm>
          <a:off x="143992" y="77382"/>
          <a:ext cx="4464495" cy="6657846"/>
        </p:xfrm>
        <a:graphic>
          <a:graphicData uri="http://schemas.openxmlformats.org/drawingml/2006/table">
            <a:tbl>
              <a:tblPr/>
              <a:tblGrid>
                <a:gridCol w="773652">
                  <a:extLst>
                    <a:ext uri="{9D8B030D-6E8A-4147-A177-3AD203B41FA5}">
                      <a16:colId xmlns:a16="http://schemas.microsoft.com/office/drawing/2014/main" val="2181010397"/>
                    </a:ext>
                  </a:extLst>
                </a:gridCol>
                <a:gridCol w="672825">
                  <a:extLst>
                    <a:ext uri="{9D8B030D-6E8A-4147-A177-3AD203B41FA5}">
                      <a16:colId xmlns:a16="http://schemas.microsoft.com/office/drawing/2014/main" val="2526470024"/>
                    </a:ext>
                  </a:extLst>
                </a:gridCol>
                <a:gridCol w="586055">
                  <a:extLst>
                    <a:ext uri="{9D8B030D-6E8A-4147-A177-3AD203B41FA5}">
                      <a16:colId xmlns:a16="http://schemas.microsoft.com/office/drawing/2014/main" val="754741403"/>
                    </a:ext>
                  </a:extLst>
                </a:gridCol>
                <a:gridCol w="801282">
                  <a:extLst>
                    <a:ext uri="{9D8B030D-6E8A-4147-A177-3AD203B41FA5}">
                      <a16:colId xmlns:a16="http://schemas.microsoft.com/office/drawing/2014/main" val="2195265539"/>
                    </a:ext>
                  </a:extLst>
                </a:gridCol>
                <a:gridCol w="1054618">
                  <a:extLst>
                    <a:ext uri="{9D8B030D-6E8A-4147-A177-3AD203B41FA5}">
                      <a16:colId xmlns:a16="http://schemas.microsoft.com/office/drawing/2014/main" val="747402839"/>
                    </a:ext>
                  </a:extLst>
                </a:gridCol>
                <a:gridCol w="144016">
                  <a:extLst>
                    <a:ext uri="{9D8B030D-6E8A-4147-A177-3AD203B41FA5}">
                      <a16:colId xmlns:a16="http://schemas.microsoft.com/office/drawing/2014/main" val="3183305668"/>
                    </a:ext>
                  </a:extLst>
                </a:gridCol>
                <a:gridCol w="432047">
                  <a:extLst>
                    <a:ext uri="{9D8B030D-6E8A-4147-A177-3AD203B41FA5}">
                      <a16:colId xmlns:a16="http://schemas.microsoft.com/office/drawing/2014/main" val="521572562"/>
                    </a:ext>
                  </a:extLst>
                </a:gridCol>
              </a:tblGrid>
              <a:tr h="324798">
                <a:tc gridSpan="7">
                  <a:txBody>
                    <a:bodyPr/>
                    <a:lstStyle/>
                    <a:p>
                      <a:pPr algn="ctr" fontAlgn="ctr"/>
                      <a:r>
                        <a:rPr lang="pl-PL" sz="2000" b="1" i="0" u="none" strike="noStrike" dirty="0">
                          <a:solidFill>
                            <a:srgbClr val="000000"/>
                          </a:solidFill>
                          <a:effectLst/>
                          <a:latin typeface="Arial" panose="020B0604020202020204" pitchFamily="34" charset="0"/>
                        </a:rPr>
                        <a:t>I.A třída dorostu Podzim  2017 </a:t>
                      </a:r>
                    </a:p>
                  </a:txBody>
                  <a:tcPr marL="957" marR="957" marT="9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69502373"/>
                  </a:ext>
                </a:extLst>
              </a:tr>
              <a:tr h="294751">
                <a:tc>
                  <a:txBody>
                    <a:bodyPr/>
                    <a:lstStyle/>
                    <a:p>
                      <a:pPr algn="ctr" fontAlgn="ctr"/>
                      <a:r>
                        <a:rPr lang="cs-CZ" sz="1000" b="1" i="0" u="none" strike="noStrike" dirty="0">
                          <a:solidFill>
                            <a:srgbClr val="000000"/>
                          </a:solidFill>
                          <a:effectLst/>
                          <a:latin typeface="Arial" panose="020B0604020202020204" pitchFamily="34" charset="0"/>
                        </a:rPr>
                        <a:t>Datum</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Venku</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dirty="0">
                          <a:solidFill>
                            <a:srgbClr val="000000"/>
                          </a:solidFill>
                          <a:effectLst/>
                          <a:latin typeface="Arial" panose="020B0604020202020204" pitchFamily="34" charset="0"/>
                        </a:rPr>
                        <a:t>Doma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000" b="1" i="0" u="none" strike="noStrike">
                          <a:solidFill>
                            <a:srgbClr val="000000"/>
                          </a:solidFill>
                          <a:effectLst/>
                          <a:latin typeface="Arial" panose="020B0604020202020204" pitchFamily="34" charset="0"/>
                        </a:rPr>
                        <a:t>Kolo</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900" b="1" i="0" u="none" strike="noStrike" dirty="0">
                          <a:solidFill>
                            <a:srgbClr val="000000"/>
                          </a:solidFill>
                          <a:effectLst/>
                          <a:latin typeface="Arial" panose="020B0604020202020204" pitchFamily="34" charset="0"/>
                        </a:rPr>
                        <a:t>Výsledek</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extLst>
                  <a:ext uri="{0D108BD9-81ED-4DB2-BD59-A6C34878D82A}">
                    <a16:rowId xmlns:a16="http://schemas.microsoft.com/office/drawing/2014/main" val="1473457018"/>
                  </a:ext>
                </a:extLst>
              </a:tr>
              <a:tr h="534081">
                <a:tc>
                  <a:txBody>
                    <a:bodyPr/>
                    <a:lstStyle/>
                    <a:p>
                      <a:pPr algn="ctr" fontAlgn="ctr"/>
                      <a:r>
                        <a:rPr lang="cs-CZ" sz="1000" b="1" i="0" u="none" strike="noStrike" dirty="0">
                          <a:solidFill>
                            <a:schemeClr val="tx1"/>
                          </a:solidFill>
                          <a:effectLst/>
                          <a:latin typeface="Arial" panose="020B0604020202020204" pitchFamily="34" charset="0"/>
                        </a:rPr>
                        <a:t>26.08.2017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chemeClr val="tx1"/>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chemeClr val="tx1"/>
                          </a:solidFill>
                          <a:effectLst/>
                          <a:latin typeface="Arial" panose="020B0604020202020204" pitchFamily="34" charset="0"/>
                        </a:rPr>
                        <a:t>14.00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chemeClr val="tx1"/>
                          </a:solidFill>
                          <a:effectLst/>
                          <a:latin typeface="Arial" panose="020B0604020202020204" pitchFamily="34" charset="0"/>
                        </a:rPr>
                        <a:t>T.J. </a:t>
                      </a:r>
                      <a:r>
                        <a:rPr lang="cs-CZ" sz="1100" b="1" i="0" u="none" strike="noStrike" dirty="0" err="1">
                          <a:solidFill>
                            <a:schemeClr val="tx1"/>
                          </a:solidFill>
                          <a:effectLst/>
                          <a:latin typeface="Arial" panose="020B0604020202020204" pitchFamily="34" charset="0"/>
                        </a:rPr>
                        <a:t>Mojžíř</a:t>
                      </a:r>
                      <a:r>
                        <a:rPr lang="cs-CZ" sz="1100" b="1" i="0" u="none" strike="noStrike" dirty="0">
                          <a:solidFill>
                            <a:schemeClr val="tx1"/>
                          </a:solidFill>
                          <a:effectLst/>
                          <a:latin typeface="Arial" panose="020B0604020202020204" pitchFamily="34" charset="0"/>
                        </a:rPr>
                        <a:t> </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chemeClr val="tx1"/>
                          </a:solidFill>
                          <a:effectLst/>
                          <a:latin typeface="Arial" panose="020B0604020202020204" pitchFamily="34" charset="0"/>
                        </a:rPr>
                        <a:t>SK </a:t>
                      </a:r>
                      <a:r>
                        <a:rPr lang="cs-CZ" sz="1100" b="1" i="0" u="none" strike="noStrike" dirty="0" smtClean="0">
                          <a:solidFill>
                            <a:schemeClr val="tx1"/>
                          </a:solidFill>
                          <a:effectLst/>
                          <a:latin typeface="Arial" panose="020B0604020202020204" pitchFamily="34" charset="0"/>
                        </a:rPr>
                        <a:t>Štětí</a:t>
                      </a:r>
                      <a:endParaRPr lang="cs-CZ" sz="1100" b="1" i="0" u="none" strike="noStrike" dirty="0">
                        <a:solidFill>
                          <a:schemeClr val="tx1"/>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chemeClr val="tx1"/>
                          </a:solidFill>
                          <a:effectLst/>
                          <a:latin typeface="Arial" panose="020B0604020202020204" pitchFamily="34" charset="0"/>
                        </a:rPr>
                        <a:t>1</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chemeClr val="tx1"/>
                          </a:solidFill>
                          <a:effectLst/>
                          <a:latin typeface="Arial" panose="020B0604020202020204" pitchFamily="34" charset="0"/>
                        </a:rPr>
                        <a:t>2:3</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791960058"/>
                  </a:ext>
                </a:extLst>
              </a:tr>
              <a:tr h="534081">
                <a:tc>
                  <a:txBody>
                    <a:bodyPr/>
                    <a:lstStyle/>
                    <a:p>
                      <a:pPr algn="ctr" fontAlgn="ctr"/>
                      <a:r>
                        <a:rPr lang="cs-CZ" sz="1000" b="1" i="0" u="none" strike="noStrike">
                          <a:solidFill>
                            <a:srgbClr val="000000"/>
                          </a:solidFill>
                          <a:effectLst/>
                          <a:latin typeface="Arial" panose="020B0604020202020204" pitchFamily="34" charset="0"/>
                        </a:rPr>
                        <a:t>02.09.2017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10:15</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Hvězda Trnovany, </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14:0</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75030799"/>
                  </a:ext>
                </a:extLst>
              </a:tr>
              <a:tr h="534081">
                <a:tc>
                  <a:txBody>
                    <a:bodyPr/>
                    <a:lstStyle/>
                    <a:p>
                      <a:pPr algn="ctr" fontAlgn="ctr"/>
                      <a:r>
                        <a:rPr lang="cs-CZ" sz="1000" b="1" i="0" u="none" strike="noStrike">
                          <a:solidFill>
                            <a:srgbClr val="000000"/>
                          </a:solidFill>
                          <a:effectLst/>
                          <a:latin typeface="Arial" panose="020B0604020202020204" pitchFamily="34" charset="0"/>
                        </a:rPr>
                        <a:t>09.09.2017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Vaňov</a:t>
                      </a:r>
                      <a:r>
                        <a:rPr lang="cs-CZ" sz="1100" b="1" i="0" u="none" strike="noStrike" dirty="0">
                          <a:solidFill>
                            <a:srgbClr val="000000"/>
                          </a:solidFill>
                          <a:effectLst/>
                          <a:latin typeface="Arial" panose="020B0604020202020204" pitchFamily="34" charset="0"/>
                        </a:rPr>
                        <a:t>/TJ Libouchec</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 </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93606838"/>
                  </a:ext>
                </a:extLst>
              </a:tr>
              <a:tr h="534081">
                <a:tc>
                  <a:txBody>
                    <a:bodyPr/>
                    <a:lstStyle/>
                    <a:p>
                      <a:pPr algn="ctr" fontAlgn="ctr"/>
                      <a:r>
                        <a:rPr lang="cs-CZ" sz="1000" b="1" i="0" u="none" strike="noStrike">
                          <a:solidFill>
                            <a:srgbClr val="000000"/>
                          </a:solidFill>
                          <a:effectLst/>
                          <a:latin typeface="Arial" panose="020B0604020202020204" pitchFamily="34" charset="0"/>
                        </a:rPr>
                        <a:t>16.09.2017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Úštěk / Liběšice </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8:0</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39247363"/>
                  </a:ext>
                </a:extLst>
              </a:tr>
              <a:tr h="534081">
                <a:tc>
                  <a:txBody>
                    <a:bodyPr/>
                    <a:lstStyle/>
                    <a:p>
                      <a:pPr algn="ctr" fontAlgn="ctr"/>
                      <a:r>
                        <a:rPr lang="cs-CZ" sz="1000" b="1" i="0" u="none" strike="noStrike">
                          <a:solidFill>
                            <a:srgbClr val="000000"/>
                          </a:solidFill>
                          <a:effectLst/>
                          <a:latin typeface="Arial" panose="020B0604020202020204" pitchFamily="34" charset="0"/>
                        </a:rPr>
                        <a:t>23.09.2017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Arial" panose="020B0604020202020204" pitchFamily="34" charset="0"/>
                        </a:rPr>
                        <a:t>SK Plaston Šluknov</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6:0</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64623650"/>
                  </a:ext>
                </a:extLst>
              </a:tr>
              <a:tr h="534081">
                <a:tc>
                  <a:txBody>
                    <a:bodyPr/>
                    <a:lstStyle/>
                    <a:p>
                      <a:pPr algn="ctr" fontAlgn="ctr"/>
                      <a:r>
                        <a:rPr lang="cs-CZ" sz="1000" b="1" i="0" u="none" strike="noStrike">
                          <a:solidFill>
                            <a:srgbClr val="000000"/>
                          </a:solidFill>
                          <a:effectLst/>
                          <a:latin typeface="Arial" panose="020B0604020202020204" pitchFamily="34" charset="0"/>
                        </a:rPr>
                        <a:t>30.09.2017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Chlumec </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6:0</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71829367"/>
                  </a:ext>
                </a:extLst>
              </a:tr>
              <a:tr h="534081">
                <a:tc>
                  <a:txBody>
                    <a:bodyPr/>
                    <a:lstStyle/>
                    <a:p>
                      <a:pPr algn="ctr" fontAlgn="ctr"/>
                      <a:r>
                        <a:rPr lang="cs-CZ" sz="1000" b="1" i="0" u="none" strike="noStrike">
                          <a:solidFill>
                            <a:srgbClr val="000000"/>
                          </a:solidFill>
                          <a:effectLst/>
                          <a:latin typeface="Arial" panose="020B0604020202020204" pitchFamily="34" charset="0"/>
                        </a:rPr>
                        <a:t>07.10.2017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Arial" panose="020B0604020202020204" pitchFamily="34" charset="0"/>
                        </a:rPr>
                        <a:t>TJ Skorotice</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Arial" panose="020B0604020202020204" pitchFamily="34" charset="0"/>
                        </a:rPr>
                        <a:t>7</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Arial" panose="020B0604020202020204" pitchFamily="34" charset="0"/>
                        </a:rPr>
                        <a:t>0:5</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253824085"/>
                  </a:ext>
                </a:extLst>
              </a:tr>
              <a:tr h="534081">
                <a:tc>
                  <a:txBody>
                    <a:bodyPr/>
                    <a:lstStyle/>
                    <a:p>
                      <a:pPr algn="ctr" fontAlgn="ctr"/>
                      <a:r>
                        <a:rPr lang="cs-CZ" sz="1000" b="1" i="0" u="none" strike="noStrike">
                          <a:solidFill>
                            <a:srgbClr val="000000"/>
                          </a:solidFill>
                          <a:effectLst/>
                          <a:latin typeface="Arial" panose="020B0604020202020204" pitchFamily="34" charset="0"/>
                        </a:rPr>
                        <a:t>14.10.2017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Jiskra Velké Březno</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5:0</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78234800"/>
                  </a:ext>
                </a:extLst>
              </a:tr>
              <a:tr h="534081">
                <a:tc>
                  <a:txBody>
                    <a:bodyPr/>
                    <a:lstStyle/>
                    <a:p>
                      <a:pPr algn="ctr" fontAlgn="ctr"/>
                      <a:r>
                        <a:rPr lang="cs-CZ" sz="1000" b="1" i="0" u="none" strike="noStrike">
                          <a:solidFill>
                            <a:srgbClr val="000000"/>
                          </a:solidFill>
                          <a:effectLst/>
                          <a:latin typeface="Arial" panose="020B0604020202020204" pitchFamily="34" charset="0"/>
                        </a:rPr>
                        <a:t>22.10.2017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11:00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a:solidFill>
                            <a:srgbClr val="000000"/>
                          </a:solidFill>
                          <a:effectLst/>
                          <a:latin typeface="Arial" panose="020B0604020202020204" pitchFamily="34" charset="0"/>
                        </a:rPr>
                        <a:t>1.FC Dubí </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Arial" panose="020B0604020202020204" pitchFamily="34" charset="0"/>
                        </a:rPr>
                        <a:t>0:3</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008811331"/>
                  </a:ext>
                </a:extLst>
              </a:tr>
              <a:tr h="534081">
                <a:tc>
                  <a:txBody>
                    <a:bodyPr/>
                    <a:lstStyle/>
                    <a:p>
                      <a:pPr algn="ctr" fontAlgn="ctr"/>
                      <a:r>
                        <a:rPr lang="cs-CZ" sz="1000" b="1" i="0" u="none" strike="noStrike">
                          <a:solidFill>
                            <a:srgbClr val="000000"/>
                          </a:solidFill>
                          <a:effectLst/>
                          <a:latin typeface="Arial" panose="020B0604020202020204" pitchFamily="34" charset="0"/>
                        </a:rPr>
                        <a:t>29.10.2017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Mojžíř</a:t>
                      </a:r>
                      <a:r>
                        <a:rPr lang="cs-CZ" sz="1100" b="1" i="0" u="none" strike="noStrike" dirty="0">
                          <a:solidFill>
                            <a:srgbClr val="000000"/>
                          </a:solidFill>
                          <a:effectLst/>
                          <a:latin typeface="Arial" panose="020B0604020202020204" pitchFamily="34" charset="0"/>
                        </a:rPr>
                        <a:t> </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5:0</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60538597"/>
                  </a:ext>
                </a:extLst>
              </a:tr>
              <a:tr h="534081">
                <a:tc>
                  <a:txBody>
                    <a:bodyPr/>
                    <a:lstStyle/>
                    <a:p>
                      <a:pPr algn="ctr" fontAlgn="ctr"/>
                      <a:r>
                        <a:rPr lang="cs-CZ" sz="1000" b="1" i="0" u="none" strike="noStrike">
                          <a:solidFill>
                            <a:srgbClr val="000000"/>
                          </a:solidFill>
                          <a:effectLst/>
                          <a:latin typeface="Arial" panose="020B0604020202020204" pitchFamily="34" charset="0"/>
                        </a:rPr>
                        <a:t>04.11.2017</a:t>
                      </a:r>
                    </a:p>
                  </a:txBody>
                  <a:tcPr marL="957" marR="957" marT="9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11:00</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TJ Hvězda </a:t>
                      </a:r>
                      <a:r>
                        <a:rPr lang="cs-CZ" sz="1100" b="1" i="0" u="none" strike="noStrike" dirty="0" smtClean="0">
                          <a:solidFill>
                            <a:srgbClr val="000000"/>
                          </a:solidFill>
                          <a:effectLst/>
                          <a:latin typeface="Arial" panose="020B0604020202020204" pitchFamily="34" charset="0"/>
                        </a:rPr>
                        <a:t>Trnovany </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smtClean="0">
                          <a:solidFill>
                            <a:srgbClr val="000000"/>
                          </a:solidFill>
                          <a:effectLst/>
                          <a:latin typeface="Arial" panose="020B0604020202020204" pitchFamily="34" charset="0"/>
                        </a:rPr>
                        <a:t>Štětí </a:t>
                      </a:r>
                      <a:endParaRPr lang="cs-CZ" sz="1100" b="1" i="0" u="none" strike="noStrike" dirty="0">
                        <a:solidFill>
                          <a:srgbClr val="000000"/>
                        </a:solidFill>
                        <a:effectLst/>
                        <a:latin typeface="Arial" panose="020B0604020202020204" pitchFamily="34" charset="0"/>
                      </a:endParaRP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7" marR="957" marT="9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Arial" panose="020B0604020202020204" pitchFamily="34" charset="0"/>
                        </a:rPr>
                        <a:t>0:4</a:t>
                      </a:r>
                    </a:p>
                  </a:txBody>
                  <a:tcPr marL="957" marR="957" marT="9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32161182"/>
                  </a:ext>
                </a:extLst>
              </a:tr>
            </a:tbl>
          </a:graphicData>
        </a:graphic>
      </p:graphicFrame>
      <p:sp>
        <p:nvSpPr>
          <p:cNvPr id="49" name="TextovéPole 48"/>
          <p:cNvSpPr txBox="1"/>
          <p:nvPr/>
        </p:nvSpPr>
        <p:spPr>
          <a:xfrm>
            <a:off x="5492121" y="1531268"/>
            <a:ext cx="4680520" cy="4893647"/>
          </a:xfrm>
          <a:prstGeom prst="rect">
            <a:avLst/>
          </a:prstGeom>
          <a:solidFill>
            <a:srgbClr val="FFFF99"/>
          </a:solidFill>
        </p:spPr>
        <p:txBody>
          <a:bodyPr wrap="square" rtlCol="0">
            <a:spAutoFit/>
          </a:bodyPr>
          <a:lstStyle/>
          <a:p>
            <a:pPr algn="just"/>
            <a:r>
              <a:rPr lang="cs-CZ" sz="1800" u="sng" dirty="0" smtClean="0">
                <a:latin typeface="Bookman Old Style" pitchFamily="18" charset="0"/>
              </a:rPr>
              <a:t>Karel Chlad – trenér FK Slavoj Žatec</a:t>
            </a:r>
          </a:p>
          <a:p>
            <a:pPr algn="just"/>
            <a:r>
              <a:rPr lang="cs-CZ" b="0" dirty="0" smtClean="0">
                <a:latin typeface="Arial" panose="020B0604020202020204" pitchFamily="34" charset="0"/>
                <a:cs typeface="Arial" panose="020B0604020202020204" pitchFamily="34" charset="0"/>
              </a:rPr>
              <a:t>Abych řekl pravdu, tak že vyhrajeme jsem nečekal. Máme kádr hodně zúžený, je zraněno hodně hráčů, takže jsme udělali nějaký změny v rozestavení. Moc jsme tomu nevěřili, ale kluci to </a:t>
            </a:r>
            <a:r>
              <a:rPr lang="cs-CZ" b="0" dirty="0" err="1" smtClean="0">
                <a:latin typeface="Arial" panose="020B0604020202020204" pitchFamily="34" charset="0"/>
                <a:cs typeface="Arial" panose="020B0604020202020204" pitchFamily="34" charset="0"/>
              </a:rPr>
              <a:t>odbojovali</a:t>
            </a:r>
            <a:r>
              <a:rPr lang="cs-CZ" b="0" dirty="0" smtClean="0">
                <a:latin typeface="Arial" panose="020B0604020202020204" pitchFamily="34" charset="0"/>
                <a:cs typeface="Arial" panose="020B0604020202020204" pitchFamily="34" charset="0"/>
              </a:rPr>
              <a:t> a vyplatilo se. Utkání jsme odehráli zezadu a soupeř byl kvalitnější. </a:t>
            </a:r>
          </a:p>
          <a:p>
            <a:pPr algn="just"/>
            <a:endParaRPr lang="cs-CZ" b="0" dirty="0">
              <a:latin typeface="Arial" panose="020B0604020202020204" pitchFamily="34" charset="0"/>
              <a:cs typeface="Arial" panose="020B0604020202020204" pitchFamily="34" charset="0"/>
            </a:endParaRPr>
          </a:p>
          <a:p>
            <a:pPr algn="just"/>
            <a:endParaRPr lang="cs-CZ" b="0" dirty="0" smtClean="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smtClean="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r>
              <a:rPr lang="cs-CZ" sz="1800" u="sng" dirty="0" smtClean="0">
                <a:latin typeface="Bookman Old Style" pitchFamily="18" charset="0"/>
              </a:rPr>
              <a:t>Jiří </a:t>
            </a:r>
            <a:r>
              <a:rPr lang="cs-CZ" sz="1800" u="sng" dirty="0" err="1" smtClean="0">
                <a:latin typeface="Bookman Old Style" pitchFamily="18" charset="0"/>
              </a:rPr>
              <a:t>Ransdorf</a:t>
            </a:r>
            <a:r>
              <a:rPr lang="cs-CZ" sz="1800" u="sng" dirty="0" smtClean="0">
                <a:latin typeface="Bookman Old Style" pitchFamily="18" charset="0"/>
              </a:rPr>
              <a:t> </a:t>
            </a:r>
            <a:r>
              <a:rPr lang="cs-CZ" sz="1800" u="sng" dirty="0">
                <a:latin typeface="Bookman Old Style" pitchFamily="18" charset="0"/>
              </a:rPr>
              <a:t>– trenér </a:t>
            </a:r>
            <a:r>
              <a:rPr lang="cs-CZ" sz="1800" u="sng" dirty="0" smtClean="0">
                <a:latin typeface="Bookman Old Style" pitchFamily="18" charset="0"/>
              </a:rPr>
              <a:t>SK Štětí</a:t>
            </a:r>
            <a:endParaRPr lang="cs-CZ" sz="1800" u="sng" dirty="0">
              <a:latin typeface="Bookman Old Style" pitchFamily="18" charset="0"/>
            </a:endParaRPr>
          </a:p>
          <a:p>
            <a:pPr algn="just"/>
            <a:r>
              <a:rPr lang="cs-CZ" b="0" dirty="0" smtClean="0">
                <a:latin typeface="Arial" panose="020B0604020202020204" pitchFamily="34" charset="0"/>
                <a:cs typeface="Arial" panose="020B0604020202020204" pitchFamily="34" charset="0"/>
              </a:rPr>
              <a:t>Výkon byl špatný celého mužstva. Nechtěli jsme moc hrát a musím pochválit soupeře, který zaslouženě vyhrál. My jsme byli neškodný ve všech herních činnostech, jak dozadu, tak i dopředu. Žatec si pohlídal Brandejse a bylo po fotbale. Málo jsme se nabízeli a za poločas po větru jsme nevystřelili na branku. Dopouštěli jsme se spousty nevynucených chyb a tak špatně jsme nehráli ani v prvním zápase s Modlany.</a:t>
            </a:r>
          </a:p>
          <a:p>
            <a:pPr algn="just"/>
            <a:endParaRPr lang="cs-CZ" b="0" dirty="0" smtClean="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smtClean="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smtClean="0">
              <a:latin typeface="Arial" panose="020B0604020202020204" pitchFamily="34" charset="0"/>
              <a:cs typeface="Arial" panose="020B0604020202020204" pitchFamily="34" charset="0"/>
            </a:endParaRPr>
          </a:p>
        </p:txBody>
      </p:sp>
      <p:pic>
        <p:nvPicPr>
          <p:cNvPr id="54" name="Obrázek 53"/>
          <p:cNvPicPr>
            <a:picLocks noChangeAspect="1"/>
          </p:cNvPicPr>
          <p:nvPr/>
        </p:nvPicPr>
        <p:blipFill>
          <a:blip r:embed="rId41"/>
          <a:stretch>
            <a:fillRect/>
          </a:stretch>
        </p:blipFill>
        <p:spPr>
          <a:xfrm>
            <a:off x="8257988" y="5203676"/>
            <a:ext cx="838328" cy="1080000"/>
          </a:xfrm>
          <a:prstGeom prst="rect">
            <a:avLst/>
          </a:prstGeom>
        </p:spPr>
      </p:pic>
      <p:sp>
        <p:nvSpPr>
          <p:cNvPr id="55" name="TextovéPole 54"/>
          <p:cNvSpPr txBox="1"/>
          <p:nvPr/>
        </p:nvSpPr>
        <p:spPr>
          <a:xfrm>
            <a:off x="5492121" y="76203"/>
            <a:ext cx="4680520" cy="1200329"/>
          </a:xfrm>
          <a:prstGeom prst="rect">
            <a:avLst/>
          </a:prstGeom>
          <a:gradFill>
            <a:gsLst>
              <a:gs pos="31000">
                <a:srgbClr val="FFFF00"/>
              </a:gs>
              <a:gs pos="100000">
                <a:srgbClr val="ADF2F5"/>
              </a:gs>
            </a:gsLst>
            <a:lin ang="5400000" scaled="1"/>
          </a:gradFill>
        </p:spPr>
        <p:txBody>
          <a:bodyPr wrap="square" rtlCol="0">
            <a:spAutoFit/>
          </a:bodyPr>
          <a:lstStyle/>
          <a:p>
            <a:pPr algn="ctr"/>
            <a:r>
              <a:rPr lang="cs-CZ" sz="2400" u="sng" dirty="0" smtClean="0">
                <a:solidFill>
                  <a:srgbClr val="0000FF"/>
                </a:solidFill>
                <a:effectLst>
                  <a:outerShdw blurRad="38100" dist="38100" dir="2700000" algn="tl">
                    <a:srgbClr val="000000">
                      <a:alpha val="43137"/>
                    </a:srgbClr>
                  </a:outerShdw>
                </a:effectLst>
                <a:latin typeface="Georgia" panose="02040502050405020303" pitchFamily="18" charset="0"/>
              </a:rPr>
              <a:t>Trenér domácích po zápase s Žatcem 28.10.2017 důvody k pochvale neměl.</a:t>
            </a:r>
          </a:p>
        </p:txBody>
      </p:sp>
      <p:pic>
        <p:nvPicPr>
          <p:cNvPr id="56" name="Obrázek 55"/>
          <p:cNvPicPr>
            <a:picLocks noChangeAspect="1"/>
          </p:cNvPicPr>
          <p:nvPr/>
        </p:nvPicPr>
        <p:blipFill>
          <a:blip r:embed="rId42"/>
          <a:stretch>
            <a:fillRect/>
          </a:stretch>
        </p:blipFill>
        <p:spPr>
          <a:xfrm>
            <a:off x="8352904" y="2635032"/>
            <a:ext cx="743412" cy="864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16800"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8" name="TextovéPole 17"/>
          <p:cNvSpPr txBox="1"/>
          <p:nvPr/>
        </p:nvSpPr>
        <p:spPr>
          <a:xfrm>
            <a:off x="5400576" y="91108"/>
            <a:ext cx="4752529" cy="1200329"/>
          </a:xfrm>
          <a:prstGeom prst="rect">
            <a:avLst/>
          </a:prstGeom>
          <a:gradFill flip="none" rotWithShape="1">
            <a:gsLst>
              <a:gs pos="28000">
                <a:srgbClr val="FFCCCC">
                  <a:alpha val="57647"/>
                </a:srgbClr>
              </a:gs>
              <a:gs pos="100000">
                <a:schemeClr val="accent1">
                  <a:lumMod val="20000"/>
                  <a:lumOff val="80000"/>
                </a:schemeClr>
              </a:gs>
            </a:gsLst>
            <a:path path="shape">
              <a:fillToRect l="50000" t="50000" r="50000" b="50000"/>
            </a:path>
            <a:tileRect/>
          </a:gradFill>
        </p:spPr>
        <p:txBody>
          <a:bodyPr wrap="square" rtlCol="0">
            <a:spAutoFit/>
          </a:bodyPr>
          <a:lstStyle/>
          <a:p>
            <a:pPr algn="ctr"/>
            <a:r>
              <a:rPr lang="cs-CZ" sz="1800" dirty="0" smtClean="0">
                <a:latin typeface="Arial Black" panose="020B0A04020102020204" pitchFamily="34" charset="0"/>
              </a:rPr>
              <a:t>Podzimní část I. A třídy dorostu skupiny A skončila a na jejím vrcholu se zaslouženě sluní mužstvo SK Štětí</a:t>
            </a:r>
          </a:p>
        </p:txBody>
      </p:sp>
      <p:sp>
        <p:nvSpPr>
          <p:cNvPr id="20" name="TextovéPole 19"/>
          <p:cNvSpPr txBox="1"/>
          <p:nvPr/>
        </p:nvSpPr>
        <p:spPr>
          <a:xfrm>
            <a:off x="5400575" y="1371570"/>
            <a:ext cx="4752529" cy="1815882"/>
          </a:xfrm>
          <a:prstGeom prst="rect">
            <a:avLst/>
          </a:prstGeom>
          <a:noFill/>
        </p:spPr>
        <p:txBody>
          <a:bodyPr wrap="square" rtlCol="0">
            <a:spAutoFit/>
          </a:bodyPr>
          <a:lstStyle/>
          <a:p>
            <a:pPr algn="just"/>
            <a:r>
              <a:rPr lang="cs-CZ" b="0" dirty="0" smtClean="0">
                <a:latin typeface="Arial" panose="020B0604020202020204" pitchFamily="34" charset="0"/>
                <a:cs typeface="Arial" panose="020B0604020202020204" pitchFamily="34" charset="0"/>
              </a:rPr>
              <a:t>Jen jedinkrát mužstvo dorostu z 11 zápasů zaváhalo. Bylo to v 5. kolo  ve Šluknově vysoko 6:0, ale jinak tým všechny své soupeře s přehledem porážek a v 8 utkáních dokonce neinkasoval. Jediným vážnějším soupeřem byl na podzim Šluknov, ale i ten několikrát zaváhal a 1. místo přenechal našemu týmu. 30 bodů a skóre 62:9 je dobrým vkladem pro jarní část soutěže, která začíná 24. března domácím zápasem s </a:t>
            </a:r>
            <a:r>
              <a:rPr lang="cs-CZ" b="0" dirty="0" err="1" smtClean="0">
                <a:latin typeface="Arial" panose="020B0604020202020204" pitchFamily="34" charset="0"/>
                <a:cs typeface="Arial" panose="020B0604020202020204" pitchFamily="34" charset="0"/>
              </a:rPr>
              <a:t>Vaňovem</a:t>
            </a:r>
            <a:r>
              <a:rPr lang="cs-CZ" b="0" dirty="0" smtClean="0">
                <a:latin typeface="Arial" panose="020B0604020202020204" pitchFamily="34" charset="0"/>
                <a:cs typeface="Arial" panose="020B0604020202020204" pitchFamily="34" charset="0"/>
              </a:rPr>
              <a:t>/Libouchcem. </a:t>
            </a:r>
          </a:p>
          <a:p>
            <a:pPr algn="just"/>
            <a:r>
              <a:rPr lang="cs-CZ" sz="1400" u="sng" dirty="0" smtClean="0">
                <a:latin typeface="Arial" panose="020B0604020202020204" pitchFamily="34" charset="0"/>
                <a:cs typeface="Arial" panose="020B0604020202020204" pitchFamily="34" charset="0"/>
              </a:rPr>
              <a:t>Trenéři:</a:t>
            </a:r>
            <a:r>
              <a:rPr lang="cs-CZ" sz="1400" dirty="0" smtClean="0">
                <a:latin typeface="Arial" panose="020B0604020202020204" pitchFamily="34" charset="0"/>
                <a:cs typeface="Arial" panose="020B0604020202020204" pitchFamily="34" charset="0"/>
              </a:rPr>
              <a:t> Václav Podhorský, Josef Chaloupecký, </a:t>
            </a:r>
          </a:p>
          <a:p>
            <a:pPr algn="just"/>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Pavel Minárik </a:t>
            </a:r>
            <a:endParaRPr lang="cs-CZ" b="0" dirty="0" smtClean="0">
              <a:latin typeface="Arial" panose="020B0604020202020204" pitchFamily="34" charset="0"/>
              <a:cs typeface="Arial" panose="020B0604020202020204" pitchFamily="34" charset="0"/>
            </a:endParaRPr>
          </a:p>
        </p:txBody>
      </p:sp>
      <p:graphicFrame>
        <p:nvGraphicFramePr>
          <p:cNvPr id="21" name="Tabulka 20"/>
          <p:cNvGraphicFramePr>
            <a:graphicFrameLocks noGrp="1"/>
          </p:cNvGraphicFramePr>
          <p:nvPr>
            <p:extLst>
              <p:ext uri="{D42A27DB-BD31-4B8C-83A1-F6EECF244321}">
                <p14:modId xmlns:p14="http://schemas.microsoft.com/office/powerpoint/2010/main" val="1531911197"/>
              </p:ext>
            </p:extLst>
          </p:nvPr>
        </p:nvGraphicFramePr>
        <p:xfrm>
          <a:off x="5400575" y="3187452"/>
          <a:ext cx="4644629" cy="3771900"/>
        </p:xfrm>
        <a:graphic>
          <a:graphicData uri="http://schemas.openxmlformats.org/drawingml/2006/table">
            <a:tbl>
              <a:tblPr/>
              <a:tblGrid>
                <a:gridCol w="2164119">
                  <a:extLst>
                    <a:ext uri="{9D8B030D-6E8A-4147-A177-3AD203B41FA5}">
                      <a16:colId xmlns:a16="http://schemas.microsoft.com/office/drawing/2014/main" val="2495000290"/>
                    </a:ext>
                  </a:extLst>
                </a:gridCol>
                <a:gridCol w="809962">
                  <a:extLst>
                    <a:ext uri="{9D8B030D-6E8A-4147-A177-3AD203B41FA5}">
                      <a16:colId xmlns:a16="http://schemas.microsoft.com/office/drawing/2014/main" val="3586563503"/>
                    </a:ext>
                  </a:extLst>
                </a:gridCol>
                <a:gridCol w="1670548">
                  <a:extLst>
                    <a:ext uri="{9D8B030D-6E8A-4147-A177-3AD203B41FA5}">
                      <a16:colId xmlns:a16="http://schemas.microsoft.com/office/drawing/2014/main" val="3861316765"/>
                    </a:ext>
                  </a:extLst>
                </a:gridCol>
              </a:tblGrid>
              <a:tr h="228600">
                <a:tc>
                  <a:txBody>
                    <a:bodyPr/>
                    <a:lstStyle/>
                    <a:p>
                      <a:pPr algn="ctr" fontAlgn="ctr"/>
                      <a:r>
                        <a:rPr lang="cs-CZ" sz="1000" b="1" i="0" u="none" strike="noStrike" dirty="0">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Branky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Žluté karty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06343949"/>
                  </a:ext>
                </a:extLst>
              </a:tr>
              <a:tr h="152400">
                <a:tc>
                  <a:txBody>
                    <a:bodyPr/>
                    <a:lstStyle/>
                    <a:p>
                      <a:pPr algn="ctr" fontAlgn="ctr"/>
                      <a:r>
                        <a:rPr lang="cs-CZ" sz="1100" b="1" i="0" u="none" strike="noStrike" dirty="0">
                          <a:solidFill>
                            <a:srgbClr val="000000"/>
                          </a:solidFill>
                          <a:effectLst/>
                          <a:latin typeface="Arial" panose="020B0604020202020204" pitchFamily="34" charset="0"/>
                        </a:rPr>
                        <a:t>Koloman Horváth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21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602111"/>
                      </a:solidFill>
                      <a:prstDash val="solid"/>
                      <a:round/>
                      <a:headEnd type="none" w="med" len="med"/>
                      <a:tailEnd type="none" w="med" len="med"/>
                    </a:lnL>
                    <a:lnR w="12700" cap="flat" cmpd="sng" algn="ctr">
                      <a:solidFill>
                        <a:srgbClr val="5077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673106639"/>
                  </a:ext>
                </a:extLst>
              </a:tr>
              <a:tr h="152400">
                <a:tc>
                  <a:txBody>
                    <a:bodyPr/>
                    <a:lstStyle/>
                    <a:p>
                      <a:pPr algn="ctr" fontAlgn="ctr"/>
                      <a:r>
                        <a:rPr lang="cs-CZ" sz="1100" b="1" i="0" u="none" strike="noStrike">
                          <a:solidFill>
                            <a:srgbClr val="000000"/>
                          </a:solidFill>
                          <a:effectLst/>
                          <a:latin typeface="Arial" panose="020B0604020202020204" pitchFamily="34" charset="0"/>
                        </a:rPr>
                        <a:t>Filip Podhorský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30DAD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30DAD0"/>
                      </a:solidFill>
                      <a:prstDash val="solid"/>
                      <a:round/>
                      <a:headEnd type="none" w="med" len="med"/>
                      <a:tailEnd type="none" w="med" len="med"/>
                    </a:lnL>
                    <a:lnR w="12700" cap="flat" cmpd="sng" algn="ctr">
                      <a:solidFill>
                        <a:srgbClr val="008C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975260149"/>
                  </a:ext>
                </a:extLst>
              </a:tr>
              <a:tr h="152400">
                <a:tc>
                  <a:txBody>
                    <a:bodyPr/>
                    <a:lstStyle/>
                    <a:p>
                      <a:pPr algn="ctr" fontAlgn="ctr"/>
                      <a:r>
                        <a:rPr lang="cs-CZ" sz="1100" b="1" i="0" u="none" strike="noStrike" dirty="0">
                          <a:solidFill>
                            <a:srgbClr val="000000"/>
                          </a:solidFill>
                          <a:effectLst/>
                          <a:latin typeface="Arial" panose="020B0604020202020204" pitchFamily="34" charset="0"/>
                        </a:rPr>
                        <a:t>Šimon Vála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93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93C1"/>
                      </a:solidFill>
                      <a:prstDash val="solid"/>
                      <a:round/>
                      <a:headEnd type="none" w="med" len="med"/>
                      <a:tailEnd type="none" w="med" len="med"/>
                    </a:lnL>
                    <a:lnR w="12700" cap="flat" cmpd="sng" algn="ctr">
                      <a:solidFill>
                        <a:srgbClr val="4095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18032491"/>
                  </a:ext>
                </a:extLst>
              </a:tr>
              <a:tr h="152400">
                <a:tc>
                  <a:txBody>
                    <a:bodyPr/>
                    <a:lstStyle/>
                    <a:p>
                      <a:pPr algn="ctr" fontAlgn="ctr"/>
                      <a:r>
                        <a:rPr lang="cs-CZ" sz="1100" b="1" i="0" u="none" strike="noStrike" dirty="0">
                          <a:solidFill>
                            <a:srgbClr val="000000"/>
                          </a:solidFill>
                          <a:effectLst/>
                          <a:latin typeface="Arial" panose="020B0604020202020204" pitchFamily="34" charset="0"/>
                        </a:rPr>
                        <a:t>Dominik Beruška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0A1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A0A1C1"/>
                      </a:solidFill>
                      <a:prstDash val="solid"/>
                      <a:round/>
                      <a:headEnd type="none" w="med" len="med"/>
                      <a:tailEnd type="none" w="med" len="med"/>
                    </a:lnL>
                    <a:lnR w="12700" cap="flat" cmpd="sng" algn="ctr">
                      <a:solidFill>
                        <a:srgbClr val="20A7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2294272537"/>
                  </a:ext>
                </a:extLst>
              </a:tr>
              <a:tr h="152400">
                <a:tc>
                  <a:txBody>
                    <a:bodyPr/>
                    <a:lstStyle/>
                    <a:p>
                      <a:pPr algn="ctr" fontAlgn="ctr"/>
                      <a:r>
                        <a:rPr lang="cs-CZ" sz="1100" b="1" i="0" u="none" strike="noStrike">
                          <a:solidFill>
                            <a:srgbClr val="000000"/>
                          </a:solidFill>
                          <a:effectLst/>
                          <a:latin typeface="Arial" panose="020B0604020202020204" pitchFamily="34" charset="0"/>
                        </a:rPr>
                        <a:t>Ladislav Ladič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0A3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A0A3C1"/>
                      </a:solidFill>
                      <a:prstDash val="solid"/>
                      <a:round/>
                      <a:headEnd type="none" w="med" len="med"/>
                      <a:tailEnd type="none" w="med" len="med"/>
                    </a:lnL>
                    <a:lnR w="12700" cap="flat" cmpd="sng" algn="ctr">
                      <a:solidFill>
                        <a:srgbClr val="40A8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917072185"/>
                  </a:ext>
                </a:extLst>
              </a:tr>
              <a:tr h="152400">
                <a:tc>
                  <a:txBody>
                    <a:bodyPr/>
                    <a:lstStyle/>
                    <a:p>
                      <a:pPr algn="ctr" fontAlgn="ctr"/>
                      <a:r>
                        <a:rPr lang="cs-CZ" sz="1100" b="1" i="0" u="none" strike="noStrike" dirty="0">
                          <a:solidFill>
                            <a:srgbClr val="000000"/>
                          </a:solidFill>
                          <a:effectLst/>
                          <a:latin typeface="Arial" panose="020B0604020202020204" pitchFamily="34" charset="0"/>
                        </a:rPr>
                        <a:t>Robert </a:t>
                      </a:r>
                      <a:r>
                        <a:rPr lang="cs-CZ" sz="1100" b="1" i="0" u="none" strike="noStrike" dirty="0" err="1">
                          <a:solidFill>
                            <a:srgbClr val="000000"/>
                          </a:solidFill>
                          <a:effectLst/>
                          <a:latin typeface="Arial" panose="020B0604020202020204" pitchFamily="34" charset="0"/>
                        </a:rPr>
                        <a:t>Feko</a:t>
                      </a:r>
                      <a:endParaRPr lang="cs-CZ"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40A6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40A6C1"/>
                      </a:solidFill>
                      <a:prstDash val="solid"/>
                      <a:round/>
                      <a:headEnd type="none" w="med" len="med"/>
                      <a:tailEnd type="none" w="med" len="med"/>
                    </a:lnL>
                    <a:lnR w="12700" cap="flat" cmpd="sng" algn="ctr">
                      <a:solidFill>
                        <a:srgbClr val="A0A3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387749591"/>
                  </a:ext>
                </a:extLst>
              </a:tr>
              <a:tr h="152400">
                <a:tc>
                  <a:txBody>
                    <a:bodyPr/>
                    <a:lstStyle/>
                    <a:p>
                      <a:pPr algn="ctr" fontAlgn="ctr"/>
                      <a:r>
                        <a:rPr lang="cs-CZ" sz="1100" b="1" i="0" u="none" strike="noStrike" dirty="0">
                          <a:solidFill>
                            <a:srgbClr val="000000"/>
                          </a:solidFill>
                          <a:effectLst/>
                          <a:latin typeface="Arial" panose="020B0604020202020204" pitchFamily="34" charset="0"/>
                        </a:rPr>
                        <a:t>Lukáš Jakl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0B1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60B1C1"/>
                      </a:solidFill>
                      <a:prstDash val="solid"/>
                      <a:round/>
                      <a:headEnd type="none" w="med" len="med"/>
                      <a:tailEnd type="none" w="med" len="med"/>
                    </a:lnL>
                    <a:lnR w="12700" cap="flat" cmpd="sng" algn="ctr">
                      <a:solidFill>
                        <a:srgbClr val="A0AE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87020622"/>
                  </a:ext>
                </a:extLst>
              </a:tr>
              <a:tr h="152400">
                <a:tc>
                  <a:txBody>
                    <a:bodyPr/>
                    <a:lstStyle/>
                    <a:p>
                      <a:pPr algn="ctr" fontAlgn="ctr"/>
                      <a:r>
                        <a:rPr lang="cs-CZ" sz="1100" b="1" i="0" u="none" strike="noStrike">
                          <a:solidFill>
                            <a:srgbClr val="000000"/>
                          </a:solidFill>
                          <a:effectLst/>
                          <a:latin typeface="Arial" panose="020B0604020202020204" pitchFamily="34" charset="0"/>
                        </a:rPr>
                        <a:t>Lukáš Šrotýř</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0B4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20B4C1"/>
                      </a:solidFill>
                      <a:prstDash val="solid"/>
                      <a:round/>
                      <a:headEnd type="none" w="med" len="med"/>
                      <a:tailEnd type="none" w="med" len="med"/>
                    </a:lnL>
                    <a:lnR w="12700" cap="flat" cmpd="sng" algn="ctr">
                      <a:solidFill>
                        <a:srgbClr val="C0B8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2082788523"/>
                  </a:ext>
                </a:extLst>
              </a:tr>
              <a:tr h="152400">
                <a:tc>
                  <a:txBody>
                    <a:bodyPr/>
                    <a:lstStyle/>
                    <a:p>
                      <a:pPr algn="ctr" fontAlgn="ctr"/>
                      <a:r>
                        <a:rPr lang="cs-CZ" sz="1100" b="1" i="0" u="none" strike="noStrike" dirty="0">
                          <a:solidFill>
                            <a:srgbClr val="000000"/>
                          </a:solidFill>
                          <a:effectLst/>
                          <a:latin typeface="Arial" panose="020B0604020202020204" pitchFamily="34" charset="0"/>
                        </a:rPr>
                        <a:t>Ngoc  </a:t>
                      </a:r>
                      <a:r>
                        <a:rPr lang="cs-CZ" sz="1100" b="1" i="0" u="none" strike="noStrike" dirty="0" err="1">
                          <a:solidFill>
                            <a:srgbClr val="000000"/>
                          </a:solidFill>
                          <a:effectLst/>
                          <a:latin typeface="Arial" panose="020B0604020202020204" pitchFamily="34" charset="0"/>
                        </a:rPr>
                        <a:t>Bao</a:t>
                      </a:r>
                      <a:r>
                        <a:rPr lang="cs-CZ" sz="1100" b="1" i="0" u="none" strike="noStrike" dirty="0">
                          <a:solidFill>
                            <a:srgbClr val="000000"/>
                          </a:solidFill>
                          <a:effectLst/>
                          <a:latin typeface="Arial" panose="020B0604020202020204" pitchFamily="34" charset="0"/>
                        </a:rPr>
                        <a:t> Cap</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40B7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40B7C1"/>
                      </a:solidFill>
                      <a:prstDash val="solid"/>
                      <a:round/>
                      <a:headEnd type="none" w="med" len="med"/>
                      <a:tailEnd type="none" w="med" len="med"/>
                    </a:lnL>
                    <a:lnR w="12700" cap="flat" cmpd="sng" algn="ctr">
                      <a:solidFill>
                        <a:srgbClr val="00B3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44185658"/>
                  </a:ext>
                </a:extLst>
              </a:tr>
              <a:tr h="152400">
                <a:tc>
                  <a:txBody>
                    <a:bodyPr/>
                    <a:lstStyle/>
                    <a:p>
                      <a:pPr algn="ctr" fontAlgn="ctr"/>
                      <a:r>
                        <a:rPr lang="cs-CZ" sz="1100" b="1" i="0" u="none" strike="noStrike" dirty="0">
                          <a:solidFill>
                            <a:srgbClr val="000000"/>
                          </a:solidFill>
                          <a:effectLst/>
                          <a:latin typeface="Arial" panose="020B0604020202020204" pitchFamily="34" charset="0"/>
                        </a:rPr>
                        <a:t>Josef Chaloupecký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0C0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20C0C1"/>
                      </a:solidFill>
                      <a:prstDash val="solid"/>
                      <a:round/>
                      <a:headEnd type="none" w="med" len="med"/>
                      <a:tailEnd type="none" w="med" len="med"/>
                    </a:lnL>
                    <a:lnR w="12700" cap="flat" cmpd="sng" algn="ctr">
                      <a:solidFill>
                        <a:srgbClr val="E0BC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3437606435"/>
                  </a:ext>
                </a:extLst>
              </a:tr>
              <a:tr h="152400">
                <a:tc>
                  <a:txBody>
                    <a:bodyPr/>
                    <a:lstStyle/>
                    <a:p>
                      <a:pPr algn="ctr" fontAlgn="ctr"/>
                      <a:r>
                        <a:rPr lang="cs-CZ" sz="1100" b="1" i="0" u="none" strike="noStrike" dirty="0">
                          <a:solidFill>
                            <a:srgbClr val="000000"/>
                          </a:solidFill>
                          <a:effectLst/>
                          <a:latin typeface="Arial" panose="020B0604020202020204" pitchFamily="34" charset="0"/>
                        </a:rPr>
                        <a:t>Tomáš </a:t>
                      </a:r>
                      <a:r>
                        <a:rPr lang="cs-CZ" sz="1100" b="1" i="0" u="none" strike="noStrike" dirty="0" err="1">
                          <a:solidFill>
                            <a:srgbClr val="000000"/>
                          </a:solidFill>
                          <a:effectLst/>
                          <a:latin typeface="Arial" panose="020B0604020202020204" pitchFamily="34" charset="0"/>
                        </a:rPr>
                        <a:t>Dopater</a:t>
                      </a:r>
                      <a:endParaRPr lang="cs-CZ"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80C8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80C8C1"/>
                      </a:solidFill>
                      <a:prstDash val="solid"/>
                      <a:round/>
                      <a:headEnd type="none" w="med" len="med"/>
                      <a:tailEnd type="none" w="med" len="med"/>
                    </a:lnL>
                    <a:lnR w="12700" cap="flat" cmpd="sng" algn="ctr">
                      <a:solidFill>
                        <a:srgbClr val="A0C5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2185979"/>
                  </a:ext>
                </a:extLst>
              </a:tr>
              <a:tr h="152400">
                <a:tc>
                  <a:txBody>
                    <a:bodyPr/>
                    <a:lstStyle/>
                    <a:p>
                      <a:pPr algn="ctr" fontAlgn="ctr"/>
                      <a:r>
                        <a:rPr lang="cs-CZ" sz="1100" b="1" i="0" u="none" strike="noStrike" dirty="0">
                          <a:solidFill>
                            <a:srgbClr val="000000"/>
                          </a:solidFill>
                          <a:effectLst/>
                          <a:latin typeface="Arial" panose="020B0604020202020204" pitchFamily="34" charset="0"/>
                        </a:rPr>
                        <a:t>Petr Fulín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C0CF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C0CFC1"/>
                      </a:solidFill>
                      <a:prstDash val="solid"/>
                      <a:round/>
                      <a:headEnd type="none" w="med" len="med"/>
                      <a:tailEnd type="none" w="med" len="med"/>
                    </a:lnL>
                    <a:lnR w="12700" cap="flat" cmpd="sng" algn="ctr">
                      <a:solidFill>
                        <a:srgbClr val="A0CB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899213695"/>
                  </a:ext>
                </a:extLst>
              </a:tr>
              <a:tr h="152400">
                <a:tc>
                  <a:txBody>
                    <a:bodyPr/>
                    <a:lstStyle/>
                    <a:p>
                      <a:pPr algn="ctr" fontAlgn="ctr"/>
                      <a:r>
                        <a:rPr lang="cs-CZ" sz="1100" b="1" i="0" u="none" strike="noStrike" dirty="0">
                          <a:solidFill>
                            <a:srgbClr val="000000"/>
                          </a:solidFill>
                          <a:effectLst/>
                          <a:latin typeface="Arial" panose="020B0604020202020204" pitchFamily="34" charset="0"/>
                        </a:rPr>
                        <a:t>Jan Holub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0C8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20C8C0"/>
                      </a:solidFill>
                      <a:prstDash val="solid"/>
                      <a:round/>
                      <a:headEnd type="none" w="med" len="med"/>
                      <a:tailEnd type="none" w="med" len="med"/>
                    </a:lnL>
                    <a:lnR w="12700" cap="flat" cmpd="sng" algn="ctr">
                      <a:solidFill>
                        <a:srgbClr val="20C8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48917613"/>
                  </a:ext>
                </a:extLst>
              </a:tr>
              <a:tr h="152400">
                <a:tc>
                  <a:txBody>
                    <a:bodyPr/>
                    <a:lstStyle/>
                    <a:p>
                      <a:pPr algn="ctr" fontAlgn="ctr"/>
                      <a:r>
                        <a:rPr lang="cs-CZ" sz="1100" b="1" i="0" u="none" strike="noStrike" dirty="0">
                          <a:solidFill>
                            <a:srgbClr val="000000"/>
                          </a:solidFill>
                          <a:effectLst/>
                          <a:latin typeface="Arial" panose="020B0604020202020204" pitchFamily="34" charset="0"/>
                        </a:rPr>
                        <a:t>Miroslav Horváth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40D1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40D1C0"/>
                      </a:solidFill>
                      <a:prstDash val="solid"/>
                      <a:round/>
                      <a:headEnd type="none" w="med" len="med"/>
                      <a:tailEnd type="none" w="med" len="med"/>
                    </a:lnL>
                    <a:lnR w="12700" cap="flat" cmpd="sng" algn="ctr">
                      <a:solidFill>
                        <a:srgbClr val="00D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3750732232"/>
                  </a:ext>
                </a:extLst>
              </a:tr>
              <a:tr h="152400">
                <a:tc>
                  <a:txBody>
                    <a:bodyPr/>
                    <a:lstStyle/>
                    <a:p>
                      <a:pPr algn="ctr" fontAlgn="ctr"/>
                      <a:r>
                        <a:rPr lang="cs-CZ" sz="1100" b="1" i="0" u="none" strike="noStrike" dirty="0">
                          <a:solidFill>
                            <a:srgbClr val="000000"/>
                          </a:solidFill>
                          <a:effectLst/>
                          <a:latin typeface="Arial" panose="020B0604020202020204" pitchFamily="34" charset="0"/>
                        </a:rPr>
                        <a:t>René Moučka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0F7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A0F7C0"/>
                      </a:solidFill>
                      <a:prstDash val="solid"/>
                      <a:round/>
                      <a:headEnd type="none" w="med" len="med"/>
                      <a:tailEnd type="none" w="med" len="med"/>
                    </a:lnL>
                    <a:lnR w="12700" cap="flat" cmpd="sng" algn="ctr">
                      <a:solidFill>
                        <a:srgbClr val="0016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285106305"/>
                  </a:ext>
                </a:extLst>
              </a:tr>
              <a:tr h="152400">
                <a:tc>
                  <a:txBody>
                    <a:bodyPr/>
                    <a:lstStyle/>
                    <a:p>
                      <a:pPr algn="ctr" fontAlgn="ctr"/>
                      <a:r>
                        <a:rPr lang="cs-CZ" sz="1100" b="1" i="0" u="none" strike="noStrike">
                          <a:solidFill>
                            <a:srgbClr val="000000"/>
                          </a:solidFill>
                          <a:effectLst/>
                          <a:latin typeface="Arial" panose="020B0604020202020204" pitchFamily="34" charset="0"/>
                        </a:rPr>
                        <a:t>Tomáš Németh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403F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403FC1"/>
                      </a:solidFill>
                      <a:prstDash val="solid"/>
                      <a:round/>
                      <a:headEnd type="none" w="med" len="med"/>
                      <a:tailEnd type="none" w="med" len="med"/>
                    </a:lnL>
                    <a:lnR w="12700" cap="flat" cmpd="sng" algn="ctr">
                      <a:solidFill>
                        <a:srgbClr val="403F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2715297673"/>
                  </a:ext>
                </a:extLst>
              </a:tr>
              <a:tr h="152400">
                <a:tc>
                  <a:txBody>
                    <a:bodyPr/>
                    <a:lstStyle/>
                    <a:p>
                      <a:pPr algn="ctr" fontAlgn="ctr"/>
                      <a:r>
                        <a:rPr lang="cs-CZ" sz="1100" b="1" i="0" u="none" strike="noStrike">
                          <a:solidFill>
                            <a:srgbClr val="000000"/>
                          </a:solidFill>
                          <a:effectLst/>
                          <a:latin typeface="Arial" panose="020B0604020202020204" pitchFamily="34" charset="0"/>
                        </a:rPr>
                        <a:t>Ladislav Novák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C06C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C06CC1"/>
                      </a:solidFill>
                      <a:prstDash val="solid"/>
                      <a:round/>
                      <a:headEnd type="none" w="med" len="med"/>
                      <a:tailEnd type="none" w="med" len="med"/>
                    </a:lnL>
                    <a:lnR w="12700" cap="flat" cmpd="sng" algn="ctr">
                      <a:solidFill>
                        <a:srgbClr val="E06D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52602332"/>
                  </a:ext>
                </a:extLst>
              </a:tr>
              <a:tr h="152400">
                <a:tc>
                  <a:txBody>
                    <a:bodyPr/>
                    <a:lstStyle/>
                    <a:p>
                      <a:pPr algn="ctr" fontAlgn="ctr"/>
                      <a:r>
                        <a:rPr lang="cs-CZ" sz="1100" b="1" i="0" u="none" strike="noStrike">
                          <a:solidFill>
                            <a:srgbClr val="000000"/>
                          </a:solidFill>
                          <a:effectLst/>
                          <a:latin typeface="Arial" panose="020B0604020202020204" pitchFamily="34" charset="0"/>
                        </a:rPr>
                        <a:t>Matěj Svoboda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2075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2075C1"/>
                      </a:solidFill>
                      <a:prstDash val="solid"/>
                      <a:round/>
                      <a:headEnd type="none" w="med" len="med"/>
                      <a:tailEnd type="none" w="med" len="med"/>
                    </a:lnL>
                    <a:lnR w="12700" cap="flat" cmpd="sng" algn="ctr">
                      <a:solidFill>
                        <a:srgbClr val="4075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4035246407"/>
                  </a:ext>
                </a:extLst>
              </a:tr>
              <a:tr h="152400">
                <a:tc>
                  <a:txBody>
                    <a:bodyPr/>
                    <a:lstStyle/>
                    <a:p>
                      <a:pPr algn="ctr" fontAlgn="ctr"/>
                      <a:r>
                        <a:rPr lang="cs-CZ" sz="1100" b="1" i="0" u="none" strike="noStrike" dirty="0">
                          <a:solidFill>
                            <a:srgbClr val="000000"/>
                          </a:solidFill>
                          <a:effectLst/>
                          <a:latin typeface="Arial" panose="020B0604020202020204" pitchFamily="34" charset="0"/>
                        </a:rPr>
                        <a:t>Julius Šedivý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8082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8082C1"/>
                      </a:solidFill>
                      <a:prstDash val="solid"/>
                      <a:round/>
                      <a:headEnd type="none" w="med" len="med"/>
                      <a:tailEnd type="none" w="med" len="med"/>
                    </a:lnL>
                    <a:lnR w="12700" cap="flat" cmpd="sng" algn="ctr">
                      <a:solidFill>
                        <a:srgbClr val="4089C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633053344"/>
                  </a:ext>
                </a:extLst>
              </a:tr>
              <a:tr h="152400">
                <a:tc>
                  <a:txBody>
                    <a:bodyPr/>
                    <a:lstStyle/>
                    <a:p>
                      <a:pPr algn="ctr" fontAlgn="ctr"/>
                      <a:r>
                        <a:rPr lang="cs-CZ" sz="1100" b="1" i="0" u="none" strike="noStrike" dirty="0">
                          <a:solidFill>
                            <a:srgbClr val="000000"/>
                          </a:solidFill>
                          <a:effectLst/>
                          <a:latin typeface="Arial" panose="020B0604020202020204" pitchFamily="34" charset="0"/>
                        </a:rPr>
                        <a:t>Roman Šíma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B01B7B"/>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B01B7B"/>
                      </a:solidFill>
                      <a:prstDash val="solid"/>
                      <a:round/>
                      <a:headEnd type="none" w="med" len="med"/>
                      <a:tailEnd type="none" w="med" len="med"/>
                    </a:lnL>
                    <a:lnR w="12700" cap="flat" cmpd="sng" algn="ctr">
                      <a:solidFill>
                        <a:srgbClr val="F01E7B"/>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2276903152"/>
                  </a:ext>
                </a:extLst>
              </a:tr>
            </a:tbl>
          </a:graphicData>
        </a:graphic>
      </p:graphicFrame>
      <p:pic>
        <p:nvPicPr>
          <p:cNvPr id="19" name="Obrázek 18"/>
          <p:cNvPicPr>
            <a:picLocks noChangeAspect="1"/>
          </p:cNvPicPr>
          <p:nvPr/>
        </p:nvPicPr>
        <p:blipFill>
          <a:blip r:embed="rId3"/>
          <a:stretch>
            <a:fillRect/>
          </a:stretch>
        </p:blipFill>
        <p:spPr>
          <a:xfrm>
            <a:off x="216300" y="1125816"/>
            <a:ext cx="4368149" cy="2628000"/>
          </a:xfrm>
          <a:prstGeom prst="rect">
            <a:avLst/>
          </a:prstGeom>
          <a:ln w="22225">
            <a:solidFill>
              <a:srgbClr val="660033"/>
            </a:solidFill>
          </a:ln>
        </p:spPr>
      </p:pic>
      <p:pic>
        <p:nvPicPr>
          <p:cNvPr id="22" name="Obrázek 21"/>
          <p:cNvPicPr>
            <a:picLocks noChangeAspect="1"/>
          </p:cNvPicPr>
          <p:nvPr/>
        </p:nvPicPr>
        <p:blipFill>
          <a:blip r:embed="rId4"/>
          <a:stretch>
            <a:fillRect/>
          </a:stretch>
        </p:blipFill>
        <p:spPr>
          <a:xfrm>
            <a:off x="143992" y="4128295"/>
            <a:ext cx="4396689" cy="2664000"/>
          </a:xfrm>
          <a:prstGeom prst="rect">
            <a:avLst/>
          </a:prstGeom>
          <a:ln w="25400">
            <a:solidFill>
              <a:srgbClr val="660033"/>
            </a:solidFill>
          </a:ln>
        </p:spPr>
      </p:pic>
      <p:sp>
        <p:nvSpPr>
          <p:cNvPr id="23" name="TextovéPole 22"/>
          <p:cNvSpPr txBox="1"/>
          <p:nvPr/>
        </p:nvSpPr>
        <p:spPr>
          <a:xfrm>
            <a:off x="216300" y="91108"/>
            <a:ext cx="4528270" cy="646331"/>
          </a:xfrm>
          <a:prstGeom prst="rect">
            <a:avLst/>
          </a:prstGeom>
          <a:solidFill>
            <a:schemeClr val="accent1">
              <a:lumMod val="20000"/>
              <a:lumOff val="80000"/>
            </a:schemeClr>
          </a:solidFill>
        </p:spPr>
        <p:txBody>
          <a:bodyPr wrap="square" rtlCol="0">
            <a:spAutoFit/>
          </a:bodyPr>
          <a:lstStyle/>
          <a:p>
            <a:pPr algn="ctr"/>
            <a:r>
              <a:rPr lang="cs-CZ" sz="1800" u="sng" dirty="0" smtClean="0">
                <a:latin typeface="Baskerville Old Face" panose="02020602080505020303" pitchFamily="18" charset="0"/>
              </a:rPr>
              <a:t>SK Štětí – FK Slavoj Žatec 28.10.2018</a:t>
            </a:r>
          </a:p>
          <a:p>
            <a:pPr algn="ctr"/>
            <a:r>
              <a:rPr lang="cs-CZ" sz="1800" u="sng" dirty="0" smtClean="0">
                <a:latin typeface="Baskerville Old Face" panose="02020602080505020303" pitchFamily="18" charset="0"/>
              </a:rPr>
              <a:t>Autor: Zuzana </a:t>
            </a:r>
            <a:r>
              <a:rPr lang="cs-CZ" sz="1800" u="sng" dirty="0" err="1" smtClean="0">
                <a:latin typeface="Baskerville Old Face" panose="02020602080505020303" pitchFamily="18" charset="0"/>
              </a:rPr>
              <a:t>Ransdorfová</a:t>
            </a:r>
            <a:endParaRPr lang="cs-CZ" sz="1800" u="sng" dirty="0" smtClean="0">
              <a:latin typeface="Baskerville Old Face" panose="02020602080505020303"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22" name="Tabulka 21"/>
          <p:cNvGraphicFramePr>
            <a:graphicFrameLocks noGrp="1"/>
          </p:cNvGraphicFramePr>
          <p:nvPr>
            <p:extLst>
              <p:ext uri="{D42A27DB-BD31-4B8C-83A1-F6EECF244321}">
                <p14:modId xmlns:p14="http://schemas.microsoft.com/office/powerpoint/2010/main" val="400210069"/>
              </p:ext>
            </p:extLst>
          </p:nvPr>
        </p:nvGraphicFramePr>
        <p:xfrm>
          <a:off x="188289" y="983070"/>
          <a:ext cx="4564215" cy="3004185"/>
        </p:xfrm>
        <a:graphic>
          <a:graphicData uri="http://schemas.openxmlformats.org/drawingml/2006/table">
            <a:tbl>
              <a:tblPr/>
              <a:tblGrid>
                <a:gridCol w="1809512">
                  <a:extLst>
                    <a:ext uri="{9D8B030D-6E8A-4147-A177-3AD203B41FA5}">
                      <a16:colId xmlns:a16="http://schemas.microsoft.com/office/drawing/2014/main" val="4143065640"/>
                    </a:ext>
                  </a:extLst>
                </a:gridCol>
                <a:gridCol w="1505302">
                  <a:extLst>
                    <a:ext uri="{9D8B030D-6E8A-4147-A177-3AD203B41FA5}">
                      <a16:colId xmlns:a16="http://schemas.microsoft.com/office/drawing/2014/main" val="1022408377"/>
                    </a:ext>
                  </a:extLst>
                </a:gridCol>
                <a:gridCol w="1249401">
                  <a:extLst>
                    <a:ext uri="{9D8B030D-6E8A-4147-A177-3AD203B41FA5}">
                      <a16:colId xmlns:a16="http://schemas.microsoft.com/office/drawing/2014/main" val="1821787456"/>
                    </a:ext>
                  </a:extLst>
                </a:gridCol>
              </a:tblGrid>
              <a:tr h="558165">
                <a:tc>
                  <a:txBody>
                    <a:bodyPr/>
                    <a:lstStyle/>
                    <a:p>
                      <a:pPr algn="ctr" fontAlgn="ctr"/>
                      <a:r>
                        <a:rPr lang="cs-CZ" sz="1800" b="1" i="0" kern="1200" dirty="0" smtClean="0">
                          <a:solidFill>
                            <a:schemeClr val="tx1"/>
                          </a:solidFill>
                          <a:effectLst/>
                          <a:latin typeface="+mn-lt"/>
                          <a:ea typeface="+mn-ea"/>
                          <a:cs typeface="+mn-cs"/>
                        </a:rPr>
                        <a:t>SK </a:t>
                      </a:r>
                      <a:r>
                        <a:rPr lang="cs-CZ" sz="1800" b="1" i="0" kern="1200" dirty="0" err="1" smtClean="0">
                          <a:solidFill>
                            <a:schemeClr val="tx1"/>
                          </a:solidFill>
                          <a:effectLst/>
                          <a:latin typeface="+mn-lt"/>
                          <a:ea typeface="+mn-ea"/>
                          <a:cs typeface="+mn-cs"/>
                        </a:rPr>
                        <a:t>Plaston</a:t>
                      </a:r>
                      <a:r>
                        <a:rPr lang="cs-CZ" sz="1800" b="1" i="0" kern="1200" dirty="0" smtClean="0">
                          <a:solidFill>
                            <a:schemeClr val="tx1"/>
                          </a:solidFill>
                          <a:effectLst/>
                          <a:latin typeface="+mn-lt"/>
                          <a:ea typeface="+mn-ea"/>
                          <a:cs typeface="+mn-cs"/>
                        </a:rPr>
                        <a:t> Šluknov</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tc>
                  <a:txBody>
                    <a:bodyPr/>
                    <a:lstStyle/>
                    <a:p>
                      <a:pPr algn="ctr" fontAlgn="ctr"/>
                      <a:r>
                        <a:rPr lang="cs-CZ" sz="1800" b="1" i="0" kern="1200" dirty="0" smtClean="0">
                          <a:solidFill>
                            <a:schemeClr val="tx1"/>
                          </a:solidFill>
                          <a:effectLst/>
                          <a:latin typeface="+mn-lt"/>
                          <a:ea typeface="+mn-ea"/>
                          <a:cs typeface="+mn-cs"/>
                        </a:rPr>
                        <a:t>FK Jiskra V. Březno</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tc>
                  <a:txBody>
                    <a:bodyPr/>
                    <a:lstStyle/>
                    <a:p>
                      <a:pPr algn="ctr" fontAlgn="ctr"/>
                      <a:r>
                        <a:rPr lang="cs-CZ" sz="2400" b="0" i="0" u="none" strike="noStrike" dirty="0" smtClean="0">
                          <a:solidFill>
                            <a:srgbClr val="000000"/>
                          </a:solidFill>
                          <a:effectLst/>
                          <a:latin typeface="Eras Bold ITC" panose="020B0907030504020204" pitchFamily="34" charset="0"/>
                        </a:rPr>
                        <a:t>4:2</a:t>
                      </a:r>
                      <a:endParaRPr lang="cs-CZ" sz="2400" b="0" i="0" u="none" strike="noStrike" dirty="0">
                        <a:solidFill>
                          <a:srgbClr val="000000"/>
                        </a:solidFill>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extLst>
                  <a:ext uri="{0D108BD9-81ED-4DB2-BD59-A6C34878D82A}">
                    <a16:rowId xmlns:a16="http://schemas.microsoft.com/office/drawing/2014/main" val="12257743"/>
                  </a:ext>
                </a:extLst>
              </a:tr>
              <a:tr h="558165">
                <a:tc>
                  <a:txBody>
                    <a:bodyPr/>
                    <a:lstStyle/>
                    <a:p>
                      <a:pPr algn="ctr" fontAlgn="ctr"/>
                      <a:r>
                        <a:rPr lang="cs-CZ" sz="1800" b="1" i="0" kern="1200" dirty="0" smtClean="0">
                          <a:solidFill>
                            <a:schemeClr val="tx1"/>
                          </a:solidFill>
                          <a:effectLst/>
                          <a:latin typeface="+mn-lt"/>
                          <a:ea typeface="+mn-ea"/>
                          <a:cs typeface="+mn-cs"/>
                        </a:rPr>
                        <a:t>TJ </a:t>
                      </a:r>
                      <a:r>
                        <a:rPr lang="cs-CZ" sz="1800" b="1" i="0" kern="1200" dirty="0" err="1" smtClean="0">
                          <a:solidFill>
                            <a:schemeClr val="tx1"/>
                          </a:solidFill>
                          <a:effectLst/>
                          <a:latin typeface="+mn-lt"/>
                          <a:ea typeface="+mn-ea"/>
                          <a:cs typeface="+mn-cs"/>
                        </a:rPr>
                        <a:t>Vaňov</a:t>
                      </a:r>
                      <a:r>
                        <a:rPr lang="cs-CZ" sz="1800" b="1" i="0" kern="1200" dirty="0" smtClean="0">
                          <a:solidFill>
                            <a:schemeClr val="tx1"/>
                          </a:solidFill>
                          <a:effectLst/>
                          <a:latin typeface="+mn-lt"/>
                          <a:ea typeface="+mn-ea"/>
                          <a:cs typeface="+mn-cs"/>
                        </a:rPr>
                        <a:t>/Libouchec</a:t>
                      </a:r>
                      <a:r>
                        <a:rPr lang="cs-CZ" sz="1800" b="0" i="0" kern="1200" dirty="0" smtClean="0">
                          <a:solidFill>
                            <a:schemeClr val="tx1"/>
                          </a:solidFill>
                          <a:effectLst/>
                          <a:latin typeface="+mn-lt"/>
                          <a:ea typeface="+mn-ea"/>
                          <a:cs typeface="+mn-cs"/>
                        </a:rPr>
                        <a:t> </a:t>
                      </a:r>
                      <a:r>
                        <a:rPr lang="cs-CZ" sz="1400" b="0" i="0" kern="1200" dirty="0" smtClean="0">
                          <a:solidFill>
                            <a:schemeClr val="tx1"/>
                          </a:solidFill>
                          <a:effectLst>
                            <a:outerShdw blurRad="38100" dist="38100" dir="2700000" algn="tl">
                              <a:srgbClr val="000000">
                                <a:alpha val="43137"/>
                              </a:srgbClr>
                            </a:outerShdw>
                          </a:effectLst>
                          <a:latin typeface="Eras Bold ITC" panose="020B0907030504020204" pitchFamily="34" charset="0"/>
                          <a:ea typeface="+mn-ea"/>
                          <a:cs typeface="+mn-cs"/>
                        </a:rPr>
                        <a:t> </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rgbClr val="F7FDD3"/>
                        </a:gs>
                        <a:gs pos="100000">
                          <a:schemeClr val="bg1"/>
                        </a:gs>
                      </a:gsLst>
                      <a:lin ang="5400000" scaled="1"/>
                    </a:gradFill>
                  </a:tcPr>
                </a:tc>
                <a:tc>
                  <a:txBody>
                    <a:bodyPr/>
                    <a:lstStyle/>
                    <a:p>
                      <a:pPr algn="ctr" fontAlgn="ctr"/>
                      <a:r>
                        <a:rPr lang="cs-CZ" sz="1800" b="1" i="0" kern="1200" dirty="0" smtClean="0">
                          <a:solidFill>
                            <a:schemeClr val="tx1"/>
                          </a:solidFill>
                          <a:effectLst/>
                          <a:latin typeface="+mn-lt"/>
                          <a:ea typeface="+mn-ea"/>
                          <a:cs typeface="+mn-cs"/>
                        </a:rPr>
                        <a:t>TJ </a:t>
                      </a:r>
                      <a:r>
                        <a:rPr lang="cs-CZ" sz="1800" b="1" i="0" kern="1200" dirty="0" err="1" smtClean="0">
                          <a:solidFill>
                            <a:schemeClr val="tx1"/>
                          </a:solidFill>
                          <a:effectLst/>
                          <a:latin typeface="+mn-lt"/>
                          <a:ea typeface="+mn-ea"/>
                          <a:cs typeface="+mn-cs"/>
                        </a:rPr>
                        <a:t>Mojžíř</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rgbClr val="F7FDD3"/>
                        </a:gs>
                        <a:gs pos="100000">
                          <a:schemeClr val="bg1"/>
                        </a:gs>
                      </a:gsLst>
                      <a:lin ang="5400000" scaled="1"/>
                    </a:gradFill>
                  </a:tcPr>
                </a:tc>
                <a:tc>
                  <a:txBody>
                    <a:bodyPr/>
                    <a:lstStyle/>
                    <a:p>
                      <a:pPr algn="ctr" fontAlgn="ctr"/>
                      <a:r>
                        <a:rPr lang="cs-CZ" sz="2400" b="0" i="0" u="none" strike="noStrike" dirty="0" smtClean="0">
                          <a:solidFill>
                            <a:srgbClr val="000000"/>
                          </a:solidFill>
                          <a:effectLst/>
                          <a:latin typeface="Eras Bold ITC" panose="020B0907030504020204" pitchFamily="34" charset="0"/>
                        </a:rPr>
                        <a:t>1:6</a:t>
                      </a:r>
                      <a:endParaRPr lang="cs-CZ" sz="2400" b="0" i="0" u="none" strike="noStrike" dirty="0">
                        <a:solidFill>
                          <a:srgbClr val="000000"/>
                        </a:solidFill>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rgbClr val="F7FDD3"/>
                        </a:gs>
                        <a:gs pos="100000">
                          <a:schemeClr val="bg1"/>
                        </a:gs>
                      </a:gsLst>
                      <a:lin ang="5400000" scaled="1"/>
                    </a:gradFill>
                  </a:tcPr>
                </a:tc>
                <a:extLst>
                  <a:ext uri="{0D108BD9-81ED-4DB2-BD59-A6C34878D82A}">
                    <a16:rowId xmlns:a16="http://schemas.microsoft.com/office/drawing/2014/main" val="963296609"/>
                  </a:ext>
                </a:extLst>
              </a:tr>
              <a:tr h="558165">
                <a:tc>
                  <a:txBody>
                    <a:bodyPr/>
                    <a:lstStyle/>
                    <a:p>
                      <a:pPr algn="ctr" fontAlgn="ctr"/>
                      <a:r>
                        <a:rPr lang="cs-CZ" sz="1400" b="0" i="0" kern="1200" dirty="0" smtClean="0">
                          <a:solidFill>
                            <a:schemeClr val="tx1"/>
                          </a:solidFill>
                          <a:effectLst/>
                          <a:latin typeface="Eras Bold ITC" panose="020B0907030504020204" pitchFamily="34" charset="0"/>
                          <a:ea typeface="+mn-ea"/>
                          <a:cs typeface="+mn-cs"/>
                        </a:rPr>
                        <a:t>TJ Hvězda Trnovany</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tc>
                  <a:txBody>
                    <a:bodyPr/>
                    <a:lstStyle/>
                    <a:p>
                      <a:pPr algn="ctr" fontAlgn="ctr"/>
                      <a:r>
                        <a:rPr lang="cs-CZ" sz="1400" b="0" i="0" kern="1200" dirty="0" smtClean="0">
                          <a:solidFill>
                            <a:schemeClr val="tx1"/>
                          </a:solidFill>
                          <a:effectLst/>
                          <a:latin typeface="Eras Bold ITC" panose="020B0907030504020204" pitchFamily="34" charset="0"/>
                          <a:ea typeface="+mn-ea"/>
                          <a:cs typeface="+mn-cs"/>
                        </a:rPr>
                        <a:t>SK Štětí </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tc>
                  <a:txBody>
                    <a:bodyPr/>
                    <a:lstStyle/>
                    <a:p>
                      <a:pPr algn="ctr" fontAlgn="ctr"/>
                      <a:r>
                        <a:rPr lang="cs-CZ" sz="2400" b="0" i="0" u="none" strike="noStrike" dirty="0" smtClean="0">
                          <a:solidFill>
                            <a:srgbClr val="000000"/>
                          </a:solidFill>
                          <a:effectLst/>
                          <a:latin typeface="Eras Bold ITC" panose="020B0907030504020204" pitchFamily="34" charset="0"/>
                        </a:rPr>
                        <a:t>0:4</a:t>
                      </a:r>
                      <a:endParaRPr lang="cs-CZ" sz="2400" b="0" i="0" u="none" strike="noStrike" dirty="0">
                        <a:solidFill>
                          <a:srgbClr val="000000"/>
                        </a:solidFill>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extLst>
                  <a:ext uri="{0D108BD9-81ED-4DB2-BD59-A6C34878D82A}">
                    <a16:rowId xmlns:a16="http://schemas.microsoft.com/office/drawing/2014/main" val="2035217358"/>
                  </a:ext>
                </a:extLst>
              </a:tr>
              <a:tr h="558165">
                <a:tc>
                  <a:txBody>
                    <a:bodyPr/>
                    <a:lstStyle/>
                    <a:p>
                      <a:pPr algn="ctr" fontAlgn="ctr"/>
                      <a:r>
                        <a:rPr lang="cs-CZ" sz="1400" b="0" i="0" kern="1200" dirty="0" smtClean="0">
                          <a:solidFill>
                            <a:schemeClr val="tx1"/>
                          </a:solidFill>
                          <a:effectLst/>
                          <a:latin typeface="Eras Bold ITC" panose="020B0907030504020204" pitchFamily="34" charset="0"/>
                          <a:ea typeface="+mn-ea"/>
                          <a:cs typeface="+mn-cs"/>
                        </a:rPr>
                        <a:t>TJ Skorotice</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rgbClr val="F7FDD3"/>
                        </a:gs>
                        <a:gs pos="100000">
                          <a:schemeClr val="bg1"/>
                        </a:gs>
                      </a:gsLst>
                      <a:lin ang="5400000" scaled="1"/>
                    </a:gradFill>
                  </a:tcPr>
                </a:tc>
                <a:tc>
                  <a:txBody>
                    <a:bodyPr/>
                    <a:lstStyle/>
                    <a:p>
                      <a:pPr algn="ctr" fontAlgn="ctr"/>
                      <a:r>
                        <a:rPr lang="cs-CZ" sz="1400" b="0" i="0" kern="1200" dirty="0" smtClean="0">
                          <a:solidFill>
                            <a:schemeClr val="tx1"/>
                          </a:solidFill>
                          <a:effectLst/>
                          <a:latin typeface="Eras Bold ITC" panose="020B0907030504020204" pitchFamily="34" charset="0"/>
                          <a:ea typeface="+mn-ea"/>
                          <a:cs typeface="+mn-cs"/>
                        </a:rPr>
                        <a:t>TJ Chlumec</a:t>
                      </a:r>
                      <a:r>
                        <a:rPr lang="cs-CZ" sz="1400" b="0" i="0" kern="1200" dirty="0" smtClean="0">
                          <a:solidFill>
                            <a:schemeClr val="tx1"/>
                          </a:solidFill>
                          <a:effectLst>
                            <a:outerShdw blurRad="38100" dist="38100" dir="2700000" algn="tl">
                              <a:srgbClr val="000000">
                                <a:alpha val="43137"/>
                              </a:srgbClr>
                            </a:outerShdw>
                          </a:effectLst>
                          <a:latin typeface="Eras Bold ITC" panose="020B0907030504020204" pitchFamily="34" charset="0"/>
                          <a:ea typeface="+mn-ea"/>
                          <a:cs typeface="+mn-cs"/>
                        </a:rPr>
                        <a:t> </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rgbClr val="F7FDD3"/>
                        </a:gs>
                        <a:gs pos="100000">
                          <a:schemeClr val="bg1"/>
                        </a:gs>
                      </a:gsLst>
                      <a:lin ang="5400000" scaled="1"/>
                    </a:gradFill>
                  </a:tcPr>
                </a:tc>
                <a:tc>
                  <a:txBody>
                    <a:bodyPr/>
                    <a:lstStyle/>
                    <a:p>
                      <a:pPr algn="ctr" fontAlgn="ctr"/>
                      <a:r>
                        <a:rPr lang="cs-CZ" sz="2400" b="0" i="0" u="none" strike="noStrike" dirty="0" smtClean="0">
                          <a:solidFill>
                            <a:srgbClr val="000000"/>
                          </a:solidFill>
                          <a:effectLst/>
                          <a:latin typeface="Eras Bold ITC" panose="020B0907030504020204" pitchFamily="34" charset="0"/>
                        </a:rPr>
                        <a:t>4:1</a:t>
                      </a:r>
                      <a:endParaRPr lang="cs-CZ" sz="2400" b="0" i="0" u="none" strike="noStrike" dirty="0">
                        <a:solidFill>
                          <a:srgbClr val="000000"/>
                        </a:solidFill>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8000">
                          <a:srgbClr val="F7FDD3"/>
                        </a:gs>
                        <a:gs pos="100000">
                          <a:schemeClr val="bg1"/>
                        </a:gs>
                      </a:gsLst>
                      <a:lin ang="5400000" scaled="1"/>
                    </a:gradFill>
                  </a:tcPr>
                </a:tc>
                <a:extLst>
                  <a:ext uri="{0D108BD9-81ED-4DB2-BD59-A6C34878D82A}">
                    <a16:rowId xmlns:a16="http://schemas.microsoft.com/office/drawing/2014/main" val="1645819879"/>
                  </a:ext>
                </a:extLst>
              </a:tr>
              <a:tr h="558165">
                <a:tc>
                  <a:txBody>
                    <a:bodyPr/>
                    <a:lstStyle/>
                    <a:p>
                      <a:pPr algn="ctr" fontAlgn="ctr"/>
                      <a:r>
                        <a:rPr lang="cs-CZ" sz="1400" b="0" i="0" kern="1200" dirty="0" smtClean="0">
                          <a:solidFill>
                            <a:schemeClr val="tx1"/>
                          </a:solidFill>
                          <a:effectLst/>
                          <a:latin typeface="Eras Bold ITC" panose="020B0907030504020204" pitchFamily="34" charset="0"/>
                          <a:ea typeface="+mn-ea"/>
                          <a:cs typeface="+mn-cs"/>
                        </a:rPr>
                        <a:t>1FC Dubí</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tc>
                  <a:txBody>
                    <a:bodyPr/>
                    <a:lstStyle/>
                    <a:p>
                      <a:pPr algn="ctr" fontAlgn="ctr"/>
                      <a:r>
                        <a:rPr lang="cs-CZ" sz="1400" b="0" i="0" kern="1200" dirty="0" smtClean="0">
                          <a:solidFill>
                            <a:schemeClr val="tx1"/>
                          </a:solidFill>
                          <a:effectLst/>
                          <a:latin typeface="Eras Bold ITC" panose="020B0907030504020204" pitchFamily="34" charset="0"/>
                          <a:ea typeface="+mn-ea"/>
                          <a:cs typeface="+mn-cs"/>
                        </a:rPr>
                        <a:t>TJ SLAVOJ Úštěk/Liběšice </a:t>
                      </a:r>
                      <a:endParaRPr lang="cs-CZ" sz="1400" b="0" i="0" u="none" strike="noStrike" dirty="0">
                        <a:solidFill>
                          <a:srgbClr val="151515"/>
                        </a:solidFill>
                        <a:effectLst>
                          <a:outerShdw blurRad="38100" dist="38100" dir="2700000" algn="tl">
                            <a:srgbClr val="000000">
                              <a:alpha val="43137"/>
                            </a:srgbClr>
                          </a:outerShdw>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tc>
                  <a:txBody>
                    <a:bodyPr/>
                    <a:lstStyle/>
                    <a:p>
                      <a:pPr algn="ctr" fontAlgn="ctr"/>
                      <a:r>
                        <a:rPr lang="cs-CZ" sz="2400" b="0" i="0" u="none" strike="noStrike" dirty="0" smtClean="0">
                          <a:solidFill>
                            <a:srgbClr val="000000"/>
                          </a:solidFill>
                          <a:effectLst/>
                          <a:latin typeface="Eras Bold ITC" panose="020B0907030504020204" pitchFamily="34" charset="0"/>
                        </a:rPr>
                        <a:t>1:3</a:t>
                      </a:r>
                      <a:endParaRPr lang="cs-CZ" sz="2400" b="0" i="0" u="none" strike="noStrike" dirty="0">
                        <a:solidFill>
                          <a:srgbClr val="000000"/>
                        </a:solidFill>
                        <a:effectLst/>
                        <a:latin typeface="Eras Bold ITC" panose="020B0907030504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chemeClr val="accent5">
                            <a:lumMod val="40000"/>
                            <a:lumOff val="60000"/>
                          </a:schemeClr>
                        </a:gs>
                        <a:gs pos="100000">
                          <a:schemeClr val="bg1"/>
                        </a:gs>
                      </a:gsLst>
                      <a:lin ang="5400000" scaled="1"/>
                    </a:gradFill>
                  </a:tcPr>
                </a:tc>
                <a:extLst>
                  <a:ext uri="{0D108BD9-81ED-4DB2-BD59-A6C34878D82A}">
                    <a16:rowId xmlns:a16="http://schemas.microsoft.com/office/drawing/2014/main" val="2921391706"/>
                  </a:ext>
                </a:extLst>
              </a:tr>
            </a:tbl>
          </a:graphicData>
        </a:graphic>
      </p:graphicFrame>
      <p:sp>
        <p:nvSpPr>
          <p:cNvPr id="24" name="TextovéPole 23"/>
          <p:cNvSpPr txBox="1"/>
          <p:nvPr/>
        </p:nvSpPr>
        <p:spPr>
          <a:xfrm>
            <a:off x="143992" y="163116"/>
            <a:ext cx="4608512" cy="707886"/>
          </a:xfrm>
          <a:prstGeom prst="rect">
            <a:avLst/>
          </a:prstGeom>
          <a:solidFill>
            <a:schemeClr val="accent1">
              <a:lumMod val="40000"/>
              <a:lumOff val="60000"/>
            </a:schemeClr>
          </a:solidFill>
          <a:effectLst>
            <a:glow rad="139700">
              <a:srgbClr val="FFFF66">
                <a:alpha val="40000"/>
              </a:srgbClr>
            </a:glow>
            <a:softEdge rad="127000"/>
          </a:effectLst>
        </p:spPr>
        <p:txBody>
          <a:bodyPr wrap="square" rtlCol="0">
            <a:spAutoFit/>
          </a:bodyPr>
          <a:lstStyle/>
          <a:p>
            <a:pPr algn="ctr"/>
            <a:r>
              <a:rPr lang="cs-CZ" sz="2000" dirty="0" smtClean="0">
                <a:latin typeface="Arial" panose="020B0604020202020204" pitchFamily="34" charset="0"/>
                <a:cs typeface="Arial" panose="020B0604020202020204" pitchFamily="34" charset="0"/>
              </a:rPr>
              <a:t>Poslední kolo podzimní části I.A třídy dorostu</a:t>
            </a:r>
          </a:p>
        </p:txBody>
      </p:sp>
      <p:graphicFrame>
        <p:nvGraphicFramePr>
          <p:cNvPr id="5" name="Tabulka 4"/>
          <p:cNvGraphicFramePr>
            <a:graphicFrameLocks noGrp="1"/>
          </p:cNvGraphicFramePr>
          <p:nvPr>
            <p:extLst>
              <p:ext uri="{D42A27DB-BD31-4B8C-83A1-F6EECF244321}">
                <p14:modId xmlns:p14="http://schemas.microsoft.com/office/powerpoint/2010/main" val="3831920080"/>
              </p:ext>
            </p:extLst>
          </p:nvPr>
        </p:nvGraphicFramePr>
        <p:xfrm>
          <a:off x="188289" y="4099322"/>
          <a:ext cx="4564214" cy="2832542"/>
        </p:xfrm>
        <a:graphic>
          <a:graphicData uri="http://schemas.openxmlformats.org/drawingml/2006/table">
            <a:tbl>
              <a:tblPr/>
              <a:tblGrid>
                <a:gridCol w="234815">
                  <a:extLst>
                    <a:ext uri="{9D8B030D-6E8A-4147-A177-3AD203B41FA5}">
                      <a16:colId xmlns:a16="http://schemas.microsoft.com/office/drawing/2014/main" val="3316639082"/>
                    </a:ext>
                  </a:extLst>
                </a:gridCol>
                <a:gridCol w="234815">
                  <a:extLst>
                    <a:ext uri="{9D8B030D-6E8A-4147-A177-3AD203B41FA5}">
                      <a16:colId xmlns:a16="http://schemas.microsoft.com/office/drawing/2014/main" val="791049644"/>
                    </a:ext>
                  </a:extLst>
                </a:gridCol>
                <a:gridCol w="1960705">
                  <a:extLst>
                    <a:ext uri="{9D8B030D-6E8A-4147-A177-3AD203B41FA5}">
                      <a16:colId xmlns:a16="http://schemas.microsoft.com/office/drawing/2014/main" val="886170468"/>
                    </a:ext>
                  </a:extLst>
                </a:gridCol>
                <a:gridCol w="223074">
                  <a:extLst>
                    <a:ext uri="{9D8B030D-6E8A-4147-A177-3AD203B41FA5}">
                      <a16:colId xmlns:a16="http://schemas.microsoft.com/office/drawing/2014/main" val="804089746"/>
                    </a:ext>
                  </a:extLst>
                </a:gridCol>
                <a:gridCol w="246555">
                  <a:extLst>
                    <a:ext uri="{9D8B030D-6E8A-4147-A177-3AD203B41FA5}">
                      <a16:colId xmlns:a16="http://schemas.microsoft.com/office/drawing/2014/main" val="830914396"/>
                    </a:ext>
                  </a:extLst>
                </a:gridCol>
                <a:gridCol w="293518">
                  <a:extLst>
                    <a:ext uri="{9D8B030D-6E8A-4147-A177-3AD203B41FA5}">
                      <a16:colId xmlns:a16="http://schemas.microsoft.com/office/drawing/2014/main" val="1209126769"/>
                    </a:ext>
                  </a:extLst>
                </a:gridCol>
                <a:gridCol w="167306">
                  <a:extLst>
                    <a:ext uri="{9D8B030D-6E8A-4147-A177-3AD203B41FA5}">
                      <a16:colId xmlns:a16="http://schemas.microsoft.com/office/drawing/2014/main" val="421174679"/>
                    </a:ext>
                  </a:extLst>
                </a:gridCol>
                <a:gridCol w="246555">
                  <a:extLst>
                    <a:ext uri="{9D8B030D-6E8A-4147-A177-3AD203B41FA5}">
                      <a16:colId xmlns:a16="http://schemas.microsoft.com/office/drawing/2014/main" val="2510328302"/>
                    </a:ext>
                  </a:extLst>
                </a:gridCol>
                <a:gridCol w="413861">
                  <a:extLst>
                    <a:ext uri="{9D8B030D-6E8A-4147-A177-3AD203B41FA5}">
                      <a16:colId xmlns:a16="http://schemas.microsoft.com/office/drawing/2014/main" val="2717121291"/>
                    </a:ext>
                  </a:extLst>
                </a:gridCol>
                <a:gridCol w="305260">
                  <a:extLst>
                    <a:ext uri="{9D8B030D-6E8A-4147-A177-3AD203B41FA5}">
                      <a16:colId xmlns:a16="http://schemas.microsoft.com/office/drawing/2014/main" val="4026895156"/>
                    </a:ext>
                  </a:extLst>
                </a:gridCol>
                <a:gridCol w="237750">
                  <a:extLst>
                    <a:ext uri="{9D8B030D-6E8A-4147-A177-3AD203B41FA5}">
                      <a16:colId xmlns:a16="http://schemas.microsoft.com/office/drawing/2014/main" val="2791603108"/>
                    </a:ext>
                  </a:extLst>
                </a:gridCol>
              </a:tblGrid>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26321415"/>
                  </a:ext>
                </a:extLst>
              </a:tr>
              <a:tr h="27285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2017/2018 po 11.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6612533"/>
                  </a:ext>
                </a:extLst>
              </a:tr>
              <a:tr h="25986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effectLst/>
                          <a:latin typeface="Arial" panose="020B0604020202020204" pitchFamily="34" charset="0"/>
                        </a:rPr>
                        <a:t>SK </a:t>
                      </a:r>
                      <a:r>
                        <a:rPr lang="cs-CZ" sz="1200" b="1" i="0" u="none" strike="noStrike" dirty="0" smtClean="0">
                          <a:solidFill>
                            <a:srgbClr val="FF0000"/>
                          </a:solidFill>
                          <a:effectLst/>
                          <a:latin typeface="Arial" panose="020B0604020202020204" pitchFamily="34" charset="0"/>
                        </a:rPr>
                        <a:t>Štětí</a:t>
                      </a:r>
                      <a:endParaRPr lang="cs-CZ" sz="1200" b="1" i="0" u="none" strike="noStrike" dirty="0">
                        <a:solidFill>
                          <a:srgbClr val="FF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15793057"/>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SK </a:t>
                      </a:r>
                      <a:r>
                        <a:rPr lang="cs-CZ" sz="1200" b="1" i="0" u="none" strike="noStrike" dirty="0" err="1">
                          <a:solidFill>
                            <a:srgbClr val="000000"/>
                          </a:solidFill>
                          <a:effectLst/>
                          <a:latin typeface="Arial" panose="020B0604020202020204" pitchFamily="34" charset="0"/>
                        </a:rPr>
                        <a:t>Plaston</a:t>
                      </a:r>
                      <a:r>
                        <a:rPr lang="cs-CZ" sz="12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51:12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71858985"/>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33:20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00172289"/>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44:29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44123028"/>
                  </a:ext>
                </a:extLst>
              </a:tr>
              <a:tr h="22088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31:21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91910352"/>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43:30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13303994"/>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Hvězda </a:t>
                      </a:r>
                      <a:r>
                        <a:rPr lang="cs-CZ" sz="1200" b="1" i="0" u="none" strike="noStrike" dirty="0" smtClean="0">
                          <a:solidFill>
                            <a:srgbClr val="000000"/>
                          </a:solidFill>
                          <a:effectLst/>
                          <a:latin typeface="Arial" panose="020B0604020202020204" pitchFamily="34" charset="0"/>
                        </a:rPr>
                        <a:t>Trnovany</a:t>
                      </a:r>
                      <a:endParaRPr lang="cs-CZ"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20:50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46663433"/>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20:31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40244584"/>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20:60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85272070"/>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12:74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04609620"/>
                  </a:ext>
                </a:extLst>
              </a:tr>
              <a:tr h="2078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69471773"/>
                  </a:ext>
                </a:extLst>
              </a:tr>
            </a:tbl>
          </a:graphicData>
        </a:graphic>
      </p:graphicFrame>
      <p:sp>
        <p:nvSpPr>
          <p:cNvPr id="23" name="Obdélník 22"/>
          <p:cNvSpPr/>
          <p:nvPr/>
        </p:nvSpPr>
        <p:spPr>
          <a:xfrm>
            <a:off x="5616600" y="1002056"/>
            <a:ext cx="4392488" cy="4154984"/>
          </a:xfrm>
          <a:prstGeom prst="rect">
            <a:avLst/>
          </a:prstGeom>
          <a:gradFill>
            <a:gsLst>
              <a:gs pos="14000">
                <a:schemeClr val="bg1"/>
              </a:gs>
              <a:gs pos="44000">
                <a:srgbClr val="CCECFF"/>
              </a:gs>
            </a:gsLst>
            <a:lin ang="5400000" scaled="1"/>
          </a:gradFill>
        </p:spPr>
        <p:txBody>
          <a:bodyPr wrap="square">
            <a:spAutoFit/>
          </a:bodyPr>
          <a:lstStyle/>
          <a:p>
            <a:pPr algn="ctr"/>
            <a:r>
              <a:rPr lang="cs-CZ" sz="3600" u="sng" dirty="0" smtClean="0">
                <a:solidFill>
                  <a:srgbClr val="FF0000"/>
                </a:solidFill>
                <a:latin typeface="Arial" panose="020B0604020202020204" pitchFamily="34" charset="0"/>
                <a:cs typeface="Arial" panose="020B0604020202020204" pitchFamily="34" charset="0"/>
              </a:rPr>
              <a:t>Žatecký deník</a:t>
            </a:r>
          </a:p>
          <a:p>
            <a:pPr algn="just"/>
            <a:r>
              <a:rPr lang="cs-CZ" b="0" dirty="0" smtClean="0">
                <a:latin typeface="Arial" panose="020B0604020202020204" pitchFamily="34" charset="0"/>
                <a:cs typeface="Arial" panose="020B0604020202020204" pitchFamily="34" charset="0"/>
              </a:rPr>
              <a:t>Povedený zápas. </a:t>
            </a:r>
            <a:r>
              <a:rPr lang="cs-CZ" b="0" dirty="0">
                <a:latin typeface="Arial" panose="020B0604020202020204" pitchFamily="34" charset="0"/>
                <a:cs typeface="Arial" panose="020B0604020202020204" pitchFamily="34" charset="0"/>
              </a:rPr>
              <a:t>V tabulce druhé Štětí bylo favoritem, navíc hrálo doma. </a:t>
            </a:r>
            <a:r>
              <a:rPr lang="cs-CZ" b="0" dirty="0" smtClean="0">
                <a:latin typeface="Arial" panose="020B0604020202020204" pitchFamily="34" charset="0"/>
                <a:cs typeface="Arial" panose="020B0604020202020204" pitchFamily="34" charset="0"/>
              </a:rPr>
              <a:t>V</a:t>
            </a:r>
            <a:r>
              <a:rPr lang="cs-CZ" b="0" dirty="0">
                <a:latin typeface="Arial" panose="020B0604020202020204" pitchFamily="34" charset="0"/>
                <a:cs typeface="Arial" panose="020B0604020202020204" pitchFamily="34" charset="0"/>
              </a:rPr>
              <a:t> úvodu Štětí tlačilo Žatec, chtělo rychle rozhodnout. Po dvaceti minutách se ale hra začala pomalu vyrovnávat, hosté si dokonce vytvořili dvě šance, Petr </a:t>
            </a:r>
            <a:r>
              <a:rPr lang="cs-CZ" b="0" dirty="0" err="1" smtClean="0">
                <a:latin typeface="Arial" panose="020B0604020202020204" pitchFamily="34" charset="0"/>
                <a:cs typeface="Arial" panose="020B0604020202020204" pitchFamily="34" charset="0"/>
              </a:rPr>
              <a:t>Klinec</a:t>
            </a:r>
            <a:r>
              <a:rPr lang="cs-CZ" b="0" dirty="0" smtClean="0">
                <a:latin typeface="Arial" panose="020B0604020202020204" pitchFamily="34" charset="0"/>
                <a:cs typeface="Arial" panose="020B0604020202020204" pitchFamily="34" charset="0"/>
              </a:rPr>
              <a:t>, </a:t>
            </a:r>
            <a:r>
              <a:rPr lang="cs-CZ" b="0" dirty="0">
                <a:latin typeface="Arial" panose="020B0604020202020204" pitchFamily="34" charset="0"/>
                <a:cs typeface="Arial" panose="020B0604020202020204" pitchFamily="34" charset="0"/>
              </a:rPr>
              <a:t>ale tentokrát ještě úspěšný </a:t>
            </a:r>
            <a:r>
              <a:rPr lang="cs-CZ" b="0" dirty="0" smtClean="0">
                <a:latin typeface="Arial" panose="020B0604020202020204" pitchFamily="34" charset="0"/>
                <a:cs typeface="Arial" panose="020B0604020202020204" pitchFamily="34" charset="0"/>
              </a:rPr>
              <a:t>Do </a:t>
            </a:r>
            <a:r>
              <a:rPr lang="cs-CZ" b="0" dirty="0">
                <a:latin typeface="Arial" panose="020B0604020202020204" pitchFamily="34" charset="0"/>
                <a:cs typeface="Arial" panose="020B0604020202020204" pitchFamily="34" charset="0"/>
              </a:rPr>
              <a:t>druhé půle jsme vstoupili </a:t>
            </a:r>
            <a:r>
              <a:rPr lang="cs-CZ" b="0" dirty="0" smtClean="0">
                <a:latin typeface="Arial" panose="020B0604020202020204" pitchFamily="34" charset="0"/>
                <a:cs typeface="Arial" panose="020B0604020202020204" pitchFamily="34" charset="0"/>
              </a:rPr>
              <a:t>aktivněji. </a:t>
            </a:r>
            <a:r>
              <a:rPr lang="cs-CZ" b="0" dirty="0">
                <a:latin typeface="Arial" panose="020B0604020202020204" pitchFamily="34" charset="0"/>
                <a:cs typeface="Arial" panose="020B0604020202020204" pitchFamily="34" charset="0"/>
              </a:rPr>
              <a:t>Hra už byla vyrovnaná. Odměna se dostavila v 56. minutě. Zelinka rozehrál z půlky až do vápna na hlavu </a:t>
            </a:r>
            <a:r>
              <a:rPr lang="cs-CZ" b="0" dirty="0" err="1">
                <a:latin typeface="Arial" panose="020B0604020202020204" pitchFamily="34" charset="0"/>
                <a:cs typeface="Arial" panose="020B0604020202020204" pitchFamily="34" charset="0"/>
              </a:rPr>
              <a:t>Bešíka</a:t>
            </a:r>
            <a:r>
              <a:rPr lang="cs-CZ" b="0" dirty="0">
                <a:latin typeface="Arial" panose="020B0604020202020204" pitchFamily="34" charset="0"/>
                <a:cs typeface="Arial" panose="020B0604020202020204" pitchFamily="34" charset="0"/>
              </a:rPr>
              <a:t> a ten poslal Žatec do </a:t>
            </a:r>
            <a:r>
              <a:rPr lang="cs-CZ" b="0" dirty="0" smtClean="0">
                <a:latin typeface="Arial" panose="020B0604020202020204" pitchFamily="34" charset="0"/>
                <a:cs typeface="Arial" panose="020B0604020202020204" pitchFamily="34" charset="0"/>
              </a:rPr>
              <a:t>vedení. V</a:t>
            </a:r>
            <a:r>
              <a:rPr lang="cs-CZ" b="0" dirty="0">
                <a:latin typeface="Arial" panose="020B0604020202020204" pitchFamily="34" charset="0"/>
                <a:cs typeface="Arial" panose="020B0604020202020204" pitchFamily="34" charset="0"/>
              </a:rPr>
              <a:t> dalších minutách Petr </a:t>
            </a:r>
            <a:r>
              <a:rPr lang="cs-CZ" b="0" dirty="0" err="1">
                <a:latin typeface="Arial" panose="020B0604020202020204" pitchFamily="34" charset="0"/>
                <a:cs typeface="Arial" panose="020B0604020202020204" pitchFamily="34" charset="0"/>
              </a:rPr>
              <a:t>Klinec</a:t>
            </a:r>
            <a:r>
              <a:rPr lang="cs-CZ" b="0" dirty="0">
                <a:latin typeface="Arial" panose="020B0604020202020204" pitchFamily="34" charset="0"/>
                <a:cs typeface="Arial" panose="020B0604020202020204" pitchFamily="34" charset="0"/>
              </a:rPr>
              <a:t> nastřelil tyč. Do sítě se pak trefil žatecký útočník v 75. minutě po signálu zahrávaném z rohu</a:t>
            </a:r>
            <a:r>
              <a:rPr lang="cs-CZ" b="0" dirty="0" smtClean="0">
                <a:latin typeface="Arial" panose="020B0604020202020204" pitchFamily="34" charset="0"/>
                <a:cs typeface="Arial" panose="020B0604020202020204" pitchFamily="34" charset="0"/>
              </a:rPr>
              <a:t>. Domácí </a:t>
            </a:r>
            <a:r>
              <a:rPr lang="cs-CZ" b="0" dirty="0">
                <a:latin typeface="Arial" panose="020B0604020202020204" pitchFamily="34" charset="0"/>
                <a:cs typeface="Arial" panose="020B0604020202020204" pitchFamily="34" charset="0"/>
              </a:rPr>
              <a:t>pak sice o dvě minuty později snížili zásluhou Svobody, k vyrovnání už se nedostali. „Štětí chtělo vyrovnat, tlačili nás, ale naše obrana to vydržela, odehrála to dobře. Výhra byla zasloužená,“ dodal žatecký </a:t>
            </a:r>
            <a:r>
              <a:rPr lang="cs-CZ" b="0" dirty="0" smtClean="0">
                <a:latin typeface="Arial" panose="020B0604020202020204" pitchFamily="34" charset="0"/>
                <a:cs typeface="Arial" panose="020B0604020202020204" pitchFamily="34" charset="0"/>
              </a:rPr>
              <a:t>funkcionář. Slavoj </a:t>
            </a:r>
            <a:r>
              <a:rPr lang="cs-CZ" b="0" dirty="0">
                <a:latin typeface="Arial" panose="020B0604020202020204" pitchFamily="34" charset="0"/>
                <a:cs typeface="Arial" panose="020B0604020202020204" pitchFamily="34" charset="0"/>
              </a:rPr>
              <a:t>je po dvanácti kolech na šesté pozici v krajském přeboru. Má na kontě šest výher a šest ztrát a osmnáct bodů. Pátá </a:t>
            </a:r>
            <a:r>
              <a:rPr lang="cs-CZ" b="0" dirty="0" err="1">
                <a:latin typeface="Arial" panose="020B0604020202020204" pitchFamily="34" charset="0"/>
                <a:cs typeface="Arial" panose="020B0604020202020204" pitchFamily="34" charset="0"/>
              </a:rPr>
              <a:t>Brná</a:t>
            </a:r>
            <a:r>
              <a:rPr lang="cs-CZ" b="0" dirty="0">
                <a:latin typeface="Arial" panose="020B0604020202020204" pitchFamily="34" charset="0"/>
                <a:cs typeface="Arial" panose="020B0604020202020204" pitchFamily="34" charset="0"/>
              </a:rPr>
              <a:t> má bodů dvacet. Naopak sedmý Vilémov a osmé Jílové mají o jediný bod méně. Další duel čeká na Žatec doma, přivítá Litoměřicko.</a:t>
            </a:r>
            <a:r>
              <a:rPr lang="cs-CZ" dirty="0">
                <a:latin typeface="Arial" panose="020B0604020202020204" pitchFamily="34" charset="0"/>
                <a:cs typeface="Arial" panose="020B0604020202020204" pitchFamily="34" charset="0"/>
              </a:rPr>
              <a:t/>
            </a:r>
            <a:br>
              <a:rPr lang="cs-CZ" dirty="0">
                <a:latin typeface="Arial" panose="020B0604020202020204" pitchFamily="34" charset="0"/>
                <a:cs typeface="Arial" panose="020B0604020202020204" pitchFamily="34" charset="0"/>
              </a:rPr>
            </a:br>
            <a:endParaRPr lang="cs-CZ" dirty="0">
              <a:effectLst/>
              <a:latin typeface="Arial" panose="020B0604020202020204" pitchFamily="34" charset="0"/>
              <a:cs typeface="Arial" panose="020B0604020202020204" pitchFamily="34" charset="0"/>
            </a:endParaRPr>
          </a:p>
        </p:txBody>
      </p:sp>
      <p:pic>
        <p:nvPicPr>
          <p:cNvPr id="25" name="Obrázek 24"/>
          <p:cNvPicPr>
            <a:picLocks noChangeAspect="1"/>
          </p:cNvPicPr>
          <p:nvPr/>
        </p:nvPicPr>
        <p:blipFill>
          <a:blip r:embed="rId13"/>
          <a:stretch>
            <a:fillRect/>
          </a:stretch>
        </p:blipFill>
        <p:spPr>
          <a:xfrm>
            <a:off x="6034328" y="137960"/>
            <a:ext cx="3962400" cy="828675"/>
          </a:xfrm>
          <a:prstGeom prst="rect">
            <a:avLst/>
          </a:prstGeom>
        </p:spPr>
      </p:pic>
      <p:pic>
        <p:nvPicPr>
          <p:cNvPr id="26" name="Obrázek 25"/>
          <p:cNvPicPr>
            <a:picLocks noChangeAspect="1"/>
          </p:cNvPicPr>
          <p:nvPr/>
        </p:nvPicPr>
        <p:blipFill>
          <a:blip r:embed="rId14"/>
          <a:stretch>
            <a:fillRect/>
          </a:stretch>
        </p:blipFill>
        <p:spPr>
          <a:xfrm>
            <a:off x="7074851" y="5203676"/>
            <a:ext cx="1185207" cy="154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12" name="TextovéPole 11"/>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9" name="TextovéPole 8"/>
          <p:cNvSpPr txBox="1"/>
          <p:nvPr/>
        </p:nvSpPr>
        <p:spPr>
          <a:xfrm>
            <a:off x="5472584" y="981328"/>
            <a:ext cx="4680520" cy="5878532"/>
          </a:xfrm>
          <a:prstGeom prst="rect">
            <a:avLst/>
          </a:prstGeom>
          <a:solidFill>
            <a:schemeClr val="bg1">
              <a:lumMod val="95000"/>
            </a:schemeClr>
          </a:solidFill>
          <a:ln>
            <a:noFill/>
          </a:ln>
          <a:effectLst/>
        </p:spPr>
        <p:txBody>
          <a:bodyPr wrap="square" rtlCol="0">
            <a:spAutoFit/>
          </a:bodyPr>
          <a:lstStyle/>
          <a:p>
            <a:pPr lvl="1" algn="ctr"/>
            <a:r>
              <a:rPr lang="cs-CZ" sz="1800" u="sng" dirty="0" smtClean="0">
                <a:latin typeface="Arial Black" panose="020B0A04020102020204" pitchFamily="34" charset="0"/>
                <a:cs typeface="Arial" panose="020B0604020202020204" pitchFamily="34" charset="0"/>
              </a:rPr>
              <a:t>SK Štětí - TJ. </a:t>
            </a:r>
            <a:r>
              <a:rPr lang="cs-CZ" sz="1800" u="sng" dirty="0" err="1" smtClean="0">
                <a:latin typeface="Arial Black" panose="020B0A04020102020204" pitchFamily="34" charset="0"/>
                <a:cs typeface="Arial" panose="020B0604020202020204" pitchFamily="34" charset="0"/>
              </a:rPr>
              <a:t>Mojžíř</a:t>
            </a:r>
            <a:r>
              <a:rPr lang="cs-CZ" sz="1800" u="sng" dirty="0" smtClean="0">
                <a:latin typeface="Arial Black" panose="020B0A04020102020204" pitchFamily="34" charset="0"/>
                <a:cs typeface="Arial" panose="020B0604020202020204" pitchFamily="34" charset="0"/>
              </a:rPr>
              <a:t> </a:t>
            </a:r>
          </a:p>
          <a:p>
            <a:pPr lvl="1" algn="ctr"/>
            <a:r>
              <a:rPr lang="cs-CZ" sz="1800" u="sng" dirty="0" smtClean="0">
                <a:latin typeface="Arial Black" panose="020B0A04020102020204" pitchFamily="34" charset="0"/>
                <a:cs typeface="Arial" panose="020B0604020202020204" pitchFamily="34" charset="0"/>
              </a:rPr>
              <a:t>5:0(2:0)</a:t>
            </a:r>
            <a:r>
              <a:rPr lang="cs-CZ" sz="1400" u="sng" dirty="0" smtClean="0">
                <a:latin typeface="Arial Black" panose="020B0A04020102020204" pitchFamily="34" charset="0"/>
                <a:cs typeface="Arial" panose="020B0604020202020204" pitchFamily="34" charset="0"/>
              </a:rPr>
              <a:t>   29.10.2017   9. kolo</a:t>
            </a:r>
          </a:p>
          <a:p>
            <a:pPr algn="just"/>
            <a:r>
              <a:rPr lang="cs-CZ" sz="1000" b="0" dirty="0" smtClean="0">
                <a:latin typeface="Arial" panose="020B0604020202020204" pitchFamily="34" charset="0"/>
                <a:cs typeface="Arial" panose="020B0604020202020204" pitchFamily="34" charset="0"/>
              </a:rPr>
              <a:t>Silný vítr hraničící s vichřicí přichystal oběma týmům těžké fotbalové podmínky. Od úvodního hvizdu rozhodčího bylo jasné, kdo bude držet režijní taktovku. Přestěhovali jsme se na polovinu soupeře a hledali cestu ke střelení úvodní branky. Stalo se však, že první kdo se trefil mezi 3 tyče byli hosté. Postaral se o to Karel </a:t>
            </a:r>
            <a:r>
              <a:rPr lang="cs-CZ" sz="1000" b="0" dirty="0" err="1" smtClean="0">
                <a:latin typeface="Arial" panose="020B0604020202020204" pitchFamily="34" charset="0"/>
                <a:cs typeface="Arial" panose="020B0604020202020204" pitchFamily="34" charset="0"/>
              </a:rPr>
              <a:t>Jasko</a:t>
            </a:r>
            <a:r>
              <a:rPr lang="cs-CZ" sz="1000" b="0" dirty="0" smtClean="0">
                <a:latin typeface="Arial" panose="020B0604020202020204" pitchFamily="34" charset="0"/>
                <a:cs typeface="Arial" panose="020B0604020202020204" pitchFamily="34" charset="0"/>
              </a:rPr>
              <a:t>, ale Dominik Svoboda v brance branku uhlídal. Do vedení jsme se dostali v 10. minutě po hezké jednoduché akci a zpětné přihrávce, kterou s úspěchem zužitkoval Koloman Horváth. Měli jsme i další příležitosti. </a:t>
            </a:r>
            <a:r>
              <a:rPr lang="cs-CZ" sz="1000" b="0" dirty="0" err="1" smtClean="0">
                <a:latin typeface="Arial" panose="020B0604020202020204" pitchFamily="34" charset="0"/>
                <a:cs typeface="Arial" panose="020B0604020202020204" pitchFamily="34" charset="0"/>
              </a:rPr>
              <a:t>Feko</a:t>
            </a:r>
            <a:r>
              <a:rPr lang="cs-CZ" sz="1000" b="0" dirty="0" smtClean="0">
                <a:latin typeface="Arial" panose="020B0604020202020204" pitchFamily="34" charset="0"/>
                <a:cs typeface="Arial" panose="020B0604020202020204" pitchFamily="34" charset="0"/>
              </a:rPr>
              <a:t> z linky velkého vápna jen těsně minul tyč  a Podhorskému zase chybělo lepší zpracování míče v dobrém palebném postavení. Druhý gól nepřicházel a </a:t>
            </a:r>
            <a:r>
              <a:rPr lang="cs-CZ" sz="1000" b="0" dirty="0" err="1" smtClean="0">
                <a:latin typeface="Arial" panose="020B0604020202020204" pitchFamily="34" charset="0"/>
                <a:cs typeface="Arial" panose="020B0604020202020204" pitchFamily="34" charset="0"/>
              </a:rPr>
              <a:t>Mojžíř</a:t>
            </a:r>
            <a:r>
              <a:rPr lang="cs-CZ" sz="1000" b="0" dirty="0" smtClean="0">
                <a:latin typeface="Arial" panose="020B0604020202020204" pitchFamily="34" charset="0"/>
                <a:cs typeface="Arial" panose="020B0604020202020204" pitchFamily="34" charset="0"/>
              </a:rPr>
              <a:t> málem z mála vytěžil hodně.  Ve 24. minutě se hráč, ve Štětí se známým jménem,  nachytal obranu domácích v nedbalkách a zachraňovat musel opět Svoboda v brance. Ještě před změnou stran ve 39. minutě jsme se přeci jenom dočkali určitého uklidnění. Akce, kdy přihrával Horváth na gól </a:t>
            </a:r>
            <a:r>
              <a:rPr lang="cs-CZ" sz="1000" b="0" dirty="0" err="1" smtClean="0">
                <a:latin typeface="Arial" panose="020B0604020202020204" pitchFamily="34" charset="0"/>
                <a:cs typeface="Arial" panose="020B0604020202020204" pitchFamily="34" charset="0"/>
              </a:rPr>
              <a:t>Beruškovi</a:t>
            </a:r>
            <a:r>
              <a:rPr lang="cs-CZ" sz="1000" b="0" dirty="0" smtClean="0">
                <a:latin typeface="Arial" panose="020B0604020202020204" pitchFamily="34" charset="0"/>
                <a:cs typeface="Arial" panose="020B0604020202020204" pitchFamily="34" charset="0"/>
              </a:rPr>
              <a:t>, potvrdila, že v jednoduchosti je síla fotbalu. Do 2. poločasu jsme nastupovali s vedením 2:0 a větrem v zádech. </a:t>
            </a:r>
            <a:r>
              <a:rPr lang="cs-CZ" sz="1000" b="0" dirty="0" err="1" smtClean="0">
                <a:latin typeface="Arial" panose="020B0604020202020204" pitchFamily="34" charset="0"/>
                <a:cs typeface="Arial" panose="020B0604020202020204" pitchFamily="34" charset="0"/>
              </a:rPr>
              <a:t>Mojžíř</a:t>
            </a:r>
            <a:r>
              <a:rPr lang="cs-CZ" sz="1000" b="0" dirty="0" smtClean="0">
                <a:latin typeface="Arial" panose="020B0604020202020204" pitchFamily="34" charset="0"/>
                <a:cs typeface="Arial" panose="020B0604020202020204" pitchFamily="34" charset="0"/>
              </a:rPr>
              <a:t> jsme zmáčkli, ale další gól nepřicházel. Scházela finální přihrávka a ani individuálně jsme se dlouho nemohli prosadit. Trvalo to 20 minut. To už se na hřišti pohyboval střídající Láďa Ladič a bylo to také on, kdo byl faulován v pokutovém území a penaltu na 3:0 i sám proměnil. V 78. minutě stejný hráč zabojoval o míč v pokutovém území a nenápadnou střelou k tyči zvýšili na 4:0. Poslední branka utkání padla  v 82. minutě. Robert </a:t>
            </a:r>
            <a:r>
              <a:rPr lang="cs-CZ" sz="1000" b="0" dirty="0" err="1" smtClean="0">
                <a:latin typeface="Arial" panose="020B0604020202020204" pitchFamily="34" charset="0"/>
                <a:cs typeface="Arial" panose="020B0604020202020204" pitchFamily="34" charset="0"/>
              </a:rPr>
              <a:t>Feko</a:t>
            </a:r>
            <a:r>
              <a:rPr lang="cs-CZ" sz="1000" b="0" dirty="0" smtClean="0">
                <a:latin typeface="Arial" panose="020B0604020202020204" pitchFamily="34" charset="0"/>
                <a:cs typeface="Arial" panose="020B0604020202020204" pitchFamily="34" charset="0"/>
              </a:rPr>
              <a:t> centroval míč na zadní tyč a všichni jen sledovali, jak míč končí za zády brankáře.</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Výsledek 5:0 odpovídá dění na hřišti. Trvalá převaha našeho týmu mohla být vyjádřena i vyšším rozdílem. Chybělo snad jen více klidu a odvahy prosadit se jeden na jednoho. Na druhou stranu je třeba kluky ale pochválit, protože za silného větru to neměli vůbec jednoduché a museli  vydat hodně fyzických sil. Před mužstvem je za týden 11. listopadu poslední podzimní zápas, ke kterému jedou do Trnovan.    </a:t>
            </a:r>
            <a:endParaRPr lang="cs-CZ" sz="1000" b="0" dirty="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Branky:</a:t>
            </a:r>
            <a:r>
              <a:rPr lang="cs-CZ" sz="1000" b="0" dirty="0" smtClean="0">
                <a:latin typeface="Arial" panose="020B0604020202020204" pitchFamily="34" charset="0"/>
                <a:cs typeface="Arial" panose="020B0604020202020204" pitchFamily="34" charset="0"/>
              </a:rPr>
              <a:t> Ladič 2, </a:t>
            </a:r>
            <a:r>
              <a:rPr lang="cs-CZ" sz="1000" b="0" dirty="0" err="1" smtClean="0">
                <a:latin typeface="Arial" panose="020B0604020202020204" pitchFamily="34" charset="0"/>
                <a:cs typeface="Arial" panose="020B0604020202020204" pitchFamily="34" charset="0"/>
              </a:rPr>
              <a:t>K.Horváth</a:t>
            </a:r>
            <a:r>
              <a:rPr lang="cs-CZ" sz="1000" b="0" dirty="0" smtClean="0">
                <a:latin typeface="Arial" panose="020B0604020202020204" pitchFamily="34" charset="0"/>
                <a:cs typeface="Arial" panose="020B0604020202020204" pitchFamily="34" charset="0"/>
              </a:rPr>
              <a:t> 1, Beruška 1, </a:t>
            </a:r>
            <a:r>
              <a:rPr lang="cs-CZ" sz="1000" b="0" dirty="0" err="1" smtClean="0">
                <a:latin typeface="Arial" panose="020B0604020202020204" pitchFamily="34" charset="0"/>
                <a:cs typeface="Arial" panose="020B0604020202020204" pitchFamily="34" charset="0"/>
              </a:rPr>
              <a:t>Feko</a:t>
            </a:r>
            <a:r>
              <a:rPr lang="cs-CZ" sz="1000" b="0" dirty="0" smtClean="0">
                <a:latin typeface="Arial" panose="020B0604020202020204" pitchFamily="34" charset="0"/>
                <a:cs typeface="Arial" panose="020B0604020202020204" pitchFamily="34" charset="0"/>
              </a:rPr>
              <a:t> 1</a:t>
            </a:r>
          </a:p>
          <a:p>
            <a:pPr algn="just"/>
            <a:r>
              <a:rPr lang="cs-CZ" sz="1000" b="0" u="sng" dirty="0" smtClean="0">
                <a:latin typeface="Arial" panose="020B0604020202020204" pitchFamily="34" charset="0"/>
                <a:cs typeface="Arial" panose="020B0604020202020204" pitchFamily="34" charset="0"/>
              </a:rPr>
              <a:t>Sestava: </a:t>
            </a:r>
            <a:r>
              <a:rPr lang="cs-CZ" sz="1000" b="0" dirty="0" err="1" smtClean="0">
                <a:latin typeface="Arial" panose="020B0604020202020204" pitchFamily="34" charset="0"/>
                <a:cs typeface="Arial" panose="020B0604020202020204" pitchFamily="34" charset="0"/>
              </a:rPr>
              <a:t>M.Svoboda</a:t>
            </a:r>
            <a:r>
              <a:rPr lang="cs-CZ" sz="1000" b="0" dirty="0" smtClean="0">
                <a:latin typeface="Arial" panose="020B0604020202020204" pitchFamily="34" charset="0"/>
                <a:cs typeface="Arial" panose="020B0604020202020204" pitchFamily="34" charset="0"/>
              </a:rPr>
              <a:t>-Šíma, Cap. Ladič, Beruška, Jakl, Vála, </a:t>
            </a:r>
            <a:r>
              <a:rPr lang="cs-CZ" sz="1000" b="0" dirty="0" err="1" smtClean="0">
                <a:latin typeface="Arial" panose="020B0604020202020204" pitchFamily="34" charset="0"/>
                <a:cs typeface="Arial" panose="020B0604020202020204" pitchFamily="34" charset="0"/>
              </a:rPr>
              <a:t>L.Novák</a:t>
            </a:r>
            <a:r>
              <a:rPr lang="cs-CZ" sz="1000" b="0" dirty="0" smtClean="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Podhorský, </a:t>
            </a:r>
            <a:r>
              <a:rPr lang="cs-CZ" sz="1000" b="0" dirty="0" err="1" smtClean="0">
                <a:latin typeface="Arial" panose="020B0604020202020204" pitchFamily="34" charset="0"/>
                <a:cs typeface="Arial" panose="020B0604020202020204" pitchFamily="34" charset="0"/>
              </a:rPr>
              <a:t>Feko</a:t>
            </a:r>
            <a:r>
              <a:rPr lang="cs-CZ" sz="1000" b="0" dirty="0" smtClean="0">
                <a:latin typeface="Arial" panose="020B0604020202020204" pitchFamily="34" charset="0"/>
                <a:cs typeface="Arial" panose="020B0604020202020204" pitchFamily="34" charset="0"/>
              </a:rPr>
              <a:t>, Moučka, , Fulín, Chaloupecký, </a:t>
            </a:r>
          </a:p>
          <a:p>
            <a:pPr algn="just"/>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Dopater</a:t>
            </a:r>
            <a:endParaRPr lang="cs-CZ" sz="1000" b="0" dirty="0" smtClean="0">
              <a:latin typeface="Arial" panose="020B0604020202020204" pitchFamily="34" charset="0"/>
              <a:cs typeface="Arial" panose="020B0604020202020204" pitchFamily="34" charset="0"/>
            </a:endParaRPr>
          </a:p>
          <a:p>
            <a:pPr algn="just"/>
            <a:r>
              <a:rPr lang="cs-CZ" sz="1000" b="0" u="sng" dirty="0" smtClean="0">
                <a:latin typeface="Arial" panose="020B0604020202020204" pitchFamily="34" charset="0"/>
                <a:cs typeface="Arial" panose="020B0604020202020204" pitchFamily="34" charset="0"/>
              </a:rPr>
              <a:t>Trenér: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V.Podhorský</a:t>
            </a:r>
            <a:r>
              <a:rPr lang="cs-CZ" sz="1000" b="0" dirty="0" smtClean="0">
                <a:latin typeface="Arial" panose="020B0604020202020204" pitchFamily="34" charset="0"/>
                <a:cs typeface="Arial" panose="020B0604020202020204" pitchFamily="34" charset="0"/>
              </a:rPr>
              <a:t>, Minárik  </a:t>
            </a:r>
            <a:r>
              <a:rPr lang="cs-CZ" sz="1000" b="0" u="sng" dirty="0" smtClean="0">
                <a:latin typeface="Arial" panose="020B0604020202020204" pitchFamily="34" charset="0"/>
                <a:cs typeface="Arial" panose="020B0604020202020204" pitchFamily="34" charset="0"/>
              </a:rPr>
              <a:t>Vedoucí: </a:t>
            </a:r>
            <a:r>
              <a:rPr lang="cs-CZ" sz="1000" b="0" dirty="0" err="1" smtClean="0">
                <a:latin typeface="Arial" panose="020B0604020202020204" pitchFamily="34" charset="0"/>
                <a:cs typeface="Arial" panose="020B0604020202020204" pitchFamily="34" charset="0"/>
              </a:rPr>
              <a:t>Nedomlelová</a:t>
            </a:r>
            <a:endParaRPr lang="cs-CZ" sz="1000" b="0" dirty="0" smtClean="0">
              <a:latin typeface="Arial" panose="020B0604020202020204" pitchFamily="34" charset="0"/>
              <a:cs typeface="Arial" panose="020B0604020202020204" pitchFamily="34" charset="0"/>
            </a:endParaRPr>
          </a:p>
          <a:p>
            <a:r>
              <a:rPr lang="cs-CZ" sz="1000" b="0" u="sng" dirty="0" smtClean="0">
                <a:latin typeface="Arial" panose="020B0604020202020204" pitchFamily="34" charset="0"/>
                <a:cs typeface="Arial" panose="020B0604020202020204" pitchFamily="34" charset="0"/>
              </a:rPr>
              <a:t>Rozhodčí:</a:t>
            </a:r>
            <a:r>
              <a:rPr lang="cs-CZ" sz="1000" b="0" dirty="0" smtClean="0">
                <a:latin typeface="Arial" panose="020B0604020202020204" pitchFamily="34" charset="0"/>
                <a:cs typeface="Arial" panose="020B0604020202020204" pitchFamily="34" charset="0"/>
              </a:rPr>
              <a:t> V. Dvorský-</a:t>
            </a:r>
            <a:r>
              <a:rPr lang="cs-CZ" sz="1000" b="0" dirty="0" err="1" smtClean="0">
                <a:latin typeface="Arial" panose="020B0604020202020204" pitchFamily="34" charset="0"/>
                <a:cs typeface="Arial" panose="020B0604020202020204" pitchFamily="34" charset="0"/>
              </a:rPr>
              <a:t>D.Németh</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J.Sládeček</a:t>
            </a:r>
            <a:endParaRPr lang="cs-CZ" sz="1000" b="0" dirty="0" smtClean="0">
              <a:latin typeface="Arial" panose="020B0604020202020204" pitchFamily="34" charset="0"/>
              <a:cs typeface="Arial" panose="020B0604020202020204" pitchFamily="34" charset="0"/>
            </a:endParaRPr>
          </a:p>
        </p:txBody>
      </p:sp>
      <p:sp>
        <p:nvSpPr>
          <p:cNvPr id="10" name="TextovéPole 9"/>
          <p:cNvSpPr txBox="1"/>
          <p:nvPr/>
        </p:nvSpPr>
        <p:spPr>
          <a:xfrm>
            <a:off x="5472584" y="91108"/>
            <a:ext cx="4680520" cy="830997"/>
          </a:xfrm>
          <a:prstGeom prst="rect">
            <a:avLst/>
          </a:prstGeom>
          <a:gradFill>
            <a:gsLst>
              <a:gs pos="42000">
                <a:schemeClr val="bg1">
                  <a:lumMod val="95000"/>
                </a:schemeClr>
              </a:gs>
              <a:gs pos="100000">
                <a:srgbClr val="FFD1C5"/>
              </a:gs>
            </a:gsLst>
            <a:lin ang="5400000" scaled="1"/>
          </a:gradFill>
        </p:spPr>
        <p:txBody>
          <a:bodyPr wrap="square" rtlCol="0">
            <a:spAutoFit/>
          </a:bodyPr>
          <a:lstStyle/>
          <a:p>
            <a:pPr algn="ctr"/>
            <a:r>
              <a:rPr lang="cs-CZ" sz="2400" dirty="0" smtClean="0">
                <a:ln w="3175">
                  <a:solidFill>
                    <a:srgbClr val="009900"/>
                  </a:solidFill>
                </a:ln>
                <a:solidFill>
                  <a:srgbClr val="1F1256"/>
                </a:solidFill>
                <a:latin typeface="Rockwell Condensed" panose="02060603050405020104" pitchFamily="18" charset="0"/>
              </a:rPr>
              <a:t>Dorostenci porazili soupeře i silný vítr.  2 branky vstřelil Ladič</a:t>
            </a:r>
          </a:p>
        </p:txBody>
      </p:sp>
      <p:graphicFrame>
        <p:nvGraphicFramePr>
          <p:cNvPr id="14" name="Tabulka 13"/>
          <p:cNvGraphicFramePr>
            <a:graphicFrameLocks noGrp="1"/>
          </p:cNvGraphicFramePr>
          <p:nvPr>
            <p:extLst>
              <p:ext uri="{D42A27DB-BD31-4B8C-83A1-F6EECF244321}">
                <p14:modId xmlns:p14="http://schemas.microsoft.com/office/powerpoint/2010/main" val="3743367773"/>
              </p:ext>
            </p:extLst>
          </p:nvPr>
        </p:nvGraphicFramePr>
        <p:xfrm>
          <a:off x="71984" y="163116"/>
          <a:ext cx="4650110" cy="6552688"/>
        </p:xfrm>
        <a:graphic>
          <a:graphicData uri="http://schemas.openxmlformats.org/drawingml/2006/table">
            <a:tbl>
              <a:tblPr/>
              <a:tblGrid>
                <a:gridCol w="1800200">
                  <a:extLst>
                    <a:ext uri="{9D8B030D-6E8A-4147-A177-3AD203B41FA5}">
                      <a16:colId xmlns:a16="http://schemas.microsoft.com/office/drawing/2014/main" val="3157556186"/>
                    </a:ext>
                  </a:extLst>
                </a:gridCol>
                <a:gridCol w="2849910">
                  <a:extLst>
                    <a:ext uri="{9D8B030D-6E8A-4147-A177-3AD203B41FA5}">
                      <a16:colId xmlns:a16="http://schemas.microsoft.com/office/drawing/2014/main" val="2400380271"/>
                    </a:ext>
                  </a:extLst>
                </a:gridCol>
              </a:tblGrid>
              <a:tr h="360000">
                <a:tc gridSpan="2">
                  <a:txBody>
                    <a:bodyPr/>
                    <a:lstStyle/>
                    <a:p>
                      <a:pPr algn="ctr" rtl="0" fontAlgn="ctr"/>
                      <a:r>
                        <a:rPr lang="cs-CZ" sz="1200" b="1" i="0" u="none" strike="noStrike" dirty="0" smtClean="0">
                          <a:solidFill>
                            <a:srgbClr val="375623"/>
                          </a:solidFill>
                          <a:effectLst/>
                          <a:latin typeface="Arial Black" panose="020B0A04020102020204" pitchFamily="34" charset="0"/>
                        </a:rPr>
                        <a:t>14.kolo </a:t>
                      </a:r>
                      <a:r>
                        <a:rPr lang="cs-CZ" sz="1200" b="1" i="0" u="none" strike="noStrike" dirty="0">
                          <a:solidFill>
                            <a:srgbClr val="375623"/>
                          </a:solidFill>
                          <a:effectLst/>
                          <a:latin typeface="Arial Black" panose="020B0A04020102020204" pitchFamily="34" charset="0"/>
                        </a:rPr>
                        <a:t>Ústeckého přeboru dospělých</a:t>
                      </a:r>
                    </a:p>
                  </a:txBody>
                  <a:tcPr marL="8245" marR="8245" marT="8245" marB="0" anchor="ctr">
                    <a:lnL w="25400" cap="flat" cmpd="dbl" algn="ctr">
                      <a:solidFill>
                        <a:srgbClr val="CC00FF"/>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rgbClr val="FEEC82"/>
                        </a:gs>
                        <a:gs pos="100000">
                          <a:schemeClr val="bg1"/>
                        </a:gs>
                      </a:gsLst>
                      <a:lin ang="5400000" scaled="1"/>
                    </a:gradFill>
                  </a:tcPr>
                </a:tc>
                <a:tc hMerge="1">
                  <a:txBody>
                    <a:bodyPr/>
                    <a:lstStyle/>
                    <a:p>
                      <a:endParaRPr lang="cs-CZ"/>
                    </a:p>
                  </a:txBody>
                  <a:tcPr/>
                </a:tc>
                <a:extLst>
                  <a:ext uri="{0D108BD9-81ED-4DB2-BD59-A6C34878D82A}">
                    <a16:rowId xmlns:a16="http://schemas.microsoft.com/office/drawing/2014/main" val="2784164911"/>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10:15</a:t>
                      </a:r>
                      <a:endParaRPr lang="pl-PL" sz="90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Mostecký FK</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Neštěmice</a:t>
                      </a:r>
                      <a:endParaRPr lang="cs-CZ" sz="100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09174937"/>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10:15</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FK </a:t>
                      </a:r>
                      <a:r>
                        <a:rPr lang="cs-CZ" sz="1000" b="1" i="0" kern="1200" dirty="0" err="1" smtClean="0">
                          <a:solidFill>
                            <a:schemeClr val="tx1"/>
                          </a:solidFill>
                          <a:effectLst/>
                          <a:latin typeface="Arial" panose="020B0604020202020204" pitchFamily="34" charset="0"/>
                          <a:ea typeface="+mn-ea"/>
                          <a:cs typeface="Arial" panose="020B0604020202020204" pitchFamily="34" charset="0"/>
                        </a:rPr>
                        <a:t>Tatran</a:t>
                      </a:r>
                      <a:r>
                        <a:rPr lang="cs-CZ" sz="1000" b="1" i="0" kern="1200" dirty="0" smtClean="0">
                          <a:solidFill>
                            <a:schemeClr val="tx1"/>
                          </a:solidFill>
                          <a:effectLst/>
                          <a:latin typeface="Arial" panose="020B0604020202020204" pitchFamily="34" charset="0"/>
                          <a:ea typeface="+mn-ea"/>
                          <a:cs typeface="Arial" panose="020B0604020202020204" pitchFamily="34" charset="0"/>
                        </a:rPr>
                        <a:t> Kadaň</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TJ SOKOL </a:t>
                      </a:r>
                      <a:r>
                        <a:rPr lang="cs-CZ" sz="1000" b="1" i="0" kern="1200" dirty="0" err="1" smtClean="0">
                          <a:solidFill>
                            <a:schemeClr val="tx1"/>
                          </a:solidFill>
                          <a:effectLst/>
                          <a:latin typeface="Arial" panose="020B0604020202020204" pitchFamily="34" charset="0"/>
                          <a:ea typeface="+mn-ea"/>
                          <a:cs typeface="Arial" panose="020B0604020202020204" pitchFamily="34" charset="0"/>
                        </a:rPr>
                        <a:t>H.Jiřetín</a:t>
                      </a:r>
                      <a:r>
                        <a:rPr lang="cs-CZ" sz="1000" b="1" i="0" kern="1200" dirty="0" smtClean="0">
                          <a:solidFill>
                            <a:schemeClr val="tx1"/>
                          </a:solidFill>
                          <a:effectLst/>
                          <a:latin typeface="Arial" panose="020B0604020202020204" pitchFamily="34" charset="0"/>
                          <a:ea typeface="+mn-ea"/>
                          <a:cs typeface="Arial" panose="020B0604020202020204" pitchFamily="34" charset="0"/>
                        </a:rPr>
                        <a:t>/FK Litvínov</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33855171"/>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10:15</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SK Štětí</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TJ Sokol Srbice</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14571971"/>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14:00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
                      </a:r>
                      <a:br>
                        <a:rPr lang="cs-CZ" sz="1000" b="1" i="0" kern="1200" dirty="0" smtClean="0">
                          <a:solidFill>
                            <a:schemeClr val="tx1"/>
                          </a:solidFill>
                          <a:effectLst/>
                          <a:latin typeface="Arial" panose="020B0604020202020204" pitchFamily="34" charset="0"/>
                          <a:ea typeface="+mn-ea"/>
                          <a:cs typeface="Arial" panose="020B0604020202020204" pitchFamily="34" charset="0"/>
                        </a:rPr>
                      </a:br>
                      <a:r>
                        <a:rPr lang="cs-CZ" sz="1000" b="1" i="0" kern="1200" dirty="0" smtClean="0">
                          <a:solidFill>
                            <a:schemeClr val="tx1"/>
                          </a:solidFill>
                          <a:effectLst/>
                          <a:latin typeface="Arial" panose="020B0604020202020204" pitchFamily="34" charset="0"/>
                          <a:ea typeface="+mn-ea"/>
                          <a:cs typeface="Arial" panose="020B0604020202020204" pitchFamily="34" charset="0"/>
                        </a:rPr>
                        <a:t>FK Slavoj Žatec</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TJ Krupka</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45038142"/>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14:00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FK Bílina</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SK Baník Modlany</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58895241"/>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14:00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SK </a:t>
                      </a:r>
                      <a:r>
                        <a:rPr lang="cs-CZ" sz="1000" b="1" i="0" kern="1200" dirty="0" err="1" smtClean="0">
                          <a:solidFill>
                            <a:schemeClr val="tx1"/>
                          </a:solidFill>
                          <a:effectLst/>
                          <a:latin typeface="Arial" panose="020B0604020202020204" pitchFamily="34" charset="0"/>
                          <a:ea typeface="+mn-ea"/>
                          <a:cs typeface="Arial" panose="020B0604020202020204" pitchFamily="34" charset="0"/>
                        </a:rPr>
                        <a:t>Brná</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TJ Spartak Perštejn</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04895937"/>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14:00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FK Litoměřicko B</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Jílové</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51200509"/>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11. 11. 2017 14:00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SK STAP-TRATEC Vilémov</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Jiskra Modrá</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CCFF99"/>
                    </a:solidFill>
                  </a:tcPr>
                </a:tc>
                <a:extLst>
                  <a:ext uri="{0D108BD9-81ED-4DB2-BD59-A6C34878D82A}">
                    <a16:rowId xmlns:a16="http://schemas.microsoft.com/office/drawing/2014/main" val="2142681642"/>
                  </a:ext>
                </a:extLst>
              </a:tr>
              <a:tr h="504002">
                <a:tc gridSpan="2">
                  <a:txBody>
                    <a:bodyPr/>
                    <a:lstStyle/>
                    <a:p>
                      <a:pPr algn="ctr" rtl="0" fontAlgn="ctr"/>
                      <a:r>
                        <a:rPr lang="cs-CZ" sz="1200" b="1" i="0" u="none" strike="noStrike" dirty="0" smtClean="0">
                          <a:solidFill>
                            <a:srgbClr val="375623"/>
                          </a:solidFill>
                          <a:effectLst/>
                          <a:latin typeface="Arial Black" panose="020B0A04020102020204" pitchFamily="34" charset="0"/>
                        </a:rPr>
                        <a:t>15. </a:t>
                      </a:r>
                      <a:r>
                        <a:rPr lang="cs-CZ" sz="1200" b="1" i="0" u="none" strike="noStrike" dirty="0">
                          <a:solidFill>
                            <a:srgbClr val="375623"/>
                          </a:solidFill>
                          <a:effectLst/>
                          <a:latin typeface="Arial Black" panose="020B0A04020102020204" pitchFamily="34" charset="0"/>
                        </a:rPr>
                        <a:t>kolo Ústeckého přeboru dospělých</a:t>
                      </a:r>
                    </a:p>
                  </a:txBody>
                  <a:tcPr marL="8245" marR="8245" marT="8245" marB="0" anchor="ctr">
                    <a:lnL w="25400" cap="flat" cmpd="dbl" algn="ctr">
                      <a:solidFill>
                        <a:srgbClr val="CC00FF"/>
                      </a:solidFill>
                      <a:prstDash val="solid"/>
                      <a:round/>
                      <a:headEnd type="none" w="med" len="med"/>
                      <a:tailEnd type="none" w="med" len="med"/>
                    </a:lnL>
                    <a:lnR w="25400" cap="flat" cmpd="dbl" algn="ctr">
                      <a:solidFill>
                        <a:srgbClr val="CC00FF"/>
                      </a:solidFill>
                      <a:prstDash val="solid"/>
                      <a:round/>
                      <a:headEnd type="none" w="med" len="med"/>
                      <a:tailEnd type="none" w="med" len="med"/>
                    </a:lnR>
                    <a:lnT w="25400" cap="flat" cmpd="dbl" algn="ctr">
                      <a:solidFill>
                        <a:srgbClr val="CC00FF"/>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8000">
                          <a:srgbClr val="FEEC82"/>
                        </a:gs>
                        <a:gs pos="100000">
                          <a:schemeClr val="bg1"/>
                        </a:gs>
                      </a:gsLst>
                      <a:lin ang="5400000" scaled="1"/>
                    </a:gradFill>
                  </a:tcPr>
                </a:tc>
                <a:tc hMerge="1">
                  <a:txBody>
                    <a:bodyPr/>
                    <a:lstStyle/>
                    <a:p>
                      <a:endParaRPr lang="cs-CZ"/>
                    </a:p>
                  </a:txBody>
                  <a:tcPr/>
                </a:tc>
                <a:extLst>
                  <a:ext uri="{0D108BD9-81ED-4DB2-BD59-A6C34878D82A}">
                    <a16:rowId xmlns:a16="http://schemas.microsoft.com/office/drawing/2014/main" val="1929655670"/>
                  </a:ext>
                </a:extLst>
              </a:tr>
              <a:tr h="360000">
                <a:tc>
                  <a:txBody>
                    <a:bodyPr/>
                    <a:lstStyle/>
                    <a:p>
                      <a:pPr algn="ctr" rtl="0" fontAlgn="ctr"/>
                      <a:r>
                        <a:rPr lang="nn-NO" sz="900" b="1" i="0" kern="1200" dirty="0" smtClean="0">
                          <a:solidFill>
                            <a:schemeClr val="tx1"/>
                          </a:solidFill>
                          <a:effectLst/>
                          <a:latin typeface="Arial" panose="020B0604020202020204" pitchFamily="34" charset="0"/>
                          <a:ea typeface="+mn-ea"/>
                          <a:cs typeface="Arial" panose="020B0604020202020204" pitchFamily="34" charset="0"/>
                        </a:rPr>
                        <a:t>Pátek 17. 11. 2017 13:30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pl-PL" sz="1000" b="1" i="0" kern="1200" dirty="0" smtClean="0">
                          <a:solidFill>
                            <a:schemeClr val="tx1"/>
                          </a:solidFill>
                          <a:effectLst/>
                          <a:latin typeface="Arial" panose="020B0604020202020204" pitchFamily="34" charset="0"/>
                          <a:ea typeface="+mn-ea"/>
                          <a:cs typeface="Arial" panose="020B0604020202020204" pitchFamily="34" charset="0"/>
                        </a:rPr>
                        <a:t/>
                      </a:r>
                      <a:br>
                        <a:rPr lang="pl-PL" sz="1000" b="1" i="0" kern="1200" dirty="0" smtClean="0">
                          <a:solidFill>
                            <a:schemeClr val="tx1"/>
                          </a:solidFill>
                          <a:effectLst/>
                          <a:latin typeface="Arial" panose="020B0604020202020204" pitchFamily="34" charset="0"/>
                          <a:ea typeface="+mn-ea"/>
                          <a:cs typeface="Arial" panose="020B0604020202020204" pitchFamily="34" charset="0"/>
                        </a:rPr>
                      </a:br>
                      <a:r>
                        <a:rPr lang="pl-PL" sz="1000" b="1" i="0" kern="1200" dirty="0" smtClean="0">
                          <a:solidFill>
                            <a:schemeClr val="tx1"/>
                          </a:solidFill>
                          <a:effectLst/>
                          <a:latin typeface="Arial" panose="020B0604020202020204" pitchFamily="34" charset="0"/>
                          <a:ea typeface="+mn-ea"/>
                          <a:cs typeface="Arial" panose="020B0604020202020204" pitchFamily="34" charset="0"/>
                        </a:rPr>
                        <a:t>SK Baník Modlany</a:t>
                      </a:r>
                      <a:r>
                        <a:rPr lang="pl-PL" sz="1000" b="0" i="0" kern="1200" dirty="0" smtClean="0">
                          <a:solidFill>
                            <a:schemeClr val="tx1"/>
                          </a:solidFill>
                          <a:effectLst/>
                          <a:latin typeface="Arial" panose="020B0604020202020204" pitchFamily="34" charset="0"/>
                          <a:ea typeface="+mn-ea"/>
                          <a:cs typeface="Arial" panose="020B0604020202020204" pitchFamily="34" charset="0"/>
                        </a:rPr>
                        <a:t> - </a:t>
                      </a:r>
                      <a:r>
                        <a:rPr lang="pl-PL" sz="1000" b="1" i="0" kern="1200" dirty="0" smtClean="0">
                          <a:solidFill>
                            <a:schemeClr val="tx1"/>
                          </a:solidFill>
                          <a:effectLst/>
                          <a:latin typeface="Arial" panose="020B0604020202020204" pitchFamily="34" charset="0"/>
                          <a:ea typeface="+mn-ea"/>
                          <a:cs typeface="Arial" panose="020B0604020202020204" pitchFamily="34" charset="0"/>
                        </a:rPr>
                        <a:t>SK Brná</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34600821"/>
                  </a:ext>
                </a:extLst>
              </a:tr>
              <a:tr h="360000">
                <a:tc>
                  <a:txBody>
                    <a:bodyPr/>
                    <a:lstStyle/>
                    <a:p>
                      <a:pPr algn="ctr" rtl="0" fontAlgn="ctr"/>
                      <a:r>
                        <a:rPr lang="nn-NO" sz="900" b="1" i="0" kern="1200" dirty="0" smtClean="0">
                          <a:solidFill>
                            <a:schemeClr val="tx1"/>
                          </a:solidFill>
                          <a:effectLst/>
                          <a:latin typeface="Arial" panose="020B0604020202020204" pitchFamily="34" charset="0"/>
                          <a:ea typeface="+mn-ea"/>
                          <a:cs typeface="Arial" panose="020B0604020202020204" pitchFamily="34" charset="0"/>
                        </a:rPr>
                        <a:t>Pátek 17. 11. 2017 14:00</a:t>
                      </a:r>
                      <a:endParaRPr lang="pl-PL" sz="90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TJ Sokol Srbice</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Slavoj Žatec</a:t>
                      </a:r>
                      <a:endParaRPr lang="cs-CZ" sz="1000" b="1" i="0" u="none" strike="noStrike" dirty="0">
                        <a:solidFill>
                          <a:srgbClr val="FF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18935544"/>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18. 11. 2017 13:30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TJ Spartak Perštejn</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SK Štětí</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3777917"/>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18. 11. 2017 13:30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TJ Krupka</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Litoměřicko B</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78556117"/>
                  </a:ext>
                </a:extLst>
              </a:tr>
              <a:tr h="360000">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18. 11. 2017 13:30</a:t>
                      </a:r>
                      <a:endParaRPr lang="cs-CZ"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TJ SOKOL </a:t>
                      </a:r>
                      <a:r>
                        <a:rPr lang="cs-CZ" sz="1000" b="1" i="0" kern="1200" dirty="0" err="1" smtClean="0">
                          <a:solidFill>
                            <a:schemeClr val="tx1"/>
                          </a:solidFill>
                          <a:effectLst/>
                          <a:latin typeface="Arial" panose="020B0604020202020204" pitchFamily="34" charset="0"/>
                          <a:ea typeface="+mn-ea"/>
                          <a:cs typeface="Arial" panose="020B0604020202020204" pitchFamily="34" charset="0"/>
                        </a:rPr>
                        <a:t>H.Jiřetín</a:t>
                      </a:r>
                      <a:r>
                        <a:rPr lang="cs-CZ" sz="1000" b="1" i="0" kern="1200" dirty="0" smtClean="0">
                          <a:solidFill>
                            <a:schemeClr val="tx1"/>
                          </a:solidFill>
                          <a:effectLst/>
                          <a:latin typeface="Arial" panose="020B0604020202020204" pitchFamily="34" charset="0"/>
                          <a:ea typeface="+mn-ea"/>
                          <a:cs typeface="Arial" panose="020B0604020202020204" pitchFamily="34" charset="0"/>
                        </a:rPr>
                        <a:t>/FK Litvínov</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Bílina</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45185895"/>
                  </a:ext>
                </a:extLst>
              </a:tr>
              <a:tr h="288646">
                <a:tc>
                  <a:txBody>
                    <a:bodyPr/>
                    <a:lstStyle/>
                    <a:p>
                      <a:pPr algn="ctr" rtl="0" fontAlgn="ctr"/>
                      <a:r>
                        <a:rPr lang="pl-PL" sz="900" b="1" i="0" kern="1200" dirty="0" smtClean="0">
                          <a:solidFill>
                            <a:schemeClr val="tx1"/>
                          </a:solidFill>
                          <a:effectLst/>
                          <a:latin typeface="Arial" panose="020B0604020202020204" pitchFamily="34" charset="0"/>
                          <a:ea typeface="+mn-ea"/>
                          <a:cs typeface="Arial" panose="020B0604020202020204" pitchFamily="34" charset="0"/>
                        </a:rPr>
                        <a:t>Sobota 18. 11. 2017 13:30</a:t>
                      </a:r>
                      <a:endParaRPr lang="pl-PL"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FK Jílové</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SK STAP-TRATEC Vilémov</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995562829"/>
                  </a:ext>
                </a:extLst>
              </a:tr>
              <a:tr h="360040">
                <a:tc>
                  <a:txBody>
                    <a:bodyPr/>
                    <a:lstStyle/>
                    <a:p>
                      <a:pPr algn="ctr" rtl="0" fontAlgn="ctr"/>
                      <a:r>
                        <a:rPr lang="cs-CZ" sz="900" b="1" i="0" kern="1200" dirty="0" smtClean="0">
                          <a:solidFill>
                            <a:schemeClr val="tx1"/>
                          </a:solidFill>
                          <a:effectLst/>
                          <a:latin typeface="Arial" panose="020B0604020202020204" pitchFamily="34" charset="0"/>
                          <a:ea typeface="+mn-ea"/>
                          <a:cs typeface="Arial" panose="020B0604020202020204" pitchFamily="34" charset="0"/>
                        </a:rPr>
                        <a:t>Neděle 19. 11. 2017 13:30</a:t>
                      </a:r>
                      <a:endParaRPr lang="cs-CZ"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FK Neštěmice</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FK </a:t>
                      </a:r>
                      <a:r>
                        <a:rPr lang="cs-CZ" sz="1000" b="1" i="0" kern="1200" dirty="0" err="1" smtClean="0">
                          <a:solidFill>
                            <a:schemeClr val="tx1"/>
                          </a:solidFill>
                          <a:effectLst/>
                          <a:latin typeface="Arial" panose="020B0604020202020204" pitchFamily="34" charset="0"/>
                          <a:ea typeface="+mn-ea"/>
                          <a:cs typeface="Arial" panose="020B0604020202020204" pitchFamily="34" charset="0"/>
                        </a:rPr>
                        <a:t>Tatran</a:t>
                      </a:r>
                      <a:r>
                        <a:rPr lang="cs-CZ" sz="1000" b="1" i="0" kern="1200" dirty="0" smtClean="0">
                          <a:solidFill>
                            <a:schemeClr val="tx1"/>
                          </a:solidFill>
                          <a:effectLst/>
                          <a:latin typeface="Arial" panose="020B0604020202020204" pitchFamily="34" charset="0"/>
                          <a:ea typeface="+mn-ea"/>
                          <a:cs typeface="Arial" panose="020B0604020202020204" pitchFamily="34" charset="0"/>
                        </a:rPr>
                        <a:t> Kadaň</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8646490"/>
                  </a:ext>
                </a:extLst>
              </a:tr>
              <a:tr h="360000">
                <a:tc>
                  <a:txBody>
                    <a:bodyPr/>
                    <a:lstStyle/>
                    <a:p>
                      <a:pPr algn="ctr" rtl="0" fontAlgn="ctr"/>
                      <a:r>
                        <a:rPr lang="cs-CZ" sz="900" b="1" i="0" kern="1200" dirty="0" smtClean="0">
                          <a:solidFill>
                            <a:schemeClr val="tx1"/>
                          </a:solidFill>
                          <a:effectLst/>
                          <a:latin typeface="Arial" panose="020B0604020202020204" pitchFamily="34" charset="0"/>
                          <a:ea typeface="+mn-ea"/>
                          <a:cs typeface="Arial" panose="020B0604020202020204" pitchFamily="34" charset="0"/>
                        </a:rPr>
                        <a:t>Neděle 19. 11. 2017 13:30</a:t>
                      </a:r>
                      <a:endParaRPr lang="cs-CZ" sz="9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25400" cap="flat" cmpd="dbl" algn="ctr">
                      <a:solidFill>
                        <a:srgbClr val="CC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kern="1200" dirty="0" smtClean="0">
                          <a:solidFill>
                            <a:schemeClr val="tx1"/>
                          </a:solidFill>
                          <a:effectLst/>
                          <a:latin typeface="Arial" panose="020B0604020202020204" pitchFamily="34" charset="0"/>
                          <a:ea typeface="+mn-ea"/>
                          <a:cs typeface="Arial" panose="020B0604020202020204" pitchFamily="34" charset="0"/>
                        </a:rPr>
                        <a:t>FK Jiskra Modrá</a:t>
                      </a:r>
                      <a:r>
                        <a:rPr lang="cs-CZ" sz="1000" b="0" i="0" kern="1200" dirty="0" smtClean="0">
                          <a:solidFill>
                            <a:schemeClr val="tx1"/>
                          </a:solidFill>
                          <a:effectLst/>
                          <a:latin typeface="Arial" panose="020B0604020202020204" pitchFamily="34" charset="0"/>
                          <a:ea typeface="+mn-ea"/>
                          <a:cs typeface="Arial" panose="020B0604020202020204" pitchFamily="34" charset="0"/>
                        </a:rPr>
                        <a:t> - </a:t>
                      </a:r>
                      <a:r>
                        <a:rPr lang="cs-CZ" sz="1000" b="1" i="0" kern="1200" dirty="0" smtClean="0">
                          <a:solidFill>
                            <a:schemeClr val="tx1"/>
                          </a:solidFill>
                          <a:effectLst/>
                          <a:latin typeface="Arial" panose="020B0604020202020204" pitchFamily="34" charset="0"/>
                          <a:ea typeface="+mn-ea"/>
                          <a:cs typeface="Arial" panose="020B0604020202020204" pitchFamily="34" charset="0"/>
                        </a:rPr>
                        <a:t>Mostecký FK</a:t>
                      </a:r>
                      <a:endParaRPr lang="cs-CZ" sz="1000" b="1" i="0" u="none" strike="noStrike" dirty="0">
                        <a:solidFill>
                          <a:srgbClr val="000000"/>
                        </a:solidFill>
                        <a:effectLst/>
                        <a:latin typeface="Arial" panose="020B0604020202020204" pitchFamily="34" charset="0"/>
                        <a:cs typeface="Arial" panose="020B0604020202020204" pitchFamily="34" charset="0"/>
                      </a:endParaRPr>
                    </a:p>
                  </a:txBody>
                  <a:tcPr marL="8245" marR="8245" marT="8245" marB="0" anchor="ctr">
                    <a:lnL w="12700" cap="flat" cmpd="sng" algn="ctr">
                      <a:solidFill>
                        <a:srgbClr val="000000"/>
                      </a:solidFill>
                      <a:prstDash val="solid"/>
                      <a:round/>
                      <a:headEnd type="none" w="med" len="med"/>
                      <a:tailEnd type="none" w="med" len="med"/>
                    </a:lnL>
                    <a:lnR w="25400" cap="flat" cmpd="dbl" algn="ctr">
                      <a:solidFill>
                        <a:srgbClr val="CC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27898212"/>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32422" y="3258874"/>
            <a:ext cx="4608512" cy="3600986"/>
          </a:xfrm>
          <a:prstGeom prst="rect">
            <a:avLst/>
          </a:prstGeom>
          <a:noFill/>
        </p:spPr>
        <p:txBody>
          <a:bodyPr wrap="square" rtlCol="0">
            <a:spAutoFit/>
          </a:bodyPr>
          <a:lstStyle/>
          <a:p>
            <a:pPr algn="ctr"/>
            <a:r>
              <a:rPr lang="cs-CZ" sz="1800" u="sng" dirty="0" smtClean="0">
                <a:ln>
                  <a:solidFill>
                    <a:srgbClr val="006666"/>
                  </a:solidFill>
                </a:ln>
                <a:latin typeface="Arial Black" panose="020B0A04020102020204" pitchFamily="34" charset="0"/>
              </a:rPr>
              <a:t>TJ Hvězda Trnovany – SK Štětí</a:t>
            </a:r>
          </a:p>
          <a:p>
            <a:pPr algn="ctr"/>
            <a:r>
              <a:rPr lang="cs-CZ" sz="1800" u="sng" dirty="0" smtClean="0">
                <a:ln>
                  <a:solidFill>
                    <a:srgbClr val="006666"/>
                  </a:solidFill>
                </a:ln>
                <a:latin typeface="Arial Black" panose="020B0A04020102020204" pitchFamily="34" charset="0"/>
              </a:rPr>
              <a:t>0:4(0:2) 4.11.2017 11.kolo</a:t>
            </a:r>
          </a:p>
          <a:p>
            <a:pPr algn="just"/>
            <a:endParaRPr lang="cs-CZ" b="0" u="sng" dirty="0" smtClean="0">
              <a:latin typeface="Arial" panose="020B0604020202020204" pitchFamily="34" charset="0"/>
              <a:cs typeface="Arial" panose="020B0604020202020204" pitchFamily="34" charset="0"/>
            </a:endParaRPr>
          </a:p>
          <a:p>
            <a:pPr algn="just"/>
            <a:r>
              <a:rPr lang="cs-CZ" b="0" dirty="0" smtClean="0">
                <a:latin typeface="Arial" panose="020B0604020202020204" pitchFamily="34" charset="0"/>
                <a:cs typeface="Arial" panose="020B0604020202020204" pitchFamily="34" charset="0"/>
              </a:rPr>
              <a:t>V předehrávce 2. jarního kola se překvapení nekonalo. Výsledek mohl být i o mnohem vyšší, ale koncovka, která mužstvo trápí již několik kol byla tím hlavním důvodem proč se výsledek zastavil na čísle 4. Skóre otevřel v 15. minutě Jakl a do poločasu přidal druhou pojistku Ladič. Po změně stran se dlouhou dobu čekalo na další branky. Teprve až v 80. minutě se o slovo přihlásil Koloman Horváth a upravil na 3:0. Pozadu nechtěl zůstat ani další hráč jinak mužstva dospělých Dominik Beruška a upravil na konečných 4:0.                     </a:t>
            </a:r>
          </a:p>
          <a:p>
            <a:pPr algn="just"/>
            <a:r>
              <a:rPr lang="cs-CZ" b="0" u="sng" dirty="0" smtClean="0">
                <a:latin typeface="Arial" panose="020B0604020202020204" pitchFamily="34" charset="0"/>
                <a:cs typeface="Arial" panose="020B0604020202020204" pitchFamily="34" charset="0"/>
              </a:rPr>
              <a:t>Branky:</a:t>
            </a:r>
            <a:r>
              <a:rPr lang="cs-CZ" b="0" dirty="0" smtClean="0">
                <a:latin typeface="Arial" panose="020B0604020202020204" pitchFamily="34" charset="0"/>
                <a:cs typeface="Arial" panose="020B0604020202020204" pitchFamily="34" charset="0"/>
              </a:rPr>
              <a:t> Ladič 1, Beruška 1, Jakl 1, </a:t>
            </a:r>
            <a:r>
              <a:rPr lang="cs-CZ" b="0" dirty="0" err="1" smtClean="0">
                <a:latin typeface="Arial" panose="020B0604020202020204" pitchFamily="34" charset="0"/>
                <a:cs typeface="Arial" panose="020B0604020202020204" pitchFamily="34" charset="0"/>
              </a:rPr>
              <a:t>K.Horváth</a:t>
            </a:r>
            <a:r>
              <a:rPr lang="cs-CZ" b="0" dirty="0" smtClean="0">
                <a:latin typeface="Arial" panose="020B0604020202020204" pitchFamily="34" charset="0"/>
                <a:cs typeface="Arial" panose="020B0604020202020204" pitchFamily="34" charset="0"/>
              </a:rPr>
              <a:t> 1</a:t>
            </a:r>
          </a:p>
          <a:p>
            <a:pPr algn="just"/>
            <a:r>
              <a:rPr lang="cs-CZ" b="0" u="sng" dirty="0" smtClean="0">
                <a:latin typeface="Arial" panose="020B0604020202020204" pitchFamily="34" charset="0"/>
                <a:cs typeface="Arial" panose="020B0604020202020204" pitchFamily="34" charset="0"/>
              </a:rPr>
              <a:t>Sestava:</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M.Svoboda-R.Šíma</a:t>
            </a:r>
            <a:r>
              <a:rPr lang="cs-CZ" b="0" dirty="0" smtClean="0">
                <a:latin typeface="Arial" panose="020B0604020202020204" pitchFamily="34" charset="0"/>
                <a:cs typeface="Arial" panose="020B0604020202020204" pitchFamily="34" charset="0"/>
              </a:rPr>
              <a:t>, Cap, Ladič, Beruška, Jakl, Vála,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Podhorský, </a:t>
            </a:r>
            <a:r>
              <a:rPr lang="cs-CZ" b="0" dirty="0" err="1" smtClean="0">
                <a:latin typeface="Arial" panose="020B0604020202020204" pitchFamily="34" charset="0"/>
                <a:cs typeface="Arial" panose="020B0604020202020204" pitchFamily="34" charset="0"/>
              </a:rPr>
              <a:t>Feko</a:t>
            </a:r>
            <a:r>
              <a:rPr lang="cs-CZ" b="0" dirty="0" smtClean="0">
                <a:latin typeface="Arial" panose="020B0604020202020204" pitchFamily="34" charset="0"/>
                <a:cs typeface="Arial" panose="020B0604020202020204" pitchFamily="34" charset="0"/>
              </a:rPr>
              <a:t>, Moučka, </a:t>
            </a:r>
            <a:r>
              <a:rPr lang="cs-CZ" b="0" dirty="0" err="1" smtClean="0">
                <a:latin typeface="Arial" panose="020B0604020202020204" pitchFamily="34" charset="0"/>
                <a:cs typeface="Arial" panose="020B0604020202020204" pitchFamily="34" charset="0"/>
              </a:rPr>
              <a:t>K.Horváth</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Šrotýř</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Dopater</a:t>
            </a:r>
            <a:r>
              <a:rPr lang="cs-CZ" b="0" dirty="0" smtClean="0">
                <a:latin typeface="Arial" panose="020B0604020202020204" pitchFamily="34" charset="0"/>
                <a:cs typeface="Arial" panose="020B0604020202020204" pitchFamily="34" charset="0"/>
              </a:rPr>
              <a:t>, </a:t>
            </a:r>
          </a:p>
          <a:p>
            <a:pPr algn="just"/>
            <a:r>
              <a:rPr lang="cs-CZ" b="0" dirty="0">
                <a:latin typeface="Arial" panose="020B0604020202020204" pitchFamily="34" charset="0"/>
                <a:cs typeface="Arial" panose="020B0604020202020204" pitchFamily="34" charset="0"/>
              </a:rPr>
              <a:t> </a:t>
            </a:r>
            <a:r>
              <a:rPr lang="cs-CZ" b="0" dirty="0" smtClean="0">
                <a:latin typeface="Arial" panose="020B0604020202020204" pitchFamily="34" charset="0"/>
                <a:cs typeface="Arial" panose="020B0604020202020204" pitchFamily="34" charset="0"/>
              </a:rPr>
              <a:t>              Fulín, Chaloupecký</a:t>
            </a:r>
          </a:p>
          <a:p>
            <a:pPr algn="just"/>
            <a:r>
              <a:rPr lang="cs-CZ" b="0" u="sng" dirty="0" smtClean="0">
                <a:latin typeface="Arial" panose="020B0604020202020204" pitchFamily="34" charset="0"/>
                <a:cs typeface="Arial" panose="020B0604020202020204" pitchFamily="34" charset="0"/>
              </a:rPr>
              <a:t>Trenér:</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V.Podhorský</a:t>
            </a:r>
            <a:r>
              <a:rPr lang="cs-CZ" b="0" dirty="0" smtClean="0">
                <a:latin typeface="Arial" panose="020B0604020202020204" pitchFamily="34" charset="0"/>
                <a:cs typeface="Arial" panose="020B0604020202020204" pitchFamily="34" charset="0"/>
              </a:rPr>
              <a:t>  Vedoucí: </a:t>
            </a:r>
            <a:r>
              <a:rPr lang="cs-CZ" b="0" dirty="0" err="1" smtClean="0">
                <a:latin typeface="Arial" panose="020B0604020202020204" pitchFamily="34" charset="0"/>
                <a:cs typeface="Arial" panose="020B0604020202020204" pitchFamily="34" charset="0"/>
              </a:rPr>
              <a:t>J.Nedomlelová</a:t>
            </a:r>
            <a:endParaRPr lang="cs-CZ" b="0" dirty="0" smtClean="0">
              <a:latin typeface="Arial" panose="020B0604020202020204" pitchFamily="34" charset="0"/>
              <a:cs typeface="Arial" panose="020B0604020202020204" pitchFamily="34" charset="0"/>
            </a:endParaRPr>
          </a:p>
          <a:p>
            <a:pPr algn="just"/>
            <a:r>
              <a:rPr lang="cs-CZ" b="0" u="sng" dirty="0" smtClean="0">
                <a:latin typeface="Arial" panose="020B0604020202020204" pitchFamily="34" charset="0"/>
                <a:cs typeface="Arial" panose="020B0604020202020204" pitchFamily="34" charset="0"/>
              </a:rPr>
              <a:t>Rozhodčí</a:t>
            </a:r>
            <a:r>
              <a:rPr lang="cs-CZ" b="0" dirty="0" smtClean="0">
                <a:latin typeface="Arial" panose="020B0604020202020204" pitchFamily="34" charset="0"/>
                <a:cs typeface="Arial" panose="020B0604020202020204" pitchFamily="34" charset="0"/>
              </a:rPr>
              <a:t>: </a:t>
            </a:r>
            <a:r>
              <a:rPr lang="cs-CZ" b="0" dirty="0" err="1" smtClean="0">
                <a:latin typeface="Arial" panose="020B0604020202020204" pitchFamily="34" charset="0"/>
                <a:cs typeface="Arial" panose="020B0604020202020204" pitchFamily="34" charset="0"/>
              </a:rPr>
              <a:t>J.Petráček-J.Chaloupecký</a:t>
            </a:r>
            <a:r>
              <a:rPr lang="cs-CZ" b="0" dirty="0" smtClean="0">
                <a:latin typeface="Arial" panose="020B0604020202020204" pitchFamily="34" charset="0"/>
                <a:cs typeface="Arial" panose="020B0604020202020204" pitchFamily="34" charset="0"/>
              </a:rPr>
              <a:t>(laik), </a:t>
            </a:r>
            <a:r>
              <a:rPr lang="cs-CZ" b="0" dirty="0" err="1" smtClean="0">
                <a:latin typeface="Arial" panose="020B0604020202020204" pitchFamily="34" charset="0"/>
                <a:cs typeface="Arial" panose="020B0604020202020204" pitchFamily="34" charset="0"/>
              </a:rPr>
              <a:t>Ostapowycz</a:t>
            </a:r>
            <a:r>
              <a:rPr lang="cs-CZ" b="0" dirty="0" smtClean="0">
                <a:latin typeface="Arial" panose="020B0604020202020204" pitchFamily="34" charset="0"/>
                <a:cs typeface="Arial" panose="020B0604020202020204" pitchFamily="34" charset="0"/>
              </a:rPr>
              <a:t>(laik)</a:t>
            </a:r>
          </a:p>
        </p:txBody>
      </p:sp>
      <p:sp>
        <p:nvSpPr>
          <p:cNvPr id="7" name="TextovéPole 6"/>
          <p:cNvSpPr txBox="1"/>
          <p:nvPr/>
        </p:nvSpPr>
        <p:spPr>
          <a:xfrm>
            <a:off x="132422" y="143371"/>
            <a:ext cx="4536504" cy="2862322"/>
          </a:xfrm>
          <a:prstGeom prst="rect">
            <a:avLst/>
          </a:prstGeom>
          <a:blipFill>
            <a:blip r:embed="rId2"/>
            <a:tile tx="0" ty="0" sx="100000" sy="100000" flip="none" algn="tl"/>
          </a:blipFill>
          <a:effectLst>
            <a:glow rad="139700">
              <a:schemeClr val="accent1">
                <a:satMod val="175000"/>
                <a:alpha val="40000"/>
              </a:schemeClr>
            </a:glow>
            <a:softEdge rad="292100"/>
          </a:effectLst>
        </p:spPr>
        <p:txBody>
          <a:bodyPr wrap="square" rtlCol="0">
            <a:spAutoFit/>
          </a:bodyPr>
          <a:lstStyle/>
          <a:p>
            <a:pPr algn="ctr"/>
            <a:r>
              <a:rPr lang="cs-CZ" sz="3000" dirty="0" smtClean="0">
                <a:solidFill>
                  <a:srgbClr val="333399"/>
                </a:solidFill>
                <a:effectLst>
                  <a:outerShdw blurRad="38100" dist="38100" dir="2700000" algn="tl">
                    <a:srgbClr val="000000">
                      <a:alpha val="43137"/>
                    </a:srgbClr>
                  </a:outerShdw>
                </a:effectLst>
                <a:latin typeface="Sitka Display" panose="02000505000000020004" pitchFamily="2" charset="0"/>
              </a:rPr>
              <a:t>V posledním zápase podzimu dorostenci nezaváhali a v zimní přestávce se budou hřát na 1. místě I. A třídy </a:t>
            </a:r>
          </a:p>
          <a:p>
            <a:pPr algn="ctr"/>
            <a:r>
              <a:rPr lang="cs-CZ" sz="3000" dirty="0" smtClean="0">
                <a:solidFill>
                  <a:srgbClr val="333399"/>
                </a:solidFill>
                <a:effectLst>
                  <a:outerShdw blurRad="38100" dist="38100" dir="2700000" algn="tl">
                    <a:srgbClr val="000000">
                      <a:alpha val="43137"/>
                    </a:srgbClr>
                  </a:outerShdw>
                </a:effectLst>
                <a:latin typeface="Sitka Display" panose="02000505000000020004" pitchFamily="2" charset="0"/>
              </a:rPr>
              <a:t>skupiny  A </a:t>
            </a:r>
          </a:p>
        </p:txBody>
      </p:sp>
      <p:graphicFrame>
        <p:nvGraphicFramePr>
          <p:cNvPr id="4" name="Tabulka 3"/>
          <p:cNvGraphicFramePr>
            <a:graphicFrameLocks noGrp="1"/>
          </p:cNvGraphicFramePr>
          <p:nvPr>
            <p:extLst>
              <p:ext uri="{D42A27DB-BD31-4B8C-83A1-F6EECF244321}">
                <p14:modId xmlns:p14="http://schemas.microsoft.com/office/powerpoint/2010/main" val="2981757151"/>
              </p:ext>
            </p:extLst>
          </p:nvPr>
        </p:nvGraphicFramePr>
        <p:xfrm>
          <a:off x="5514277" y="1901887"/>
          <a:ext cx="4566819" cy="4957973"/>
        </p:xfrm>
        <a:graphic>
          <a:graphicData uri="http://schemas.openxmlformats.org/drawingml/2006/table">
            <a:tbl>
              <a:tblPr/>
              <a:tblGrid>
                <a:gridCol w="2261132">
                  <a:extLst>
                    <a:ext uri="{9D8B030D-6E8A-4147-A177-3AD203B41FA5}">
                      <a16:colId xmlns:a16="http://schemas.microsoft.com/office/drawing/2014/main" val="3207164151"/>
                    </a:ext>
                  </a:extLst>
                </a:gridCol>
                <a:gridCol w="712870">
                  <a:extLst>
                    <a:ext uri="{9D8B030D-6E8A-4147-A177-3AD203B41FA5}">
                      <a16:colId xmlns:a16="http://schemas.microsoft.com/office/drawing/2014/main" val="2844164319"/>
                    </a:ext>
                  </a:extLst>
                </a:gridCol>
                <a:gridCol w="1592817">
                  <a:extLst>
                    <a:ext uri="{9D8B030D-6E8A-4147-A177-3AD203B41FA5}">
                      <a16:colId xmlns:a16="http://schemas.microsoft.com/office/drawing/2014/main" val="621286283"/>
                    </a:ext>
                  </a:extLst>
                </a:gridCol>
              </a:tblGrid>
              <a:tr h="283751">
                <a:tc>
                  <a:txBody>
                    <a:bodyPr/>
                    <a:lstStyle/>
                    <a:p>
                      <a:pPr algn="ctr" fontAlgn="ctr"/>
                      <a:r>
                        <a:rPr lang="cs-CZ" sz="1400" b="1" i="0" u="none" strike="noStrike">
                          <a:solidFill>
                            <a:srgbClr val="000000"/>
                          </a:solidFill>
                          <a:effectLst/>
                          <a:latin typeface="Calibri" panose="020F0502020204030204" pitchFamily="34" charset="0"/>
                        </a:rPr>
                        <a:t>Hráč</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Calibri" panose="020F0502020204030204" pitchFamily="34" charset="0"/>
                        </a:rPr>
                        <a:t>Branky</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effectLst/>
                          <a:latin typeface="Calibri" panose="020F0502020204030204" pitchFamily="34" charset="0"/>
                        </a:rPr>
                        <a:t>Žluté karty</a:t>
                      </a:r>
                    </a:p>
                  </a:txBody>
                  <a:tcPr marL="9222" marR="9222" marT="9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49988466"/>
                  </a:ext>
                </a:extLst>
              </a:tr>
              <a:tr h="205475">
                <a:tc>
                  <a:txBody>
                    <a:bodyPr/>
                    <a:lstStyle/>
                    <a:p>
                      <a:pPr algn="l" fontAlgn="ctr"/>
                      <a:r>
                        <a:rPr lang="cs-CZ" sz="1400" b="1" i="0" u="none" strike="noStrike" dirty="0">
                          <a:solidFill>
                            <a:srgbClr val="151515"/>
                          </a:solidFill>
                          <a:effectLst/>
                          <a:latin typeface="Arial" panose="020B0604020202020204" pitchFamily="34" charset="0"/>
                        </a:rPr>
                        <a:t>Brandejs David</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13</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5011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1</a:t>
                      </a:r>
                    </a:p>
                  </a:txBody>
                  <a:tcPr marL="9222" marR="9222" marT="9222" marB="0" anchor="ctr">
                    <a:lnL w="6350" cap="flat" cmpd="sng" algn="ctr">
                      <a:solidFill>
                        <a:srgbClr val="50110D"/>
                      </a:solidFill>
                      <a:prstDash val="solid"/>
                      <a:round/>
                      <a:headEnd type="none" w="med" len="med"/>
                      <a:tailEnd type="none" w="med" len="med"/>
                    </a:lnL>
                    <a:lnR w="12700" cap="flat" cmpd="sng" algn="ctr">
                      <a:solidFill>
                        <a:srgbClr val="500A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89072061"/>
                  </a:ext>
                </a:extLst>
              </a:tr>
              <a:tr h="205475">
                <a:tc>
                  <a:txBody>
                    <a:bodyPr/>
                    <a:lstStyle/>
                    <a:p>
                      <a:pPr algn="l" fontAlgn="ctr"/>
                      <a:r>
                        <a:rPr lang="cs-CZ" sz="1400" b="1" i="0" u="none" strike="noStrike">
                          <a:solidFill>
                            <a:srgbClr val="151515"/>
                          </a:solidFill>
                          <a:effectLst/>
                          <a:latin typeface="Arial" panose="020B0604020202020204" pitchFamily="34" charset="0"/>
                        </a:rPr>
                        <a:t>Faust Marek</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4</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900F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3</a:t>
                      </a:r>
                    </a:p>
                  </a:txBody>
                  <a:tcPr marL="9222" marR="9222" marT="9222" marB="0" anchor="ctr">
                    <a:lnL w="6350" cap="flat" cmpd="sng" algn="ctr">
                      <a:solidFill>
                        <a:srgbClr val="900F0D"/>
                      </a:solidFill>
                      <a:prstDash val="solid"/>
                      <a:round/>
                      <a:headEnd type="none" w="med" len="med"/>
                      <a:tailEnd type="none" w="med" len="med"/>
                    </a:lnL>
                    <a:lnR w="12700" cap="flat" cmpd="sng" algn="ctr">
                      <a:solidFill>
                        <a:srgbClr val="100A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42922322"/>
                  </a:ext>
                </a:extLst>
              </a:tr>
              <a:tr h="205475">
                <a:tc>
                  <a:txBody>
                    <a:bodyPr/>
                    <a:lstStyle/>
                    <a:p>
                      <a:pPr algn="l" fontAlgn="ctr"/>
                      <a:r>
                        <a:rPr lang="cs-CZ" sz="1400" b="1" i="0" u="none" strike="noStrike" dirty="0">
                          <a:solidFill>
                            <a:srgbClr val="151515"/>
                          </a:solidFill>
                          <a:effectLst/>
                          <a:latin typeface="Arial" panose="020B0604020202020204" pitchFamily="34" charset="0"/>
                        </a:rPr>
                        <a:t>Vokoun Jiří</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4</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901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90120D"/>
                      </a:solidFill>
                      <a:prstDash val="solid"/>
                      <a:round/>
                      <a:headEnd type="none" w="med" len="med"/>
                      <a:tailEnd type="none" w="med" len="med"/>
                    </a:lnL>
                    <a:lnR w="12700" cap="flat" cmpd="sng" algn="ctr">
                      <a:solidFill>
                        <a:srgbClr val="F017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09060556"/>
                  </a:ext>
                </a:extLst>
              </a:tr>
              <a:tr h="205475">
                <a:tc>
                  <a:txBody>
                    <a:bodyPr/>
                    <a:lstStyle/>
                    <a:p>
                      <a:pPr algn="l" fontAlgn="ctr"/>
                      <a:r>
                        <a:rPr lang="cs-CZ" sz="1400" b="1" i="0" u="none" strike="noStrike" dirty="0">
                          <a:solidFill>
                            <a:srgbClr val="151515"/>
                          </a:solidFill>
                          <a:effectLst/>
                          <a:latin typeface="Arial" panose="020B0604020202020204" pitchFamily="34" charset="0"/>
                        </a:rPr>
                        <a:t>Křtěn Jiří</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3</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F01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1</a:t>
                      </a:r>
                    </a:p>
                  </a:txBody>
                  <a:tcPr marL="9222" marR="9222" marT="9222" marB="0" anchor="ctr">
                    <a:lnL w="6350" cap="flat" cmpd="sng" algn="ctr">
                      <a:solidFill>
                        <a:srgbClr val="F0120D"/>
                      </a:solidFill>
                      <a:prstDash val="solid"/>
                      <a:round/>
                      <a:headEnd type="none" w="med" len="med"/>
                      <a:tailEnd type="none" w="med" len="med"/>
                    </a:lnL>
                    <a:lnR w="12700" cap="flat" cmpd="sng" algn="ctr">
                      <a:solidFill>
                        <a:srgbClr val="1013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804760052"/>
                  </a:ext>
                </a:extLst>
              </a:tr>
              <a:tr h="205475">
                <a:tc>
                  <a:txBody>
                    <a:bodyPr/>
                    <a:lstStyle/>
                    <a:p>
                      <a:pPr algn="l" fontAlgn="ctr"/>
                      <a:r>
                        <a:rPr lang="cs-CZ" sz="1400" b="1" i="0" u="none" strike="noStrike" dirty="0" err="1">
                          <a:solidFill>
                            <a:srgbClr val="151515"/>
                          </a:solidFill>
                          <a:effectLst/>
                          <a:latin typeface="Arial" panose="020B0604020202020204" pitchFamily="34" charset="0"/>
                        </a:rPr>
                        <a:t>Kucler</a:t>
                      </a:r>
                      <a:r>
                        <a:rPr lang="cs-CZ" sz="1400" b="1" i="0" u="none" strike="noStrike" dirty="0">
                          <a:solidFill>
                            <a:srgbClr val="151515"/>
                          </a:solidFill>
                          <a:effectLst/>
                          <a:latin typeface="Arial" panose="020B0604020202020204" pitchFamily="34" charset="0"/>
                        </a:rPr>
                        <a:t> Vladimír</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2</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7019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3</a:t>
                      </a:r>
                    </a:p>
                  </a:txBody>
                  <a:tcPr marL="9222" marR="9222" marT="9222" marB="0" anchor="ctr">
                    <a:lnL w="6350" cap="flat" cmpd="sng" algn="ctr">
                      <a:solidFill>
                        <a:srgbClr val="70190D"/>
                      </a:solidFill>
                      <a:prstDash val="solid"/>
                      <a:round/>
                      <a:headEnd type="none" w="med" len="med"/>
                      <a:tailEnd type="none" w="med" len="med"/>
                    </a:lnL>
                    <a:lnR w="12700" cap="flat" cmpd="sng" algn="ctr">
                      <a:solidFill>
                        <a:srgbClr val="501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84964213"/>
                  </a:ext>
                </a:extLst>
              </a:tr>
              <a:tr h="205475">
                <a:tc>
                  <a:txBody>
                    <a:bodyPr/>
                    <a:lstStyle/>
                    <a:p>
                      <a:pPr algn="l" fontAlgn="ctr"/>
                      <a:r>
                        <a:rPr lang="cs-CZ" sz="1400" b="1" i="0" u="none" strike="noStrike" dirty="0">
                          <a:solidFill>
                            <a:srgbClr val="151515"/>
                          </a:solidFill>
                          <a:effectLst/>
                          <a:latin typeface="Arial" panose="020B0604020202020204" pitchFamily="34" charset="0"/>
                        </a:rPr>
                        <a:t>Svoboda František</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2</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7021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2</a:t>
                      </a:r>
                    </a:p>
                  </a:txBody>
                  <a:tcPr marL="9222" marR="9222" marT="9222" marB="0" anchor="ctr">
                    <a:lnL w="6350" cap="flat" cmpd="sng" algn="ctr">
                      <a:solidFill>
                        <a:srgbClr val="70210D"/>
                      </a:solidFill>
                      <a:prstDash val="solid"/>
                      <a:round/>
                      <a:headEnd type="none" w="med" len="med"/>
                      <a:tailEnd type="none" w="med" len="med"/>
                    </a:lnL>
                    <a:lnR w="12700" cap="flat" cmpd="sng" algn="ctr">
                      <a:solidFill>
                        <a:srgbClr val="501A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97574204"/>
                  </a:ext>
                </a:extLst>
              </a:tr>
              <a:tr h="205475">
                <a:tc>
                  <a:txBody>
                    <a:bodyPr/>
                    <a:lstStyle/>
                    <a:p>
                      <a:pPr algn="l" fontAlgn="ctr"/>
                      <a:r>
                        <a:rPr lang="cs-CZ" sz="1400" b="1" i="0" u="none" strike="noStrike" dirty="0">
                          <a:solidFill>
                            <a:srgbClr val="151515"/>
                          </a:solidFill>
                          <a:effectLst/>
                          <a:latin typeface="Arial" panose="020B0604020202020204" pitchFamily="34" charset="0"/>
                        </a:rPr>
                        <a:t>Vacek Jiří</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2</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501D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2</a:t>
                      </a:r>
                    </a:p>
                  </a:txBody>
                  <a:tcPr marL="9222" marR="9222" marT="9222" marB="0" anchor="ctr">
                    <a:lnL w="6350" cap="flat" cmpd="sng" algn="ctr">
                      <a:solidFill>
                        <a:srgbClr val="501D0D"/>
                      </a:solidFill>
                      <a:prstDash val="solid"/>
                      <a:round/>
                      <a:headEnd type="none" w="med" len="med"/>
                      <a:tailEnd type="none" w="med" len="med"/>
                    </a:lnL>
                    <a:lnR w="12700" cap="flat" cmpd="sng" algn="ctr">
                      <a:solidFill>
                        <a:srgbClr val="5021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85645772"/>
                  </a:ext>
                </a:extLst>
              </a:tr>
              <a:tr h="205475">
                <a:tc>
                  <a:txBody>
                    <a:bodyPr/>
                    <a:lstStyle/>
                    <a:p>
                      <a:pPr algn="l" fontAlgn="ctr"/>
                      <a:r>
                        <a:rPr lang="cs-CZ" sz="1400" b="1" i="0" u="none" strike="noStrike" dirty="0">
                          <a:solidFill>
                            <a:srgbClr val="151515"/>
                          </a:solidFill>
                          <a:effectLst/>
                          <a:latin typeface="Arial" panose="020B0604020202020204" pitchFamily="34" charset="0"/>
                        </a:rPr>
                        <a:t>Beruška Dominik</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1</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F020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F0200D"/>
                      </a:solidFill>
                      <a:prstDash val="solid"/>
                      <a:round/>
                      <a:headEnd type="none" w="med" len="med"/>
                      <a:tailEnd type="none" w="med" len="med"/>
                    </a:lnL>
                    <a:lnR w="12700" cap="flat" cmpd="sng" algn="ctr">
                      <a:solidFill>
                        <a:srgbClr val="301D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66406308"/>
                  </a:ext>
                </a:extLst>
              </a:tr>
              <a:tr h="205475">
                <a:tc>
                  <a:txBody>
                    <a:bodyPr/>
                    <a:lstStyle/>
                    <a:p>
                      <a:pPr algn="l" fontAlgn="ctr"/>
                      <a:r>
                        <a:rPr lang="cs-CZ" sz="1400" b="1" i="0" u="none" strike="noStrike">
                          <a:solidFill>
                            <a:srgbClr val="151515"/>
                          </a:solidFill>
                          <a:effectLst/>
                          <a:latin typeface="Arial" panose="020B0604020202020204" pitchFamily="34" charset="0"/>
                        </a:rPr>
                        <a:t>Mencl David</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1</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D01B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1</a:t>
                      </a:r>
                    </a:p>
                  </a:txBody>
                  <a:tcPr marL="9222" marR="9222" marT="9222" marB="0" anchor="ctr">
                    <a:lnL w="6350" cap="flat" cmpd="sng" algn="ctr">
                      <a:solidFill>
                        <a:srgbClr val="D01B0D"/>
                      </a:solidFill>
                      <a:prstDash val="solid"/>
                      <a:round/>
                      <a:headEnd type="none" w="med" len="med"/>
                      <a:tailEnd type="none" w="med" len="med"/>
                    </a:lnL>
                    <a:lnR w="12700" cap="flat" cmpd="sng" algn="ctr">
                      <a:solidFill>
                        <a:srgbClr val="3026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6362979"/>
                  </a:ext>
                </a:extLst>
              </a:tr>
              <a:tr h="205475">
                <a:tc>
                  <a:txBody>
                    <a:bodyPr/>
                    <a:lstStyle/>
                    <a:p>
                      <a:pPr algn="l" fontAlgn="ctr"/>
                      <a:r>
                        <a:rPr lang="cs-CZ" sz="1400" b="1" i="0" u="none" strike="noStrike">
                          <a:solidFill>
                            <a:srgbClr val="151515"/>
                          </a:solidFill>
                          <a:effectLst/>
                          <a:latin typeface="Arial" panose="020B0604020202020204" pitchFamily="34" charset="0"/>
                        </a:rPr>
                        <a:t>Ransdor Jiří</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effectLst/>
                          <a:latin typeface="Arial" panose="020B0604020202020204" pitchFamily="34" charset="0"/>
                        </a:rPr>
                        <a:t>1</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F025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2</a:t>
                      </a:r>
                    </a:p>
                  </a:txBody>
                  <a:tcPr marL="9222" marR="9222" marT="9222" marB="0" anchor="ctr">
                    <a:lnL w="6350" cap="flat" cmpd="sng" algn="ctr">
                      <a:solidFill>
                        <a:srgbClr val="F0250D"/>
                      </a:solidFill>
                      <a:prstDash val="solid"/>
                      <a:round/>
                      <a:headEnd type="none" w="med" len="med"/>
                      <a:tailEnd type="none" w="med" len="med"/>
                    </a:lnL>
                    <a:lnR w="12700" cap="flat" cmpd="sng" algn="ctr">
                      <a:solidFill>
                        <a:srgbClr val="B02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18098560"/>
                  </a:ext>
                </a:extLst>
              </a:tr>
              <a:tr h="205475">
                <a:tc>
                  <a:txBody>
                    <a:bodyPr/>
                    <a:lstStyle/>
                    <a:p>
                      <a:pPr algn="l" fontAlgn="ctr"/>
                      <a:r>
                        <a:rPr lang="cs-CZ" sz="1400" b="1" i="0" u="none" strike="noStrike">
                          <a:solidFill>
                            <a:srgbClr val="151515"/>
                          </a:solidFill>
                          <a:effectLst/>
                          <a:latin typeface="Arial" panose="020B0604020202020204" pitchFamily="34" charset="0"/>
                        </a:rPr>
                        <a:t>Stejskal Petr</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1</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5023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effectLst/>
                          <a:latin typeface="Arial" panose="020B0604020202020204" pitchFamily="34" charset="0"/>
                        </a:rPr>
                        <a:t>9</a:t>
                      </a:r>
                    </a:p>
                  </a:txBody>
                  <a:tcPr marL="9222" marR="9222" marT="9222" marB="0" anchor="ctr">
                    <a:lnL w="6350" cap="flat" cmpd="sng" algn="ctr">
                      <a:solidFill>
                        <a:srgbClr val="50230D"/>
                      </a:solidFill>
                      <a:prstDash val="solid"/>
                      <a:round/>
                      <a:headEnd type="none" w="med" len="med"/>
                      <a:tailEnd type="none" w="med" len="med"/>
                    </a:lnL>
                    <a:lnR w="12700" cap="flat" cmpd="sng" algn="ctr">
                      <a:solidFill>
                        <a:srgbClr val="3024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35800788"/>
                  </a:ext>
                </a:extLst>
              </a:tr>
              <a:tr h="205475">
                <a:tc>
                  <a:txBody>
                    <a:bodyPr/>
                    <a:lstStyle/>
                    <a:p>
                      <a:pPr algn="l" fontAlgn="ctr"/>
                      <a:r>
                        <a:rPr lang="cs-CZ" sz="1400" b="1" i="0" u="none" strike="noStrike">
                          <a:solidFill>
                            <a:srgbClr val="151515"/>
                          </a:solidFill>
                          <a:effectLst/>
                          <a:latin typeface="Arial" panose="020B0604020202020204" pitchFamily="34" charset="0"/>
                        </a:rPr>
                        <a:t>Balaštík Jan</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B025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effectLst/>
                          <a:latin typeface="Arial" panose="020B0604020202020204" pitchFamily="34" charset="0"/>
                        </a:rPr>
                        <a:t>0</a:t>
                      </a:r>
                    </a:p>
                  </a:txBody>
                  <a:tcPr marL="9222" marR="9222" marT="9222" marB="0" anchor="ctr">
                    <a:lnL w="6350" cap="flat" cmpd="sng" algn="ctr">
                      <a:solidFill>
                        <a:srgbClr val="B0250D"/>
                      </a:solidFill>
                      <a:prstDash val="solid"/>
                      <a:round/>
                      <a:headEnd type="none" w="med" len="med"/>
                      <a:tailEnd type="none" w="med" len="med"/>
                    </a:lnL>
                    <a:lnR w="12700" cap="flat" cmpd="sng" algn="ctr">
                      <a:solidFill>
                        <a:srgbClr val="5028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59410760"/>
                  </a:ext>
                </a:extLst>
              </a:tr>
              <a:tr h="205475">
                <a:tc>
                  <a:txBody>
                    <a:bodyPr/>
                    <a:lstStyle/>
                    <a:p>
                      <a:pPr algn="l" fontAlgn="ctr"/>
                      <a:r>
                        <a:rPr lang="cs-CZ" sz="1400" b="1" i="0" u="none" strike="noStrike">
                          <a:solidFill>
                            <a:srgbClr val="151515"/>
                          </a:solidFill>
                          <a:effectLst/>
                          <a:latin typeface="Arial" panose="020B0604020202020204" pitchFamily="34" charset="0"/>
                        </a:rPr>
                        <a:t>Čámský Milan</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902A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effectLst/>
                          <a:latin typeface="Arial" panose="020B0604020202020204" pitchFamily="34" charset="0"/>
                        </a:rPr>
                        <a:t>3</a:t>
                      </a:r>
                    </a:p>
                  </a:txBody>
                  <a:tcPr marL="9222" marR="9222" marT="9222" marB="0" anchor="ctr">
                    <a:lnL w="6350" cap="flat" cmpd="sng" algn="ctr">
                      <a:solidFill>
                        <a:srgbClr val="902A0D"/>
                      </a:solidFill>
                      <a:prstDash val="solid"/>
                      <a:round/>
                      <a:headEnd type="none" w="med" len="med"/>
                      <a:tailEnd type="none" w="med" len="med"/>
                    </a:lnL>
                    <a:lnR w="12700" cap="flat" cmpd="sng" algn="ctr">
                      <a:solidFill>
                        <a:srgbClr val="702E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44890733"/>
                  </a:ext>
                </a:extLst>
              </a:tr>
              <a:tr h="205475">
                <a:tc>
                  <a:txBody>
                    <a:bodyPr/>
                    <a:lstStyle/>
                    <a:p>
                      <a:pPr algn="l" fontAlgn="ctr"/>
                      <a:r>
                        <a:rPr lang="cs-CZ" sz="1400" b="1" i="0" u="none" strike="noStrike">
                          <a:solidFill>
                            <a:srgbClr val="151515"/>
                          </a:solidFill>
                          <a:effectLst/>
                          <a:latin typeface="Arial" panose="020B0604020202020204" pitchFamily="34" charset="0"/>
                        </a:rPr>
                        <a:t>Feko Robert</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502E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effectLst/>
                          <a:latin typeface="Arial" panose="020B0604020202020204" pitchFamily="34" charset="0"/>
                        </a:rPr>
                        <a:t>0</a:t>
                      </a:r>
                    </a:p>
                  </a:txBody>
                  <a:tcPr marL="9222" marR="9222" marT="9222" marB="0" anchor="ctr">
                    <a:lnL w="6350" cap="flat" cmpd="sng" algn="ctr">
                      <a:solidFill>
                        <a:srgbClr val="502E0D"/>
                      </a:solidFill>
                      <a:prstDash val="solid"/>
                      <a:round/>
                      <a:headEnd type="none" w="med" len="med"/>
                      <a:tailEnd type="none" w="med" len="med"/>
                    </a:lnL>
                    <a:lnR w="12700" cap="flat" cmpd="sng" algn="ctr">
                      <a:solidFill>
                        <a:srgbClr val="102B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98998670"/>
                  </a:ext>
                </a:extLst>
              </a:tr>
              <a:tr h="205475">
                <a:tc>
                  <a:txBody>
                    <a:bodyPr/>
                    <a:lstStyle/>
                    <a:p>
                      <a:pPr algn="l" fontAlgn="ctr"/>
                      <a:r>
                        <a:rPr lang="cs-CZ" sz="1400" b="1" i="0" u="none" strike="noStrike">
                          <a:solidFill>
                            <a:srgbClr val="151515"/>
                          </a:solidFill>
                          <a:effectLst/>
                          <a:latin typeface="Arial" panose="020B0604020202020204" pitchFamily="34" charset="0"/>
                        </a:rPr>
                        <a:t>Gabriel Jiří</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D02F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effectLst/>
                          <a:latin typeface="Arial" panose="020B0604020202020204" pitchFamily="34" charset="0"/>
                        </a:rPr>
                        <a:t>2</a:t>
                      </a:r>
                    </a:p>
                  </a:txBody>
                  <a:tcPr marL="9222" marR="9222" marT="9222" marB="0" anchor="ctr">
                    <a:lnL w="6350" cap="flat" cmpd="sng" algn="ctr">
                      <a:solidFill>
                        <a:srgbClr val="D02F0D"/>
                      </a:solidFill>
                      <a:prstDash val="solid"/>
                      <a:round/>
                      <a:headEnd type="none" w="med" len="med"/>
                      <a:tailEnd type="none" w="med" len="med"/>
                    </a:lnL>
                    <a:lnR w="12700" cap="flat" cmpd="sng" algn="ctr">
                      <a:solidFill>
                        <a:srgbClr val="902B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10428740"/>
                  </a:ext>
                </a:extLst>
              </a:tr>
              <a:tr h="205475">
                <a:tc>
                  <a:txBody>
                    <a:bodyPr/>
                    <a:lstStyle/>
                    <a:p>
                      <a:pPr algn="l" fontAlgn="ctr"/>
                      <a:r>
                        <a:rPr lang="cs-CZ" sz="1400" b="1" i="0" u="none" strike="noStrike">
                          <a:solidFill>
                            <a:srgbClr val="151515"/>
                          </a:solidFill>
                          <a:effectLst/>
                          <a:latin typeface="Arial" panose="020B0604020202020204" pitchFamily="34" charset="0"/>
                        </a:rPr>
                        <a:t>Horváth Koloman</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703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effectLst/>
                          <a:latin typeface="Arial" panose="020B0604020202020204" pitchFamily="34" charset="0"/>
                        </a:rPr>
                        <a:t>0</a:t>
                      </a:r>
                    </a:p>
                  </a:txBody>
                  <a:tcPr marL="9222" marR="9222" marT="9222" marB="0" anchor="ctr">
                    <a:lnL w="6350" cap="flat" cmpd="sng" algn="ctr">
                      <a:solidFill>
                        <a:srgbClr val="70320D"/>
                      </a:solidFill>
                      <a:prstDash val="solid"/>
                      <a:round/>
                      <a:headEnd type="none" w="med" len="med"/>
                      <a:tailEnd type="none" w="med" len="med"/>
                    </a:lnL>
                    <a:lnR w="12700" cap="flat" cmpd="sng" algn="ctr">
                      <a:solidFill>
                        <a:srgbClr val="9031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64489986"/>
                  </a:ext>
                </a:extLst>
              </a:tr>
              <a:tr h="205475">
                <a:tc>
                  <a:txBody>
                    <a:bodyPr/>
                    <a:lstStyle/>
                    <a:p>
                      <a:pPr algn="l" fontAlgn="ctr"/>
                      <a:r>
                        <a:rPr lang="cs-CZ" sz="1400" b="1" i="0" u="none" strike="noStrike">
                          <a:solidFill>
                            <a:srgbClr val="151515"/>
                          </a:solidFill>
                          <a:effectLst/>
                          <a:latin typeface="Arial" panose="020B0604020202020204" pitchFamily="34" charset="0"/>
                        </a:rPr>
                        <a:t>Poráč Vladimír</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7033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effectLst/>
                          <a:latin typeface="Arial" panose="020B0604020202020204" pitchFamily="34" charset="0"/>
                        </a:rPr>
                        <a:t>0</a:t>
                      </a:r>
                    </a:p>
                  </a:txBody>
                  <a:tcPr marL="9222" marR="9222" marT="9222" marB="0" anchor="ctr">
                    <a:lnL w="6350" cap="flat" cmpd="sng" algn="ctr">
                      <a:solidFill>
                        <a:srgbClr val="70330D"/>
                      </a:solidFill>
                      <a:prstDash val="solid"/>
                      <a:round/>
                      <a:headEnd type="none" w="med" len="med"/>
                      <a:tailEnd type="none" w="med" len="med"/>
                    </a:lnL>
                    <a:lnR w="12700" cap="flat" cmpd="sng" algn="ctr">
                      <a:solidFill>
                        <a:srgbClr val="503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5909412"/>
                  </a:ext>
                </a:extLst>
              </a:tr>
              <a:tr h="205475">
                <a:tc>
                  <a:txBody>
                    <a:bodyPr/>
                    <a:lstStyle/>
                    <a:p>
                      <a:pPr algn="l" fontAlgn="ctr"/>
                      <a:r>
                        <a:rPr lang="cs-CZ" sz="1400" b="1" i="0" u="none" strike="noStrike">
                          <a:solidFill>
                            <a:srgbClr val="151515"/>
                          </a:solidFill>
                          <a:effectLst/>
                          <a:latin typeface="Arial" panose="020B0604020202020204" pitchFamily="34" charset="0"/>
                        </a:rPr>
                        <a:t>Slavík Lukáš</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1037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effectLst/>
                          <a:latin typeface="Arial" panose="020B0604020202020204" pitchFamily="34" charset="0"/>
                        </a:rPr>
                        <a:t>1</a:t>
                      </a:r>
                    </a:p>
                  </a:txBody>
                  <a:tcPr marL="9222" marR="9222" marT="9222" marB="0" anchor="ctr">
                    <a:lnL w="6350" cap="flat" cmpd="sng" algn="ctr">
                      <a:solidFill>
                        <a:srgbClr val="10370D"/>
                      </a:solidFill>
                      <a:prstDash val="solid"/>
                      <a:round/>
                      <a:headEnd type="none" w="med" len="med"/>
                      <a:tailEnd type="none" w="med" len="med"/>
                    </a:lnL>
                    <a:lnR w="12700" cap="flat" cmpd="sng" algn="ctr">
                      <a:solidFill>
                        <a:srgbClr val="D03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62999520"/>
                  </a:ext>
                </a:extLst>
              </a:tr>
              <a:tr h="205475">
                <a:tc>
                  <a:txBody>
                    <a:bodyPr/>
                    <a:lstStyle/>
                    <a:p>
                      <a:pPr algn="l" fontAlgn="ctr"/>
                      <a:r>
                        <a:rPr lang="cs-CZ" sz="1400" b="1" i="0" u="none" strike="noStrike">
                          <a:solidFill>
                            <a:srgbClr val="151515"/>
                          </a:solidFill>
                          <a:effectLst/>
                          <a:latin typeface="Arial" panose="020B0604020202020204" pitchFamily="34" charset="0"/>
                        </a:rPr>
                        <a:t>Svoboda Matěj</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903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effectLst/>
                          <a:latin typeface="Arial" panose="020B0604020202020204" pitchFamily="34" charset="0"/>
                        </a:rPr>
                        <a:t>0</a:t>
                      </a:r>
                    </a:p>
                  </a:txBody>
                  <a:tcPr marL="9222" marR="9222" marT="9222" marB="0" anchor="ctr">
                    <a:lnL w="6350" cap="flat" cmpd="sng" algn="ctr">
                      <a:solidFill>
                        <a:srgbClr val="90320D"/>
                      </a:solidFill>
                      <a:prstDash val="solid"/>
                      <a:round/>
                      <a:headEnd type="none" w="med" len="med"/>
                      <a:tailEnd type="none" w="med" len="med"/>
                    </a:lnL>
                    <a:lnR w="12700" cap="flat" cmpd="sng" algn="ctr">
                      <a:solidFill>
                        <a:srgbClr val="D0320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90426052"/>
                  </a:ext>
                </a:extLst>
              </a:tr>
              <a:tr h="205475">
                <a:tc>
                  <a:txBody>
                    <a:bodyPr/>
                    <a:lstStyle/>
                    <a:p>
                      <a:pPr algn="l" fontAlgn="ctr"/>
                      <a:r>
                        <a:rPr lang="cs-CZ" sz="1400" b="1" i="0" u="none" strike="noStrike">
                          <a:solidFill>
                            <a:srgbClr val="151515"/>
                          </a:solidFill>
                          <a:effectLst/>
                          <a:latin typeface="Arial" panose="020B0604020202020204" pitchFamily="34" charset="0"/>
                        </a:rPr>
                        <a:t>Šmidrkal Michal</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00CF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151515"/>
                          </a:solidFill>
                          <a:effectLst/>
                          <a:latin typeface="Arial" panose="020B0604020202020204" pitchFamily="34" charset="0"/>
                        </a:rPr>
                        <a:t>0</a:t>
                      </a:r>
                    </a:p>
                  </a:txBody>
                  <a:tcPr marL="9222" marR="9222" marT="9222" marB="0" anchor="ctr">
                    <a:lnL w="6350" cap="flat" cmpd="sng" algn="ctr">
                      <a:solidFill>
                        <a:srgbClr val="00CF48"/>
                      </a:solidFill>
                      <a:prstDash val="solid"/>
                      <a:round/>
                      <a:headEnd type="none" w="med" len="med"/>
                      <a:tailEnd type="none" w="med" len="med"/>
                    </a:lnL>
                    <a:lnR w="12700" cap="flat" cmpd="sng" algn="ctr">
                      <a:solidFill>
                        <a:srgbClr val="C0CC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18266853"/>
                  </a:ext>
                </a:extLst>
              </a:tr>
              <a:tr h="215259">
                <a:tc>
                  <a:txBody>
                    <a:bodyPr/>
                    <a:lstStyle/>
                    <a:p>
                      <a:pPr algn="l" fontAlgn="ctr"/>
                      <a:r>
                        <a:rPr lang="cs-CZ" sz="1400" b="1" i="0" u="none" strike="noStrike">
                          <a:solidFill>
                            <a:srgbClr val="151515"/>
                          </a:solidFill>
                          <a:effectLst/>
                          <a:latin typeface="Arial" panose="020B0604020202020204" pitchFamily="34" charset="0"/>
                        </a:rPr>
                        <a:t>Šraga David</a:t>
                      </a:r>
                    </a:p>
                  </a:txBody>
                  <a:tcPr marL="9222" marR="9222" marT="9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151515"/>
                          </a:solidFill>
                          <a:effectLst/>
                          <a:latin typeface="Arial" panose="020B0604020202020204" pitchFamily="34" charset="0"/>
                        </a:rPr>
                        <a:t>0</a:t>
                      </a:r>
                    </a:p>
                  </a:txBody>
                  <a:tcPr marL="9222" marR="9222" marT="9222" marB="0" anchor="ctr">
                    <a:lnL w="6350" cap="flat" cmpd="sng" algn="ctr">
                      <a:solidFill>
                        <a:srgbClr val="000000"/>
                      </a:solidFill>
                      <a:prstDash val="solid"/>
                      <a:round/>
                      <a:headEnd type="none" w="med" len="med"/>
                      <a:tailEnd type="none" w="med" len="med"/>
                    </a:lnL>
                    <a:lnR w="6350" cap="flat" cmpd="sng" algn="ctr">
                      <a:solidFill>
                        <a:srgbClr val="20CD48"/>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151515"/>
                          </a:solidFill>
                          <a:effectLst/>
                          <a:latin typeface="Arial" panose="020B0604020202020204" pitchFamily="34" charset="0"/>
                        </a:rPr>
                        <a:t>1</a:t>
                      </a:r>
                    </a:p>
                  </a:txBody>
                  <a:tcPr marL="9222" marR="9222" marT="9222" marB="0" anchor="ctr">
                    <a:lnL w="6350" cap="flat" cmpd="sng" algn="ctr">
                      <a:solidFill>
                        <a:srgbClr val="20CD48"/>
                      </a:solidFill>
                      <a:prstDash val="solid"/>
                      <a:round/>
                      <a:headEnd type="none" w="med" len="med"/>
                      <a:tailEnd type="none" w="med" len="med"/>
                    </a:lnL>
                    <a:lnR w="12700" cap="flat" cmpd="sng" algn="ctr">
                      <a:solidFill>
                        <a:srgbClr val="40CF48"/>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42230616"/>
                  </a:ext>
                </a:extLst>
              </a:tr>
            </a:tbl>
          </a:graphicData>
        </a:graphic>
      </p:graphicFrame>
      <p:sp>
        <p:nvSpPr>
          <p:cNvPr id="8" name="Obdélník 7"/>
          <p:cNvSpPr/>
          <p:nvPr/>
        </p:nvSpPr>
        <p:spPr>
          <a:xfrm>
            <a:off x="5514278" y="163116"/>
            <a:ext cx="4597134" cy="1446550"/>
          </a:xfrm>
          <a:prstGeom prst="rect">
            <a:avLst/>
          </a:prstGeom>
          <a:pattFill prst="dkHorz">
            <a:fgClr>
              <a:schemeClr val="accent1"/>
            </a:fgClr>
            <a:bgClr>
              <a:schemeClr val="bg1"/>
            </a:bgClr>
          </a:pattFill>
        </p:spPr>
        <p:txBody>
          <a:bodyPr wrap="square" lIns="91440" tIns="45720" rIns="91440" bIns="45720">
            <a:spAutoFit/>
          </a:bodyPr>
          <a:lstStyle/>
          <a:p>
            <a:pPr algn="ctr"/>
            <a:r>
              <a:rPr lang="cs-CZ" sz="4400" b="1" cap="none" spc="0" dirty="0" smtClean="0">
                <a:ln w="13462">
                  <a:solidFill>
                    <a:schemeClr val="bg1"/>
                  </a:solidFill>
                  <a:prstDash val="solid"/>
                </a:ln>
                <a:solidFill>
                  <a:srgbClr val="6600CC"/>
                </a:solidFill>
                <a:effectLst>
                  <a:outerShdw dist="38100" dir="2700000" algn="bl" rotWithShape="0">
                    <a:schemeClr val="accent5"/>
                  </a:outerShdw>
                </a:effectLst>
              </a:rPr>
              <a:t>Hráčská statistika</a:t>
            </a:r>
            <a:endParaRPr lang="cs-CZ" sz="4400" b="1" cap="none" spc="0" dirty="0">
              <a:ln w="13462">
                <a:solidFill>
                  <a:schemeClr val="bg1"/>
                </a:solidFill>
                <a:prstDash val="solid"/>
              </a:ln>
              <a:solidFill>
                <a:srgbClr val="6600CC"/>
              </a:solidFill>
              <a:effectLst>
                <a:outerShdw dist="38100" dir="2700000" algn="bl" rotWithShape="0">
                  <a:schemeClr val="accent5"/>
                </a:outerShdw>
              </a:effectLst>
            </a:endParaRPr>
          </a:p>
        </p:txBody>
      </p:sp>
      <p:sp>
        <p:nvSpPr>
          <p:cNvPr id="9" name="TextovéPole 8"/>
          <p:cNvSpPr txBox="1"/>
          <p:nvPr/>
        </p:nvSpPr>
        <p:spPr>
          <a:xfrm>
            <a:off x="7582962" y="6953226"/>
            <a:ext cx="55391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0" name="TextovéPole 9"/>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26</a:t>
            </a:r>
          </a:p>
        </p:txBody>
      </p:sp>
    </p:spTree>
    <p:extLst>
      <p:ext uri="{BB962C8B-B14F-4D97-AF65-F5344CB8AC3E}">
        <p14:creationId xmlns:p14="http://schemas.microsoft.com/office/powerpoint/2010/main" val="359943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71984" y="55204"/>
            <a:ext cx="4617247" cy="900000"/>
          </a:xfrm>
          <a:prstGeom prst="rect">
            <a:avLst/>
          </a:prstGeom>
          <a:gradFill>
            <a:gsLst>
              <a:gs pos="15000">
                <a:srgbClr val="89FA7A"/>
              </a:gs>
              <a:gs pos="36000">
                <a:srgbClr val="FFFF99"/>
              </a:gs>
            </a:gsLst>
            <a:lin ang="5400000" scaled="1"/>
          </a:gradFill>
          <a:ln w="60325" cmpd="sng">
            <a:solidFill>
              <a:srgbClr val="996633"/>
            </a:solidFill>
            <a:prstDash val="solid"/>
            <a:headEnd/>
            <a:tailEnd/>
          </a:ln>
          <a:effectLst>
            <a:innerShdw blurRad="482600">
              <a:schemeClr val="accent1">
                <a:lumMod val="60000"/>
                <a:lumOff val="40000"/>
              </a:schemeClr>
            </a:inn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600" dirty="0" smtClean="0">
                <a:ln w="76200">
                  <a:noFill/>
                  <a:prstDash val="solid"/>
                </a:ln>
                <a:solidFill>
                  <a:srgbClr val="0033CC"/>
                </a:solidFill>
                <a:effectLst/>
                <a:latin typeface="CommercialScript BT" panose="03030803040807090C04" pitchFamily="66" charset="0"/>
                <a:ea typeface="Gungsuh" pitchFamily="18" charset="-127"/>
                <a:cs typeface="Arial" panose="020B0604020202020204" pitchFamily="34" charset="0"/>
              </a:rPr>
              <a:t>Vítáme</a:t>
            </a:r>
            <a:endParaRPr lang="cs-CZ" sz="12600" dirty="0">
              <a:ln w="76200">
                <a:noFill/>
                <a:prstDash val="solid"/>
              </a:ln>
              <a:solidFill>
                <a:srgbClr val="0033CC"/>
              </a:solidFill>
              <a:effectLst/>
              <a:latin typeface="CommercialScript BT" panose="03030803040807090C04" pitchFamily="66"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747292"/>
            <a:ext cx="4649750" cy="792000"/>
          </a:xfrm>
          <a:prstGeom prst="rect">
            <a:avLst/>
          </a:prstGeom>
          <a:solidFill>
            <a:srgbClr val="0066CC"/>
          </a:solidFill>
          <a:ln w="53975" cmpd="sng">
            <a:solidFill>
              <a:srgbClr val="F3E80B"/>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000" dirty="0" smtClean="0">
                <a:ln w="57150">
                  <a:solidFill>
                    <a:schemeClr val="bg1"/>
                  </a:solidFill>
                </a:ln>
                <a:solidFill>
                  <a:srgbClr val="FF0066"/>
                </a:solidFill>
                <a:effectLst>
                  <a:outerShdw blurRad="38100" dist="38100" dir="2700000" algn="tl">
                    <a:srgbClr val="000000">
                      <a:alpha val="43137"/>
                    </a:srgbClr>
                  </a:outerShdw>
                </a:effectLst>
                <a:latin typeface="Tw Cen MT Condensed Extra Bold" panose="020B0803020202020204" pitchFamily="34" charset="-18"/>
                <a:ea typeface="Verdana" pitchFamily="34" charset="0"/>
                <a:cs typeface="Arial" panose="020B0604020202020204" pitchFamily="34" charset="0"/>
              </a:rPr>
              <a:t>SK </a:t>
            </a:r>
            <a:r>
              <a:rPr lang="cs-CZ" sz="6000" dirty="0" err="1" smtClean="0">
                <a:ln w="57150">
                  <a:solidFill>
                    <a:schemeClr val="bg1"/>
                  </a:solidFill>
                </a:ln>
                <a:solidFill>
                  <a:srgbClr val="FF0066"/>
                </a:solidFill>
                <a:effectLst>
                  <a:outerShdw blurRad="38100" dist="38100" dir="2700000" algn="tl">
                    <a:srgbClr val="000000">
                      <a:alpha val="43137"/>
                    </a:srgbClr>
                  </a:outerShdw>
                </a:effectLst>
                <a:latin typeface="Tw Cen MT Condensed Extra Bold" panose="020B0803020202020204" pitchFamily="34" charset="-18"/>
                <a:ea typeface="Verdana" pitchFamily="34" charset="0"/>
                <a:cs typeface="Arial" panose="020B0604020202020204" pitchFamily="34" charset="0"/>
              </a:rPr>
              <a:t>Štětí</a:t>
            </a:r>
            <a:r>
              <a:rPr lang="cs-CZ" sz="6000" dirty="0" smtClean="0">
                <a:ln w="57150">
                  <a:solidFill>
                    <a:schemeClr val="bg1"/>
                  </a:solidFill>
                </a:ln>
                <a:solidFill>
                  <a:srgbClr val="FF0066"/>
                </a:solidFill>
                <a:effectLst>
                  <a:outerShdw blurRad="38100" dist="38100" dir="2700000" algn="tl">
                    <a:srgbClr val="000000">
                      <a:alpha val="43137"/>
                    </a:srgbClr>
                  </a:outerShdw>
                </a:effectLst>
                <a:latin typeface="Tw Cen MT Condensed Extra Bold" panose="020B0803020202020204" pitchFamily="34" charset="-18"/>
                <a:ea typeface="Verdana" pitchFamily="34" charset="0"/>
                <a:cs typeface="Arial" panose="020B0604020202020204" pitchFamily="34" charset="0"/>
              </a:rPr>
              <a:t>, z.s.</a:t>
            </a:r>
            <a:endParaRPr lang="cs-CZ" sz="6000" dirty="0">
              <a:ln w="57150">
                <a:solidFill>
                  <a:schemeClr val="bg1"/>
                </a:solidFill>
              </a:ln>
              <a:solidFill>
                <a:srgbClr val="FF0066"/>
              </a:solidFill>
              <a:effectLst>
                <a:outerShdw blurRad="38100" dist="38100" dir="2700000" algn="tl">
                  <a:srgbClr val="000000">
                    <a:alpha val="43137"/>
                  </a:srgbClr>
                </a:outerShdw>
              </a:effectLst>
              <a:latin typeface="Tw Cen MT Condensed Extra Bold" panose="020B0803020202020204" pitchFamily="34" charset="-18"/>
              <a:ea typeface="Verdana" pitchFamily="34" charset="0"/>
              <a:cs typeface="Arial" panose="020B0604020202020204" pitchFamily="34" charset="0"/>
            </a:endParaRPr>
          </a:p>
        </p:txBody>
      </p:sp>
      <p:sp>
        <p:nvSpPr>
          <p:cNvPr id="22" name="Text Box 148"/>
          <p:cNvSpPr txBox="1">
            <a:spLocks noChangeArrowheads="1"/>
          </p:cNvSpPr>
          <p:nvPr/>
        </p:nvSpPr>
        <p:spPr bwMode="auto">
          <a:xfrm>
            <a:off x="71984" y="4181057"/>
            <a:ext cx="4577741" cy="2246755"/>
          </a:xfrm>
          <a:prstGeom prst="rect">
            <a:avLst/>
          </a:prstGeom>
          <a:blipFill>
            <a:blip r:embed="rId3"/>
            <a:stretch>
              <a:fillRect/>
            </a:stretch>
          </a:blipFill>
          <a:ln w="53975" cmpd="sng">
            <a:solidFill>
              <a:srgbClr val="FFCC99"/>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smtClean="0">
                <a:ln w="19050">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Hlavního rozhodčího</a:t>
            </a:r>
          </a:p>
          <a:p>
            <a:pPr algn="ctr" eaLnBrk="0" hangingPunct="0">
              <a:defRPr/>
            </a:pPr>
            <a:r>
              <a:rPr lang="cs-CZ" sz="20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Martina Matase</a:t>
            </a:r>
          </a:p>
          <a:p>
            <a:pPr algn="ctr" eaLnBrk="0" hangingPunct="0">
              <a:defRPr/>
            </a:pPr>
            <a:r>
              <a:rPr lang="cs-CZ" sz="2000" u="sng" dirty="0" smtClean="0">
                <a:ln w="19050">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Asistenty hlavního rozhodčího</a:t>
            </a:r>
          </a:p>
          <a:p>
            <a:pPr algn="ctr" eaLnBrk="0" hangingPunct="0">
              <a:defRPr/>
            </a:pPr>
            <a:r>
              <a:rPr lang="cs-CZ" sz="20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Jana </a:t>
            </a:r>
            <a:r>
              <a:rPr lang="cs-CZ" sz="2000" dirty="0" err="1">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Davignona</a:t>
            </a:r>
            <a:endParaRPr lang="cs-CZ" sz="20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endParaRPr>
          </a:p>
          <a:p>
            <a:pPr algn="ctr" eaLnBrk="0" hangingPunct="0">
              <a:defRPr/>
            </a:pPr>
            <a:r>
              <a:rPr lang="cs-CZ" sz="2000" dirty="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rPr>
              <a:t>Ladislava Holce</a:t>
            </a:r>
            <a:endParaRPr lang="cs-CZ" sz="2000" dirty="0">
              <a:ln w="3175">
                <a:noFill/>
              </a:ln>
              <a:solidFill>
                <a:schemeClr val="accent1">
                  <a:lumMod val="50000"/>
                </a:schemeClr>
              </a:solidFill>
              <a:effectLst>
                <a:outerShdw blurRad="38100" dist="38100" dir="2700000" algn="tl">
                  <a:srgbClr val="000000">
                    <a:alpha val="43137"/>
                  </a:srgbClr>
                </a:outerShdw>
              </a:effectLst>
              <a:latin typeface="Arial Black" panose="020B0A04020102020204" pitchFamily="34" charset="0"/>
              <a:ea typeface="GungsuhChe" pitchFamily="49" charset="-127"/>
              <a:cs typeface="Arial" panose="020B0604020202020204" pitchFamily="34" charset="0"/>
            </a:endParaRPr>
          </a:p>
          <a:p>
            <a:pPr algn="ctr" eaLnBrk="0" hangingPunct="0">
              <a:defRPr/>
            </a:pPr>
            <a:r>
              <a:rPr lang="cs-CZ" sz="2000" u="sng" dirty="0" smtClean="0">
                <a:ln w="19050">
                  <a:noFill/>
                </a:ln>
                <a:solidFill>
                  <a:schemeClr val="accent1">
                    <a:lumMod val="50000"/>
                  </a:schemeClr>
                </a:solidFill>
                <a:effectLst>
                  <a:outerShdw blurRad="38100" dist="38100" dir="2700000" algn="tl">
                    <a:srgbClr val="000000">
                      <a:alpha val="43137"/>
                    </a:srgbClr>
                  </a:outerShdw>
                </a:effectLst>
                <a:latin typeface="Georgia" panose="02040502050405020303" pitchFamily="18" charset="0"/>
                <a:ea typeface="GungsuhChe" pitchFamily="49" charset="-127"/>
                <a:cs typeface="Arial" panose="020B0604020202020204" pitchFamily="34" charset="0"/>
              </a:rPr>
              <a:t>Delegáta ÚKFS</a:t>
            </a:r>
          </a:p>
          <a:p>
            <a:pPr eaLnBrk="0" hangingPunct="0">
              <a:defRPr/>
            </a:pPr>
            <a:r>
              <a:rPr lang="cs-CZ" sz="20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Petra Kalistu</a:t>
            </a:r>
            <a:endParaRPr lang="cs-CZ" sz="2000" dirty="0" smtClean="0">
              <a:ln w="3175">
                <a:noFill/>
              </a:ln>
              <a:effectLst>
                <a:outerShdw blurRad="38100" dist="38100" dir="2700000" algn="tl">
                  <a:srgbClr val="000000">
                    <a:alpha val="43137"/>
                  </a:srgbClr>
                </a:outerShdw>
              </a:effectLst>
              <a:latin typeface="Arial Black" panose="020B0A04020102020204" pitchFamily="34" charset="0"/>
              <a:ea typeface="GungsuhChe" pitchFamily="49" charset="-127"/>
              <a:cs typeface="Arial" pitchFamily="34" charset="0"/>
            </a:endParaRPr>
          </a:p>
        </p:txBody>
      </p:sp>
      <p:sp>
        <p:nvSpPr>
          <p:cNvPr id="23" name="TextovéPole 22"/>
          <p:cNvSpPr txBox="1"/>
          <p:nvPr/>
        </p:nvSpPr>
        <p:spPr>
          <a:xfrm>
            <a:off x="71984" y="1090509"/>
            <a:ext cx="4608512" cy="584775"/>
          </a:xfrm>
          <a:prstGeom prst="rect">
            <a:avLst/>
          </a:prstGeom>
          <a:gradFill>
            <a:gsLst>
              <a:gs pos="0">
                <a:srgbClr val="89FA7A"/>
              </a:gs>
              <a:gs pos="0">
                <a:srgbClr val="CCFFFF"/>
              </a:gs>
            </a:gsLst>
            <a:lin ang="5400000" scaled="1"/>
          </a:gradFill>
          <a:ln w="44450"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smtClean="0">
                <a:solidFill>
                  <a:srgbClr val="009900"/>
                </a:solidFill>
                <a:effectLst/>
                <a:latin typeface="Franklin Gothic Demi" panose="020B0703020102020204" pitchFamily="34"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755404"/>
            <a:ext cx="4608512" cy="1224136"/>
          </a:xfrm>
          <a:prstGeom prst="rect">
            <a:avLst/>
          </a:prstGeom>
          <a:solidFill>
            <a:schemeClr val="bg1"/>
          </a:solidFill>
          <a:ln w="57150" cmpd="sng">
            <a:solidFill>
              <a:schemeClr val="tx1"/>
            </a:solidFill>
            <a:prstDash val="solid"/>
            <a:miter lim="800000"/>
            <a:headEnd/>
            <a:tailEnd/>
          </a:ln>
          <a:effectLst>
            <a:glow rad="63500">
              <a:srgbClr val="FF0000">
                <a:alpha val="40000"/>
              </a:srgbClr>
            </a:glow>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800" dirty="0" smtClean="0">
                <a:ln w="28575" cap="rnd" cmpd="dbl">
                  <a:solidFill>
                    <a:schemeClr val="tx1"/>
                  </a:solidFill>
                  <a:bevel/>
                </a:ln>
                <a:solidFill>
                  <a:srgbClr val="3333CC"/>
                </a:solidFill>
                <a:effectLst>
                  <a:outerShdw blurRad="38100" dist="38100" dir="2700000" algn="tl">
                    <a:srgbClr val="000000">
                      <a:alpha val="43137"/>
                    </a:srgbClr>
                  </a:outerShdw>
                </a:effectLst>
                <a:latin typeface="Tw Cen MT Condensed Extra Bold" panose="020B0803020202020204" pitchFamily="34" charset="-18"/>
                <a:ea typeface="Gungsuh" pitchFamily="18" charset="-127"/>
                <a:cs typeface="Arial" panose="020B0604020202020204" pitchFamily="34" charset="0"/>
              </a:rPr>
              <a:t>TJ Sokol Srbice, </a:t>
            </a:r>
            <a:r>
              <a:rPr lang="cs-CZ" sz="4400" dirty="0" err="1" smtClean="0">
                <a:ln w="28575" cap="rnd" cmpd="dbl">
                  <a:solidFill>
                    <a:schemeClr val="tx1"/>
                  </a:solidFill>
                  <a:bevel/>
                </a:ln>
                <a:solidFill>
                  <a:srgbClr val="3333CC"/>
                </a:solidFill>
                <a:effectLst>
                  <a:outerShdw blurRad="38100" dist="38100" dir="2700000" algn="tl">
                    <a:srgbClr val="000000">
                      <a:alpha val="43137"/>
                    </a:srgbClr>
                  </a:outerShdw>
                </a:effectLst>
                <a:latin typeface="Tw Cen MT Condensed Extra Bold" panose="020B0803020202020204" pitchFamily="34" charset="-18"/>
                <a:ea typeface="Gungsuh" pitchFamily="18" charset="-127"/>
                <a:cs typeface="Arial" panose="020B0604020202020204" pitchFamily="34" charset="0"/>
              </a:rPr>
              <a:t>z.s</a:t>
            </a:r>
            <a:r>
              <a:rPr lang="cs-CZ" sz="4400" dirty="0" smtClean="0">
                <a:ln w="28575" cap="rnd" cmpd="dbl">
                  <a:solidFill>
                    <a:schemeClr val="tx1"/>
                  </a:solidFill>
                  <a:bevel/>
                </a:ln>
                <a:solidFill>
                  <a:srgbClr val="3333CC"/>
                </a:solidFill>
                <a:effectLst>
                  <a:outerShdw blurRad="38100" dist="38100" dir="2700000" algn="tl">
                    <a:srgbClr val="000000">
                      <a:alpha val="43137"/>
                    </a:srgbClr>
                  </a:outerShdw>
                </a:effectLst>
                <a:latin typeface="Tw Cen MT Condensed Extra Bold" panose="020B0803020202020204" pitchFamily="34" charset="-18"/>
                <a:ea typeface="Gungsuh" pitchFamily="18" charset="-127"/>
                <a:cs typeface="Arial" panose="020B0604020202020204" pitchFamily="34" charset="0"/>
              </a:rPr>
              <a:t>.</a:t>
            </a:r>
            <a:endParaRPr lang="cs-CZ" sz="4800" dirty="0" smtClean="0">
              <a:ln w="28575" cap="rnd" cmpd="dbl">
                <a:solidFill>
                  <a:schemeClr val="tx1"/>
                </a:solidFill>
                <a:bevel/>
              </a:ln>
              <a:solidFill>
                <a:srgbClr val="3333CC"/>
              </a:solidFill>
              <a:effectLst>
                <a:outerShdw blurRad="38100" dist="38100" dir="2700000" algn="tl">
                  <a:srgbClr val="000000">
                    <a:alpha val="43137"/>
                  </a:srgbClr>
                </a:outerShdw>
              </a:effectLst>
              <a:latin typeface="Tw Cen MT Condensed Extra Bold" panose="020B0803020202020204" pitchFamily="34" charset="-18"/>
              <a:ea typeface="Gungsuh" pitchFamily="18" charset="-127"/>
              <a:cs typeface="Arial" panose="020B0604020202020204" pitchFamily="34" charset="0"/>
            </a:endParaRPr>
          </a:p>
        </p:txBody>
      </p:sp>
      <p:sp>
        <p:nvSpPr>
          <p:cNvPr id="11" name="TextovéPole 10"/>
          <p:cNvSpPr txBox="1"/>
          <p:nvPr/>
        </p:nvSpPr>
        <p:spPr>
          <a:xfrm>
            <a:off x="7560816"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pic>
        <p:nvPicPr>
          <p:cNvPr id="3" name="Obrázek 2"/>
          <p:cNvPicPr>
            <a:picLocks noChangeAspect="1"/>
          </p:cNvPicPr>
          <p:nvPr/>
        </p:nvPicPr>
        <p:blipFill>
          <a:blip r:embed="rId4"/>
          <a:stretch>
            <a:fillRect/>
          </a:stretch>
        </p:blipFill>
        <p:spPr>
          <a:xfrm>
            <a:off x="3240336" y="6571828"/>
            <a:ext cx="484343" cy="540000"/>
          </a:xfrm>
          <a:prstGeom prst="rect">
            <a:avLst/>
          </a:prstGeom>
        </p:spPr>
      </p:pic>
      <p:pic>
        <p:nvPicPr>
          <p:cNvPr id="4" name="Obrázek 3"/>
          <p:cNvPicPr>
            <a:picLocks noChangeAspect="1"/>
          </p:cNvPicPr>
          <p:nvPr/>
        </p:nvPicPr>
        <p:blipFill>
          <a:blip r:embed="rId5"/>
          <a:stretch>
            <a:fillRect/>
          </a:stretch>
        </p:blipFill>
        <p:spPr>
          <a:xfrm>
            <a:off x="648048" y="6499820"/>
            <a:ext cx="610875" cy="540000"/>
          </a:xfrm>
          <a:prstGeom prst="rect">
            <a:avLst/>
          </a:prstGeom>
        </p:spPr>
      </p:pic>
      <p:sp>
        <p:nvSpPr>
          <p:cNvPr id="2" name="TextovéPole 1"/>
          <p:cNvSpPr txBox="1"/>
          <p:nvPr/>
        </p:nvSpPr>
        <p:spPr>
          <a:xfrm>
            <a:off x="5328568" y="163116"/>
            <a:ext cx="4752528" cy="6617196"/>
          </a:xfrm>
          <a:prstGeom prst="rect">
            <a:avLst/>
          </a:prstGeom>
          <a:blipFill dpi="0" rotWithShape="1">
            <a:blip r:embed="rId6"/>
            <a:srcRect/>
            <a:stretch>
              <a:fillRect/>
            </a:stretch>
          </a:blipFill>
          <a:effectLst>
            <a:glow rad="101600">
              <a:srgbClr val="CCFFCC">
                <a:alpha val="40000"/>
              </a:srgbClr>
            </a:glow>
            <a:softEdge rad="393700"/>
          </a:effectLst>
        </p:spPr>
        <p:txBody>
          <a:bodyPr wrap="square" rtlCol="0">
            <a:spAutoFit/>
          </a:bodyPr>
          <a:lstStyle/>
          <a:p>
            <a:pPr algn="ctr"/>
            <a:r>
              <a:rPr lang="cs-CZ" sz="40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Krásnou zimu a pěkný nový rok 2018 přeje fotbalový oddíl </a:t>
            </a:r>
          </a:p>
          <a:p>
            <a:pPr algn="ctr"/>
            <a:r>
              <a:rPr lang="cs-CZ" sz="40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SK Štětí</a:t>
            </a:r>
          </a:p>
          <a:p>
            <a:pPr algn="ctr"/>
            <a:r>
              <a:rPr lang="cs-CZ" sz="2800" dirty="0" smtClean="0">
                <a:ln>
                  <a:solidFill>
                    <a:srgbClr val="FFFF00"/>
                  </a:solidFill>
                </a:ln>
                <a:solidFill>
                  <a:srgbClr val="003300"/>
                </a:solidFill>
                <a:latin typeface="Comic Sans MS" panose="030F0702030302020204" pitchFamily="66" charset="0"/>
              </a:rPr>
              <a:t>Společně s Vámi se těšíme na jarní část soutěže. Začíná 10.3.2018 a první domácí zápas hraje mužstvo dospělých 17. března 2018 proti TJ Horní Jiřetín/FK Litvínov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78547" y="2378844"/>
            <a:ext cx="4680520" cy="4616648"/>
          </a:xfrm>
          <a:prstGeom prst="rect">
            <a:avLst/>
          </a:prstGeom>
          <a:solidFill>
            <a:srgbClr val="CCFFFF">
              <a:alpha val="24000"/>
            </a:srgbClr>
          </a:solidFill>
        </p:spPr>
        <p:txBody>
          <a:bodyPr wrap="square" rtlCol="0">
            <a:spAutoFit/>
          </a:bodyPr>
          <a:lstStyle/>
          <a:p>
            <a:pPr algn="just"/>
            <a:r>
              <a:rPr lang="cs-CZ" sz="1400" b="0" dirty="0" smtClean="0">
                <a:latin typeface="Arial" panose="020B0604020202020204" pitchFamily="34" charset="0"/>
                <a:cs typeface="Arial" panose="020B0604020202020204" pitchFamily="34" charset="0"/>
              </a:rPr>
              <a:t>Malé ohlédnutí za podzimní částí soutěže. Loni divize a pád do Ústeckého přeboru. Nálada a pohoda v mužstvu byla hodně nalomena a odrazilo se to i v odchodu klíčových hráčů do jiných týmů v rámci volného přestupu. Pro oživení kolektivu bylo třeba něco udělat a pokusit tým nastartovat do další činnosti. V tuto dobu fotbalový oddíl oslovil Jiřího </a:t>
            </a:r>
            <a:r>
              <a:rPr lang="cs-CZ" sz="1400" b="0" dirty="0" err="1" smtClean="0">
                <a:latin typeface="Arial" panose="020B0604020202020204" pitchFamily="34" charset="0"/>
                <a:cs typeface="Arial" panose="020B0604020202020204" pitchFamily="34" charset="0"/>
              </a:rPr>
              <a:t>Ransdorfa</a:t>
            </a:r>
            <a:r>
              <a:rPr lang="cs-CZ" sz="1400" b="0" dirty="0" smtClean="0">
                <a:latin typeface="Arial" panose="020B0604020202020204" pitchFamily="34" charset="0"/>
                <a:cs typeface="Arial" panose="020B0604020202020204" pitchFamily="34" charset="0"/>
              </a:rPr>
              <a:t> a Karla Zunu s nabídkou na převzetí týmu. I přes určité obavy související s rozpadem mužstva řekli nakonec ano. Začala hektická jednání o přestupech s cílem kádr doplnit. Herní letní prověrkou byl celkem kvalitně obsazený tradiční turnaj v Dobříni, kde jsme obsadili 2. místo. S pozdějším vítězem účastníkem České fotbalové ligy jsme sehráli vyrovnanou partii, i když jsme nakonec prohráli. To už jsme hráli s některými novými posilami v </a:t>
            </a:r>
            <a:r>
              <a:rPr lang="cs-CZ" sz="1400" b="0" dirty="0" err="1" smtClean="0">
                <a:latin typeface="Arial" panose="020B0604020202020204" pitchFamily="34" charset="0"/>
                <a:cs typeface="Arial" panose="020B0604020202020204" pitchFamily="34" charset="0"/>
              </a:rPr>
              <a:t>sestavě,jako</a:t>
            </a:r>
            <a:r>
              <a:rPr lang="cs-CZ" sz="1400" b="0" dirty="0" smtClean="0">
                <a:latin typeface="Arial" panose="020B0604020202020204" pitchFamily="34" charset="0"/>
                <a:cs typeface="Arial" panose="020B0604020202020204" pitchFamily="34" charset="0"/>
              </a:rPr>
              <a:t> třeba Marek Faust nebo David Brandejs. Začátek podzimní části Ústeckého přeboru proti Modlanům doma 12.8.2017 se blížil a mohli jsme hlásit, že jsme připraveni. Za cíl jsme si stanovili hrát pohledný fotbal, který se bude divákům líbit a nebudou nás trápit starosti se</a:t>
            </a:r>
          </a:p>
        </p:txBody>
      </p:sp>
      <p:sp>
        <p:nvSpPr>
          <p:cNvPr id="7" name="TextovéPole 6"/>
          <p:cNvSpPr txBox="1"/>
          <p:nvPr/>
        </p:nvSpPr>
        <p:spPr>
          <a:xfrm>
            <a:off x="71984" y="91108"/>
            <a:ext cx="4680520" cy="2062103"/>
          </a:xfrm>
          <a:prstGeom prst="rect">
            <a:avLst/>
          </a:prstGeom>
          <a:solidFill>
            <a:srgbClr val="EEBAFE"/>
          </a:solidFill>
          <a:effectLst>
            <a:glow rad="101600">
              <a:schemeClr val="bg1">
                <a:lumMod val="95000"/>
                <a:alpha val="40000"/>
              </a:schemeClr>
            </a:glow>
            <a:outerShdw blurRad="50800" dist="50800" dir="5400000" algn="ctr" rotWithShape="0">
              <a:srgbClr val="FFFF00"/>
            </a:outerShdw>
            <a:softEdge rad="342900"/>
          </a:effectLst>
        </p:spPr>
        <p:txBody>
          <a:bodyPr wrap="square" rtlCol="0">
            <a:spAutoFit/>
          </a:bodyPr>
          <a:lstStyle/>
          <a:p>
            <a:pPr algn="ctr"/>
            <a:r>
              <a:rPr lang="cs-CZ" sz="3200" dirty="0" smtClean="0">
                <a:solidFill>
                  <a:srgbClr val="FF0000"/>
                </a:solidFill>
                <a:latin typeface="Berlin Sans FB Demi" panose="020E0802020502020306" pitchFamily="34" charset="0"/>
              </a:rPr>
              <a:t>Projděme se dosavadním průběhem mužstva dospělých v Ústeckém přeboru </a:t>
            </a:r>
          </a:p>
        </p:txBody>
      </p:sp>
      <p:cxnSp>
        <p:nvCxnSpPr>
          <p:cNvPr id="9" name="Přímá spojnice se šipkou 8"/>
          <p:cNvCxnSpPr/>
          <p:nvPr/>
        </p:nvCxnSpPr>
        <p:spPr bwMode="auto">
          <a:xfrm>
            <a:off x="2952304" y="7075884"/>
            <a:ext cx="1008112" cy="0"/>
          </a:xfrm>
          <a:prstGeom prst="straightConnector1">
            <a:avLst/>
          </a:prstGeom>
          <a:noFill/>
          <a:ln w="38100" cap="flat" cmpd="sng" algn="ctr">
            <a:solidFill>
              <a:srgbClr val="669900"/>
            </a:solidFill>
            <a:prstDash val="solid"/>
            <a:round/>
            <a:headEnd type="none" w="med" len="med"/>
            <a:tailEnd type="triangle"/>
          </a:ln>
          <a:effectLst>
            <a:outerShdw dist="45791" dir="2021404" algn="ctr" rotWithShape="0">
              <a:srgbClr val="9999FF"/>
            </a:outerShdw>
          </a:effectLst>
        </p:spPr>
      </p:cxnSp>
      <p:sp>
        <p:nvSpPr>
          <p:cNvPr id="5" name="TextovéPole 4"/>
          <p:cNvSpPr txBox="1"/>
          <p:nvPr/>
        </p:nvSpPr>
        <p:spPr>
          <a:xfrm>
            <a:off x="1874784"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20</a:t>
            </a:r>
          </a:p>
        </p:txBody>
      </p:sp>
      <p:sp>
        <p:nvSpPr>
          <p:cNvPr id="8" name="TextovéPole 7"/>
          <p:cNvSpPr txBox="1"/>
          <p:nvPr/>
        </p:nvSpPr>
        <p:spPr>
          <a:xfrm>
            <a:off x="7344792" y="7004811"/>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25</a:t>
            </a:r>
          </a:p>
        </p:txBody>
      </p:sp>
      <p:graphicFrame>
        <p:nvGraphicFramePr>
          <p:cNvPr id="3" name="Tabulka 2"/>
          <p:cNvGraphicFramePr>
            <a:graphicFrameLocks noGrp="1"/>
          </p:cNvGraphicFramePr>
          <p:nvPr>
            <p:extLst>
              <p:ext uri="{D42A27DB-BD31-4B8C-83A1-F6EECF244321}">
                <p14:modId xmlns:p14="http://schemas.microsoft.com/office/powerpoint/2010/main" val="2736072149"/>
              </p:ext>
            </p:extLst>
          </p:nvPr>
        </p:nvGraphicFramePr>
        <p:xfrm>
          <a:off x="5576653" y="207144"/>
          <a:ext cx="4504443" cy="6508694"/>
        </p:xfrm>
        <a:graphic>
          <a:graphicData uri="http://schemas.openxmlformats.org/drawingml/2006/table">
            <a:tbl>
              <a:tblPr/>
              <a:tblGrid>
                <a:gridCol w="605171">
                  <a:extLst>
                    <a:ext uri="{9D8B030D-6E8A-4147-A177-3AD203B41FA5}">
                      <a16:colId xmlns:a16="http://schemas.microsoft.com/office/drawing/2014/main" val="270216235"/>
                    </a:ext>
                  </a:extLst>
                </a:gridCol>
                <a:gridCol w="608884">
                  <a:extLst>
                    <a:ext uri="{9D8B030D-6E8A-4147-A177-3AD203B41FA5}">
                      <a16:colId xmlns:a16="http://schemas.microsoft.com/office/drawing/2014/main" val="544705537"/>
                    </a:ext>
                  </a:extLst>
                </a:gridCol>
                <a:gridCol w="326719">
                  <a:extLst>
                    <a:ext uri="{9D8B030D-6E8A-4147-A177-3AD203B41FA5}">
                      <a16:colId xmlns:a16="http://schemas.microsoft.com/office/drawing/2014/main" val="487722736"/>
                    </a:ext>
                  </a:extLst>
                </a:gridCol>
                <a:gridCol w="910541">
                  <a:extLst>
                    <a:ext uri="{9D8B030D-6E8A-4147-A177-3AD203B41FA5}">
                      <a16:colId xmlns:a16="http://schemas.microsoft.com/office/drawing/2014/main" val="1451336557"/>
                    </a:ext>
                  </a:extLst>
                </a:gridCol>
                <a:gridCol w="1061835">
                  <a:extLst>
                    <a:ext uri="{9D8B030D-6E8A-4147-A177-3AD203B41FA5}">
                      <a16:colId xmlns:a16="http://schemas.microsoft.com/office/drawing/2014/main" val="3633422536"/>
                    </a:ext>
                  </a:extLst>
                </a:gridCol>
                <a:gridCol w="452950">
                  <a:extLst>
                    <a:ext uri="{9D8B030D-6E8A-4147-A177-3AD203B41FA5}">
                      <a16:colId xmlns:a16="http://schemas.microsoft.com/office/drawing/2014/main" val="3900500857"/>
                    </a:ext>
                  </a:extLst>
                </a:gridCol>
                <a:gridCol w="538343">
                  <a:extLst>
                    <a:ext uri="{9D8B030D-6E8A-4147-A177-3AD203B41FA5}">
                      <a16:colId xmlns:a16="http://schemas.microsoft.com/office/drawing/2014/main" val="2787078577"/>
                    </a:ext>
                  </a:extLst>
                </a:gridCol>
              </a:tblGrid>
              <a:tr h="374899">
                <a:tc gridSpan="7">
                  <a:txBody>
                    <a:bodyPr/>
                    <a:lstStyle/>
                    <a:p>
                      <a:pPr algn="ctr" fontAlgn="ctr"/>
                      <a:r>
                        <a:rPr lang="cs-CZ" sz="1200" b="1" i="0" u="none" strike="noStrike" dirty="0">
                          <a:solidFill>
                            <a:srgbClr val="000000"/>
                          </a:solidFill>
                          <a:effectLst/>
                          <a:latin typeface="Arial" panose="020B0604020202020204" pitchFamily="34" charset="0"/>
                        </a:rPr>
                        <a:t>Ústecký přebor dospělí jaro 2018 - změny </a:t>
                      </a:r>
                      <a:r>
                        <a:rPr lang="cs-CZ" sz="1200" b="1" i="0" u="none" strike="noStrike" dirty="0" smtClean="0">
                          <a:solidFill>
                            <a:srgbClr val="000000"/>
                          </a:solidFill>
                          <a:effectLst/>
                          <a:latin typeface="Arial" panose="020B0604020202020204" pitchFamily="34" charset="0"/>
                        </a:rPr>
                        <a:t>vyhrazeny</a:t>
                      </a:r>
                      <a:endParaRPr lang="cs-CZ" sz="1200" b="1" i="0" u="none" strike="noStrike" dirty="0">
                        <a:solidFill>
                          <a:srgbClr val="000000"/>
                        </a:solidFill>
                        <a:effectLst/>
                        <a:latin typeface="Arial" panose="020B0604020202020204" pitchFamily="34" charset="0"/>
                      </a:endParaRPr>
                    </a:p>
                  </a:txBody>
                  <a:tcPr marL="2429" marR="2429" marT="24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94762980"/>
                  </a:ext>
                </a:extLst>
              </a:tr>
              <a:tr h="222027">
                <a:tc>
                  <a:txBody>
                    <a:bodyPr/>
                    <a:lstStyle/>
                    <a:p>
                      <a:pPr algn="ctr" fontAlgn="ctr"/>
                      <a:r>
                        <a:rPr lang="cs-CZ" sz="600" b="1" i="0" u="none" strike="noStrike">
                          <a:solidFill>
                            <a:srgbClr val="000000"/>
                          </a:solidFill>
                          <a:effectLst/>
                          <a:latin typeface="Arial" panose="020B0604020202020204" pitchFamily="34" charset="0"/>
                        </a:rPr>
                        <a:t>Datum</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Den</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Čas</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Doma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Venku</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Kolo</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600" b="1" i="0" u="none" strike="noStrike">
                          <a:solidFill>
                            <a:srgbClr val="000000"/>
                          </a:solidFill>
                          <a:effectLst/>
                          <a:latin typeface="Arial" panose="020B0604020202020204" pitchFamily="34" charset="0"/>
                        </a:rPr>
                        <a:t>Výsledek</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81732728"/>
                  </a:ext>
                </a:extLst>
              </a:tr>
              <a:tr h="388731">
                <a:tc>
                  <a:txBody>
                    <a:bodyPr/>
                    <a:lstStyle/>
                    <a:p>
                      <a:pPr algn="ctr" fontAlgn="ctr"/>
                      <a:r>
                        <a:rPr lang="cs-CZ" sz="800" b="1" i="0" u="none" strike="noStrike" dirty="0">
                          <a:solidFill>
                            <a:srgbClr val="0000CC"/>
                          </a:solidFill>
                          <a:effectLst/>
                          <a:latin typeface="Arial" panose="020B0604020202020204" pitchFamily="34" charset="0"/>
                        </a:rPr>
                        <a:t>10.03.2018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14:30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Baník Modlany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16</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083858749"/>
                  </a:ext>
                </a:extLst>
              </a:tr>
              <a:tr h="388731">
                <a:tc>
                  <a:txBody>
                    <a:bodyPr/>
                    <a:lstStyle/>
                    <a:p>
                      <a:pPr algn="ctr" fontAlgn="ctr"/>
                      <a:r>
                        <a:rPr lang="cs-CZ" sz="800" b="1" i="0" u="none" strike="noStrike">
                          <a:solidFill>
                            <a:srgbClr val="0000CC"/>
                          </a:solidFill>
                          <a:effectLst/>
                          <a:latin typeface="Arial" panose="020B0604020202020204" pitchFamily="34" charset="0"/>
                        </a:rPr>
                        <a:t>17.03.2018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TJ Horní Jiřetín/FK Litvínov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17</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77621690"/>
                  </a:ext>
                </a:extLst>
              </a:tr>
              <a:tr h="469534">
                <a:tc>
                  <a:txBody>
                    <a:bodyPr/>
                    <a:lstStyle/>
                    <a:p>
                      <a:pPr algn="ctr" fontAlgn="ctr"/>
                      <a:r>
                        <a:rPr lang="cs-CZ" sz="800" b="1" i="0" u="none" strike="noStrike">
                          <a:solidFill>
                            <a:srgbClr val="0000CC"/>
                          </a:solidFill>
                          <a:effectLst/>
                          <a:latin typeface="Arial" panose="020B0604020202020204" pitchFamily="34" charset="0"/>
                        </a:rPr>
                        <a:t>25.03.2018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neděle</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15:00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FK Neštěmice</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 z.s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18</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012564454"/>
                  </a:ext>
                </a:extLst>
              </a:tr>
              <a:tr h="388731">
                <a:tc>
                  <a:txBody>
                    <a:bodyPr/>
                    <a:lstStyle/>
                    <a:p>
                      <a:pPr algn="ctr" fontAlgn="ctr"/>
                      <a:r>
                        <a:rPr lang="cs-CZ" sz="800" b="1" i="0" u="none" strike="noStrike">
                          <a:solidFill>
                            <a:srgbClr val="0000CC"/>
                          </a:solidFill>
                          <a:effectLst/>
                          <a:latin typeface="Arial" panose="020B0604020202020204" pitchFamily="34" charset="0"/>
                        </a:rPr>
                        <a:t>31.03.2018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neděle</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 z.s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FK Jiskra Modrá</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19</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81914922"/>
                  </a:ext>
                </a:extLst>
              </a:tr>
              <a:tr h="388731">
                <a:tc>
                  <a:txBody>
                    <a:bodyPr/>
                    <a:lstStyle/>
                    <a:p>
                      <a:pPr algn="ctr" fontAlgn="ctr"/>
                      <a:r>
                        <a:rPr lang="cs-CZ" sz="800" b="1" i="0" u="none" strike="noStrike">
                          <a:solidFill>
                            <a:srgbClr val="0000CC"/>
                          </a:solidFill>
                          <a:effectLst/>
                          <a:latin typeface="Arial" panose="020B0604020202020204" pitchFamily="34" charset="0"/>
                        </a:rPr>
                        <a:t>07.04.2018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16:30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FK Jílové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20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540868239"/>
                  </a:ext>
                </a:extLst>
              </a:tr>
              <a:tr h="388731">
                <a:tc>
                  <a:txBody>
                    <a:bodyPr/>
                    <a:lstStyle/>
                    <a:p>
                      <a:pPr algn="ctr" fontAlgn="ctr"/>
                      <a:r>
                        <a:rPr lang="cs-CZ" sz="800" b="1" i="0" u="none" strike="noStrike">
                          <a:solidFill>
                            <a:srgbClr val="0000CC"/>
                          </a:solidFill>
                          <a:effectLst/>
                          <a:latin typeface="Arial" panose="020B0604020202020204" pitchFamily="34" charset="0"/>
                        </a:rPr>
                        <a:t>14.04.2018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STAP Vilémov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21</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797896748"/>
                  </a:ext>
                </a:extLst>
              </a:tr>
              <a:tr h="388731">
                <a:tc>
                  <a:txBody>
                    <a:bodyPr/>
                    <a:lstStyle/>
                    <a:p>
                      <a:pPr algn="ctr" fontAlgn="ctr"/>
                      <a:r>
                        <a:rPr lang="cs-CZ" sz="800" b="1" i="0" u="none" strike="noStrike">
                          <a:solidFill>
                            <a:srgbClr val="0000CC"/>
                          </a:solidFill>
                          <a:effectLst/>
                          <a:latin typeface="Arial" panose="020B0604020202020204" pitchFamily="34" charset="0"/>
                        </a:rPr>
                        <a:t>21.04.2018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Mostecký fotbalový klub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22</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271408234"/>
                  </a:ext>
                </a:extLst>
              </a:tr>
              <a:tr h="388731">
                <a:tc>
                  <a:txBody>
                    <a:bodyPr/>
                    <a:lstStyle/>
                    <a:p>
                      <a:pPr algn="ctr" fontAlgn="ctr"/>
                      <a:r>
                        <a:rPr lang="cs-CZ" sz="800" b="1" i="0" u="none" strike="noStrike" dirty="0">
                          <a:solidFill>
                            <a:srgbClr val="0000CC"/>
                          </a:solidFill>
                          <a:effectLst/>
                          <a:latin typeface="Arial" panose="020B0604020202020204" pitchFamily="34" charset="0"/>
                        </a:rPr>
                        <a:t>28.04.2018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FK Tatran Kadaň</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23</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56797705"/>
                  </a:ext>
                </a:extLst>
              </a:tr>
              <a:tr h="388731">
                <a:tc>
                  <a:txBody>
                    <a:bodyPr/>
                    <a:lstStyle/>
                    <a:p>
                      <a:pPr algn="ctr" fontAlgn="ctr"/>
                      <a:r>
                        <a:rPr lang="cs-CZ" sz="800" b="1" i="0" u="none" strike="noStrike" dirty="0">
                          <a:solidFill>
                            <a:srgbClr val="0000CC"/>
                          </a:solidFill>
                          <a:effectLst/>
                          <a:latin typeface="Arial" panose="020B0604020202020204" pitchFamily="34" charset="0"/>
                        </a:rPr>
                        <a:t>05.05.2018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15:00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FK Bílina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24</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138609655"/>
                  </a:ext>
                </a:extLst>
              </a:tr>
              <a:tr h="388731">
                <a:tc>
                  <a:txBody>
                    <a:bodyPr/>
                    <a:lstStyle/>
                    <a:p>
                      <a:pPr algn="ctr" fontAlgn="ctr"/>
                      <a:r>
                        <a:rPr lang="cs-CZ" sz="800" b="1" i="0" u="none" strike="noStrike" dirty="0">
                          <a:solidFill>
                            <a:srgbClr val="0000CC"/>
                          </a:solidFill>
                          <a:effectLst/>
                          <a:latin typeface="Arial" panose="020B0604020202020204" pitchFamily="34" charset="0"/>
                        </a:rPr>
                        <a:t>12.05.2018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Brná, z.s.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CC"/>
                          </a:solidFill>
                          <a:effectLst/>
                          <a:latin typeface="Arial" panose="020B0604020202020204" pitchFamily="34" charset="0"/>
                        </a:rPr>
                        <a:t>25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88369634"/>
                  </a:ext>
                </a:extLst>
              </a:tr>
              <a:tr h="388731">
                <a:tc>
                  <a:txBody>
                    <a:bodyPr/>
                    <a:lstStyle/>
                    <a:p>
                      <a:pPr algn="ctr" fontAlgn="ctr"/>
                      <a:r>
                        <a:rPr lang="cs-CZ" sz="800" b="1" i="0" u="none" strike="noStrike" dirty="0">
                          <a:solidFill>
                            <a:srgbClr val="0000CC"/>
                          </a:solidFill>
                          <a:effectLst/>
                          <a:latin typeface="Arial" panose="020B0604020202020204" pitchFamily="34" charset="0"/>
                        </a:rPr>
                        <a:t>19.05.2018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14:30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FK Litoměřicko B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26</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201298707"/>
                  </a:ext>
                </a:extLst>
              </a:tr>
              <a:tr h="388731">
                <a:tc>
                  <a:txBody>
                    <a:bodyPr/>
                    <a:lstStyle/>
                    <a:p>
                      <a:pPr algn="ctr" fontAlgn="ctr"/>
                      <a:r>
                        <a:rPr lang="cs-CZ" sz="800" b="1" i="0" u="none" strike="noStrike" dirty="0">
                          <a:solidFill>
                            <a:srgbClr val="0000CC"/>
                          </a:solidFill>
                          <a:effectLst/>
                          <a:latin typeface="Arial" panose="020B0604020202020204" pitchFamily="34" charset="0"/>
                        </a:rPr>
                        <a:t>26.05.2018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17:00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FK Slavoj Žatec</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27</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113709544"/>
                  </a:ext>
                </a:extLst>
              </a:tr>
              <a:tr h="388731">
                <a:tc>
                  <a:txBody>
                    <a:bodyPr/>
                    <a:lstStyle/>
                    <a:p>
                      <a:pPr algn="ctr" fontAlgn="ctr"/>
                      <a:r>
                        <a:rPr lang="cs-CZ" sz="800" b="1" i="0" u="none" strike="noStrike" dirty="0">
                          <a:solidFill>
                            <a:srgbClr val="0000CC"/>
                          </a:solidFill>
                          <a:effectLst/>
                          <a:latin typeface="Arial" panose="020B0604020202020204" pitchFamily="34" charset="0"/>
                        </a:rPr>
                        <a:t>02.06.2018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TJ Krupka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28</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9860450"/>
                  </a:ext>
                </a:extLst>
              </a:tr>
              <a:tr h="388731">
                <a:tc>
                  <a:txBody>
                    <a:bodyPr/>
                    <a:lstStyle/>
                    <a:p>
                      <a:pPr algn="ctr" fontAlgn="ctr"/>
                      <a:r>
                        <a:rPr lang="cs-CZ" sz="800" b="1" i="0" u="none" strike="noStrike" dirty="0">
                          <a:solidFill>
                            <a:srgbClr val="0000CC"/>
                          </a:solidFill>
                          <a:effectLst/>
                          <a:latin typeface="Arial" panose="020B0604020202020204" pitchFamily="34" charset="0"/>
                        </a:rPr>
                        <a:t>09.06.2018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17:00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TJ Sokol Srbice </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CC"/>
                          </a:solidFill>
                          <a:effectLst/>
                          <a:latin typeface="Arial" panose="020B0604020202020204" pitchFamily="34" charset="0"/>
                        </a:rPr>
                        <a:t>29</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70797111"/>
                  </a:ext>
                </a:extLst>
              </a:tr>
              <a:tr h="388731">
                <a:tc>
                  <a:txBody>
                    <a:bodyPr/>
                    <a:lstStyle/>
                    <a:p>
                      <a:pPr algn="ctr" fontAlgn="ctr"/>
                      <a:r>
                        <a:rPr lang="cs-CZ" sz="800" b="1" i="0" u="none" strike="noStrike" dirty="0">
                          <a:solidFill>
                            <a:srgbClr val="0000CC"/>
                          </a:solidFill>
                          <a:effectLst/>
                          <a:latin typeface="Arial" panose="020B0604020202020204" pitchFamily="34" charset="0"/>
                        </a:rPr>
                        <a:t>16.62018</a:t>
                      </a:r>
                    </a:p>
                  </a:txBody>
                  <a:tcPr marL="2429" marR="2429" marT="24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10:15</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TJ Spartak Perštejn</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CC"/>
                          </a:solidFill>
                          <a:effectLst/>
                          <a:latin typeface="Arial" panose="020B0604020202020204" pitchFamily="34" charset="0"/>
                        </a:rPr>
                        <a:t>30</a:t>
                      </a:r>
                    </a:p>
                  </a:txBody>
                  <a:tcPr marL="2429" marR="2429" marT="2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CC"/>
                          </a:solidFill>
                          <a:effectLst/>
                          <a:latin typeface="Arial" panose="020B0604020202020204" pitchFamily="34" charset="0"/>
                        </a:rPr>
                        <a:t> </a:t>
                      </a:r>
                    </a:p>
                  </a:txBody>
                  <a:tcPr marL="2429" marR="2429" marT="24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486174979"/>
                  </a:ext>
                </a:extLst>
              </a:tr>
            </a:tbl>
          </a:graphicData>
        </a:graphic>
      </p:graphicFrame>
    </p:spTree>
    <p:extLst>
      <p:ext uri="{BB962C8B-B14F-4D97-AF65-F5344CB8AC3E}">
        <p14:creationId xmlns:p14="http://schemas.microsoft.com/office/powerpoint/2010/main" val="234741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00576" y="523156"/>
            <a:ext cx="4752528" cy="5893921"/>
          </a:xfrm>
          <a:prstGeom prst="rect">
            <a:avLst/>
          </a:prstGeom>
          <a:solidFill>
            <a:srgbClr val="CCFFFF">
              <a:alpha val="21000"/>
            </a:srgbClr>
          </a:solidFill>
        </p:spPr>
        <p:txBody>
          <a:bodyPr wrap="square">
            <a:spAutoFit/>
          </a:bodyPr>
          <a:lstStyle/>
          <a:p>
            <a:pPr algn="just"/>
            <a:r>
              <a:rPr lang="cs-CZ" sz="1300" b="0" dirty="0" smtClean="0">
                <a:latin typeface="Arial" panose="020B0604020202020204" pitchFamily="34" charset="0"/>
                <a:cs typeface="Arial" panose="020B0604020202020204" pitchFamily="34" charset="0"/>
              </a:rPr>
              <a:t>sestupem. První zápas to byl ale </a:t>
            </a:r>
            <a:r>
              <a:rPr lang="cs-CZ" sz="1300" b="0" dirty="0" err="1" smtClean="0">
                <a:latin typeface="Arial" panose="020B0604020202020204" pitchFamily="34" charset="0"/>
                <a:cs typeface="Arial" panose="020B0604020202020204" pitchFamily="34" charset="0"/>
              </a:rPr>
              <a:t>fičák</a:t>
            </a:r>
            <a:r>
              <a:rPr lang="cs-CZ" sz="1300" b="0" dirty="0" smtClean="0">
                <a:latin typeface="Arial" panose="020B0604020202020204" pitchFamily="34" charset="0"/>
                <a:cs typeface="Arial" panose="020B0604020202020204" pitchFamily="34" charset="0"/>
              </a:rPr>
              <a:t>. Hlavně v 1. poločase jsme se nestačili divit, když nám Modlany střílely jednu branku za druhou a v podstatě všechno do čeho koply skončilo v síti. Prohra 5:2 nám uštědřila velké zklamání, ale se svěšenými hlavami ke 2.kolu do Horního Jiřetína, kde má své sídlo domácí tým sdružený s Litvínovem, jsme nevyráželi. Zodpovědný a disciplinovaný výkon vedl k zasloužené výhře 2:0. Ve 2. domácím </a:t>
            </a:r>
            <a:r>
              <a:rPr lang="cs-CZ" sz="1300" b="0" dirty="0">
                <a:latin typeface="Arial" panose="020B0604020202020204" pitchFamily="34" charset="0"/>
                <a:cs typeface="Arial" panose="020B0604020202020204" pitchFamily="34" charset="0"/>
              </a:rPr>
              <a:t>zápase jsme již výhru hostů nepřipustili a po kanonádě Vokouna jsme přestříleli Neštěmice 6:2. První zářijovou neděli jsme mířili do Modré a na některé akce byla radost se dívat. Odměněni jsme byli výhrou 4:0. Po 4. kolech jsme byli na 2. místě za Mostem. Hattrick Brandejse byl tím hlavním faktorem, který rozhodl o našem domácím vítězství nad nováčkem soutěže z Jílového 3:2 v 5. kole. Následovala dlouhá cesta až do Vilémova, kde jsme vyhráli gólem z penalty 1:0, ale to co následovala v dalších 2 týdnech stojí za to zmínit. Podle video záznamu se disciplinární komise rozhodla potrestat Marka Fausta za nafilmovanou penaltu zastavením závodní činnosti na 2 zápasy. Kdo to viděl na videu, tak musel konstatovat, že to nahrál. Kdo to viděl v reálu z druhé strany, tak zase tvrdil, že byl k zemi stažen rukou. Nepomohla ani osobní účast na jednání disciplinární komise. Před 7. kolem proti do té doby vedoucímu celku tabulky Mosteckému fotbalovému klubu, kdy jsme byli stále na 2. místě, to byla velká rána. Když k tomu přičteme ještě neúčast dalších dvou klíčových hráčů Brandejse a Vokouna, tak to s námi růžově nevypadalo. Opět se ale ukázalo, že výsledky nedělají jednotlivci, ale celé mužstvo. Překvapili jsme všechny i sebe. Výhra 2:0 byla nečekané, ale kdo </a:t>
            </a:r>
            <a:r>
              <a:rPr lang="cs-CZ" sz="1300" b="0" dirty="0" smtClean="0">
                <a:latin typeface="Arial" panose="020B0604020202020204" pitchFamily="34" charset="0"/>
                <a:cs typeface="Arial" panose="020B0604020202020204" pitchFamily="34" charset="0"/>
              </a:rPr>
              <a:t>zápas</a:t>
            </a:r>
            <a:endParaRPr lang="cs-CZ" sz="1300" b="0" dirty="0">
              <a:latin typeface="Arial" panose="020B0604020202020204" pitchFamily="34" charset="0"/>
              <a:cs typeface="Arial" panose="020B0604020202020204" pitchFamily="34" charset="0"/>
            </a:endParaRPr>
          </a:p>
        </p:txBody>
      </p:sp>
      <p:sp>
        <p:nvSpPr>
          <p:cNvPr id="3" name="TextovéPole 2"/>
          <p:cNvSpPr txBox="1"/>
          <p:nvPr/>
        </p:nvSpPr>
        <p:spPr>
          <a:xfrm>
            <a:off x="5613024" y="91108"/>
            <a:ext cx="4176464" cy="307777"/>
          </a:xfrm>
          <a:prstGeom prst="rect">
            <a:avLst/>
          </a:prstGeom>
          <a:solidFill>
            <a:srgbClr val="FFFFCC"/>
          </a:solidFill>
        </p:spPr>
        <p:txBody>
          <a:bodyPr wrap="square" rtlCol="0">
            <a:spAutoFit/>
          </a:bodyPr>
          <a:lstStyle/>
          <a:p>
            <a:pPr algn="ctr"/>
            <a:r>
              <a:rPr lang="cs-CZ" sz="1400" dirty="0" smtClean="0">
                <a:latin typeface="Georgia" panose="02040502050405020303" pitchFamily="18" charset="0"/>
              </a:rPr>
              <a:t>Procházka jednotlivými zápasy pokračuje.</a:t>
            </a:r>
          </a:p>
        </p:txBody>
      </p:sp>
      <p:cxnSp>
        <p:nvCxnSpPr>
          <p:cNvPr id="4" name="Přímá spojnice se šipkou 3"/>
          <p:cNvCxnSpPr/>
          <p:nvPr/>
        </p:nvCxnSpPr>
        <p:spPr bwMode="auto">
          <a:xfrm>
            <a:off x="8781376" y="7003876"/>
            <a:ext cx="1008112" cy="0"/>
          </a:xfrm>
          <a:prstGeom prst="straightConnector1">
            <a:avLst/>
          </a:prstGeom>
          <a:noFill/>
          <a:ln w="38100" cap="flat" cmpd="sng" algn="ctr">
            <a:solidFill>
              <a:srgbClr val="669900"/>
            </a:solidFill>
            <a:prstDash val="solid"/>
            <a:round/>
            <a:headEnd type="none" w="med" len="med"/>
            <a:tailEnd type="triangle"/>
          </a:ln>
          <a:effectLst>
            <a:outerShdw dist="45791" dir="2021404" algn="ctr" rotWithShape="0">
              <a:srgbClr val="9999FF"/>
            </a:outerShdw>
          </a:effectLst>
        </p:spPr>
      </p:cxnSp>
      <p:sp>
        <p:nvSpPr>
          <p:cNvPr id="5" name="TextovéPole 4"/>
          <p:cNvSpPr txBox="1"/>
          <p:nvPr/>
        </p:nvSpPr>
        <p:spPr>
          <a:xfrm>
            <a:off x="7056760" y="6929145"/>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21</a:t>
            </a:r>
          </a:p>
        </p:txBody>
      </p:sp>
      <p:sp>
        <p:nvSpPr>
          <p:cNvPr id="6" name="TextovéPole 5"/>
          <p:cNvSpPr txBox="1"/>
          <p:nvPr/>
        </p:nvSpPr>
        <p:spPr>
          <a:xfrm>
            <a:off x="1874784"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24</a:t>
            </a:r>
          </a:p>
        </p:txBody>
      </p:sp>
      <p:sp>
        <p:nvSpPr>
          <p:cNvPr id="7" name="TextovéPole 6"/>
          <p:cNvSpPr txBox="1"/>
          <p:nvPr/>
        </p:nvSpPr>
        <p:spPr>
          <a:xfrm>
            <a:off x="179996" y="91108"/>
            <a:ext cx="4644516" cy="6771084"/>
          </a:xfrm>
          <a:prstGeom prst="rect">
            <a:avLst/>
          </a:prstGeom>
          <a:gradFill>
            <a:gsLst>
              <a:gs pos="83000">
                <a:schemeClr val="accent1">
                  <a:lumMod val="45000"/>
                  <a:lumOff val="55000"/>
                </a:schemeClr>
              </a:gs>
              <a:gs pos="39000">
                <a:schemeClr val="bg1"/>
              </a:gs>
            </a:gsLst>
            <a:lin ang="5400000" scaled="1"/>
          </a:gradFill>
          <a:ln w="69850">
            <a:solidFill>
              <a:srgbClr val="CC0000"/>
            </a:solidFill>
          </a:ln>
        </p:spPr>
        <p:txBody>
          <a:bodyPr wrap="square" rtlCol="0">
            <a:spAutoFit/>
          </a:bodyPr>
          <a:lstStyle/>
          <a:p>
            <a:pPr algn="ctr"/>
            <a:r>
              <a:rPr lang="cs-CZ" sz="3100" dirty="0" smtClean="0">
                <a:solidFill>
                  <a:srgbClr val="0000FF"/>
                </a:solidFill>
                <a:latin typeface="Berlin Sans FB Demi" panose="020E0802020502020306" pitchFamily="34" charset="0"/>
              </a:rPr>
              <a:t>Zimní příprava mužstva dospělých zahajuje </a:t>
            </a:r>
          </a:p>
          <a:p>
            <a:pPr algn="ctr"/>
            <a:r>
              <a:rPr lang="cs-CZ" sz="3100" dirty="0" smtClean="0">
                <a:solidFill>
                  <a:srgbClr val="0000FF"/>
                </a:solidFill>
                <a:latin typeface="Berlin Sans FB Demi" panose="020E0802020502020306" pitchFamily="34" charset="0"/>
              </a:rPr>
              <a:t>8. ledna 2018  </a:t>
            </a:r>
          </a:p>
          <a:p>
            <a:pPr algn="ctr"/>
            <a:r>
              <a:rPr lang="cs-CZ" sz="3100" dirty="0" smtClean="0">
                <a:solidFill>
                  <a:srgbClr val="0000FF"/>
                </a:solidFill>
                <a:latin typeface="Berlin Sans FB Demi" panose="020E0802020502020306" pitchFamily="34" charset="0"/>
              </a:rPr>
              <a:t>na hřišti ve Štětí.</a:t>
            </a:r>
          </a:p>
          <a:p>
            <a:pPr algn="ctr"/>
            <a:r>
              <a:rPr lang="cs-CZ" sz="3100" dirty="0" smtClean="0">
                <a:solidFill>
                  <a:srgbClr val="0000FF"/>
                </a:solidFill>
                <a:latin typeface="Berlin Sans FB Demi" panose="020E0802020502020306" pitchFamily="34" charset="0"/>
              </a:rPr>
              <a:t>Na programu jsou přátelské zápasy a ten první 20.1.2018 na umělé trávě v Hrobcích proti Velvarům. Od 21. ledna 2018 do 24.  se jede na soustředění do Heřmanic. Trénovat se bude na umělé trávě ve Štětí a Roudnici </a:t>
            </a:r>
            <a:r>
              <a:rPr lang="cs-CZ" sz="3100" dirty="0" err="1" smtClean="0">
                <a:solidFill>
                  <a:srgbClr val="0000FF"/>
                </a:solidFill>
                <a:latin typeface="Berlin Sans FB Demi" panose="020E0802020502020306" pitchFamily="34" charset="0"/>
              </a:rPr>
              <a:t>n.L.</a:t>
            </a:r>
            <a:endParaRPr lang="cs-CZ" sz="3100" dirty="0" smtClean="0">
              <a:solidFill>
                <a:srgbClr val="0000FF"/>
              </a:solidFill>
              <a:latin typeface="Berlin Sans FB Demi" panose="020E0802020502020306" pitchFamily="34" charset="0"/>
            </a:endParaRPr>
          </a:p>
        </p:txBody>
      </p:sp>
    </p:spTree>
    <p:extLst>
      <p:ext uri="{BB962C8B-B14F-4D97-AF65-F5344CB8AC3E}">
        <p14:creationId xmlns:p14="http://schemas.microsoft.com/office/powerpoint/2010/main" val="388383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Obdélník 1"/>
          <p:cNvSpPr/>
          <p:nvPr/>
        </p:nvSpPr>
        <p:spPr>
          <a:xfrm>
            <a:off x="143992" y="667172"/>
            <a:ext cx="4392488" cy="6294031"/>
          </a:xfrm>
          <a:prstGeom prst="rect">
            <a:avLst/>
          </a:prstGeom>
          <a:solidFill>
            <a:srgbClr val="CCFFFF">
              <a:alpha val="38000"/>
            </a:srgbClr>
          </a:solidFill>
        </p:spPr>
        <p:txBody>
          <a:bodyPr wrap="square">
            <a:spAutoFit/>
          </a:bodyPr>
          <a:lstStyle/>
          <a:p>
            <a:pPr algn="just"/>
            <a:r>
              <a:rPr lang="cs-CZ" sz="1300" b="0" dirty="0">
                <a:latin typeface="Arial" panose="020B0604020202020204" pitchFamily="34" charset="0"/>
                <a:cs typeface="Arial" panose="020B0604020202020204" pitchFamily="34" charset="0"/>
              </a:rPr>
              <a:t>viděl, tak uznal, že i zasloužená. S tímto výsledkem jsme jeli poslední zářijovou sobotu obhajovat 1. místo do Kadaně. Opět bez Fausta, kterému disciplinárka druhou polovinu trestu neodpustila. Výkon to byl vlažný  a to nejdůležitější, branky, žádné z mužstev nevstřelilo. </a:t>
            </a:r>
            <a:r>
              <a:rPr lang="cs-CZ" sz="1300" b="0" dirty="0" smtClean="0">
                <a:latin typeface="Arial" panose="020B0604020202020204" pitchFamily="34" charset="0"/>
                <a:cs typeface="Arial" panose="020B0604020202020204" pitchFamily="34" charset="0"/>
              </a:rPr>
              <a:t>Kopaly </a:t>
            </a:r>
            <a:r>
              <a:rPr lang="cs-CZ" sz="1300" b="0" dirty="0">
                <a:latin typeface="Arial" panose="020B0604020202020204" pitchFamily="34" charset="0"/>
                <a:cs typeface="Arial" panose="020B0604020202020204" pitchFamily="34" charset="0"/>
              </a:rPr>
              <a:t>se penalty a aspoň v těch jsme vyšli jako vítěz. Byli z toho ale jenom 2 body a čele nás vystřídaly Modlany. 9. kolo bylo utkáním odpuštění. Odnesla to Bílina 7:1,  když 6 gólů jsme vstřelili ve 2. poločase. 14. října byla na programu </a:t>
            </a:r>
            <a:r>
              <a:rPr lang="cs-CZ" sz="1300" b="0" dirty="0" err="1">
                <a:latin typeface="Arial" panose="020B0604020202020204" pitchFamily="34" charset="0"/>
                <a:cs typeface="Arial" panose="020B0604020202020204" pitchFamily="34" charset="0"/>
              </a:rPr>
              <a:t>Brná</a:t>
            </a:r>
            <a:r>
              <a:rPr lang="cs-CZ" sz="1300" b="0" dirty="0">
                <a:latin typeface="Arial" panose="020B0604020202020204" pitchFamily="34" charset="0"/>
                <a:cs typeface="Arial" panose="020B0604020202020204" pitchFamily="34" charset="0"/>
              </a:rPr>
              <a:t>, která na svých klubových stránkách informovala, že doma ještě neprohrála. Po prohře s námi 2:0 už to ale neplatilo. 2 branky Brandejse v 1. poločase vítěznou sérii domácích přerušily. To už nás ale čekaly 2 domácí zápasy v řadě. 21. října to bylo derby s Litoměřickem B, které bývá vždy dramatické a zvlášť, když hosté nastoupili i s několika hráči Á týmu. O vítězství jsme se, jak už to na podzim  doma ve většině zápasů probíhalo, postarali ve 2. poločase. Vstřelili jsme 3 branky, které značily i výhru 3:0. Do následující výhody domácího prostředí jsme vybíhali v dobré náladě, ale jen do doby úvodního hvizdu rozhodčího. Utkáním s Žatcem jsme se protrápili a prohra 2:1 tomu odpovídala. Modlany na 1. místě získaly dvou bodový náskok a 3. Most už na nás ztrácí pouze </a:t>
            </a:r>
            <a:r>
              <a:rPr lang="cs-CZ" sz="1300" b="0" dirty="0" smtClean="0">
                <a:latin typeface="Arial" panose="020B0604020202020204" pitchFamily="34" charset="0"/>
                <a:cs typeface="Arial" panose="020B0604020202020204" pitchFamily="34" charset="0"/>
              </a:rPr>
              <a:t>bod. S prohrou na domácím trávníku jsme jeli do Krupky, která v posledních kolech vyhrává a od 1. minuty jsme se nestačili divit, jak rozhodčí straní domácím. Navíc se nám herně moc nedařilo a bylo z toho druhé velké zklamání za sebou doprovázené prohrou 3:1, I s tím dnešním utkáním jsou před námi na podzim ještě 2 kola a stále je o co hrát. Takže držme palce.  </a:t>
            </a:r>
            <a:endParaRPr lang="cs-CZ" sz="1300" b="0" dirty="0">
              <a:latin typeface="Arial" panose="020B0604020202020204" pitchFamily="34" charset="0"/>
              <a:cs typeface="Arial" panose="020B060402020202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2895367229"/>
              </p:ext>
            </p:extLst>
          </p:nvPr>
        </p:nvGraphicFramePr>
        <p:xfrm>
          <a:off x="5616600" y="91108"/>
          <a:ext cx="4464496" cy="6696747"/>
        </p:xfrm>
        <a:graphic>
          <a:graphicData uri="http://schemas.openxmlformats.org/drawingml/2006/table">
            <a:tbl>
              <a:tblPr/>
              <a:tblGrid>
                <a:gridCol w="563302">
                  <a:extLst>
                    <a:ext uri="{9D8B030D-6E8A-4147-A177-3AD203B41FA5}">
                      <a16:colId xmlns:a16="http://schemas.microsoft.com/office/drawing/2014/main" val="1065170113"/>
                    </a:ext>
                  </a:extLst>
                </a:gridCol>
                <a:gridCol w="705203">
                  <a:extLst>
                    <a:ext uri="{9D8B030D-6E8A-4147-A177-3AD203B41FA5}">
                      <a16:colId xmlns:a16="http://schemas.microsoft.com/office/drawing/2014/main" val="481374056"/>
                    </a:ext>
                  </a:extLst>
                </a:gridCol>
                <a:gridCol w="378402">
                  <a:extLst>
                    <a:ext uri="{9D8B030D-6E8A-4147-A177-3AD203B41FA5}">
                      <a16:colId xmlns:a16="http://schemas.microsoft.com/office/drawing/2014/main" val="2490240310"/>
                    </a:ext>
                  </a:extLst>
                </a:gridCol>
                <a:gridCol w="898705">
                  <a:extLst>
                    <a:ext uri="{9D8B030D-6E8A-4147-A177-3AD203B41FA5}">
                      <a16:colId xmlns:a16="http://schemas.microsoft.com/office/drawing/2014/main" val="2466781026"/>
                    </a:ext>
                  </a:extLst>
                </a:gridCol>
                <a:gridCol w="770780">
                  <a:extLst>
                    <a:ext uri="{9D8B030D-6E8A-4147-A177-3AD203B41FA5}">
                      <a16:colId xmlns:a16="http://schemas.microsoft.com/office/drawing/2014/main" val="1940278479"/>
                    </a:ext>
                  </a:extLst>
                </a:gridCol>
                <a:gridCol w="524601">
                  <a:extLst>
                    <a:ext uri="{9D8B030D-6E8A-4147-A177-3AD203B41FA5}">
                      <a16:colId xmlns:a16="http://schemas.microsoft.com/office/drawing/2014/main" val="107184683"/>
                    </a:ext>
                  </a:extLst>
                </a:gridCol>
                <a:gridCol w="623503">
                  <a:extLst>
                    <a:ext uri="{9D8B030D-6E8A-4147-A177-3AD203B41FA5}">
                      <a16:colId xmlns:a16="http://schemas.microsoft.com/office/drawing/2014/main" val="3204124926"/>
                    </a:ext>
                  </a:extLst>
                </a:gridCol>
              </a:tblGrid>
              <a:tr h="360224">
                <a:tc gridSpan="7">
                  <a:txBody>
                    <a:bodyPr/>
                    <a:lstStyle/>
                    <a:p>
                      <a:pPr algn="ctr" fontAlgn="ctr"/>
                      <a:r>
                        <a:rPr lang="cs-CZ" sz="900" b="1" i="0" u="none" strike="noStrike">
                          <a:solidFill>
                            <a:srgbClr val="000000"/>
                          </a:solidFill>
                          <a:effectLst/>
                          <a:latin typeface="Arial" panose="020B0604020202020204" pitchFamily="34" charset="0"/>
                        </a:rPr>
                        <a:t>Ústecký přebor dospělí podzim 2017 </a:t>
                      </a:r>
                    </a:p>
                  </a:txBody>
                  <a:tcPr marL="2292" marR="2292" marT="229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85160671"/>
                  </a:ext>
                </a:extLst>
              </a:tr>
              <a:tr h="213338">
                <a:tc>
                  <a:txBody>
                    <a:bodyPr/>
                    <a:lstStyle/>
                    <a:p>
                      <a:pPr algn="ctr" fontAlgn="ctr"/>
                      <a:r>
                        <a:rPr lang="cs-CZ" sz="500" b="1" i="0" u="none" strike="noStrike">
                          <a:solidFill>
                            <a:srgbClr val="000000"/>
                          </a:solidFill>
                          <a:effectLst/>
                          <a:latin typeface="Arial" panose="020B0604020202020204" pitchFamily="34" charset="0"/>
                        </a:rPr>
                        <a:t>Datum</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Den</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Čas</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Doma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Venku</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Kolo</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500" b="1" i="0" u="none" strike="noStrike">
                          <a:solidFill>
                            <a:srgbClr val="000000"/>
                          </a:solidFill>
                          <a:effectLst/>
                          <a:latin typeface="Arial" panose="020B0604020202020204" pitchFamily="34" charset="0"/>
                        </a:rPr>
                        <a:t>Výsledek</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7250809"/>
                  </a:ext>
                </a:extLst>
              </a:tr>
              <a:tr h="373515">
                <a:tc>
                  <a:txBody>
                    <a:bodyPr/>
                    <a:lstStyle/>
                    <a:p>
                      <a:pPr algn="ctr" fontAlgn="ctr"/>
                      <a:r>
                        <a:rPr lang="cs-CZ" sz="800" b="1" i="0" u="none" strike="noStrike" dirty="0">
                          <a:solidFill>
                            <a:srgbClr val="0000CC"/>
                          </a:solidFill>
                          <a:effectLst/>
                          <a:latin typeface="Arial" panose="020B0604020202020204" pitchFamily="34" charset="0"/>
                        </a:rPr>
                        <a:t>5.8.2017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dirty="0">
                          <a:solidFill>
                            <a:srgbClr val="0000CC"/>
                          </a:solidFill>
                          <a:effectLst/>
                          <a:latin typeface="Arial" panose="020B0604020202020204" pitchFamily="34" charset="0"/>
                        </a:rPr>
                        <a:t>TJ. </a:t>
                      </a:r>
                      <a:r>
                        <a:rPr lang="cs-CZ" sz="900" b="1" i="0" u="none" strike="noStrike" dirty="0" err="1">
                          <a:solidFill>
                            <a:srgbClr val="0000CC"/>
                          </a:solidFill>
                          <a:effectLst/>
                          <a:latin typeface="Arial" panose="020B0604020202020204" pitchFamily="34" charset="0"/>
                        </a:rPr>
                        <a:t>Mojžíř</a:t>
                      </a:r>
                      <a:endParaRPr lang="cs-CZ" sz="900" b="1" i="0" u="none" strike="noStrike" dirty="0">
                        <a:solidFill>
                          <a:srgbClr val="0000CC"/>
                        </a:solidFill>
                        <a:effectLst/>
                        <a:latin typeface="Arial" panose="020B0604020202020204" pitchFamily="34" charset="0"/>
                      </a:endParaRP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Předkolo poháru</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900" b="1" i="0" u="none" strike="noStrike">
                          <a:solidFill>
                            <a:srgbClr val="0000CC"/>
                          </a:solidFill>
                          <a:effectLst/>
                          <a:latin typeface="Arial" panose="020B0604020202020204" pitchFamily="34" charset="0"/>
                        </a:rPr>
                        <a:t>4:2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95691348"/>
                  </a:ext>
                </a:extLst>
              </a:tr>
              <a:tr h="373515">
                <a:tc>
                  <a:txBody>
                    <a:bodyPr/>
                    <a:lstStyle/>
                    <a:p>
                      <a:pPr algn="ctr" fontAlgn="ctr"/>
                      <a:r>
                        <a:rPr lang="cs-CZ" sz="800" b="1" i="0" u="none" strike="noStrike">
                          <a:solidFill>
                            <a:srgbClr val="000000"/>
                          </a:solidFill>
                          <a:effectLst/>
                          <a:latin typeface="Arial" panose="020B0604020202020204" pitchFamily="34" charset="0"/>
                        </a:rPr>
                        <a:t>12.8.2017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 z.s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Baník Modlany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2:5</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27758266"/>
                  </a:ext>
                </a:extLst>
              </a:tr>
              <a:tr h="451155">
                <a:tc>
                  <a:txBody>
                    <a:bodyPr/>
                    <a:lstStyle/>
                    <a:p>
                      <a:pPr algn="ctr" fontAlgn="ctr"/>
                      <a:r>
                        <a:rPr lang="cs-CZ" sz="800" b="1" i="0" u="none" strike="noStrike" dirty="0">
                          <a:solidFill>
                            <a:srgbClr val="000000"/>
                          </a:solidFill>
                          <a:effectLst/>
                          <a:latin typeface="Arial" panose="020B0604020202020204" pitchFamily="34" charset="0"/>
                        </a:rPr>
                        <a:t>19.8.2017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TJ Horní Jiřetín/FK Litvínov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08160510"/>
                  </a:ext>
                </a:extLst>
              </a:tr>
              <a:tr h="373515">
                <a:tc>
                  <a:txBody>
                    <a:bodyPr/>
                    <a:lstStyle/>
                    <a:p>
                      <a:pPr algn="ctr" fontAlgn="ctr"/>
                      <a:r>
                        <a:rPr lang="cs-CZ" sz="800" b="1" i="0" u="none" strike="noStrike">
                          <a:solidFill>
                            <a:srgbClr val="000000"/>
                          </a:solidFill>
                          <a:effectLst/>
                          <a:latin typeface="Arial" panose="020B0604020202020204" pitchFamily="34" charset="0"/>
                        </a:rPr>
                        <a:t>26.8.2017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SK Štětí,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Neštěmice</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6:2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408976802"/>
                  </a:ext>
                </a:extLst>
              </a:tr>
              <a:tr h="373515">
                <a:tc>
                  <a:txBody>
                    <a:bodyPr/>
                    <a:lstStyle/>
                    <a:p>
                      <a:pPr algn="ctr" fontAlgn="ctr"/>
                      <a:r>
                        <a:rPr lang="cs-CZ" sz="800" b="1" i="0" u="none" strike="noStrike" dirty="0">
                          <a:solidFill>
                            <a:srgbClr val="000000"/>
                          </a:solidFill>
                          <a:effectLst/>
                          <a:latin typeface="Arial" panose="020B0604020202020204" pitchFamily="34" charset="0"/>
                        </a:rPr>
                        <a:t>3.9.2017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FK Jiskra Modrá</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0:4</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40779098"/>
                  </a:ext>
                </a:extLst>
              </a:tr>
              <a:tr h="373515">
                <a:tc>
                  <a:txBody>
                    <a:bodyPr/>
                    <a:lstStyle/>
                    <a:p>
                      <a:pPr algn="ctr" fontAlgn="ctr"/>
                      <a:r>
                        <a:rPr lang="cs-CZ" sz="800" b="1" i="0" u="none" strike="noStrike" dirty="0">
                          <a:solidFill>
                            <a:srgbClr val="000000"/>
                          </a:solidFill>
                          <a:effectLst/>
                          <a:latin typeface="Arial" panose="020B0604020202020204" pitchFamily="34" charset="0"/>
                        </a:rPr>
                        <a:t>9.9.2017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Jílové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35954812"/>
                  </a:ext>
                </a:extLst>
              </a:tr>
              <a:tr h="373515">
                <a:tc>
                  <a:txBody>
                    <a:bodyPr/>
                    <a:lstStyle/>
                    <a:p>
                      <a:pPr algn="ctr" fontAlgn="ctr"/>
                      <a:r>
                        <a:rPr lang="cs-CZ" sz="800" b="1" i="0" u="none" strike="noStrike">
                          <a:solidFill>
                            <a:srgbClr val="000000"/>
                          </a:solidFill>
                          <a:effectLst/>
                          <a:latin typeface="Arial" panose="020B0604020202020204" pitchFamily="34" charset="0"/>
                        </a:rPr>
                        <a:t>16.9.2017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STAP Vilémov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0:1</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74077699"/>
                  </a:ext>
                </a:extLst>
              </a:tr>
              <a:tr h="442820">
                <a:tc>
                  <a:txBody>
                    <a:bodyPr/>
                    <a:lstStyle/>
                    <a:p>
                      <a:pPr algn="ctr" fontAlgn="ctr"/>
                      <a:r>
                        <a:rPr lang="cs-CZ" sz="800" b="1" i="0" u="none" strike="noStrike" dirty="0">
                          <a:solidFill>
                            <a:srgbClr val="000000"/>
                          </a:solidFill>
                          <a:effectLst/>
                          <a:latin typeface="Arial" panose="020B0604020202020204" pitchFamily="34" charset="0"/>
                        </a:rPr>
                        <a:t>23.9.2017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Mostecký fotbalový klub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872440950"/>
                  </a:ext>
                </a:extLst>
              </a:tr>
              <a:tr h="373515">
                <a:tc>
                  <a:txBody>
                    <a:bodyPr/>
                    <a:lstStyle/>
                    <a:p>
                      <a:pPr algn="ctr" fontAlgn="ctr"/>
                      <a:r>
                        <a:rPr lang="cs-CZ" sz="800" b="1" i="0" u="none" strike="noStrike" dirty="0">
                          <a:solidFill>
                            <a:srgbClr val="000000"/>
                          </a:solidFill>
                          <a:effectLst/>
                          <a:latin typeface="Arial" panose="020B0604020202020204" pitchFamily="34" charset="0"/>
                        </a:rPr>
                        <a:t>30.9.2017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FK Tatran Kadaň</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0:1 PK</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35782071"/>
                  </a:ext>
                </a:extLst>
              </a:tr>
              <a:tr h="373515">
                <a:tc>
                  <a:txBody>
                    <a:bodyPr/>
                    <a:lstStyle/>
                    <a:p>
                      <a:pPr algn="ctr" fontAlgn="ctr"/>
                      <a:r>
                        <a:rPr lang="cs-CZ" sz="800" b="1" i="0" u="none" strike="noStrike" dirty="0">
                          <a:solidFill>
                            <a:srgbClr val="000000"/>
                          </a:solidFill>
                          <a:effectLst/>
                          <a:latin typeface="Arial" panose="020B0604020202020204" pitchFamily="34" charset="0"/>
                        </a:rPr>
                        <a:t>7.10.2017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Bílina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7:1</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189262814"/>
                  </a:ext>
                </a:extLst>
              </a:tr>
              <a:tr h="373515">
                <a:tc>
                  <a:txBody>
                    <a:bodyPr/>
                    <a:lstStyle/>
                    <a:p>
                      <a:pPr algn="ctr" fontAlgn="ctr"/>
                      <a:r>
                        <a:rPr lang="cs-CZ" sz="800" b="1" i="0" u="none" strike="noStrike" dirty="0">
                          <a:solidFill>
                            <a:srgbClr val="000000"/>
                          </a:solidFill>
                          <a:effectLst/>
                          <a:latin typeface="Arial" panose="020B0604020202020204" pitchFamily="34" charset="0"/>
                        </a:rPr>
                        <a:t>14.10.2017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16:00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SK Brná, z.s.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0:2</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313799081"/>
                  </a:ext>
                </a:extLst>
              </a:tr>
              <a:tr h="373515">
                <a:tc>
                  <a:txBody>
                    <a:bodyPr/>
                    <a:lstStyle/>
                    <a:p>
                      <a:pPr algn="ctr" fontAlgn="ctr"/>
                      <a:r>
                        <a:rPr lang="cs-CZ" sz="800" b="1" i="0" u="none" strike="noStrike" dirty="0">
                          <a:solidFill>
                            <a:srgbClr val="000000"/>
                          </a:solidFill>
                          <a:effectLst/>
                          <a:latin typeface="Arial" panose="020B0604020202020204" pitchFamily="34" charset="0"/>
                        </a:rPr>
                        <a:t>21.10.2017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Litoměřicko B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11</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3:0</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879971811"/>
                  </a:ext>
                </a:extLst>
              </a:tr>
              <a:tr h="373515">
                <a:tc>
                  <a:txBody>
                    <a:bodyPr/>
                    <a:lstStyle/>
                    <a:p>
                      <a:pPr algn="ctr" fontAlgn="ctr"/>
                      <a:r>
                        <a:rPr lang="cs-CZ" sz="800" b="1" i="0" u="none" strike="noStrike" dirty="0">
                          <a:solidFill>
                            <a:srgbClr val="000000"/>
                          </a:solidFill>
                          <a:effectLst/>
                          <a:latin typeface="Arial" panose="020B0604020202020204" pitchFamily="34" charset="0"/>
                        </a:rPr>
                        <a:t>28.10.2017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FK Slavoj Žatec</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12</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 </a:t>
                      </a:r>
                      <a:r>
                        <a:rPr lang="cs-CZ" sz="900" b="1" i="0" u="none" strike="noStrike" dirty="0" smtClean="0">
                          <a:solidFill>
                            <a:srgbClr val="000000"/>
                          </a:solidFill>
                          <a:effectLst/>
                          <a:latin typeface="Arial" panose="020B0604020202020204" pitchFamily="34" charset="0"/>
                        </a:rPr>
                        <a:t>1:2</a:t>
                      </a:r>
                      <a:endParaRPr lang="cs-CZ" sz="900" b="1" i="0" u="none" strike="noStrike" dirty="0">
                        <a:solidFill>
                          <a:srgbClr val="000000"/>
                        </a:solidFill>
                        <a:effectLst/>
                        <a:latin typeface="Arial" panose="020B0604020202020204" pitchFamily="34" charset="0"/>
                      </a:endParaRP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959662349"/>
                  </a:ext>
                </a:extLst>
              </a:tr>
              <a:tr h="373515">
                <a:tc>
                  <a:txBody>
                    <a:bodyPr/>
                    <a:lstStyle/>
                    <a:p>
                      <a:pPr algn="ctr" fontAlgn="ctr"/>
                      <a:r>
                        <a:rPr lang="cs-CZ" sz="800" b="1" i="0" u="none" strike="noStrike" dirty="0">
                          <a:solidFill>
                            <a:srgbClr val="000000"/>
                          </a:solidFill>
                          <a:effectLst/>
                          <a:latin typeface="Arial" panose="020B0604020202020204" pitchFamily="34" charset="0"/>
                        </a:rPr>
                        <a:t>4.11.2017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14:00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13</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smtClean="0">
                          <a:solidFill>
                            <a:srgbClr val="000000"/>
                          </a:solidFill>
                          <a:effectLst/>
                          <a:latin typeface="Arial" panose="020B0604020202020204" pitchFamily="34" charset="0"/>
                        </a:rPr>
                        <a:t>3:1</a:t>
                      </a: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97236794"/>
                  </a:ext>
                </a:extLst>
              </a:tr>
              <a:tr h="373515">
                <a:tc>
                  <a:txBody>
                    <a:bodyPr/>
                    <a:lstStyle/>
                    <a:p>
                      <a:pPr algn="ctr" fontAlgn="ctr"/>
                      <a:r>
                        <a:rPr lang="cs-CZ" sz="800" b="1" i="0" u="none" strike="noStrike" dirty="0">
                          <a:solidFill>
                            <a:srgbClr val="000000"/>
                          </a:solidFill>
                          <a:effectLst/>
                          <a:latin typeface="Arial" panose="020B0604020202020204" pitchFamily="34" charset="0"/>
                        </a:rPr>
                        <a:t>11.11.2017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10:15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TJ Sokol Srbice </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472785229"/>
                  </a:ext>
                </a:extLst>
              </a:tr>
              <a:tr h="373515">
                <a:tc>
                  <a:txBody>
                    <a:bodyPr/>
                    <a:lstStyle/>
                    <a:p>
                      <a:pPr algn="ctr" fontAlgn="ctr"/>
                      <a:r>
                        <a:rPr lang="cs-CZ" sz="800" b="1" i="0" u="none" strike="noStrike" dirty="0">
                          <a:solidFill>
                            <a:srgbClr val="000000"/>
                          </a:solidFill>
                          <a:effectLst/>
                          <a:latin typeface="Arial" panose="020B0604020202020204" pitchFamily="34" charset="0"/>
                        </a:rPr>
                        <a:t>18.11.2017</a:t>
                      </a:r>
                    </a:p>
                  </a:txBody>
                  <a:tcPr marL="2292" marR="2292" marT="229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13:30</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TJ Spartak Perštejn</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2292" marR="2292" marT="22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 </a:t>
                      </a:r>
                    </a:p>
                  </a:txBody>
                  <a:tcPr marL="2292" marR="2292" marT="229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64215615"/>
                  </a:ext>
                </a:extLst>
              </a:tr>
            </a:tbl>
          </a:graphicData>
        </a:graphic>
      </p:graphicFrame>
      <p:sp>
        <p:nvSpPr>
          <p:cNvPr id="4" name="TextovéPole 3"/>
          <p:cNvSpPr txBox="1"/>
          <p:nvPr/>
        </p:nvSpPr>
        <p:spPr>
          <a:xfrm>
            <a:off x="143992" y="91108"/>
            <a:ext cx="4392488" cy="369332"/>
          </a:xfrm>
          <a:prstGeom prst="rect">
            <a:avLst/>
          </a:prstGeom>
          <a:solidFill>
            <a:schemeClr val="accent2">
              <a:lumMod val="20000"/>
              <a:lumOff val="80000"/>
            </a:schemeClr>
          </a:solidFill>
        </p:spPr>
        <p:txBody>
          <a:bodyPr wrap="square" rtlCol="0">
            <a:spAutoFit/>
          </a:bodyPr>
          <a:lstStyle/>
          <a:p>
            <a:pPr algn="ctr"/>
            <a:r>
              <a:rPr lang="cs-CZ" sz="1800" u="sng" dirty="0" err="1" smtClean="0">
                <a:latin typeface="Algerian" panose="04020705040A02060702" pitchFamily="82" charset="0"/>
              </a:rPr>
              <a:t>Zavěr</a:t>
            </a:r>
            <a:r>
              <a:rPr lang="cs-CZ" sz="1800" u="sng" dirty="0" smtClean="0">
                <a:latin typeface="Algerian" panose="04020705040A02060702" pitchFamily="82" charset="0"/>
              </a:rPr>
              <a:t> Podzimního  bilancování</a:t>
            </a:r>
          </a:p>
        </p:txBody>
      </p:sp>
      <p:sp>
        <p:nvSpPr>
          <p:cNvPr id="5" name="TextovéPole 4"/>
          <p:cNvSpPr txBox="1"/>
          <p:nvPr/>
        </p:nvSpPr>
        <p:spPr>
          <a:xfrm>
            <a:off x="1874784"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22</a:t>
            </a:r>
          </a:p>
        </p:txBody>
      </p:sp>
      <p:sp>
        <p:nvSpPr>
          <p:cNvPr id="6" name="TextovéPole 5"/>
          <p:cNvSpPr txBox="1"/>
          <p:nvPr/>
        </p:nvSpPr>
        <p:spPr>
          <a:xfrm>
            <a:off x="7344792"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23</a:t>
            </a:r>
          </a:p>
        </p:txBody>
      </p:sp>
    </p:spTree>
    <p:extLst>
      <p:ext uri="{BB962C8B-B14F-4D97-AF65-F5344CB8AC3E}">
        <p14:creationId xmlns:p14="http://schemas.microsoft.com/office/powerpoint/2010/main" val="394383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47032" y="91108"/>
            <a:ext cx="4754238" cy="6494085"/>
          </a:xfrm>
          <a:prstGeom prst="rect">
            <a:avLst/>
          </a:prstGeom>
          <a:noFill/>
          <a:ln w="57150">
            <a:solidFill>
              <a:srgbClr val="009900"/>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effectLst>
                  <a:outerShdw blurRad="63500" sx="98000" sy="98000" algn="ctr" rotWithShape="0">
                    <a:srgbClr val="33CC33">
                      <a:alpha val="40000"/>
                    </a:srgbClr>
                  </a:outerShdw>
                </a:effectLst>
                <a:latin typeface="Rockwell Condensed" panose="02060603050405020104" pitchFamily="18" charset="0"/>
                <a:ea typeface="Malgun Gothic" pitchFamily="34" charset="-127"/>
                <a:cs typeface="Miriam" panose="020B0502050101010101" pitchFamily="34" charset="-79"/>
              </a:rPr>
              <a:t>Vážení sportovní </a:t>
            </a:r>
            <a:endParaRPr lang="cs-CZ" sz="3200" i="1" u="sng" dirty="0" smtClean="0">
              <a:ln w="28575" cap="flat">
                <a:noFill/>
                <a:prstDash val="solid"/>
                <a:round/>
              </a:ln>
              <a:effectLst>
                <a:outerShdw blurRad="63500" sx="98000" sy="98000" algn="ctr" rotWithShape="0">
                  <a:srgbClr val="33CC33">
                    <a:alpha val="40000"/>
                  </a:srgbClr>
                </a:outerShdw>
              </a:effectLst>
              <a:latin typeface="Rockwell Condensed" panose="02060603050405020104" pitchFamily="18" charset="0"/>
              <a:ea typeface="Malgun Gothic" pitchFamily="34" charset="-127"/>
              <a:cs typeface="Miriam" panose="020B0502050101010101" pitchFamily="34" charset="-79"/>
            </a:endParaRPr>
          </a:p>
          <a:p>
            <a:pPr algn="ctr" eaLnBrk="0" hangingPunct="0">
              <a:defRPr/>
            </a:pPr>
            <a:r>
              <a:rPr lang="cs-CZ" sz="3200" i="1" u="sng" dirty="0" smtClean="0">
                <a:ln w="28575" cap="flat">
                  <a:noFill/>
                  <a:prstDash val="solid"/>
                  <a:round/>
                </a:ln>
                <a:effectLst>
                  <a:outerShdw blurRad="63500" sx="98000" sy="98000" algn="ctr" rotWithShape="0">
                    <a:srgbClr val="33CC33">
                      <a:alpha val="40000"/>
                    </a:srgbClr>
                  </a:outerShdw>
                </a:effectLst>
                <a:latin typeface="Rockwell Condensed" panose="02060603050405020104" pitchFamily="18" charset="0"/>
                <a:ea typeface="Malgun Gothic" pitchFamily="34" charset="-127"/>
                <a:cs typeface="Miriam" panose="020B0502050101010101" pitchFamily="34" charset="-79"/>
              </a:rPr>
              <a:t>přátelé</a:t>
            </a:r>
          </a:p>
          <a:p>
            <a:pPr algn="just" eaLnBrk="0" hangingPunct="0">
              <a:defRPr/>
            </a:pPr>
            <a:r>
              <a:rPr lang="cs-CZ" sz="1100" i="1" dirty="0" smtClean="0">
                <a:latin typeface="Arial" pitchFamily="34" charset="0"/>
                <a:cs typeface="Arial" pitchFamily="34" charset="0"/>
              </a:rPr>
              <a:t>      osmé vydání zpravodaje, které jste právě otevřeli je posledním v letošním kalendářním roce. Konec podzimní části sezóny to dnes však ještě není. Ten přijde až za týden 18. listopadu v </a:t>
            </a:r>
            <a:r>
              <a:rPr lang="cs-CZ" sz="1100" i="1" dirty="0" err="1" smtClean="0">
                <a:latin typeface="Arial" pitchFamily="34" charset="0"/>
                <a:cs typeface="Arial" pitchFamily="34" charset="0"/>
              </a:rPr>
              <a:t>Perštejně</a:t>
            </a:r>
            <a:r>
              <a:rPr lang="cs-CZ" sz="1100" i="1" dirty="0" smtClean="0">
                <a:latin typeface="Arial" pitchFamily="34" charset="0"/>
                <a:cs typeface="Arial" pitchFamily="34" charset="0"/>
              </a:rPr>
              <a:t>. Fotbalový rok se počítá trochu jinak než ten kalendářní a tak můžeme bilancovat zatím jen půlku sezóny. Druhá část nás čeká v první polovině roku 2018. Fotbalový rok 2017 hodnotíme v našem klubu jako úspěšný. Ano,  přišly i prohry, ale těch bylo méně než výher.  Většinou jsme slavili úspěchy a vítězství. Na druhou stranu amatérský fotbal není jen o výhrách, ale především o radosti ze hry i z pohybu. Hraje se pro diváky, kteří společně s hráči prožívají šťastné i smutné chvíle svého týmu, ale domů se vrací s pocitem dobře stráveného volného času. Po celý rok byl fotbalový stadion ve Štětí plný od pondělí až do neděle. Stovky zápasů společně s tréninky a turnaji nedali správci zdejšího stadionu Jirkovi Trutnovskému odpočinout. Hřiště i šatny byly vždy připraveny a za to mu patří stejně tak jako i jeho manželce Blance, která se starala o úklid kabin, velké poděkování. Dalšími, bez kterých by byl fotbalový život nemyslitelný, jsou trenéři společně s vedoucími mužstev. Těm patří  také velký dík. To jakým způsobem se  budeme věnovat mládeži, tak bude vypadat štětský fotbal v budoucnu. Abychom mohli jezdit na zápasy a nastupovat v pěkných dresech potřebujeme peníze.  Provozní náklady jdou do statisíců a jsme velice rádi, že si to uvědomují i zastupitelé města Štětí, kteří každý rok poskytují formou grantů finanční podporu. Důležitá je i  partnerská spolupráce s ostatními subjekty ať už ze Štětí  nebo z okolí města. Velkou pomoc zajišťuje  i Dům dětí a mládeže ve Štětí.  Když to všechno do sebe  pěkně zapadne a úspěšně to usměrní výbor fotbalového oddílu, který není zrovna početný a  rád mezi sebe přijme zájemce o tuto činnost, ve složení předseda Vladimír Frey, sekretář Milan Plíšek a člen Jiří </a:t>
            </a:r>
            <a:r>
              <a:rPr lang="cs-CZ" sz="1100" i="1" dirty="0" err="1" smtClean="0">
                <a:latin typeface="Arial" pitchFamily="34" charset="0"/>
                <a:cs typeface="Arial" pitchFamily="34" charset="0"/>
              </a:rPr>
              <a:t>Havner</a:t>
            </a:r>
            <a:r>
              <a:rPr lang="cs-CZ" sz="1100" i="1" dirty="0" smtClean="0">
                <a:latin typeface="Arial" pitchFamily="34" charset="0"/>
                <a:cs typeface="Arial" pitchFamily="34" charset="0"/>
              </a:rPr>
              <a:t>, tak se můžou kola fotbalových zápasů roztočit.</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8" name="TextovéPole 17"/>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2" name="TextovéPole 1"/>
          <p:cNvSpPr txBox="1"/>
          <p:nvPr/>
        </p:nvSpPr>
        <p:spPr>
          <a:xfrm>
            <a:off x="143992" y="1412215"/>
            <a:ext cx="4680520" cy="5447645"/>
          </a:xfrm>
          <a:prstGeom prst="rect">
            <a:avLst/>
          </a:prstGeom>
          <a:blipFill>
            <a:blip r:embed="rId3"/>
            <a:stretch>
              <a:fillRect/>
            </a:stretch>
          </a:blipFill>
          <a:effectLst>
            <a:glow rad="63500">
              <a:srgbClr val="0033CC">
                <a:alpha val="40000"/>
              </a:srgbClr>
            </a:glow>
            <a:softEdge rad="419100"/>
          </a:effectLst>
        </p:spPr>
        <p:txBody>
          <a:bodyPr wrap="square" rtlCol="0">
            <a:spAutoFit/>
          </a:bodyPr>
          <a:lstStyle/>
          <a:p>
            <a:pPr algn="ctr"/>
            <a:r>
              <a:rPr lang="cs-CZ" sz="4400" dirty="0" smtClean="0">
                <a:ln w="28575">
                  <a:solidFill>
                    <a:schemeClr val="bg1"/>
                  </a:solidFill>
                </a:ln>
                <a:solidFill>
                  <a:srgbClr val="FFFF99"/>
                </a:solidFill>
                <a:latin typeface="Rockwell" panose="02060603020205020403" pitchFamily="18" charset="0"/>
              </a:rPr>
              <a:t>TJ Spartak Perštejn - </a:t>
            </a:r>
          </a:p>
          <a:p>
            <a:pPr algn="ctr"/>
            <a:r>
              <a:rPr lang="cs-CZ" sz="4400" dirty="0" smtClean="0">
                <a:ln w="28575">
                  <a:solidFill>
                    <a:schemeClr val="bg1"/>
                  </a:solidFill>
                </a:ln>
                <a:solidFill>
                  <a:srgbClr val="FFFF99"/>
                </a:solidFill>
                <a:latin typeface="Rockwell" panose="02060603020205020403" pitchFamily="18" charset="0"/>
              </a:rPr>
              <a:t>SK Štětí</a:t>
            </a:r>
          </a:p>
          <a:p>
            <a:pPr algn="ctr"/>
            <a:r>
              <a:rPr lang="cs-CZ" sz="3600" dirty="0" smtClean="0">
                <a:ln w="28575">
                  <a:solidFill>
                    <a:schemeClr val="bg1"/>
                  </a:solidFill>
                </a:ln>
                <a:solidFill>
                  <a:srgbClr val="FFFF99"/>
                </a:solidFill>
                <a:latin typeface="Rockwell" panose="02060603020205020403" pitchFamily="18" charset="0"/>
              </a:rPr>
              <a:t>Sobota 18.11.2017</a:t>
            </a:r>
          </a:p>
          <a:p>
            <a:pPr algn="ctr"/>
            <a:r>
              <a:rPr lang="cs-CZ" sz="3600" dirty="0" smtClean="0">
                <a:ln w="28575">
                  <a:solidFill>
                    <a:schemeClr val="bg1"/>
                  </a:solidFill>
                </a:ln>
                <a:solidFill>
                  <a:srgbClr val="FFFF99"/>
                </a:solidFill>
                <a:latin typeface="Rockwell" panose="02060603020205020403" pitchFamily="18" charset="0"/>
              </a:rPr>
              <a:t>13:30 hod</a:t>
            </a:r>
          </a:p>
          <a:p>
            <a:pPr algn="ctr"/>
            <a:r>
              <a:rPr lang="cs-CZ" sz="3600" dirty="0" smtClean="0">
                <a:ln w="28575">
                  <a:solidFill>
                    <a:schemeClr val="bg1"/>
                  </a:solidFill>
                </a:ln>
                <a:solidFill>
                  <a:srgbClr val="FFFF99"/>
                </a:solidFill>
                <a:latin typeface="Rockwell" panose="02060603020205020403" pitchFamily="18" charset="0"/>
              </a:rPr>
              <a:t>Odjezd 10:30 </a:t>
            </a:r>
          </a:p>
          <a:p>
            <a:pPr algn="ctr"/>
            <a:endParaRPr lang="cs-CZ" sz="3600" dirty="0" smtClean="0">
              <a:latin typeface="Rockwell" panose="02060603020205020403" pitchFamily="18" charset="0"/>
            </a:endParaRPr>
          </a:p>
          <a:p>
            <a:pPr algn="ctr"/>
            <a:endParaRPr lang="cs-CZ" sz="3600" dirty="0">
              <a:latin typeface="Rockwell" panose="02060603020205020403" pitchFamily="18" charset="0"/>
            </a:endParaRPr>
          </a:p>
          <a:p>
            <a:pPr algn="ctr"/>
            <a:endParaRPr lang="cs-CZ" sz="3600" dirty="0" smtClean="0">
              <a:latin typeface="Rockwell" panose="02060603020205020403" pitchFamily="18" charset="0"/>
            </a:endParaRPr>
          </a:p>
        </p:txBody>
      </p:sp>
      <p:pic>
        <p:nvPicPr>
          <p:cNvPr id="3" name="Obrázek 2"/>
          <p:cNvPicPr>
            <a:picLocks noChangeAspect="1"/>
          </p:cNvPicPr>
          <p:nvPr/>
        </p:nvPicPr>
        <p:blipFill>
          <a:blip r:embed="rId4"/>
          <a:stretch>
            <a:fillRect/>
          </a:stretch>
        </p:blipFill>
        <p:spPr>
          <a:xfrm>
            <a:off x="1383967" y="5374821"/>
            <a:ext cx="1981200" cy="1038225"/>
          </a:xfrm>
          <a:prstGeom prst="rect">
            <a:avLst/>
          </a:prstGeom>
        </p:spPr>
      </p:pic>
      <p:sp>
        <p:nvSpPr>
          <p:cNvPr id="4" name="Obdélník 3"/>
          <p:cNvSpPr/>
          <p:nvPr/>
        </p:nvSpPr>
        <p:spPr>
          <a:xfrm>
            <a:off x="143992" y="166018"/>
            <a:ext cx="4608511" cy="1077218"/>
          </a:xfrm>
          <a:prstGeom prst="rect">
            <a:avLst/>
          </a:prstGeom>
          <a:gradFill>
            <a:gsLst>
              <a:gs pos="47000">
                <a:srgbClr val="FFFF66"/>
              </a:gs>
              <a:gs pos="73000">
                <a:srgbClr val="66FF66"/>
              </a:gs>
            </a:gsLst>
            <a:lin ang="5400000" scaled="1"/>
          </a:gradFill>
        </p:spPr>
        <p:txBody>
          <a:bodyPr wrap="square" lIns="91440" tIns="45720" rIns="91440" bIns="45720" anchor="ctr">
            <a:spAutoFit/>
          </a:bodyPr>
          <a:lstStyle/>
          <a:p>
            <a:pPr algn="ctr"/>
            <a:r>
              <a:rPr lang="cs-CZ" sz="3200" b="1" cap="none" spc="0" dirty="0" smtClean="0">
                <a:ln w="22225">
                  <a:solidFill>
                    <a:schemeClr val="accent2"/>
                  </a:solidFill>
                  <a:prstDash val="solid"/>
                </a:ln>
                <a:solidFill>
                  <a:srgbClr val="F84242"/>
                </a:solidFill>
                <a:effectLst/>
              </a:rPr>
              <a:t>Poslední letošní </a:t>
            </a:r>
          </a:p>
          <a:p>
            <a:pPr algn="ctr"/>
            <a:r>
              <a:rPr lang="cs-CZ" sz="3200" b="1" cap="none" spc="0" dirty="0" smtClean="0">
                <a:ln w="22225">
                  <a:solidFill>
                    <a:schemeClr val="accent2"/>
                  </a:solidFill>
                  <a:prstDash val="solid"/>
                </a:ln>
                <a:solidFill>
                  <a:srgbClr val="F84242"/>
                </a:solidFill>
                <a:effectLst/>
              </a:rPr>
              <a:t>utkání</a:t>
            </a:r>
            <a:endParaRPr lang="cs-CZ" sz="3200" b="1" cap="none" spc="0" dirty="0">
              <a:ln w="22225">
                <a:solidFill>
                  <a:schemeClr val="accent2"/>
                </a:solidFill>
                <a:prstDash val="solid"/>
              </a:ln>
              <a:solidFill>
                <a:srgbClr val="F84242"/>
              </a:solidFill>
              <a:effectLst/>
            </a:endParaRPr>
          </a:p>
        </p:txBody>
      </p:sp>
      <p:cxnSp>
        <p:nvCxnSpPr>
          <p:cNvPr id="15" name="Přímá spojnice se šipkou 14"/>
          <p:cNvCxnSpPr/>
          <p:nvPr/>
        </p:nvCxnSpPr>
        <p:spPr bwMode="auto">
          <a:xfrm>
            <a:off x="8879084" y="6936777"/>
            <a:ext cx="1080120" cy="0"/>
          </a:xfrm>
          <a:prstGeom prst="straightConnector1">
            <a:avLst/>
          </a:prstGeom>
          <a:noFill/>
          <a:ln w="28575" cap="flat" cmpd="sng" algn="ctr">
            <a:solidFill>
              <a:srgbClr val="009900"/>
            </a:solidFill>
            <a:prstDash val="solid"/>
            <a:round/>
            <a:headEnd type="none" w="med" len="med"/>
            <a:tailEnd type="triangle"/>
          </a:ln>
          <a:effectLst>
            <a:outerShdw dist="45791" dir="2021404" algn="ctr" rotWithShape="0">
              <a:srgbClr val="9999FF"/>
            </a:outerShdw>
          </a:effectLst>
        </p:spPr>
      </p:cxn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114" name="TextovéPole 113"/>
          <p:cNvSpPr txBox="1"/>
          <p:nvPr/>
        </p:nvSpPr>
        <p:spPr>
          <a:xfrm>
            <a:off x="143992" y="88195"/>
            <a:ext cx="4578479" cy="6555641"/>
          </a:xfrm>
          <a:prstGeom prst="rect">
            <a:avLst/>
          </a:prstGeom>
          <a:blipFill dpi="0" rotWithShape="1">
            <a:blip r:embed="rId81" cstate="print">
              <a:alphaModFix amt="27000"/>
            </a:blip>
            <a:srcRect/>
            <a:stretch>
              <a:fillRect/>
            </a:stretch>
          </a:blipFill>
          <a:ln w="57150">
            <a:solidFill>
              <a:srgbClr val="00B0F0"/>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050" i="1" dirty="0" smtClean="0">
                <a:latin typeface="Arial" pitchFamily="34" charset="0"/>
                <a:cs typeface="Arial" pitchFamily="34" charset="0"/>
              </a:rPr>
              <a:t>    Mužstvo dospělých v minulém ročníku prošlo zatěžkávací zkouškou v divizi, kterou se nepodařilo zachránit  a po roce jsme se vrátili zpět do krajského přeboru. Ukázalo se, že soutěž o třídu vyšší má jinou kvalitu a k tomu, když se ještě přidá určité fotbalové zázemí, které je třeba mít v rámci Řídící komisi pro Čechy, tak jsme asi úplně připraveni nebyli.  Jak už to ve fotbale bývá, tak je hodně složité udržet kvalitu mužstva, když se sestoupí. Navíc odešlo několik kvalitních hráčů a měli jsme velké starosti mužstvo doplnit. Nakonec se to povedlo. Přišli i staronové tváře do funkce trenérů </a:t>
            </a:r>
            <a:r>
              <a:rPr lang="cs-CZ" sz="1050" i="1" dirty="0" err="1" smtClean="0">
                <a:latin typeface="Arial" pitchFamily="34" charset="0"/>
                <a:cs typeface="Arial" pitchFamily="34" charset="0"/>
              </a:rPr>
              <a:t>Ransdorf</a:t>
            </a:r>
            <a:r>
              <a:rPr lang="cs-CZ" sz="1050" i="1" dirty="0" smtClean="0">
                <a:latin typeface="Arial" pitchFamily="34" charset="0"/>
                <a:cs typeface="Arial" pitchFamily="34" charset="0"/>
              </a:rPr>
              <a:t>  se Zunou a dosavadní výsledky v přeboru jen potvrzují, že jsme nastoupili správnou cestu. U dorostenců se zvažovalo, zda přihlásit přebor nebo I. A třídu. U první varianty je podmínkou mít i mladší dorost, což se nám bohužel nepodařilo zajistit. Hrajeme soutěž nižší, kde jsme po půlce sezóny na 1. místě a o to více mrzí, že nehrajeme výše. Zde se rozcházíme s názorem Ústeckého fotbalového svazu, který stále trvá na povinnosti mít mladší dorost v přeboru.  Radost nám dělají starší žáci v Ústeckém přeboru. Že se jim bude tak dařit jsme nečekali. Oproti minulým letům, kdy spíše obsazovali spodní patra tabulky, se letos daří a v celkovém pořadí atakují pódiové umístění. U mladších žáků došlo k personálním změnám. Mužstvo už nevede František Kučera, ale přišel k němu Miloslav Hromy a tvoří dvojici s Pavlem Zálohou. Právě v této věkové kategorii velký výběr hráčů nemáme a tak se k mužstvu přidalo i několik fotbalistů ze starší přípravky, kteří sbírají zkušenosti ve vyšší věkové kategorii. Mužstvo se snaží a bojuje. Mnoho výher na podzim nezaznamenalo, ale to vůbec nevadí. Odehrálo hodně kvalitních zápasů. Je na 6. místě a dolní patra tabulky jsou bodově vzdálena. Do kategorie starší přípravky jsme měli přihlášeno pouze jeden tým a ten absolvoval tzv. ligu  a pohár na okresní úrovni.  V lize to bylo o něco lepší a na jaře stejné soutěže pokračují v rozdělení do skupin podle podzimního umístění. Mladší přípravka měla na programu stejné soutěže. Pouze do poháru byla přihlášena 2 mužstva. Velkou novinkou je soutěž </a:t>
            </a:r>
            <a:r>
              <a:rPr lang="cs-CZ" sz="1050" i="1" dirty="0" err="1" smtClean="0">
                <a:latin typeface="Arial" pitchFamily="34" charset="0"/>
                <a:cs typeface="Arial" pitchFamily="34" charset="0"/>
              </a:rPr>
              <a:t>minipřípravek</a:t>
            </a:r>
            <a:r>
              <a:rPr lang="cs-CZ" sz="1050" i="1" dirty="0" smtClean="0">
                <a:latin typeface="Arial" pitchFamily="34" charset="0"/>
                <a:cs typeface="Arial" pitchFamily="34" charset="0"/>
              </a:rPr>
              <a:t>, kde je přihlášeno 7 mužstev. Hraje se </a:t>
            </a:r>
            <a:r>
              <a:rPr lang="cs-CZ" sz="1050" i="1" dirty="0" err="1" smtClean="0">
                <a:latin typeface="Arial" pitchFamily="34" charset="0"/>
                <a:cs typeface="Arial" pitchFamily="34" charset="0"/>
              </a:rPr>
              <a:t>dvoukolově</a:t>
            </a:r>
            <a:r>
              <a:rPr lang="cs-CZ" sz="1050" i="1" dirty="0" smtClean="0">
                <a:latin typeface="Arial" pitchFamily="34" charset="0"/>
                <a:cs typeface="Arial" pitchFamily="34" charset="0"/>
              </a:rPr>
              <a:t> jaro, podzim a zatím si naši elévové vedou dobře. Přijďte se na jaře podívat. Hraje se ve čtvrtek odpoledne. Posledním mužstvem, které patří do mozaiky oddílu SK Štětí je stará garda </a:t>
            </a:r>
            <a:r>
              <a:rPr lang="cs-CZ" sz="1050" i="1" dirty="0" err="1" smtClean="0">
                <a:latin typeface="Arial" pitchFamily="34" charset="0"/>
                <a:cs typeface="Arial" pitchFamily="34" charset="0"/>
              </a:rPr>
              <a:t>Sepapu</a:t>
            </a:r>
            <a:r>
              <a:rPr lang="cs-CZ" sz="1050" i="1" dirty="0" smtClean="0">
                <a:latin typeface="Arial" pitchFamily="34" charset="0"/>
                <a:cs typeface="Arial" pitchFamily="34" charset="0"/>
              </a:rPr>
              <a:t>. Ta toho doma na podzim moc nenahrála, ale o to věší porce ji zde čeká na jaře. Nevede si špatně a je na pomezí 3. a 4. místa okresního přeboru.  </a:t>
            </a:r>
          </a:p>
          <a:p>
            <a:pPr algn="just" eaLnBrk="0" hangingPunct="0">
              <a:defRPr/>
            </a:pPr>
            <a:r>
              <a:rPr lang="cs-CZ" sz="1050" i="1" dirty="0">
                <a:latin typeface="Arial" pitchFamily="34" charset="0"/>
                <a:cs typeface="Arial" pitchFamily="34" charset="0"/>
              </a:rPr>
              <a:t> </a:t>
            </a:r>
            <a:r>
              <a:rPr lang="cs-CZ" sz="1050" i="1" dirty="0" smtClean="0">
                <a:latin typeface="Arial" pitchFamily="34" charset="0"/>
                <a:cs typeface="Arial" pitchFamily="34" charset="0"/>
              </a:rPr>
              <a:t>        Mějte se hezky, ať se Vám utkání líbí a  všichni společně</a:t>
            </a:r>
          </a:p>
        </p:txBody>
      </p:sp>
      <p:sp>
        <p:nvSpPr>
          <p:cNvPr id="2" name="Obdélník 1"/>
          <p:cNvSpPr/>
          <p:nvPr/>
        </p:nvSpPr>
        <p:spPr>
          <a:xfrm>
            <a:off x="2526387" y="6676802"/>
            <a:ext cx="2353529" cy="523220"/>
          </a:xfrm>
          <a:prstGeom prst="rect">
            <a:avLst/>
          </a:prstGeom>
          <a:noFill/>
        </p:spPr>
        <p:txBody>
          <a:bodyPr wrap="none" lIns="91440" tIns="45720" rIns="91440" bIns="45720">
            <a:spAutoFit/>
          </a:bodyPr>
          <a:lstStyle/>
          <a:p>
            <a:pPr algn="ctr"/>
            <a:r>
              <a:rPr lang="cs-CZ" sz="2800" b="1" cap="none" spc="0" dirty="0" smtClean="0">
                <a:ln w="22225">
                  <a:solidFill>
                    <a:schemeClr val="accent2"/>
                  </a:solidFill>
                  <a:prstDash val="solid"/>
                </a:ln>
                <a:solidFill>
                  <a:schemeClr val="accent2">
                    <a:lumMod val="40000"/>
                    <a:lumOff val="60000"/>
                  </a:schemeClr>
                </a:solidFill>
                <a:effectLst/>
              </a:rPr>
              <a:t>Štětí do toho</a:t>
            </a:r>
            <a:endParaRPr lang="cs-CZ" sz="2800" b="1" cap="none" spc="0" dirty="0">
              <a:ln w="22225">
                <a:solidFill>
                  <a:schemeClr val="accent2"/>
                </a:solidFill>
                <a:prstDash val="solid"/>
              </a:ln>
              <a:solidFill>
                <a:schemeClr val="accent2">
                  <a:lumMod val="40000"/>
                  <a:lumOff val="60000"/>
                </a:schemeClr>
              </a:solidFill>
              <a:effectLst/>
            </a:endParaRPr>
          </a:p>
        </p:txBody>
      </p:sp>
      <p:sp>
        <p:nvSpPr>
          <p:cNvPr id="112" name="Obdélník 111"/>
          <p:cNvSpPr/>
          <p:nvPr/>
        </p:nvSpPr>
        <p:spPr>
          <a:xfrm>
            <a:off x="5527689" y="225760"/>
            <a:ext cx="4752528" cy="6124754"/>
          </a:xfrm>
          <a:prstGeom prst="rect">
            <a:avLst/>
          </a:prstGeom>
          <a:gradFill>
            <a:gsLst>
              <a:gs pos="47000">
                <a:srgbClr val="FFCCCC"/>
              </a:gs>
              <a:gs pos="73000">
                <a:srgbClr val="66FF66"/>
              </a:gs>
            </a:gsLst>
            <a:lin ang="5400000" scaled="1"/>
          </a:gradFill>
          <a:effectLst>
            <a:softEdge rad="330200"/>
          </a:effectLst>
        </p:spPr>
        <p:txBody>
          <a:bodyPr wrap="square" lIns="91440" tIns="45720" rIns="91440" bIns="45720">
            <a:spAutoFit/>
          </a:bodyPr>
          <a:lstStyle/>
          <a:p>
            <a:pPr algn="ctr"/>
            <a:r>
              <a:rPr lang="cs-CZ" sz="4400" b="1" i="1" cap="none" spc="0" dirty="0" smtClean="0">
                <a:ln/>
                <a:solidFill>
                  <a:srgbClr val="0000FF"/>
                </a:solidFill>
                <a:effectLst>
                  <a:glow rad="215900">
                    <a:srgbClr val="FFFF00">
                      <a:alpha val="40000"/>
                    </a:srgbClr>
                  </a:glow>
                  <a:outerShdw blurRad="38100" dist="19050" dir="2700000" algn="tl" rotWithShape="0">
                    <a:schemeClr val="dk1">
                      <a:lumMod val="50000"/>
                      <a:alpha val="40000"/>
                    </a:schemeClr>
                  </a:outerShdw>
                </a:effectLst>
                <a:latin typeface="Arial Black" panose="020B0A04020102020204" pitchFamily="34" charset="0"/>
              </a:rPr>
              <a:t>Poděkování </a:t>
            </a:r>
          </a:p>
          <a:p>
            <a:pPr algn="ctr"/>
            <a:r>
              <a:rPr lang="cs-CZ" sz="4400" b="1" cap="none" spc="0" dirty="0"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Zuzce</a:t>
            </a:r>
          </a:p>
          <a:p>
            <a:pPr algn="ctr"/>
            <a:r>
              <a:rPr lang="cs-CZ" sz="4400" b="1" cap="none" spc="0" dirty="0"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 </a:t>
            </a:r>
            <a:r>
              <a:rPr lang="cs-CZ" sz="4400" b="1" cap="none" spc="0" dirty="0" err="1"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Ransdorfové</a:t>
            </a:r>
            <a:endParaRPr lang="cs-CZ" sz="4400" b="1" cap="none" spc="0" dirty="0"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endParaRPr>
          </a:p>
          <a:p>
            <a:pPr algn="ctr"/>
            <a:r>
              <a:rPr lang="cs-CZ" sz="4400" dirty="0"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a</a:t>
            </a:r>
          </a:p>
          <a:p>
            <a:pPr algn="ctr"/>
            <a:r>
              <a:rPr lang="cs-CZ" sz="4400" b="1" cap="none" spc="0" dirty="0"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Jirkovi </a:t>
            </a:r>
          </a:p>
          <a:p>
            <a:pPr algn="ctr"/>
            <a:r>
              <a:rPr lang="cs-CZ" sz="4400" b="1" cap="none" spc="0" dirty="0" err="1"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Havnerovi</a:t>
            </a:r>
            <a:r>
              <a:rPr lang="cs-CZ" sz="4400" b="1" cap="none" spc="0" dirty="0" smtClean="0">
                <a:ln/>
                <a:solidFill>
                  <a:srgbClr val="FF0000"/>
                </a:solidFill>
                <a:effectLst>
                  <a:outerShdw blurRad="38100" dist="19050" dir="2700000" algn="tl" rotWithShape="0">
                    <a:schemeClr val="dk1">
                      <a:lumMod val="50000"/>
                      <a:alpha val="40000"/>
                    </a:schemeClr>
                  </a:outerShdw>
                </a:effectLst>
                <a:latin typeface="Berlin Sans FB Demi" panose="020E0802020502020306" pitchFamily="34" charset="0"/>
              </a:rPr>
              <a:t>, </a:t>
            </a:r>
          </a:p>
          <a:p>
            <a:pPr algn="ctr"/>
            <a:r>
              <a:rPr lang="cs-CZ" sz="2800" b="1" cap="none" spc="0" dirty="0" smtClean="0">
                <a:ln w="19050"/>
                <a:solidFill>
                  <a:srgbClr val="6600CC"/>
                </a:solidFill>
                <a:effectLst>
                  <a:outerShdw blurRad="38100" dist="19050" dir="2700000" algn="tl" rotWithShape="0">
                    <a:schemeClr val="dk1">
                      <a:lumMod val="50000"/>
                      <a:alpha val="40000"/>
                    </a:schemeClr>
                  </a:outerShdw>
                </a:effectLst>
              </a:rPr>
              <a:t>za hezké fotografie, kterými v stránky. </a:t>
            </a:r>
          </a:p>
          <a:p>
            <a:pPr algn="ctr"/>
            <a:r>
              <a:rPr lang="cs-CZ" sz="2400" dirty="0">
                <a:ln w="19050"/>
                <a:solidFill>
                  <a:srgbClr val="6600CC"/>
                </a:solidFill>
                <a:effectLst>
                  <a:outerShdw blurRad="38100" dist="19050" dir="2700000" algn="tl" rotWithShape="0">
                    <a:schemeClr val="dk1">
                      <a:lumMod val="50000"/>
                      <a:alpha val="40000"/>
                    </a:schemeClr>
                  </a:outerShdw>
                </a:effectLst>
              </a:rPr>
              <a:t>průběhu celého roku přispívali, jak do zpravodaje, tak i na </a:t>
            </a:r>
            <a:r>
              <a:rPr lang="cs-CZ" sz="2400" dirty="0" smtClean="0">
                <a:ln w="19050"/>
                <a:solidFill>
                  <a:srgbClr val="6600CC"/>
                </a:solidFill>
                <a:effectLst>
                  <a:outerShdw blurRad="38100" dist="19050" dir="2700000" algn="tl" rotWithShape="0">
                    <a:schemeClr val="dk1">
                      <a:lumMod val="50000"/>
                      <a:alpha val="40000"/>
                    </a:schemeClr>
                  </a:outerShdw>
                </a:effectLst>
              </a:rPr>
              <a:t>internetové stránky klubu </a:t>
            </a:r>
            <a:endParaRPr lang="cs-CZ"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graphicFrame>
        <p:nvGraphicFramePr>
          <p:cNvPr id="3" name="Tabulka 2"/>
          <p:cNvGraphicFramePr>
            <a:graphicFrameLocks noGrp="1"/>
          </p:cNvGraphicFramePr>
          <p:nvPr>
            <p:extLst>
              <p:ext uri="{D42A27DB-BD31-4B8C-83A1-F6EECF244321}">
                <p14:modId xmlns:p14="http://schemas.microsoft.com/office/powerpoint/2010/main" val="4209346012"/>
              </p:ext>
            </p:extLst>
          </p:nvPr>
        </p:nvGraphicFramePr>
        <p:xfrm>
          <a:off x="5456786" y="1387252"/>
          <a:ext cx="4536504" cy="3240810"/>
        </p:xfrm>
        <a:graphic>
          <a:graphicData uri="http://schemas.openxmlformats.org/drawingml/2006/table">
            <a:tbl>
              <a:tblPr/>
              <a:tblGrid>
                <a:gridCol w="677828">
                  <a:extLst>
                    <a:ext uri="{9D8B030D-6E8A-4147-A177-3AD203B41FA5}">
                      <a16:colId xmlns:a16="http://schemas.microsoft.com/office/drawing/2014/main" val="637007339"/>
                    </a:ext>
                  </a:extLst>
                </a:gridCol>
                <a:gridCol w="751966">
                  <a:extLst>
                    <a:ext uri="{9D8B030D-6E8A-4147-A177-3AD203B41FA5}">
                      <a16:colId xmlns:a16="http://schemas.microsoft.com/office/drawing/2014/main" val="1184254667"/>
                    </a:ext>
                  </a:extLst>
                </a:gridCol>
                <a:gridCol w="1807540">
                  <a:extLst>
                    <a:ext uri="{9D8B030D-6E8A-4147-A177-3AD203B41FA5}">
                      <a16:colId xmlns:a16="http://schemas.microsoft.com/office/drawing/2014/main" val="179653072"/>
                    </a:ext>
                  </a:extLst>
                </a:gridCol>
                <a:gridCol w="1299170">
                  <a:extLst>
                    <a:ext uri="{9D8B030D-6E8A-4147-A177-3AD203B41FA5}">
                      <a16:colId xmlns:a16="http://schemas.microsoft.com/office/drawing/2014/main" val="3285444653"/>
                    </a:ext>
                  </a:extLst>
                </a:gridCol>
              </a:tblGrid>
              <a:tr h="216054">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12.08.2017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Krupka - Srbice</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2:1 PK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321331016"/>
                  </a:ext>
                </a:extLst>
              </a:tr>
              <a:tr h="216054">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19.08.2017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Litoměřicko B -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206432325"/>
                  </a:ext>
                </a:extLst>
              </a:tr>
              <a:tr h="216054">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26.08.2017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Srbice - Perštejn</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343592164"/>
                  </a:ext>
                </a:extLst>
              </a:tr>
              <a:tr h="216054">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02.09.2017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Modlany -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935291900"/>
                  </a:ext>
                </a:extLst>
              </a:tr>
              <a:tr h="216054">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08.09.2017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Srbice - H.Jiřetín/Litvínov</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3:2 PK</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569834429"/>
                  </a:ext>
                </a:extLst>
              </a:tr>
              <a:tr h="216054">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17.09.2017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Neštěmice -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110813295"/>
                  </a:ext>
                </a:extLst>
              </a:tr>
              <a:tr h="216054">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23.09.2017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Srbice - Modrá</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200335182"/>
                  </a:ext>
                </a:extLst>
              </a:tr>
              <a:tr h="216054">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30.09.2017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Jílové -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0:1</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959260862"/>
                  </a:ext>
                </a:extLst>
              </a:tr>
              <a:tr h="216054">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07.10.2017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Srbice - Vilémov</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14354299"/>
                  </a:ext>
                </a:extLst>
              </a:tr>
              <a:tr h="216054">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14.10.2017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Mostecký FK -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676588749"/>
                  </a:ext>
                </a:extLst>
              </a:tr>
              <a:tr h="216054">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21.10.2017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Srbice - Kadaň</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537205701"/>
                  </a:ext>
                </a:extLst>
              </a:tr>
              <a:tr h="216054">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28.10.2017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Bílina -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465812440"/>
                  </a:ext>
                </a:extLst>
              </a:tr>
              <a:tr h="216054">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04.11.2017</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Srbice - </a:t>
                      </a:r>
                      <a:r>
                        <a:rPr lang="cs-CZ" sz="1000" b="1" i="0" u="none" strike="noStrike" dirty="0" err="1">
                          <a:solidFill>
                            <a:srgbClr val="000000"/>
                          </a:solidFill>
                          <a:effectLst/>
                          <a:latin typeface="Arial" panose="020B0604020202020204" pitchFamily="34" charset="0"/>
                        </a:rPr>
                        <a:t>Brná</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 </a:t>
                      </a:r>
                      <a:r>
                        <a:rPr lang="cs-CZ" sz="1000" b="1" i="0" u="none" strike="noStrike" dirty="0" smtClean="0">
                          <a:solidFill>
                            <a:srgbClr val="000000"/>
                          </a:solidFill>
                          <a:effectLst/>
                          <a:latin typeface="Arial" panose="020B0604020202020204" pitchFamily="34" charset="0"/>
                        </a:rPr>
                        <a:t>5:0</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504543460"/>
                  </a:ext>
                </a:extLst>
              </a:tr>
              <a:tr h="216054">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11.11.2017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Štětí - Srbice</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2700575939"/>
                  </a:ext>
                </a:extLst>
              </a:tr>
              <a:tr h="216054">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18.11.2017</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Srbice - Žatec</a:t>
                      </a:r>
                    </a:p>
                  </a:txBody>
                  <a:tcPr marL="9525" marR="9525" marT="9525" marB="0" anchor="ctr">
                    <a:lnL>
                      <a:noFill/>
                    </a:lnL>
                    <a:lnR>
                      <a:noFill/>
                    </a:lnR>
                    <a:lnT>
                      <a:noFill/>
                    </a:lnT>
                    <a:lnB>
                      <a:noFill/>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3541131833"/>
                  </a:ext>
                </a:extLst>
              </a:tr>
            </a:tbl>
          </a:graphicData>
        </a:graphic>
      </p:graphicFrame>
      <p:sp>
        <p:nvSpPr>
          <p:cNvPr id="4" name="TextovéPole 3"/>
          <p:cNvSpPr txBox="1"/>
          <p:nvPr/>
        </p:nvSpPr>
        <p:spPr>
          <a:xfrm>
            <a:off x="5456786" y="163116"/>
            <a:ext cx="4624310" cy="954107"/>
          </a:xfrm>
          <a:prstGeom prst="rect">
            <a:avLst/>
          </a:prstGeom>
          <a:solidFill>
            <a:srgbClr val="0066FF"/>
          </a:solidFill>
          <a:effectLst>
            <a:glow rad="139700">
              <a:srgbClr val="99FF99">
                <a:alpha val="40000"/>
              </a:srgbClr>
            </a:glow>
            <a:softEdge rad="241300"/>
          </a:effectLst>
        </p:spPr>
        <p:txBody>
          <a:bodyPr wrap="square" rtlCol="0">
            <a:spAutoFit/>
          </a:bodyPr>
          <a:lstStyle/>
          <a:p>
            <a:pPr algn="ctr"/>
            <a:r>
              <a:rPr lang="cs-CZ" sz="2800" u="sng" dirty="0" smtClean="0">
                <a:solidFill>
                  <a:srgbClr val="FF0000"/>
                </a:solidFill>
                <a:latin typeface="Eras Bold ITC" panose="020B0907030504020204" pitchFamily="34" charset="0"/>
              </a:rPr>
              <a:t>TJ Sokol Srbice body často neztrácí</a:t>
            </a:r>
          </a:p>
        </p:txBody>
      </p:sp>
      <p:pic>
        <p:nvPicPr>
          <p:cNvPr id="5" name="Obrázek 4"/>
          <p:cNvPicPr>
            <a:picLocks noChangeAspect="1"/>
          </p:cNvPicPr>
          <p:nvPr/>
        </p:nvPicPr>
        <p:blipFill>
          <a:blip r:embed="rId165"/>
          <a:stretch>
            <a:fillRect/>
          </a:stretch>
        </p:blipFill>
        <p:spPr>
          <a:xfrm>
            <a:off x="6728714" y="4843378"/>
            <a:ext cx="1719472" cy="1656442"/>
          </a:xfrm>
          <a:prstGeom prst="rect">
            <a:avLst/>
          </a:prstGeom>
        </p:spPr>
      </p:pic>
      <p:sp>
        <p:nvSpPr>
          <p:cNvPr id="219" name="TextovéPole 218"/>
          <p:cNvSpPr txBox="1"/>
          <p:nvPr/>
        </p:nvSpPr>
        <p:spPr>
          <a:xfrm>
            <a:off x="183975" y="2119637"/>
            <a:ext cx="4536504" cy="2062103"/>
          </a:xfrm>
          <a:prstGeom prst="rect">
            <a:avLst/>
          </a:prstGeom>
          <a:gradFill>
            <a:gsLst>
              <a:gs pos="35000">
                <a:srgbClr val="FFFF00"/>
              </a:gs>
              <a:gs pos="100000">
                <a:schemeClr val="accent1">
                  <a:lumMod val="30000"/>
                  <a:lumOff val="70000"/>
                </a:schemeClr>
              </a:gs>
            </a:gsLst>
            <a:lin ang="5400000" scaled="1"/>
          </a:gradFill>
        </p:spPr>
        <p:txBody>
          <a:bodyPr wrap="square" rtlCol="0">
            <a:spAutoFit/>
          </a:bodyPr>
          <a:lstStyle/>
          <a:p>
            <a:pPr algn="ctr"/>
            <a:r>
              <a:rPr lang="cs-CZ" sz="3600" u="sng" dirty="0" smtClean="0">
                <a:ln w="28575">
                  <a:noFill/>
                </a:ln>
                <a:solidFill>
                  <a:srgbClr val="A0372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ASK Lovosice </a:t>
            </a:r>
          </a:p>
          <a:p>
            <a:pPr algn="ctr"/>
            <a:r>
              <a:rPr lang="cs-CZ" sz="3600" u="sng" dirty="0" err="1" smtClean="0">
                <a:ln w="28575">
                  <a:noFill/>
                </a:ln>
                <a:solidFill>
                  <a:srgbClr val="A0372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Sepap</a:t>
            </a:r>
            <a:r>
              <a:rPr lang="cs-CZ" sz="3600" u="sng" dirty="0" smtClean="0">
                <a:ln w="28575">
                  <a:noFill/>
                </a:ln>
                <a:solidFill>
                  <a:srgbClr val="A0372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 Štětí </a:t>
            </a:r>
          </a:p>
          <a:p>
            <a:pPr algn="ctr"/>
            <a:r>
              <a:rPr lang="cs-CZ" sz="3600" u="sng" dirty="0" smtClean="0">
                <a:ln w="28575">
                  <a:noFill/>
                </a:ln>
                <a:solidFill>
                  <a:srgbClr val="A0372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2:4  </a:t>
            </a:r>
            <a:r>
              <a:rPr lang="cs-CZ" sz="3200" u="sng" dirty="0" smtClean="0">
                <a:ln w="28575">
                  <a:noFill/>
                </a:ln>
                <a:solidFill>
                  <a:srgbClr val="A0372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 </a:t>
            </a:r>
          </a:p>
          <a:p>
            <a:pPr algn="ctr"/>
            <a:r>
              <a:rPr lang="cs-CZ" sz="2000" u="sng" dirty="0" smtClean="0">
                <a:ln w="28575">
                  <a:noFill/>
                </a:ln>
                <a:solidFill>
                  <a:srgbClr val="A0372C"/>
                </a:solidFill>
                <a:effectLst>
                  <a:outerShdw blurRad="38100" dist="38100" dir="2700000" algn="tl">
                    <a:srgbClr val="000000">
                      <a:alpha val="43137"/>
                    </a:srgbClr>
                  </a:outerShdw>
                </a:effectLst>
                <a:latin typeface="Imprint MT Shadow" panose="04020605060303030202" pitchFamily="82" charset="0"/>
                <a:cs typeface="Arial" panose="020B0604020202020204" pitchFamily="34" charset="0"/>
              </a:rPr>
              <a:t>27.10.2017  2. kolo dohrávka</a:t>
            </a:r>
          </a:p>
        </p:txBody>
      </p:sp>
      <p:sp>
        <p:nvSpPr>
          <p:cNvPr id="220" name="TextovéPole 219"/>
          <p:cNvSpPr txBox="1"/>
          <p:nvPr/>
        </p:nvSpPr>
        <p:spPr>
          <a:xfrm>
            <a:off x="216000" y="163116"/>
            <a:ext cx="4536504" cy="1754326"/>
          </a:xfrm>
          <a:prstGeom prst="rect">
            <a:avLst/>
          </a:prstGeom>
          <a:pattFill prst="dotGrid">
            <a:fgClr>
              <a:schemeClr val="bg1">
                <a:lumMod val="75000"/>
              </a:schemeClr>
            </a:fgClr>
            <a:bgClr>
              <a:schemeClr val="bg1"/>
            </a:bgClr>
          </a:pattFill>
          <a:ln w="69850">
            <a:solidFill>
              <a:srgbClr val="92D050"/>
            </a:solidFill>
            <a:prstDash val="dash"/>
          </a:ln>
        </p:spPr>
        <p:txBody>
          <a:bodyPr wrap="square" rtlCol="0">
            <a:spAutoFit/>
          </a:bodyPr>
          <a:lstStyle/>
          <a:p>
            <a:pPr algn="ctr"/>
            <a:r>
              <a:rPr lang="cs-CZ" sz="1800" dirty="0" smtClean="0">
                <a:solidFill>
                  <a:srgbClr val="3333CC"/>
                </a:solidFill>
                <a:latin typeface="Rockwell" panose="02060603020205020403" pitchFamily="18" charset="0"/>
                <a:cs typeface="Arial" panose="020B0604020202020204" pitchFamily="34" charset="0"/>
              </a:rPr>
              <a:t>K dohrávce okresního přeboru staré gardy vyrazila štětská sestava za vítězstvím na umělou trávu do Lovosic, se kterými si vyměnila pořadatelství a na jaře přijede soupeř do Štětí. </a:t>
            </a:r>
          </a:p>
        </p:txBody>
      </p:sp>
      <p:graphicFrame>
        <p:nvGraphicFramePr>
          <p:cNvPr id="6" name="Tabulka 5"/>
          <p:cNvGraphicFramePr>
            <a:graphicFrameLocks noGrp="1"/>
          </p:cNvGraphicFramePr>
          <p:nvPr>
            <p:extLst>
              <p:ext uri="{D42A27DB-BD31-4B8C-83A1-F6EECF244321}">
                <p14:modId xmlns:p14="http://schemas.microsoft.com/office/powerpoint/2010/main" val="2444678701"/>
              </p:ext>
            </p:extLst>
          </p:nvPr>
        </p:nvGraphicFramePr>
        <p:xfrm>
          <a:off x="183975" y="4383935"/>
          <a:ext cx="4536503" cy="2558703"/>
        </p:xfrm>
        <a:graphic>
          <a:graphicData uri="http://schemas.openxmlformats.org/drawingml/2006/table">
            <a:tbl>
              <a:tblPr/>
              <a:tblGrid>
                <a:gridCol w="203753">
                  <a:extLst>
                    <a:ext uri="{9D8B030D-6E8A-4147-A177-3AD203B41FA5}">
                      <a16:colId xmlns:a16="http://schemas.microsoft.com/office/drawing/2014/main" val="439880186"/>
                    </a:ext>
                  </a:extLst>
                </a:gridCol>
                <a:gridCol w="227724">
                  <a:extLst>
                    <a:ext uri="{9D8B030D-6E8A-4147-A177-3AD203B41FA5}">
                      <a16:colId xmlns:a16="http://schemas.microsoft.com/office/drawing/2014/main" val="68586586"/>
                    </a:ext>
                  </a:extLst>
                </a:gridCol>
                <a:gridCol w="1797821">
                  <a:extLst>
                    <a:ext uri="{9D8B030D-6E8A-4147-A177-3AD203B41FA5}">
                      <a16:colId xmlns:a16="http://schemas.microsoft.com/office/drawing/2014/main" val="2458926451"/>
                    </a:ext>
                  </a:extLst>
                </a:gridCol>
                <a:gridCol w="287651">
                  <a:extLst>
                    <a:ext uri="{9D8B030D-6E8A-4147-A177-3AD203B41FA5}">
                      <a16:colId xmlns:a16="http://schemas.microsoft.com/office/drawing/2014/main" val="2328456312"/>
                    </a:ext>
                  </a:extLst>
                </a:gridCol>
                <a:gridCol w="251695">
                  <a:extLst>
                    <a:ext uri="{9D8B030D-6E8A-4147-A177-3AD203B41FA5}">
                      <a16:colId xmlns:a16="http://schemas.microsoft.com/office/drawing/2014/main" val="2233833703"/>
                    </a:ext>
                  </a:extLst>
                </a:gridCol>
                <a:gridCol w="170793">
                  <a:extLst>
                    <a:ext uri="{9D8B030D-6E8A-4147-A177-3AD203B41FA5}">
                      <a16:colId xmlns:a16="http://schemas.microsoft.com/office/drawing/2014/main" val="3953350637"/>
                    </a:ext>
                  </a:extLst>
                </a:gridCol>
                <a:gridCol w="314619">
                  <a:extLst>
                    <a:ext uri="{9D8B030D-6E8A-4147-A177-3AD203B41FA5}">
                      <a16:colId xmlns:a16="http://schemas.microsoft.com/office/drawing/2014/main" val="24537432"/>
                    </a:ext>
                  </a:extLst>
                </a:gridCol>
                <a:gridCol w="707143">
                  <a:extLst>
                    <a:ext uri="{9D8B030D-6E8A-4147-A177-3AD203B41FA5}">
                      <a16:colId xmlns:a16="http://schemas.microsoft.com/office/drawing/2014/main" val="1107279688"/>
                    </a:ext>
                  </a:extLst>
                </a:gridCol>
                <a:gridCol w="311623">
                  <a:extLst>
                    <a:ext uri="{9D8B030D-6E8A-4147-A177-3AD203B41FA5}">
                      <a16:colId xmlns:a16="http://schemas.microsoft.com/office/drawing/2014/main" val="1841139268"/>
                    </a:ext>
                  </a:extLst>
                </a:gridCol>
                <a:gridCol w="263681">
                  <a:extLst>
                    <a:ext uri="{9D8B030D-6E8A-4147-A177-3AD203B41FA5}">
                      <a16:colId xmlns:a16="http://schemas.microsoft.com/office/drawing/2014/main" val="2866667645"/>
                    </a:ext>
                  </a:extLst>
                </a:gridCol>
              </a:tblGrid>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82764816"/>
                  </a:ext>
                </a:extLst>
              </a:tr>
              <a:tr h="2211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a:solidFill>
                            <a:srgbClr val="0000CC"/>
                          </a:solidFill>
                          <a:effectLst/>
                          <a:latin typeface="Calibri" panose="020F0502020204030204" pitchFamily="34" charset="0"/>
                        </a:rPr>
                        <a:t>Stará garda Sepap Štětí Okresní přebor 2017/18 po 9.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2796891"/>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71:16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54329996"/>
                  </a:ext>
                </a:extLst>
              </a:tr>
              <a:tr h="2211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37:21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19442932"/>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24:10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69874598"/>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21:19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75291436"/>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21:30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8116924"/>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15:30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61874526"/>
                  </a:ext>
                </a:extLst>
              </a:tr>
              <a:tr h="221122">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18:35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92135423"/>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14:33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23937592"/>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12:39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21767136"/>
                  </a:ext>
                </a:extLst>
              </a:tr>
              <a:tr h="21059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1147996"/>
                  </a:ext>
                </a:extLst>
              </a:tr>
            </a:tbl>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3" name="Obdélník 2"/>
          <p:cNvSpPr/>
          <p:nvPr/>
        </p:nvSpPr>
        <p:spPr>
          <a:xfrm>
            <a:off x="142780" y="91108"/>
            <a:ext cx="4450627" cy="3785652"/>
          </a:xfrm>
          <a:prstGeom prst="rect">
            <a:avLst/>
          </a:prstGeom>
          <a:gradFill>
            <a:gsLst>
              <a:gs pos="42000">
                <a:srgbClr val="F2FC96"/>
              </a:gs>
              <a:gs pos="100000">
                <a:srgbClr val="00FF00"/>
              </a:gs>
            </a:gsLst>
            <a:lin ang="5400000" scaled="1"/>
          </a:gradFill>
          <a:effectLst>
            <a:glow rad="127000">
              <a:srgbClr val="CCECFF"/>
            </a:glow>
            <a:outerShdw blurRad="50800" dist="50800" dir="5400000" algn="ctr" rotWithShape="0">
              <a:srgbClr val="00B0F0"/>
            </a:outerShdw>
            <a:softEdge rad="787400"/>
          </a:effectLst>
          <a:scene3d>
            <a:camera prst="orthographicFront"/>
            <a:lightRig rig="threePt" dir="t"/>
          </a:scene3d>
          <a:sp3d>
            <a:bevelT w="0" h="0"/>
          </a:sp3d>
        </p:spPr>
        <p:txBody>
          <a:bodyPr wrap="square">
            <a:spAutoFit/>
          </a:bodyPr>
          <a:lstStyle/>
          <a:p>
            <a:pPr algn="ctr"/>
            <a:r>
              <a:rPr lang="cs-CZ" sz="2400" dirty="0" smtClean="0">
                <a:latin typeface="Rockwell Condensed" panose="02060603050405020104" pitchFamily="18" charset="0"/>
                <a:cs typeface="Mongolian Baiti" panose="03000500000000000000" pitchFamily="66" charset="0"/>
              </a:rPr>
              <a:t>V historii se Srbicemi moc vzájemných zápasů není. </a:t>
            </a:r>
            <a:r>
              <a:rPr lang="cs-CZ" sz="2400" dirty="0">
                <a:latin typeface="Rockwell Condensed" panose="02060603050405020104" pitchFamily="18" charset="0"/>
                <a:cs typeface="Mongolian Baiti" panose="03000500000000000000" pitchFamily="66" charset="0"/>
              </a:rPr>
              <a:t>Vlastně jsme našli jen 2 a </a:t>
            </a:r>
            <a:r>
              <a:rPr lang="cs-CZ" sz="2400" dirty="0" smtClean="0">
                <a:latin typeface="Rockwell Condensed" panose="02060603050405020104" pitchFamily="18" charset="0"/>
                <a:cs typeface="Mongolian Baiti" panose="03000500000000000000" pitchFamily="66" charset="0"/>
              </a:rPr>
              <a:t>to v sezóně 2015-2016. Bylo to v roce, kdy jsme postupovali do divize. V tom prvním jsme na umělé trávě na hřišti soupeře nečekaně prohráli o 2 branky. Lehké to nebylo ani v odvetě, kdy jsme zvítězili až brankou z penalty v 70. minutě</a:t>
            </a:r>
            <a:endParaRPr lang="cs-CZ" sz="2400" dirty="0">
              <a:latin typeface="Rockwell Condensed" panose="02060603050405020104" pitchFamily="18" charset="0"/>
              <a:cs typeface="Mongolian Baiti" panose="03000500000000000000" pitchFamily="66" charset="0"/>
            </a:endParaRPr>
          </a:p>
        </p:txBody>
      </p:sp>
      <p:sp>
        <p:nvSpPr>
          <p:cNvPr id="4" name="Obdélník 3"/>
          <p:cNvSpPr/>
          <p:nvPr/>
        </p:nvSpPr>
        <p:spPr>
          <a:xfrm>
            <a:off x="159476" y="5779740"/>
            <a:ext cx="4617859" cy="1077218"/>
          </a:xfrm>
          <a:prstGeom prst="rect">
            <a:avLst/>
          </a:prstGeom>
        </p:spPr>
        <p:txBody>
          <a:bodyPr wrap="square">
            <a:spAutoFit/>
          </a:bodyPr>
          <a:lstStyle/>
          <a:p>
            <a:pPr lvl="0" algn="ctr"/>
            <a:r>
              <a:rPr lang="cs-CZ" sz="2400" u="sng"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TJ Sokol Srbice – SK Štětí</a:t>
            </a:r>
            <a:endParaRPr lang="cs-CZ" sz="9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eaLnBrk="0" hangingPunct="0"/>
            <a:r>
              <a:rPr lang="cs-CZ" sz="2400" u="sng"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4:2(1:1)  13.kolo   </a:t>
            </a:r>
            <a:r>
              <a:rPr lang="cs-CZ" sz="2400" u="sng"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31.10.2015</a:t>
            </a:r>
          </a:p>
          <a:p>
            <a:pPr eaLnBrk="0" hangingPunct="0"/>
            <a:r>
              <a:rPr lang="cs-CZ" b="0" u="sng" dirty="0">
                <a:latin typeface="Arial" pitchFamily="34" charset="0"/>
                <a:ea typeface="Times New Roman" pitchFamily="18" charset="0"/>
                <a:cs typeface="Arial" pitchFamily="34" charset="0"/>
              </a:rPr>
              <a:t>Branky:</a:t>
            </a:r>
            <a:r>
              <a:rPr lang="cs-CZ" b="0" dirty="0">
                <a:latin typeface="Arial" pitchFamily="34" charset="0"/>
                <a:ea typeface="Times New Roman" pitchFamily="18" charset="0"/>
                <a:cs typeface="Arial" pitchFamily="34" charset="0"/>
              </a:rPr>
              <a:t> </a:t>
            </a:r>
            <a:r>
              <a:rPr lang="cs-CZ" b="0" dirty="0" err="1">
                <a:latin typeface="Arial" pitchFamily="34" charset="0"/>
                <a:ea typeface="Times New Roman" pitchFamily="18" charset="0"/>
                <a:cs typeface="Arial" pitchFamily="34" charset="0"/>
              </a:rPr>
              <a:t>Belák</a:t>
            </a:r>
            <a:r>
              <a:rPr lang="cs-CZ" b="0" dirty="0">
                <a:latin typeface="Arial" pitchFamily="34" charset="0"/>
                <a:ea typeface="Times New Roman" pitchFamily="18" charset="0"/>
                <a:cs typeface="Arial" pitchFamily="34" charset="0"/>
              </a:rPr>
              <a:t> 1, </a:t>
            </a:r>
            <a:r>
              <a:rPr lang="cs-CZ" b="0" dirty="0" err="1">
                <a:latin typeface="Arial" pitchFamily="34" charset="0"/>
                <a:ea typeface="Times New Roman" pitchFamily="18" charset="0"/>
                <a:cs typeface="Arial" pitchFamily="34" charset="0"/>
              </a:rPr>
              <a:t>Slanička</a:t>
            </a:r>
            <a:r>
              <a:rPr lang="cs-CZ" b="0" dirty="0">
                <a:latin typeface="Arial" pitchFamily="34" charset="0"/>
                <a:ea typeface="Times New Roman" pitchFamily="18" charset="0"/>
                <a:cs typeface="Arial" pitchFamily="34" charset="0"/>
              </a:rPr>
              <a:t> 1 z penalty</a:t>
            </a:r>
            <a:endParaRPr lang="cs-CZ" b="0" dirty="0">
              <a:latin typeface="Arial" pitchFamily="34" charset="0"/>
              <a:cs typeface="Arial" pitchFamily="34" charset="0"/>
            </a:endParaRPr>
          </a:p>
          <a:p>
            <a:pPr lvl="0" algn="ctr" eaLnBrk="0" hangingPunct="0"/>
            <a:endParaRPr lang="cs-CZ" sz="400" dirty="0">
              <a:ln>
                <a:solidFill>
                  <a:srgbClr val="FF3399"/>
                </a:solidFill>
              </a:ln>
              <a:effectLst>
                <a:outerShdw blurRad="38100" dist="38100" dir="2700000" algn="tl">
                  <a:srgbClr val="000000">
                    <a:alpha val="43137"/>
                  </a:srgbClr>
                </a:outerShdw>
              </a:effectLst>
              <a:latin typeface="Arial" pitchFamily="34" charset="0"/>
              <a:cs typeface="Arial" pitchFamily="34" charset="0"/>
            </a:endParaRPr>
          </a:p>
        </p:txBody>
      </p:sp>
      <p:sp>
        <p:nvSpPr>
          <p:cNvPr id="5" name="Obdélník 4"/>
          <p:cNvSpPr/>
          <p:nvPr/>
        </p:nvSpPr>
        <p:spPr>
          <a:xfrm>
            <a:off x="193964" y="4051548"/>
            <a:ext cx="4548885" cy="1200329"/>
          </a:xfrm>
          <a:prstGeom prst="rect">
            <a:avLst/>
          </a:prstGeom>
        </p:spPr>
        <p:txBody>
          <a:bodyPr wrap="square">
            <a:spAutoFit/>
          </a:bodyPr>
          <a:lstStyle/>
          <a:p>
            <a:pPr lvl="0" algn="ctr"/>
            <a:r>
              <a:rPr lang="cs-CZ" sz="2400" u="sng" dirty="0">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SK Štětí – TJ Sokol Srbice</a:t>
            </a:r>
            <a:endParaRPr lang="cs-CZ"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eaLnBrk="0" hangingPunct="0"/>
            <a:r>
              <a:rPr lang="cs-CZ" sz="2400" u="sng" dirty="0">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2:1(1:1)  4.6.2016   28. </a:t>
            </a:r>
            <a:r>
              <a:rPr lang="cs-CZ" sz="2400" u="sng" dirty="0"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kolo</a:t>
            </a:r>
          </a:p>
          <a:p>
            <a:pPr eaLnBrk="0" hangingPunct="0"/>
            <a:r>
              <a:rPr lang="cs-CZ" b="0" u="sng" dirty="0">
                <a:latin typeface="Arial" pitchFamily="34" charset="0"/>
                <a:ea typeface="Times New Roman" pitchFamily="18" charset="0"/>
                <a:cs typeface="Arial" pitchFamily="34" charset="0"/>
              </a:rPr>
              <a:t>Branky</a:t>
            </a:r>
            <a:r>
              <a:rPr lang="cs-CZ" b="0" dirty="0">
                <a:latin typeface="Arial" pitchFamily="34" charset="0"/>
                <a:ea typeface="Times New Roman" pitchFamily="18" charset="0"/>
                <a:cs typeface="Arial" pitchFamily="34" charset="0"/>
              </a:rPr>
              <a:t>: Tichý 1, </a:t>
            </a:r>
            <a:r>
              <a:rPr lang="cs-CZ" b="0" dirty="0" err="1">
                <a:latin typeface="Arial" pitchFamily="34" charset="0"/>
                <a:ea typeface="Times New Roman" pitchFamily="18" charset="0"/>
                <a:cs typeface="Arial" pitchFamily="34" charset="0"/>
              </a:rPr>
              <a:t>Slanička</a:t>
            </a:r>
            <a:r>
              <a:rPr lang="cs-CZ" b="0" dirty="0">
                <a:latin typeface="Arial" pitchFamily="34" charset="0"/>
                <a:ea typeface="Times New Roman" pitchFamily="18" charset="0"/>
                <a:cs typeface="Arial" pitchFamily="34" charset="0"/>
              </a:rPr>
              <a:t> </a:t>
            </a:r>
            <a:r>
              <a:rPr lang="cs-CZ" b="0" dirty="0" smtClean="0">
                <a:latin typeface="Arial" pitchFamily="34" charset="0"/>
                <a:ea typeface="Times New Roman" pitchFamily="18" charset="0"/>
                <a:cs typeface="Arial" pitchFamily="34" charset="0"/>
              </a:rPr>
              <a:t>1 z penalty</a:t>
            </a:r>
            <a:endParaRPr lang="cs-CZ" b="0" dirty="0">
              <a:latin typeface="Arial" pitchFamily="34" charset="0"/>
              <a:cs typeface="Arial" pitchFamily="34" charset="0"/>
            </a:endParaRPr>
          </a:p>
          <a:p>
            <a:pPr lvl="0" eaLnBrk="0" hangingPunct="0"/>
            <a:endParaRPr lang="cs-CZ" u="sng" dirty="0">
              <a:latin typeface="Arial" panose="020B0604020202020204" pitchFamily="34" charset="0"/>
              <a:cs typeface="Arial" panose="020B0604020202020204" pitchFamily="34" charset="0"/>
            </a:endParaRPr>
          </a:p>
        </p:txBody>
      </p:sp>
      <p:pic>
        <p:nvPicPr>
          <p:cNvPr id="81" name="Obrázek 80"/>
          <p:cNvPicPr>
            <a:picLocks noChangeAspect="1"/>
          </p:cNvPicPr>
          <p:nvPr/>
        </p:nvPicPr>
        <p:blipFill>
          <a:blip r:embed="rId75"/>
          <a:stretch>
            <a:fillRect/>
          </a:stretch>
        </p:blipFill>
        <p:spPr>
          <a:xfrm>
            <a:off x="2952304" y="5030413"/>
            <a:ext cx="687738" cy="684000"/>
          </a:xfrm>
          <a:prstGeom prst="rect">
            <a:avLst/>
          </a:prstGeom>
        </p:spPr>
      </p:pic>
      <p:sp>
        <p:nvSpPr>
          <p:cNvPr id="2" name="TextovéPole 1"/>
          <p:cNvSpPr txBox="1"/>
          <p:nvPr/>
        </p:nvSpPr>
        <p:spPr>
          <a:xfrm>
            <a:off x="5327268" y="109101"/>
            <a:ext cx="4752528" cy="6678751"/>
          </a:xfrm>
          <a:prstGeom prst="rect">
            <a:avLst/>
          </a:prstGeom>
          <a:blipFill>
            <a:blip r:embed="rId76"/>
            <a:tile tx="0" ty="0" sx="100000" sy="100000" flip="none" algn="tl"/>
          </a:blipFill>
          <a:effectLst>
            <a:glow rad="139700">
              <a:srgbClr val="FF9900">
                <a:alpha val="40000"/>
              </a:srgbClr>
            </a:glow>
            <a:softEdge rad="596900"/>
          </a:effectLst>
        </p:spPr>
        <p:txBody>
          <a:bodyPr wrap="square" rtlCol="0">
            <a:spAutoFit/>
          </a:bodyPr>
          <a:lstStyle/>
          <a:p>
            <a:pPr algn="ctr"/>
            <a:r>
              <a:rPr lang="cs-CZ" sz="5400" dirty="0" smtClean="0">
                <a:ln w="28575">
                  <a:solidFill>
                    <a:srgbClr val="0000CC"/>
                  </a:solidFill>
                </a:ln>
                <a:solidFill>
                  <a:srgbClr val="FF0000"/>
                </a:solidFill>
                <a:latin typeface="Bookman Old Style" pitchFamily="18" charset="0"/>
              </a:rPr>
              <a:t>Stará garda </a:t>
            </a:r>
          </a:p>
          <a:p>
            <a:pPr algn="just"/>
            <a:r>
              <a:rPr lang="cs-CZ" sz="2200" dirty="0" smtClean="0">
                <a:latin typeface="Bookman Old Style" pitchFamily="18" charset="0"/>
              </a:rPr>
              <a:t>má za sebou všech 8 podzimních zápasů okresního přeboru, ale ne všechna mužstva jsou na tom stejně. Některá mají před sebou jednu nebo i dvě dohrávky. Odehrají se asi až na jaře pokud k tomu vůbec dojde. Nicméně stará garda </a:t>
            </a:r>
            <a:r>
              <a:rPr lang="cs-CZ" sz="2200" dirty="0" err="1" smtClean="0">
                <a:latin typeface="Bookman Old Style" pitchFamily="18" charset="0"/>
              </a:rPr>
              <a:t>Sepapu</a:t>
            </a:r>
            <a:r>
              <a:rPr lang="cs-CZ" sz="2200" dirty="0" smtClean="0">
                <a:latin typeface="Bookman Old Style" pitchFamily="18" charset="0"/>
              </a:rPr>
              <a:t> Štětí se po rozpačitém úvodu rozjela a vyšplhala se až na krásnou 4. příčku odkud bude na jaře atakovat ty nejlepší. Jinak začátek jara je naplánován na </a:t>
            </a:r>
            <a:r>
              <a:rPr lang="cs-CZ" sz="2200" dirty="0" smtClean="0">
                <a:solidFill>
                  <a:srgbClr val="0000CC"/>
                </a:solidFill>
                <a:latin typeface="Bookman Old Style" pitchFamily="18" charset="0"/>
              </a:rPr>
              <a:t>13. dubna 2018</a:t>
            </a:r>
            <a:r>
              <a:rPr lang="cs-CZ" sz="2200" dirty="0" smtClean="0">
                <a:latin typeface="Bookman Old Style" pitchFamily="18" charset="0"/>
              </a:rPr>
              <a:t>, kdy doma přivítáme silný tým </a:t>
            </a:r>
            <a:r>
              <a:rPr lang="cs-CZ" sz="2200" dirty="0" smtClean="0">
                <a:solidFill>
                  <a:srgbClr val="0000CC"/>
                </a:solidFill>
                <a:latin typeface="Bookman Old Style" pitchFamily="18" charset="0"/>
              </a:rPr>
              <a:t>TIGO Nučnice 1996</a:t>
            </a:r>
            <a:r>
              <a:rPr lang="cs-CZ" sz="2200" dirty="0" smtClean="0">
                <a:latin typeface="Bookman Old Style"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704832" y="6859860"/>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707732"/>
            <a:ext cx="504056" cy="504056"/>
          </a:xfrm>
          <a:prstGeom prst="ellips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2" name="Obdélník 1"/>
          <p:cNvSpPr/>
          <p:nvPr/>
        </p:nvSpPr>
        <p:spPr>
          <a:xfrm>
            <a:off x="5410557" y="2117984"/>
            <a:ext cx="4633390" cy="4669868"/>
          </a:xfrm>
          <a:prstGeom prst="rect">
            <a:avLst/>
          </a:prstGeom>
        </p:spPr>
        <p:txBody>
          <a:bodyPr wrap="square">
            <a:spAutoFit/>
          </a:bodyPr>
          <a:lstStyle/>
          <a:p>
            <a:pPr algn="ctr">
              <a:lnSpc>
                <a:spcPct val="107000"/>
              </a:lnSpc>
              <a:spcAft>
                <a:spcPts val="0"/>
              </a:spcAft>
            </a:pPr>
            <a:r>
              <a:rPr lang="cs-CZ" sz="2400" u="sng" dirty="0">
                <a:ln>
                  <a:solidFill>
                    <a:srgbClr val="3333CC"/>
                  </a:solidFill>
                </a:ln>
                <a:latin typeface="Calibri" panose="020F0502020204030204" pitchFamily="34" charset="0"/>
                <a:ea typeface="Calibri" panose="020F0502020204030204" pitchFamily="34" charset="0"/>
                <a:cs typeface="Times New Roman" panose="02020603050405020304" pitchFamily="18" charset="0"/>
              </a:rPr>
              <a:t>TJ Krupka – SK Štětí</a:t>
            </a:r>
            <a:endParaRPr lang="cs-CZ" dirty="0">
              <a:ln>
                <a:solidFill>
                  <a:srgbClr val="3333CC"/>
                </a:solidFill>
              </a:ln>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ln>
                  <a:solidFill>
                    <a:srgbClr val="3333CC"/>
                  </a:solidFill>
                </a:ln>
                <a:latin typeface="Calibri" panose="020F0502020204030204" pitchFamily="34" charset="0"/>
                <a:ea typeface="Calibri" panose="020F0502020204030204" pitchFamily="34" charset="0"/>
                <a:cs typeface="Times New Roman" panose="02020603050405020304" pitchFamily="18" charset="0"/>
              </a:rPr>
              <a:t>3:1(2:1)  4.11.2017   13.kolo</a:t>
            </a:r>
            <a:endParaRPr lang="cs-CZ" dirty="0">
              <a:ln>
                <a:solidFill>
                  <a:srgbClr val="3333CC"/>
                </a:solidFill>
              </a:l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Krupka v posledních 2 zápasech vyhrála a v tabulce stoupá nahoru. To naše mužstvo v posledním zápase doma prohrálo s Žatcem a na hřiště soupeře jelo s úkolem body získat zpátky. Na samém začátku měli domácí výhodu 2 rohů, kterým ale předcházel nevybíravý zákrok jednoho z hráčů domácích na Křtěna přímo před hráčskými lavičkami. Píšťalka k údivu všech zůstala němá. Plamínek první nebezpečnější šance jsme zažehli v 5. minutě, ale Faust se do lepšího střeleckého postavení nedostal. Akci předcházel hrubý faul na Vacka, který volal po žluté kartě, ale ta zůstala v kapse rozhodčího. Vzápětí si však všiml nedovoleného zákroku </a:t>
            </a:r>
            <a:r>
              <a:rPr lang="cs-CZ" sz="1000" b="0" dirty="0" err="1">
                <a:latin typeface="Arial" panose="020B0604020202020204" pitchFamily="34" charset="0"/>
                <a:ea typeface="Calibri" panose="020F0502020204030204" pitchFamily="34" charset="0"/>
                <a:cs typeface="Arial" panose="020B0604020202020204" pitchFamily="34" charset="0"/>
              </a:rPr>
              <a:t>Ransdorfa</a:t>
            </a:r>
            <a:r>
              <a:rPr lang="cs-CZ" sz="1000" b="0" dirty="0">
                <a:latin typeface="Arial" panose="020B0604020202020204" pitchFamily="34" charset="0"/>
                <a:ea typeface="Calibri" panose="020F0502020204030204" pitchFamily="34" charset="0"/>
                <a:cs typeface="Arial" panose="020B0604020202020204" pitchFamily="34" charset="0"/>
              </a:rPr>
              <a:t> a kopal se volný přímý kop proti Štětí. Když pak ve 13. minutě rozhodčí vytáhl žlutou kartu pro Vacka, nutno vyslovit souhlas, ale na druhou stranu bylo jasné, že rozhodčí Krutina má v každé kapse jiný metr. Domácí se pokoušeli dostávat přes naši obranu dlouhými nákopy, které hledaly hlavně svého nejlepšího střelce Rilkeho. Fanouškům Štětí se rozbušilo srdce v 16. minutě, když míč sedl na pravou nohu Brandejsovi, ale přízemní střela skončila v objetí brankáře Slaniny. Lépe už to dopadlo v 18. minutě na druhé straně hřiště. Po volném přímém kopu se míč odrazil k úplně volnému Kolářovi na hranici velkého, který pravačkou trefil parádně a Krupce zajistil vedení 1:0. Sporný moment se odehrál ve 22. minutě. Bleskový útok domácích doprovázené pozdním vyběhnutím brankáře, po kterém se hráč domácích svalil na zem. Došlo ke kontaktu, nedošlo ke kontaktu? Posouzení nechme na videu, pokud bude a záběr bude vypovídající.  Zatím je  na TVCOM prapodivné LIVE????. Každopádně na hřišti vybuchla rána a protesty, které rozhodčímu dávaly jasně na srozuměnou, že k </a:t>
            </a:r>
            <a:r>
              <a:rPr lang="cs-CZ" sz="1000" b="0" dirty="0" smtClean="0">
                <a:latin typeface="Arial" panose="020B0604020202020204" pitchFamily="34" charset="0"/>
                <a:ea typeface="Calibri" panose="020F0502020204030204" pitchFamily="34" charset="0"/>
                <a:cs typeface="Arial" panose="020B0604020202020204" pitchFamily="34" charset="0"/>
              </a:rPr>
              <a:t>žádnému</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332227815"/>
              </p:ext>
            </p:extLst>
          </p:nvPr>
        </p:nvGraphicFramePr>
        <p:xfrm>
          <a:off x="288008" y="163116"/>
          <a:ext cx="4320480" cy="3028950"/>
        </p:xfrm>
        <a:graphic>
          <a:graphicData uri="http://schemas.openxmlformats.org/drawingml/2006/table">
            <a:tbl>
              <a:tblPr/>
              <a:tblGrid>
                <a:gridCol w="1973702">
                  <a:extLst>
                    <a:ext uri="{9D8B030D-6E8A-4147-A177-3AD203B41FA5}">
                      <a16:colId xmlns:a16="http://schemas.microsoft.com/office/drawing/2014/main" val="4078371162"/>
                    </a:ext>
                  </a:extLst>
                </a:gridCol>
                <a:gridCol w="2346778">
                  <a:extLst>
                    <a:ext uri="{9D8B030D-6E8A-4147-A177-3AD203B41FA5}">
                      <a16:colId xmlns:a16="http://schemas.microsoft.com/office/drawing/2014/main" val="1106710627"/>
                    </a:ext>
                  </a:extLst>
                </a:gridCol>
              </a:tblGrid>
              <a:tr h="266700">
                <a:tc gridSpan="2">
                  <a:txBody>
                    <a:bodyPr/>
                    <a:lstStyle/>
                    <a:p>
                      <a:pPr algn="ctr" fontAlgn="b"/>
                      <a:r>
                        <a:rPr lang="cs-CZ" sz="1600" b="1" i="0" u="none" strike="noStrike" dirty="0">
                          <a:solidFill>
                            <a:srgbClr val="000000"/>
                          </a:solidFill>
                          <a:effectLst/>
                          <a:latin typeface="Arial" panose="020B0604020202020204" pitchFamily="34" charset="0"/>
                        </a:rPr>
                        <a:t>Podzimní střelci starších žáků</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4040428006"/>
                  </a:ext>
                </a:extLst>
              </a:tr>
              <a:tr h="200025">
                <a:tc>
                  <a:txBody>
                    <a:bodyPr/>
                    <a:lstStyle/>
                    <a:p>
                      <a:pPr algn="ctr" fontAlgn="ctr"/>
                      <a:r>
                        <a:rPr lang="cs-CZ" sz="1600" b="1" i="0" u="none" strike="noStrike" dirty="0">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Branky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9542067"/>
                  </a:ext>
                </a:extLst>
              </a:tr>
              <a:tr h="278765">
                <a:tc>
                  <a:txBody>
                    <a:bodyPr/>
                    <a:lstStyle/>
                    <a:p>
                      <a:pPr algn="l" fontAlgn="ctr"/>
                      <a:r>
                        <a:rPr lang="cs-CZ" sz="1400" b="1" i="0" u="none" strike="noStrike" dirty="0">
                          <a:solidFill>
                            <a:srgbClr val="545454"/>
                          </a:solidFill>
                          <a:effectLst/>
                          <a:latin typeface="Arial" panose="020B0604020202020204" pitchFamily="34" charset="0"/>
                        </a:rPr>
                        <a:t>Oldřich </a:t>
                      </a:r>
                      <a:r>
                        <a:rPr lang="cs-CZ" sz="1400" b="1" i="0" u="none" strike="noStrike" dirty="0" err="1">
                          <a:solidFill>
                            <a:srgbClr val="545454"/>
                          </a:solidFill>
                          <a:effectLst/>
                          <a:latin typeface="Arial" panose="020B0604020202020204" pitchFamily="34" charset="0"/>
                        </a:rPr>
                        <a:t>Malecha</a:t>
                      </a:r>
                      <a:endParaRPr lang="cs-CZ" sz="1400" b="1" i="0" u="none" strike="noStrike" dirty="0">
                        <a:solidFill>
                          <a:srgbClr val="545454"/>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545454"/>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85554674"/>
                  </a:ext>
                </a:extLst>
              </a:tr>
              <a:tr h="278765">
                <a:tc>
                  <a:txBody>
                    <a:bodyPr/>
                    <a:lstStyle/>
                    <a:p>
                      <a:pPr algn="l" fontAlgn="ctr"/>
                      <a:r>
                        <a:rPr lang="cs-CZ" sz="1400" b="1" i="0" u="none" strike="noStrike" dirty="0">
                          <a:solidFill>
                            <a:srgbClr val="545454"/>
                          </a:solidFill>
                          <a:effectLst/>
                          <a:latin typeface="Arial" panose="020B0604020202020204" pitchFamily="34" charset="0"/>
                        </a:rPr>
                        <a:t>Martin Hrdlička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a:solidFill>
                            <a:srgbClr val="545454"/>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3353121874"/>
                  </a:ext>
                </a:extLst>
              </a:tr>
              <a:tr h="278765">
                <a:tc>
                  <a:txBody>
                    <a:bodyPr/>
                    <a:lstStyle/>
                    <a:p>
                      <a:pPr algn="l" fontAlgn="ctr"/>
                      <a:r>
                        <a:rPr lang="cs-CZ" sz="1400" b="1" i="0" u="none" strike="noStrike" dirty="0">
                          <a:solidFill>
                            <a:srgbClr val="545454"/>
                          </a:solidFill>
                          <a:effectLst/>
                          <a:latin typeface="Arial" panose="020B0604020202020204" pitchFamily="34" charset="0"/>
                        </a:rPr>
                        <a:t>Jakub </a:t>
                      </a:r>
                      <a:r>
                        <a:rPr lang="cs-CZ" sz="1400" b="1" i="0" u="none" strike="noStrike" dirty="0" err="1">
                          <a:solidFill>
                            <a:srgbClr val="545454"/>
                          </a:solidFill>
                          <a:effectLst/>
                          <a:latin typeface="Arial" panose="020B0604020202020204" pitchFamily="34" charset="0"/>
                        </a:rPr>
                        <a:t>Daniluk</a:t>
                      </a:r>
                      <a:endParaRPr lang="cs-CZ" sz="1400" b="1" i="0" u="none" strike="noStrike" dirty="0">
                        <a:solidFill>
                          <a:srgbClr val="545454"/>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545454"/>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18693089"/>
                  </a:ext>
                </a:extLst>
              </a:tr>
              <a:tr h="278765">
                <a:tc>
                  <a:txBody>
                    <a:bodyPr/>
                    <a:lstStyle/>
                    <a:p>
                      <a:pPr algn="l" fontAlgn="ctr"/>
                      <a:r>
                        <a:rPr lang="cs-CZ" sz="1400" b="1" i="0" u="none" strike="noStrike" dirty="0">
                          <a:solidFill>
                            <a:srgbClr val="545454"/>
                          </a:solidFill>
                          <a:effectLst/>
                          <a:latin typeface="Arial" panose="020B0604020202020204" pitchFamily="34" charset="0"/>
                        </a:rPr>
                        <a:t>Jakub Novák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a:solidFill>
                            <a:srgbClr val="545454"/>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981626357"/>
                  </a:ext>
                </a:extLst>
              </a:tr>
              <a:tr h="278765">
                <a:tc>
                  <a:txBody>
                    <a:bodyPr/>
                    <a:lstStyle/>
                    <a:p>
                      <a:pPr algn="l" fontAlgn="ctr"/>
                      <a:r>
                        <a:rPr lang="cs-CZ" sz="1400" b="1" i="0" u="none" strike="noStrike" dirty="0">
                          <a:solidFill>
                            <a:srgbClr val="545454"/>
                          </a:solidFill>
                          <a:effectLst/>
                          <a:latin typeface="Arial" panose="020B0604020202020204" pitchFamily="34" charset="0"/>
                        </a:rPr>
                        <a:t>Daniel </a:t>
                      </a:r>
                      <a:r>
                        <a:rPr lang="cs-CZ" sz="1400" b="1" i="0" u="none" strike="noStrike" dirty="0" err="1">
                          <a:solidFill>
                            <a:srgbClr val="545454"/>
                          </a:solidFill>
                          <a:effectLst/>
                          <a:latin typeface="Arial" panose="020B0604020202020204" pitchFamily="34" charset="0"/>
                        </a:rPr>
                        <a:t>Ivanič</a:t>
                      </a:r>
                      <a:endParaRPr lang="cs-CZ" sz="1400" b="1" i="0" u="none" strike="noStrike" dirty="0">
                        <a:solidFill>
                          <a:srgbClr val="545454"/>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82140029"/>
                  </a:ext>
                </a:extLst>
              </a:tr>
              <a:tr h="278765">
                <a:tc>
                  <a:txBody>
                    <a:bodyPr/>
                    <a:lstStyle/>
                    <a:p>
                      <a:pPr algn="l" fontAlgn="ctr"/>
                      <a:r>
                        <a:rPr lang="cs-CZ" sz="1400" b="1" i="0" u="none" strike="noStrike">
                          <a:solidFill>
                            <a:srgbClr val="545454"/>
                          </a:solidFill>
                          <a:effectLst/>
                          <a:latin typeface="Arial" panose="020B0604020202020204" pitchFamily="34" charset="0"/>
                        </a:rPr>
                        <a:t>Jakub Pilař</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dirty="0">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400270276"/>
                  </a:ext>
                </a:extLst>
              </a:tr>
              <a:tr h="278765">
                <a:tc>
                  <a:txBody>
                    <a:bodyPr/>
                    <a:lstStyle/>
                    <a:p>
                      <a:pPr algn="l" fontAlgn="ctr"/>
                      <a:r>
                        <a:rPr lang="cs-CZ" sz="1400" b="1" i="0" u="none" strike="noStrike">
                          <a:solidFill>
                            <a:srgbClr val="545454"/>
                          </a:solidFill>
                          <a:effectLst/>
                          <a:latin typeface="Arial" panose="020B0604020202020204" pitchFamily="34" charset="0"/>
                        </a:rPr>
                        <a:t>Pavel Prokopec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39057871"/>
                  </a:ext>
                </a:extLst>
              </a:tr>
              <a:tr h="278765">
                <a:tc>
                  <a:txBody>
                    <a:bodyPr/>
                    <a:lstStyle/>
                    <a:p>
                      <a:pPr algn="l" fontAlgn="ctr"/>
                      <a:r>
                        <a:rPr lang="cs-CZ" sz="1400" b="1" i="0" u="none" strike="noStrike">
                          <a:solidFill>
                            <a:srgbClr val="545454"/>
                          </a:solidFill>
                          <a:effectLst/>
                          <a:latin typeface="Arial" panose="020B0604020202020204" pitchFamily="34" charset="0"/>
                        </a:rPr>
                        <a:t>Michael Miga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2287821957"/>
                  </a:ext>
                </a:extLst>
              </a:tr>
              <a:tr h="278765">
                <a:tc>
                  <a:txBody>
                    <a:bodyPr/>
                    <a:lstStyle/>
                    <a:p>
                      <a:pPr algn="l" fontAlgn="ctr"/>
                      <a:r>
                        <a:rPr lang="cs-CZ" sz="1400" b="1" i="0" u="none" strike="noStrike">
                          <a:solidFill>
                            <a:srgbClr val="545454"/>
                          </a:solidFill>
                          <a:effectLst/>
                          <a:latin typeface="Arial" panose="020B0604020202020204" pitchFamily="34" charset="0"/>
                        </a:rPr>
                        <a:t>Michal Bartko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6447296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1716776627"/>
              </p:ext>
            </p:extLst>
          </p:nvPr>
        </p:nvGraphicFramePr>
        <p:xfrm>
          <a:off x="288008" y="4051548"/>
          <a:ext cx="4320480" cy="2376266"/>
        </p:xfrm>
        <a:graphic>
          <a:graphicData uri="http://schemas.openxmlformats.org/drawingml/2006/table">
            <a:tbl>
              <a:tblPr/>
              <a:tblGrid>
                <a:gridCol w="2176857">
                  <a:extLst>
                    <a:ext uri="{9D8B030D-6E8A-4147-A177-3AD203B41FA5}">
                      <a16:colId xmlns:a16="http://schemas.microsoft.com/office/drawing/2014/main" val="3704594376"/>
                    </a:ext>
                  </a:extLst>
                </a:gridCol>
                <a:gridCol w="2143623">
                  <a:extLst>
                    <a:ext uri="{9D8B030D-6E8A-4147-A177-3AD203B41FA5}">
                      <a16:colId xmlns:a16="http://schemas.microsoft.com/office/drawing/2014/main" val="2569287504"/>
                    </a:ext>
                  </a:extLst>
                </a:gridCol>
              </a:tblGrid>
              <a:tr h="268288">
                <a:tc gridSpan="2">
                  <a:txBody>
                    <a:bodyPr/>
                    <a:lstStyle/>
                    <a:p>
                      <a:pPr algn="ctr" fontAlgn="b"/>
                      <a:r>
                        <a:rPr lang="cs-CZ" sz="1600" b="1" i="0" u="none" strike="noStrike" dirty="0">
                          <a:solidFill>
                            <a:srgbClr val="000000"/>
                          </a:solidFill>
                          <a:effectLst/>
                          <a:latin typeface="Arial" panose="020B0604020202020204" pitchFamily="34" charset="0"/>
                        </a:rPr>
                        <a:t>Podzimní střelci mladších  žáků</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409040017"/>
                  </a:ext>
                </a:extLst>
              </a:tr>
              <a:tr h="268288">
                <a:tc>
                  <a:txBody>
                    <a:bodyPr/>
                    <a:lstStyle/>
                    <a:p>
                      <a:pPr algn="ctr" fontAlgn="ctr"/>
                      <a:r>
                        <a:rPr lang="cs-CZ" sz="1600" b="1" i="0" u="none" strike="noStrike" dirty="0">
                          <a:solidFill>
                            <a:srgbClr val="000000"/>
                          </a:solidFill>
                          <a:effectLst/>
                          <a:latin typeface="Arial" panose="020B060402020202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Branky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47429248"/>
                  </a:ext>
                </a:extLst>
              </a:tr>
              <a:tr h="306615">
                <a:tc>
                  <a:txBody>
                    <a:bodyPr/>
                    <a:lstStyle/>
                    <a:p>
                      <a:pPr algn="l" fontAlgn="ctr"/>
                      <a:r>
                        <a:rPr lang="cs-CZ" sz="1400" b="1" i="0" u="none" strike="noStrike" dirty="0">
                          <a:solidFill>
                            <a:srgbClr val="545454"/>
                          </a:solidFill>
                          <a:effectLst/>
                          <a:latin typeface="Arial" panose="020B0604020202020204" pitchFamily="34" charset="0"/>
                        </a:rPr>
                        <a:t>Daniel </a:t>
                      </a:r>
                      <a:r>
                        <a:rPr lang="cs-CZ" sz="1400" b="1" i="0" u="none" strike="noStrike" dirty="0" err="1">
                          <a:solidFill>
                            <a:srgbClr val="545454"/>
                          </a:solidFill>
                          <a:effectLst/>
                          <a:latin typeface="Arial" panose="020B0604020202020204" pitchFamily="34" charset="0"/>
                        </a:rPr>
                        <a:t>Hromý</a:t>
                      </a:r>
                      <a:endParaRPr lang="cs-CZ" sz="1400" b="1" i="0" u="none" strike="noStrike" dirty="0">
                        <a:solidFill>
                          <a:srgbClr val="545454"/>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545454"/>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58075989"/>
                  </a:ext>
                </a:extLst>
              </a:tr>
              <a:tr h="306615">
                <a:tc>
                  <a:txBody>
                    <a:bodyPr/>
                    <a:lstStyle/>
                    <a:p>
                      <a:pPr algn="l" fontAlgn="ctr"/>
                      <a:r>
                        <a:rPr lang="cs-CZ" sz="1400" b="1" i="0" u="none" strike="noStrike" dirty="0">
                          <a:solidFill>
                            <a:srgbClr val="545454"/>
                          </a:solidFill>
                          <a:effectLst/>
                          <a:latin typeface="Arial" panose="020B0604020202020204" pitchFamily="34" charset="0"/>
                        </a:rPr>
                        <a:t>Lukáš </a:t>
                      </a:r>
                      <a:r>
                        <a:rPr lang="cs-CZ" sz="1400" b="1" i="0" u="none" strike="noStrike" dirty="0" err="1">
                          <a:solidFill>
                            <a:srgbClr val="545454"/>
                          </a:solidFill>
                          <a:effectLst/>
                          <a:latin typeface="Arial" panose="020B0604020202020204" pitchFamily="34" charset="0"/>
                        </a:rPr>
                        <a:t>Širochoman</a:t>
                      </a:r>
                      <a:endParaRPr lang="cs-CZ" sz="1400" b="1" i="0" u="none" strike="noStrike" dirty="0">
                        <a:solidFill>
                          <a:srgbClr val="545454"/>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a:solidFill>
                            <a:srgbClr val="545454"/>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430003507"/>
                  </a:ext>
                </a:extLst>
              </a:tr>
              <a:tr h="306615">
                <a:tc>
                  <a:txBody>
                    <a:bodyPr/>
                    <a:lstStyle/>
                    <a:p>
                      <a:pPr algn="l" fontAlgn="ctr"/>
                      <a:r>
                        <a:rPr lang="cs-CZ" sz="1400" b="1" i="0" u="none" strike="noStrike" dirty="0">
                          <a:solidFill>
                            <a:srgbClr val="545454"/>
                          </a:solidFill>
                          <a:effectLst/>
                          <a:latin typeface="Arial" panose="020B0604020202020204" pitchFamily="34" charset="0"/>
                        </a:rPr>
                        <a:t>Jan Viktora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545454"/>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02522316"/>
                  </a:ext>
                </a:extLst>
              </a:tr>
              <a:tr h="306615">
                <a:tc>
                  <a:txBody>
                    <a:bodyPr/>
                    <a:lstStyle/>
                    <a:p>
                      <a:pPr algn="l" fontAlgn="ctr"/>
                      <a:r>
                        <a:rPr lang="cs-CZ" sz="1400" b="1" i="0" u="none" strike="noStrike" dirty="0">
                          <a:solidFill>
                            <a:srgbClr val="545454"/>
                          </a:solidFill>
                          <a:effectLst/>
                          <a:latin typeface="Arial" panose="020B0604020202020204" pitchFamily="34" charset="0"/>
                        </a:rPr>
                        <a:t>Radim Paďour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585207692"/>
                  </a:ext>
                </a:extLst>
              </a:tr>
              <a:tr h="306615">
                <a:tc>
                  <a:txBody>
                    <a:bodyPr/>
                    <a:lstStyle/>
                    <a:p>
                      <a:pPr algn="l" fontAlgn="ctr"/>
                      <a:r>
                        <a:rPr lang="cs-CZ" sz="1400" b="1" i="0" u="none" strike="noStrike">
                          <a:solidFill>
                            <a:srgbClr val="545454"/>
                          </a:solidFill>
                          <a:effectLst/>
                          <a:latin typeface="Arial" panose="020B0604020202020204" pitchFamily="34" charset="0"/>
                        </a:rPr>
                        <a:t>Lukáš Viktora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37741026"/>
                  </a:ext>
                </a:extLst>
              </a:tr>
              <a:tr h="306615">
                <a:tc>
                  <a:txBody>
                    <a:bodyPr/>
                    <a:lstStyle/>
                    <a:p>
                      <a:pPr algn="l" fontAlgn="ctr"/>
                      <a:r>
                        <a:rPr lang="cs-CZ" sz="1400" b="1" i="0" u="none" strike="noStrike" dirty="0">
                          <a:solidFill>
                            <a:srgbClr val="545454"/>
                          </a:solidFill>
                          <a:effectLst/>
                          <a:latin typeface="Arial" panose="020B0604020202020204" pitchFamily="34" charset="0"/>
                        </a:rPr>
                        <a:t>Patrik Oliva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400" b="1" i="0" u="none" strike="noStrike" dirty="0">
                          <a:solidFill>
                            <a:srgbClr val="545454"/>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46687766"/>
                  </a:ext>
                </a:extLst>
              </a:tr>
            </a:tbl>
          </a:graphicData>
        </a:graphic>
      </p:graphicFrame>
      <p:sp>
        <p:nvSpPr>
          <p:cNvPr id="3" name="TextovéPole 2"/>
          <p:cNvSpPr txBox="1"/>
          <p:nvPr/>
        </p:nvSpPr>
        <p:spPr>
          <a:xfrm>
            <a:off x="5410557" y="91108"/>
            <a:ext cx="4633390" cy="1938992"/>
          </a:xfrm>
          <a:prstGeom prst="rect">
            <a:avLst/>
          </a:prstGeom>
          <a:solidFill>
            <a:srgbClr val="66FFFF"/>
          </a:solidFill>
          <a:effectLst>
            <a:glow rad="127000">
              <a:srgbClr val="FFFF66"/>
            </a:glow>
            <a:softEdge rad="482600"/>
          </a:effectLst>
        </p:spPr>
        <p:txBody>
          <a:bodyPr wrap="square" rtlCol="0">
            <a:spAutoFit/>
          </a:bodyPr>
          <a:lstStyle/>
          <a:p>
            <a:pPr algn="ctr"/>
            <a:r>
              <a:rPr lang="cs-CZ" sz="2000" dirty="0" smtClean="0">
                <a:solidFill>
                  <a:srgbClr val="008000"/>
                </a:solidFill>
                <a:latin typeface="Georgia" panose="02040502050405020303" pitchFamily="18" charset="0"/>
              </a:rPr>
              <a:t>Zápas byl doprovázen spoustou dohadů a rozporuplných rozhodnutí rozhodčího, který byl hlavní postavou utkání.  Navíc se nám moc nedařilo a domů jsme se vraceli  se smíšenými pocity </a:t>
            </a:r>
          </a:p>
        </p:txBody>
      </p:sp>
      <p:cxnSp>
        <p:nvCxnSpPr>
          <p:cNvPr id="8" name="Přímá spojnice se šipkou 7"/>
          <p:cNvCxnSpPr/>
          <p:nvPr/>
        </p:nvCxnSpPr>
        <p:spPr bwMode="auto">
          <a:xfrm>
            <a:off x="8517875" y="7004456"/>
            <a:ext cx="1390169" cy="0"/>
          </a:xfrm>
          <a:prstGeom prst="straightConnector1">
            <a:avLst/>
          </a:prstGeom>
          <a:noFill/>
          <a:ln w="28575" cap="flat" cmpd="sng" algn="ctr">
            <a:solidFill>
              <a:schemeClr val="tx2">
                <a:lumMod val="95000"/>
                <a:lumOff val="5000"/>
              </a:schemeClr>
            </a:solidFill>
            <a:prstDash val="solid"/>
            <a:round/>
            <a:headEnd type="none" w="med" len="med"/>
            <a:tailEnd type="triangle"/>
          </a:ln>
          <a:effectLst>
            <a:outerShdw dist="45791" dir="2021404" algn="ctr" rotWithShape="0">
              <a:srgbClr val="9999FF"/>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4" name="Obdélník 3"/>
          <p:cNvSpPr/>
          <p:nvPr/>
        </p:nvSpPr>
        <p:spPr>
          <a:xfrm>
            <a:off x="143992" y="573972"/>
            <a:ext cx="4451334" cy="6349430"/>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kontaktu nedošlo.  Penaltu s přehledem na 2:0 proměnil Rilke. Další trestný kop z velmi výhodné vzdálenosti měla Krupka ve 24. minutě. Míč směřující mezi 3 tyče Gabriel pěkně zastavil. Výhodu volného přímého kopu mělo i naše mužstvo ve 29. minutě. Hezky k tyči zamířil Křtěn a ne příliš přesvědčivý zákrok brankáře vedl ke snížení náskoku na 2:1. První poločas už žádné další velké brankové příležitosti nepřinesl. Co však bylo možno pozorovat a na papíru se těžko popisuje, je </a:t>
            </a:r>
            <a:r>
              <a:rPr lang="cs-CZ" sz="1000" b="0" dirty="0" smtClean="0">
                <a:latin typeface="Arial" panose="020B0604020202020204" pitchFamily="34" charset="0"/>
                <a:ea typeface="Calibri" panose="020F0502020204030204" pitchFamily="34" charset="0"/>
                <a:cs typeface="Arial" panose="020B0604020202020204" pitchFamily="34" charset="0"/>
              </a:rPr>
              <a:t>výkon </a:t>
            </a:r>
            <a:r>
              <a:rPr lang="cs-CZ" sz="1000" b="0" dirty="0">
                <a:latin typeface="Arial" panose="020B0604020202020204" pitchFamily="34" charset="0"/>
                <a:ea typeface="Calibri" panose="020F0502020204030204" pitchFamily="34" charset="0"/>
                <a:cs typeface="Arial" panose="020B0604020202020204" pitchFamily="34" charset="0"/>
              </a:rPr>
              <a:t>rozhodčího.  Mnoho faulů na naše hráče nechával bez povšimnutí, ale na opačné straně každý náš sebemenší obraný zákrok posuzoval jako faul. Rozhodčí zápas režíroval a pro všechny hráče a fanoušky Štětí to byla hodně těžká zkouška a udržet za této situace nervy pod kontrolou bylo nemyslitelná. Do 2. části vyběhli domácí s novým brankářem a ten v úvodu 2. poločasu čelil tlaku hostů. Kopali jsme roh, šanci měl i Faust, ale ani v jednom případě se skóre neměnilo.  I nadále jsme si drželi mírnou převahu a čekali na svou příležitost. Když už přišla, tak byl zase na hranici velkého vápna zastaven nedovoleně Brandejs a asistent rozhodčího František Černý neuvěřitelně ukázal praporkem k naší brance.  To už i nestranní diváci žasli. V 58. minutě si na centr </a:t>
            </a:r>
            <a:r>
              <a:rPr lang="cs-CZ" sz="1000" b="0" dirty="0" err="1">
                <a:latin typeface="Arial" panose="020B0604020202020204" pitchFamily="34" charset="0"/>
                <a:ea typeface="Calibri" panose="020F0502020204030204" pitchFamily="34" charset="0"/>
                <a:cs typeface="Arial" panose="020B0604020202020204" pitchFamily="34" charset="0"/>
              </a:rPr>
              <a:t>Šragy</a:t>
            </a:r>
            <a:r>
              <a:rPr lang="cs-CZ" sz="1000" b="0" dirty="0">
                <a:latin typeface="Arial" panose="020B0604020202020204" pitchFamily="34" charset="0"/>
                <a:ea typeface="Calibri" panose="020F0502020204030204" pitchFamily="34" charset="0"/>
                <a:cs typeface="Arial" panose="020B0604020202020204" pitchFamily="34" charset="0"/>
              </a:rPr>
              <a:t> naskočil Svoboda a míč po jeho hlavička skončil těsně vedle. Faulován v hodně nebezpečné vzdálenosti před vápnem Krupky byl mnohokrát Brandejs, ale rozhodčí Krutina stále držel píšťalku jen v ruce. Tady se pískat nebude. Fotbal dostával jednu ránu za druhou. Kalich hořkosti jsme si vypili až do úplného dna v 80. minutě.  Domácí zaútočili do otevřené obrany, když jsme už všechny síly vrhli do ofenzívy a Matěj Suchý upravil na 3:1. V závěru se najednou ještě objevily 2 žluté karty v rukách rozhodčího pro domácí, kteří ještě 5 minut před koncem měli velkou příležitost, kterou zmařil Gabriel. Korekci výsledku měl na noze v úplném závěru ještě Brandejs, ale zůstalo to 3:1 pro Krupku.  Ještě jednu zajímavou věc jsme zaznamenali. Když začal 2. poločas, tak na ukazateli skóre už svítila 48. minuta, když naskočila 90. minuta, tak se hrály ještě 2 a pak byl konec. 3 minuty hrací doby chyběly. Jedinému komu to ale vadilo, bylo naše mužstvo.</a:t>
            </a:r>
          </a:p>
          <a:p>
            <a:pPr algn="just">
              <a:lnSpc>
                <a:spcPct val="107000"/>
              </a:lnSpc>
              <a:spcAft>
                <a:spcPts val="0"/>
              </a:spcAft>
            </a:pPr>
            <a:r>
              <a:rPr lang="cs-CZ" sz="1000" b="0" u="sng" dirty="0" smtClean="0">
                <a:latin typeface="Arial" panose="020B0604020202020204" pitchFamily="34" charset="0"/>
                <a:ea typeface="Calibri" panose="020F0502020204030204" pitchFamily="34" charset="0"/>
                <a:cs typeface="Arial" panose="020B0604020202020204" pitchFamily="34" charset="0"/>
              </a:rPr>
              <a:t>Branky</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Křtěn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(83.Poráč)</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Svoboda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smtClean="0">
                <a:latin typeface="Arial" panose="020B0604020202020204" pitchFamily="34" charset="0"/>
                <a:ea typeface="Calibri" panose="020F0502020204030204" pitchFamily="34" charset="0"/>
                <a:cs typeface="Arial" panose="020B0604020202020204" pitchFamily="34" charset="0"/>
              </a:rPr>
              <a:t>Šraga</a:t>
            </a:r>
            <a:r>
              <a:rPr lang="cs-CZ" sz="1000" b="0" dirty="0" smtClean="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smtClean="0">
                <a:latin typeface="Arial" panose="020B0604020202020204" pitchFamily="34" charset="0"/>
                <a:ea typeface="Calibri" panose="020F0502020204030204" pitchFamily="34" charset="0"/>
                <a:cs typeface="Arial" panose="020B0604020202020204" pitchFamily="34" charset="0"/>
              </a:rPr>
              <a:t>              Křtěn(90.Beruška</a:t>
            </a:r>
            <a:r>
              <a:rPr lang="cs-CZ" sz="1000" b="0" dirty="0">
                <a:latin typeface="Arial" panose="020B0604020202020204" pitchFamily="34" charset="0"/>
                <a:ea typeface="Calibri" panose="020F0502020204030204" pitchFamily="34" charset="0"/>
                <a:cs typeface="Arial" panose="020B0604020202020204" pitchFamily="34" charset="0"/>
              </a:rPr>
              <a:t>) , Vacek(90.Feko),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Stejskal(81.Mencl), Faust-Brandejs</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Balaštík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K.Horváth</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J.Havner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K.Zavřel</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R.Krutina-J.Dušek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F.Černý</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5" name="TextovéPole 4"/>
          <p:cNvSpPr txBox="1"/>
          <p:nvPr/>
        </p:nvSpPr>
        <p:spPr>
          <a:xfrm>
            <a:off x="593574" y="163116"/>
            <a:ext cx="3240360" cy="307777"/>
          </a:xfrm>
          <a:prstGeom prst="rect">
            <a:avLst/>
          </a:prstGeom>
          <a:solidFill>
            <a:srgbClr val="99FF66"/>
          </a:solidFill>
        </p:spPr>
        <p:txBody>
          <a:bodyPr wrap="square" rtlCol="0">
            <a:spAutoFit/>
          </a:bodyPr>
          <a:lstStyle/>
          <a:p>
            <a:pPr algn="just"/>
            <a:r>
              <a:rPr lang="cs-CZ" sz="1400" u="sng" dirty="0" smtClean="0">
                <a:latin typeface="Bookman Old Style" pitchFamily="18" charset="0"/>
              </a:rPr>
              <a:t>TJ Krupka – SK Štětí 4.11.2017</a:t>
            </a:r>
          </a:p>
        </p:txBody>
      </p:sp>
      <p:sp>
        <p:nvSpPr>
          <p:cNvPr id="38" name="TextovéPole 37"/>
          <p:cNvSpPr txBox="1"/>
          <p:nvPr/>
        </p:nvSpPr>
        <p:spPr>
          <a:xfrm>
            <a:off x="5472584" y="91108"/>
            <a:ext cx="4536504" cy="707886"/>
          </a:xfrm>
          <a:prstGeom prst="rect">
            <a:avLst/>
          </a:prstGeom>
          <a:pattFill prst="dashVert">
            <a:fgClr>
              <a:srgbClr val="FFFF66"/>
            </a:fgClr>
            <a:bgClr>
              <a:schemeClr val="bg1"/>
            </a:bgClr>
          </a:pattFill>
          <a:ln w="53975" cmpd="sng">
            <a:solidFill>
              <a:srgbClr val="FF9933"/>
            </a:solidFill>
            <a:prstDash val="lgDashDot"/>
          </a:ln>
        </p:spPr>
        <p:txBody>
          <a:bodyPr wrap="square" rtlCol="0">
            <a:spAutoFit/>
          </a:bodyPr>
          <a:lstStyle/>
          <a:p>
            <a:pPr algn="ctr"/>
            <a:r>
              <a:rPr lang="cs-CZ" sz="2000" dirty="0" smtClean="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Mladší žáci  jsou v polovině soutěže na pomezí poloviny tabulky</a:t>
            </a:r>
          </a:p>
        </p:txBody>
      </p:sp>
      <p:graphicFrame>
        <p:nvGraphicFramePr>
          <p:cNvPr id="3" name="Tabulka 2"/>
          <p:cNvGraphicFramePr>
            <a:graphicFrameLocks noGrp="1"/>
          </p:cNvGraphicFramePr>
          <p:nvPr>
            <p:extLst>
              <p:ext uri="{D42A27DB-BD31-4B8C-83A1-F6EECF244321}">
                <p14:modId xmlns:p14="http://schemas.microsoft.com/office/powerpoint/2010/main" val="2194909064"/>
              </p:ext>
            </p:extLst>
          </p:nvPr>
        </p:nvGraphicFramePr>
        <p:xfrm>
          <a:off x="5472585" y="939165"/>
          <a:ext cx="4536501" cy="2680335"/>
        </p:xfrm>
        <a:graphic>
          <a:graphicData uri="http://schemas.openxmlformats.org/drawingml/2006/table">
            <a:tbl>
              <a:tblPr/>
              <a:tblGrid>
                <a:gridCol w="325490">
                  <a:extLst>
                    <a:ext uri="{9D8B030D-6E8A-4147-A177-3AD203B41FA5}">
                      <a16:colId xmlns:a16="http://schemas.microsoft.com/office/drawing/2014/main" val="262145331"/>
                    </a:ext>
                  </a:extLst>
                </a:gridCol>
                <a:gridCol w="284803">
                  <a:extLst>
                    <a:ext uri="{9D8B030D-6E8A-4147-A177-3AD203B41FA5}">
                      <a16:colId xmlns:a16="http://schemas.microsoft.com/office/drawing/2014/main" val="1760768526"/>
                    </a:ext>
                  </a:extLst>
                </a:gridCol>
                <a:gridCol w="1861392">
                  <a:extLst>
                    <a:ext uri="{9D8B030D-6E8A-4147-A177-3AD203B41FA5}">
                      <a16:colId xmlns:a16="http://schemas.microsoft.com/office/drawing/2014/main" val="2858816151"/>
                    </a:ext>
                  </a:extLst>
                </a:gridCol>
                <a:gridCol w="193258">
                  <a:extLst>
                    <a:ext uri="{9D8B030D-6E8A-4147-A177-3AD203B41FA5}">
                      <a16:colId xmlns:a16="http://schemas.microsoft.com/office/drawing/2014/main" val="911776019"/>
                    </a:ext>
                  </a:extLst>
                </a:gridCol>
                <a:gridCol w="193258">
                  <a:extLst>
                    <a:ext uri="{9D8B030D-6E8A-4147-A177-3AD203B41FA5}">
                      <a16:colId xmlns:a16="http://schemas.microsoft.com/office/drawing/2014/main" val="4027011620"/>
                    </a:ext>
                  </a:extLst>
                </a:gridCol>
                <a:gridCol w="193258">
                  <a:extLst>
                    <a:ext uri="{9D8B030D-6E8A-4147-A177-3AD203B41FA5}">
                      <a16:colId xmlns:a16="http://schemas.microsoft.com/office/drawing/2014/main" val="4069332237"/>
                    </a:ext>
                  </a:extLst>
                </a:gridCol>
                <a:gridCol w="193258">
                  <a:extLst>
                    <a:ext uri="{9D8B030D-6E8A-4147-A177-3AD203B41FA5}">
                      <a16:colId xmlns:a16="http://schemas.microsoft.com/office/drawing/2014/main" val="1962664159"/>
                    </a:ext>
                  </a:extLst>
                </a:gridCol>
                <a:gridCol w="193258">
                  <a:extLst>
                    <a:ext uri="{9D8B030D-6E8A-4147-A177-3AD203B41FA5}">
                      <a16:colId xmlns:a16="http://schemas.microsoft.com/office/drawing/2014/main" val="3459541394"/>
                    </a:ext>
                  </a:extLst>
                </a:gridCol>
                <a:gridCol w="474672">
                  <a:extLst>
                    <a:ext uri="{9D8B030D-6E8A-4147-A177-3AD203B41FA5}">
                      <a16:colId xmlns:a16="http://schemas.microsoft.com/office/drawing/2014/main" val="2850149989"/>
                    </a:ext>
                  </a:extLst>
                </a:gridCol>
                <a:gridCol w="366175">
                  <a:extLst>
                    <a:ext uri="{9D8B030D-6E8A-4147-A177-3AD203B41FA5}">
                      <a16:colId xmlns:a16="http://schemas.microsoft.com/office/drawing/2014/main" val="3841948099"/>
                    </a:ext>
                  </a:extLst>
                </a:gridCol>
                <a:gridCol w="257679">
                  <a:extLst>
                    <a:ext uri="{9D8B030D-6E8A-4147-A177-3AD203B41FA5}">
                      <a16:colId xmlns:a16="http://schemas.microsoft.com/office/drawing/2014/main" val="3457993431"/>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0267062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mladších žáků 2017/2018 po 12.odehraných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45087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112:6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203589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75:16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934090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FK </a:t>
                      </a:r>
                      <a:r>
                        <a:rPr lang="cs-CZ" sz="1200" b="1" i="0" u="none" strike="noStrike" dirty="0" smtClean="0">
                          <a:solidFill>
                            <a:srgbClr val="000000"/>
                          </a:solidFill>
                          <a:effectLst/>
                          <a:latin typeface="Arial" panose="020B0604020202020204" pitchFamily="34" charset="0"/>
                          <a:cs typeface="Arial" panose="020B0604020202020204" pitchFamily="34" charset="0"/>
                        </a:rPr>
                        <a:t>Neštěmice</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71:17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5433409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TJ Hvězda </a:t>
                      </a:r>
                      <a:r>
                        <a:rPr lang="cs-CZ" sz="1200" b="1" i="0" u="none" strike="noStrike" dirty="0" smtClean="0">
                          <a:solidFill>
                            <a:srgbClr val="000000"/>
                          </a:solidFill>
                          <a:effectLst/>
                          <a:latin typeface="Arial" panose="020B0604020202020204" pitchFamily="34" charset="0"/>
                          <a:cs typeface="Arial" panose="020B0604020202020204" pitchFamily="34" charset="0"/>
                        </a:rPr>
                        <a:t>Trnovany</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53:23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2085079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29:42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9076813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FF0000"/>
                          </a:solidFill>
                          <a:effectLst/>
                          <a:latin typeface="Arial" panose="020B0604020202020204" pitchFamily="34" charset="0"/>
                          <a:cs typeface="Arial" panose="020B0604020202020204" pitchFamily="34" charset="0"/>
                        </a:rPr>
                        <a:t>SK </a:t>
                      </a:r>
                      <a:r>
                        <a:rPr lang="cs-CZ" sz="1200" b="1" i="0" u="none" strike="noStrike" dirty="0" smtClean="0">
                          <a:solidFill>
                            <a:srgbClr val="FF0000"/>
                          </a:solidFill>
                          <a:effectLst/>
                          <a:latin typeface="Arial" panose="020B0604020202020204" pitchFamily="34" charset="0"/>
                          <a:cs typeface="Arial" panose="020B0604020202020204" pitchFamily="34" charset="0"/>
                        </a:rPr>
                        <a:t>Štětí</a:t>
                      </a:r>
                      <a:endParaRPr lang="cs-CZ" sz="12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20:69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4305345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35:51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4732475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18:59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4155412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20:87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9076741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22:85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9582115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08318126"/>
                  </a:ext>
                </a:extLst>
              </a:tr>
            </a:tbl>
          </a:graphicData>
        </a:graphic>
      </p:graphicFrame>
      <p:sp>
        <p:nvSpPr>
          <p:cNvPr id="7" name="TextovéPole 6"/>
          <p:cNvSpPr txBox="1"/>
          <p:nvPr/>
        </p:nvSpPr>
        <p:spPr>
          <a:xfrm>
            <a:off x="5508588" y="3865428"/>
            <a:ext cx="4464494" cy="2893100"/>
          </a:xfrm>
          <a:prstGeom prst="rect">
            <a:avLst/>
          </a:prstGeom>
          <a:pattFill prst="pct25">
            <a:fgClr>
              <a:schemeClr val="accent6">
                <a:lumMod val="20000"/>
                <a:lumOff val="80000"/>
              </a:schemeClr>
            </a:fgClr>
            <a:bgClr>
              <a:schemeClr val="bg1"/>
            </a:bgClr>
          </a:pattFill>
          <a:ln>
            <a:solidFill>
              <a:srgbClr val="FF9933"/>
            </a:solidFill>
          </a:ln>
        </p:spPr>
        <p:txBody>
          <a:bodyPr wrap="square" rtlCol="0">
            <a:spAutoFit/>
          </a:bodyPr>
          <a:lstStyle/>
          <a:p>
            <a:pPr algn="just"/>
            <a:r>
              <a:rPr lang="cs-CZ" sz="1400" b="0" dirty="0" smtClean="0">
                <a:latin typeface="Arial" panose="020B0604020202020204" pitchFamily="34" charset="0"/>
                <a:cs typeface="Arial" panose="020B0604020202020204" pitchFamily="34" charset="0"/>
              </a:rPr>
              <a:t>Mladší žáci zahájili podzim 2 výhrami. Pak ale následovala hodně dlouhá přestávka. 6 zápasů trvalo než jsme opět bodovali. Podařilo se to  7. října v Brozanech. Konec podzimu, poslední 4 zápasy, to byly samé těsné výsledky, ale bohužel jsme to byli my, kde většinou o branku prohrál.  V tabulce jsme na 6. místě a určitě nemusíme smutnit. Sehráli jsme mnoho kvalitních zápasů, které se musely líbit a fanoušci, především z řad rodičů, domů odcházeli spokojeni.  Mužstvo ale letos ještě odpočívat nebude a chystá se na turnaje do Ústí </a:t>
            </a:r>
            <a:r>
              <a:rPr lang="cs-CZ" sz="1400" b="0" dirty="0" err="1" smtClean="0">
                <a:latin typeface="Arial" panose="020B0604020202020204" pitchFamily="34" charset="0"/>
                <a:cs typeface="Arial" panose="020B0604020202020204" pitchFamily="34" charset="0"/>
              </a:rPr>
              <a:t>n.L.</a:t>
            </a:r>
            <a:r>
              <a:rPr lang="cs-CZ" sz="1400" b="0" dirty="0" smtClean="0">
                <a:latin typeface="Arial" panose="020B0604020202020204" pitchFamily="34" charset="0"/>
                <a:cs typeface="Arial" panose="020B0604020202020204" pitchFamily="34" charset="0"/>
              </a:rPr>
              <a:t> a Jablonce nad Nisou.</a:t>
            </a:r>
          </a:p>
          <a:p>
            <a:pPr algn="just"/>
            <a:r>
              <a:rPr lang="cs-CZ" sz="1400" u="sng" dirty="0" smtClean="0">
                <a:latin typeface="Arial" panose="020B0604020202020204" pitchFamily="34" charset="0"/>
                <a:cs typeface="Arial" panose="020B0604020202020204" pitchFamily="34" charset="0"/>
              </a:rPr>
              <a:t>Trenéři:</a:t>
            </a:r>
          </a:p>
          <a:p>
            <a:pPr algn="just"/>
            <a:r>
              <a:rPr lang="cs-CZ" sz="1400" dirty="0" smtClean="0">
                <a:latin typeface="Arial" panose="020B0604020202020204" pitchFamily="34" charset="0"/>
                <a:cs typeface="Arial" panose="020B0604020202020204" pitchFamily="34" charset="0"/>
              </a:rPr>
              <a:t>Miloslav Hromy, Pavel Záloha  </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88" name="TextovéPole 87"/>
          <p:cNvSpPr txBox="1"/>
          <p:nvPr/>
        </p:nvSpPr>
        <p:spPr>
          <a:xfrm>
            <a:off x="143992" y="91108"/>
            <a:ext cx="4536504" cy="707886"/>
          </a:xfrm>
          <a:prstGeom prst="rect">
            <a:avLst/>
          </a:prstGeom>
          <a:pattFill prst="divot">
            <a:fgClr>
              <a:srgbClr val="F84242"/>
            </a:fgClr>
            <a:bgClr>
              <a:schemeClr val="bg1"/>
            </a:bgClr>
          </a:pattFill>
          <a:ln w="53975" cmpd="sng">
            <a:solidFill>
              <a:srgbClr val="33CCFF"/>
            </a:solidFill>
            <a:prstDash val="dash"/>
          </a:ln>
        </p:spPr>
        <p:txBody>
          <a:bodyPr wrap="square" rtlCol="0">
            <a:spAutoFit/>
          </a:bodyPr>
          <a:lstStyle/>
          <a:p>
            <a:pPr algn="ctr"/>
            <a:r>
              <a:rPr lang="cs-CZ" sz="2000" dirty="0" smtClean="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Starší žáci jsou po neúplném podzimu na 3. místě  </a:t>
            </a:r>
          </a:p>
        </p:txBody>
      </p:sp>
      <p:graphicFrame>
        <p:nvGraphicFramePr>
          <p:cNvPr id="3" name="Tabulka 2"/>
          <p:cNvGraphicFramePr>
            <a:graphicFrameLocks noGrp="1"/>
          </p:cNvGraphicFramePr>
          <p:nvPr>
            <p:extLst>
              <p:ext uri="{D42A27DB-BD31-4B8C-83A1-F6EECF244321}">
                <p14:modId xmlns:p14="http://schemas.microsoft.com/office/powerpoint/2010/main" val="3512366732"/>
              </p:ext>
            </p:extLst>
          </p:nvPr>
        </p:nvGraphicFramePr>
        <p:xfrm>
          <a:off x="125662" y="883196"/>
          <a:ext cx="4554834" cy="2741295"/>
        </p:xfrm>
        <a:graphic>
          <a:graphicData uri="http://schemas.openxmlformats.org/drawingml/2006/table">
            <a:tbl>
              <a:tblPr/>
              <a:tblGrid>
                <a:gridCol w="227575">
                  <a:extLst>
                    <a:ext uri="{9D8B030D-6E8A-4147-A177-3AD203B41FA5}">
                      <a16:colId xmlns:a16="http://schemas.microsoft.com/office/drawing/2014/main" val="933303341"/>
                    </a:ext>
                  </a:extLst>
                </a:gridCol>
                <a:gridCol w="267734">
                  <a:extLst>
                    <a:ext uri="{9D8B030D-6E8A-4147-A177-3AD203B41FA5}">
                      <a16:colId xmlns:a16="http://schemas.microsoft.com/office/drawing/2014/main" val="2957398031"/>
                    </a:ext>
                  </a:extLst>
                </a:gridCol>
                <a:gridCol w="1797168">
                  <a:extLst>
                    <a:ext uri="{9D8B030D-6E8A-4147-A177-3AD203B41FA5}">
                      <a16:colId xmlns:a16="http://schemas.microsoft.com/office/drawing/2014/main" val="4114864525"/>
                    </a:ext>
                  </a:extLst>
                </a:gridCol>
                <a:gridCol w="240961">
                  <a:extLst>
                    <a:ext uri="{9D8B030D-6E8A-4147-A177-3AD203B41FA5}">
                      <a16:colId xmlns:a16="http://schemas.microsoft.com/office/drawing/2014/main" val="1443757752"/>
                    </a:ext>
                  </a:extLst>
                </a:gridCol>
                <a:gridCol w="190761">
                  <a:extLst>
                    <a:ext uri="{9D8B030D-6E8A-4147-A177-3AD203B41FA5}">
                      <a16:colId xmlns:a16="http://schemas.microsoft.com/office/drawing/2014/main" val="1523835692"/>
                    </a:ext>
                  </a:extLst>
                </a:gridCol>
                <a:gridCol w="190761">
                  <a:extLst>
                    <a:ext uri="{9D8B030D-6E8A-4147-A177-3AD203B41FA5}">
                      <a16:colId xmlns:a16="http://schemas.microsoft.com/office/drawing/2014/main" val="2695118635"/>
                    </a:ext>
                  </a:extLst>
                </a:gridCol>
                <a:gridCol w="190761">
                  <a:extLst>
                    <a:ext uri="{9D8B030D-6E8A-4147-A177-3AD203B41FA5}">
                      <a16:colId xmlns:a16="http://schemas.microsoft.com/office/drawing/2014/main" val="3066448679"/>
                    </a:ext>
                  </a:extLst>
                </a:gridCol>
                <a:gridCol w="254349">
                  <a:extLst>
                    <a:ext uri="{9D8B030D-6E8A-4147-A177-3AD203B41FA5}">
                      <a16:colId xmlns:a16="http://schemas.microsoft.com/office/drawing/2014/main" val="501286337"/>
                    </a:ext>
                  </a:extLst>
                </a:gridCol>
                <a:gridCol w="682722">
                  <a:extLst>
                    <a:ext uri="{9D8B030D-6E8A-4147-A177-3AD203B41FA5}">
                      <a16:colId xmlns:a16="http://schemas.microsoft.com/office/drawing/2014/main" val="742735781"/>
                    </a:ext>
                  </a:extLst>
                </a:gridCol>
                <a:gridCol w="230921">
                  <a:extLst>
                    <a:ext uri="{9D8B030D-6E8A-4147-A177-3AD203B41FA5}">
                      <a16:colId xmlns:a16="http://schemas.microsoft.com/office/drawing/2014/main" val="3487400965"/>
                    </a:ext>
                  </a:extLst>
                </a:gridCol>
                <a:gridCol w="281121">
                  <a:extLst>
                    <a:ext uri="{9D8B030D-6E8A-4147-A177-3AD203B41FA5}">
                      <a16:colId xmlns:a16="http://schemas.microsoft.com/office/drawing/2014/main" val="231873290"/>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4764102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starších žáků 2017/2018 </a:t>
                      </a:r>
                      <a:r>
                        <a:rPr lang="cs-CZ" sz="1400" b="1" i="0" u="none" strike="noStrike" dirty="0" smtClean="0">
                          <a:solidFill>
                            <a:srgbClr val="0000CC"/>
                          </a:solidFill>
                          <a:effectLst/>
                          <a:latin typeface="Calibri" panose="020F0502020204030204" pitchFamily="34" charset="0"/>
                        </a:rPr>
                        <a:t>  skupina A po </a:t>
                      </a:r>
                      <a:r>
                        <a:rPr lang="cs-CZ" sz="1400" b="1" i="0" u="none" strike="noStrike" dirty="0">
                          <a:solidFill>
                            <a:srgbClr val="0000CC"/>
                          </a:solidFill>
                          <a:effectLst/>
                          <a:latin typeface="Calibri" panose="020F0502020204030204" pitchFamily="34" charset="0"/>
                        </a:rPr>
                        <a:t>12.odehraných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0399031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Calibri" panose="020F0502020204030204" pitchFamily="34" charset="0"/>
                        </a:rPr>
                        <a:t>105:7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8995312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Calibri" panose="020F0502020204030204" pitchFamily="34" charset="0"/>
                        </a:rPr>
                        <a:t>101:11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5299524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79:32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3422176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Calibri" panose="020F0502020204030204" pitchFamily="34" charset="0"/>
                        </a:rPr>
                        <a:t>48:24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1076158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58:20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153722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dirty="0">
                          <a:solidFill>
                            <a:srgbClr val="000000"/>
                          </a:solidFill>
                          <a:effectLst/>
                          <a:latin typeface="Arial" panose="020B0604020202020204" pitchFamily="34" charset="0"/>
                        </a:rPr>
                        <a:t>TJ Hvězda </a:t>
                      </a:r>
                      <a:r>
                        <a:rPr lang="cs-CZ" sz="1200" b="1" i="0" u="none" strike="noStrike" dirty="0" smtClean="0">
                          <a:solidFill>
                            <a:srgbClr val="000000"/>
                          </a:solidFill>
                          <a:effectLst/>
                          <a:latin typeface="Arial" panose="020B0604020202020204" pitchFamily="34" charset="0"/>
                        </a:rPr>
                        <a:t>Trnovany</a:t>
                      </a:r>
                      <a:endParaRPr lang="cs-CZ"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Calibri" panose="020F0502020204030204" pitchFamily="34" charset="0"/>
                        </a:rPr>
                        <a:t>28:30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9169449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17:50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8584182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Calibri" panose="020F0502020204030204" pitchFamily="34" charset="0"/>
                        </a:rPr>
                        <a:t>28:74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1490341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Calibri" panose="020F0502020204030204" pitchFamily="34" charset="0"/>
                        </a:rPr>
                        <a:t>11:117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7764678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Calibri" panose="020F0502020204030204" pitchFamily="34" charset="0"/>
                        </a:rPr>
                        <a:t>9:109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1990813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27593796"/>
                  </a:ext>
                </a:extLst>
              </a:tr>
            </a:tbl>
          </a:graphicData>
        </a:graphic>
      </p:graphicFrame>
      <p:sp>
        <p:nvSpPr>
          <p:cNvPr id="4" name="TextovéPole 3"/>
          <p:cNvSpPr txBox="1"/>
          <p:nvPr/>
        </p:nvSpPr>
        <p:spPr>
          <a:xfrm>
            <a:off x="179996" y="3763516"/>
            <a:ext cx="4464496" cy="3185487"/>
          </a:xfrm>
          <a:prstGeom prst="rect">
            <a:avLst/>
          </a:prstGeom>
          <a:pattFill prst="solidDmnd">
            <a:fgClr>
              <a:srgbClr val="CCFF99"/>
            </a:fgClr>
            <a:bgClr>
              <a:schemeClr val="bg1"/>
            </a:bgClr>
          </a:pattFill>
        </p:spPr>
        <p:txBody>
          <a:bodyPr wrap="square" rtlCol="0">
            <a:spAutoFit/>
          </a:bodyPr>
          <a:lstStyle/>
          <a:p>
            <a:pPr algn="just"/>
            <a:r>
              <a:rPr lang="cs-CZ" sz="1300" dirty="0" smtClean="0">
                <a:latin typeface="Arial" panose="020B0604020202020204" pitchFamily="34" charset="0"/>
                <a:cs typeface="Arial" panose="020B0604020202020204" pitchFamily="34" charset="0"/>
              </a:rPr>
              <a:t>Starší žáci zaslouží za předvedené výkony pochvalu. V úvodu soutěže se chvilku rozehrávali a po 4 úvodních kolech měli pouze 3 body. Bylo ale i tím, že měli silné soupeře a hned 2x i vedoucí Děčín. Pak se rozehráli a na své konto si připsali  6 vítězství v řadě. Nebýt dokonce neskutečného zkratu v Krupce, kde vedli 5:1 a nakonec prohráli 6:5, tak vítězství mohlo být vítězství v řadě dokonce 9. I tak je to v neúplné pozimní tabulce zatím krásné 3 místo, které je dobrým vstupem do jara, kdy se bude rozhodovat o postupu do nadstavbové části . Prvních 5 celků z této skupiny postoupí do skupiny, kde se střetne s falší 5 celky z druhé skupiny Ústeckého přeboru.</a:t>
            </a:r>
          </a:p>
          <a:p>
            <a:pPr algn="just"/>
            <a:r>
              <a:rPr lang="cs-CZ" sz="1600" u="sng" dirty="0" smtClean="0">
                <a:solidFill>
                  <a:srgbClr val="FF0000"/>
                </a:solidFill>
                <a:latin typeface="Arial" panose="020B0604020202020204" pitchFamily="34" charset="0"/>
                <a:cs typeface="Arial" panose="020B0604020202020204" pitchFamily="34" charset="0"/>
              </a:rPr>
              <a:t>Trenéři: </a:t>
            </a:r>
          </a:p>
          <a:p>
            <a:pPr algn="just"/>
            <a:r>
              <a:rPr lang="cs-CZ" sz="1600" dirty="0" smtClean="0">
                <a:solidFill>
                  <a:srgbClr val="FF0000"/>
                </a:solidFill>
                <a:latin typeface="Arial" panose="020B0604020202020204" pitchFamily="34" charset="0"/>
                <a:cs typeface="Arial" panose="020B0604020202020204" pitchFamily="34" charset="0"/>
              </a:rPr>
              <a:t>Zdeněk </a:t>
            </a:r>
            <a:r>
              <a:rPr lang="cs-CZ" sz="1600" dirty="0" err="1" smtClean="0">
                <a:solidFill>
                  <a:srgbClr val="FF0000"/>
                </a:solidFill>
                <a:latin typeface="Arial" panose="020B0604020202020204" pitchFamily="34" charset="0"/>
                <a:cs typeface="Arial" panose="020B0604020202020204" pitchFamily="34" charset="0"/>
              </a:rPr>
              <a:t>Németh</a:t>
            </a:r>
            <a:r>
              <a:rPr lang="cs-CZ" sz="1600" dirty="0" smtClean="0">
                <a:solidFill>
                  <a:srgbClr val="FF0000"/>
                </a:solidFill>
                <a:latin typeface="Arial" panose="020B0604020202020204" pitchFamily="34" charset="0"/>
                <a:cs typeface="Arial" panose="020B0604020202020204" pitchFamily="34" charset="0"/>
              </a:rPr>
              <a:t>, René Hrdlička </a:t>
            </a:r>
          </a:p>
        </p:txBody>
      </p:sp>
      <p:sp>
        <p:nvSpPr>
          <p:cNvPr id="2" name="TextovéPole 1"/>
          <p:cNvSpPr txBox="1"/>
          <p:nvPr/>
        </p:nvSpPr>
        <p:spPr>
          <a:xfrm>
            <a:off x="5332079" y="139606"/>
            <a:ext cx="4719115" cy="1569660"/>
          </a:xfrm>
          <a:prstGeom prst="rect">
            <a:avLst/>
          </a:prstGeom>
          <a:gradFill>
            <a:gsLst>
              <a:gs pos="31000">
                <a:srgbClr val="FF6699"/>
              </a:gs>
              <a:gs pos="75000">
                <a:srgbClr val="EBFEA4"/>
              </a:gs>
            </a:gsLst>
            <a:lin ang="5400000" scaled="1"/>
          </a:gradFill>
          <a:ln w="50800">
            <a:solidFill>
              <a:schemeClr val="accent2">
                <a:lumMod val="75000"/>
              </a:schemeClr>
            </a:solidFill>
            <a:prstDash val="sysDash"/>
          </a:ln>
        </p:spPr>
        <p:txBody>
          <a:bodyPr wrap="square" rtlCol="0">
            <a:spAutoFit/>
          </a:bodyPr>
          <a:lstStyle/>
          <a:p>
            <a:pPr algn="ctr"/>
            <a:r>
              <a:rPr lang="cs-CZ" sz="2400" dirty="0" smtClean="0">
                <a:latin typeface="Bookman Old Style" pitchFamily="18" charset="0"/>
              </a:rPr>
              <a:t>Zápas v Krupce dle hostů velkou měrou ovlivnily nepřesné a jednostranné výroky rozhodčího.</a:t>
            </a:r>
          </a:p>
        </p:txBody>
      </p:sp>
      <p:sp>
        <p:nvSpPr>
          <p:cNvPr id="5" name="Obdélník 4"/>
          <p:cNvSpPr/>
          <p:nvPr/>
        </p:nvSpPr>
        <p:spPr>
          <a:xfrm>
            <a:off x="5314210" y="1819300"/>
            <a:ext cx="4736984" cy="2200218"/>
          </a:xfrm>
          <a:prstGeom prst="rect">
            <a:avLst/>
          </a:prstGeom>
          <a:ln w="25400">
            <a:solidFill>
              <a:schemeClr val="tx1"/>
            </a:solidFill>
          </a:ln>
        </p:spPr>
        <p:txBody>
          <a:bodyPr wrap="square">
            <a:spAutoFit/>
          </a:bodyPr>
          <a:lstStyle/>
          <a:p>
            <a:pPr algn="just">
              <a:lnSpc>
                <a:spcPct val="107000"/>
              </a:lnSpc>
              <a:spcAft>
                <a:spcPts val="0"/>
              </a:spcAft>
            </a:pPr>
            <a:r>
              <a:rPr lang="cs-CZ" sz="2000" u="sng" dirty="0" smtClean="0">
                <a:latin typeface="Calibri" panose="020F0502020204030204" pitchFamily="34" charset="0"/>
                <a:ea typeface="Calibri" panose="020F0502020204030204" pitchFamily="34" charset="0"/>
                <a:cs typeface="Times New Roman" panose="02020603050405020304" pitchFamily="18" charset="0"/>
              </a:rPr>
              <a:t>Milan Plíšek – sekretář SK Štětí</a:t>
            </a:r>
          </a:p>
          <a:p>
            <a:pPr algn="just">
              <a:lnSpc>
                <a:spcPct val="107000"/>
              </a:lnSpc>
              <a:spcAft>
                <a:spcPts val="0"/>
              </a:spcAft>
            </a:pPr>
            <a:r>
              <a:rPr lang="cs-CZ" dirty="0" smtClean="0">
                <a:latin typeface="Calibri" panose="020F0502020204030204" pitchFamily="34" charset="0"/>
                <a:ea typeface="Calibri" panose="020F0502020204030204" pitchFamily="34" charset="0"/>
                <a:cs typeface="Times New Roman" panose="02020603050405020304" pitchFamily="18" charset="0"/>
              </a:rPr>
              <a:t>První </a:t>
            </a:r>
            <a:r>
              <a:rPr lang="cs-CZ" dirty="0">
                <a:latin typeface="Calibri" panose="020F0502020204030204" pitchFamily="34" charset="0"/>
                <a:ea typeface="Calibri" panose="020F0502020204030204" pitchFamily="34" charset="0"/>
                <a:cs typeface="Times New Roman" panose="02020603050405020304" pitchFamily="18" charset="0"/>
              </a:rPr>
              <a:t>venkovní porážka v letošním ročníku. Stejně jako proti Žatci jsme správnou formu hledali těžce, i když nutno podotknout, že velkou překážkou v hledání byly i prapodivné výroky rozhodčího. V první půlhodině předvedl takovou spoustu nepřesných rozhodnutí, které výrazně ovlivňovaly dění na hřišti</a:t>
            </a:r>
            <a:r>
              <a:rPr lang="cs-CZ" dirty="0" smtClean="0">
                <a:latin typeface="Calibri" panose="020F0502020204030204" pitchFamily="34" charset="0"/>
                <a:ea typeface="Calibri" panose="020F0502020204030204" pitchFamily="34" charset="0"/>
                <a:cs typeface="Times New Roman" panose="02020603050405020304" pitchFamily="18" charset="0"/>
              </a:rPr>
              <a:t>. O </a:t>
            </a:r>
            <a:r>
              <a:rPr lang="cs-CZ" dirty="0">
                <a:latin typeface="Calibri" panose="020F0502020204030204" pitchFamily="34" charset="0"/>
                <a:ea typeface="Calibri" panose="020F0502020204030204" pitchFamily="34" charset="0"/>
                <a:cs typeface="Times New Roman" panose="02020603050405020304" pitchFamily="18" charset="0"/>
              </a:rPr>
              <a:t>vyrovnání jsme se pokusili ve 2. poločase, ale více </a:t>
            </a:r>
            <a:r>
              <a:rPr lang="cs-CZ" dirty="0" err="1">
                <a:latin typeface="Calibri" panose="020F0502020204030204" pitchFamily="34" charset="0"/>
                <a:ea typeface="Calibri" panose="020F0502020204030204" pitchFamily="34" charset="0"/>
                <a:cs typeface="Times New Roman" panose="02020603050405020304" pitchFamily="18" charset="0"/>
              </a:rPr>
              <a:t>gólovek</a:t>
            </a:r>
            <a:r>
              <a:rPr lang="cs-CZ" dirty="0">
                <a:latin typeface="Calibri" panose="020F0502020204030204" pitchFamily="34" charset="0"/>
                <a:ea typeface="Calibri" panose="020F0502020204030204" pitchFamily="34" charset="0"/>
                <a:cs typeface="Times New Roman" panose="02020603050405020304" pitchFamily="18" charset="0"/>
              </a:rPr>
              <a:t> chybělo nebo nás do nich nepustily výroky rozhodčího.  Škoda, že to tak dopadlo, ale z Krupky odjíždíme s pocitem jednostranně řízeného zápasu, který nebyl jenom o výkonu obou mužstev.   </a:t>
            </a:r>
          </a:p>
        </p:txBody>
      </p:sp>
      <p:sp>
        <p:nvSpPr>
          <p:cNvPr id="6" name="TextovéPole 5"/>
          <p:cNvSpPr txBox="1"/>
          <p:nvPr/>
        </p:nvSpPr>
        <p:spPr>
          <a:xfrm>
            <a:off x="5332079" y="4110489"/>
            <a:ext cx="4719115" cy="877163"/>
          </a:xfrm>
          <a:prstGeom prst="rect">
            <a:avLst/>
          </a:prstGeom>
          <a:gradFill>
            <a:gsLst>
              <a:gs pos="41000">
                <a:srgbClr val="FFFF75"/>
              </a:gs>
              <a:gs pos="78000">
                <a:srgbClr val="65FC42"/>
              </a:gs>
            </a:gsLst>
            <a:lin ang="5400000" scaled="1"/>
          </a:gradFill>
        </p:spPr>
        <p:txBody>
          <a:bodyPr wrap="square" rtlCol="0">
            <a:spAutoFit/>
          </a:bodyPr>
          <a:lstStyle/>
          <a:p>
            <a:pPr algn="ctr"/>
            <a:r>
              <a:rPr lang="cs-CZ" sz="1700" dirty="0" smtClean="0">
                <a:latin typeface="Bookman Old Style" pitchFamily="18" charset="0"/>
              </a:rPr>
              <a:t>I toto mohli diváci vidět na tvcom.cz po zápase v Krupce. Jenom důkaz a přiznání, že ne všechno bylo v pořádku.</a:t>
            </a:r>
          </a:p>
        </p:txBody>
      </p:sp>
      <p:pic>
        <p:nvPicPr>
          <p:cNvPr id="7" name="Obrázek 6"/>
          <p:cNvPicPr>
            <a:picLocks noChangeAspect="1"/>
          </p:cNvPicPr>
          <p:nvPr/>
        </p:nvPicPr>
        <p:blipFill>
          <a:blip r:embed="rId77"/>
          <a:stretch>
            <a:fillRect/>
          </a:stretch>
        </p:blipFill>
        <p:spPr>
          <a:xfrm>
            <a:off x="6246172" y="5203868"/>
            <a:ext cx="2687064" cy="172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345505</TotalTime>
  <Words>6127</Words>
  <Application>Microsoft Office PowerPoint</Application>
  <PresentationFormat>Vlastní</PresentationFormat>
  <Paragraphs>1637</Paragraphs>
  <Slides>22</Slides>
  <Notes>18</Notes>
  <HiddenSlides>0</HiddenSlides>
  <MMClips>0</MMClips>
  <ScaleCrop>false</ScaleCrop>
  <HeadingPairs>
    <vt:vector size="6" baseType="variant">
      <vt:variant>
        <vt:lpstr>Použitá písma</vt:lpstr>
      </vt:variant>
      <vt:variant>
        <vt:i4>39</vt:i4>
      </vt:variant>
      <vt:variant>
        <vt:lpstr>Motiv</vt:lpstr>
      </vt:variant>
      <vt:variant>
        <vt:i4>1</vt:i4>
      </vt:variant>
      <vt:variant>
        <vt:lpstr>Nadpisy snímků</vt:lpstr>
      </vt:variant>
      <vt:variant>
        <vt:i4>22</vt:i4>
      </vt:variant>
    </vt:vector>
  </HeadingPairs>
  <TitlesOfParts>
    <vt:vector size="62" baseType="lpstr">
      <vt:lpstr>Malgun Gothic</vt:lpstr>
      <vt:lpstr>Aharoni</vt:lpstr>
      <vt:lpstr>Albertus MT</vt:lpstr>
      <vt:lpstr>Algerian</vt:lpstr>
      <vt:lpstr>Arial</vt:lpstr>
      <vt:lpstr>Arial Black</vt:lpstr>
      <vt:lpstr>Arial Rounded MT Bold</vt:lpstr>
      <vt:lpstr>Baskerville Old Face</vt:lpstr>
      <vt:lpstr>Berlin Sans FB Demi</vt:lpstr>
      <vt:lpstr>Bernard MT Condensed</vt:lpstr>
      <vt:lpstr>Bookman Old Style</vt:lpstr>
      <vt:lpstr>Calibri</vt:lpstr>
      <vt:lpstr>Century Gothic</vt:lpstr>
      <vt:lpstr>Comic Sans MS</vt:lpstr>
      <vt:lpstr>CommercialScript BT</vt:lpstr>
      <vt:lpstr>Eras Bold ITC</vt:lpstr>
      <vt:lpstr>FangSong</vt:lpstr>
      <vt:lpstr>Franklin Gothic Demi</vt:lpstr>
      <vt:lpstr>Georgia</vt:lpstr>
      <vt:lpstr>Gill Sans Ultra Bold</vt:lpstr>
      <vt:lpstr>Gungsuh</vt:lpstr>
      <vt:lpstr>GungsuhChe</vt:lpstr>
      <vt:lpstr>Imprint MT Shadow</vt:lpstr>
      <vt:lpstr>Khmer UI</vt:lpstr>
      <vt:lpstr>KodchiangUPC</vt:lpstr>
      <vt:lpstr>Miriam</vt:lpstr>
      <vt:lpstr>Modern No. 20</vt:lpstr>
      <vt:lpstr>Mongolian Baiti</vt:lpstr>
      <vt:lpstr>PMingLiU</vt:lpstr>
      <vt:lpstr>Rockwell</vt:lpstr>
      <vt:lpstr>Rockwell Condensed</vt:lpstr>
      <vt:lpstr>SimHei</vt:lpstr>
      <vt:lpstr>Simplified Arabic</vt:lpstr>
      <vt:lpstr>Sitka Display</vt:lpstr>
      <vt:lpstr>Snap ITC</vt:lpstr>
      <vt:lpstr>Tahoma</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21117</cp:revision>
  <cp:lastPrinted>2017-10-26T04:05:10Z</cp:lastPrinted>
  <dcterms:created xsi:type="dcterms:W3CDTF">2001-03-12T13:44:53Z</dcterms:created>
  <dcterms:modified xsi:type="dcterms:W3CDTF">2017-11-09T18:49:30Z</dcterms:modified>
</cp:coreProperties>
</file>