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58" r:id="rId2"/>
    <p:sldId id="323" r:id="rId3"/>
    <p:sldId id="324" r:id="rId4"/>
    <p:sldId id="325" r:id="rId5"/>
    <p:sldId id="326" r:id="rId6"/>
    <p:sldId id="327" r:id="rId7"/>
    <p:sldId id="328" r:id="rId8"/>
    <p:sldId id="329" r:id="rId9"/>
    <p:sldId id="332" r:id="rId10"/>
    <p:sldId id="333" r:id="rId11"/>
    <p:sldId id="330" r:id="rId12"/>
    <p:sldId id="331" r:id="rId13"/>
    <p:sldId id="334" r:id="rId14"/>
    <p:sldId id="335" r:id="rId15"/>
    <p:sldId id="336" r:id="rId16"/>
    <p:sldId id="337" r:id="rId17"/>
    <p:sldId id="338" r:id="rId18"/>
    <p:sldId id="339" r:id="rId19"/>
    <p:sldId id="340" r:id="rId20"/>
    <p:sldId id="341" r:id="rId21"/>
    <p:sldId id="342" r:id="rId22"/>
    <p:sldId id="343" r:id="rId23"/>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416" userDrawn="1">
          <p15:clr>
            <a:srgbClr val="A4A3A4"/>
          </p15:clr>
        </p15:guide>
        <p15:guide id="2" pos="3221"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an Plisek" initials="MP" lastIdx="1" clrIdx="0">
    <p:extLst>
      <p:ext uri="{19B8F6BF-5375-455C-9EA6-DF929625EA0E}">
        <p15:presenceInfo xmlns:p15="http://schemas.microsoft.com/office/powerpoint/2012/main" userId="S::milan.plisek@rail.bombardier.com::9318a93b-ce22-47e3-9c79-2b5115da78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0099"/>
    <a:srgbClr val="EBFFF5"/>
    <a:srgbClr val="CC0000"/>
    <a:srgbClr val="003399"/>
    <a:srgbClr val="CC00CC"/>
    <a:srgbClr val="009999"/>
    <a:srgbClr val="FEFDF2"/>
    <a:srgbClr val="CCEC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26" autoAdjust="0"/>
    <p:restoredTop sz="95455" autoAdjust="0"/>
  </p:normalViewPr>
  <p:slideViewPr>
    <p:cSldViewPr>
      <p:cViewPr varScale="1">
        <p:scale>
          <a:sx n="86" d="100"/>
          <a:sy n="86" d="100"/>
        </p:scale>
        <p:origin x="972" y="72"/>
      </p:cViewPr>
      <p:guideLst>
        <p:guide orient="horz" pos="2416"/>
        <p:guide pos="32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1</a:t>
            </a:fld>
            <a:endParaRPr lang="cs-CZ" dirty="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a:t>
            </a:fld>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3" y="2249491"/>
            <a:ext cx="8691325" cy="1550987"/>
          </a:xfrm>
        </p:spPr>
        <p:txBody>
          <a:bodyPr/>
          <a:lstStyle/>
          <a:p>
            <a:r>
              <a:rPr lang="cs-CZ"/>
              <a:t>Klepnutím lze upravit styl předlohy nadpisů.</a:t>
            </a:r>
          </a:p>
        </p:txBody>
      </p:sp>
      <p:sp>
        <p:nvSpPr>
          <p:cNvPr id="3" name="Podnadpis 2"/>
          <p:cNvSpPr>
            <a:spLocks noGrp="1"/>
          </p:cNvSpPr>
          <p:nvPr>
            <p:ph type="subTitle" idx="1"/>
          </p:nvPr>
        </p:nvSpPr>
        <p:spPr>
          <a:xfrm>
            <a:off x="1533763" y="4102101"/>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8" y="642938"/>
            <a:ext cx="2172830" cy="57912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766883" y="642938"/>
            <a:ext cx="6367011" cy="57912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3" y="642938"/>
            <a:ext cx="8691325" cy="579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3" y="642938"/>
            <a:ext cx="8691325" cy="1206500"/>
          </a:xfrm>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88289" y="20907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88289" y="43386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9" y="4651378"/>
            <a:ext cx="8691325" cy="14382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807909" y="3068641"/>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88289"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6" y="290513"/>
            <a:ext cx="9202579" cy="12065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11256" y="1620841"/>
            <a:ext cx="4517658"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11256" y="2295528"/>
            <a:ext cx="4517658"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94598" y="1620841"/>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94598" y="2295528"/>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6" y="288925"/>
            <a:ext cx="3364180" cy="12255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98516" y="288928"/>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11256" y="1514478"/>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003991" y="646114"/>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3"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a:t>Klepnutím lze upravit styl předlohy nadpisů.</a:t>
            </a:r>
          </a:p>
        </p:txBody>
      </p:sp>
      <p:sp>
        <p:nvSpPr>
          <p:cNvPr id="10243" name="Rectangle 3"/>
          <p:cNvSpPr>
            <a:spLocks noGrp="1" noChangeArrowheads="1"/>
          </p:cNvSpPr>
          <p:nvPr>
            <p:ph type="body" idx="1"/>
          </p:nvPr>
        </p:nvSpPr>
        <p:spPr bwMode="auto">
          <a:xfrm>
            <a:off x="766883"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766884"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3"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hyperlink" Target="http://www.izolace-beran.cz/index.php?lg=cz"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7" y="46040"/>
            <a:ext cx="9468" cy="9525"/>
          </a:xfrm>
          <a:prstGeom prst="rect">
            <a:avLst/>
          </a:prstGeom>
          <a:noFill/>
          <a:ln w="9525">
            <a:noFill/>
            <a:miter lim="800000"/>
            <a:headEnd/>
            <a:tailEnd/>
          </a:ln>
        </p:spPr>
      </p:pic>
      <p:sp>
        <p:nvSpPr>
          <p:cNvPr id="21" name="Rectangle 1279"/>
          <p:cNvSpPr>
            <a:spLocks noChangeArrowheads="1"/>
          </p:cNvSpPr>
          <p:nvPr/>
        </p:nvSpPr>
        <p:spPr bwMode="auto">
          <a:xfrm>
            <a:off x="154839" y="62846"/>
            <a:ext cx="4608512" cy="504825"/>
          </a:xfrm>
          <a:prstGeom prst="rect">
            <a:avLst/>
          </a:prstGeom>
          <a:solidFill>
            <a:srgbClr val="FFCCCC"/>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2019</a:t>
            </a:r>
          </a:p>
        </p:txBody>
      </p:sp>
      <p:sp>
        <p:nvSpPr>
          <p:cNvPr id="22" name="Rectangle 1280"/>
          <p:cNvSpPr>
            <a:spLocks noChangeArrowheads="1"/>
          </p:cNvSpPr>
          <p:nvPr/>
        </p:nvSpPr>
        <p:spPr bwMode="auto">
          <a:xfrm>
            <a:off x="143992" y="2035324"/>
            <a:ext cx="4608512" cy="431800"/>
          </a:xfrm>
          <a:prstGeom prst="rect">
            <a:avLst/>
          </a:prstGeom>
          <a:solidFill>
            <a:srgbClr val="FFCCCC"/>
          </a:solidFill>
          <a:ln w="8001">
            <a:solidFill>
              <a:schemeClr val="tx1"/>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2019</a:t>
            </a:r>
            <a:endParaRPr lang="cs-CZ" sz="2400" b="0" dirty="0">
              <a:latin typeface="Times New Roman" pitchFamily="18" charset="0"/>
            </a:endParaRPr>
          </a:p>
        </p:txBody>
      </p:sp>
      <p:sp>
        <p:nvSpPr>
          <p:cNvPr id="25" name="Rectangle 1278"/>
          <p:cNvSpPr>
            <a:spLocks noChangeArrowheads="1"/>
          </p:cNvSpPr>
          <p:nvPr/>
        </p:nvSpPr>
        <p:spPr bwMode="auto">
          <a:xfrm>
            <a:off x="143992" y="2559852"/>
            <a:ext cx="4608512" cy="4572000"/>
          </a:xfrm>
          <a:prstGeom prst="rect">
            <a:avLst/>
          </a:prstGeom>
          <a:pattFill prst="diagBrick">
            <a:fgClr>
              <a:srgbClr val="66FFCC"/>
            </a:fgClr>
            <a:bgClr>
              <a:schemeClr val="bg1"/>
            </a:bgClr>
          </a:pattFill>
          <a:ln w="28575">
            <a:solidFill>
              <a:schemeClr val="tx1">
                <a:alpha val="99000"/>
              </a:schemeClr>
            </a:solidFill>
            <a:miter lim="800000"/>
            <a:headEnd/>
            <a:tailEnd/>
          </a:ln>
        </p:spPr>
        <p:txBody>
          <a:bodyPr lIns="91425" tIns="45713" rIns="91425" bIns="45713"/>
          <a:lstStyle/>
          <a:p>
            <a:pPr algn="ctr" eaLnBrk="0" hangingPunct="0">
              <a:defRPr/>
            </a:pPr>
            <a:r>
              <a:rPr lang="cs-CZ" sz="195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FORNAXA –TĚSNĚNÍ, spol.   s r.o.</a:t>
            </a:r>
          </a:p>
          <a:p>
            <a:pPr algn="ctr" eaLnBrk="0" hangingPunct="0">
              <a:defRPr/>
            </a:pPr>
            <a:r>
              <a:rPr lang="cs-CZ" sz="195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Dům dětí a mládeže Štětí</a:t>
            </a:r>
          </a:p>
          <a:p>
            <a:pPr algn="ctr" eaLnBrk="0" hangingPunct="0">
              <a:defRPr/>
            </a:pPr>
            <a:r>
              <a:rPr lang="cs-CZ" sz="195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VOLEMAN - autobusová přeprava</a:t>
            </a:r>
          </a:p>
          <a:p>
            <a:pPr algn="ctr" eaLnBrk="0" hangingPunct="0">
              <a:defRPr/>
            </a:pPr>
            <a:r>
              <a:rPr lang="cs-CZ" sz="195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Ahlfit s.r.o.</a:t>
            </a:r>
          </a:p>
          <a:p>
            <a:pPr algn="ctr" eaLnBrk="0" hangingPunct="0">
              <a:defRPr/>
            </a:pPr>
            <a:r>
              <a:rPr lang="cs-CZ" sz="195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Izolace Beran s.r.o.</a:t>
            </a:r>
          </a:p>
          <a:p>
            <a:pPr algn="ctr" eaLnBrk="0" hangingPunct="0">
              <a:defRPr/>
            </a:pPr>
            <a:r>
              <a:rPr lang="cs-CZ" sz="195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POKORNÝ, spol. s r.o.</a:t>
            </a:r>
          </a:p>
          <a:p>
            <a:pPr algn="ctr" eaLnBrk="0" hangingPunct="0">
              <a:defRPr/>
            </a:pPr>
            <a:r>
              <a:rPr lang="cs-CZ" sz="195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STAVEBNÍ STROJE A DOPRAVA s.r.o. </a:t>
            </a:r>
          </a:p>
          <a:p>
            <a:pPr algn="ctr" eaLnBrk="0" hangingPunct="0">
              <a:defRPr/>
            </a:pPr>
            <a:r>
              <a:rPr lang="cs-CZ" sz="195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JT-Service s.r.o.</a:t>
            </a:r>
          </a:p>
          <a:p>
            <a:pPr algn="ctr" eaLnBrk="0" hangingPunct="0">
              <a:defRPr/>
            </a:pPr>
            <a:r>
              <a:rPr lang="cs-CZ" sz="1950" dirty="0" err="1">
                <a:effectLst>
                  <a:outerShdw blurRad="38100" dist="38100" dir="2700000" algn="tl">
                    <a:srgbClr val="000000">
                      <a:alpha val="43137"/>
                    </a:srgbClr>
                  </a:outerShdw>
                </a:effectLst>
                <a:latin typeface="Georgia" panose="02040502050405020303" pitchFamily="18" charset="0"/>
                <a:cs typeface="Arial" panose="020B0604020202020204" pitchFamily="34" charset="0"/>
              </a:rPr>
              <a:t>Průmstav</a:t>
            </a:r>
            <a:r>
              <a:rPr lang="cs-CZ" sz="195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 Štětí a.s.</a:t>
            </a:r>
          </a:p>
          <a:p>
            <a:pPr algn="ctr" eaLnBrk="0" hangingPunct="0">
              <a:defRPr/>
            </a:pPr>
            <a:r>
              <a:rPr lang="cs-CZ" sz="195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D</a:t>
            </a:r>
            <a:r>
              <a:rPr lang="en-GB" sz="195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EKRA Industrial s.r.o. </a:t>
            </a:r>
            <a:endParaRPr lang="cs-CZ" sz="195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endParaRPr>
          </a:p>
          <a:p>
            <a:pPr algn="ctr" eaLnBrk="0" hangingPunct="0">
              <a:defRPr/>
            </a:pPr>
            <a:r>
              <a:rPr lang="cs-CZ" sz="195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INDUSTRIAL CZ, spol. s r.o.</a:t>
            </a:r>
          </a:p>
          <a:p>
            <a:pPr algn="ctr" eaLnBrk="0" hangingPunct="0">
              <a:defRPr/>
            </a:pPr>
            <a:r>
              <a:rPr lang="cs-CZ" sz="195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Unistroj s.r.o.</a:t>
            </a:r>
          </a:p>
          <a:p>
            <a:pPr algn="ctr" eaLnBrk="0" hangingPunct="0">
              <a:defRPr/>
            </a:pPr>
            <a:r>
              <a:rPr lang="cs-CZ" sz="1950" dirty="0">
                <a:effectLst>
                  <a:outerShdw blurRad="38100" dist="38100" dir="2700000" algn="tl">
                    <a:srgbClr val="000000">
                      <a:alpha val="43137"/>
                    </a:srgbClr>
                  </a:outerShdw>
                </a:effectLst>
                <a:latin typeface="Georgia" panose="02040502050405020303" pitchFamily="18" charset="0"/>
                <a:cs typeface="Arial" panose="020B0604020202020204" pitchFamily="34" charset="0"/>
              </a:rPr>
              <a:t>GEAR SERVICE s.r.o.</a:t>
            </a:r>
          </a:p>
        </p:txBody>
      </p:sp>
      <p:sp>
        <p:nvSpPr>
          <p:cNvPr id="13" name="Rectangle 1339"/>
          <p:cNvSpPr>
            <a:spLocks noChangeArrowheads="1"/>
          </p:cNvSpPr>
          <p:nvPr/>
        </p:nvSpPr>
        <p:spPr bwMode="auto">
          <a:xfrm>
            <a:off x="143993" y="595164"/>
            <a:ext cx="4619358" cy="1440160"/>
          </a:xfrm>
          <a:prstGeom prst="rect">
            <a:avLst/>
          </a:prstGeom>
          <a:solidFill>
            <a:schemeClr val="bg1">
              <a:lumMod val="85000"/>
            </a:schemeClr>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24" name="Picture 1341"/>
          <p:cNvPicPr>
            <a:picLocks noChangeAspect="1" noChangeArrowheads="1"/>
          </p:cNvPicPr>
          <p:nvPr/>
        </p:nvPicPr>
        <p:blipFill>
          <a:blip r:embed="rId5" cstate="print"/>
          <a:srcRect/>
          <a:stretch>
            <a:fillRect/>
          </a:stretch>
        </p:blipFill>
        <p:spPr bwMode="auto">
          <a:xfrm>
            <a:off x="1656160" y="790233"/>
            <a:ext cx="1069432" cy="1080000"/>
          </a:xfrm>
          <a:prstGeom prst="rect">
            <a:avLst/>
          </a:prstGeom>
          <a:noFill/>
          <a:ln w="9525">
            <a:noFill/>
            <a:miter lim="800000"/>
            <a:headEnd/>
            <a:tailEnd/>
          </a:ln>
        </p:spPr>
      </p:pic>
      <p:sp>
        <p:nvSpPr>
          <p:cNvPr id="15" name="Text Box 6"/>
          <p:cNvSpPr txBox="1">
            <a:spLocks noChangeArrowheads="1"/>
          </p:cNvSpPr>
          <p:nvPr/>
        </p:nvSpPr>
        <p:spPr bwMode="auto">
          <a:xfrm>
            <a:off x="5400576" y="4072451"/>
            <a:ext cx="4579198" cy="2792285"/>
          </a:xfrm>
          <a:prstGeom prst="rect">
            <a:avLst/>
          </a:prstGeom>
          <a:blipFill>
            <a:blip r:embed="rId6"/>
            <a:stretch>
              <a:fillRect l="5006" t="9133" r="5006" b="9133"/>
            </a:stretch>
          </a:blipFill>
          <a:ln w="44450" cap="rnd" cmpd="sng">
            <a:solidFill>
              <a:srgbClr val="B9253E"/>
            </a:solidFill>
            <a:prstDash val="solid"/>
            <a:miter lim="800000"/>
            <a:headEnd/>
            <a:tailEnd/>
          </a:ln>
          <a:effectLst>
            <a:glow rad="139700">
              <a:schemeClr val="accent1">
                <a:satMod val="175000"/>
                <a:alpha val="40000"/>
              </a:schemeClr>
            </a:glow>
          </a:effectLst>
        </p:spPr>
        <p:txBody>
          <a:bodyPr wrap="square" lIns="0" tIns="108000" rIns="0" bIns="36000" anchor="ctr" anchorCtr="0">
            <a:prstTxWarp prst="textCanDown">
              <a:avLst/>
            </a:prstTxWarp>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1600" dirty="0">
                <a:ln w="28575" cap="rnd" cmpd="dbl">
                  <a:noFill/>
                  <a:bevel/>
                </a:ln>
                <a:effectLst/>
                <a:latin typeface="Rockwell Nova Extra Bold" panose="02060903020205020403" pitchFamily="18" charset="0"/>
                <a:ea typeface="Gungsuh" pitchFamily="18" charset="-127"/>
                <a:cs typeface="Arial" panose="020B0604020202020204" pitchFamily="34" charset="0"/>
              </a:rPr>
              <a:t> </a:t>
            </a:r>
            <a:r>
              <a:rPr lang="cs-CZ" sz="4000" dirty="0">
                <a:ln w="38100" cap="rnd" cmpd="dbl">
                  <a:solidFill>
                    <a:srgbClr val="FF3399"/>
                  </a:solidFill>
                  <a:bevel/>
                </a:ln>
                <a:solidFill>
                  <a:srgbClr val="FFFF00"/>
                </a:solidFill>
                <a:effectLst/>
                <a:latin typeface="Comic Sans MS" panose="030F0702030302020204" pitchFamily="66" charset="0"/>
                <a:ea typeface="Gungsuh" pitchFamily="18" charset="-127"/>
                <a:cs typeface="Arial" panose="020B0604020202020204" pitchFamily="34" charset="0"/>
              </a:rPr>
              <a:t>13</a:t>
            </a:r>
            <a:r>
              <a:rPr lang="cs-CZ" sz="4000" b="0" dirty="0">
                <a:ln w="38100">
                  <a:solidFill>
                    <a:srgbClr val="FF3399"/>
                  </a:solidFill>
                </a:ln>
                <a:solidFill>
                  <a:srgbClr val="FFFF00"/>
                </a:solidFill>
                <a:effectLst>
                  <a:outerShdw blurRad="38100" dist="19050" dir="2700000" algn="tl" rotWithShape="0">
                    <a:schemeClr val="dk1">
                      <a:alpha val="40000"/>
                    </a:schemeClr>
                  </a:outerShdw>
                </a:effectLst>
                <a:latin typeface="Comic Sans MS" panose="030F0702030302020204" pitchFamily="66" charset="0"/>
                <a:ea typeface="Gungsuh" pitchFamily="18" charset="-127"/>
                <a:cs typeface="Arial" panose="020B0604020202020204" pitchFamily="34" charset="0"/>
              </a:rPr>
              <a:t>.</a:t>
            </a:r>
            <a:endParaRPr lang="cs-CZ" sz="2000" dirty="0">
              <a:ln w="38100">
                <a:solidFill>
                  <a:srgbClr val="FF3399"/>
                </a:solidFill>
              </a:ln>
              <a:solidFill>
                <a:srgbClr val="FFFF00"/>
              </a:solidFill>
              <a:effectLst/>
              <a:latin typeface="Comic Sans MS" panose="030F0702030302020204" pitchFamily="66" charset="0"/>
              <a:ea typeface="STHupo" panose="020B0503020204020204" pitchFamily="2" charset="-122"/>
              <a:cs typeface="Arial" panose="020B0604020202020204" pitchFamily="34" charset="0"/>
            </a:endParaRPr>
          </a:p>
          <a:p>
            <a:pPr algn="ctr" eaLnBrk="0" hangingPunct="0">
              <a:defRPr/>
            </a:pPr>
            <a:r>
              <a:rPr lang="cs-CZ" sz="6600" dirty="0">
                <a:ln w="38100" cap="rnd" cmpd="dbl">
                  <a:solidFill>
                    <a:srgbClr val="FF3399"/>
                  </a:solidFill>
                  <a:bevel/>
                </a:ln>
                <a:solidFill>
                  <a:srgbClr val="FFFF00"/>
                </a:solidFill>
                <a:effectLst/>
                <a:latin typeface="Comic Sans MS" panose="030F0702030302020204" pitchFamily="66" charset="0"/>
                <a:ea typeface="STHupo" panose="020B0503020204020204" pitchFamily="2" charset="-122"/>
                <a:cs typeface="Arial" panose="020B0604020202020204" pitchFamily="34" charset="0"/>
              </a:rPr>
              <a:t>FK Slavoj Žatec</a:t>
            </a:r>
          </a:p>
        </p:txBody>
      </p:sp>
      <p:sp>
        <p:nvSpPr>
          <p:cNvPr id="16" name="TextovéPole 15"/>
          <p:cNvSpPr txBox="1"/>
          <p:nvPr/>
        </p:nvSpPr>
        <p:spPr>
          <a:xfrm>
            <a:off x="5400576" y="2395364"/>
            <a:ext cx="4712610" cy="1476000"/>
          </a:xfrm>
          <a:prstGeom prst="rect">
            <a:avLst/>
          </a:prstGeom>
          <a:gradFill flip="none" rotWithShape="1">
            <a:gsLst>
              <a:gs pos="0">
                <a:schemeClr val="accent6">
                  <a:lumMod val="0"/>
                  <a:lumOff val="100000"/>
                </a:schemeClr>
              </a:gs>
              <a:gs pos="56000">
                <a:schemeClr val="accent6">
                  <a:lumMod val="0"/>
                  <a:lumOff val="100000"/>
                </a:schemeClr>
              </a:gs>
              <a:gs pos="77000">
                <a:schemeClr val="accent6">
                  <a:lumMod val="100000"/>
                </a:schemeClr>
              </a:gs>
            </a:gsLst>
            <a:path path="circle">
              <a:fillToRect l="50000" t="-80000" r="50000" b="180000"/>
            </a:path>
            <a:tileRect/>
          </a:gradFill>
          <a:ln w="50800" cap="rnd" cmpd="sng">
            <a:solidFill>
              <a:srgbClr val="FFFF00"/>
            </a:solidFill>
            <a:prstDash val="solid"/>
            <a:miter lim="800000"/>
          </a:ln>
          <a:effectLst/>
          <a:scene3d>
            <a:camera prst="orthographicFront"/>
            <a:lightRig rig="threePt" dir="t"/>
          </a:scene3d>
          <a:sp3d>
            <a:contourClr>
              <a:schemeClr val="accent1">
                <a:lumMod val="40000"/>
                <a:lumOff val="60000"/>
              </a:schemeClr>
            </a:contourClr>
          </a:sp3d>
        </p:spPr>
        <p:txBody>
          <a:bodyPr wrap="square" rtlCol="0" anchor="ctr">
            <a:noAutofit/>
            <a:sp3d contourW="12700">
              <a:extrusionClr>
                <a:schemeClr val="bg1"/>
              </a:extrusionClr>
              <a:contourClr>
                <a:srgbClr val="FFFFFF"/>
              </a:contourClr>
            </a:sp3d>
          </a:bodyPr>
          <a:lstStyle/>
          <a:p>
            <a:pPr algn="ctr"/>
            <a:r>
              <a:rPr lang="cs-CZ" sz="3600" dirty="0">
                <a:ln w="19050">
                  <a:solidFill>
                    <a:srgbClr val="FF0000"/>
                  </a:solidFill>
                </a:ln>
                <a:solidFill>
                  <a:srgbClr val="009900"/>
                </a:solidFill>
                <a:effectLst>
                  <a:reflection endPos="0" dist="50800" dir="5400000" sy="-100000" algn="bl" rotWithShape="0"/>
                </a:effectLst>
                <a:latin typeface="Arial" panose="020B0604020202020204" pitchFamily="34" charset="0"/>
                <a:ea typeface="FangSong" pitchFamily="49" charset="-122"/>
                <a:cs typeface="Arial" panose="020B0604020202020204" pitchFamily="34" charset="0"/>
              </a:rPr>
              <a:t>12.5.2019 neděle    </a:t>
            </a:r>
          </a:p>
          <a:p>
            <a:pPr algn="ctr"/>
            <a:r>
              <a:rPr lang="cs-CZ" sz="3600" dirty="0">
                <a:ln w="19050">
                  <a:solidFill>
                    <a:srgbClr val="FF0000"/>
                  </a:solidFill>
                </a:ln>
                <a:solidFill>
                  <a:srgbClr val="009900"/>
                </a:solidFill>
                <a:effectLst>
                  <a:reflection endPos="0" dist="50800" dir="5400000" sy="-100000" algn="bl" rotWithShape="0"/>
                </a:effectLst>
                <a:latin typeface="Arial" panose="020B0604020202020204" pitchFamily="34" charset="0"/>
                <a:ea typeface="FangSong" pitchFamily="49" charset="-122"/>
                <a:cs typeface="Arial" panose="020B0604020202020204" pitchFamily="34" charset="0"/>
              </a:rPr>
              <a:t>17:00 hod 25. kolo</a:t>
            </a:r>
          </a:p>
        </p:txBody>
      </p:sp>
      <p:sp>
        <p:nvSpPr>
          <p:cNvPr id="17" name="AutoShape 3" descr="ů§"/>
          <p:cNvSpPr>
            <a:spLocks noChangeArrowheads="1"/>
          </p:cNvSpPr>
          <p:nvPr/>
        </p:nvSpPr>
        <p:spPr bwMode="auto">
          <a:xfrm>
            <a:off x="5400576" y="62846"/>
            <a:ext cx="4752528" cy="1127576"/>
          </a:xfrm>
          <a:prstGeom prst="flowChartAlternateProcess">
            <a:avLst/>
          </a:prstGeom>
          <a:gradFill flip="none" rotWithShape="1">
            <a:gsLst>
              <a:gs pos="0">
                <a:schemeClr val="accent3">
                  <a:lumMod val="40000"/>
                  <a:lumOff val="60000"/>
                </a:schemeClr>
              </a:gs>
              <a:gs pos="46000">
                <a:schemeClr val="accent3">
                  <a:lumMod val="95000"/>
                  <a:lumOff val="5000"/>
                </a:schemeClr>
              </a:gs>
              <a:gs pos="100000">
                <a:srgbClr val="CCFF99"/>
              </a:gs>
            </a:gsLst>
            <a:path path="circle">
              <a:fillToRect l="50000" t="130000" r="50000" b="-30000"/>
            </a:path>
            <a:tileRect/>
          </a:gradFill>
          <a:ln w="50800" cap="flat" cmpd="sng">
            <a:solidFill>
              <a:schemeClr val="tx1"/>
            </a:solidFill>
            <a:prstDash val="solid"/>
            <a:bevel/>
            <a:headEnd/>
            <a:tailEnd/>
          </a:ln>
          <a:effectLst/>
          <a:scene3d>
            <a:camera prst="orthographicFront"/>
            <a:lightRig rig="threePt" dir="t"/>
          </a:scene3d>
          <a:sp3d>
            <a:bevelT w="0" h="0" prst="relaxedInset"/>
          </a:sp3d>
        </p:spPr>
        <p:txBody>
          <a:bodyPr wrap="none" lIns="0" tIns="45713" rIns="91425" bIns="45713" anchor="ctr">
            <a:sp3d extrusionH="57150">
              <a:bevelT w="38100" h="38100" prst="slope"/>
            </a:sp3d>
          </a:bodyPr>
          <a:lstStyle/>
          <a:p>
            <a:pPr algn="ctr" eaLnBrk="0" hangingPunct="0">
              <a:defRPr/>
            </a:pPr>
            <a:r>
              <a:rPr lang="cs-CZ" sz="3200" dirty="0">
                <a:ln w="19050" cap="rnd">
                  <a:solidFill>
                    <a:schemeClr val="accent1"/>
                  </a:solidFill>
                  <a:miter lim="800000"/>
                </a:ln>
                <a:latin typeface="Khmer UI" pitchFamily="34" charset="0"/>
                <a:cs typeface="Khmer UI" pitchFamily="34" charset="0"/>
              </a:rPr>
              <a:t> </a:t>
            </a:r>
            <a:r>
              <a:rPr lang="cs-CZ" sz="2200" dirty="0">
                <a:ln w="9525" cap="rnd">
                  <a:noFill/>
                  <a:miter lim="800000"/>
                </a:ln>
                <a:solidFill>
                  <a:srgbClr val="FF6699"/>
                </a:solidFill>
                <a:effectLst>
                  <a:outerShdw blurRad="38100" dist="38100" dir="2700000" algn="tl">
                    <a:srgbClr val="000000">
                      <a:alpha val="43137"/>
                    </a:srgbClr>
                  </a:outerShdw>
                </a:effectLst>
                <a:latin typeface="Engravers MT" panose="02090707080505020304" pitchFamily="18" charset="0"/>
                <a:ea typeface="Verdana" panose="020B0604030504040204" pitchFamily="34" charset="0"/>
                <a:cs typeface="Arial" panose="020B0604020202020204" pitchFamily="34" charset="0"/>
              </a:rPr>
              <a:t>Fotbalový zpravodaj</a:t>
            </a:r>
          </a:p>
          <a:p>
            <a:pPr algn="ctr" eaLnBrk="0" hangingPunct="0">
              <a:defRPr/>
            </a:pPr>
            <a:r>
              <a:rPr lang="cs-CZ" sz="2200" dirty="0">
                <a:ln w="9525" cap="rnd">
                  <a:noFill/>
                  <a:miter lim="800000"/>
                </a:ln>
                <a:solidFill>
                  <a:srgbClr val="FF6699"/>
                </a:solidFill>
                <a:effectLst>
                  <a:outerShdw blurRad="38100" dist="38100" dir="2700000" algn="tl">
                    <a:srgbClr val="000000">
                      <a:alpha val="43137"/>
                    </a:srgbClr>
                  </a:outerShdw>
                </a:effectLst>
                <a:latin typeface="Engravers MT" panose="02090707080505020304" pitchFamily="18" charset="0"/>
                <a:ea typeface="Verdana" panose="020B0604030504040204" pitchFamily="34" charset="0"/>
                <a:cs typeface="Arial" panose="020B0604020202020204" pitchFamily="34" charset="0"/>
              </a:rPr>
              <a:t>SK Štětí, z.s.</a:t>
            </a:r>
          </a:p>
        </p:txBody>
      </p:sp>
      <p:sp>
        <p:nvSpPr>
          <p:cNvPr id="18" name="TextovéPole 17"/>
          <p:cNvSpPr txBox="1">
            <a:spLocks noChangeArrowheads="1"/>
          </p:cNvSpPr>
          <p:nvPr/>
        </p:nvSpPr>
        <p:spPr bwMode="auto">
          <a:xfrm>
            <a:off x="5400576" y="6928594"/>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sp>
        <p:nvSpPr>
          <p:cNvPr id="19" name="TextovéPole 18"/>
          <p:cNvSpPr txBox="1"/>
          <p:nvPr/>
        </p:nvSpPr>
        <p:spPr>
          <a:xfrm>
            <a:off x="5430586" y="1362448"/>
            <a:ext cx="4722518" cy="882737"/>
          </a:xfrm>
          <a:prstGeom prst="rect">
            <a:avLst/>
          </a:prstGeom>
          <a:pattFill prst="dashUpDiag">
            <a:fgClr>
              <a:srgbClr val="FF9999"/>
            </a:fgClr>
            <a:bgClr>
              <a:schemeClr val="bg1"/>
            </a:bgClr>
          </a:pattFill>
          <a:ln w="57150" cmpd="sng">
            <a:solidFill>
              <a:schemeClr val="tx1"/>
            </a:solidFill>
            <a:prstDash val="dash"/>
            <a:miter lim="800000"/>
          </a:ln>
          <a:effectLst>
            <a:innerShdw blurRad="63500" dist="50800" dir="10800000">
              <a:srgbClr val="FF3399">
                <a:alpha val="49804"/>
              </a:srgbClr>
            </a:innerShdw>
          </a:effectLst>
          <a:scene3d>
            <a:camera prst="orthographicFront"/>
            <a:lightRig rig="threePt" dir="t"/>
          </a:scene3d>
          <a:sp3d contourW="6350" prstMaterial="matte">
            <a:bevelT w="0" h="0" prst="coolSlant"/>
            <a:extrusionClr>
              <a:srgbClr val="CC00CC"/>
            </a:extrusionClr>
            <a:contourClr>
              <a:schemeClr val="bg1"/>
            </a:contourClr>
          </a:sp3d>
        </p:spPr>
        <p:txBody>
          <a:bodyPr wrap="square" lIns="108000" tIns="36000" rtlCol="0" anchor="ctr">
            <a:prstTxWarp prst="textWave2">
              <a:avLst/>
            </a:prstTxWarp>
            <a:spAutoFit/>
          </a:bodyPr>
          <a:lstStyle/>
          <a:p>
            <a:pPr algn="ctr"/>
            <a:r>
              <a:rPr lang="cs-CZ" sz="2800" dirty="0">
                <a:ln w="19050" cap="sq">
                  <a:noFill/>
                  <a:prstDash val="solid"/>
                  <a:miter lim="800000"/>
                </a:ln>
                <a:solidFill>
                  <a:srgbClr val="333399"/>
                </a:solidFill>
                <a:latin typeface="Rockwell Extra Bold" panose="02060903040505020403" pitchFamily="18" charset="0"/>
                <a:ea typeface="Yu Gothic UI Light" panose="020B0300000000000000" pitchFamily="34" charset="-128"/>
                <a:cs typeface="Arial" panose="020B0604020202020204" pitchFamily="34" charset="0"/>
              </a:rPr>
              <a:t>Sezóna 2018/2019</a:t>
            </a:r>
          </a:p>
          <a:p>
            <a:pPr algn="ctr"/>
            <a:r>
              <a:rPr lang="cs-CZ" sz="2400" dirty="0">
                <a:ln w="19050" cap="sq">
                  <a:noFill/>
                  <a:prstDash val="solid"/>
                  <a:miter lim="800000"/>
                </a:ln>
                <a:solidFill>
                  <a:srgbClr val="333399"/>
                </a:solidFill>
                <a:latin typeface="Rockwell Extra Bold" panose="02060903040505020403" pitchFamily="18" charset="0"/>
                <a:ea typeface="Yu Gothic UI Light" panose="020B0300000000000000" pitchFamily="34" charset="-128"/>
                <a:cs typeface="Arial" panose="020B0604020202020204" pitchFamily="34" charset="0"/>
              </a:rPr>
              <a:t>Ústecký přebor Jaro</a:t>
            </a:r>
          </a:p>
        </p:txBody>
      </p:sp>
      <p:pic>
        <p:nvPicPr>
          <p:cNvPr id="20" name="Obrázek 19" descr="Vector Logos, &lt;strong&gt;Logo&lt;/strong&gt; Templates Free Download | seek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60616" y="4149541"/>
            <a:ext cx="648072" cy="656249"/>
          </a:xfrm>
          <a:prstGeom prst="rect">
            <a:avLst/>
          </a:prstGeom>
          <a:noFill/>
          <a:ln>
            <a:noFill/>
          </a:ln>
        </p:spPr>
      </p:pic>
      <p:pic>
        <p:nvPicPr>
          <p:cNvPr id="3" name="Obrázek 2" descr="&lt;strong&gt;FK&lt;/strong&gt; &lt;strong&gt;Slavoj&lt;/strong&gt; &lt;strong&gt;Žatec&lt;/strong&gt; &lt;strong&gt;Logo&lt;/strong&gt; Vector (.CDR) Free Downloa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72984" y="5923756"/>
            <a:ext cx="576064" cy="576064"/>
          </a:xfrm>
          <a:prstGeom prst="rect">
            <a:avLst/>
          </a:prstGeom>
        </p:spPr>
      </p:pic>
      <p:pic>
        <p:nvPicPr>
          <p:cNvPr id="2" name="Obrázek 1" descr="Free vector graphic: Hops, Cones, Green, Agriculture ..."/>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8861425" y="4412012"/>
            <a:ext cx="897859" cy="3937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10</a:t>
            </a:r>
          </a:p>
        </p:txBody>
      </p:sp>
      <p:sp>
        <p:nvSpPr>
          <p:cNvPr id="9" name="TextovéPole 8"/>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35</a:t>
            </a:r>
          </a:p>
        </p:txBody>
      </p:sp>
      <p:sp>
        <p:nvSpPr>
          <p:cNvPr id="8" name="TextovéPole 7"/>
          <p:cNvSpPr txBox="1"/>
          <p:nvPr/>
        </p:nvSpPr>
        <p:spPr>
          <a:xfrm>
            <a:off x="5400576" y="124207"/>
            <a:ext cx="4752528" cy="830997"/>
          </a:xfrm>
          <a:prstGeom prst="rect">
            <a:avLst/>
          </a:prstGeom>
          <a:gradFill>
            <a:gsLst>
              <a:gs pos="30000">
                <a:schemeClr val="accent1">
                  <a:lumMod val="45000"/>
                  <a:lumOff val="55000"/>
                </a:schemeClr>
              </a:gs>
              <a:gs pos="64000">
                <a:srgbClr val="FFFF00"/>
              </a:gs>
            </a:gsLst>
            <a:lin ang="5400000" scaled="1"/>
          </a:gradFill>
          <a:effectLst>
            <a:softEdge rad="0"/>
          </a:effectLst>
        </p:spPr>
        <p:txBody>
          <a:bodyPr wrap="square" rtlCol="0">
            <a:spAutoFit/>
          </a:bodyPr>
          <a:lstStyle/>
          <a:p>
            <a:pPr algn="ctr"/>
            <a:r>
              <a:rPr lang="cs-CZ" sz="2400" dirty="0" err="1">
                <a:latin typeface="Elephant" panose="02020904090505020303" pitchFamily="18" charset="0"/>
              </a:rPr>
              <a:t>IV.Třída</a:t>
            </a:r>
            <a:r>
              <a:rPr lang="cs-CZ" sz="2400" dirty="0">
                <a:latin typeface="Elephant" panose="02020904090505020303" pitchFamily="18" charset="0"/>
              </a:rPr>
              <a:t> dospělých </a:t>
            </a:r>
            <a:r>
              <a:rPr lang="cs-CZ" sz="2400" dirty="0" err="1">
                <a:latin typeface="Elephant" panose="02020904090505020303" pitchFamily="18" charset="0"/>
              </a:rPr>
              <a:t>sk</a:t>
            </a:r>
            <a:r>
              <a:rPr lang="cs-CZ" sz="2400" dirty="0">
                <a:latin typeface="Elephant" panose="02020904090505020303" pitchFamily="18" charset="0"/>
              </a:rPr>
              <a:t>. 1–6 nadstavba - Program </a:t>
            </a:r>
          </a:p>
        </p:txBody>
      </p:sp>
      <p:graphicFrame>
        <p:nvGraphicFramePr>
          <p:cNvPr id="10" name="Tabulka 9"/>
          <p:cNvGraphicFramePr>
            <a:graphicFrameLocks noGrp="1"/>
          </p:cNvGraphicFramePr>
          <p:nvPr>
            <p:extLst>
              <p:ext uri="{D42A27DB-BD31-4B8C-83A1-F6EECF244321}">
                <p14:modId xmlns:p14="http://schemas.microsoft.com/office/powerpoint/2010/main" val="3601079090"/>
              </p:ext>
            </p:extLst>
          </p:nvPr>
        </p:nvGraphicFramePr>
        <p:xfrm>
          <a:off x="5373276" y="1044026"/>
          <a:ext cx="4779828" cy="5743825"/>
        </p:xfrm>
        <a:graphic>
          <a:graphicData uri="http://schemas.openxmlformats.org/drawingml/2006/table">
            <a:tbl>
              <a:tblPr/>
              <a:tblGrid>
                <a:gridCol w="574641">
                  <a:extLst>
                    <a:ext uri="{9D8B030D-6E8A-4147-A177-3AD203B41FA5}">
                      <a16:colId xmlns:a16="http://schemas.microsoft.com/office/drawing/2014/main" val="4131303039"/>
                    </a:ext>
                  </a:extLst>
                </a:gridCol>
                <a:gridCol w="521511">
                  <a:extLst>
                    <a:ext uri="{9D8B030D-6E8A-4147-A177-3AD203B41FA5}">
                      <a16:colId xmlns:a16="http://schemas.microsoft.com/office/drawing/2014/main" val="3510289611"/>
                    </a:ext>
                  </a:extLst>
                </a:gridCol>
                <a:gridCol w="556338">
                  <a:extLst>
                    <a:ext uri="{9D8B030D-6E8A-4147-A177-3AD203B41FA5}">
                      <a16:colId xmlns:a16="http://schemas.microsoft.com/office/drawing/2014/main" val="184533428"/>
                    </a:ext>
                  </a:extLst>
                </a:gridCol>
                <a:gridCol w="937788">
                  <a:extLst>
                    <a:ext uri="{9D8B030D-6E8A-4147-A177-3AD203B41FA5}">
                      <a16:colId xmlns:a16="http://schemas.microsoft.com/office/drawing/2014/main" val="2175130408"/>
                    </a:ext>
                  </a:extLst>
                </a:gridCol>
                <a:gridCol w="871688">
                  <a:extLst>
                    <a:ext uri="{9D8B030D-6E8A-4147-A177-3AD203B41FA5}">
                      <a16:colId xmlns:a16="http://schemas.microsoft.com/office/drawing/2014/main" val="1107881365"/>
                    </a:ext>
                  </a:extLst>
                </a:gridCol>
                <a:gridCol w="627947">
                  <a:extLst>
                    <a:ext uri="{9D8B030D-6E8A-4147-A177-3AD203B41FA5}">
                      <a16:colId xmlns:a16="http://schemas.microsoft.com/office/drawing/2014/main" val="4123096669"/>
                    </a:ext>
                  </a:extLst>
                </a:gridCol>
                <a:gridCol w="689915">
                  <a:extLst>
                    <a:ext uri="{9D8B030D-6E8A-4147-A177-3AD203B41FA5}">
                      <a16:colId xmlns:a16="http://schemas.microsoft.com/office/drawing/2014/main" val="4221870827"/>
                    </a:ext>
                  </a:extLst>
                </a:gridCol>
              </a:tblGrid>
              <a:tr h="286448">
                <a:tc gridSpan="7">
                  <a:txBody>
                    <a:bodyPr/>
                    <a:lstStyle/>
                    <a:p>
                      <a:pPr algn="ctr" fontAlgn="ctr"/>
                      <a:r>
                        <a:rPr lang="cs-CZ" sz="1600" b="1" i="0" u="none" strike="noStrike" dirty="0">
                          <a:solidFill>
                            <a:srgbClr val="000000"/>
                          </a:solidFill>
                          <a:effectLst/>
                          <a:latin typeface="Arial" panose="020B0604020202020204" pitchFamily="34" charset="0"/>
                        </a:rPr>
                        <a:t>Nadstavba-změny vyhrazeny</a:t>
                      </a:r>
                    </a:p>
                  </a:txBody>
                  <a:tcPr marL="4276" marR="4276" marT="42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923992448"/>
                  </a:ext>
                </a:extLst>
              </a:tr>
              <a:tr h="1167933">
                <a:tc>
                  <a:txBody>
                    <a:bodyPr/>
                    <a:lstStyle/>
                    <a:p>
                      <a:pPr algn="ctr" fontAlgn="ctr"/>
                      <a:r>
                        <a:rPr lang="cs-CZ" sz="1100" b="1" i="0" u="none" strike="noStrike" dirty="0">
                          <a:solidFill>
                            <a:srgbClr val="000000"/>
                          </a:solidFill>
                          <a:effectLst/>
                          <a:latin typeface="Arial" panose="020B0604020202020204" pitchFamily="34" charset="0"/>
                        </a:rPr>
                        <a:t>neděle</a:t>
                      </a:r>
                    </a:p>
                  </a:txBody>
                  <a:tcPr marL="4276" marR="4276" marT="42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100" b="1" i="0" u="none" strike="noStrike" dirty="0">
                          <a:solidFill>
                            <a:srgbClr val="000000"/>
                          </a:solidFill>
                          <a:effectLst/>
                          <a:latin typeface="Arial" panose="020B0604020202020204" pitchFamily="34" charset="0"/>
                        </a:rPr>
                        <a:t>12.05.</a:t>
                      </a:r>
                    </a:p>
                    <a:p>
                      <a:pPr algn="ctr" fontAlgn="ctr"/>
                      <a:r>
                        <a:rPr lang="cs-CZ" sz="1100" b="1" i="0" u="none" strike="noStrike" dirty="0">
                          <a:solidFill>
                            <a:srgbClr val="000000"/>
                          </a:solidFill>
                          <a:effectLst/>
                          <a:latin typeface="Arial" panose="020B0604020202020204" pitchFamily="34" charset="0"/>
                        </a:rPr>
                        <a:t>2019</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100" b="1" i="0" u="none" strike="noStrike">
                          <a:solidFill>
                            <a:srgbClr val="000000"/>
                          </a:solidFill>
                          <a:effectLst/>
                          <a:latin typeface="Arial" panose="020B0604020202020204" pitchFamily="34" charset="0"/>
                        </a:rPr>
                        <a:t>17:00</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100" b="1" i="0" u="none" strike="noStrike" dirty="0">
                          <a:solidFill>
                            <a:srgbClr val="000000"/>
                          </a:solidFill>
                          <a:effectLst/>
                          <a:latin typeface="Arial" panose="020B0604020202020204" pitchFamily="34" charset="0"/>
                        </a:rPr>
                        <a:t>FK </a:t>
                      </a:r>
                      <a:r>
                        <a:rPr lang="cs-CZ" sz="1100" b="1" i="0" u="none" strike="noStrike" dirty="0" err="1">
                          <a:solidFill>
                            <a:srgbClr val="000000"/>
                          </a:solidFill>
                          <a:effectLst/>
                          <a:latin typeface="Arial" panose="020B0604020202020204" pitchFamily="34" charset="0"/>
                        </a:rPr>
                        <a:t>Schoeller</a:t>
                      </a:r>
                      <a:r>
                        <a:rPr lang="cs-CZ" sz="1100" b="1" i="0" u="none" strike="noStrike" dirty="0">
                          <a:solidFill>
                            <a:srgbClr val="000000"/>
                          </a:solidFill>
                          <a:effectLst/>
                          <a:latin typeface="Arial" panose="020B0604020202020204" pitchFamily="34" charset="0"/>
                        </a:rPr>
                        <a:t> Křešice "B"</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100" b="1" i="0" u="none" strike="noStrike">
                          <a:solidFill>
                            <a:srgbClr val="000000"/>
                          </a:solidFill>
                          <a:effectLst/>
                          <a:latin typeface="Arial" panose="020B0604020202020204" pitchFamily="34" charset="0"/>
                        </a:rPr>
                        <a:t>  SK Štětí  "B"</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100" b="1" i="0" u="none" strike="noStrike">
                          <a:solidFill>
                            <a:srgbClr val="000000"/>
                          </a:solidFill>
                          <a:effectLst/>
                          <a:latin typeface="Arial" panose="020B0604020202020204" pitchFamily="34" charset="0"/>
                        </a:rPr>
                        <a:t>Křešice</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100" b="1" i="0" u="none" strike="noStrike">
                          <a:solidFill>
                            <a:srgbClr val="000000"/>
                          </a:solidFill>
                          <a:effectLst/>
                          <a:latin typeface="Arial" panose="020B0604020202020204" pitchFamily="34" charset="0"/>
                        </a:rPr>
                        <a:t>1N</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37637361"/>
                  </a:ext>
                </a:extLst>
              </a:tr>
              <a:tr h="835450">
                <a:tc>
                  <a:txBody>
                    <a:bodyPr/>
                    <a:lstStyle/>
                    <a:p>
                      <a:pPr algn="ctr" fontAlgn="ctr"/>
                      <a:r>
                        <a:rPr lang="cs-CZ" sz="1100" b="1" i="0" u="none" strike="noStrike" dirty="0">
                          <a:solidFill>
                            <a:srgbClr val="000000"/>
                          </a:solidFill>
                          <a:effectLst/>
                          <a:latin typeface="Arial" panose="020B0604020202020204" pitchFamily="34" charset="0"/>
                        </a:rPr>
                        <a:t>neděle  </a:t>
                      </a:r>
                    </a:p>
                  </a:txBody>
                  <a:tcPr marL="4276" marR="4276" marT="42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19.05.</a:t>
                      </a:r>
                    </a:p>
                    <a:p>
                      <a:pPr algn="ctr" fontAlgn="ctr"/>
                      <a:r>
                        <a:rPr lang="cs-CZ" sz="1100" b="1" i="0" u="none" strike="noStrike" dirty="0">
                          <a:solidFill>
                            <a:srgbClr val="000000"/>
                          </a:solidFill>
                          <a:effectLst/>
                          <a:latin typeface="Arial" panose="020B0604020202020204" pitchFamily="34" charset="0"/>
                        </a:rPr>
                        <a:t>2019 </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17:00 </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  SK Štětí  "B"</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SK Liběšice "B" </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Štětí</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2N</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40242827"/>
                  </a:ext>
                </a:extLst>
              </a:tr>
              <a:tr h="835450">
                <a:tc>
                  <a:txBody>
                    <a:bodyPr/>
                    <a:lstStyle/>
                    <a:p>
                      <a:pPr algn="ctr" fontAlgn="ctr"/>
                      <a:r>
                        <a:rPr lang="cs-CZ" sz="1100" b="1" i="0" u="none" strike="noStrike">
                          <a:solidFill>
                            <a:srgbClr val="000000"/>
                          </a:solidFill>
                          <a:effectLst/>
                          <a:latin typeface="Arial" panose="020B0604020202020204" pitchFamily="34" charset="0"/>
                        </a:rPr>
                        <a:t>neděle</a:t>
                      </a:r>
                    </a:p>
                  </a:txBody>
                  <a:tcPr marL="4276" marR="4276" marT="42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100" b="1" i="0" u="none" strike="noStrike" dirty="0">
                          <a:solidFill>
                            <a:srgbClr val="000000"/>
                          </a:solidFill>
                          <a:effectLst/>
                          <a:latin typeface="Arial" panose="020B0604020202020204" pitchFamily="34" charset="0"/>
                        </a:rPr>
                        <a:t>26.05.</a:t>
                      </a:r>
                    </a:p>
                    <a:p>
                      <a:pPr algn="ctr" fontAlgn="ctr"/>
                      <a:r>
                        <a:rPr lang="cs-CZ" sz="1100" b="1" i="0" u="none" strike="noStrike" dirty="0">
                          <a:solidFill>
                            <a:srgbClr val="000000"/>
                          </a:solidFill>
                          <a:effectLst/>
                          <a:latin typeface="Arial" panose="020B0604020202020204" pitchFamily="34" charset="0"/>
                        </a:rPr>
                        <a:t>2019</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100" b="1" i="0" u="none" strike="noStrike" dirty="0">
                          <a:solidFill>
                            <a:srgbClr val="000000"/>
                          </a:solidFill>
                          <a:effectLst/>
                          <a:latin typeface="Arial" panose="020B0604020202020204" pitchFamily="34" charset="0"/>
                        </a:rPr>
                        <a:t>17:00</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100" b="1" i="0" u="none" strike="noStrike">
                          <a:solidFill>
                            <a:srgbClr val="000000"/>
                          </a:solidFill>
                          <a:effectLst/>
                          <a:latin typeface="Arial" panose="020B0604020202020204" pitchFamily="34" charset="0"/>
                        </a:rPr>
                        <a:t>Slavoj Sulejovice </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100" b="1" i="0" u="none" strike="noStrike">
                          <a:solidFill>
                            <a:srgbClr val="000000"/>
                          </a:solidFill>
                          <a:effectLst/>
                          <a:latin typeface="Arial" panose="020B0604020202020204" pitchFamily="34" charset="0"/>
                        </a:rPr>
                        <a:t>  SK Štětí  "B"</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100" b="1" i="0" u="none" strike="noStrike" dirty="0">
                          <a:solidFill>
                            <a:srgbClr val="000000"/>
                          </a:solidFill>
                          <a:effectLst/>
                          <a:latin typeface="Arial" panose="020B0604020202020204" pitchFamily="34" charset="0"/>
                        </a:rPr>
                        <a:t>Sulejovice</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100" b="1" i="0" u="none" strike="noStrike" dirty="0">
                          <a:solidFill>
                            <a:srgbClr val="000000"/>
                          </a:solidFill>
                          <a:effectLst/>
                          <a:latin typeface="Arial" panose="020B0604020202020204" pitchFamily="34" charset="0"/>
                        </a:rPr>
                        <a:t>3N</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39788809"/>
                  </a:ext>
                </a:extLst>
              </a:tr>
              <a:tr h="835450">
                <a:tc>
                  <a:txBody>
                    <a:bodyPr/>
                    <a:lstStyle/>
                    <a:p>
                      <a:pPr algn="ctr" fontAlgn="ctr"/>
                      <a:r>
                        <a:rPr lang="cs-CZ" sz="1100" b="1" i="0" u="none" strike="noStrike">
                          <a:solidFill>
                            <a:srgbClr val="000000"/>
                          </a:solidFill>
                          <a:effectLst/>
                          <a:latin typeface="Arial" panose="020B0604020202020204" pitchFamily="34" charset="0"/>
                        </a:rPr>
                        <a:t>neděle</a:t>
                      </a:r>
                    </a:p>
                  </a:txBody>
                  <a:tcPr marL="4276" marR="4276" marT="42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02.06.</a:t>
                      </a:r>
                    </a:p>
                    <a:p>
                      <a:pPr algn="ctr" fontAlgn="ctr"/>
                      <a:r>
                        <a:rPr lang="cs-CZ" sz="1100" b="1" i="0" u="none" strike="noStrike" dirty="0">
                          <a:solidFill>
                            <a:srgbClr val="000000"/>
                          </a:solidFill>
                          <a:effectLst/>
                          <a:latin typeface="Arial" panose="020B0604020202020204" pitchFamily="34" charset="0"/>
                        </a:rPr>
                        <a:t>2019</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17:00</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  SK Štětí  "B"</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FK Schoeller Křešice  "B"</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Štětí</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4N</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85416024"/>
                  </a:ext>
                </a:extLst>
              </a:tr>
              <a:tr h="835450">
                <a:tc>
                  <a:txBody>
                    <a:bodyPr/>
                    <a:lstStyle/>
                    <a:p>
                      <a:pPr algn="ctr" fontAlgn="ctr"/>
                      <a:r>
                        <a:rPr lang="cs-CZ" sz="1100" b="1" i="0" u="none" strike="noStrike">
                          <a:solidFill>
                            <a:srgbClr val="000000"/>
                          </a:solidFill>
                          <a:effectLst/>
                          <a:latin typeface="Arial" panose="020B0604020202020204" pitchFamily="34" charset="0"/>
                        </a:rPr>
                        <a:t>sobota</a:t>
                      </a:r>
                    </a:p>
                  </a:txBody>
                  <a:tcPr marL="4276" marR="4276" marT="42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100" b="1" i="0" u="none" strike="noStrike" dirty="0">
                          <a:solidFill>
                            <a:srgbClr val="000000"/>
                          </a:solidFill>
                          <a:effectLst/>
                          <a:latin typeface="Arial" panose="020B0604020202020204" pitchFamily="34" charset="0"/>
                        </a:rPr>
                        <a:t>08.06.</a:t>
                      </a:r>
                    </a:p>
                    <a:p>
                      <a:pPr algn="ctr" fontAlgn="ctr"/>
                      <a:r>
                        <a:rPr lang="cs-CZ" sz="1100" b="1" i="0" u="none" strike="noStrike" dirty="0">
                          <a:solidFill>
                            <a:srgbClr val="000000"/>
                          </a:solidFill>
                          <a:effectLst/>
                          <a:latin typeface="Arial" panose="020B0604020202020204" pitchFamily="34" charset="0"/>
                        </a:rPr>
                        <a:t>2019</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100" b="1" i="0" u="none" strike="noStrike">
                          <a:solidFill>
                            <a:srgbClr val="000000"/>
                          </a:solidFill>
                          <a:effectLst/>
                          <a:latin typeface="Arial" panose="020B0604020202020204" pitchFamily="34" charset="0"/>
                        </a:rPr>
                        <a:t>14:00</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100" b="1" i="0" u="none" strike="noStrike">
                          <a:solidFill>
                            <a:srgbClr val="000000"/>
                          </a:solidFill>
                          <a:effectLst/>
                          <a:latin typeface="Arial" panose="020B0604020202020204" pitchFamily="34" charset="0"/>
                        </a:rPr>
                        <a:t>SK Liběšice "B" </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100" b="1" i="0" u="none" strike="noStrike">
                          <a:solidFill>
                            <a:srgbClr val="000000"/>
                          </a:solidFill>
                          <a:effectLst/>
                          <a:latin typeface="Arial" panose="020B0604020202020204" pitchFamily="34" charset="0"/>
                        </a:rPr>
                        <a:t>  SK Štětí  "B"</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100" b="1" i="0" u="none" strike="noStrike">
                          <a:solidFill>
                            <a:srgbClr val="000000"/>
                          </a:solidFill>
                          <a:effectLst/>
                          <a:latin typeface="Arial" panose="020B0604020202020204" pitchFamily="34" charset="0"/>
                        </a:rPr>
                        <a:t>Liběšice</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cs-CZ" sz="1100" b="1" i="0" u="none" strike="noStrike" dirty="0">
                          <a:solidFill>
                            <a:srgbClr val="000000"/>
                          </a:solidFill>
                          <a:effectLst/>
                          <a:latin typeface="Arial" panose="020B0604020202020204" pitchFamily="34" charset="0"/>
                        </a:rPr>
                        <a:t>5N</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99448760"/>
                  </a:ext>
                </a:extLst>
              </a:tr>
              <a:tr h="835450">
                <a:tc>
                  <a:txBody>
                    <a:bodyPr/>
                    <a:lstStyle/>
                    <a:p>
                      <a:pPr algn="ctr" fontAlgn="ctr"/>
                      <a:r>
                        <a:rPr lang="cs-CZ" sz="1100" b="1" i="0" u="none" strike="noStrike">
                          <a:solidFill>
                            <a:srgbClr val="000000"/>
                          </a:solidFill>
                          <a:effectLst/>
                          <a:latin typeface="Arial" panose="020B0604020202020204" pitchFamily="34" charset="0"/>
                        </a:rPr>
                        <a:t>neděle</a:t>
                      </a:r>
                    </a:p>
                  </a:txBody>
                  <a:tcPr marL="4276" marR="4276" marT="427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16.06.</a:t>
                      </a:r>
                    </a:p>
                    <a:p>
                      <a:pPr algn="ctr" fontAlgn="ctr"/>
                      <a:r>
                        <a:rPr lang="cs-CZ" sz="1100" b="1" i="0" u="none" strike="noStrike" dirty="0">
                          <a:solidFill>
                            <a:srgbClr val="000000"/>
                          </a:solidFill>
                          <a:effectLst/>
                          <a:latin typeface="Arial" panose="020B0604020202020204" pitchFamily="34" charset="0"/>
                        </a:rPr>
                        <a:t>2019</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17:00</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  SK Štětí  "B"</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Slavoj Sulejovice</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Štětí</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panose="020B0604020202020204" pitchFamily="34" charset="0"/>
                        </a:rPr>
                        <a:t>6N</a:t>
                      </a:r>
                    </a:p>
                  </a:txBody>
                  <a:tcPr marL="4276" marR="4276" marT="427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30022180"/>
                  </a:ext>
                </a:extLst>
              </a:tr>
              <a:tr h="112194">
                <a:tc>
                  <a:txBody>
                    <a:bodyPr/>
                    <a:lstStyle/>
                    <a:p>
                      <a:pPr algn="l" fontAlgn="b"/>
                      <a:endParaRPr lang="cs-CZ" sz="500" b="1" i="0" u="none" strike="noStrike">
                        <a:solidFill>
                          <a:srgbClr val="000000"/>
                        </a:solidFill>
                        <a:effectLst/>
                        <a:latin typeface="Arial" panose="020B0604020202020204" pitchFamily="34" charset="0"/>
                      </a:endParaRPr>
                    </a:p>
                  </a:txBody>
                  <a:tcPr marL="4276" marR="4276" marT="427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500" b="1" i="0" u="none" strike="noStrike">
                        <a:solidFill>
                          <a:srgbClr val="000000"/>
                        </a:solidFill>
                        <a:effectLst/>
                        <a:latin typeface="Arial" panose="020B0604020202020204" pitchFamily="34" charset="0"/>
                      </a:endParaRPr>
                    </a:p>
                  </a:txBody>
                  <a:tcPr marL="4276" marR="4276" marT="427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500" b="1" i="0" u="none" strike="noStrike">
                        <a:solidFill>
                          <a:srgbClr val="000000"/>
                        </a:solidFill>
                        <a:effectLst/>
                        <a:latin typeface="Arial" panose="020B0604020202020204" pitchFamily="34" charset="0"/>
                      </a:endParaRPr>
                    </a:p>
                  </a:txBody>
                  <a:tcPr marL="4276" marR="4276" marT="427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500" b="1" i="0" u="none" strike="noStrike">
                        <a:solidFill>
                          <a:srgbClr val="000000"/>
                        </a:solidFill>
                        <a:effectLst/>
                        <a:latin typeface="Arial" panose="020B0604020202020204" pitchFamily="34" charset="0"/>
                      </a:endParaRPr>
                    </a:p>
                  </a:txBody>
                  <a:tcPr marL="4276" marR="4276" marT="427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500" b="1" i="0" u="none" strike="noStrike">
                        <a:solidFill>
                          <a:srgbClr val="000000"/>
                        </a:solidFill>
                        <a:effectLst/>
                        <a:latin typeface="Arial" panose="020B0604020202020204" pitchFamily="34" charset="0"/>
                      </a:endParaRPr>
                    </a:p>
                  </a:txBody>
                  <a:tcPr marL="4276" marR="4276" marT="427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500" b="1" i="0" u="none" strike="noStrike">
                        <a:solidFill>
                          <a:srgbClr val="000000"/>
                        </a:solidFill>
                        <a:effectLst/>
                        <a:latin typeface="Arial" panose="020B0604020202020204" pitchFamily="34" charset="0"/>
                      </a:endParaRPr>
                    </a:p>
                  </a:txBody>
                  <a:tcPr marL="4276" marR="4276" marT="427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cs-CZ" sz="500" b="1" i="0" u="none" strike="noStrike" dirty="0">
                        <a:solidFill>
                          <a:srgbClr val="000000"/>
                        </a:solidFill>
                        <a:effectLst/>
                        <a:latin typeface="Arial" panose="020B0604020202020204" pitchFamily="34" charset="0"/>
                      </a:endParaRPr>
                    </a:p>
                  </a:txBody>
                  <a:tcPr marL="4276" marR="4276" marT="4276"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94034524"/>
                  </a:ext>
                </a:extLst>
              </a:tr>
            </a:tbl>
          </a:graphicData>
        </a:graphic>
      </p:graphicFrame>
      <p:sp>
        <p:nvSpPr>
          <p:cNvPr id="4" name="Obdélník 3"/>
          <p:cNvSpPr/>
          <p:nvPr/>
        </p:nvSpPr>
        <p:spPr>
          <a:xfrm>
            <a:off x="5110610" y="5197351"/>
            <a:ext cx="3914914" cy="288000"/>
          </a:xfrm>
          <a:prstGeom prst="rect">
            <a:avLst/>
          </a:prstGeom>
        </p:spPr>
        <p:txBody>
          <a:bodyPr wrap="square">
            <a:spAutoFit/>
          </a:bodyPr>
          <a:lstStyle/>
          <a:p>
            <a:pPr algn="ctr"/>
            <a:r>
              <a:rPr lang="cs-CZ" sz="1400" b="0" i="1" dirty="0">
                <a:solidFill>
                  <a:srgbClr val="003399"/>
                </a:solidFill>
                <a:latin typeface="Arial Black" panose="020B0A04020102020204" pitchFamily="34" charset="0"/>
              </a:rPr>
              <a:t>Foto: Deník/Jaroslav Průša</a:t>
            </a:r>
            <a:br>
              <a:rPr lang="cs-CZ" sz="1400" b="0" i="1" dirty="0">
                <a:solidFill>
                  <a:srgbClr val="003399"/>
                </a:solidFill>
                <a:latin typeface="Arial Black" panose="020B0A04020102020204" pitchFamily="34" charset="0"/>
              </a:rPr>
            </a:br>
            <a:endParaRPr lang="cs-CZ" sz="1400" dirty="0">
              <a:solidFill>
                <a:srgbClr val="003399"/>
              </a:solidFill>
              <a:latin typeface="Arial Black" panose="020B0A04020102020204" pitchFamily="34" charset="0"/>
            </a:endParaRPr>
          </a:p>
        </p:txBody>
      </p:sp>
      <p:sp>
        <p:nvSpPr>
          <p:cNvPr id="5" name="Obdélník 4"/>
          <p:cNvSpPr/>
          <p:nvPr/>
        </p:nvSpPr>
        <p:spPr>
          <a:xfrm>
            <a:off x="229317" y="105307"/>
            <a:ext cx="4464496" cy="1877437"/>
          </a:xfrm>
          <a:prstGeom prst="rect">
            <a:avLst/>
          </a:prstGeom>
        </p:spPr>
        <p:txBody>
          <a:bodyPr wrap="square">
            <a:spAutoFit/>
          </a:bodyPr>
          <a:lstStyle/>
          <a:p>
            <a:pPr algn="ctr"/>
            <a:r>
              <a:rPr lang="cs-CZ" sz="1800" b="0" u="sng" dirty="0" smtClean="0">
                <a:solidFill>
                  <a:srgbClr val="333333"/>
                </a:solidFill>
                <a:latin typeface="Arial Black" panose="020B0A04020102020204" pitchFamily="34" charset="0"/>
                <a:cs typeface="Arial" panose="020B0604020202020204" pitchFamily="34" charset="0"/>
              </a:rPr>
              <a:t>Karel </a:t>
            </a:r>
            <a:r>
              <a:rPr lang="cs-CZ" sz="1800" b="0" u="sng" dirty="0" err="1" smtClean="0">
                <a:solidFill>
                  <a:srgbClr val="333333"/>
                </a:solidFill>
                <a:latin typeface="Arial Black" panose="020B0A04020102020204" pitchFamily="34" charset="0"/>
                <a:cs typeface="Arial" panose="020B0604020202020204" pitchFamily="34" charset="0"/>
              </a:rPr>
              <a:t>Šidlof</a:t>
            </a:r>
            <a:r>
              <a:rPr lang="cs-CZ" sz="1800" b="0" u="sng" dirty="0" smtClean="0">
                <a:solidFill>
                  <a:srgbClr val="333333"/>
                </a:solidFill>
                <a:latin typeface="Arial Black" panose="020B0A04020102020204" pitchFamily="34" charset="0"/>
                <a:cs typeface="Arial" panose="020B0604020202020204" pitchFamily="34" charset="0"/>
              </a:rPr>
              <a:t> – </a:t>
            </a:r>
          </a:p>
          <a:p>
            <a:pPr algn="ctr"/>
            <a:r>
              <a:rPr lang="cs-CZ" sz="1800" b="0" u="sng" dirty="0" smtClean="0">
                <a:solidFill>
                  <a:srgbClr val="333333"/>
                </a:solidFill>
                <a:latin typeface="Arial Black" panose="020B0A04020102020204" pitchFamily="34" charset="0"/>
                <a:cs typeface="Arial" panose="020B0604020202020204" pitchFamily="34" charset="0"/>
              </a:rPr>
              <a:t>trenér TJ Spartak Perštejn</a:t>
            </a:r>
          </a:p>
          <a:p>
            <a:pPr algn="just"/>
            <a:r>
              <a:rPr lang="cs-CZ" sz="1600" b="0" dirty="0" smtClean="0">
                <a:solidFill>
                  <a:srgbClr val="333333"/>
                </a:solidFill>
                <a:latin typeface="Arial" panose="020B0604020202020204" pitchFamily="34" charset="0"/>
                <a:cs typeface="Arial" panose="020B0604020202020204" pitchFamily="34" charset="0"/>
              </a:rPr>
              <a:t>Zpočátku </a:t>
            </a:r>
            <a:r>
              <a:rPr lang="cs-CZ" sz="1600" b="0" dirty="0">
                <a:solidFill>
                  <a:srgbClr val="333333"/>
                </a:solidFill>
                <a:latin typeface="Arial" panose="020B0604020202020204" pitchFamily="34" charset="0"/>
                <a:cs typeface="Arial" panose="020B0604020202020204" pitchFamily="34" charset="0"/>
              </a:rPr>
              <a:t>jsme byli nervózní, potřebovali jsme vyhrát, ale pak jsme se z toho dostali a ukázali </a:t>
            </a:r>
            <a:r>
              <a:rPr lang="cs-CZ" sz="1600" b="0" dirty="0" smtClean="0">
                <a:solidFill>
                  <a:srgbClr val="333333"/>
                </a:solidFill>
                <a:latin typeface="Arial" panose="020B0604020202020204" pitchFamily="34" charset="0"/>
                <a:cs typeface="Arial" panose="020B0604020202020204" pitchFamily="34" charset="0"/>
              </a:rPr>
              <a:t>kvalitu. Máme </a:t>
            </a:r>
            <a:r>
              <a:rPr lang="cs-CZ" sz="1600" b="0" dirty="0">
                <a:solidFill>
                  <a:srgbClr val="333333"/>
                </a:solidFill>
                <a:latin typeface="Arial" panose="020B0604020202020204" pitchFamily="34" charset="0"/>
                <a:cs typeface="Arial" panose="020B0604020202020204" pitchFamily="34" charset="0"/>
              </a:rPr>
              <a:t>rozdílového hráče Davida </a:t>
            </a:r>
            <a:r>
              <a:rPr lang="cs-CZ" sz="1600" b="0" dirty="0" err="1">
                <a:solidFill>
                  <a:srgbClr val="333333"/>
                </a:solidFill>
                <a:latin typeface="Arial" panose="020B0604020202020204" pitchFamily="34" charset="0"/>
                <a:cs typeface="Arial" panose="020B0604020202020204" pitchFamily="34" charset="0"/>
              </a:rPr>
              <a:t>Filingra</a:t>
            </a:r>
            <a:r>
              <a:rPr lang="cs-CZ" sz="1600" b="0" dirty="0">
                <a:solidFill>
                  <a:srgbClr val="333333"/>
                </a:solidFill>
                <a:latin typeface="Arial" panose="020B0604020202020204" pitchFamily="34" charset="0"/>
                <a:cs typeface="Arial" panose="020B0604020202020204" pitchFamily="34" charset="0"/>
              </a:rPr>
              <a:t> a díky výkonu ve druhém poločase jsme zaslouženě </a:t>
            </a:r>
            <a:r>
              <a:rPr lang="cs-CZ" sz="1600" b="0" dirty="0" smtClean="0">
                <a:solidFill>
                  <a:srgbClr val="333333"/>
                </a:solidFill>
                <a:latin typeface="Arial" panose="020B0604020202020204" pitchFamily="34" charset="0"/>
                <a:cs typeface="Arial" panose="020B0604020202020204" pitchFamily="34" charset="0"/>
              </a:rPr>
              <a:t>vyhráli.</a:t>
            </a:r>
            <a:endParaRPr lang="cs-CZ" sz="1600" dirty="0">
              <a:latin typeface="Arial" panose="020B0604020202020204" pitchFamily="34" charset="0"/>
              <a:cs typeface="Arial" panose="020B0604020202020204" pitchFamily="34" charset="0"/>
            </a:endParaRPr>
          </a:p>
        </p:txBody>
      </p:sp>
      <p:pic>
        <p:nvPicPr>
          <p:cNvPr id="6" name="Obrázek 5"/>
          <p:cNvPicPr>
            <a:picLocks noChangeAspect="1"/>
          </p:cNvPicPr>
          <p:nvPr/>
        </p:nvPicPr>
        <p:blipFill>
          <a:blip r:embed="rId2"/>
          <a:stretch>
            <a:fillRect/>
          </a:stretch>
        </p:blipFill>
        <p:spPr>
          <a:xfrm>
            <a:off x="341657" y="3693729"/>
            <a:ext cx="4352156" cy="2881687"/>
          </a:xfrm>
          <a:prstGeom prst="rect">
            <a:avLst/>
          </a:prstGeom>
          <a:ln w="25400">
            <a:solidFill>
              <a:srgbClr val="CC0000"/>
            </a:solidFill>
          </a:ln>
        </p:spPr>
      </p:pic>
      <p:pic>
        <p:nvPicPr>
          <p:cNvPr id="12" name="Obrázek 11"/>
          <p:cNvPicPr>
            <a:picLocks noChangeAspect="1"/>
          </p:cNvPicPr>
          <p:nvPr/>
        </p:nvPicPr>
        <p:blipFill>
          <a:blip r:embed="rId3"/>
          <a:stretch>
            <a:fillRect/>
          </a:stretch>
        </p:blipFill>
        <p:spPr>
          <a:xfrm>
            <a:off x="1775594" y="2171486"/>
            <a:ext cx="1057275" cy="1333500"/>
          </a:xfrm>
          <a:prstGeom prst="rect">
            <a:avLst/>
          </a:prstGeom>
        </p:spPr>
      </p:pic>
    </p:spTree>
    <p:extLst>
      <p:ext uri="{BB962C8B-B14F-4D97-AF65-F5344CB8AC3E}">
        <p14:creationId xmlns:p14="http://schemas.microsoft.com/office/powerpoint/2010/main" val="290661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34</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11</a:t>
            </a:r>
          </a:p>
        </p:txBody>
      </p:sp>
      <p:graphicFrame>
        <p:nvGraphicFramePr>
          <p:cNvPr id="5" name="Tabulka 4"/>
          <p:cNvGraphicFramePr>
            <a:graphicFrameLocks noGrp="1"/>
          </p:cNvGraphicFramePr>
          <p:nvPr>
            <p:extLst>
              <p:ext uri="{D42A27DB-BD31-4B8C-83A1-F6EECF244321}">
                <p14:modId xmlns:p14="http://schemas.microsoft.com/office/powerpoint/2010/main" val="2885020236"/>
              </p:ext>
            </p:extLst>
          </p:nvPr>
        </p:nvGraphicFramePr>
        <p:xfrm>
          <a:off x="167117" y="4011487"/>
          <a:ext cx="4658659" cy="2776366"/>
        </p:xfrm>
        <a:graphic>
          <a:graphicData uri="http://schemas.openxmlformats.org/drawingml/2006/table">
            <a:tbl>
              <a:tblPr/>
              <a:tblGrid>
                <a:gridCol w="297010">
                  <a:extLst>
                    <a:ext uri="{9D8B030D-6E8A-4147-A177-3AD203B41FA5}">
                      <a16:colId xmlns:a16="http://schemas.microsoft.com/office/drawing/2014/main" val="56170024"/>
                    </a:ext>
                  </a:extLst>
                </a:gridCol>
                <a:gridCol w="1617055">
                  <a:extLst>
                    <a:ext uri="{9D8B030D-6E8A-4147-A177-3AD203B41FA5}">
                      <a16:colId xmlns:a16="http://schemas.microsoft.com/office/drawing/2014/main" val="662842729"/>
                    </a:ext>
                  </a:extLst>
                </a:gridCol>
                <a:gridCol w="352012">
                  <a:extLst>
                    <a:ext uri="{9D8B030D-6E8A-4147-A177-3AD203B41FA5}">
                      <a16:colId xmlns:a16="http://schemas.microsoft.com/office/drawing/2014/main" val="3305021715"/>
                    </a:ext>
                  </a:extLst>
                </a:gridCol>
                <a:gridCol w="363012">
                  <a:extLst>
                    <a:ext uri="{9D8B030D-6E8A-4147-A177-3AD203B41FA5}">
                      <a16:colId xmlns:a16="http://schemas.microsoft.com/office/drawing/2014/main" val="3003031226"/>
                    </a:ext>
                  </a:extLst>
                </a:gridCol>
                <a:gridCol w="363012">
                  <a:extLst>
                    <a:ext uri="{9D8B030D-6E8A-4147-A177-3AD203B41FA5}">
                      <a16:colId xmlns:a16="http://schemas.microsoft.com/office/drawing/2014/main" val="1178932107"/>
                    </a:ext>
                  </a:extLst>
                </a:gridCol>
                <a:gridCol w="321762">
                  <a:extLst>
                    <a:ext uri="{9D8B030D-6E8A-4147-A177-3AD203B41FA5}">
                      <a16:colId xmlns:a16="http://schemas.microsoft.com/office/drawing/2014/main" val="2916747936"/>
                    </a:ext>
                  </a:extLst>
                </a:gridCol>
                <a:gridCol w="768836">
                  <a:extLst>
                    <a:ext uri="{9D8B030D-6E8A-4147-A177-3AD203B41FA5}">
                      <a16:colId xmlns:a16="http://schemas.microsoft.com/office/drawing/2014/main" val="1588871653"/>
                    </a:ext>
                  </a:extLst>
                </a:gridCol>
                <a:gridCol w="575960">
                  <a:extLst>
                    <a:ext uri="{9D8B030D-6E8A-4147-A177-3AD203B41FA5}">
                      <a16:colId xmlns:a16="http://schemas.microsoft.com/office/drawing/2014/main" val="2663123134"/>
                    </a:ext>
                  </a:extLst>
                </a:gridCol>
              </a:tblGrid>
              <a:tr h="580265">
                <a:tc gridSpan="8">
                  <a:txBody>
                    <a:bodyPr/>
                    <a:lstStyle/>
                    <a:p>
                      <a:pPr algn="ctr" fontAlgn="ctr"/>
                      <a:r>
                        <a:rPr lang="cs-CZ" sz="1600" b="1" i="0" u="none" strike="noStrike" dirty="0">
                          <a:solidFill>
                            <a:srgbClr val="000000"/>
                          </a:solidFill>
                          <a:effectLst/>
                          <a:latin typeface="Arial" panose="020B0604020202020204" pitchFamily="34" charset="0"/>
                        </a:rPr>
                        <a:t>Okresní přebor </a:t>
                      </a:r>
                      <a:r>
                        <a:rPr lang="cs-CZ" sz="1600" b="1" i="0" u="none" strike="noStrike" dirty="0" err="1">
                          <a:solidFill>
                            <a:srgbClr val="000000"/>
                          </a:solidFill>
                          <a:effectLst/>
                          <a:latin typeface="Arial" panose="020B0604020202020204" pitchFamily="34" charset="0"/>
                        </a:rPr>
                        <a:t>minipřípravek</a:t>
                      </a:r>
                      <a:r>
                        <a:rPr lang="cs-CZ" sz="1600" b="1" i="0" u="none" strike="noStrike" dirty="0">
                          <a:solidFill>
                            <a:srgbClr val="000000"/>
                          </a:solidFill>
                          <a:effectLst/>
                          <a:latin typeface="Arial" panose="020B0604020202020204" pitchFamily="34" charset="0"/>
                        </a:rPr>
                        <a:t> - Finále jaro  2019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950978018"/>
                  </a:ext>
                </a:extLst>
              </a:tr>
              <a:tr h="423102">
                <a:tc>
                  <a:txBody>
                    <a:bodyPr/>
                    <a:lstStyle/>
                    <a:p>
                      <a:pPr algn="ctr" fontAlgn="ctr"/>
                      <a:r>
                        <a:rPr lang="cs-CZ" sz="1600" b="1" i="0" u="none" strike="noStrike" dirty="0">
                          <a:solidFill>
                            <a:srgbClr val="000000"/>
                          </a:solidFill>
                          <a:effectLst/>
                          <a:latin typeface="Arial" panose="020B0604020202020204" pitchFamily="34" charset="0"/>
                        </a:rPr>
                        <a:t>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Arial" panose="020B0604020202020204" pitchFamily="34" charset="0"/>
                        </a:rPr>
                        <a:t>SK Bezděkov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169:61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Arial" panose="020B0604020202020204" pitchFamily="34" charset="0"/>
                        </a:rPr>
                        <a:t>25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9794888"/>
                  </a:ext>
                </a:extLst>
              </a:tr>
              <a:tr h="503693">
                <a:tc>
                  <a:txBody>
                    <a:bodyPr/>
                    <a:lstStyle/>
                    <a:p>
                      <a:pPr algn="ctr" fontAlgn="ctr"/>
                      <a:r>
                        <a:rPr lang="cs-CZ" sz="1400" b="1" i="0" u="none" strike="noStrike" dirty="0">
                          <a:solidFill>
                            <a:schemeClr val="tx1"/>
                          </a:solidFill>
                          <a:effectLst/>
                          <a:latin typeface="Arial" panose="020B0604020202020204" pitchFamily="34" charset="0"/>
                          <a:cs typeface="Arial" panose="020B0604020202020204" pitchFamily="34" charset="0"/>
                        </a:rPr>
                        <a:t>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400" b="1" i="0" u="none" strike="noStrike" dirty="0">
                          <a:solidFill>
                            <a:schemeClr val="tx1"/>
                          </a:solidFill>
                          <a:effectLst/>
                          <a:latin typeface="Arial" panose="020B0604020202020204" pitchFamily="34" charset="0"/>
                          <a:cs typeface="Arial" panose="020B0604020202020204" pitchFamily="34" charset="0"/>
                        </a:rPr>
                        <a:t>FK Litoměřicko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400" b="1" i="0" u="none" strike="noStrike" dirty="0">
                          <a:solidFill>
                            <a:schemeClr val="tx1"/>
                          </a:solidFill>
                          <a:effectLst/>
                          <a:latin typeface="Arial" panose="020B0604020202020204" pitchFamily="34" charset="0"/>
                          <a:cs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400" b="1" i="0" u="none" strike="noStrike" dirty="0">
                          <a:solidFill>
                            <a:schemeClr val="tx1"/>
                          </a:solidFill>
                          <a:effectLst/>
                          <a:latin typeface="Arial" panose="020B0604020202020204" pitchFamily="34" charset="0"/>
                          <a:cs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400" b="1" i="0" u="none" strike="noStrike" dirty="0">
                          <a:solidFill>
                            <a:schemeClr val="tx1"/>
                          </a:solidFill>
                          <a:effectLst/>
                          <a:latin typeface="Arial" panose="020B0604020202020204" pitchFamily="34" charset="0"/>
                          <a:cs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400" b="1" i="0" u="none" strike="noStrike" dirty="0">
                          <a:solidFill>
                            <a:schemeClr val="tx1"/>
                          </a:solidFill>
                          <a:effectLst/>
                          <a:latin typeface="Arial" panose="020B0604020202020204" pitchFamily="34" charset="0"/>
                          <a:cs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400" b="1" i="0" u="none" strike="noStrike" dirty="0">
                          <a:solidFill>
                            <a:schemeClr val="tx1"/>
                          </a:solidFill>
                          <a:effectLst/>
                          <a:latin typeface="Arial" panose="020B0604020202020204" pitchFamily="34" charset="0"/>
                          <a:cs typeface="Arial" panose="020B0604020202020204" pitchFamily="34" charset="0"/>
                        </a:rPr>
                        <a:t>151:143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400" b="1" i="0" u="none" strike="noStrike" dirty="0">
                          <a:solidFill>
                            <a:schemeClr val="tx1"/>
                          </a:solidFill>
                          <a:effectLst/>
                          <a:latin typeface="Arial" panose="020B0604020202020204" pitchFamily="34" charset="0"/>
                          <a:cs typeface="Arial" panose="020B0604020202020204" pitchFamily="34" charset="0"/>
                        </a:rPr>
                        <a:t>16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2515424864"/>
                  </a:ext>
                </a:extLst>
              </a:tr>
              <a:tr h="402954">
                <a:tc>
                  <a:txBody>
                    <a:bodyPr/>
                    <a:lstStyle/>
                    <a:p>
                      <a:pPr algn="ctr" fontAlgn="ctr"/>
                      <a:r>
                        <a:rPr lang="cs-CZ" sz="1600" b="1" i="0" u="none" strike="noStrike" dirty="0">
                          <a:solidFill>
                            <a:srgbClr val="FF0000"/>
                          </a:solidFill>
                          <a:effectLst/>
                          <a:latin typeface="Arial" panose="020B0604020202020204" pitchFamily="34" charset="0"/>
                        </a:rPr>
                        <a:t>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FF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FF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FF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FF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FF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FF0000"/>
                          </a:solidFill>
                          <a:effectLst/>
                          <a:latin typeface="Calibri" panose="020F0502020204030204" pitchFamily="34" charset="0"/>
                        </a:rPr>
                        <a:t>152:193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FF0000"/>
                          </a:solidFill>
                          <a:effectLst/>
                          <a:latin typeface="Arial"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71761010"/>
                  </a:ext>
                </a:extLst>
              </a:tr>
              <a:tr h="423102">
                <a:tc>
                  <a:txBody>
                    <a:bodyPr/>
                    <a:lstStyle/>
                    <a:p>
                      <a:pPr algn="ctr" fontAlgn="ctr"/>
                      <a:r>
                        <a:rPr lang="cs-CZ" sz="1600" b="1" i="0" u="none" strike="noStrike">
                          <a:solidFill>
                            <a:srgbClr val="000000"/>
                          </a:solidFill>
                          <a:effectLst/>
                          <a:latin typeface="Arial" panose="020B0604020202020204" pitchFamily="34" charset="0"/>
                        </a:rPr>
                        <a:t>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600" b="1" i="0" u="none" strike="noStrike">
                          <a:solidFill>
                            <a:srgbClr val="000000"/>
                          </a:solidFill>
                          <a:effectLst/>
                          <a:latin typeface="Arial" panose="020B0604020202020204" pitchFamily="34" charset="0"/>
                        </a:rPr>
                        <a:t>ASK 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600" b="1" i="0" u="none" strike="noStrike" dirty="0">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600" b="1" i="0" u="none" strike="noStrike" dirty="0">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600" b="1"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600" b="1" i="0" u="none" strike="noStrike" dirty="0">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600" b="1" i="0" u="none" strike="noStrike" dirty="0">
                          <a:solidFill>
                            <a:srgbClr val="000000"/>
                          </a:solidFill>
                          <a:effectLst/>
                          <a:latin typeface="Calibri" panose="020F0502020204030204" pitchFamily="34" charset="0"/>
                        </a:rPr>
                        <a:t>59:80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600" b="1" i="0" u="none" strike="noStrike" dirty="0">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872207024"/>
                  </a:ext>
                </a:extLst>
              </a:tr>
              <a:tr h="443250">
                <a:tc>
                  <a:txBody>
                    <a:bodyPr/>
                    <a:lstStyle/>
                    <a:p>
                      <a:pPr algn="ctr" fontAlgn="ctr"/>
                      <a:r>
                        <a:rPr lang="cs-CZ" sz="1600" b="1" i="0" u="none" strike="noStrike" dirty="0">
                          <a:solidFill>
                            <a:srgbClr val="000000"/>
                          </a:solidFill>
                          <a:effectLst/>
                          <a:latin typeface="Arial" panose="020B0604020202020204" pitchFamily="34" charset="0"/>
                        </a:rPr>
                        <a:t>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a:solidFill>
                            <a:srgbClr val="000000"/>
                          </a:solidFill>
                          <a:effectLst/>
                          <a:latin typeface="Arial" panose="020B0604020202020204" pitchFamily="34" charset="0"/>
                        </a:rPr>
                        <a:t>FK Travčice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Calibri" panose="020F0502020204030204" pitchFamily="34" charset="0"/>
                        </a:rPr>
                        <a:t>58:132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600" b="1" i="0" u="none" strike="noStrike" dirty="0">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28480578"/>
                  </a:ext>
                </a:extLst>
              </a:tr>
            </a:tbl>
          </a:graphicData>
        </a:graphic>
      </p:graphicFrame>
      <p:graphicFrame>
        <p:nvGraphicFramePr>
          <p:cNvPr id="6" name="Tabulka 5"/>
          <p:cNvGraphicFramePr>
            <a:graphicFrameLocks noGrp="1"/>
          </p:cNvGraphicFramePr>
          <p:nvPr>
            <p:extLst>
              <p:ext uri="{D42A27DB-BD31-4B8C-83A1-F6EECF244321}">
                <p14:modId xmlns:p14="http://schemas.microsoft.com/office/powerpoint/2010/main" val="3793447903"/>
              </p:ext>
            </p:extLst>
          </p:nvPr>
        </p:nvGraphicFramePr>
        <p:xfrm>
          <a:off x="167117" y="3020404"/>
          <a:ext cx="4680520" cy="955342"/>
        </p:xfrm>
        <a:graphic>
          <a:graphicData uri="http://schemas.openxmlformats.org/drawingml/2006/table">
            <a:tbl>
              <a:tblPr/>
              <a:tblGrid>
                <a:gridCol w="1201086">
                  <a:extLst>
                    <a:ext uri="{9D8B030D-6E8A-4147-A177-3AD203B41FA5}">
                      <a16:colId xmlns:a16="http://schemas.microsoft.com/office/drawing/2014/main" val="3281039985"/>
                    </a:ext>
                  </a:extLst>
                </a:gridCol>
                <a:gridCol w="1238232">
                  <a:extLst>
                    <a:ext uri="{9D8B030D-6E8A-4147-A177-3AD203B41FA5}">
                      <a16:colId xmlns:a16="http://schemas.microsoft.com/office/drawing/2014/main" val="4247595069"/>
                    </a:ext>
                  </a:extLst>
                </a:gridCol>
                <a:gridCol w="1337292">
                  <a:extLst>
                    <a:ext uri="{9D8B030D-6E8A-4147-A177-3AD203B41FA5}">
                      <a16:colId xmlns:a16="http://schemas.microsoft.com/office/drawing/2014/main" val="3584098952"/>
                    </a:ext>
                  </a:extLst>
                </a:gridCol>
                <a:gridCol w="903910">
                  <a:extLst>
                    <a:ext uri="{9D8B030D-6E8A-4147-A177-3AD203B41FA5}">
                      <a16:colId xmlns:a16="http://schemas.microsoft.com/office/drawing/2014/main" val="2212246711"/>
                    </a:ext>
                  </a:extLst>
                </a:gridCol>
              </a:tblGrid>
              <a:tr h="477671">
                <a:tc>
                  <a:txBody>
                    <a:bodyPr/>
                    <a:lstStyle/>
                    <a:p>
                      <a:pPr algn="ctr" fontAlgn="ctr"/>
                      <a:r>
                        <a:rPr lang="cs-CZ" sz="1400" b="1" i="0" u="none" strike="noStrike" dirty="0">
                          <a:solidFill>
                            <a:srgbClr val="000000"/>
                          </a:solidFill>
                          <a:effectLst/>
                          <a:latin typeface="Arial Black" panose="020B0A04020102020204" pitchFamily="34" charset="0"/>
                        </a:rPr>
                        <a:t>25.04.2019</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400" b="1" i="0" u="none" strike="noStrike" dirty="0">
                          <a:solidFill>
                            <a:srgbClr val="000000"/>
                          </a:solidFill>
                          <a:effectLst/>
                          <a:latin typeface="Arial Black" panose="020B0A04020102020204" pitchFamily="34" charset="0"/>
                        </a:rPr>
                        <a:t>SK Štětí </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400" b="1" i="0" u="none" strike="noStrike" dirty="0">
                          <a:solidFill>
                            <a:srgbClr val="000000"/>
                          </a:solidFill>
                          <a:effectLst/>
                          <a:latin typeface="Arial Black" panose="020B0A04020102020204" pitchFamily="34" charset="0"/>
                        </a:rPr>
                        <a:t>TK Travčice</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400" b="1" i="0" u="none" strike="noStrike" dirty="0">
                          <a:solidFill>
                            <a:srgbClr val="000000"/>
                          </a:solidFill>
                          <a:effectLst/>
                          <a:latin typeface="Arial Black" panose="020B0A04020102020204" pitchFamily="34" charset="0"/>
                        </a:rPr>
                        <a:t>0:20</a:t>
                      </a:r>
                    </a:p>
                  </a:txBody>
                  <a:tcPr marL="9525" marR="9525" marT="9525"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3768874096"/>
                  </a:ext>
                </a:extLst>
              </a:tr>
              <a:tr h="477671">
                <a:tc>
                  <a:txBody>
                    <a:bodyPr/>
                    <a:lstStyle/>
                    <a:p>
                      <a:pPr algn="ctr" fontAlgn="ctr"/>
                      <a:r>
                        <a:rPr lang="cs-CZ" sz="1400" b="1" i="0" u="none" strike="noStrike" dirty="0">
                          <a:solidFill>
                            <a:srgbClr val="000000"/>
                          </a:solidFill>
                          <a:effectLst/>
                          <a:latin typeface="Arial Black" panose="020B0A04020102020204" pitchFamily="34" charset="0"/>
                        </a:rPr>
                        <a:t>2.05.2019</a:t>
                      </a:r>
                    </a:p>
                  </a:txBody>
                  <a:tcPr marL="9525" marR="9525" marT="9525" marB="0" anchor="ctr">
                    <a:lnL>
                      <a:noFill/>
                    </a:lnL>
                    <a:lnR>
                      <a:noFill/>
                    </a:lnR>
                    <a:lnT>
                      <a:noFill/>
                    </a:lnT>
                    <a:lnB>
                      <a:noFill/>
                    </a:lnB>
                    <a:solidFill>
                      <a:srgbClr val="66FF66"/>
                    </a:solidFill>
                  </a:tcPr>
                </a:tc>
                <a:tc>
                  <a:txBody>
                    <a:bodyPr/>
                    <a:lstStyle/>
                    <a:p>
                      <a:pPr algn="ctr" fontAlgn="ctr"/>
                      <a:r>
                        <a:rPr lang="cs-CZ" sz="1400" b="1" i="0" u="none" strike="noStrike" dirty="0">
                          <a:solidFill>
                            <a:srgbClr val="000000"/>
                          </a:solidFill>
                          <a:effectLst/>
                          <a:latin typeface="Arial Black" panose="020B0A04020102020204" pitchFamily="34" charset="0"/>
                        </a:rPr>
                        <a:t>FK Litoměřicko</a:t>
                      </a:r>
                    </a:p>
                  </a:txBody>
                  <a:tcPr marL="9525" marR="9525" marT="9525" marB="0" anchor="ctr">
                    <a:lnL>
                      <a:noFill/>
                    </a:lnL>
                    <a:lnR>
                      <a:noFill/>
                    </a:lnR>
                    <a:lnT>
                      <a:noFill/>
                    </a:lnT>
                    <a:lnB>
                      <a:noFill/>
                    </a:lnB>
                    <a:solidFill>
                      <a:srgbClr val="66FF66"/>
                    </a:solidFill>
                  </a:tcPr>
                </a:tc>
                <a:tc>
                  <a:txBody>
                    <a:bodyPr/>
                    <a:lstStyle/>
                    <a:p>
                      <a:pPr algn="ctr" fontAlgn="ctr"/>
                      <a:r>
                        <a:rPr lang="cs-CZ" sz="1400" b="1" i="0" u="none" strike="noStrike" dirty="0">
                          <a:solidFill>
                            <a:srgbClr val="000000"/>
                          </a:solidFill>
                          <a:effectLst/>
                          <a:latin typeface="Arial Black" panose="020B0A04020102020204" pitchFamily="34" charset="0"/>
                        </a:rPr>
                        <a:t>SK Štětí</a:t>
                      </a:r>
                    </a:p>
                  </a:txBody>
                  <a:tcPr marL="9525" marR="9525" marT="9525" marB="0" anchor="ctr">
                    <a:lnL>
                      <a:noFill/>
                    </a:lnL>
                    <a:lnR>
                      <a:noFill/>
                    </a:lnR>
                    <a:lnT>
                      <a:noFill/>
                    </a:lnT>
                    <a:lnB>
                      <a:noFill/>
                    </a:lnB>
                    <a:solidFill>
                      <a:srgbClr val="66FF66"/>
                    </a:solidFill>
                  </a:tcPr>
                </a:tc>
                <a:tc>
                  <a:txBody>
                    <a:bodyPr/>
                    <a:lstStyle/>
                    <a:p>
                      <a:pPr algn="ctr" fontAlgn="ctr"/>
                      <a:r>
                        <a:rPr lang="cs-CZ" sz="1400" b="1" i="0" u="none" strike="noStrike" dirty="0">
                          <a:solidFill>
                            <a:srgbClr val="000000"/>
                          </a:solidFill>
                          <a:effectLst/>
                          <a:latin typeface="Arial Black" panose="020B0A04020102020204" pitchFamily="34" charset="0"/>
                        </a:rPr>
                        <a:t>35:17</a:t>
                      </a:r>
                    </a:p>
                  </a:txBody>
                  <a:tcPr marL="9525" marR="9525" marT="9525" marB="0" anchor="ctr">
                    <a:lnL>
                      <a:noFill/>
                    </a:lnL>
                    <a:lnR>
                      <a:noFill/>
                    </a:lnR>
                    <a:lnT>
                      <a:noFill/>
                    </a:lnT>
                    <a:lnB>
                      <a:noFill/>
                    </a:lnB>
                    <a:solidFill>
                      <a:srgbClr val="66FF66"/>
                    </a:solidFill>
                  </a:tcPr>
                </a:tc>
                <a:extLst>
                  <a:ext uri="{0D108BD9-81ED-4DB2-BD59-A6C34878D82A}">
                    <a16:rowId xmlns:a16="http://schemas.microsoft.com/office/drawing/2014/main" val="4155241171"/>
                  </a:ext>
                </a:extLst>
              </a:tr>
            </a:tbl>
          </a:graphicData>
        </a:graphic>
      </p:graphicFrame>
      <p:sp>
        <p:nvSpPr>
          <p:cNvPr id="2" name="TextovéPole 1"/>
          <p:cNvSpPr txBox="1"/>
          <p:nvPr/>
        </p:nvSpPr>
        <p:spPr>
          <a:xfrm>
            <a:off x="167117" y="163116"/>
            <a:ext cx="4680520" cy="2677656"/>
          </a:xfrm>
          <a:prstGeom prst="rect">
            <a:avLst/>
          </a:prstGeom>
          <a:solidFill>
            <a:schemeClr val="bg1"/>
          </a:solidFill>
          <a:effectLst>
            <a:glow rad="101600">
              <a:srgbClr val="FFFF66">
                <a:alpha val="40000"/>
              </a:srgbClr>
            </a:glow>
            <a:softEdge rad="241300"/>
          </a:effectLst>
        </p:spPr>
        <p:txBody>
          <a:bodyPr wrap="square" rtlCol="0">
            <a:spAutoFit/>
          </a:bodyPr>
          <a:lstStyle/>
          <a:p>
            <a:pPr algn="ctr"/>
            <a:r>
              <a:rPr lang="cs-CZ" sz="2400" dirty="0" err="1">
                <a:latin typeface="Arial Black" panose="020B0A04020102020204" pitchFamily="34" charset="0"/>
              </a:rPr>
              <a:t>Minipřípravka</a:t>
            </a:r>
            <a:r>
              <a:rPr lang="cs-CZ" sz="2400" dirty="0">
                <a:latin typeface="Arial Black" panose="020B0A04020102020204" pitchFamily="34" charset="0"/>
              </a:rPr>
              <a:t> 2x za sebou prohrála. O výsledky ale vůbec nejde a navíc proti nám soupeři nasazují hráče, kteří by správně neměli kvůli věku nastupovat</a:t>
            </a:r>
          </a:p>
        </p:txBody>
      </p:sp>
      <p:pic>
        <p:nvPicPr>
          <p:cNvPr id="8" name="Obrázek 7"/>
          <p:cNvPicPr>
            <a:picLocks noChangeAspect="1"/>
          </p:cNvPicPr>
          <p:nvPr/>
        </p:nvPicPr>
        <p:blipFill>
          <a:blip r:embed="rId2"/>
          <a:stretch>
            <a:fillRect/>
          </a:stretch>
        </p:blipFill>
        <p:spPr>
          <a:xfrm>
            <a:off x="5666930" y="1065057"/>
            <a:ext cx="4252067" cy="2592000"/>
          </a:xfrm>
          <a:prstGeom prst="rect">
            <a:avLst/>
          </a:prstGeom>
          <a:ln w="19050">
            <a:solidFill>
              <a:schemeClr val="accent1"/>
            </a:solidFill>
          </a:ln>
        </p:spPr>
      </p:pic>
      <p:pic>
        <p:nvPicPr>
          <p:cNvPr id="11" name="Obrázek 10"/>
          <p:cNvPicPr>
            <a:picLocks noChangeAspect="1"/>
          </p:cNvPicPr>
          <p:nvPr/>
        </p:nvPicPr>
        <p:blipFill>
          <a:blip r:embed="rId3"/>
          <a:stretch>
            <a:fillRect/>
          </a:stretch>
        </p:blipFill>
        <p:spPr>
          <a:xfrm>
            <a:off x="5544237" y="3861544"/>
            <a:ext cx="4374760" cy="2880000"/>
          </a:xfrm>
          <a:prstGeom prst="rect">
            <a:avLst/>
          </a:prstGeom>
          <a:ln w="19050">
            <a:solidFill>
              <a:schemeClr val="accent1"/>
            </a:solidFill>
          </a:ln>
        </p:spPr>
      </p:pic>
      <p:sp>
        <p:nvSpPr>
          <p:cNvPr id="12" name="Obdélník 11"/>
          <p:cNvSpPr/>
          <p:nvPr/>
        </p:nvSpPr>
        <p:spPr>
          <a:xfrm>
            <a:off x="5681342" y="674814"/>
            <a:ext cx="3914914" cy="288000"/>
          </a:xfrm>
          <a:prstGeom prst="rect">
            <a:avLst/>
          </a:prstGeom>
        </p:spPr>
        <p:txBody>
          <a:bodyPr wrap="square">
            <a:spAutoFit/>
          </a:bodyPr>
          <a:lstStyle/>
          <a:p>
            <a:pPr algn="ctr"/>
            <a:r>
              <a:rPr lang="cs-CZ" sz="1400" b="0" i="1" dirty="0">
                <a:solidFill>
                  <a:srgbClr val="003399"/>
                </a:solidFill>
                <a:latin typeface="Arial Black" panose="020B0A04020102020204" pitchFamily="34" charset="0"/>
              </a:rPr>
              <a:t>Foto: Deník/Jaroslav Průša</a:t>
            </a:r>
            <a:br>
              <a:rPr lang="cs-CZ" sz="1400" b="0" i="1" dirty="0">
                <a:solidFill>
                  <a:srgbClr val="003399"/>
                </a:solidFill>
                <a:latin typeface="Arial Black" panose="020B0A04020102020204" pitchFamily="34" charset="0"/>
              </a:rPr>
            </a:br>
            <a:endParaRPr lang="cs-CZ" sz="1400" dirty="0">
              <a:solidFill>
                <a:srgbClr val="003399"/>
              </a:solidFill>
              <a:latin typeface="Arial Black" panose="020B0A04020102020204" pitchFamily="34" charset="0"/>
            </a:endParaRPr>
          </a:p>
        </p:txBody>
      </p:sp>
      <p:sp>
        <p:nvSpPr>
          <p:cNvPr id="3" name="TextovéPole 2"/>
          <p:cNvSpPr txBox="1"/>
          <p:nvPr/>
        </p:nvSpPr>
        <p:spPr>
          <a:xfrm>
            <a:off x="5544237" y="163116"/>
            <a:ext cx="4052019" cy="307777"/>
          </a:xfrm>
          <a:prstGeom prst="rect">
            <a:avLst/>
          </a:prstGeom>
          <a:solidFill>
            <a:srgbClr val="FFFF00"/>
          </a:solidFill>
          <a:effectLst>
            <a:glow rad="101600">
              <a:srgbClr val="FFFF66">
                <a:alpha val="40000"/>
              </a:srgbClr>
            </a:glow>
            <a:softEdge rad="0"/>
          </a:effectLst>
        </p:spPr>
        <p:txBody>
          <a:bodyPr wrap="square" rtlCol="0">
            <a:spAutoFit/>
          </a:bodyPr>
          <a:lstStyle/>
          <a:p>
            <a:pPr algn="ctr"/>
            <a:r>
              <a:rPr lang="cs-CZ" sz="1400" dirty="0" smtClean="0">
                <a:latin typeface="Georgia" panose="02040502050405020303" pitchFamily="18" charset="0"/>
              </a:rPr>
              <a:t>TJ Spartak Perštejn-SK Štětí 5:2</a:t>
            </a:r>
          </a:p>
        </p:txBody>
      </p:sp>
    </p:spTree>
    <p:extLst>
      <p:ext uri="{BB962C8B-B14F-4D97-AF65-F5344CB8AC3E}">
        <p14:creationId xmlns:p14="http://schemas.microsoft.com/office/powerpoint/2010/main" val="3124472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12</a:t>
            </a:r>
          </a:p>
        </p:txBody>
      </p:sp>
      <p:sp>
        <p:nvSpPr>
          <p:cNvPr id="10" name="TextovéPole 9"/>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33</a:t>
            </a:r>
          </a:p>
        </p:txBody>
      </p:sp>
      <p:sp>
        <p:nvSpPr>
          <p:cNvPr id="5" name="Obdélník 4"/>
          <p:cNvSpPr/>
          <p:nvPr/>
        </p:nvSpPr>
        <p:spPr>
          <a:xfrm>
            <a:off x="4984151" y="3481001"/>
            <a:ext cx="255198" cy="276999"/>
          </a:xfrm>
          <a:prstGeom prst="rect">
            <a:avLst/>
          </a:prstGeom>
        </p:spPr>
        <p:txBody>
          <a:bodyPr wrap="none">
            <a:spAutoFit/>
          </a:bodyPr>
          <a:lstStyle/>
          <a:p>
            <a:r>
              <a:rPr lang="cs-CZ" sz="1100" b="0" dirty="0">
                <a:solidFill>
                  <a:srgbClr val="000000"/>
                </a:solidFill>
                <a:latin typeface="Calibri" panose="020F0502020204030204" pitchFamily="34" charset="0"/>
              </a:rPr>
              <a:t> </a:t>
            </a:r>
            <a:r>
              <a:rPr lang="cs-CZ" dirty="0"/>
              <a:t> </a:t>
            </a:r>
          </a:p>
        </p:txBody>
      </p:sp>
      <p:graphicFrame>
        <p:nvGraphicFramePr>
          <p:cNvPr id="11" name="Tabulka 10"/>
          <p:cNvGraphicFramePr>
            <a:graphicFrameLocks noGrp="1"/>
          </p:cNvGraphicFramePr>
          <p:nvPr>
            <p:extLst>
              <p:ext uri="{D42A27DB-BD31-4B8C-83A1-F6EECF244321}">
                <p14:modId xmlns:p14="http://schemas.microsoft.com/office/powerpoint/2010/main" val="4661102"/>
              </p:ext>
            </p:extLst>
          </p:nvPr>
        </p:nvGraphicFramePr>
        <p:xfrm>
          <a:off x="5398989" y="1099218"/>
          <a:ext cx="4764153" cy="2672682"/>
        </p:xfrm>
        <a:graphic>
          <a:graphicData uri="http://schemas.openxmlformats.org/drawingml/2006/table">
            <a:tbl>
              <a:tblPr/>
              <a:tblGrid>
                <a:gridCol w="232115">
                  <a:extLst>
                    <a:ext uri="{9D8B030D-6E8A-4147-A177-3AD203B41FA5}">
                      <a16:colId xmlns:a16="http://schemas.microsoft.com/office/drawing/2014/main" val="1722377222"/>
                    </a:ext>
                  </a:extLst>
                </a:gridCol>
                <a:gridCol w="441017">
                  <a:extLst>
                    <a:ext uri="{9D8B030D-6E8A-4147-A177-3AD203B41FA5}">
                      <a16:colId xmlns:a16="http://schemas.microsoft.com/office/drawing/2014/main" val="197674378"/>
                    </a:ext>
                  </a:extLst>
                </a:gridCol>
                <a:gridCol w="1418800">
                  <a:extLst>
                    <a:ext uri="{9D8B030D-6E8A-4147-A177-3AD203B41FA5}">
                      <a16:colId xmlns:a16="http://schemas.microsoft.com/office/drawing/2014/main" val="2671409647"/>
                    </a:ext>
                  </a:extLst>
                </a:gridCol>
                <a:gridCol w="371384">
                  <a:extLst>
                    <a:ext uri="{9D8B030D-6E8A-4147-A177-3AD203B41FA5}">
                      <a16:colId xmlns:a16="http://schemas.microsoft.com/office/drawing/2014/main" val="3748450016"/>
                    </a:ext>
                  </a:extLst>
                </a:gridCol>
                <a:gridCol w="359777">
                  <a:extLst>
                    <a:ext uri="{9D8B030D-6E8A-4147-A177-3AD203B41FA5}">
                      <a16:colId xmlns:a16="http://schemas.microsoft.com/office/drawing/2014/main" val="182452814"/>
                    </a:ext>
                  </a:extLst>
                </a:gridCol>
                <a:gridCol w="232115">
                  <a:extLst>
                    <a:ext uri="{9D8B030D-6E8A-4147-A177-3AD203B41FA5}">
                      <a16:colId xmlns:a16="http://schemas.microsoft.com/office/drawing/2014/main" val="1121485675"/>
                    </a:ext>
                  </a:extLst>
                </a:gridCol>
                <a:gridCol w="232115">
                  <a:extLst>
                    <a:ext uri="{9D8B030D-6E8A-4147-A177-3AD203B41FA5}">
                      <a16:colId xmlns:a16="http://schemas.microsoft.com/office/drawing/2014/main" val="3960723580"/>
                    </a:ext>
                  </a:extLst>
                </a:gridCol>
                <a:gridCol w="232115">
                  <a:extLst>
                    <a:ext uri="{9D8B030D-6E8A-4147-A177-3AD203B41FA5}">
                      <a16:colId xmlns:a16="http://schemas.microsoft.com/office/drawing/2014/main" val="908979051"/>
                    </a:ext>
                  </a:extLst>
                </a:gridCol>
                <a:gridCol w="580287">
                  <a:extLst>
                    <a:ext uri="{9D8B030D-6E8A-4147-A177-3AD203B41FA5}">
                      <a16:colId xmlns:a16="http://schemas.microsoft.com/office/drawing/2014/main" val="516011911"/>
                    </a:ext>
                  </a:extLst>
                </a:gridCol>
                <a:gridCol w="374285">
                  <a:extLst>
                    <a:ext uri="{9D8B030D-6E8A-4147-A177-3AD203B41FA5}">
                      <a16:colId xmlns:a16="http://schemas.microsoft.com/office/drawing/2014/main" val="3590970609"/>
                    </a:ext>
                  </a:extLst>
                </a:gridCol>
                <a:gridCol w="290143">
                  <a:extLst>
                    <a:ext uri="{9D8B030D-6E8A-4147-A177-3AD203B41FA5}">
                      <a16:colId xmlns:a16="http://schemas.microsoft.com/office/drawing/2014/main" val="1596588583"/>
                    </a:ext>
                  </a:extLst>
                </a:gridCol>
              </a:tblGrid>
              <a:tr h="1665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561242283"/>
                  </a:ext>
                </a:extLst>
              </a:tr>
              <a:tr h="19358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100" b="1" i="0" u="none" strike="noStrike">
                          <a:solidFill>
                            <a:srgbClr val="0000CC"/>
                          </a:solidFill>
                          <a:effectLst/>
                          <a:latin typeface="Calibri" panose="020F0502020204030204" pitchFamily="34" charset="0"/>
                        </a:rPr>
                        <a:t>Okresní přebor starší přípravky jaro 2019 ELITE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751492587"/>
                  </a:ext>
                </a:extLst>
              </a:tr>
              <a:tr h="17693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Sokol Libochovany</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59:40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052809406"/>
                  </a:ext>
                </a:extLst>
              </a:tr>
              <a:tr h="17693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Bezděkov/Dobříň</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65:23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720249818"/>
                  </a:ext>
                </a:extLst>
              </a:tr>
              <a:tr h="17693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Liběšice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50:15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865806719"/>
                  </a:ext>
                </a:extLst>
              </a:tr>
              <a:tr h="17693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Sokol Brozany</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42:42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787426616"/>
                  </a:ext>
                </a:extLst>
              </a:tr>
              <a:tr h="17693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Sokol Mšené Lázně</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49:45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531225635"/>
                  </a:ext>
                </a:extLst>
              </a:tr>
              <a:tr h="34345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Slavoj Bohušovice n.O.</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46:57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492625480"/>
                  </a:ext>
                </a:extLst>
              </a:tr>
              <a:tr h="17693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Slavoj Třebenice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33:47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908319933"/>
                  </a:ext>
                </a:extLst>
              </a:tr>
              <a:tr h="17693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Libotenice,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24:29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794410091"/>
                  </a:ext>
                </a:extLst>
              </a:tr>
              <a:tr h="17693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41:51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612186282"/>
                  </a:ext>
                </a:extLst>
              </a:tr>
              <a:tr h="17693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TJ Dynamo </a:t>
                      </a:r>
                      <a:r>
                        <a:rPr lang="cs-CZ" sz="1000" b="1" i="0" u="none" strike="noStrike" dirty="0" err="1">
                          <a:solidFill>
                            <a:srgbClr val="000000"/>
                          </a:solidFill>
                          <a:effectLst/>
                          <a:latin typeface="Arial" panose="020B0604020202020204" pitchFamily="34" charset="0"/>
                        </a:rPr>
                        <a:t>Podlusky</a:t>
                      </a:r>
                      <a:endParaRPr lang="cs-CZ" sz="1000" b="1"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43:72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520952660"/>
                  </a:ext>
                </a:extLst>
              </a:tr>
              <a:tr h="21023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FF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FF0000"/>
                          </a:solidFill>
                          <a:effectLst/>
                          <a:latin typeface="Arial" panose="020B0604020202020204" pitchFamily="34" charset="0"/>
                        </a:rPr>
                        <a:t>SK Štětí</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18:49</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316787708"/>
                  </a:ext>
                </a:extLst>
              </a:tr>
              <a:tr h="16652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163434877"/>
                  </a:ext>
                </a:extLst>
              </a:tr>
            </a:tbl>
          </a:graphicData>
        </a:graphic>
      </p:graphicFrame>
      <p:graphicFrame>
        <p:nvGraphicFramePr>
          <p:cNvPr id="12" name="Tabulka 11"/>
          <p:cNvGraphicFramePr>
            <a:graphicFrameLocks noGrp="1"/>
          </p:cNvGraphicFramePr>
          <p:nvPr>
            <p:extLst>
              <p:ext uri="{D42A27DB-BD31-4B8C-83A1-F6EECF244321}">
                <p14:modId xmlns:p14="http://schemas.microsoft.com/office/powerpoint/2010/main" val="1523443885"/>
              </p:ext>
            </p:extLst>
          </p:nvPr>
        </p:nvGraphicFramePr>
        <p:xfrm>
          <a:off x="5398988" y="4653538"/>
          <a:ext cx="4759103" cy="2278330"/>
        </p:xfrm>
        <a:graphic>
          <a:graphicData uri="http://schemas.openxmlformats.org/drawingml/2006/table">
            <a:tbl>
              <a:tblPr/>
              <a:tblGrid>
                <a:gridCol w="231869">
                  <a:extLst>
                    <a:ext uri="{9D8B030D-6E8A-4147-A177-3AD203B41FA5}">
                      <a16:colId xmlns:a16="http://schemas.microsoft.com/office/drawing/2014/main" val="3664192990"/>
                    </a:ext>
                  </a:extLst>
                </a:gridCol>
                <a:gridCol w="440550">
                  <a:extLst>
                    <a:ext uri="{9D8B030D-6E8A-4147-A177-3AD203B41FA5}">
                      <a16:colId xmlns:a16="http://schemas.microsoft.com/office/drawing/2014/main" val="1785111173"/>
                    </a:ext>
                  </a:extLst>
                </a:gridCol>
                <a:gridCol w="1417296">
                  <a:extLst>
                    <a:ext uri="{9D8B030D-6E8A-4147-A177-3AD203B41FA5}">
                      <a16:colId xmlns:a16="http://schemas.microsoft.com/office/drawing/2014/main" val="2581416251"/>
                    </a:ext>
                  </a:extLst>
                </a:gridCol>
                <a:gridCol w="370990">
                  <a:extLst>
                    <a:ext uri="{9D8B030D-6E8A-4147-A177-3AD203B41FA5}">
                      <a16:colId xmlns:a16="http://schemas.microsoft.com/office/drawing/2014/main" val="715255355"/>
                    </a:ext>
                  </a:extLst>
                </a:gridCol>
                <a:gridCol w="359396">
                  <a:extLst>
                    <a:ext uri="{9D8B030D-6E8A-4147-A177-3AD203B41FA5}">
                      <a16:colId xmlns:a16="http://schemas.microsoft.com/office/drawing/2014/main" val="1700224182"/>
                    </a:ext>
                  </a:extLst>
                </a:gridCol>
                <a:gridCol w="231869">
                  <a:extLst>
                    <a:ext uri="{9D8B030D-6E8A-4147-A177-3AD203B41FA5}">
                      <a16:colId xmlns:a16="http://schemas.microsoft.com/office/drawing/2014/main" val="3738208426"/>
                    </a:ext>
                  </a:extLst>
                </a:gridCol>
                <a:gridCol w="231869">
                  <a:extLst>
                    <a:ext uri="{9D8B030D-6E8A-4147-A177-3AD203B41FA5}">
                      <a16:colId xmlns:a16="http://schemas.microsoft.com/office/drawing/2014/main" val="2511157475"/>
                    </a:ext>
                  </a:extLst>
                </a:gridCol>
                <a:gridCol w="231869">
                  <a:extLst>
                    <a:ext uri="{9D8B030D-6E8A-4147-A177-3AD203B41FA5}">
                      <a16:colId xmlns:a16="http://schemas.microsoft.com/office/drawing/2014/main" val="2271586645"/>
                    </a:ext>
                  </a:extLst>
                </a:gridCol>
                <a:gridCol w="579672">
                  <a:extLst>
                    <a:ext uri="{9D8B030D-6E8A-4147-A177-3AD203B41FA5}">
                      <a16:colId xmlns:a16="http://schemas.microsoft.com/office/drawing/2014/main" val="3882383882"/>
                    </a:ext>
                  </a:extLst>
                </a:gridCol>
                <a:gridCol w="373888">
                  <a:extLst>
                    <a:ext uri="{9D8B030D-6E8A-4147-A177-3AD203B41FA5}">
                      <a16:colId xmlns:a16="http://schemas.microsoft.com/office/drawing/2014/main" val="1542927874"/>
                    </a:ext>
                  </a:extLst>
                </a:gridCol>
                <a:gridCol w="289835">
                  <a:extLst>
                    <a:ext uri="{9D8B030D-6E8A-4147-A177-3AD203B41FA5}">
                      <a16:colId xmlns:a16="http://schemas.microsoft.com/office/drawing/2014/main" val="3882077599"/>
                    </a:ext>
                  </a:extLst>
                </a:gridCol>
              </a:tblGrid>
              <a:tr h="14666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017951642"/>
                  </a:ext>
                </a:extLst>
              </a:tr>
              <a:tr h="17049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100" b="1" i="0" u="none" strike="noStrike" dirty="0">
                          <a:solidFill>
                            <a:srgbClr val="0000CC"/>
                          </a:solidFill>
                          <a:effectLst/>
                          <a:latin typeface="Calibri" panose="020F0502020204030204" pitchFamily="34" charset="0"/>
                        </a:rPr>
                        <a:t>Okresní přebor mladší přípravky Jaro 2019 o umístění</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721278829"/>
                  </a:ext>
                </a:extLst>
              </a:tr>
              <a:tr h="17049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SK Velemín</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dirty="0">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89:21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189556302"/>
                  </a:ext>
                </a:extLst>
              </a:tr>
              <a:tr h="18515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2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76:36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602180016"/>
                  </a:ext>
                </a:extLst>
              </a:tr>
              <a:tr h="30248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Slavoj Bohušovice n.O.</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70:35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292940590"/>
                  </a:ext>
                </a:extLst>
              </a:tr>
              <a:tr h="15582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Sahara Vědomice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31:34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545924222"/>
                  </a:ext>
                </a:extLst>
              </a:tr>
              <a:tr h="15582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Sokol Hoštka</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46:30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1862118"/>
                  </a:ext>
                </a:extLst>
              </a:tr>
              <a:tr h="15582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Liběšice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38:64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07527038"/>
                  </a:ext>
                </a:extLst>
              </a:tr>
              <a:tr h="15582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Slavoj Třebenice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31:56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49686127"/>
                  </a:ext>
                </a:extLst>
              </a:tr>
              <a:tr h="30248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Viktorie Budyně n.O. 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27:55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073801148"/>
                  </a:ext>
                </a:extLst>
              </a:tr>
              <a:tr h="15582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Sokol Prackovice</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15:92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699031084"/>
                  </a:ext>
                </a:extLst>
              </a:tr>
              <a:tr h="14666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594719367"/>
                  </a:ext>
                </a:extLst>
              </a:tr>
            </a:tbl>
          </a:graphicData>
        </a:graphic>
      </p:graphicFrame>
      <p:graphicFrame>
        <p:nvGraphicFramePr>
          <p:cNvPr id="13" name="Tabulka 12"/>
          <p:cNvGraphicFramePr>
            <a:graphicFrameLocks noGrp="1"/>
          </p:cNvGraphicFramePr>
          <p:nvPr>
            <p:extLst>
              <p:ext uri="{D42A27DB-BD31-4B8C-83A1-F6EECF244321}">
                <p14:modId xmlns:p14="http://schemas.microsoft.com/office/powerpoint/2010/main" val="1985326140"/>
              </p:ext>
            </p:extLst>
          </p:nvPr>
        </p:nvGraphicFramePr>
        <p:xfrm>
          <a:off x="5438279" y="91109"/>
          <a:ext cx="4680520" cy="1000474"/>
        </p:xfrm>
        <a:graphic>
          <a:graphicData uri="http://schemas.openxmlformats.org/drawingml/2006/table">
            <a:tbl>
              <a:tblPr/>
              <a:tblGrid>
                <a:gridCol w="1201086">
                  <a:extLst>
                    <a:ext uri="{9D8B030D-6E8A-4147-A177-3AD203B41FA5}">
                      <a16:colId xmlns:a16="http://schemas.microsoft.com/office/drawing/2014/main" val="3281039985"/>
                    </a:ext>
                  </a:extLst>
                </a:gridCol>
                <a:gridCol w="1238232">
                  <a:extLst>
                    <a:ext uri="{9D8B030D-6E8A-4147-A177-3AD203B41FA5}">
                      <a16:colId xmlns:a16="http://schemas.microsoft.com/office/drawing/2014/main" val="4247595069"/>
                    </a:ext>
                  </a:extLst>
                </a:gridCol>
                <a:gridCol w="1337292">
                  <a:extLst>
                    <a:ext uri="{9D8B030D-6E8A-4147-A177-3AD203B41FA5}">
                      <a16:colId xmlns:a16="http://schemas.microsoft.com/office/drawing/2014/main" val="3584098952"/>
                    </a:ext>
                  </a:extLst>
                </a:gridCol>
                <a:gridCol w="903910">
                  <a:extLst>
                    <a:ext uri="{9D8B030D-6E8A-4147-A177-3AD203B41FA5}">
                      <a16:colId xmlns:a16="http://schemas.microsoft.com/office/drawing/2014/main" val="2212246711"/>
                    </a:ext>
                  </a:extLst>
                </a:gridCol>
              </a:tblGrid>
              <a:tr h="79644">
                <a:tc>
                  <a:txBody>
                    <a:bodyPr/>
                    <a:lstStyle/>
                    <a:p>
                      <a:pPr algn="ctr" fontAlgn="ctr"/>
                      <a:endParaRPr lang="cs-CZ" sz="1400" b="1" i="0" u="none" strike="noStrike" dirty="0">
                        <a:solidFill>
                          <a:srgbClr val="000000"/>
                        </a:solidFill>
                        <a:effectLst/>
                        <a:latin typeface="Arial Black" panose="020B0A04020102020204" pitchFamily="34" charset="0"/>
                      </a:endParaRP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dirty="0">
                          <a:solidFill>
                            <a:srgbClr val="000000"/>
                          </a:solidFill>
                          <a:effectLst/>
                          <a:latin typeface="Arial Black" panose="020B0A04020102020204" pitchFamily="34" charset="0"/>
                        </a:rPr>
                        <a:t>Starší přípravka</a:t>
                      </a:r>
                    </a:p>
                  </a:txBody>
                  <a:tcPr marL="9525" marR="9525" marT="9525" marB="0" anchor="ctr">
                    <a:lnL>
                      <a:noFill/>
                    </a:lnL>
                    <a:lnR>
                      <a:noFill/>
                    </a:lnR>
                    <a:lnT>
                      <a:noFill/>
                    </a:lnT>
                    <a:lnB>
                      <a:noFill/>
                    </a:lnB>
                    <a:solidFill>
                      <a:srgbClr val="FFFF00"/>
                    </a:solidFill>
                  </a:tcPr>
                </a:tc>
                <a:tc>
                  <a:txBody>
                    <a:bodyPr/>
                    <a:lstStyle/>
                    <a:p>
                      <a:pPr algn="ctr" fontAlgn="ctr"/>
                      <a:endParaRPr lang="cs-CZ" sz="1400" b="1" i="0" u="none" strike="noStrike" dirty="0">
                        <a:solidFill>
                          <a:srgbClr val="000000"/>
                        </a:solidFill>
                        <a:effectLst/>
                        <a:latin typeface="Arial Black" panose="020B0A04020102020204" pitchFamily="34" charset="0"/>
                      </a:endParaRPr>
                    </a:p>
                  </a:txBody>
                  <a:tcPr marL="9525" marR="9525" marT="9525" marB="0" anchor="ctr">
                    <a:lnL>
                      <a:noFill/>
                    </a:lnL>
                    <a:lnR>
                      <a:noFill/>
                    </a:lnR>
                    <a:lnT>
                      <a:noFill/>
                    </a:lnT>
                    <a:lnB>
                      <a:noFill/>
                    </a:lnB>
                    <a:solidFill>
                      <a:srgbClr val="FFFF00"/>
                    </a:solidFill>
                  </a:tcPr>
                </a:tc>
                <a:tc>
                  <a:txBody>
                    <a:bodyPr/>
                    <a:lstStyle/>
                    <a:p>
                      <a:pPr algn="ctr" fontAlgn="ctr"/>
                      <a:endParaRPr lang="cs-CZ" sz="1400" b="1" i="0" u="none" strike="noStrike" dirty="0">
                        <a:solidFill>
                          <a:srgbClr val="000000"/>
                        </a:solidFill>
                        <a:effectLst/>
                        <a:latin typeface="Arial Black" panose="020B0A04020102020204" pitchFamily="34" charset="0"/>
                      </a:endParaRP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3155514155"/>
                  </a:ext>
                </a:extLst>
              </a:tr>
              <a:tr h="564229">
                <a:tc>
                  <a:txBody>
                    <a:bodyPr/>
                    <a:lstStyle/>
                    <a:p>
                      <a:pPr algn="ctr" fontAlgn="ctr"/>
                      <a:r>
                        <a:rPr lang="cs-CZ" sz="1400" b="1" i="0" u="none" strike="noStrike" dirty="0">
                          <a:solidFill>
                            <a:srgbClr val="000000"/>
                          </a:solidFill>
                          <a:effectLst/>
                          <a:latin typeface="Arial Black" panose="020B0A04020102020204" pitchFamily="34" charset="0"/>
                        </a:rPr>
                        <a:t>05.05.2019</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dirty="0">
                          <a:solidFill>
                            <a:srgbClr val="000000"/>
                          </a:solidFill>
                          <a:effectLst/>
                          <a:latin typeface="Arial Black" panose="020B0A04020102020204" pitchFamily="34" charset="0"/>
                        </a:rPr>
                        <a:t>Mšené Lázně</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dirty="0">
                          <a:solidFill>
                            <a:srgbClr val="000000"/>
                          </a:solidFill>
                          <a:effectLst/>
                          <a:latin typeface="Arial Black" panose="020B0A04020102020204" pitchFamily="34" charset="0"/>
                        </a:rPr>
                        <a:t>SK Štětí</a:t>
                      </a:r>
                    </a:p>
                  </a:txBody>
                  <a:tcPr marL="9525" marR="9525" marT="9525" marB="0" anchor="ctr">
                    <a:lnL>
                      <a:noFill/>
                    </a:lnL>
                    <a:lnR>
                      <a:noFill/>
                    </a:lnR>
                    <a:lnT>
                      <a:noFill/>
                    </a:lnT>
                    <a:lnB>
                      <a:noFill/>
                    </a:lnB>
                    <a:solidFill>
                      <a:srgbClr val="FFFF00"/>
                    </a:solidFill>
                  </a:tcPr>
                </a:tc>
                <a:tc>
                  <a:txBody>
                    <a:bodyPr/>
                    <a:lstStyle/>
                    <a:p>
                      <a:pPr algn="ctr" fontAlgn="ctr"/>
                      <a:r>
                        <a:rPr lang="cs-CZ" sz="1400" b="1" i="0" u="none" strike="noStrike" dirty="0">
                          <a:solidFill>
                            <a:srgbClr val="000000"/>
                          </a:solidFill>
                          <a:effectLst/>
                          <a:latin typeface="Arial Black" panose="020B0A04020102020204" pitchFamily="34" charset="0"/>
                        </a:rPr>
                        <a:t>12:3</a:t>
                      </a:r>
                    </a:p>
                  </a:txBody>
                  <a:tcPr marL="9525" marR="9525" marT="9525" marB="0" anchor="ctr">
                    <a:lnL>
                      <a:noFill/>
                    </a:lnL>
                    <a:lnR>
                      <a:noFill/>
                    </a:lnR>
                    <a:lnT>
                      <a:noFill/>
                    </a:lnT>
                    <a:lnB>
                      <a:noFill/>
                    </a:lnB>
                    <a:solidFill>
                      <a:srgbClr val="FFFF00"/>
                    </a:solidFill>
                  </a:tcPr>
                </a:tc>
                <a:extLst>
                  <a:ext uri="{0D108BD9-81ED-4DB2-BD59-A6C34878D82A}">
                    <a16:rowId xmlns:a16="http://schemas.microsoft.com/office/drawing/2014/main" val="3768874096"/>
                  </a:ext>
                </a:extLst>
              </a:tr>
            </a:tbl>
          </a:graphicData>
        </a:graphic>
      </p:graphicFrame>
      <p:graphicFrame>
        <p:nvGraphicFramePr>
          <p:cNvPr id="14" name="Tabulka 13"/>
          <p:cNvGraphicFramePr>
            <a:graphicFrameLocks noGrp="1"/>
          </p:cNvGraphicFramePr>
          <p:nvPr>
            <p:extLst>
              <p:ext uri="{D42A27DB-BD31-4B8C-83A1-F6EECF244321}">
                <p14:modId xmlns:p14="http://schemas.microsoft.com/office/powerpoint/2010/main" val="2925334375"/>
              </p:ext>
            </p:extLst>
          </p:nvPr>
        </p:nvGraphicFramePr>
        <p:xfrm>
          <a:off x="5438278" y="3858934"/>
          <a:ext cx="4633599" cy="624662"/>
        </p:xfrm>
        <a:graphic>
          <a:graphicData uri="http://schemas.openxmlformats.org/drawingml/2006/table">
            <a:tbl>
              <a:tblPr/>
              <a:tblGrid>
                <a:gridCol w="1189045">
                  <a:extLst>
                    <a:ext uri="{9D8B030D-6E8A-4147-A177-3AD203B41FA5}">
                      <a16:colId xmlns:a16="http://schemas.microsoft.com/office/drawing/2014/main" val="3281039985"/>
                    </a:ext>
                  </a:extLst>
                </a:gridCol>
                <a:gridCol w="1225819">
                  <a:extLst>
                    <a:ext uri="{9D8B030D-6E8A-4147-A177-3AD203B41FA5}">
                      <a16:colId xmlns:a16="http://schemas.microsoft.com/office/drawing/2014/main" val="4247595069"/>
                    </a:ext>
                  </a:extLst>
                </a:gridCol>
                <a:gridCol w="1323886">
                  <a:extLst>
                    <a:ext uri="{9D8B030D-6E8A-4147-A177-3AD203B41FA5}">
                      <a16:colId xmlns:a16="http://schemas.microsoft.com/office/drawing/2014/main" val="3584098952"/>
                    </a:ext>
                  </a:extLst>
                </a:gridCol>
                <a:gridCol w="894849">
                  <a:extLst>
                    <a:ext uri="{9D8B030D-6E8A-4147-A177-3AD203B41FA5}">
                      <a16:colId xmlns:a16="http://schemas.microsoft.com/office/drawing/2014/main" val="2212246711"/>
                    </a:ext>
                  </a:extLst>
                </a:gridCol>
              </a:tblGrid>
              <a:tr h="312331">
                <a:tc>
                  <a:txBody>
                    <a:bodyPr/>
                    <a:lstStyle/>
                    <a:p>
                      <a:pPr algn="ctr" fontAlgn="ctr"/>
                      <a:r>
                        <a:rPr lang="cs-CZ" sz="1200" b="1" i="0" u="none" strike="noStrike" dirty="0">
                          <a:solidFill>
                            <a:srgbClr val="000000"/>
                          </a:solidFill>
                          <a:effectLst/>
                          <a:latin typeface="Arial Black" panose="020B0A04020102020204" pitchFamily="34" charset="0"/>
                        </a:rPr>
                        <a:t>27.04.2019</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200" b="1" i="0" u="none" strike="noStrike" dirty="0">
                          <a:solidFill>
                            <a:srgbClr val="000000"/>
                          </a:solidFill>
                          <a:effectLst/>
                          <a:latin typeface="Arial Black" panose="020B0A04020102020204" pitchFamily="34" charset="0"/>
                        </a:rPr>
                        <a:t>Hoštka</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200" b="1" i="0" u="none" strike="noStrike" dirty="0">
                          <a:solidFill>
                            <a:srgbClr val="000000"/>
                          </a:solidFill>
                          <a:effectLst/>
                          <a:latin typeface="Arial Black" panose="020B0A04020102020204" pitchFamily="34" charset="0"/>
                        </a:rPr>
                        <a:t>SK Štětí </a:t>
                      </a:r>
                    </a:p>
                  </a:txBody>
                  <a:tcPr marL="9525" marR="9525" marT="9525" marB="0" anchor="ctr">
                    <a:lnL>
                      <a:noFill/>
                    </a:lnL>
                    <a:lnR>
                      <a:noFill/>
                    </a:lnR>
                    <a:lnT>
                      <a:noFill/>
                    </a:lnT>
                    <a:lnB>
                      <a:noFill/>
                    </a:lnB>
                    <a:solidFill>
                      <a:schemeClr val="accent1">
                        <a:lumMod val="40000"/>
                        <a:lumOff val="60000"/>
                      </a:schemeClr>
                    </a:solidFill>
                  </a:tcPr>
                </a:tc>
                <a:tc>
                  <a:txBody>
                    <a:bodyPr/>
                    <a:lstStyle/>
                    <a:p>
                      <a:pPr algn="ctr" fontAlgn="ctr"/>
                      <a:r>
                        <a:rPr lang="cs-CZ" sz="1200" b="1" i="0" u="none" strike="noStrike" dirty="0">
                          <a:solidFill>
                            <a:srgbClr val="000000"/>
                          </a:solidFill>
                          <a:effectLst/>
                          <a:latin typeface="Arial Black" panose="020B0A04020102020204" pitchFamily="34" charset="0"/>
                        </a:rPr>
                        <a:t>8:9</a:t>
                      </a:r>
                    </a:p>
                  </a:txBody>
                  <a:tcPr marL="9525" marR="9525" marT="9525" marB="0" anchor="ctr">
                    <a:lnL>
                      <a:noFill/>
                    </a:lnL>
                    <a:lnR>
                      <a:noFill/>
                    </a:lnR>
                    <a:lnT>
                      <a:noFill/>
                    </a:lnT>
                    <a:lnB>
                      <a:noFill/>
                    </a:lnB>
                    <a:solidFill>
                      <a:schemeClr val="accent1">
                        <a:lumMod val="40000"/>
                        <a:lumOff val="60000"/>
                      </a:schemeClr>
                    </a:solidFill>
                  </a:tcPr>
                </a:tc>
                <a:extLst>
                  <a:ext uri="{0D108BD9-81ED-4DB2-BD59-A6C34878D82A}">
                    <a16:rowId xmlns:a16="http://schemas.microsoft.com/office/drawing/2014/main" val="3768874096"/>
                  </a:ext>
                </a:extLst>
              </a:tr>
              <a:tr h="312331">
                <a:tc>
                  <a:txBody>
                    <a:bodyPr/>
                    <a:lstStyle/>
                    <a:p>
                      <a:pPr algn="ctr" fontAlgn="ctr"/>
                      <a:r>
                        <a:rPr lang="cs-CZ" sz="1200" b="1" i="0" u="none" strike="noStrike" dirty="0">
                          <a:solidFill>
                            <a:srgbClr val="000000"/>
                          </a:solidFill>
                          <a:effectLst/>
                          <a:latin typeface="Arial Black" panose="020B0A04020102020204" pitchFamily="34" charset="0"/>
                        </a:rPr>
                        <a:t>15.04.2019</a:t>
                      </a:r>
                    </a:p>
                  </a:txBody>
                  <a:tcPr marL="9525" marR="9525" marT="9525" marB="0" anchor="ctr">
                    <a:lnL>
                      <a:noFill/>
                    </a:lnL>
                    <a:lnR>
                      <a:noFill/>
                    </a:lnR>
                    <a:lnT>
                      <a:noFill/>
                    </a:lnT>
                    <a:lnB>
                      <a:noFill/>
                    </a:lnB>
                    <a:solidFill>
                      <a:srgbClr val="66FF66"/>
                    </a:solidFill>
                  </a:tcPr>
                </a:tc>
                <a:tc>
                  <a:txBody>
                    <a:bodyPr/>
                    <a:lstStyle/>
                    <a:p>
                      <a:pPr algn="ctr" fontAlgn="ctr"/>
                      <a:r>
                        <a:rPr lang="cs-CZ" sz="1200" b="1" i="0" u="none" strike="noStrike" dirty="0">
                          <a:solidFill>
                            <a:srgbClr val="000000"/>
                          </a:solidFill>
                          <a:effectLst/>
                          <a:latin typeface="Arial Black" panose="020B0A04020102020204" pitchFamily="34" charset="0"/>
                        </a:rPr>
                        <a:t>Štětí</a:t>
                      </a:r>
                    </a:p>
                  </a:txBody>
                  <a:tcPr marL="9525" marR="9525" marT="9525" marB="0" anchor="ctr">
                    <a:lnL>
                      <a:noFill/>
                    </a:lnL>
                    <a:lnR>
                      <a:noFill/>
                    </a:lnR>
                    <a:lnT>
                      <a:noFill/>
                    </a:lnT>
                    <a:lnB>
                      <a:noFill/>
                    </a:lnB>
                    <a:solidFill>
                      <a:srgbClr val="66FF66"/>
                    </a:solidFill>
                  </a:tcPr>
                </a:tc>
                <a:tc>
                  <a:txBody>
                    <a:bodyPr/>
                    <a:lstStyle/>
                    <a:p>
                      <a:pPr algn="ctr" fontAlgn="ctr"/>
                      <a:r>
                        <a:rPr lang="cs-CZ" sz="1200" b="1" i="0" u="none" strike="noStrike" dirty="0">
                          <a:solidFill>
                            <a:srgbClr val="000000"/>
                          </a:solidFill>
                          <a:effectLst/>
                          <a:latin typeface="Arial Black" panose="020B0A04020102020204" pitchFamily="34" charset="0"/>
                        </a:rPr>
                        <a:t>Bohušovice</a:t>
                      </a:r>
                    </a:p>
                  </a:txBody>
                  <a:tcPr marL="9525" marR="9525" marT="9525" marB="0" anchor="ctr">
                    <a:lnL>
                      <a:noFill/>
                    </a:lnL>
                    <a:lnR>
                      <a:noFill/>
                    </a:lnR>
                    <a:lnT>
                      <a:noFill/>
                    </a:lnT>
                    <a:lnB>
                      <a:noFill/>
                    </a:lnB>
                    <a:solidFill>
                      <a:srgbClr val="66FF66"/>
                    </a:solidFill>
                  </a:tcPr>
                </a:tc>
                <a:tc>
                  <a:txBody>
                    <a:bodyPr/>
                    <a:lstStyle/>
                    <a:p>
                      <a:pPr algn="ctr" fontAlgn="ctr"/>
                      <a:r>
                        <a:rPr lang="cs-CZ" sz="1200" b="1" i="0" u="none" strike="noStrike" dirty="0">
                          <a:solidFill>
                            <a:srgbClr val="000000"/>
                          </a:solidFill>
                          <a:effectLst/>
                          <a:latin typeface="Arial Black" panose="020B0A04020102020204" pitchFamily="34" charset="0"/>
                        </a:rPr>
                        <a:t>12:13</a:t>
                      </a:r>
                    </a:p>
                  </a:txBody>
                  <a:tcPr marL="9525" marR="9525" marT="9525" marB="0" anchor="ctr">
                    <a:lnL>
                      <a:noFill/>
                    </a:lnL>
                    <a:lnR>
                      <a:noFill/>
                    </a:lnR>
                    <a:lnT>
                      <a:noFill/>
                    </a:lnT>
                    <a:lnB>
                      <a:noFill/>
                    </a:lnB>
                    <a:solidFill>
                      <a:srgbClr val="66FF66"/>
                    </a:solidFill>
                  </a:tcPr>
                </a:tc>
                <a:extLst>
                  <a:ext uri="{0D108BD9-81ED-4DB2-BD59-A6C34878D82A}">
                    <a16:rowId xmlns:a16="http://schemas.microsoft.com/office/drawing/2014/main" val="4155241171"/>
                  </a:ext>
                </a:extLst>
              </a:tr>
            </a:tbl>
          </a:graphicData>
        </a:graphic>
      </p:graphicFrame>
      <p:graphicFrame>
        <p:nvGraphicFramePr>
          <p:cNvPr id="2" name="Tabulka 1"/>
          <p:cNvGraphicFramePr>
            <a:graphicFrameLocks noGrp="1"/>
          </p:cNvGraphicFramePr>
          <p:nvPr>
            <p:extLst>
              <p:ext uri="{D42A27DB-BD31-4B8C-83A1-F6EECF244321}">
                <p14:modId xmlns:p14="http://schemas.microsoft.com/office/powerpoint/2010/main" val="3716585348"/>
              </p:ext>
            </p:extLst>
          </p:nvPr>
        </p:nvGraphicFramePr>
        <p:xfrm>
          <a:off x="231274" y="3428573"/>
          <a:ext cx="4593237" cy="3579495"/>
        </p:xfrm>
        <a:graphic>
          <a:graphicData uri="http://schemas.openxmlformats.org/drawingml/2006/table">
            <a:tbl>
              <a:tblPr/>
              <a:tblGrid>
                <a:gridCol w="223788">
                  <a:extLst>
                    <a:ext uri="{9D8B030D-6E8A-4147-A177-3AD203B41FA5}">
                      <a16:colId xmlns:a16="http://schemas.microsoft.com/office/drawing/2014/main" val="59529904"/>
                    </a:ext>
                  </a:extLst>
                </a:gridCol>
                <a:gridCol w="425196">
                  <a:extLst>
                    <a:ext uri="{9D8B030D-6E8A-4147-A177-3AD203B41FA5}">
                      <a16:colId xmlns:a16="http://schemas.microsoft.com/office/drawing/2014/main" val="537123955"/>
                    </a:ext>
                  </a:extLst>
                </a:gridCol>
                <a:gridCol w="1367900">
                  <a:extLst>
                    <a:ext uri="{9D8B030D-6E8A-4147-A177-3AD203B41FA5}">
                      <a16:colId xmlns:a16="http://schemas.microsoft.com/office/drawing/2014/main" val="1976900987"/>
                    </a:ext>
                  </a:extLst>
                </a:gridCol>
                <a:gridCol w="358060">
                  <a:extLst>
                    <a:ext uri="{9D8B030D-6E8A-4147-A177-3AD203B41FA5}">
                      <a16:colId xmlns:a16="http://schemas.microsoft.com/office/drawing/2014/main" val="2969548957"/>
                    </a:ext>
                  </a:extLst>
                </a:gridCol>
                <a:gridCol w="346870">
                  <a:extLst>
                    <a:ext uri="{9D8B030D-6E8A-4147-A177-3AD203B41FA5}">
                      <a16:colId xmlns:a16="http://schemas.microsoft.com/office/drawing/2014/main" val="897465372"/>
                    </a:ext>
                  </a:extLst>
                </a:gridCol>
                <a:gridCol w="223788">
                  <a:extLst>
                    <a:ext uri="{9D8B030D-6E8A-4147-A177-3AD203B41FA5}">
                      <a16:colId xmlns:a16="http://schemas.microsoft.com/office/drawing/2014/main" val="498836079"/>
                    </a:ext>
                  </a:extLst>
                </a:gridCol>
                <a:gridCol w="223788">
                  <a:extLst>
                    <a:ext uri="{9D8B030D-6E8A-4147-A177-3AD203B41FA5}">
                      <a16:colId xmlns:a16="http://schemas.microsoft.com/office/drawing/2014/main" val="1091016177"/>
                    </a:ext>
                  </a:extLst>
                </a:gridCol>
                <a:gridCol w="223788">
                  <a:extLst>
                    <a:ext uri="{9D8B030D-6E8A-4147-A177-3AD203B41FA5}">
                      <a16:colId xmlns:a16="http://schemas.microsoft.com/office/drawing/2014/main" val="2160959071"/>
                    </a:ext>
                  </a:extLst>
                </a:gridCol>
                <a:gridCol w="559468">
                  <a:extLst>
                    <a:ext uri="{9D8B030D-6E8A-4147-A177-3AD203B41FA5}">
                      <a16:colId xmlns:a16="http://schemas.microsoft.com/office/drawing/2014/main" val="3914927994"/>
                    </a:ext>
                  </a:extLst>
                </a:gridCol>
                <a:gridCol w="360857">
                  <a:extLst>
                    <a:ext uri="{9D8B030D-6E8A-4147-A177-3AD203B41FA5}">
                      <a16:colId xmlns:a16="http://schemas.microsoft.com/office/drawing/2014/main" val="1448484880"/>
                    </a:ext>
                  </a:extLst>
                </a:gridCol>
                <a:gridCol w="279734">
                  <a:extLst>
                    <a:ext uri="{9D8B030D-6E8A-4147-A177-3AD203B41FA5}">
                      <a16:colId xmlns:a16="http://schemas.microsoft.com/office/drawing/2014/main" val="1639045422"/>
                    </a:ext>
                  </a:extLst>
                </a:gridCol>
              </a:tblGrid>
              <a:tr h="12774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774039117"/>
                  </a:ext>
                </a:extLst>
              </a:tr>
              <a:tr h="15549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600" b="1" i="0" u="none" strike="noStrike" dirty="0">
                          <a:solidFill>
                            <a:srgbClr val="0000CC"/>
                          </a:solidFill>
                          <a:effectLst/>
                          <a:latin typeface="Calibri" panose="020F0502020204030204" pitchFamily="34" charset="0"/>
                        </a:rPr>
                        <a:t>Ústecký přebor dospělých 2018-2019 po 24 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105630681"/>
                  </a:ext>
                </a:extLst>
              </a:tr>
              <a:tr h="14211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Louny</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67:24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506133440"/>
                  </a:ext>
                </a:extLst>
              </a:tr>
              <a:tr h="14211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Srbice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74:26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108711573"/>
                  </a:ext>
                </a:extLst>
              </a:tr>
              <a:tr h="27587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STAP-TRATEC Vilémov</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51:23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35676421"/>
                  </a:ext>
                </a:extLst>
              </a:tr>
              <a:tr h="14211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63:43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45</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935729078"/>
                  </a:ext>
                </a:extLst>
              </a:tr>
              <a:tr h="15549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24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65:42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43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634530178"/>
                  </a:ext>
                </a:extLst>
              </a:tr>
              <a:tr h="14211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Baník Modlany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57:48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252075473"/>
                  </a:ext>
                </a:extLst>
              </a:tr>
              <a:tr h="14211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Brná,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52:54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34</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972561189"/>
                  </a:ext>
                </a:extLst>
              </a:tr>
              <a:tr h="14211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34:49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217159662"/>
                  </a:ext>
                </a:extLst>
              </a:tr>
              <a:tr h="14211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Slavoj Žatec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55:63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29</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059796189"/>
                  </a:ext>
                </a:extLst>
              </a:tr>
              <a:tr h="14211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Tatran Kadaň o.s.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42:64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10397228"/>
                  </a:ext>
                </a:extLst>
              </a:tr>
              <a:tr h="14211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H.Jiřetín /Litvínov</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47:60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394795289"/>
                  </a:ext>
                </a:extLst>
              </a:tr>
              <a:tr h="27587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Jiskra Modrá/SK Hrobce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37:54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597107505"/>
                  </a:ext>
                </a:extLst>
              </a:tr>
              <a:tr h="14211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Dobroměřice.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34:45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26</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598597741"/>
                  </a:ext>
                </a:extLst>
              </a:tr>
              <a:tr h="275870">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Spartak Perštejn,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43:70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7425088"/>
                  </a:ext>
                </a:extLst>
              </a:tr>
              <a:tr h="14211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Jílové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34:57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847727318"/>
                  </a:ext>
                </a:extLst>
              </a:tr>
              <a:tr h="14211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Litoměřicko, z.s. 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47:81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129336480"/>
                  </a:ext>
                </a:extLst>
              </a:tr>
              <a:tr h="127745">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573602467"/>
                  </a:ext>
                </a:extLst>
              </a:tr>
            </a:tbl>
          </a:graphicData>
        </a:graphic>
      </p:graphicFrame>
      <p:sp>
        <p:nvSpPr>
          <p:cNvPr id="3" name="TextovéPole 2"/>
          <p:cNvSpPr txBox="1"/>
          <p:nvPr/>
        </p:nvSpPr>
        <p:spPr>
          <a:xfrm>
            <a:off x="143992" y="379140"/>
            <a:ext cx="2232248" cy="400110"/>
          </a:xfrm>
          <a:prstGeom prst="rect">
            <a:avLst/>
          </a:prstGeom>
          <a:solidFill>
            <a:srgbClr val="99FFCC"/>
          </a:solidFill>
          <a:effectLst>
            <a:glow rad="101600">
              <a:srgbClr val="FFFF66">
                <a:alpha val="40000"/>
              </a:srgbClr>
            </a:glow>
            <a:softEdge rad="241300"/>
          </a:effectLst>
        </p:spPr>
        <p:txBody>
          <a:bodyPr wrap="square" rtlCol="0">
            <a:spAutoFit/>
          </a:bodyPr>
          <a:lstStyle/>
          <a:p>
            <a:pPr algn="ctr"/>
            <a:endParaRPr lang="cs-CZ" sz="2000" dirty="0" smtClean="0">
              <a:latin typeface="Arial Black" panose="020B0A04020102020204" pitchFamily="34" charset="0"/>
            </a:endParaRPr>
          </a:p>
        </p:txBody>
      </p:sp>
      <p:sp>
        <p:nvSpPr>
          <p:cNvPr id="4" name="TextovéPole 3"/>
          <p:cNvSpPr txBox="1"/>
          <p:nvPr/>
        </p:nvSpPr>
        <p:spPr>
          <a:xfrm>
            <a:off x="151629" y="158181"/>
            <a:ext cx="4672882" cy="646331"/>
          </a:xfrm>
          <a:prstGeom prst="rect">
            <a:avLst/>
          </a:prstGeom>
          <a:pattFill prst="dashHorz">
            <a:fgClr>
              <a:srgbClr val="99FFCC"/>
            </a:fgClr>
            <a:bgClr>
              <a:schemeClr val="bg1"/>
            </a:bgClr>
          </a:pattFill>
          <a:effectLst>
            <a:softEdge rad="0"/>
          </a:effectLst>
        </p:spPr>
        <p:txBody>
          <a:bodyPr wrap="square" rtlCol="0">
            <a:spAutoFit/>
          </a:bodyPr>
          <a:lstStyle/>
          <a:p>
            <a:pPr algn="ctr"/>
            <a:r>
              <a:rPr lang="cs-CZ" sz="1800" dirty="0" smtClean="0">
                <a:solidFill>
                  <a:srgbClr val="000099"/>
                </a:solidFill>
                <a:latin typeface="Arial Black" panose="020B0A04020102020204" pitchFamily="34" charset="0"/>
              </a:rPr>
              <a:t>Do kompletní tabulky chybí už jen 2 zápasy</a:t>
            </a:r>
          </a:p>
        </p:txBody>
      </p:sp>
      <p:sp>
        <p:nvSpPr>
          <p:cNvPr id="6" name="TextovéPole 5"/>
          <p:cNvSpPr txBox="1"/>
          <p:nvPr/>
        </p:nvSpPr>
        <p:spPr>
          <a:xfrm>
            <a:off x="143993" y="953083"/>
            <a:ext cx="4786606" cy="2308324"/>
          </a:xfrm>
          <a:prstGeom prst="rect">
            <a:avLst/>
          </a:prstGeom>
          <a:solidFill>
            <a:srgbClr val="99FFCC"/>
          </a:solidFill>
          <a:effectLst>
            <a:glow rad="101600">
              <a:srgbClr val="FFFF66">
                <a:alpha val="40000"/>
              </a:srgbClr>
            </a:glow>
            <a:softEdge rad="241300"/>
          </a:effectLst>
        </p:spPr>
        <p:txBody>
          <a:bodyPr wrap="square" rtlCol="0">
            <a:spAutoFit/>
          </a:bodyPr>
          <a:lstStyle/>
          <a:p>
            <a:pPr algn="just"/>
            <a:r>
              <a:rPr lang="cs-CZ" dirty="0" smtClean="0">
                <a:latin typeface="Arial" panose="020B0604020202020204" pitchFamily="34" charset="0"/>
                <a:cs typeface="Arial" panose="020B0604020202020204" pitchFamily="34" charset="0"/>
              </a:rPr>
              <a:t>Louny  i když doma zaváhaly se Srbicemi, tak si drží na 1. místě bezpečný náskok. V boji o 2. místo vykrystalizovaly Srbice a Vilémov. O 4. místo, které je pro informaci posledním v případě postupu mimo pořadí si to rozdají Krupka a Štětí. Na poslední místo se propadla Litoměřická rezerva. Většina mužstev ve spodní části tabulky vítězila a ještě zdaleka není rozhodnuto, kdo letos Ústecký přebor opustí. Devátý Žatec ani desátá Kadaň si nemohou být jisti. Modrá, která na jaře zatím prohrála jen jednou je na 12. místě. Dobroměřice na 13. v dohrávce přehrály </a:t>
            </a:r>
            <a:r>
              <a:rPr lang="cs-CZ" dirty="0" err="1" smtClean="0">
                <a:latin typeface="Arial" panose="020B0604020202020204" pitchFamily="34" charset="0"/>
                <a:cs typeface="Arial" panose="020B0604020202020204" pitchFamily="34" charset="0"/>
              </a:rPr>
              <a:t>Brnou</a:t>
            </a:r>
            <a:r>
              <a:rPr lang="cs-CZ" dirty="0" smtClean="0">
                <a:latin typeface="Arial" panose="020B0604020202020204" pitchFamily="34" charset="0"/>
                <a:cs typeface="Arial" panose="020B0604020202020204" pitchFamily="34" charset="0"/>
              </a:rPr>
              <a:t>. Ani výhra nad Štětím v minulém kole nestačí Perštejnu na lepší než 14. místo. Ještě hůře je na tom Jílové na 15. místě, kterému nepomohla ani výhra nad Modrou.</a:t>
            </a:r>
          </a:p>
        </p:txBody>
      </p:sp>
    </p:spTree>
    <p:extLst>
      <p:ext uri="{BB962C8B-B14F-4D97-AF65-F5344CB8AC3E}">
        <p14:creationId xmlns:p14="http://schemas.microsoft.com/office/powerpoint/2010/main" val="369195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32</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13</a:t>
            </a:r>
          </a:p>
        </p:txBody>
      </p:sp>
      <p:graphicFrame>
        <p:nvGraphicFramePr>
          <p:cNvPr id="8" name="Tabulka 7"/>
          <p:cNvGraphicFramePr>
            <a:graphicFrameLocks noGrp="1"/>
          </p:cNvGraphicFramePr>
          <p:nvPr>
            <p:extLst>
              <p:ext uri="{D42A27DB-BD31-4B8C-83A1-F6EECF244321}">
                <p14:modId xmlns:p14="http://schemas.microsoft.com/office/powerpoint/2010/main" val="551711965"/>
              </p:ext>
            </p:extLst>
          </p:nvPr>
        </p:nvGraphicFramePr>
        <p:xfrm>
          <a:off x="193038" y="883196"/>
          <a:ext cx="4533901" cy="2428875"/>
        </p:xfrm>
        <a:graphic>
          <a:graphicData uri="http://schemas.openxmlformats.org/drawingml/2006/table">
            <a:tbl>
              <a:tblPr/>
              <a:tblGrid>
                <a:gridCol w="215147">
                  <a:extLst>
                    <a:ext uri="{9D8B030D-6E8A-4147-A177-3AD203B41FA5}">
                      <a16:colId xmlns:a16="http://schemas.microsoft.com/office/drawing/2014/main" val="3278990319"/>
                    </a:ext>
                  </a:extLst>
                </a:gridCol>
                <a:gridCol w="253114">
                  <a:extLst>
                    <a:ext uri="{9D8B030D-6E8A-4147-A177-3AD203B41FA5}">
                      <a16:colId xmlns:a16="http://schemas.microsoft.com/office/drawing/2014/main" val="3840957058"/>
                    </a:ext>
                  </a:extLst>
                </a:gridCol>
                <a:gridCol w="1699026">
                  <a:extLst>
                    <a:ext uri="{9D8B030D-6E8A-4147-A177-3AD203B41FA5}">
                      <a16:colId xmlns:a16="http://schemas.microsoft.com/office/drawing/2014/main" val="1616877898"/>
                    </a:ext>
                  </a:extLst>
                </a:gridCol>
                <a:gridCol w="332212">
                  <a:extLst>
                    <a:ext uri="{9D8B030D-6E8A-4147-A177-3AD203B41FA5}">
                      <a16:colId xmlns:a16="http://schemas.microsoft.com/office/drawing/2014/main" val="3466027347"/>
                    </a:ext>
                  </a:extLst>
                </a:gridCol>
                <a:gridCol w="227802">
                  <a:extLst>
                    <a:ext uri="{9D8B030D-6E8A-4147-A177-3AD203B41FA5}">
                      <a16:colId xmlns:a16="http://schemas.microsoft.com/office/drawing/2014/main" val="3902383888"/>
                    </a:ext>
                  </a:extLst>
                </a:gridCol>
                <a:gridCol w="180344">
                  <a:extLst>
                    <a:ext uri="{9D8B030D-6E8A-4147-A177-3AD203B41FA5}">
                      <a16:colId xmlns:a16="http://schemas.microsoft.com/office/drawing/2014/main" val="2263091791"/>
                    </a:ext>
                  </a:extLst>
                </a:gridCol>
                <a:gridCol w="180344">
                  <a:extLst>
                    <a:ext uri="{9D8B030D-6E8A-4147-A177-3AD203B41FA5}">
                      <a16:colId xmlns:a16="http://schemas.microsoft.com/office/drawing/2014/main" val="2140125543"/>
                    </a:ext>
                  </a:extLst>
                </a:gridCol>
                <a:gridCol w="240458">
                  <a:extLst>
                    <a:ext uri="{9D8B030D-6E8A-4147-A177-3AD203B41FA5}">
                      <a16:colId xmlns:a16="http://schemas.microsoft.com/office/drawing/2014/main" val="674553433"/>
                    </a:ext>
                  </a:extLst>
                </a:gridCol>
                <a:gridCol w="645440">
                  <a:extLst>
                    <a:ext uri="{9D8B030D-6E8A-4147-A177-3AD203B41FA5}">
                      <a16:colId xmlns:a16="http://schemas.microsoft.com/office/drawing/2014/main" val="3807180064"/>
                    </a:ext>
                  </a:extLst>
                </a:gridCol>
                <a:gridCol w="294245">
                  <a:extLst>
                    <a:ext uri="{9D8B030D-6E8A-4147-A177-3AD203B41FA5}">
                      <a16:colId xmlns:a16="http://schemas.microsoft.com/office/drawing/2014/main" val="2191783774"/>
                    </a:ext>
                  </a:extLst>
                </a:gridCol>
                <a:gridCol w="265769">
                  <a:extLst>
                    <a:ext uri="{9D8B030D-6E8A-4147-A177-3AD203B41FA5}">
                      <a16:colId xmlns:a16="http://schemas.microsoft.com/office/drawing/2014/main" val="805787358"/>
                    </a:ext>
                  </a:extLst>
                </a:gridCol>
              </a:tblGrid>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81344596"/>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400" b="1" i="0" u="none" strike="noStrike" dirty="0">
                          <a:solidFill>
                            <a:srgbClr val="0000CC"/>
                          </a:solidFill>
                          <a:effectLst/>
                          <a:latin typeface="Calibri" panose="020F0502020204030204" pitchFamily="34" charset="0"/>
                        </a:rPr>
                        <a:t>Ústecký přebor starších žáků 2018/2019 po 21 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52866051"/>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127:7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54</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657783664"/>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effectLst/>
                          <a:latin typeface="Arial" panose="020B0604020202020204" pitchFamily="34" charset="0"/>
                        </a:rPr>
                        <a:t>FK Neštěmice, </a:t>
                      </a:r>
                      <a:r>
                        <a:rPr lang="cs-CZ" sz="900" b="1" i="0" u="none" strike="noStrike" dirty="0" err="1">
                          <a:solidFill>
                            <a:srgbClr val="000000"/>
                          </a:solidFill>
                          <a:effectLst/>
                          <a:latin typeface="Arial" panose="020B0604020202020204" pitchFamily="34" charset="0"/>
                        </a:rPr>
                        <a:t>z.s</a:t>
                      </a:r>
                      <a:r>
                        <a:rPr lang="cs-CZ" sz="900" b="1" i="0" u="none" strike="noStrike" dirty="0">
                          <a:solidFill>
                            <a:srgbClr val="00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104:36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38</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4706542"/>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74:62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820670802"/>
                  </a:ext>
                </a:extLst>
              </a:tr>
              <a:tr h="3048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effectLst/>
                          <a:latin typeface="Arial" panose="020B0604020202020204" pitchFamily="34" charset="0"/>
                        </a:rPr>
                        <a:t>SK Sokol Brozany/SK Lukavec</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83:67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613121931"/>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FK Litoměřice B</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Calibri" panose="020F0502020204030204" pitchFamily="34" charset="0"/>
                        </a:rPr>
                        <a:t>49:36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33</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27410954"/>
                  </a:ext>
                </a:extLst>
              </a:tr>
              <a:tr h="200025">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FF0000"/>
                          </a:solidFill>
                          <a:effectLst/>
                          <a:latin typeface="Arial" panose="020B0604020202020204" pitchFamily="34" charset="0"/>
                        </a:rPr>
                        <a:t>SK Štětí, </a:t>
                      </a:r>
                      <a:r>
                        <a:rPr lang="cs-CZ" sz="1200" b="1" i="0" u="none" strike="noStrike" dirty="0" err="1">
                          <a:solidFill>
                            <a:srgbClr val="FF0000"/>
                          </a:solidFill>
                          <a:effectLst/>
                          <a:latin typeface="Arial" panose="020B0604020202020204" pitchFamily="34" charset="0"/>
                        </a:rPr>
                        <a:t>z.s</a:t>
                      </a:r>
                      <a:r>
                        <a:rPr lang="cs-CZ" sz="1200" b="1" i="0" u="none" strike="noStrike" dirty="0">
                          <a:solidFill>
                            <a:srgbClr val="FF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Calibri" panose="020F0502020204030204" pitchFamily="34" charset="0"/>
                        </a:rPr>
                        <a:t>84:102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22</a:t>
                      </a:r>
                    </a:p>
                  </a:txBody>
                  <a:tcPr marL="9525" marR="9525" marT="9525" marB="0" anchor="ctr">
                    <a:lnL>
                      <a:noFill/>
                    </a:lnL>
                    <a:lnR>
                      <a:noFill/>
                    </a:lnR>
                    <a:lnT>
                      <a:noFill/>
                    </a:lnT>
                    <a:lnB>
                      <a:noFill/>
                    </a:lnB>
                    <a:solidFill>
                      <a:srgbClr val="CCFFFF"/>
                    </a:solidFill>
                  </a:tcPr>
                </a:tc>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34828747"/>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MSK Benešov n.Pl./Boletice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41:88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01074471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53:107</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87681481"/>
                  </a:ext>
                </a:extLst>
              </a:tr>
              <a:tr h="171038">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SK Junior Teplice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21:131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301544632"/>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94215045"/>
                  </a:ext>
                </a:extLst>
              </a:tr>
            </a:tbl>
          </a:graphicData>
        </a:graphic>
      </p:graphicFrame>
      <p:graphicFrame>
        <p:nvGraphicFramePr>
          <p:cNvPr id="11" name="Tabulka 10"/>
          <p:cNvGraphicFramePr>
            <a:graphicFrameLocks noGrp="1"/>
          </p:cNvGraphicFramePr>
          <p:nvPr>
            <p:extLst>
              <p:ext uri="{D42A27DB-BD31-4B8C-83A1-F6EECF244321}">
                <p14:modId xmlns:p14="http://schemas.microsoft.com/office/powerpoint/2010/main" val="1371797972"/>
              </p:ext>
            </p:extLst>
          </p:nvPr>
        </p:nvGraphicFramePr>
        <p:xfrm>
          <a:off x="193038" y="4327525"/>
          <a:ext cx="4533902" cy="2442210"/>
        </p:xfrm>
        <a:graphic>
          <a:graphicData uri="http://schemas.openxmlformats.org/drawingml/2006/table">
            <a:tbl>
              <a:tblPr/>
              <a:tblGrid>
                <a:gridCol w="322650">
                  <a:extLst>
                    <a:ext uri="{9D8B030D-6E8A-4147-A177-3AD203B41FA5}">
                      <a16:colId xmlns:a16="http://schemas.microsoft.com/office/drawing/2014/main" val="136610257"/>
                    </a:ext>
                  </a:extLst>
                </a:gridCol>
                <a:gridCol w="282318">
                  <a:extLst>
                    <a:ext uri="{9D8B030D-6E8A-4147-A177-3AD203B41FA5}">
                      <a16:colId xmlns:a16="http://schemas.microsoft.com/office/drawing/2014/main" val="2085695089"/>
                    </a:ext>
                  </a:extLst>
                </a:gridCol>
                <a:gridCol w="1845154">
                  <a:extLst>
                    <a:ext uri="{9D8B030D-6E8A-4147-A177-3AD203B41FA5}">
                      <a16:colId xmlns:a16="http://schemas.microsoft.com/office/drawing/2014/main" val="3610733277"/>
                    </a:ext>
                  </a:extLst>
                </a:gridCol>
                <a:gridCol w="228544">
                  <a:extLst>
                    <a:ext uri="{9D8B030D-6E8A-4147-A177-3AD203B41FA5}">
                      <a16:colId xmlns:a16="http://schemas.microsoft.com/office/drawing/2014/main" val="669593591"/>
                    </a:ext>
                  </a:extLst>
                </a:gridCol>
                <a:gridCol w="191573">
                  <a:extLst>
                    <a:ext uri="{9D8B030D-6E8A-4147-A177-3AD203B41FA5}">
                      <a16:colId xmlns:a16="http://schemas.microsoft.com/office/drawing/2014/main" val="1093415490"/>
                    </a:ext>
                  </a:extLst>
                </a:gridCol>
                <a:gridCol w="191573">
                  <a:extLst>
                    <a:ext uri="{9D8B030D-6E8A-4147-A177-3AD203B41FA5}">
                      <a16:colId xmlns:a16="http://schemas.microsoft.com/office/drawing/2014/main" val="1166380833"/>
                    </a:ext>
                  </a:extLst>
                </a:gridCol>
                <a:gridCol w="191573">
                  <a:extLst>
                    <a:ext uri="{9D8B030D-6E8A-4147-A177-3AD203B41FA5}">
                      <a16:colId xmlns:a16="http://schemas.microsoft.com/office/drawing/2014/main" val="340190774"/>
                    </a:ext>
                  </a:extLst>
                </a:gridCol>
                <a:gridCol w="191573">
                  <a:extLst>
                    <a:ext uri="{9D8B030D-6E8A-4147-A177-3AD203B41FA5}">
                      <a16:colId xmlns:a16="http://schemas.microsoft.com/office/drawing/2014/main" val="3383095749"/>
                    </a:ext>
                  </a:extLst>
                </a:gridCol>
                <a:gridCol w="470531">
                  <a:extLst>
                    <a:ext uri="{9D8B030D-6E8A-4147-A177-3AD203B41FA5}">
                      <a16:colId xmlns:a16="http://schemas.microsoft.com/office/drawing/2014/main" val="433684079"/>
                    </a:ext>
                  </a:extLst>
                </a:gridCol>
                <a:gridCol w="362981">
                  <a:extLst>
                    <a:ext uri="{9D8B030D-6E8A-4147-A177-3AD203B41FA5}">
                      <a16:colId xmlns:a16="http://schemas.microsoft.com/office/drawing/2014/main" val="628381033"/>
                    </a:ext>
                  </a:extLst>
                </a:gridCol>
                <a:gridCol w="255432">
                  <a:extLst>
                    <a:ext uri="{9D8B030D-6E8A-4147-A177-3AD203B41FA5}">
                      <a16:colId xmlns:a16="http://schemas.microsoft.com/office/drawing/2014/main" val="2140182704"/>
                    </a:ext>
                  </a:extLst>
                </a:gridCol>
              </a:tblGrid>
              <a:tr h="190500">
                <a:tc>
                  <a:txBody>
                    <a:bodyPr/>
                    <a:lstStyle/>
                    <a:p>
                      <a:pPr algn="l" fontAlgn="b"/>
                      <a:r>
                        <a:rPr lang="cs-CZ" sz="1100" b="0" i="0" u="none" strike="noStrike" dirty="0">
                          <a:solidFill>
                            <a:srgbClr val="000000"/>
                          </a:solidFill>
                          <a:effectLst/>
                          <a:latin typeface="Calibri" panose="020F0502020204030204" pitchFamily="34" charset="0"/>
                        </a:rPr>
                        <a:t> </a:t>
                      </a:r>
                      <a:r>
                        <a:rPr lang="cs-CZ" sz="1100" b="0" i="0" u="none" strike="noStrike" dirty="0" smtClean="0">
                          <a:solidFill>
                            <a:srgbClr val="000000"/>
                          </a:solidFill>
                          <a:effectLst/>
                          <a:latin typeface="Calibri" panose="020F0502020204030204" pitchFamily="34" charset="0"/>
                        </a:rPr>
                        <a:t> </a:t>
                      </a:r>
                      <a:endParaRPr lang="cs-CZ"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1125212"/>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400" b="1" i="0" u="none" strike="noStrike" dirty="0">
                          <a:solidFill>
                            <a:srgbClr val="0000CC"/>
                          </a:solidFill>
                          <a:effectLst/>
                          <a:latin typeface="Calibri" panose="020F0502020204030204" pitchFamily="34" charset="0"/>
                        </a:rPr>
                        <a:t>Ústecký přebor mladších žáků 2018/2019 po 21 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725955453"/>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161:23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53</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027953"/>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Neštěmice,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Calibri" panose="020F0502020204030204" pitchFamily="34" charset="0"/>
                        </a:rPr>
                        <a:t>130:57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42</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583125369"/>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19</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Calibri" panose="020F0502020204030204" pitchFamily="34" charset="0"/>
                        </a:rPr>
                        <a:t>155:56</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34</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831432951"/>
                  </a:ext>
                </a:extLst>
              </a:tr>
              <a:tr h="3048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Junior/ FK Teplice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Calibri" panose="020F0502020204030204" pitchFamily="34" charset="0"/>
                        </a:rPr>
                        <a:t>105:79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106404429"/>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Litoměřice B</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94:61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31</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507482287"/>
                  </a:ext>
                </a:extLst>
              </a:tr>
              <a:tr h="20002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Calibri" panose="020F0502020204030204" pitchFamily="34" charset="0"/>
                        </a:rPr>
                        <a:t>87:75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34005870"/>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SK Sokol Brozany/SK Lukavec</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54:102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23158908"/>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MSK Trmice</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Calibri" panose="020F0502020204030204" pitchFamily="34" charset="0"/>
                        </a:rPr>
                        <a:t>42:178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354755581"/>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MSK Benešov n.Pl./Boletice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Calibri" panose="020F0502020204030204" pitchFamily="34" charset="0"/>
                        </a:rPr>
                        <a:t>24:221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0151622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758081403"/>
                  </a:ext>
                </a:extLst>
              </a:tr>
            </a:tbl>
          </a:graphicData>
        </a:graphic>
      </p:graphicFrame>
      <p:sp>
        <p:nvSpPr>
          <p:cNvPr id="2" name="TextovéPole 1"/>
          <p:cNvSpPr txBox="1"/>
          <p:nvPr/>
        </p:nvSpPr>
        <p:spPr>
          <a:xfrm>
            <a:off x="193038" y="105598"/>
            <a:ext cx="4533901" cy="707886"/>
          </a:xfrm>
          <a:prstGeom prst="rect">
            <a:avLst/>
          </a:prstGeom>
          <a:gradFill>
            <a:gsLst>
              <a:gs pos="0">
                <a:srgbClr val="FEFDF2"/>
              </a:gs>
              <a:gs pos="26000">
                <a:schemeClr val="bg1">
                  <a:lumMod val="95000"/>
                </a:schemeClr>
              </a:gs>
              <a:gs pos="63000">
                <a:srgbClr val="FFCC00"/>
              </a:gs>
            </a:gsLst>
            <a:lin ang="5400000" scaled="1"/>
          </a:gradFill>
          <a:effectLst>
            <a:glow rad="101600">
              <a:srgbClr val="FFFF66">
                <a:alpha val="40000"/>
              </a:srgbClr>
            </a:glow>
            <a:softEdge rad="0"/>
          </a:effectLst>
        </p:spPr>
        <p:txBody>
          <a:bodyPr wrap="square" rtlCol="0">
            <a:spAutoFit/>
          </a:bodyPr>
          <a:lstStyle/>
          <a:p>
            <a:pPr algn="ctr"/>
            <a:r>
              <a:rPr lang="cs-CZ" sz="2000" dirty="0" smtClean="0">
                <a:solidFill>
                  <a:srgbClr val="CC00CC"/>
                </a:solidFill>
                <a:latin typeface="Arial Black" panose="020B0A04020102020204" pitchFamily="34" charset="0"/>
              </a:rPr>
              <a:t>Starší žáci jsou na 6. místě bodově osamoceni</a:t>
            </a:r>
          </a:p>
        </p:txBody>
      </p:sp>
      <p:sp>
        <p:nvSpPr>
          <p:cNvPr id="3" name="TextovéPole 2"/>
          <p:cNvSpPr txBox="1"/>
          <p:nvPr/>
        </p:nvSpPr>
        <p:spPr>
          <a:xfrm>
            <a:off x="162140" y="3419901"/>
            <a:ext cx="4533901" cy="830997"/>
          </a:xfrm>
          <a:prstGeom prst="rect">
            <a:avLst/>
          </a:prstGeom>
          <a:solidFill>
            <a:srgbClr val="99FFCC"/>
          </a:solidFill>
          <a:effectLst>
            <a:glow rad="101600">
              <a:srgbClr val="FFFF66">
                <a:alpha val="40000"/>
              </a:srgbClr>
            </a:glow>
            <a:softEdge rad="241300"/>
          </a:effectLst>
        </p:spPr>
        <p:txBody>
          <a:bodyPr wrap="square" rtlCol="0">
            <a:spAutoFit/>
          </a:bodyPr>
          <a:lstStyle/>
          <a:p>
            <a:pPr algn="ctr"/>
            <a:r>
              <a:rPr lang="cs-CZ" sz="2400" dirty="0" smtClean="0">
                <a:solidFill>
                  <a:srgbClr val="009999"/>
                </a:solidFill>
                <a:latin typeface="Arial Black" panose="020B0A04020102020204" pitchFamily="34" charset="0"/>
              </a:rPr>
              <a:t>Tři mužstva bojují o 3. místo   </a:t>
            </a:r>
          </a:p>
        </p:txBody>
      </p:sp>
      <p:sp>
        <p:nvSpPr>
          <p:cNvPr id="13" name="Obdélník 12">
            <a:extLst>
              <a:ext uri="{FF2B5EF4-FFF2-40B4-BE49-F238E27FC236}">
                <a16:creationId xmlns:a16="http://schemas.microsoft.com/office/drawing/2014/main" id="{0FC908D0-F37C-4B67-8EBB-11E7E215FB5D}"/>
              </a:ext>
            </a:extLst>
          </p:cNvPr>
          <p:cNvSpPr/>
          <p:nvPr/>
        </p:nvSpPr>
        <p:spPr>
          <a:xfrm>
            <a:off x="5472584" y="163116"/>
            <a:ext cx="4680520" cy="6701835"/>
          </a:xfrm>
          <a:prstGeom prst="rect">
            <a:avLst/>
          </a:prstGeom>
          <a:solidFill>
            <a:srgbClr val="EBFFF5"/>
          </a:solidFill>
        </p:spPr>
        <p:txBody>
          <a:bodyPr wrap="square" lIns="91440" tIns="45720" rIns="91440" bIns="45720">
            <a:spAutoFit/>
          </a:bodyPr>
          <a:lstStyle/>
          <a:p>
            <a:pPr algn="ctr" fontAlgn="ctr"/>
            <a:r>
              <a:rPr lang="cs-CZ" sz="1600" b="1" u="sng" cap="none" spc="0" dirty="0">
                <a:ln w="9525">
                  <a:noFill/>
                  <a:prstDash val="solid"/>
                </a:ln>
                <a:effectLst>
                  <a:outerShdw blurRad="12700" dist="38100" dir="2700000" algn="tl" rotWithShape="0">
                    <a:schemeClr val="accent5">
                      <a:lumMod val="60000"/>
                      <a:lumOff val="40000"/>
                    </a:schemeClr>
                  </a:outerShdw>
                </a:effectLst>
                <a:latin typeface="Arial Black" panose="020B0A04020102020204" pitchFamily="34" charset="0"/>
                <a:cs typeface="Arial" panose="020B0604020202020204" pitchFamily="34" charset="0"/>
              </a:rPr>
              <a:t>Výsledky 24. kola přeboru 4.-5.5.2019 </a:t>
            </a:r>
          </a:p>
          <a:p>
            <a:pPr algn="ctr" fontAlgn="ctr"/>
            <a:r>
              <a:rPr lang="cs-CZ" sz="1600" dirty="0">
                <a:solidFill>
                  <a:srgbClr val="FF0000"/>
                </a:solidFill>
              </a:rPr>
              <a:t>TJ Spartak Perštejn</a:t>
            </a:r>
            <a:r>
              <a:rPr lang="cs-CZ" sz="1600" b="0" dirty="0">
                <a:solidFill>
                  <a:srgbClr val="FF0000"/>
                </a:solidFill>
              </a:rPr>
              <a:t> - </a:t>
            </a:r>
            <a:r>
              <a:rPr lang="cs-CZ" sz="1600" dirty="0">
                <a:solidFill>
                  <a:srgbClr val="FF0000"/>
                </a:solidFill>
              </a:rPr>
              <a:t>SK Štětí  5:2(3:2)</a:t>
            </a:r>
          </a:p>
          <a:p>
            <a:pPr algn="just" fontAlgn="ctr"/>
            <a:r>
              <a:rPr lang="cs-CZ" sz="1050" dirty="0">
                <a:latin typeface="Arial" panose="020B0604020202020204" pitchFamily="34" charset="0"/>
                <a:cs typeface="Arial" panose="020B0604020202020204" pitchFamily="34" charset="0"/>
              </a:rPr>
              <a:t>hosté skvěle začali, rychle vedli 2:0, měli další šance, ale pak začali tropit chyby a David </a:t>
            </a:r>
            <a:r>
              <a:rPr lang="cs-CZ" sz="1050" dirty="0" err="1">
                <a:latin typeface="Arial" panose="020B0604020202020204" pitchFamily="34" charset="0"/>
                <a:cs typeface="Arial" panose="020B0604020202020204" pitchFamily="34" charset="0"/>
              </a:rPr>
              <a:t>Filinger</a:t>
            </a:r>
            <a:r>
              <a:rPr lang="cs-CZ" sz="1050" dirty="0">
                <a:latin typeface="Arial" panose="020B0604020202020204" pitchFamily="34" charset="0"/>
                <a:cs typeface="Arial" panose="020B0604020202020204" pitchFamily="34" charset="0"/>
              </a:rPr>
              <a:t> trestal, sám dal 3 góly a  uchoval domácím naději na záchranu</a:t>
            </a:r>
          </a:p>
          <a:p>
            <a:pPr algn="ctr" fontAlgn="ctr"/>
            <a:r>
              <a:rPr lang="cs-CZ" sz="1600" dirty="0">
                <a:solidFill>
                  <a:srgbClr val="FF0000"/>
                </a:solidFill>
              </a:rPr>
              <a:t>SK </a:t>
            </a:r>
            <a:r>
              <a:rPr lang="cs-CZ" sz="1600" dirty="0" err="1">
                <a:solidFill>
                  <a:srgbClr val="FF0000"/>
                </a:solidFill>
              </a:rPr>
              <a:t>Brná</a:t>
            </a:r>
            <a:r>
              <a:rPr lang="cs-CZ" sz="1600" b="0" dirty="0">
                <a:solidFill>
                  <a:srgbClr val="FF0000"/>
                </a:solidFill>
              </a:rPr>
              <a:t> - </a:t>
            </a:r>
            <a:r>
              <a:rPr lang="cs-CZ" sz="1600" dirty="0">
                <a:solidFill>
                  <a:srgbClr val="FF0000"/>
                </a:solidFill>
              </a:rPr>
              <a:t>TJ Sokol Horní Jiřetín 3:2 PK(1:0)</a:t>
            </a:r>
          </a:p>
          <a:p>
            <a:pPr fontAlgn="ctr"/>
            <a:r>
              <a:rPr lang="cs-CZ" sz="1050" dirty="0">
                <a:latin typeface="Arial" panose="020B0604020202020204" pitchFamily="34" charset="0"/>
                <a:cs typeface="Arial" panose="020B0604020202020204" pitchFamily="34" charset="0"/>
              </a:rPr>
              <a:t>domácí 2x vedli, ale 9 minut před koncem vyrovnal Polcar. Na řadu přišly penalty a v těch byl lepší Jiřetín </a:t>
            </a:r>
          </a:p>
          <a:p>
            <a:pPr algn="ctr" fontAlgn="ctr"/>
            <a:r>
              <a:rPr lang="cs-CZ" sz="1600" dirty="0">
                <a:solidFill>
                  <a:srgbClr val="FF0000"/>
                </a:solidFill>
              </a:rPr>
              <a:t>FK Dobroměřice</a:t>
            </a:r>
            <a:r>
              <a:rPr lang="cs-CZ" sz="1600" b="0" dirty="0">
                <a:solidFill>
                  <a:srgbClr val="FF0000"/>
                </a:solidFill>
              </a:rPr>
              <a:t> - </a:t>
            </a:r>
            <a:r>
              <a:rPr lang="cs-CZ" sz="1600" dirty="0">
                <a:solidFill>
                  <a:srgbClr val="FF0000"/>
                </a:solidFill>
              </a:rPr>
              <a:t>ASK Lovosice   5:2(2:1)</a:t>
            </a:r>
            <a:r>
              <a:rPr lang="cs-CZ" sz="1600" dirty="0">
                <a:solidFill>
                  <a:srgbClr val="FF0000"/>
                </a:solidFill>
                <a:latin typeface="Arial" panose="020B0604020202020204" pitchFamily="34" charset="0"/>
                <a:cs typeface="Arial" panose="020B0604020202020204" pitchFamily="34" charset="0"/>
              </a:rPr>
              <a:t> </a:t>
            </a:r>
          </a:p>
          <a:p>
            <a:pPr algn="just" fontAlgn="ctr"/>
            <a:r>
              <a:rPr lang="cs-CZ" sz="1000" dirty="0">
                <a:latin typeface="Arial" panose="020B0604020202020204" pitchFamily="34" charset="0"/>
                <a:cs typeface="Arial" panose="020B0604020202020204" pitchFamily="34" charset="0"/>
              </a:rPr>
              <a:t>před zápasem poslední Dobroměřice i přesto, že vyhráli, tak dle vlastního trenéra Aloise Šebka podaly slabý výkon. „Lovosice byly na jaře nejslabší soupeř“ doplnil. </a:t>
            </a:r>
            <a:r>
              <a:rPr lang="cs-CZ" sz="1000" dirty="0" err="1">
                <a:latin typeface="Arial" panose="020B0604020202020204" pitchFamily="34" charset="0"/>
                <a:cs typeface="Arial" panose="020B0604020202020204" pitchFamily="34" charset="0"/>
              </a:rPr>
              <a:t>Treníér</a:t>
            </a:r>
            <a:r>
              <a:rPr lang="cs-CZ" sz="1000" dirty="0">
                <a:latin typeface="Arial" panose="020B0604020202020204" pitchFamily="34" charset="0"/>
                <a:cs typeface="Arial" panose="020B0604020202020204" pitchFamily="34" charset="0"/>
              </a:rPr>
              <a:t> hostů Podrazil zase spílal na výkon rozhodčích. Hlavní byl Oborník. </a:t>
            </a:r>
          </a:p>
          <a:p>
            <a:pPr fontAlgn="ctr"/>
            <a:r>
              <a:rPr lang="cs-CZ" sz="1600" dirty="0">
                <a:solidFill>
                  <a:srgbClr val="FF0000"/>
                </a:solidFill>
              </a:rPr>
              <a:t>FK SEKO Louny</a:t>
            </a:r>
            <a:r>
              <a:rPr lang="cs-CZ" sz="1600" b="0" dirty="0">
                <a:solidFill>
                  <a:srgbClr val="FF0000"/>
                </a:solidFill>
              </a:rPr>
              <a:t> - </a:t>
            </a:r>
            <a:r>
              <a:rPr lang="cs-CZ" sz="1600" dirty="0">
                <a:solidFill>
                  <a:srgbClr val="FF0000"/>
                </a:solidFill>
              </a:rPr>
              <a:t>TJ Sokol Srbice 2:6(0:2)</a:t>
            </a:r>
          </a:p>
          <a:p>
            <a:pPr algn="just" fontAlgn="ctr"/>
            <a:r>
              <a:rPr lang="cs-CZ" sz="1000" dirty="0">
                <a:latin typeface="Arial" panose="020B0604020202020204" pitchFamily="34" charset="0"/>
                <a:cs typeface="Arial" panose="020B0604020202020204" pitchFamily="34" charset="0"/>
              </a:rPr>
              <a:t>Louny proti 2. Srbicím domácím vůbec nevyšel. Hned v úvodu šli hosté do vedení a na závěr 1. půle přidali další gól. Po změně stran chtěli domácí vývoj otočit, ale čím více se vrhali do útoku, tím více byla obrana děravá a inkasovala </a:t>
            </a:r>
          </a:p>
          <a:p>
            <a:pPr algn="ctr" fontAlgn="ctr"/>
            <a:r>
              <a:rPr lang="cs-CZ" sz="1600" dirty="0">
                <a:solidFill>
                  <a:srgbClr val="FF0000"/>
                </a:solidFill>
              </a:rPr>
              <a:t>SK STAP Vilémov</a:t>
            </a:r>
            <a:r>
              <a:rPr lang="cs-CZ" sz="1600" b="0" dirty="0">
                <a:solidFill>
                  <a:srgbClr val="FF0000"/>
                </a:solidFill>
              </a:rPr>
              <a:t> - </a:t>
            </a:r>
            <a:r>
              <a:rPr lang="cs-CZ" sz="1600" dirty="0">
                <a:solidFill>
                  <a:srgbClr val="FF0000"/>
                </a:solidFill>
              </a:rPr>
              <a:t>TJ Krupka 2:0(1:0)</a:t>
            </a:r>
          </a:p>
          <a:p>
            <a:pPr fontAlgn="ctr"/>
            <a:r>
              <a:rPr lang="cs-CZ" sz="1050" dirty="0" smtClean="0">
                <a:latin typeface="Arial" panose="020B0604020202020204" pitchFamily="34" charset="0"/>
                <a:cs typeface="Arial" panose="020B0604020202020204" pitchFamily="34" charset="0"/>
              </a:rPr>
              <a:t>zápas </a:t>
            </a:r>
            <a:r>
              <a:rPr lang="cs-CZ" sz="1050" dirty="0">
                <a:latin typeface="Arial" panose="020B0604020202020204" pitchFamily="34" charset="0"/>
                <a:cs typeface="Arial" panose="020B0604020202020204" pitchFamily="34" charset="0"/>
              </a:rPr>
              <a:t>o 3. místo lépe zvládli domácí, kteří na jaře doma ještě neinkasovali.  Ve 2. poločase je navíc podržel Vaňák v brance.  </a:t>
            </a:r>
          </a:p>
          <a:p>
            <a:pPr algn="ctr" fontAlgn="ctr"/>
            <a:r>
              <a:rPr lang="cs-CZ" dirty="0" smtClean="0">
                <a:solidFill>
                  <a:srgbClr val="FF0000"/>
                </a:solidFill>
                <a:latin typeface="Arial" panose="020B0604020202020204" pitchFamily="34" charset="0"/>
                <a:cs typeface="Arial" panose="020B0604020202020204" pitchFamily="34" charset="0"/>
              </a:rPr>
              <a:t> </a:t>
            </a:r>
            <a:r>
              <a:rPr lang="cs-CZ" sz="1600" dirty="0">
                <a:solidFill>
                  <a:srgbClr val="FF0000"/>
                </a:solidFill>
              </a:rPr>
              <a:t>FK Jílové</a:t>
            </a:r>
            <a:r>
              <a:rPr lang="cs-CZ" sz="1600" b="0" dirty="0">
                <a:solidFill>
                  <a:srgbClr val="FF0000"/>
                </a:solidFill>
              </a:rPr>
              <a:t> - </a:t>
            </a:r>
            <a:r>
              <a:rPr lang="cs-CZ" sz="1600" dirty="0">
                <a:solidFill>
                  <a:srgbClr val="FF0000"/>
                </a:solidFill>
              </a:rPr>
              <a:t>FK Jiskra </a:t>
            </a:r>
            <a:r>
              <a:rPr lang="cs-CZ" sz="1600" dirty="0" smtClean="0">
                <a:solidFill>
                  <a:srgbClr val="FF0000"/>
                </a:solidFill>
              </a:rPr>
              <a:t>Modrá   3:0(1:0)</a:t>
            </a:r>
          </a:p>
          <a:p>
            <a:pPr fontAlgn="ctr"/>
            <a:r>
              <a:rPr lang="cs-CZ" sz="1000" dirty="0" smtClean="0">
                <a:latin typeface="Arial" panose="020B0604020202020204" pitchFamily="34" charset="0"/>
                <a:cs typeface="Arial" panose="020B0604020202020204" pitchFamily="34" charset="0"/>
              </a:rPr>
              <a:t>hosté na jaře poprvé nebodovali. Domácí i bez nejlepšího střelce týmu Jakuba Píchy přehrály soupeře bojovností a chutí po vítězství. Modrá klesla na 11. místo. Jílové je 14.</a:t>
            </a:r>
            <a:r>
              <a:rPr lang="cs-CZ" dirty="0"/>
              <a:t/>
            </a:r>
            <a:br>
              <a:rPr lang="cs-CZ" dirty="0"/>
            </a:br>
            <a:r>
              <a:rPr lang="cs-CZ" sz="1600" dirty="0">
                <a:solidFill>
                  <a:srgbClr val="FF0000"/>
                </a:solidFill>
              </a:rPr>
              <a:t>FK Litoměřicko B</a:t>
            </a:r>
            <a:r>
              <a:rPr lang="cs-CZ" sz="1600" b="0" dirty="0">
                <a:solidFill>
                  <a:srgbClr val="FF0000"/>
                </a:solidFill>
              </a:rPr>
              <a:t> - </a:t>
            </a:r>
            <a:r>
              <a:rPr lang="cs-CZ" sz="1600" dirty="0">
                <a:solidFill>
                  <a:srgbClr val="FF0000"/>
                </a:solidFill>
              </a:rPr>
              <a:t>FK Slavoj </a:t>
            </a:r>
            <a:r>
              <a:rPr lang="cs-CZ" sz="1600" dirty="0" smtClean="0">
                <a:solidFill>
                  <a:srgbClr val="FF0000"/>
                </a:solidFill>
              </a:rPr>
              <a:t>Žatec 1:5(1:0)</a:t>
            </a:r>
          </a:p>
          <a:p>
            <a:pPr fontAlgn="ctr"/>
            <a:r>
              <a:rPr lang="cs-CZ" sz="1000" dirty="0" smtClean="0">
                <a:latin typeface="Arial" panose="020B0604020202020204" pitchFamily="34" charset="0"/>
                <a:cs typeface="Arial" panose="020B0604020202020204" pitchFamily="34" charset="0"/>
              </a:rPr>
              <a:t>marné bylo poločasové vedení domácích, když ve 2. části zcela odpadli. Mezi 60. až 67. minutou  3x inkasovali. 3 PROHRY Litoměřicka i s dohrávkou za sebou.  </a:t>
            </a:r>
            <a:endParaRPr lang="cs-CZ" sz="1000" dirty="0">
              <a:latin typeface="Arial" panose="020B0604020202020204" pitchFamily="34" charset="0"/>
              <a:cs typeface="Arial" panose="020B0604020202020204" pitchFamily="34" charset="0"/>
            </a:endParaRPr>
          </a:p>
          <a:p>
            <a:pPr fontAlgn="ctr"/>
            <a:r>
              <a:rPr lang="cs-CZ" sz="1600" dirty="0">
                <a:solidFill>
                  <a:srgbClr val="FF0000"/>
                </a:solidFill>
              </a:rPr>
              <a:t>SK Baník Modlany</a:t>
            </a:r>
            <a:r>
              <a:rPr lang="cs-CZ" sz="1600" b="0" dirty="0">
                <a:solidFill>
                  <a:srgbClr val="FF0000"/>
                </a:solidFill>
              </a:rPr>
              <a:t> - </a:t>
            </a:r>
            <a:r>
              <a:rPr lang="cs-CZ" sz="1600" dirty="0">
                <a:solidFill>
                  <a:srgbClr val="FF0000"/>
                </a:solidFill>
              </a:rPr>
              <a:t>FK </a:t>
            </a:r>
            <a:r>
              <a:rPr lang="cs-CZ" sz="1600" dirty="0" err="1">
                <a:solidFill>
                  <a:srgbClr val="FF0000"/>
                </a:solidFill>
              </a:rPr>
              <a:t>Tatran</a:t>
            </a:r>
            <a:r>
              <a:rPr lang="cs-CZ" sz="1600" dirty="0">
                <a:solidFill>
                  <a:srgbClr val="FF0000"/>
                </a:solidFill>
              </a:rPr>
              <a:t> </a:t>
            </a:r>
            <a:r>
              <a:rPr lang="cs-CZ" sz="1600" dirty="0" smtClean="0">
                <a:solidFill>
                  <a:srgbClr val="FF0000"/>
                </a:solidFill>
              </a:rPr>
              <a:t>Kadaň 1:3(1:1)</a:t>
            </a:r>
          </a:p>
          <a:p>
            <a:pPr algn="just" fontAlgn="ctr"/>
            <a:r>
              <a:rPr lang="cs-CZ" sz="1000" dirty="0" smtClean="0">
                <a:latin typeface="Arial" panose="020B0604020202020204" pitchFamily="34" charset="0"/>
                <a:cs typeface="Arial" panose="020B0604020202020204" pitchFamily="34" charset="0"/>
              </a:rPr>
              <a:t>Domácí se sice dostali do vedení zásluhou </a:t>
            </a:r>
            <a:r>
              <a:rPr lang="cs-CZ" sz="1000" dirty="0" err="1" smtClean="0">
                <a:latin typeface="Arial" panose="020B0604020202020204" pitchFamily="34" charset="0"/>
                <a:cs typeface="Arial" panose="020B0604020202020204" pitchFamily="34" charset="0"/>
              </a:rPr>
              <a:t>Stožického</a:t>
            </a:r>
            <a:r>
              <a:rPr lang="cs-CZ" sz="1000" dirty="0" smtClean="0">
                <a:latin typeface="Arial" panose="020B0604020202020204" pitchFamily="34" charset="0"/>
                <a:cs typeface="Arial" panose="020B0604020202020204" pitchFamily="34" charset="0"/>
              </a:rPr>
              <a:t>, ale pak už stříleli jen hosté a dosáhli na cennou a důležitou výhru </a:t>
            </a:r>
            <a:endParaRPr lang="cs-CZ" sz="1000" dirty="0">
              <a:latin typeface="Arial" panose="020B0604020202020204" pitchFamily="34" charset="0"/>
              <a:cs typeface="Arial" panose="020B0604020202020204" pitchFamily="34" charset="0"/>
            </a:endParaRPr>
          </a:p>
          <a:p>
            <a:pPr algn="ctr" fontAlgn="ctr"/>
            <a:r>
              <a:rPr lang="cs-CZ" sz="1600" dirty="0">
                <a:solidFill>
                  <a:srgbClr val="FF0000"/>
                </a:solidFill>
              </a:rPr>
              <a:t>SK STAP Vilémov</a:t>
            </a:r>
            <a:r>
              <a:rPr lang="cs-CZ" sz="1600" b="0" dirty="0">
                <a:solidFill>
                  <a:srgbClr val="FF0000"/>
                </a:solidFill>
              </a:rPr>
              <a:t> - </a:t>
            </a:r>
            <a:r>
              <a:rPr lang="cs-CZ" sz="1600" dirty="0">
                <a:solidFill>
                  <a:srgbClr val="FF0000"/>
                </a:solidFill>
              </a:rPr>
              <a:t>TJ Krupka 2:0(1:0)</a:t>
            </a:r>
          </a:p>
          <a:p>
            <a:pPr fontAlgn="ctr"/>
            <a:r>
              <a:rPr lang="cs-CZ" sz="1100" dirty="0" smtClean="0">
                <a:latin typeface="Arial" panose="020B0604020202020204" pitchFamily="34" charset="0"/>
                <a:cs typeface="Arial" panose="020B0604020202020204" pitchFamily="34" charset="0"/>
              </a:rPr>
              <a:t>zápas </a:t>
            </a:r>
            <a:r>
              <a:rPr lang="cs-CZ" sz="1100" dirty="0">
                <a:latin typeface="Arial" panose="020B0604020202020204" pitchFamily="34" charset="0"/>
                <a:cs typeface="Arial" panose="020B0604020202020204" pitchFamily="34" charset="0"/>
              </a:rPr>
              <a:t>o 3. místo lépe zvládli domácí, kteří na jaře doma ještě neinkasovali.  Ve 2. poločase je navíc podržel Vaňák v brance.  </a:t>
            </a:r>
          </a:p>
          <a:p>
            <a:pPr fontAlgn="ctr"/>
            <a:endParaRPr lang="cs-CZ" sz="1600" b="1" u="sng" cap="none" spc="0" dirty="0">
              <a:ln w="9525">
                <a:noFill/>
                <a:prstDash val="solid"/>
              </a:ln>
              <a:effectLst>
                <a:outerShdw blurRad="12700" dist="38100" dir="2700000" algn="tl" rotWithShape="0">
                  <a:schemeClr val="accent5">
                    <a:lumMod val="60000"/>
                    <a:lumOff val="40000"/>
                  </a:schemeClr>
                </a:out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827503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14</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31</a:t>
            </a:r>
          </a:p>
        </p:txBody>
      </p:sp>
      <p:graphicFrame>
        <p:nvGraphicFramePr>
          <p:cNvPr id="12" name="Tabulka 11"/>
          <p:cNvGraphicFramePr>
            <a:graphicFrameLocks noGrp="1"/>
          </p:cNvGraphicFramePr>
          <p:nvPr>
            <p:extLst>
              <p:ext uri="{D42A27DB-BD31-4B8C-83A1-F6EECF244321}">
                <p14:modId xmlns:p14="http://schemas.microsoft.com/office/powerpoint/2010/main" val="3588722546"/>
              </p:ext>
            </p:extLst>
          </p:nvPr>
        </p:nvGraphicFramePr>
        <p:xfrm>
          <a:off x="5427362" y="235124"/>
          <a:ext cx="4608512" cy="4680401"/>
        </p:xfrm>
        <a:graphic>
          <a:graphicData uri="http://schemas.openxmlformats.org/drawingml/2006/table">
            <a:tbl>
              <a:tblPr/>
              <a:tblGrid>
                <a:gridCol w="1543149">
                  <a:extLst>
                    <a:ext uri="{9D8B030D-6E8A-4147-A177-3AD203B41FA5}">
                      <a16:colId xmlns:a16="http://schemas.microsoft.com/office/drawing/2014/main" val="3523883412"/>
                    </a:ext>
                  </a:extLst>
                </a:gridCol>
                <a:gridCol w="1423524">
                  <a:extLst>
                    <a:ext uri="{9D8B030D-6E8A-4147-A177-3AD203B41FA5}">
                      <a16:colId xmlns:a16="http://schemas.microsoft.com/office/drawing/2014/main" val="4079053178"/>
                    </a:ext>
                  </a:extLst>
                </a:gridCol>
                <a:gridCol w="753631">
                  <a:extLst>
                    <a:ext uri="{9D8B030D-6E8A-4147-A177-3AD203B41FA5}">
                      <a16:colId xmlns:a16="http://schemas.microsoft.com/office/drawing/2014/main" val="2611065527"/>
                    </a:ext>
                  </a:extLst>
                </a:gridCol>
                <a:gridCol w="888208">
                  <a:extLst>
                    <a:ext uri="{9D8B030D-6E8A-4147-A177-3AD203B41FA5}">
                      <a16:colId xmlns:a16="http://schemas.microsoft.com/office/drawing/2014/main" val="2719103361"/>
                    </a:ext>
                  </a:extLst>
                </a:gridCol>
              </a:tblGrid>
              <a:tr h="335366">
                <a:tc gridSpan="2">
                  <a:txBody>
                    <a:bodyPr/>
                    <a:lstStyle/>
                    <a:p>
                      <a:pPr algn="ctr" fontAlgn="ctr"/>
                      <a:r>
                        <a:rPr lang="cs-CZ" sz="1400" b="1" i="0" u="none" strike="noStrike" dirty="0">
                          <a:solidFill>
                            <a:srgbClr val="000000"/>
                          </a:solidFill>
                          <a:effectLst/>
                          <a:latin typeface="Bookman Old Style" panose="02050604050505020204" pitchFamily="18" charset="0"/>
                        </a:rPr>
                        <a:t>Výsledky 20. kola Ústeckého přeboru žáků 27.-28.04.2019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a:txBody>
                    <a:bodyPr/>
                    <a:lstStyle/>
                    <a:p>
                      <a:pPr algn="ctr" fontAlgn="ctr"/>
                      <a:r>
                        <a:rPr lang="cs-CZ" sz="1200" b="1" i="0" u="none" strike="noStrike">
                          <a:solidFill>
                            <a:srgbClr val="000000"/>
                          </a:solidFill>
                          <a:effectLst/>
                          <a:latin typeface="Bookman Old Style" panose="02050604050505020204" pitchFamily="18" charset="0"/>
                        </a:rPr>
                        <a:t>Starší</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Bookman Old Style" panose="02050604050505020204" pitchFamily="18" charset="0"/>
                        </a:rPr>
                        <a:t>Mladší</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61226351"/>
                  </a:ext>
                </a:extLst>
              </a:tr>
              <a:tr h="327186">
                <a:tc>
                  <a:txBody>
                    <a:bodyPr/>
                    <a:lstStyle/>
                    <a:p>
                      <a:pPr algn="ctr" fontAlgn="ctr"/>
                      <a:r>
                        <a:rPr lang="cs-CZ" sz="1200" b="1" i="0" u="none" strike="noStrike">
                          <a:solidFill>
                            <a:srgbClr val="000000"/>
                          </a:solidFill>
                          <a:effectLst/>
                          <a:latin typeface="Arial" panose="020B0604020202020204" pitchFamily="34" charset="0"/>
                        </a:rPr>
                        <a:t>MSK Benešov n.P./Boletice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ASK Lovosice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 1:2 PK</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 1:10</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575922259"/>
                  </a:ext>
                </a:extLst>
              </a:tr>
              <a:tr h="327186">
                <a:tc>
                  <a:txBody>
                    <a:bodyPr/>
                    <a:lstStyle/>
                    <a:p>
                      <a:pPr algn="ctr" fontAlgn="ctr"/>
                      <a:r>
                        <a:rPr lang="cs-CZ" sz="1200" b="1" i="0" u="none" strike="noStrike" dirty="0">
                          <a:solidFill>
                            <a:srgbClr val="000000"/>
                          </a:solidFill>
                          <a:effectLst/>
                          <a:latin typeface="Arial" panose="020B0604020202020204" pitchFamily="34" charset="0"/>
                        </a:rPr>
                        <a:t>SK Štětí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FK Litoměřicko A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600" b="1" i="0" u="none" strike="noStrike" dirty="0">
                          <a:solidFill>
                            <a:srgbClr val="000000"/>
                          </a:solidFill>
                          <a:effectLst/>
                          <a:latin typeface="Arial" panose="020B0604020202020204" pitchFamily="34" charset="0"/>
                        </a:rPr>
                        <a:t>0:14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600" b="1" i="0" u="none" strike="noStrike" dirty="0">
                          <a:solidFill>
                            <a:srgbClr val="000000"/>
                          </a:solidFill>
                          <a:effectLst/>
                          <a:latin typeface="Arial" panose="020B0604020202020204" pitchFamily="34" charset="0"/>
                        </a:rPr>
                        <a:t> 3:9</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495939316"/>
                  </a:ext>
                </a:extLst>
              </a:tr>
              <a:tr h="327186">
                <a:tc>
                  <a:txBody>
                    <a:bodyPr/>
                    <a:lstStyle/>
                    <a:p>
                      <a:pPr algn="ctr" fontAlgn="ctr"/>
                      <a:r>
                        <a:rPr lang="cs-CZ" sz="1200" b="1" i="0" u="none" strike="noStrike" dirty="0">
                          <a:solidFill>
                            <a:srgbClr val="000000"/>
                          </a:solidFill>
                          <a:effectLst/>
                          <a:latin typeface="Arial" panose="020B0604020202020204" pitchFamily="34" charset="0"/>
                        </a:rPr>
                        <a:t>FK Neštěmice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SK Sokol Brozany/Lukavec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 6:2</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12:4 </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153757719"/>
                  </a:ext>
                </a:extLst>
              </a:tr>
              <a:tr h="351725">
                <a:tc>
                  <a:txBody>
                    <a:bodyPr/>
                    <a:lstStyle/>
                    <a:p>
                      <a:pPr algn="ctr" fontAlgn="ctr"/>
                      <a:r>
                        <a:rPr lang="cs-CZ" sz="1200" b="1" i="0" u="none" strike="noStrike">
                          <a:solidFill>
                            <a:srgbClr val="000000"/>
                          </a:solidFill>
                          <a:effectLst/>
                          <a:latin typeface="Arial" panose="020B0604020202020204" pitchFamily="34" charset="0"/>
                        </a:rPr>
                        <a:t>MSK Trmice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FK Litoměřicko B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600" b="1" i="0" u="none" strike="noStrike" dirty="0">
                          <a:solidFill>
                            <a:srgbClr val="000000"/>
                          </a:solidFill>
                          <a:effectLst/>
                          <a:latin typeface="Arial" panose="020B0604020202020204" pitchFamily="34" charset="0"/>
                        </a:rPr>
                        <a:t>0:3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600" b="1" i="0" u="none" strike="noStrike" dirty="0">
                          <a:solidFill>
                            <a:srgbClr val="000000"/>
                          </a:solidFill>
                          <a:effectLst/>
                          <a:latin typeface="Arial" panose="020B0604020202020204" pitchFamily="34" charset="0"/>
                        </a:rPr>
                        <a:t>3:5 </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674813359"/>
                  </a:ext>
                </a:extLst>
              </a:tr>
              <a:tr h="327186">
                <a:tc>
                  <a:txBody>
                    <a:bodyPr/>
                    <a:lstStyle/>
                    <a:p>
                      <a:pPr algn="ctr" fontAlgn="ctr"/>
                      <a:r>
                        <a:rPr lang="cs-CZ" sz="1200" b="1" i="0" u="none" strike="noStrike">
                          <a:solidFill>
                            <a:srgbClr val="000000"/>
                          </a:solidFill>
                          <a:effectLst/>
                          <a:latin typeface="Arial" panose="020B0604020202020204" pitchFamily="34" charset="0"/>
                        </a:rPr>
                        <a:t>VOLNÝ LOS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Junior Teplice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a:solidFill>
                            <a:srgbClr val="000000"/>
                          </a:solidFill>
                          <a:effectLst/>
                          <a:latin typeface="Arial" panose="020B0604020202020204" pitchFamily="34" charset="0"/>
                        </a:rPr>
                        <a:t>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000000"/>
                          </a:solidFill>
                          <a:effectLst/>
                          <a:latin typeface="Arial" panose="020B0604020202020204" pitchFamily="34" charset="0"/>
                        </a:rPr>
                        <a:t> </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81748982"/>
                  </a:ext>
                </a:extLst>
              </a:tr>
              <a:tr h="327186">
                <a:tc>
                  <a:txBody>
                    <a:bodyPr/>
                    <a:lstStyle/>
                    <a:p>
                      <a:pPr algn="ctr" fontAlgn="ctr"/>
                      <a:r>
                        <a:rPr lang="cs-CZ" sz="1200" b="1" i="0" u="none" strike="noStrike">
                          <a:solidFill>
                            <a:srgbClr val="000000"/>
                          </a:solidFill>
                          <a:effectLst/>
                          <a:latin typeface="Arial" panose="020B0604020202020204" pitchFamily="34" charset="0"/>
                        </a:rPr>
                        <a:t> </a:t>
                      </a:r>
                    </a:p>
                  </a:txBody>
                  <a:tcPr marL="8180" marR="8180" marT="818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8180" marR="8180" marT="818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8180" marR="8180" marT="818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cs-CZ" sz="1200" b="1" i="0" u="none" strike="noStrike" dirty="0">
                          <a:solidFill>
                            <a:srgbClr val="000000"/>
                          </a:solidFill>
                          <a:effectLst/>
                          <a:latin typeface="Arial" panose="020B0604020202020204" pitchFamily="34" charset="0"/>
                        </a:rPr>
                        <a:t> </a:t>
                      </a:r>
                    </a:p>
                  </a:txBody>
                  <a:tcPr marL="8180" marR="8180" marT="818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9097219"/>
                  </a:ext>
                </a:extLst>
              </a:tr>
              <a:tr h="359905">
                <a:tc gridSpan="2">
                  <a:txBody>
                    <a:bodyPr/>
                    <a:lstStyle/>
                    <a:p>
                      <a:pPr algn="ctr" fontAlgn="ctr"/>
                      <a:r>
                        <a:rPr lang="cs-CZ" sz="1400" b="1" i="0" u="none" strike="noStrike" dirty="0">
                          <a:solidFill>
                            <a:srgbClr val="000000"/>
                          </a:solidFill>
                          <a:effectLst/>
                          <a:latin typeface="Bookman Old Style" panose="02050604050505020204" pitchFamily="18" charset="0"/>
                        </a:rPr>
                        <a:t>Výsledky 21. kola Ústeckého přeboru žáků 04.-05.05.2019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a:txBody>
                    <a:bodyPr/>
                    <a:lstStyle/>
                    <a:p>
                      <a:pPr algn="ctr" fontAlgn="ctr"/>
                      <a:r>
                        <a:rPr lang="cs-CZ" sz="1200" b="1" i="0" u="none" strike="noStrike">
                          <a:solidFill>
                            <a:srgbClr val="000000"/>
                          </a:solidFill>
                          <a:effectLst/>
                          <a:latin typeface="Bookman Old Style" panose="02050604050505020204" pitchFamily="18" charset="0"/>
                        </a:rPr>
                        <a:t>Starší</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a:solidFill>
                            <a:srgbClr val="000000"/>
                          </a:solidFill>
                          <a:effectLst/>
                          <a:latin typeface="Bookman Old Style" panose="02050604050505020204" pitchFamily="18" charset="0"/>
                        </a:rPr>
                        <a:t>Mladší</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95799729"/>
                  </a:ext>
                </a:extLst>
              </a:tr>
              <a:tr h="327186">
                <a:tc>
                  <a:txBody>
                    <a:bodyPr/>
                    <a:lstStyle/>
                    <a:p>
                      <a:pPr algn="ctr" fontAlgn="ctr"/>
                      <a:r>
                        <a:rPr lang="cs-CZ" sz="1200" b="1" i="0" u="none" strike="noStrike">
                          <a:solidFill>
                            <a:srgbClr val="000000"/>
                          </a:solidFill>
                          <a:effectLst/>
                          <a:latin typeface="Arial" panose="020B0604020202020204" pitchFamily="34" charset="0"/>
                        </a:rPr>
                        <a:t>SK Junior Teplice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MSK Benešov </a:t>
                      </a:r>
                      <a:r>
                        <a:rPr lang="cs-CZ" sz="1200" b="1" i="0" u="none" strike="noStrike" dirty="0" err="1">
                          <a:solidFill>
                            <a:srgbClr val="000000"/>
                          </a:solidFill>
                          <a:effectLst/>
                          <a:latin typeface="Arial" panose="020B0604020202020204" pitchFamily="34" charset="0"/>
                        </a:rPr>
                        <a:t>n.P</a:t>
                      </a:r>
                      <a:r>
                        <a:rPr lang="cs-CZ" sz="1200" b="1" i="0" u="none" strike="noStrike" dirty="0">
                          <a:solidFill>
                            <a:srgbClr val="000000"/>
                          </a:solidFill>
                          <a:effectLst/>
                          <a:latin typeface="Arial" panose="020B0604020202020204" pitchFamily="34" charset="0"/>
                        </a:rPr>
                        <a:t>./Boletice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 1:2</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10:0 </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455847604"/>
                  </a:ext>
                </a:extLst>
              </a:tr>
              <a:tr h="351725">
                <a:tc>
                  <a:txBody>
                    <a:bodyPr/>
                    <a:lstStyle/>
                    <a:p>
                      <a:pPr algn="ctr" fontAlgn="ctr"/>
                      <a:r>
                        <a:rPr lang="cs-CZ" sz="1200" b="1" i="0" u="none" strike="noStrike">
                          <a:solidFill>
                            <a:srgbClr val="000000"/>
                          </a:solidFill>
                          <a:effectLst/>
                          <a:latin typeface="Arial" panose="020B0604020202020204" pitchFamily="34" charset="0"/>
                        </a:rPr>
                        <a:t>SK Sokol Brozany/Lukavec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VOLNÝ LOS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516646433"/>
                  </a:ext>
                </a:extLst>
              </a:tr>
              <a:tr h="327186">
                <a:tc>
                  <a:txBody>
                    <a:bodyPr/>
                    <a:lstStyle/>
                    <a:p>
                      <a:pPr algn="ctr" fontAlgn="ctr"/>
                      <a:r>
                        <a:rPr lang="cs-CZ" sz="1200" b="1" i="0" u="none" strike="noStrike">
                          <a:solidFill>
                            <a:srgbClr val="000000"/>
                          </a:solidFill>
                          <a:effectLst/>
                          <a:latin typeface="Arial" panose="020B0604020202020204" pitchFamily="34" charset="0"/>
                        </a:rPr>
                        <a:t>FK Litoměřicko B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FK Neštěmice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1:3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 0:2</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79606924"/>
                  </a:ext>
                </a:extLst>
              </a:tr>
              <a:tr h="327186">
                <a:tc>
                  <a:txBody>
                    <a:bodyPr/>
                    <a:lstStyle/>
                    <a:p>
                      <a:pPr algn="ctr" fontAlgn="ctr"/>
                      <a:r>
                        <a:rPr lang="cs-CZ" sz="1200" b="1" i="0" u="none" strike="noStrike">
                          <a:solidFill>
                            <a:srgbClr val="000000"/>
                          </a:solidFill>
                          <a:effectLst/>
                          <a:latin typeface="Arial" panose="020B0604020202020204" pitchFamily="34" charset="0"/>
                        </a:rPr>
                        <a:t>FK Litoměřicko A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MSK Trmice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effectLst/>
                          <a:latin typeface="Arial" panose="020B0604020202020204" pitchFamily="34" charset="0"/>
                        </a:rPr>
                        <a:t>12:0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effectLst/>
                          <a:latin typeface="Arial" panose="020B0604020202020204" pitchFamily="34" charset="0"/>
                        </a:rPr>
                        <a:t>6:1 </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539938746"/>
                  </a:ext>
                </a:extLst>
              </a:tr>
              <a:tr h="327186">
                <a:tc>
                  <a:txBody>
                    <a:bodyPr/>
                    <a:lstStyle/>
                    <a:p>
                      <a:pPr algn="ctr" fontAlgn="ctr"/>
                      <a:r>
                        <a:rPr lang="cs-CZ" sz="1200" b="1" i="0" u="none" strike="noStrike" dirty="0">
                          <a:solidFill>
                            <a:srgbClr val="000000"/>
                          </a:solidFill>
                          <a:effectLst/>
                          <a:latin typeface="Arial" panose="020B0604020202020204" pitchFamily="34" charset="0"/>
                        </a:rPr>
                        <a:t>ASK Lovosice </a:t>
                      </a:r>
                    </a:p>
                  </a:txBody>
                  <a:tcPr marL="8180" marR="8180" marT="818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SK Štětí </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 6:7</a:t>
                      </a:r>
                    </a:p>
                  </a:txBody>
                  <a:tcPr marL="8180" marR="8180" marT="81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1:11 </a:t>
                      </a:r>
                    </a:p>
                  </a:txBody>
                  <a:tcPr marL="8180" marR="8180" marT="818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499920860"/>
                  </a:ext>
                </a:extLst>
              </a:tr>
            </a:tbl>
          </a:graphicData>
        </a:graphic>
      </p:graphicFrame>
      <p:pic>
        <p:nvPicPr>
          <p:cNvPr id="2" name="Obrázek 1"/>
          <p:cNvPicPr>
            <a:picLocks noChangeAspect="1"/>
          </p:cNvPicPr>
          <p:nvPr/>
        </p:nvPicPr>
        <p:blipFill>
          <a:blip r:embed="rId2"/>
          <a:stretch>
            <a:fillRect/>
          </a:stretch>
        </p:blipFill>
        <p:spPr>
          <a:xfrm>
            <a:off x="6565942" y="5156581"/>
            <a:ext cx="2331351" cy="1517725"/>
          </a:xfrm>
          <a:prstGeom prst="rect">
            <a:avLst/>
          </a:prstGeom>
        </p:spPr>
      </p:pic>
      <p:graphicFrame>
        <p:nvGraphicFramePr>
          <p:cNvPr id="14" name="Tabulka 13">
            <a:extLst>
              <a:ext uri="{FF2B5EF4-FFF2-40B4-BE49-F238E27FC236}">
                <a16:creationId xmlns:a16="http://schemas.microsoft.com/office/drawing/2014/main" id="{43DFD581-786F-4D07-9775-19C4F40977E8}"/>
              </a:ext>
            </a:extLst>
          </p:cNvPr>
          <p:cNvGraphicFramePr>
            <a:graphicFrameLocks noGrp="1"/>
          </p:cNvGraphicFramePr>
          <p:nvPr>
            <p:extLst>
              <p:ext uri="{D42A27DB-BD31-4B8C-83A1-F6EECF244321}">
                <p14:modId xmlns:p14="http://schemas.microsoft.com/office/powerpoint/2010/main" val="3740047800"/>
              </p:ext>
            </p:extLst>
          </p:nvPr>
        </p:nvGraphicFramePr>
        <p:xfrm>
          <a:off x="180586" y="91109"/>
          <a:ext cx="4626485" cy="6723292"/>
        </p:xfrm>
        <a:graphic>
          <a:graphicData uri="http://schemas.openxmlformats.org/drawingml/2006/table">
            <a:tbl>
              <a:tblPr/>
              <a:tblGrid>
                <a:gridCol w="1309215">
                  <a:extLst>
                    <a:ext uri="{9D8B030D-6E8A-4147-A177-3AD203B41FA5}">
                      <a16:colId xmlns:a16="http://schemas.microsoft.com/office/drawing/2014/main" val="417356170"/>
                    </a:ext>
                  </a:extLst>
                </a:gridCol>
                <a:gridCol w="1486137">
                  <a:extLst>
                    <a:ext uri="{9D8B030D-6E8A-4147-A177-3AD203B41FA5}">
                      <a16:colId xmlns:a16="http://schemas.microsoft.com/office/drawing/2014/main" val="1127116891"/>
                    </a:ext>
                  </a:extLst>
                </a:gridCol>
                <a:gridCol w="1831133">
                  <a:extLst>
                    <a:ext uri="{9D8B030D-6E8A-4147-A177-3AD203B41FA5}">
                      <a16:colId xmlns:a16="http://schemas.microsoft.com/office/drawing/2014/main" val="3485374118"/>
                    </a:ext>
                  </a:extLst>
                </a:gridCol>
              </a:tblGrid>
              <a:tr h="192581">
                <a:tc gridSpan="3">
                  <a:txBody>
                    <a:bodyPr/>
                    <a:lstStyle/>
                    <a:p>
                      <a:pPr algn="ctr" rtl="0" fontAlgn="ctr"/>
                      <a:r>
                        <a:rPr lang="cs-CZ" sz="1100" b="1" i="0" u="none" strike="noStrike" dirty="0">
                          <a:solidFill>
                            <a:srgbClr val="000000"/>
                          </a:solidFill>
                          <a:effectLst/>
                          <a:latin typeface="Arial" panose="020B0604020202020204" pitchFamily="34" charset="0"/>
                        </a:rPr>
                        <a:t>25. kolo Ústeckého přeboru dospělých</a:t>
                      </a:r>
                    </a:p>
                  </a:txBody>
                  <a:tcPr marL="5449" marR="5449" marT="5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405104839"/>
                  </a:ext>
                </a:extLst>
              </a:tr>
              <a:tr h="185779">
                <a:tc>
                  <a:txBody>
                    <a:bodyPr/>
                    <a:lstStyle/>
                    <a:p>
                      <a:pPr algn="ctr" rtl="0" fontAlgn="ctr"/>
                      <a:r>
                        <a:rPr lang="cs-CZ" sz="1100" b="1" i="0" u="none" strike="noStrike" dirty="0">
                          <a:solidFill>
                            <a:srgbClr val="000000"/>
                          </a:solidFill>
                          <a:effectLst/>
                          <a:latin typeface="Arial" panose="020B0604020202020204" pitchFamily="34" charset="0"/>
                        </a:rPr>
                        <a:t>11.05.2019 10:15</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FK </a:t>
                      </a:r>
                      <a:r>
                        <a:rPr lang="cs-CZ" sz="1100" b="1" i="0" u="none" strike="noStrike" dirty="0" err="1">
                          <a:solidFill>
                            <a:srgbClr val="000000"/>
                          </a:solidFill>
                          <a:effectLst/>
                          <a:latin typeface="Arial" panose="020B0604020202020204" pitchFamily="34" charset="0"/>
                        </a:rPr>
                        <a:t>Tatran</a:t>
                      </a:r>
                      <a:r>
                        <a:rPr lang="cs-CZ" sz="1100" b="1" i="0" u="none" strike="noStrike" dirty="0">
                          <a:solidFill>
                            <a:srgbClr val="000000"/>
                          </a:solidFill>
                          <a:effectLst/>
                          <a:latin typeface="Arial" panose="020B0604020202020204" pitchFamily="34" charset="0"/>
                        </a:rPr>
                        <a:t> Kadaň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SK </a:t>
                      </a:r>
                      <a:r>
                        <a:rPr lang="cs-CZ" sz="1100" b="1" i="0" u="none" strike="noStrike" dirty="0" err="1">
                          <a:solidFill>
                            <a:srgbClr val="000000"/>
                          </a:solidFill>
                          <a:effectLst/>
                          <a:latin typeface="Arial" panose="020B0604020202020204" pitchFamily="34" charset="0"/>
                        </a:rPr>
                        <a:t>Brná</a:t>
                      </a:r>
                      <a:r>
                        <a:rPr lang="cs-CZ" sz="1100" b="1" i="0" u="none" strike="noStrike" dirty="0">
                          <a:solidFill>
                            <a:srgbClr val="000000"/>
                          </a:solidFill>
                          <a:effectLst/>
                          <a:latin typeface="Arial" panose="020B0604020202020204" pitchFamily="34" charset="0"/>
                        </a:rPr>
                        <a:t>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042822545"/>
                  </a:ext>
                </a:extLst>
              </a:tr>
              <a:tr h="192581">
                <a:tc>
                  <a:txBody>
                    <a:bodyPr/>
                    <a:lstStyle/>
                    <a:p>
                      <a:pPr algn="ctr" rtl="0" fontAlgn="ctr"/>
                      <a:r>
                        <a:rPr lang="cs-CZ" sz="1100" b="1" i="0" u="none" strike="noStrike" dirty="0">
                          <a:solidFill>
                            <a:srgbClr val="000000"/>
                          </a:solidFill>
                          <a:effectLst/>
                          <a:latin typeface="Arial" panose="020B0604020202020204" pitchFamily="34" charset="0"/>
                        </a:rPr>
                        <a:t>11.05.2019 14:30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ASK Lovosice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SEKO Louny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048306029"/>
                  </a:ext>
                </a:extLst>
              </a:tr>
              <a:tr h="192581">
                <a:tc>
                  <a:txBody>
                    <a:bodyPr/>
                    <a:lstStyle/>
                    <a:p>
                      <a:pPr algn="ctr" rtl="0" fontAlgn="ctr"/>
                      <a:r>
                        <a:rPr lang="cs-CZ" sz="1100" b="1" i="0" u="none" strike="noStrike" dirty="0">
                          <a:solidFill>
                            <a:srgbClr val="000000"/>
                          </a:solidFill>
                          <a:effectLst/>
                          <a:latin typeface="Arial" panose="020B0604020202020204" pitchFamily="34" charset="0"/>
                        </a:rPr>
                        <a:t>11.05.2019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TJ Krupka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SK Baník Modlany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866704656"/>
                  </a:ext>
                </a:extLst>
              </a:tr>
              <a:tr h="192581">
                <a:tc>
                  <a:txBody>
                    <a:bodyPr/>
                    <a:lstStyle/>
                    <a:p>
                      <a:pPr algn="ctr" rtl="0" fontAlgn="ctr"/>
                      <a:r>
                        <a:rPr lang="cs-CZ" sz="1100" b="1" i="0" u="none" strike="noStrike" dirty="0">
                          <a:solidFill>
                            <a:srgbClr val="000000"/>
                          </a:solidFill>
                          <a:effectLst/>
                          <a:latin typeface="Arial" panose="020B0604020202020204" pitchFamily="34" charset="0"/>
                        </a:rPr>
                        <a:t>11.05.2019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Jílové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Litoměřicko B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481824700"/>
                  </a:ext>
                </a:extLst>
              </a:tr>
              <a:tr h="326505">
                <a:tc>
                  <a:txBody>
                    <a:bodyPr/>
                    <a:lstStyle/>
                    <a:p>
                      <a:pPr algn="ctr" rtl="0" fontAlgn="ctr"/>
                      <a:r>
                        <a:rPr lang="cs-CZ" sz="1100" b="1" i="0" u="none" strike="noStrike" dirty="0">
                          <a:solidFill>
                            <a:srgbClr val="000000"/>
                          </a:solidFill>
                          <a:effectLst/>
                          <a:latin typeface="Arial" panose="020B0604020202020204" pitchFamily="34" charset="0"/>
                        </a:rPr>
                        <a:t>11.05.2019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TJ Sokol Horní Jiřetín</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TJ Spartak Perštejn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411501330"/>
                  </a:ext>
                </a:extLst>
              </a:tr>
              <a:tr h="326505">
                <a:tc>
                  <a:txBody>
                    <a:bodyPr/>
                    <a:lstStyle/>
                    <a:p>
                      <a:pPr algn="ctr" rtl="0" fontAlgn="ctr"/>
                      <a:r>
                        <a:rPr lang="cs-CZ" sz="1100" b="1" i="0" u="none" strike="noStrike" dirty="0">
                          <a:solidFill>
                            <a:srgbClr val="000000"/>
                          </a:solidFill>
                          <a:effectLst/>
                          <a:latin typeface="Arial" panose="020B0604020202020204" pitchFamily="34" charset="0"/>
                        </a:rPr>
                        <a:t>11.05.2019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TJ Sokol Srbice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SK STAP-TRATEC Vilémov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099188372"/>
                  </a:ext>
                </a:extLst>
              </a:tr>
              <a:tr h="290685">
                <a:tc>
                  <a:txBody>
                    <a:bodyPr/>
                    <a:lstStyle/>
                    <a:p>
                      <a:pPr algn="ctr" rtl="0" fontAlgn="ctr"/>
                      <a:r>
                        <a:rPr lang="cs-CZ" sz="1100" b="1" i="0" u="none" strike="noStrike" dirty="0">
                          <a:solidFill>
                            <a:srgbClr val="000000"/>
                          </a:solidFill>
                          <a:effectLst/>
                          <a:latin typeface="Arial" panose="020B0604020202020204" pitchFamily="34" charset="0"/>
                        </a:rPr>
                        <a:t>12.05.2019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SK Štětí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FK Slavoj Žatec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958748957"/>
                  </a:ext>
                </a:extLst>
              </a:tr>
              <a:tr h="326505">
                <a:tc>
                  <a:txBody>
                    <a:bodyPr/>
                    <a:lstStyle/>
                    <a:p>
                      <a:pPr algn="ctr" rtl="0" fontAlgn="ctr"/>
                      <a:r>
                        <a:rPr lang="cs-CZ" sz="1100" b="1" i="0" u="none" strike="noStrike" dirty="0">
                          <a:solidFill>
                            <a:srgbClr val="000000"/>
                          </a:solidFill>
                          <a:effectLst/>
                          <a:latin typeface="Arial" panose="020B0604020202020204" pitchFamily="34" charset="0"/>
                        </a:rPr>
                        <a:t>12.05.2019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Jiskra Modrá/SK Hrobce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Dobroměřice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179708504"/>
                  </a:ext>
                </a:extLst>
              </a:tr>
              <a:tr h="192581">
                <a:tc gridSpan="3">
                  <a:txBody>
                    <a:bodyPr/>
                    <a:lstStyle/>
                    <a:p>
                      <a:pPr algn="ctr" rtl="0" fontAlgn="ctr"/>
                      <a:r>
                        <a:rPr lang="cs-CZ" sz="1100" b="1" i="0" u="none" strike="noStrike" dirty="0">
                          <a:solidFill>
                            <a:srgbClr val="000000"/>
                          </a:solidFill>
                          <a:effectLst/>
                          <a:latin typeface="Arial" panose="020B0604020202020204" pitchFamily="34" charset="0"/>
                        </a:rPr>
                        <a:t>26. kolo Ústeckého přeboru dospělých</a:t>
                      </a:r>
                    </a:p>
                  </a:txBody>
                  <a:tcPr marL="5449" marR="5449" marT="544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072959433"/>
                  </a:ext>
                </a:extLst>
              </a:tr>
              <a:tr h="192581">
                <a:tc>
                  <a:txBody>
                    <a:bodyPr/>
                    <a:lstStyle/>
                    <a:p>
                      <a:pPr algn="ctr" rtl="0" fontAlgn="ctr"/>
                      <a:r>
                        <a:rPr lang="cs-CZ" sz="1100" b="1" i="0" u="none" strike="noStrike">
                          <a:solidFill>
                            <a:srgbClr val="000000"/>
                          </a:solidFill>
                          <a:effectLst/>
                          <a:latin typeface="Arial" panose="020B0604020202020204" pitchFamily="34" charset="0"/>
                        </a:rPr>
                        <a:t>18.05.2019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SK Baník Modlany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TJ Sokol Srbice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486626084"/>
                  </a:ext>
                </a:extLst>
              </a:tr>
              <a:tr h="326505">
                <a:tc>
                  <a:txBody>
                    <a:bodyPr/>
                    <a:lstStyle/>
                    <a:p>
                      <a:pPr algn="ctr" rtl="0" fontAlgn="ctr"/>
                      <a:r>
                        <a:rPr lang="cs-CZ" sz="1100" b="1" i="0" u="none" strike="noStrike" dirty="0">
                          <a:solidFill>
                            <a:srgbClr val="000000"/>
                          </a:solidFill>
                          <a:effectLst/>
                          <a:latin typeface="Arial" panose="020B0604020202020204" pitchFamily="34" charset="0"/>
                        </a:rPr>
                        <a:t>19.05.2019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SEKO Louny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Jiskra Modrá/SK Hrobce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081723953"/>
                  </a:ext>
                </a:extLst>
              </a:tr>
              <a:tr h="192581">
                <a:tc>
                  <a:txBody>
                    <a:bodyPr/>
                    <a:lstStyle/>
                    <a:p>
                      <a:pPr algn="ctr" rtl="0" fontAlgn="ctr"/>
                      <a:r>
                        <a:rPr lang="cs-CZ" sz="1100" b="1" i="0" u="none" strike="noStrike" dirty="0">
                          <a:solidFill>
                            <a:srgbClr val="000000"/>
                          </a:solidFill>
                          <a:effectLst/>
                          <a:latin typeface="Arial" panose="020B0604020202020204" pitchFamily="34" charset="0"/>
                        </a:rPr>
                        <a:t>18.05.2019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SK Brná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TJ Krupka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866300550"/>
                  </a:ext>
                </a:extLst>
              </a:tr>
              <a:tr h="192581">
                <a:tc>
                  <a:txBody>
                    <a:bodyPr/>
                    <a:lstStyle/>
                    <a:p>
                      <a:pPr algn="ctr" rtl="0" fontAlgn="ctr"/>
                      <a:r>
                        <a:rPr lang="cs-CZ" sz="1100" b="1" i="0" u="none" strike="noStrike">
                          <a:solidFill>
                            <a:srgbClr val="000000"/>
                          </a:solidFill>
                          <a:effectLst/>
                          <a:latin typeface="Arial" panose="020B0604020202020204" pitchFamily="34" charset="0"/>
                        </a:rPr>
                        <a:t>18.05.2019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TJ Spartak Perštejn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FK Tatran Kadaň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044977647"/>
                  </a:ext>
                </a:extLst>
              </a:tr>
              <a:tr h="326505">
                <a:tc>
                  <a:txBody>
                    <a:bodyPr/>
                    <a:lstStyle/>
                    <a:p>
                      <a:pPr algn="ctr" rtl="0" fontAlgn="ctr"/>
                      <a:r>
                        <a:rPr lang="cs-CZ" sz="1100" b="1" i="0" u="none" strike="noStrike">
                          <a:solidFill>
                            <a:srgbClr val="000000"/>
                          </a:solidFill>
                          <a:effectLst/>
                          <a:latin typeface="Arial" panose="020B0604020202020204" pitchFamily="34" charset="0"/>
                        </a:rPr>
                        <a:t>18.05.2019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SK STAP-TRATEC Vilémov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ASK Lovosice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68794942"/>
                  </a:ext>
                </a:extLst>
              </a:tr>
              <a:tr h="281362">
                <a:tc>
                  <a:txBody>
                    <a:bodyPr/>
                    <a:lstStyle/>
                    <a:p>
                      <a:pPr algn="ctr" rtl="0" fontAlgn="ctr"/>
                      <a:r>
                        <a:rPr lang="cs-CZ" sz="1100" b="1" i="0" u="none" strike="noStrike" dirty="0">
                          <a:solidFill>
                            <a:srgbClr val="000000"/>
                          </a:solidFill>
                          <a:effectLst/>
                          <a:latin typeface="Arial" panose="020B0604020202020204" pitchFamily="34" charset="0"/>
                        </a:rPr>
                        <a:t>18.05.2019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Slavoj Žatec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TJ Sokol Horní Jiřetín/FK Litvínov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3431275107"/>
                  </a:ext>
                </a:extLst>
              </a:tr>
              <a:tr h="228665">
                <a:tc>
                  <a:txBody>
                    <a:bodyPr/>
                    <a:lstStyle/>
                    <a:p>
                      <a:pPr algn="ctr" rtl="0" fontAlgn="ctr"/>
                      <a:r>
                        <a:rPr lang="cs-CZ" sz="1100" b="1" i="0" u="none" strike="noStrike" dirty="0">
                          <a:solidFill>
                            <a:srgbClr val="000000"/>
                          </a:solidFill>
                          <a:effectLst/>
                          <a:latin typeface="Arial" panose="020B0604020202020204" pitchFamily="34" charset="0"/>
                        </a:rPr>
                        <a:t>19.05.2019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FK SEKO Louny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FK Jiskra Modrá/SK Hrobce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31873314"/>
                  </a:ext>
                </a:extLst>
              </a:tr>
              <a:tr h="290685">
                <a:tc>
                  <a:txBody>
                    <a:bodyPr/>
                    <a:lstStyle/>
                    <a:p>
                      <a:pPr algn="ctr" rtl="0" fontAlgn="ctr"/>
                      <a:r>
                        <a:rPr lang="cs-CZ" sz="1100" b="1" i="0" u="none" strike="noStrike" dirty="0">
                          <a:solidFill>
                            <a:srgbClr val="000000"/>
                          </a:solidFill>
                          <a:effectLst/>
                          <a:latin typeface="Arial" panose="020B0604020202020204" pitchFamily="34" charset="0"/>
                        </a:rPr>
                        <a:t>19.05.2019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Litoměřicko B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SK Štětí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262919246"/>
                  </a:ext>
                </a:extLst>
              </a:tr>
              <a:tr h="192581">
                <a:tc gridSpan="3">
                  <a:txBody>
                    <a:bodyPr/>
                    <a:lstStyle/>
                    <a:p>
                      <a:pPr algn="ctr" rtl="0" fontAlgn="ctr"/>
                      <a:r>
                        <a:rPr lang="cs-CZ" sz="1100" b="1" i="0" u="none" strike="noStrike">
                          <a:solidFill>
                            <a:srgbClr val="000000"/>
                          </a:solidFill>
                          <a:effectLst/>
                          <a:latin typeface="Arial" panose="020B0604020202020204" pitchFamily="34" charset="0"/>
                        </a:rPr>
                        <a:t>27. kolo Ústeckého přeboru dospělých</a:t>
                      </a:r>
                    </a:p>
                  </a:txBody>
                  <a:tcPr marL="5449" marR="5449" marT="5449"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982996597"/>
                  </a:ext>
                </a:extLst>
              </a:tr>
              <a:tr h="192581">
                <a:tc>
                  <a:txBody>
                    <a:bodyPr/>
                    <a:lstStyle/>
                    <a:p>
                      <a:pPr algn="ctr" rtl="0" fontAlgn="ctr"/>
                      <a:r>
                        <a:rPr lang="cs-CZ" sz="1100" b="1" i="0" u="none" strike="noStrike" dirty="0">
                          <a:solidFill>
                            <a:srgbClr val="000000"/>
                          </a:solidFill>
                          <a:effectLst/>
                          <a:latin typeface="Arial" panose="020B0604020202020204" pitchFamily="34" charset="0"/>
                        </a:rPr>
                        <a:t>25.05.2019 14:30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ASK Lovosice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SK Baník Modlany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35118693"/>
                  </a:ext>
                </a:extLst>
              </a:tr>
              <a:tr h="190040">
                <a:tc>
                  <a:txBody>
                    <a:bodyPr/>
                    <a:lstStyle/>
                    <a:p>
                      <a:pPr algn="ctr" rtl="0" fontAlgn="ctr"/>
                      <a:r>
                        <a:rPr lang="cs-CZ" sz="1100" b="1" i="0" u="none" strike="noStrike" dirty="0">
                          <a:solidFill>
                            <a:srgbClr val="000000"/>
                          </a:solidFill>
                          <a:effectLst/>
                          <a:latin typeface="Arial" panose="020B0604020202020204" pitchFamily="34" charset="0"/>
                        </a:rPr>
                        <a:t>25.05.2019 10:30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TJ Sokol Horní Jiřetín/FK Litvínov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SK Štětí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833206805"/>
                  </a:ext>
                </a:extLst>
              </a:tr>
              <a:tr h="192581">
                <a:tc>
                  <a:txBody>
                    <a:bodyPr/>
                    <a:lstStyle/>
                    <a:p>
                      <a:pPr algn="ctr" rtl="0" fontAlgn="ctr"/>
                      <a:r>
                        <a:rPr lang="cs-CZ" sz="1100" b="1" i="0" u="none" strike="noStrike" dirty="0">
                          <a:solidFill>
                            <a:srgbClr val="000000"/>
                          </a:solidFill>
                          <a:effectLst/>
                          <a:latin typeface="Arial" panose="020B0604020202020204" pitchFamily="34" charset="0"/>
                        </a:rPr>
                        <a:t>25.05.2019 10:15</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FK </a:t>
                      </a:r>
                      <a:r>
                        <a:rPr lang="cs-CZ" sz="1100" b="1" i="0" u="none" strike="noStrike" dirty="0" err="1">
                          <a:solidFill>
                            <a:srgbClr val="000000"/>
                          </a:solidFill>
                          <a:effectLst/>
                          <a:latin typeface="Arial" panose="020B0604020202020204" pitchFamily="34" charset="0"/>
                        </a:rPr>
                        <a:t>Tatran</a:t>
                      </a:r>
                      <a:r>
                        <a:rPr lang="cs-CZ" sz="1100" b="1" i="0" u="none" strike="noStrike" dirty="0">
                          <a:solidFill>
                            <a:srgbClr val="000000"/>
                          </a:solidFill>
                          <a:effectLst/>
                          <a:latin typeface="Arial" panose="020B0604020202020204" pitchFamily="34" charset="0"/>
                        </a:rPr>
                        <a:t> Kadaň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FK Slavoj Žatec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76735139"/>
                  </a:ext>
                </a:extLst>
              </a:tr>
              <a:tr h="192581">
                <a:tc>
                  <a:txBody>
                    <a:bodyPr/>
                    <a:lstStyle/>
                    <a:p>
                      <a:pPr algn="ctr" rtl="0" fontAlgn="ctr"/>
                      <a:r>
                        <a:rPr lang="cs-CZ" sz="1100" b="1" i="0" u="none" strike="noStrike" dirty="0">
                          <a:solidFill>
                            <a:srgbClr val="000000"/>
                          </a:solidFill>
                          <a:effectLst/>
                          <a:latin typeface="Arial" panose="020B0604020202020204" pitchFamily="34" charset="0"/>
                        </a:rPr>
                        <a:t>25.05.2019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Jílové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FK SEKO Louny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4056469709"/>
                  </a:ext>
                </a:extLst>
              </a:tr>
              <a:tr h="207672">
                <a:tc>
                  <a:txBody>
                    <a:bodyPr/>
                    <a:lstStyle/>
                    <a:p>
                      <a:pPr algn="ctr" rtl="0" fontAlgn="ctr"/>
                      <a:r>
                        <a:rPr lang="cs-CZ" sz="1100" b="1" i="0" u="none" strike="noStrike" dirty="0">
                          <a:solidFill>
                            <a:srgbClr val="000000"/>
                          </a:solidFill>
                          <a:effectLst/>
                          <a:latin typeface="Arial" panose="020B0604020202020204" pitchFamily="34" charset="0"/>
                        </a:rPr>
                        <a:t>25.05.2019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FK Dobroměřice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dirty="0">
                          <a:solidFill>
                            <a:srgbClr val="000000"/>
                          </a:solidFill>
                          <a:effectLst/>
                          <a:latin typeface="Arial" panose="020B0604020202020204" pitchFamily="34" charset="0"/>
                        </a:rPr>
                        <a:t>FK Litoměřicko B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42746845"/>
                  </a:ext>
                </a:extLst>
              </a:tr>
              <a:tr h="192581">
                <a:tc>
                  <a:txBody>
                    <a:bodyPr/>
                    <a:lstStyle/>
                    <a:p>
                      <a:pPr algn="ctr" rtl="0" fontAlgn="ctr"/>
                      <a:r>
                        <a:rPr lang="cs-CZ" sz="1100" b="1" i="0" u="none" strike="noStrike">
                          <a:solidFill>
                            <a:srgbClr val="000000"/>
                          </a:solidFill>
                          <a:effectLst/>
                          <a:latin typeface="Arial" panose="020B0604020202020204" pitchFamily="34" charset="0"/>
                        </a:rPr>
                        <a:t>25.05.2019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TJ Krupka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TJ Spartak Perštejn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720587791"/>
                  </a:ext>
                </a:extLst>
              </a:tr>
              <a:tr h="192581">
                <a:tc>
                  <a:txBody>
                    <a:bodyPr/>
                    <a:lstStyle/>
                    <a:p>
                      <a:pPr algn="ctr" rtl="0" fontAlgn="ctr"/>
                      <a:r>
                        <a:rPr lang="cs-CZ" sz="1100" b="1" i="0" u="none" strike="noStrike">
                          <a:solidFill>
                            <a:srgbClr val="000000"/>
                          </a:solidFill>
                          <a:effectLst/>
                          <a:latin typeface="Arial" panose="020B0604020202020204" pitchFamily="34" charset="0"/>
                        </a:rPr>
                        <a:t>25.05.2019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TJ Sokol Srbice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100" b="1" i="0" u="none" strike="noStrike">
                          <a:solidFill>
                            <a:srgbClr val="000000"/>
                          </a:solidFill>
                          <a:effectLst/>
                          <a:latin typeface="Arial" panose="020B0604020202020204" pitchFamily="34" charset="0"/>
                        </a:rPr>
                        <a:t>SK Brná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77415945"/>
                  </a:ext>
                </a:extLst>
              </a:tr>
              <a:tr h="326505">
                <a:tc>
                  <a:txBody>
                    <a:bodyPr/>
                    <a:lstStyle/>
                    <a:p>
                      <a:pPr algn="ctr" rtl="0" fontAlgn="ctr"/>
                      <a:r>
                        <a:rPr lang="cs-CZ" sz="1100" b="1" i="0" u="none" strike="noStrike">
                          <a:solidFill>
                            <a:srgbClr val="000000"/>
                          </a:solidFill>
                          <a:effectLst/>
                          <a:latin typeface="Arial" panose="020B0604020202020204" pitchFamily="34" charset="0"/>
                        </a:rPr>
                        <a:t>26.05.2019 17:00</a:t>
                      </a:r>
                    </a:p>
                  </a:txBody>
                  <a:tcPr marL="5449" marR="5449" marT="5449"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a:solidFill>
                            <a:srgbClr val="000000"/>
                          </a:solidFill>
                          <a:effectLst/>
                          <a:latin typeface="Arial" panose="020B0604020202020204" pitchFamily="34" charset="0"/>
                        </a:rPr>
                        <a:t>FK Jiskra Modrá/SK Hrobce </a:t>
                      </a:r>
                    </a:p>
                  </a:txBody>
                  <a:tcPr marL="5449" marR="5449" marT="54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rtl="0" fontAlgn="ctr"/>
                      <a:r>
                        <a:rPr lang="cs-CZ" sz="1100" b="1" i="0" u="none" strike="noStrike" dirty="0">
                          <a:solidFill>
                            <a:srgbClr val="000000"/>
                          </a:solidFill>
                          <a:effectLst/>
                          <a:latin typeface="Arial" panose="020B0604020202020204" pitchFamily="34" charset="0"/>
                        </a:rPr>
                        <a:t>SK STAP-TRATEC Vilémov </a:t>
                      </a:r>
                    </a:p>
                  </a:txBody>
                  <a:tcPr marL="5449" marR="5449" marT="5449"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593564412"/>
                  </a:ext>
                </a:extLst>
              </a:tr>
            </a:tbl>
          </a:graphicData>
        </a:graphic>
      </p:graphicFrame>
    </p:spTree>
    <p:extLst>
      <p:ext uri="{BB962C8B-B14F-4D97-AF65-F5344CB8AC3E}">
        <p14:creationId xmlns:p14="http://schemas.microsoft.com/office/powerpoint/2010/main" val="24521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30</a:t>
            </a:r>
          </a:p>
        </p:txBody>
      </p:sp>
      <p:sp>
        <p:nvSpPr>
          <p:cNvPr id="11" name="TextovéPole 10"/>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15</a:t>
            </a:r>
          </a:p>
        </p:txBody>
      </p:sp>
      <p:pic>
        <p:nvPicPr>
          <p:cNvPr id="3" name="Obrázek 2"/>
          <p:cNvPicPr>
            <a:picLocks noChangeAspect="1"/>
          </p:cNvPicPr>
          <p:nvPr/>
        </p:nvPicPr>
        <p:blipFill>
          <a:blip r:embed="rId2"/>
          <a:stretch>
            <a:fillRect/>
          </a:stretch>
        </p:blipFill>
        <p:spPr>
          <a:xfrm>
            <a:off x="107988" y="1531268"/>
            <a:ext cx="4680520" cy="5816088"/>
          </a:xfrm>
          <a:prstGeom prst="rect">
            <a:avLst/>
          </a:prstGeom>
        </p:spPr>
      </p:pic>
      <p:sp>
        <p:nvSpPr>
          <p:cNvPr id="8" name="TextovéPole 7"/>
          <p:cNvSpPr txBox="1"/>
          <p:nvPr/>
        </p:nvSpPr>
        <p:spPr>
          <a:xfrm>
            <a:off x="71984" y="91108"/>
            <a:ext cx="4752528" cy="1261884"/>
          </a:xfrm>
          <a:prstGeom prst="rect">
            <a:avLst/>
          </a:prstGeom>
          <a:pattFill prst="openDmnd">
            <a:fgClr>
              <a:schemeClr val="accent1"/>
            </a:fgClr>
            <a:bgClr>
              <a:schemeClr val="bg1"/>
            </a:bgClr>
          </a:pattFill>
          <a:effectLst>
            <a:glow rad="101600">
              <a:srgbClr val="FF6600">
                <a:alpha val="40000"/>
              </a:srgbClr>
            </a:glow>
            <a:softEdge rad="241300"/>
          </a:effectLst>
        </p:spPr>
        <p:txBody>
          <a:bodyPr wrap="square" rtlCol="0">
            <a:spAutoFit/>
          </a:bodyPr>
          <a:lstStyle/>
          <a:p>
            <a:pPr algn="ctr"/>
            <a:r>
              <a:rPr lang="cs-CZ" sz="1900" dirty="0">
                <a:solidFill>
                  <a:srgbClr val="000066"/>
                </a:solidFill>
                <a:latin typeface="Arial Black" panose="020B0A04020102020204" pitchFamily="34" charset="0"/>
              </a:rPr>
              <a:t>Mladší žáci nezklamali a statečně bojovali proti prvním mužstvu tabulky. Škoda, že nezachytili úvod zápasu</a:t>
            </a:r>
          </a:p>
        </p:txBody>
      </p:sp>
      <p:pic>
        <p:nvPicPr>
          <p:cNvPr id="18" name="Obrázek 17">
            <a:extLst>
              <a:ext uri="{FF2B5EF4-FFF2-40B4-BE49-F238E27FC236}">
                <a16:creationId xmlns:a16="http://schemas.microsoft.com/office/drawing/2014/main" id="{02E4A1ED-6AD7-4E9C-A036-CDF23A06AEFB}"/>
              </a:ext>
            </a:extLst>
          </p:cNvPr>
          <p:cNvPicPr>
            <a:picLocks noChangeAspect="1"/>
          </p:cNvPicPr>
          <p:nvPr/>
        </p:nvPicPr>
        <p:blipFill>
          <a:blip r:embed="rId3"/>
          <a:stretch>
            <a:fillRect/>
          </a:stretch>
        </p:blipFill>
        <p:spPr>
          <a:xfrm>
            <a:off x="3602341" y="6498489"/>
            <a:ext cx="1284764" cy="872082"/>
          </a:xfrm>
          <a:prstGeom prst="rect">
            <a:avLst/>
          </a:prstGeom>
        </p:spPr>
      </p:pic>
      <p:sp>
        <p:nvSpPr>
          <p:cNvPr id="19" name="Obdélník 18">
            <a:extLst>
              <a:ext uri="{FF2B5EF4-FFF2-40B4-BE49-F238E27FC236}">
                <a16:creationId xmlns:a16="http://schemas.microsoft.com/office/drawing/2014/main" id="{32B01173-52DB-4BFD-8A33-698383A59F2C}"/>
              </a:ext>
            </a:extLst>
          </p:cNvPr>
          <p:cNvSpPr/>
          <p:nvPr/>
        </p:nvSpPr>
        <p:spPr>
          <a:xfrm>
            <a:off x="5275643" y="2725551"/>
            <a:ext cx="4752528" cy="4044184"/>
          </a:xfrm>
          <a:prstGeom prst="rect">
            <a:avLst/>
          </a:prstGeom>
        </p:spPr>
        <p:txBody>
          <a:bodyPr wrap="square">
            <a:spAutoFit/>
          </a:bodyPr>
          <a:lstStyle/>
          <a:p>
            <a:pPr algn="ctr">
              <a:lnSpc>
                <a:spcPct val="107000"/>
              </a:lnSpc>
              <a:spcAft>
                <a:spcPts val="0"/>
              </a:spcAft>
            </a:pPr>
            <a:r>
              <a:rPr lang="cs-CZ" sz="2000" dirty="0">
                <a:highlight>
                  <a:srgbClr val="00FF00"/>
                </a:highlight>
                <a:latin typeface="Arial Black" panose="020B0A04020102020204" pitchFamily="34" charset="0"/>
                <a:ea typeface="Calibri" panose="020F0502020204030204" pitchFamily="34" charset="0"/>
                <a:cs typeface="Arial" panose="020B0604020202020204" pitchFamily="34" charset="0"/>
              </a:rPr>
              <a:t>SK Štětí – SK </a:t>
            </a:r>
            <a:r>
              <a:rPr lang="cs-CZ" sz="2000" dirty="0" err="1">
                <a:highlight>
                  <a:srgbClr val="00FF00"/>
                </a:highlight>
                <a:latin typeface="Arial Black" panose="020B0A04020102020204" pitchFamily="34" charset="0"/>
                <a:ea typeface="Calibri" panose="020F0502020204030204" pitchFamily="34" charset="0"/>
                <a:cs typeface="Arial" panose="020B0604020202020204" pitchFamily="34" charset="0"/>
              </a:rPr>
              <a:t>Brná</a:t>
            </a:r>
            <a:endParaRPr lang="cs-CZ"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dirty="0">
                <a:highlight>
                  <a:srgbClr val="00FF00"/>
                </a:highlight>
                <a:latin typeface="Arial Black" panose="020B0A04020102020204" pitchFamily="34" charset="0"/>
                <a:ea typeface="Calibri" panose="020F0502020204030204" pitchFamily="34" charset="0"/>
                <a:cs typeface="Arial" panose="020B0604020202020204" pitchFamily="34" charset="0"/>
              </a:rPr>
              <a:t>2:3(0:1)  </a:t>
            </a:r>
            <a:r>
              <a:rPr lang="cs-CZ" sz="1600" dirty="0">
                <a:highlight>
                  <a:srgbClr val="00FF00"/>
                </a:highlight>
                <a:latin typeface="Arial Black" panose="020B0A04020102020204" pitchFamily="34" charset="0"/>
                <a:ea typeface="Calibri" panose="020F0502020204030204" pitchFamily="34" charset="0"/>
                <a:cs typeface="Arial" panose="020B0604020202020204" pitchFamily="34" charset="0"/>
              </a:rPr>
              <a:t>27.4.2019   23. 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000" b="0" dirty="0">
                <a:latin typeface="Arial" panose="020B0604020202020204" pitchFamily="34" charset="0"/>
                <a:ea typeface="Calibri" panose="020F0502020204030204" pitchFamily="34" charset="0"/>
                <a:cs typeface="Arial" panose="020B0604020202020204" pitchFamily="34" charset="0"/>
              </a:rPr>
              <a:t>Dobré výkony v posledních 2 zápasech, doma proti Vilémovu a v Modlanech, z nás dělalo favority. Starosti nám však začala dělat mnohá zranění a do optimální sestavy měla naše jedenáctka daleko. Stejný problém hlásil i soupeř, který dle slov trenéra přijel bez 5 hráčů základní sestavy. Začalo se rohem Jiřího Vokouna a na druhé straně zase zahrával volný přímý kop </a:t>
            </a:r>
            <a:r>
              <a:rPr lang="cs-CZ" sz="1000" b="0" dirty="0" err="1">
                <a:latin typeface="Arial" panose="020B0604020202020204" pitchFamily="34" charset="0"/>
                <a:ea typeface="Calibri" panose="020F0502020204030204" pitchFamily="34" charset="0"/>
                <a:cs typeface="Arial" panose="020B0604020202020204" pitchFamily="34" charset="0"/>
              </a:rPr>
              <a:t>Gaydarski</a:t>
            </a:r>
            <a:r>
              <a:rPr lang="cs-CZ" sz="1000" b="0" dirty="0">
                <a:latin typeface="Arial" panose="020B0604020202020204" pitchFamily="34" charset="0"/>
                <a:ea typeface="Calibri" panose="020F0502020204030204" pitchFamily="34" charset="0"/>
                <a:cs typeface="Arial" panose="020B0604020202020204" pitchFamily="34" charset="0"/>
              </a:rPr>
              <a:t>, který skončil také rohem. Opravdová šance se narodila ale až v 11. minutě. U zrodu byl roh Vokouna a hlavička Jiřího Ransdorfa lízala břevno. Za obranu po přihrávce od Tomáše Písaře se dostal Jakub Slavíček, ale jeho levačka díru do světa neudělala. To hostům stačil dlouhý nákop od brankáře a než jste napočítali do 3, tak se před </a:t>
            </a:r>
            <a:r>
              <a:rPr lang="cs-CZ" sz="1000" b="0" dirty="0" err="1">
                <a:latin typeface="Arial" panose="020B0604020202020204" pitchFamily="34" charset="0"/>
                <a:ea typeface="Calibri" panose="020F0502020204030204" pitchFamily="34" charset="0"/>
                <a:cs typeface="Arial" panose="020B0604020202020204" pitchFamily="34" charset="0"/>
              </a:rPr>
              <a:t>Jevgenijem</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Demčenkem</a:t>
            </a:r>
            <a:r>
              <a:rPr lang="cs-CZ" sz="1000" b="0" dirty="0">
                <a:latin typeface="Arial" panose="020B0604020202020204" pitchFamily="34" charset="0"/>
                <a:ea typeface="Calibri" panose="020F0502020204030204" pitchFamily="34" charset="0"/>
                <a:cs typeface="Arial" panose="020B0604020202020204" pitchFamily="34" charset="0"/>
              </a:rPr>
              <a:t> po přihrávce od </a:t>
            </a:r>
            <a:r>
              <a:rPr lang="cs-CZ" sz="1000" b="0" dirty="0" err="1">
                <a:latin typeface="Arial" panose="020B0604020202020204" pitchFamily="34" charset="0"/>
                <a:ea typeface="Calibri" panose="020F0502020204030204" pitchFamily="34" charset="0"/>
                <a:cs typeface="Arial" panose="020B0604020202020204" pitchFamily="34" charset="0"/>
              </a:rPr>
              <a:t>Betky</a:t>
            </a:r>
            <a:r>
              <a:rPr lang="cs-CZ" sz="1000" b="0" dirty="0">
                <a:latin typeface="Arial" panose="020B0604020202020204" pitchFamily="34" charset="0"/>
                <a:ea typeface="Calibri" panose="020F0502020204030204" pitchFamily="34" charset="0"/>
                <a:cs typeface="Arial" panose="020B0604020202020204" pitchFamily="34" charset="0"/>
              </a:rPr>
              <a:t> otevřela prázdná branka. Rázem jsme prohrávali 1:0. Vyrovnání se nabízelo z volného přímého kopu. Ze 17 metrů z ideálního postavení ale Jiří Vokoun míč podebral až příliš a ten se vydal na přilehlé pole. Další ránu do už takto okleštěné sestavy udělalo zranění Rudolfa </a:t>
            </a:r>
            <a:r>
              <a:rPr lang="cs-CZ" sz="1000" b="0" dirty="0" err="1">
                <a:latin typeface="Arial" panose="020B0604020202020204" pitchFamily="34" charset="0"/>
                <a:ea typeface="Calibri" panose="020F0502020204030204" pitchFamily="34" charset="0"/>
                <a:cs typeface="Arial" panose="020B0604020202020204" pitchFamily="34" charset="0"/>
              </a:rPr>
              <a:t>Slaničky</a:t>
            </a:r>
            <a:r>
              <a:rPr lang="cs-CZ" sz="1000" b="0" dirty="0">
                <a:latin typeface="Arial" panose="020B0604020202020204" pitchFamily="34" charset="0"/>
                <a:ea typeface="Calibri" panose="020F0502020204030204" pitchFamily="34" charset="0"/>
                <a:cs typeface="Arial" panose="020B0604020202020204" pitchFamily="34" charset="0"/>
              </a:rPr>
              <a:t>, který musel ve 23. minutě odstoupit. Ve zbytku poločasu se soupeř soustředil hlavně na bránění a nám velké starosti něčím překvapit. Ve 37. minutě spadnul v našem pokutovém území Tomáš Jelínek a dožadoval se penalty. Místo desítky, ale viděl žlutou kartu za protesty. V závěru poločasu se ještě z důvodu zranění přihlásil o střídání Tomáš </a:t>
            </a:r>
            <a:r>
              <a:rPr lang="cs-CZ" sz="1000" b="0" dirty="0" err="1">
                <a:latin typeface="Arial" panose="020B0604020202020204" pitchFamily="34" charset="0"/>
                <a:ea typeface="Calibri" panose="020F0502020204030204" pitchFamily="34" charset="0"/>
                <a:cs typeface="Arial" panose="020B0604020202020204" pitchFamily="34" charset="0"/>
              </a:rPr>
              <a:t>Belák</a:t>
            </a:r>
            <a:r>
              <a:rPr lang="cs-CZ" sz="1000" b="0" dirty="0">
                <a:latin typeface="Arial" panose="020B0604020202020204" pitchFamily="34" charset="0"/>
                <a:ea typeface="Calibri" panose="020F0502020204030204" pitchFamily="34" charset="0"/>
                <a:cs typeface="Arial" panose="020B0604020202020204" pitchFamily="34" charset="0"/>
              </a:rPr>
              <a:t>.  I tak jsme ale byli velmi blízko gólu. Po pravé straně unikl Marek Faust, jeho střelu brankář Páv vyrazil k nohám Tomáše Písaře, který nabil Jakubovi Slavíčkovi a  i s jeho</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ovéPole 19">
            <a:extLst>
              <a:ext uri="{FF2B5EF4-FFF2-40B4-BE49-F238E27FC236}">
                <a16:creationId xmlns:a16="http://schemas.microsoft.com/office/drawing/2014/main" id="{007BC91B-01C1-4DF4-9AF5-581AA578250F}"/>
              </a:ext>
            </a:extLst>
          </p:cNvPr>
          <p:cNvSpPr txBox="1"/>
          <p:nvPr/>
        </p:nvSpPr>
        <p:spPr>
          <a:xfrm>
            <a:off x="5419659" y="278235"/>
            <a:ext cx="4464496" cy="2092881"/>
          </a:xfrm>
          <a:prstGeom prst="rect">
            <a:avLst/>
          </a:prstGeom>
          <a:blipFill>
            <a:blip r:embed="rId4"/>
            <a:stretch>
              <a:fillRect/>
            </a:stretch>
          </a:blipFill>
          <a:effectLst>
            <a:glow rad="254000">
              <a:schemeClr val="accent1">
                <a:lumMod val="60000"/>
                <a:lumOff val="40000"/>
                <a:alpha val="40000"/>
              </a:schemeClr>
            </a:glow>
            <a:softEdge rad="0"/>
          </a:effectLst>
        </p:spPr>
        <p:txBody>
          <a:bodyPr wrap="square" rtlCol="0">
            <a:spAutoFit/>
          </a:bodyPr>
          <a:lstStyle/>
          <a:p>
            <a:pPr algn="ctr"/>
            <a:r>
              <a:rPr lang="cs-CZ" sz="2600" dirty="0">
                <a:solidFill>
                  <a:srgbClr val="FF0000"/>
                </a:solidFill>
                <a:latin typeface="Segoe UI Black" panose="020B0A02040204020203" pitchFamily="34" charset="0"/>
                <a:ea typeface="Segoe UI Black" panose="020B0A02040204020203" pitchFamily="34" charset="0"/>
              </a:rPr>
              <a:t>Soupeř si domů odvezl všechny 3 body. 2x mužstvo dospělých vyrovnalo, ale potřetí </a:t>
            </a:r>
          </a:p>
          <a:p>
            <a:pPr algn="ctr"/>
            <a:r>
              <a:rPr lang="cs-CZ" sz="2600" dirty="0">
                <a:solidFill>
                  <a:srgbClr val="FF0000"/>
                </a:solidFill>
                <a:latin typeface="Segoe UI Black" panose="020B0A02040204020203" pitchFamily="34" charset="0"/>
                <a:ea typeface="Segoe UI Black" panose="020B0A02040204020203" pitchFamily="34" charset="0"/>
              </a:rPr>
              <a:t>už ne </a:t>
            </a:r>
          </a:p>
        </p:txBody>
      </p:sp>
      <p:cxnSp>
        <p:nvCxnSpPr>
          <p:cNvPr id="21" name="Přímá spojnice se šipkou 20">
            <a:extLst>
              <a:ext uri="{FF2B5EF4-FFF2-40B4-BE49-F238E27FC236}">
                <a16:creationId xmlns:a16="http://schemas.microsoft.com/office/drawing/2014/main" id="{FD53E983-B598-4593-AE16-C40571C7C76B}"/>
              </a:ext>
            </a:extLst>
          </p:cNvPr>
          <p:cNvCxnSpPr/>
          <p:nvPr/>
        </p:nvCxnSpPr>
        <p:spPr bwMode="auto">
          <a:xfrm>
            <a:off x="8227971" y="7046611"/>
            <a:ext cx="1080120" cy="0"/>
          </a:xfrm>
          <a:prstGeom prst="straightConnector1">
            <a:avLst/>
          </a:prstGeom>
          <a:noFill/>
          <a:ln w="22225" cap="flat" cmpd="sng" algn="ctr">
            <a:solidFill>
              <a:schemeClr val="accent1"/>
            </a:solidFill>
            <a:prstDash val="solid"/>
            <a:round/>
            <a:headEnd type="none" w="med" len="med"/>
            <a:tailEnd type="triangle"/>
          </a:ln>
          <a:effectLst>
            <a:outerShdw dist="45791" dir="2021404" algn="ctr" rotWithShape="0">
              <a:srgbClr val="9999FF"/>
            </a:outerShdw>
          </a:effectLst>
        </p:spPr>
      </p:cxnSp>
    </p:spTree>
    <p:extLst>
      <p:ext uri="{BB962C8B-B14F-4D97-AF65-F5344CB8AC3E}">
        <p14:creationId xmlns:p14="http://schemas.microsoft.com/office/powerpoint/2010/main" val="1625450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16</a:t>
            </a:r>
          </a:p>
        </p:txBody>
      </p:sp>
      <p:sp>
        <p:nvSpPr>
          <p:cNvPr id="16" name="TextovéPole 15"/>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29</a:t>
            </a:r>
          </a:p>
        </p:txBody>
      </p:sp>
      <p:sp>
        <p:nvSpPr>
          <p:cNvPr id="2" name="Obdélník 1">
            <a:extLst>
              <a:ext uri="{FF2B5EF4-FFF2-40B4-BE49-F238E27FC236}">
                <a16:creationId xmlns:a16="http://schemas.microsoft.com/office/drawing/2014/main" id="{7C51BB9A-2CC7-46A3-9045-21835274C8F8}"/>
              </a:ext>
            </a:extLst>
          </p:cNvPr>
          <p:cNvSpPr/>
          <p:nvPr/>
        </p:nvSpPr>
        <p:spPr>
          <a:xfrm>
            <a:off x="5544593" y="1030189"/>
            <a:ext cx="4630204" cy="5973687"/>
          </a:xfrm>
          <a:prstGeom prst="rect">
            <a:avLst/>
          </a:prstGeom>
          <a:solidFill>
            <a:srgbClr val="CCECFF"/>
          </a:solidFill>
        </p:spPr>
        <p:txBody>
          <a:bodyPr wrap="square">
            <a:spAutoFit/>
          </a:bodyPr>
          <a:lstStyle/>
          <a:p>
            <a:pPr algn="ctr">
              <a:lnSpc>
                <a:spcPct val="107000"/>
              </a:lnSpc>
              <a:spcAft>
                <a:spcPts val="0"/>
              </a:spcAft>
            </a:pPr>
            <a:r>
              <a:rPr lang="cs-CZ" sz="1800" dirty="0">
                <a:solidFill>
                  <a:srgbClr val="003300"/>
                </a:solidFill>
                <a:latin typeface="Arial Black" panose="020B0A04020102020204" pitchFamily="34" charset="0"/>
                <a:ea typeface="Times New Roman" panose="02020603050405020304" pitchFamily="18" charset="0"/>
                <a:cs typeface="Times New Roman" panose="02020603050405020304" pitchFamily="18" charset="0"/>
              </a:rPr>
              <a:t>ASK Lovosice – SK Štětí</a:t>
            </a:r>
            <a:endParaRPr lang="cs-CZ" sz="1100" dirty="0">
              <a:solidFill>
                <a:srgbClr val="003300"/>
              </a:solidFill>
              <a:latin typeface="Arial Black" panose="020B0A0402010202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smtClean="0">
                <a:solidFill>
                  <a:srgbClr val="003300"/>
                </a:solidFill>
                <a:latin typeface="Arial Black" panose="020B0A04020102020204" pitchFamily="34" charset="0"/>
                <a:ea typeface="Times New Roman" panose="02020603050405020304" pitchFamily="18" charset="0"/>
                <a:cs typeface="Times New Roman" panose="02020603050405020304" pitchFamily="18" charset="0"/>
              </a:rPr>
              <a:t>1:11(0:7)   </a:t>
            </a:r>
            <a:r>
              <a:rPr lang="cs-CZ" sz="1800" dirty="0">
                <a:solidFill>
                  <a:srgbClr val="003300"/>
                </a:solidFill>
                <a:latin typeface="Arial Black" panose="020B0A04020102020204" pitchFamily="34" charset="0"/>
                <a:ea typeface="Times New Roman" panose="02020603050405020304" pitchFamily="18" charset="0"/>
                <a:cs typeface="Times New Roman" panose="02020603050405020304" pitchFamily="18" charset="0"/>
              </a:rPr>
              <a:t>4.5.2019   21.kolo</a:t>
            </a:r>
            <a:endParaRPr lang="cs-CZ" sz="1100" dirty="0">
              <a:solidFill>
                <a:srgbClr val="003300"/>
              </a:solidFill>
              <a:latin typeface="Arial Black" panose="020B0A0402010202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50" b="0" dirty="0">
                <a:solidFill>
                  <a:srgbClr val="000000"/>
                </a:solidFill>
                <a:latin typeface="Arial" panose="020B0604020202020204" pitchFamily="34" charset="0"/>
                <a:ea typeface="Times New Roman" panose="02020603050405020304" pitchFamily="18" charset="0"/>
                <a:cs typeface="Arial" panose="020B0604020202020204" pitchFamily="34" charset="0"/>
              </a:rPr>
              <a:t>Těsně před zápasem se nad Lovosickým stadionem zatáhlo, začalo pršet a fotbalové podmínky přestaly být pro mladší žáky příjemné. Hned v úvodu jsme se přestěhovali na polovinu soupeře a čekali, kdy nám to tam spadne. Vyšlo to v 9. minutě po střele Daniela </a:t>
            </a:r>
            <a:r>
              <a:rPr lang="cs-CZ" sz="105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Hromeho</a:t>
            </a:r>
            <a:r>
              <a:rPr lang="cs-CZ" sz="1050" b="0" dirty="0">
                <a:solidFill>
                  <a:srgbClr val="000000"/>
                </a:solidFill>
                <a:latin typeface="Arial" panose="020B0604020202020204" pitchFamily="34" charset="0"/>
                <a:ea typeface="Times New Roman" panose="02020603050405020304" pitchFamily="18" charset="0"/>
                <a:cs typeface="Arial" panose="020B0604020202020204" pitchFamily="34" charset="0"/>
              </a:rPr>
              <a:t> ze střední vzdálenosti, i když jsme se museli dožadovat videa a dodatečného schválení branky, protože původně rozhodčí branku neviděl a musela být konzultována. Za další minutu stejný hráč zvýšil už na 2:0 a když hned z následujícího útoku zvýšil na 3:0 Petr Hůrka, tak bylo jasné, že kráčíme k úspěchu. Na naše kopačky se přesunul klid a hra na jeden, dva doteky dělala soupeři velké starosti. Do poločasu jsme udeřili ještě 4x. Ve 20. a 26. minutě Petr Hůrka, ve 34. minutě důraz ve vápně uplatnil Patrik Oliva gólem na poločasových 7:0. Na 8:0 upravil po změně stran Rostislav </a:t>
            </a:r>
            <a:r>
              <a:rPr lang="cs-CZ" sz="105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Kolačev</a:t>
            </a:r>
            <a:r>
              <a:rPr lang="cs-CZ" sz="1050" b="0" dirty="0">
                <a:solidFill>
                  <a:srgbClr val="000000"/>
                </a:solidFill>
                <a:latin typeface="Arial" panose="020B0604020202020204" pitchFamily="34" charset="0"/>
                <a:ea typeface="Times New Roman" panose="02020603050405020304" pitchFamily="18" charset="0"/>
                <a:cs typeface="Arial" panose="020B0604020202020204" pitchFamily="34" charset="0"/>
              </a:rPr>
              <a:t>, který zboural všechno, co měl v cestě a balón zavěsil  do šibenice. Ještě v téže minutě přidal další gól na 9:0 Daniel Hromy. Déšť neustával, naopak sílil a čekali jsme, že rozhodčí zápas utkání o něco dříve. Ještě než tak učinil, tak načepoval hostům desítku v 51. minutě Petr Hůrka. Nakonec se dočkali i domácí, když na 1:10 snížil Petr Černý. Posledním střelcem zápasu se stal v 55. minutě Petr Hůrka. Stanovil konečný výsledek utkání 11:1.</a:t>
            </a:r>
            <a:endParaRPr lang="cs-CZ" sz="105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5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Miloslav Hromy-trenér SK Štětí </a:t>
            </a:r>
            <a:endParaRPr lang="cs-CZ" sz="105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cs-CZ" sz="1050" b="0" dirty="0">
                <a:solidFill>
                  <a:srgbClr val="000000"/>
                </a:solidFill>
                <a:latin typeface="Arial" panose="020B0604020202020204" pitchFamily="34" charset="0"/>
                <a:ea typeface="Times New Roman" panose="02020603050405020304" pitchFamily="18" charset="0"/>
                <a:cs typeface="Arial" panose="020B0604020202020204" pitchFamily="34" charset="0"/>
              </a:rPr>
              <a:t>Nejprve bych chtěl ocenit domácím tým, který chtěl hrát fotbal za každého stavu a ne jenom nakopávat míče.  Našim hráčům patří velké poděkování, když v ne v příliš ideálním počasí hráli výborný fotbal . Pěkné kombinace krásné střely, bojovnost vše co k fotbalu paří . Věříme, že úlohu favorita splníme  i v dalším zápase doma 12.5.2019 proti Trmicím.</a:t>
            </a:r>
            <a:endParaRPr lang="cs-CZ" sz="105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5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Branky:</a:t>
            </a:r>
            <a:r>
              <a:rPr lang="cs-CZ" sz="105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5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P.Hůrka</a:t>
            </a:r>
            <a:r>
              <a:rPr lang="cs-CZ" sz="1050" b="0" dirty="0">
                <a:solidFill>
                  <a:srgbClr val="000000"/>
                </a:solidFill>
                <a:latin typeface="Arial" panose="020B0604020202020204" pitchFamily="34" charset="0"/>
                <a:ea typeface="Times New Roman" panose="02020603050405020304" pitchFamily="18" charset="0"/>
                <a:cs typeface="Arial" panose="020B0604020202020204" pitchFamily="34" charset="0"/>
              </a:rPr>
              <a:t> 6, </a:t>
            </a:r>
            <a:r>
              <a:rPr lang="cs-CZ" sz="105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D.Hromy</a:t>
            </a:r>
            <a:r>
              <a:rPr lang="cs-CZ" sz="1050" b="0" dirty="0">
                <a:solidFill>
                  <a:srgbClr val="000000"/>
                </a:solidFill>
                <a:latin typeface="Arial" panose="020B0604020202020204" pitchFamily="34" charset="0"/>
                <a:ea typeface="Times New Roman" panose="02020603050405020304" pitchFamily="18" charset="0"/>
                <a:cs typeface="Arial" panose="020B0604020202020204" pitchFamily="34" charset="0"/>
              </a:rPr>
              <a:t> 3, </a:t>
            </a:r>
            <a:r>
              <a:rPr lang="cs-CZ" sz="105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R.Kolačev</a:t>
            </a:r>
            <a:r>
              <a:rPr lang="cs-CZ" sz="105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5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P.Oliva</a:t>
            </a:r>
            <a:endParaRPr lang="cs-CZ" sz="105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5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Sestava</a:t>
            </a:r>
            <a:r>
              <a:rPr lang="cs-CZ" sz="105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5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D.Lančarič-R.Paďour</a:t>
            </a:r>
            <a:r>
              <a:rPr lang="cs-CZ" sz="105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5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J.Viktora</a:t>
            </a:r>
            <a:r>
              <a:rPr lang="cs-CZ" sz="105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5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P.Hůrka</a:t>
            </a:r>
            <a:r>
              <a:rPr lang="cs-CZ" sz="105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5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D.Hromy</a:t>
            </a:r>
            <a:r>
              <a:rPr lang="cs-CZ" sz="105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gn="just">
              <a:lnSpc>
                <a:spcPct val="107000"/>
              </a:lnSpc>
              <a:spcAft>
                <a:spcPts val="0"/>
              </a:spcAft>
            </a:pPr>
            <a:r>
              <a:rPr lang="cs-CZ" sz="105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5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L.Viktora</a:t>
            </a:r>
            <a:r>
              <a:rPr lang="cs-CZ" sz="105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5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R.Kolačev</a:t>
            </a:r>
            <a:r>
              <a:rPr lang="cs-CZ" sz="105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5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P.Oliva</a:t>
            </a:r>
            <a:endParaRPr lang="cs-CZ" sz="105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5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Trenér:</a:t>
            </a:r>
            <a:r>
              <a:rPr lang="cs-CZ" sz="105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5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M.Hromy</a:t>
            </a:r>
            <a:r>
              <a:rPr lang="cs-CZ" sz="1050" b="0" dirty="0">
                <a:solidFill>
                  <a:srgbClr val="000000"/>
                </a:solidFill>
                <a:latin typeface="Arial" panose="020B0604020202020204" pitchFamily="34" charset="0"/>
                <a:ea typeface="Times New Roman" panose="02020603050405020304" pitchFamily="18" charset="0"/>
                <a:cs typeface="Arial" panose="020B0604020202020204" pitchFamily="34" charset="0"/>
              </a:rPr>
              <a:t> Vedoucí: </a:t>
            </a:r>
            <a:r>
              <a:rPr lang="cs-CZ" sz="105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F.Kučera</a:t>
            </a:r>
            <a:endParaRPr lang="cs-CZ" sz="105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5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Rozhodčí:</a:t>
            </a:r>
            <a:r>
              <a:rPr lang="cs-CZ" sz="105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5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F.Šefránek</a:t>
            </a:r>
            <a:endParaRPr lang="cs-CZ" sz="1100" b="0" dirty="0">
              <a:latin typeface="Arial" panose="020B0604020202020204" pitchFamily="34" charset="0"/>
              <a:ea typeface="Calibri" panose="020F0502020204030204" pitchFamily="34" charset="0"/>
              <a:cs typeface="Arial" panose="020B0604020202020204" pitchFamily="34" charset="0"/>
            </a:endParaRPr>
          </a:p>
        </p:txBody>
      </p:sp>
      <p:sp>
        <p:nvSpPr>
          <p:cNvPr id="3" name="TextovéPole 2"/>
          <p:cNvSpPr txBox="1"/>
          <p:nvPr/>
        </p:nvSpPr>
        <p:spPr>
          <a:xfrm>
            <a:off x="5544593" y="179085"/>
            <a:ext cx="4630204" cy="707886"/>
          </a:xfrm>
          <a:prstGeom prst="rect">
            <a:avLst/>
          </a:prstGeom>
          <a:blipFill>
            <a:blip r:embed="rId2"/>
            <a:tile tx="0" ty="0" sx="100000" sy="100000" flip="none" algn="tl"/>
          </a:blipFill>
          <a:effectLst>
            <a:glow rad="101600">
              <a:srgbClr val="FFFF66">
                <a:alpha val="40000"/>
              </a:srgbClr>
            </a:glow>
            <a:softEdge rad="0"/>
          </a:effectLst>
        </p:spPr>
        <p:txBody>
          <a:bodyPr wrap="square" rtlCol="0">
            <a:spAutoFit/>
          </a:bodyPr>
          <a:lstStyle/>
          <a:p>
            <a:pPr algn="ctr"/>
            <a:r>
              <a:rPr lang="cs-CZ" sz="2000" dirty="0" smtClean="0">
                <a:solidFill>
                  <a:srgbClr val="000099"/>
                </a:solidFill>
                <a:latin typeface="Arial Black" panose="020B0A04020102020204" pitchFamily="34" charset="0"/>
              </a:rPr>
              <a:t>Vysoká výhra mladších žáků v okresním derby</a:t>
            </a:r>
          </a:p>
        </p:txBody>
      </p:sp>
      <p:sp>
        <p:nvSpPr>
          <p:cNvPr id="11" name="Obdélník 10">
            <a:extLst>
              <a:ext uri="{FF2B5EF4-FFF2-40B4-BE49-F238E27FC236}">
                <a16:creationId xmlns:a16="http://schemas.microsoft.com/office/drawing/2014/main" id="{87E76204-FC58-47F2-B9B2-A8AC52E3E2FB}"/>
              </a:ext>
            </a:extLst>
          </p:cNvPr>
          <p:cNvSpPr/>
          <p:nvPr/>
        </p:nvSpPr>
        <p:spPr>
          <a:xfrm>
            <a:off x="194629" y="697812"/>
            <a:ext cx="4670893" cy="5731313"/>
          </a:xfrm>
          <a:prstGeom prst="rect">
            <a:avLst/>
          </a:prstGeom>
          <a:solidFill>
            <a:schemeClr val="accent3">
              <a:lumMod val="95000"/>
              <a:alpha val="23000"/>
            </a:schemeClr>
          </a:solidFill>
        </p:spPr>
        <p:txBody>
          <a:bodyPr wrap="square">
            <a:spAutoFit/>
          </a:bodyPr>
          <a:lstStyle/>
          <a:p>
            <a:pPr lvl="0" algn="just">
              <a:lnSpc>
                <a:spcPct val="107000"/>
              </a:lnSpc>
              <a:spcAft>
                <a:spcPts val="80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střelou si gólman poradil. Do druhého poločasu jsme vyběhli mnohem aktivněji a chtěli rychle vyrovnat. Podařilo se to v 52. minutě. Po standardní situaci nejprve neuspěl Marek Faust, znova vypálil Jiří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Ransdorf</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 hráč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Brné</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už míč vykopával za brankovou čarou. Hosté se bouřili, ale protesty jim byly málo platné.  Vykopávalo se ze středového kruhu. Dobrou střelu se v 67 minutě představil Robert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Feko</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ale brankář vyrazil na roh. V 68. minutě měl na hlavě stoprocentní tutovku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Jevgenij</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Demčenko</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ale z malého vápna balón mezi 3 tyče nedostal.  Získat vedení se podařilo soupeři o 10 minut později.    Byl u toho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Wessan</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Toutanji</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který skluzem dopravil míč do branky na 2:1. Radovali jsme se ale z okamžitého vyrovnání. Jan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Prieložný</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odcentroval a těsně před brankářem hlavičkoval na 2:2 Marek Faust.   Do konce zbývalo ještě 10 minut a to bylo relativně ještě dost času na to, abychom vývoj utkání otočili úplně. Ale bohužel dnešní den nám přáno nebylo. 8 minut před koncem jsme nedokázali dostat balón pryč z vápna, hezky si ho přichystal Antonio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Gaydarski</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Brná</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opět vedla. 3:2, a protože už jsme odpovědět nedokázali, tak to byl i výsledek konečný.  </a:t>
            </a:r>
          </a:p>
          <a:p>
            <a:pPr lvl="0" algn="just">
              <a:lnSpc>
                <a:spcPct val="107000"/>
              </a:lnSpc>
              <a:spcAft>
                <a:spcPts val="80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I když jsme věděli, že sestava není optimální, tak jsme si věřili  a chtěli vyhrát. Hned v úvodu jsme měli 2 šance, ale zůstalo jen u nich.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Brná</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hned z první  příležitosti skórovala a od této doby nás čekaly už jen samé trable. V 1. poločase museli pro zranění odstoupit Rudolf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Slanička</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 Tomáš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Belák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Vyrovnat se nepovedlo z velké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gólovky</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v samotném konci 1. poločasu.  Vyrovnání přišlo v 52. minutě, ale obrat v zápase to nepřineslo. Hosté byli hodně nebezpeční v rychlých útocích a každé naše sebemenší zaváhání rychle trestali. Teď je třeba spočítat zraněné a pokusit se dát dohromady do příštího zápasu v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Perštejně</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4. května.    </a:t>
            </a:r>
          </a:p>
          <a:p>
            <a:pPr lvl="0">
              <a:lnSpc>
                <a:spcPct val="107000"/>
              </a:lnSpc>
              <a:spcAft>
                <a:spcPts val="0"/>
              </a:spcAft>
            </a:pPr>
            <a:r>
              <a:rPr lang="cs-CZ" sz="1000" b="0" u="sng" dirty="0">
                <a:solidFill>
                  <a:srgbClr val="151515"/>
                </a:solidFill>
                <a:latin typeface="Arial" panose="020B0604020202020204" pitchFamily="34" charset="0"/>
                <a:ea typeface="Calibri" panose="020F0502020204030204" pitchFamily="34" charset="0"/>
                <a:cs typeface="Arial" panose="020B0604020202020204" pitchFamily="34" charset="0"/>
              </a:rPr>
              <a:t>Branky</a:t>
            </a: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151515"/>
                </a:solidFill>
                <a:latin typeface="Arial" panose="020B0604020202020204" pitchFamily="34" charset="0"/>
                <a:ea typeface="Calibri" panose="020F0502020204030204" pitchFamily="34" charset="0"/>
                <a:cs typeface="Arial" panose="020B0604020202020204" pitchFamily="34" charset="0"/>
              </a:rPr>
              <a:t>J.Ransdorf</a:t>
            </a: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 1, </a:t>
            </a:r>
            <a:r>
              <a:rPr lang="cs-CZ" sz="1000" b="0" dirty="0" err="1">
                <a:solidFill>
                  <a:srgbClr val="151515"/>
                </a:solidFill>
                <a:latin typeface="Arial" panose="020B0604020202020204" pitchFamily="34" charset="0"/>
                <a:ea typeface="Calibri" panose="020F0502020204030204" pitchFamily="34" charset="0"/>
                <a:cs typeface="Arial" panose="020B0604020202020204" pitchFamily="34" charset="0"/>
              </a:rPr>
              <a:t>M.Faust</a:t>
            </a: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 1</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151515"/>
                </a:solidFill>
                <a:latin typeface="Arial" panose="020B0604020202020204" pitchFamily="34" charset="0"/>
                <a:ea typeface="Calibri" panose="020F0502020204030204" pitchFamily="34" charset="0"/>
                <a:cs typeface="Arial" panose="020B0604020202020204" pitchFamily="34" charset="0"/>
              </a:rPr>
              <a:t>Sestava:</a:t>
            </a: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151515"/>
                </a:solidFill>
                <a:latin typeface="Arial" panose="020B0604020202020204" pitchFamily="34" charset="0"/>
                <a:ea typeface="Calibri" panose="020F0502020204030204" pitchFamily="34" charset="0"/>
                <a:cs typeface="Arial" panose="020B0604020202020204" pitchFamily="34" charset="0"/>
              </a:rPr>
              <a:t>T.Kysela-T.Belák</a:t>
            </a: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(42.K.Horváth), </a:t>
            </a:r>
            <a:r>
              <a:rPr lang="cs-CZ" sz="1000" b="0" dirty="0" err="1">
                <a:solidFill>
                  <a:srgbClr val="151515"/>
                </a:solidFill>
                <a:latin typeface="Arial" panose="020B0604020202020204" pitchFamily="34" charset="0"/>
                <a:ea typeface="Calibri" panose="020F0502020204030204" pitchFamily="34" charset="0"/>
                <a:cs typeface="Arial" panose="020B0604020202020204" pitchFamily="34" charset="0"/>
              </a:rPr>
              <a:t>J.Ransdorf</a:t>
            </a: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151515"/>
                </a:solidFill>
                <a:latin typeface="Arial" panose="020B0604020202020204" pitchFamily="34" charset="0"/>
                <a:ea typeface="Calibri" panose="020F0502020204030204" pitchFamily="34" charset="0"/>
                <a:cs typeface="Arial" panose="020B0604020202020204" pitchFamily="34" charset="0"/>
              </a:rPr>
              <a:t>F.Svoboda</a:t>
            </a: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151515"/>
                </a:solidFill>
                <a:latin typeface="Arial" panose="020B0604020202020204" pitchFamily="34" charset="0"/>
                <a:ea typeface="Calibri" panose="020F0502020204030204" pitchFamily="34" charset="0"/>
                <a:cs typeface="Arial" panose="020B0604020202020204" pitchFamily="34" charset="0"/>
              </a:rPr>
              <a:t>F.Podhorský-J.Slavíček</a:t>
            </a: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 </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151515"/>
                </a:solidFill>
                <a:latin typeface="Arial" panose="020B0604020202020204" pitchFamily="34" charset="0"/>
                <a:ea typeface="Calibri" panose="020F0502020204030204" pitchFamily="34" charset="0"/>
                <a:cs typeface="Arial" panose="020B0604020202020204" pitchFamily="34" charset="0"/>
              </a:rPr>
              <a:t>J.Vokoun</a:t>
            </a: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151515"/>
                </a:solidFill>
                <a:latin typeface="Arial" panose="020B0604020202020204" pitchFamily="34" charset="0"/>
                <a:ea typeface="Calibri" panose="020F0502020204030204" pitchFamily="34" charset="0"/>
                <a:cs typeface="Arial" panose="020B0604020202020204" pitchFamily="34" charset="0"/>
              </a:rPr>
              <a:t>J.Prieložný</a:t>
            </a: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151515"/>
                </a:solidFill>
                <a:latin typeface="Arial" panose="020B0604020202020204" pitchFamily="34" charset="0"/>
                <a:ea typeface="Calibri" panose="020F0502020204030204" pitchFamily="34" charset="0"/>
                <a:cs typeface="Arial" panose="020B0604020202020204" pitchFamily="34" charset="0"/>
              </a:rPr>
              <a:t>R.Slanička</a:t>
            </a: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(23.R.Feko), </a:t>
            </a:r>
            <a:r>
              <a:rPr lang="cs-CZ" sz="1000" b="0" dirty="0" err="1">
                <a:solidFill>
                  <a:srgbClr val="151515"/>
                </a:solidFill>
                <a:latin typeface="Arial" panose="020B0604020202020204" pitchFamily="34" charset="0"/>
                <a:ea typeface="Calibri" panose="020F0502020204030204" pitchFamily="34" charset="0"/>
                <a:cs typeface="Arial" panose="020B0604020202020204" pitchFamily="34" charset="0"/>
              </a:rPr>
              <a:t>M.Faust-T.Písař</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151515"/>
                </a:solidFill>
                <a:latin typeface="Arial" panose="020B0604020202020204" pitchFamily="34" charset="0"/>
                <a:ea typeface="Calibri" panose="020F0502020204030204" pitchFamily="34" charset="0"/>
                <a:cs typeface="Arial" panose="020B0604020202020204" pitchFamily="34" charset="0"/>
              </a:rPr>
              <a:t>Připraveni:</a:t>
            </a: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151515"/>
                </a:solidFill>
                <a:latin typeface="Arial" panose="020B0604020202020204" pitchFamily="34" charset="0"/>
                <a:ea typeface="Calibri" panose="020F0502020204030204" pitchFamily="34" charset="0"/>
                <a:cs typeface="Arial" panose="020B0604020202020204" pitchFamily="34" charset="0"/>
              </a:rPr>
              <a:t>D.Beruška</a:t>
            </a: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151515"/>
                </a:solidFill>
                <a:latin typeface="Arial" panose="020B0604020202020204" pitchFamily="34" charset="0"/>
                <a:ea typeface="Calibri" panose="020F0502020204030204" pitchFamily="34" charset="0"/>
                <a:cs typeface="Arial" panose="020B0604020202020204" pitchFamily="34" charset="0"/>
              </a:rPr>
              <a:t>P.Stejskal</a:t>
            </a: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151515"/>
                </a:solidFill>
                <a:latin typeface="Arial" panose="020B0604020202020204" pitchFamily="34" charset="0"/>
                <a:ea typeface="Calibri" panose="020F0502020204030204" pitchFamily="34" charset="0"/>
                <a:cs typeface="Arial" panose="020B0604020202020204" pitchFamily="34" charset="0"/>
              </a:rPr>
              <a:t>P.Fary</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151515"/>
                </a:solidFill>
                <a:latin typeface="Arial" panose="020B0604020202020204" pitchFamily="34" charset="0"/>
                <a:ea typeface="Calibri" panose="020F0502020204030204" pitchFamily="34" charset="0"/>
                <a:cs typeface="Arial" panose="020B0604020202020204" pitchFamily="34" charset="0"/>
              </a:rPr>
              <a:t>Trenér:</a:t>
            </a: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151515"/>
                </a:solidFill>
                <a:latin typeface="Arial" panose="020B0604020202020204" pitchFamily="34" charset="0"/>
                <a:ea typeface="Calibri" panose="020F0502020204030204" pitchFamily="34" charset="0"/>
                <a:cs typeface="Arial" panose="020B0604020202020204" pitchFamily="34" charset="0"/>
              </a:rPr>
              <a:t>J.Ransdorf</a:t>
            </a: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151515"/>
                </a:solidFill>
                <a:latin typeface="Arial" panose="020B0604020202020204" pitchFamily="34" charset="0"/>
                <a:ea typeface="Calibri" panose="020F0502020204030204" pitchFamily="34" charset="0"/>
                <a:cs typeface="Arial" panose="020B0604020202020204" pitchFamily="34" charset="0"/>
              </a:rPr>
              <a:t>P.Hoznédl</a:t>
            </a: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  </a:t>
            </a:r>
            <a:r>
              <a:rPr lang="cs-CZ" sz="1000" b="0" u="sng" dirty="0">
                <a:solidFill>
                  <a:srgbClr val="151515"/>
                </a:solidFill>
                <a:latin typeface="Arial" panose="020B0604020202020204" pitchFamily="34" charset="0"/>
                <a:ea typeface="Calibri" panose="020F0502020204030204" pitchFamily="34" charset="0"/>
                <a:cs typeface="Arial" panose="020B0604020202020204" pitchFamily="34" charset="0"/>
              </a:rPr>
              <a:t>Vedoucí</a:t>
            </a: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151515"/>
                </a:solidFill>
                <a:latin typeface="Arial" panose="020B0604020202020204" pitchFamily="34" charset="0"/>
                <a:ea typeface="Calibri" panose="020F0502020204030204" pitchFamily="34" charset="0"/>
                <a:cs typeface="Arial" panose="020B0604020202020204" pitchFamily="34" charset="0"/>
              </a:rPr>
              <a:t>M.Toráč</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151515"/>
                </a:solidFill>
                <a:latin typeface="Arial" panose="020B0604020202020204" pitchFamily="34" charset="0"/>
                <a:ea typeface="Calibri" panose="020F0502020204030204" pitchFamily="34" charset="0"/>
                <a:cs typeface="Arial" panose="020B0604020202020204" pitchFamily="34" charset="0"/>
              </a:rPr>
              <a:t>Rozhodčí:</a:t>
            </a: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151515"/>
                </a:solidFill>
                <a:latin typeface="Arial" panose="020B0604020202020204" pitchFamily="34" charset="0"/>
                <a:ea typeface="Calibri" panose="020F0502020204030204" pitchFamily="34" charset="0"/>
                <a:cs typeface="Arial" panose="020B0604020202020204" pitchFamily="34" charset="0"/>
              </a:rPr>
              <a:t>I.Kuriljak-M.Klimpl</a:t>
            </a: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151515"/>
                </a:solidFill>
                <a:latin typeface="Arial" panose="020B0604020202020204" pitchFamily="34" charset="0"/>
                <a:ea typeface="Calibri" panose="020F0502020204030204" pitchFamily="34" charset="0"/>
                <a:cs typeface="Arial" panose="020B0604020202020204" pitchFamily="34" charset="0"/>
              </a:rPr>
              <a:t>K.Rouček</a:t>
            </a: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    </a:t>
            </a:r>
            <a:r>
              <a:rPr lang="cs-CZ" sz="1000" b="0" u="sng" dirty="0" err="1">
                <a:solidFill>
                  <a:srgbClr val="151515"/>
                </a:solidFill>
                <a:latin typeface="Arial" panose="020B0604020202020204" pitchFamily="34" charset="0"/>
                <a:ea typeface="Calibri" panose="020F0502020204030204" pitchFamily="34" charset="0"/>
                <a:cs typeface="Arial" panose="020B0604020202020204" pitchFamily="34" charset="0"/>
              </a:rPr>
              <a:t>Delegát</a:t>
            </a:r>
            <a:r>
              <a:rPr lang="cs-CZ" sz="1000" b="0" dirty="0" err="1">
                <a:solidFill>
                  <a:srgbClr val="151515"/>
                </a:solidFill>
                <a:latin typeface="Arial" panose="020B0604020202020204" pitchFamily="34" charset="0"/>
                <a:ea typeface="Calibri" panose="020F0502020204030204" pitchFamily="34" charset="0"/>
                <a:cs typeface="Arial" panose="020B0604020202020204" pitchFamily="34" charset="0"/>
              </a:rPr>
              <a:t>:M.Dvorský</a:t>
            </a: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   120 diváků  </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u="sng" dirty="0">
                <a:solidFill>
                  <a:srgbClr val="151515"/>
                </a:solidFill>
                <a:latin typeface="Arial" panose="020B0604020202020204" pitchFamily="34" charset="0"/>
                <a:ea typeface="Calibri" panose="020F0502020204030204" pitchFamily="34" charset="0"/>
                <a:cs typeface="Arial" panose="020B0604020202020204" pitchFamily="34" charset="0"/>
              </a:rPr>
              <a:t>Hlavní pořadatel:</a:t>
            </a:r>
            <a:r>
              <a:rPr lang="cs-CZ" sz="1000" b="0" dirty="0">
                <a:solidFill>
                  <a:srgbClr val="151515"/>
                </a:solidFill>
                <a:latin typeface="Arial" panose="020B0604020202020204" pitchFamily="34" charset="0"/>
                <a:ea typeface="Calibri" panose="020F0502020204030204" pitchFamily="34" charset="0"/>
                <a:cs typeface="Arial" panose="020B0604020202020204" pitchFamily="34" charset="0"/>
              </a:rPr>
              <a:t> Jiří </a:t>
            </a:r>
            <a:r>
              <a:rPr lang="cs-CZ" sz="1000" b="0" dirty="0" err="1">
                <a:solidFill>
                  <a:srgbClr val="151515"/>
                </a:solidFill>
                <a:latin typeface="Arial" panose="020B0604020202020204" pitchFamily="34" charset="0"/>
                <a:ea typeface="Calibri" panose="020F0502020204030204" pitchFamily="34" charset="0"/>
                <a:cs typeface="Arial" panose="020B0604020202020204" pitchFamily="34" charset="0"/>
              </a:rPr>
              <a:t>Havner</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12" name="TextovéPole 11">
            <a:extLst>
              <a:ext uri="{FF2B5EF4-FFF2-40B4-BE49-F238E27FC236}">
                <a16:creationId xmlns:a16="http://schemas.microsoft.com/office/drawing/2014/main" id="{2CDECE7B-8E82-4849-85FC-D99C05A09C7F}"/>
              </a:ext>
            </a:extLst>
          </p:cNvPr>
          <p:cNvSpPr txBox="1"/>
          <p:nvPr/>
        </p:nvSpPr>
        <p:spPr>
          <a:xfrm>
            <a:off x="126834" y="164412"/>
            <a:ext cx="4670893" cy="338554"/>
          </a:xfrm>
          <a:prstGeom prst="rect">
            <a:avLst/>
          </a:prstGeom>
          <a:pattFill prst="dashHorz">
            <a:fgClr>
              <a:srgbClr val="99FFCC"/>
            </a:fgClr>
            <a:bgClr>
              <a:schemeClr val="bg1"/>
            </a:bgClr>
          </a:pattFill>
          <a:effectLst>
            <a:glow rad="101600">
              <a:srgbClr val="FFFF66">
                <a:alpha val="40000"/>
              </a:srgbClr>
            </a:glow>
            <a:softEdge rad="0"/>
          </a:effectLst>
        </p:spPr>
        <p:txBody>
          <a:bodyPr wrap="square" rtlCol="0">
            <a:spAutoFit/>
          </a:bodyPr>
          <a:lstStyle/>
          <a:p>
            <a:pPr algn="ctr"/>
            <a:r>
              <a:rPr lang="cs-CZ" sz="1600" dirty="0">
                <a:latin typeface="Arial Black" panose="020B0A04020102020204" pitchFamily="34" charset="0"/>
              </a:rPr>
              <a:t>Pokračování SK Štětí-SK </a:t>
            </a:r>
            <a:r>
              <a:rPr lang="cs-CZ" sz="1600" dirty="0" err="1">
                <a:latin typeface="Arial Black" panose="020B0A04020102020204" pitchFamily="34" charset="0"/>
              </a:rPr>
              <a:t>Brná</a:t>
            </a:r>
            <a:r>
              <a:rPr lang="cs-CZ" sz="1600" dirty="0">
                <a:latin typeface="Arial Black" panose="020B0A04020102020204" pitchFamily="34" charset="0"/>
              </a:rPr>
              <a:t> 27.4.2019</a:t>
            </a:r>
          </a:p>
        </p:txBody>
      </p:sp>
      <p:pic>
        <p:nvPicPr>
          <p:cNvPr id="13" name="Obrázek 12">
            <a:extLst>
              <a:ext uri="{FF2B5EF4-FFF2-40B4-BE49-F238E27FC236}">
                <a16:creationId xmlns:a16="http://schemas.microsoft.com/office/drawing/2014/main" id="{02E4A1ED-6AD7-4E9C-A036-CDF23A06AEFB}"/>
              </a:ext>
            </a:extLst>
          </p:cNvPr>
          <p:cNvPicPr>
            <a:picLocks noChangeAspect="1"/>
          </p:cNvPicPr>
          <p:nvPr/>
        </p:nvPicPr>
        <p:blipFill>
          <a:blip r:embed="rId3"/>
          <a:stretch>
            <a:fillRect/>
          </a:stretch>
        </p:blipFill>
        <p:spPr>
          <a:xfrm>
            <a:off x="3286730" y="6355769"/>
            <a:ext cx="1284764" cy="872082"/>
          </a:xfrm>
          <a:prstGeom prst="rect">
            <a:avLst/>
          </a:prstGeom>
        </p:spPr>
      </p:pic>
    </p:spTree>
    <p:extLst>
      <p:ext uri="{BB962C8B-B14F-4D97-AF65-F5344CB8AC3E}">
        <p14:creationId xmlns:p14="http://schemas.microsoft.com/office/powerpoint/2010/main" val="813560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28</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17</a:t>
            </a:r>
          </a:p>
        </p:txBody>
      </p:sp>
      <p:sp>
        <p:nvSpPr>
          <p:cNvPr id="7" name="Obdélník 6"/>
          <p:cNvSpPr/>
          <p:nvPr/>
        </p:nvSpPr>
        <p:spPr>
          <a:xfrm>
            <a:off x="200678" y="2124494"/>
            <a:ext cx="4530122" cy="4785477"/>
          </a:xfrm>
          <a:prstGeom prst="rect">
            <a:avLst/>
          </a:prstGeom>
        </p:spPr>
        <p:txBody>
          <a:bodyPr wrap="square">
            <a:spAutoFit/>
          </a:bodyPr>
          <a:lstStyle/>
          <a:p>
            <a:pPr algn="ctr">
              <a:lnSpc>
                <a:spcPct val="107000"/>
              </a:lnSpc>
              <a:spcAft>
                <a:spcPts val="0"/>
              </a:spcAft>
            </a:pPr>
            <a:r>
              <a:rPr lang="cs-CZ" sz="1600" dirty="0">
                <a:highlight>
                  <a:srgbClr val="FFFF00"/>
                </a:highlight>
                <a:latin typeface="Arial Black" panose="020B0A04020102020204" pitchFamily="34" charset="0"/>
                <a:ea typeface="Calibri" panose="020F0502020204030204" pitchFamily="34" charset="0"/>
                <a:cs typeface="Arial" panose="020B0604020202020204" pitchFamily="34" charset="0"/>
              </a:rPr>
              <a:t>SK Štětí – FK Litoměřicko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highlight>
                  <a:srgbClr val="FFFF00"/>
                </a:highlight>
                <a:latin typeface="Arial Black" panose="020B0A04020102020204" pitchFamily="34" charset="0"/>
                <a:ea typeface="Calibri" panose="020F0502020204030204" pitchFamily="34" charset="0"/>
                <a:cs typeface="Arial" panose="020B0604020202020204" pitchFamily="34" charset="0"/>
              </a:rPr>
              <a:t>0:14(0:5)  28.4.2019  20.kolo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dirty="0">
                <a:latin typeface="Arial" panose="020B0604020202020204" pitchFamily="34" charset="0"/>
                <a:ea typeface="Calibri" panose="020F0502020204030204" pitchFamily="34" charset="0"/>
                <a:cs typeface="Times New Roman" panose="02020603050405020304" pitchFamily="18" charset="0"/>
              </a:rPr>
              <a:t>Proti nejlepšímu celku, prvnímu mužstvu tabulky se nám lehce nenastupovalo. Stále nás trápí marodka a přidalo se i zranění Pavla Prokopce, nejlepšího střelce soutěže. Ten nakonec se sebezapřením nastoupil, za což mu patří poděkování. Plán jsme měli dostat co nejméně gólů, ale už ve 3. minutě nám soupeř začal plán kazit, protože jsme už prohrávali 1:0. Dělali jsme jednu chybu za druhou a moc fotbalových akcí jsme nepředváděli. V 10. minutě přidal branku na 2:0 Ondra Hadrbolec. Soupeř byl nad naše síly, jak po fyzické tak i fotbalové stránce.  Do konce poločasu přidal ještě 3 kousky. O přestávce jsme hráče nabádali, ať nekoukají na výsledek a zkusí si aspoň zahrát fotbal. Malá změna byla na hře vidět a dokonce jsme trefili i tyčku. Dopouštěli jsme ale zbytečných chyb, navíc začaly ubývat síly a výsledek se nezadržitelně navyšoval. Výsledek odpovídal průběhu hry. Hráči soupeře hráli ve vysokém tempu, kterému jsme nestačili. Trenérovi se výkon moc hodnotit nechtěl, protože výkon většiny hráčů byl slabý.</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Sestava:</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D.Lančarič-P.Hůrka</a:t>
            </a:r>
            <a:r>
              <a:rPr lang="cs-CZ" sz="1100" dirty="0">
                <a:latin typeface="Arial" panose="020B0604020202020204" pitchFamily="34" charset="0"/>
                <a:ea typeface="Calibri" panose="020F0502020204030204" pitchFamily="34" charset="0"/>
                <a:cs typeface="Times New Roman" panose="02020603050405020304" pitchFamily="18" charset="0"/>
              </a:rPr>
              <a:t>, Oliva, </a:t>
            </a:r>
            <a:r>
              <a:rPr lang="cs-CZ" sz="1100" dirty="0" err="1">
                <a:latin typeface="Arial" panose="020B0604020202020204" pitchFamily="34" charset="0"/>
                <a:ea typeface="Calibri" panose="020F0502020204030204" pitchFamily="34" charset="0"/>
                <a:cs typeface="Times New Roman" panose="02020603050405020304" pitchFamily="18" charset="0"/>
              </a:rPr>
              <a:t>D,Hromy</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P.Prokopec</a:t>
            </a:r>
            <a:r>
              <a:rPr lang="cs-CZ" sz="1100" dirty="0">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0"/>
              </a:spcAft>
            </a:pP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D.Ivanič</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M.Miga</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A.Šabák</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L.Viktora</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R.Paďour</a:t>
            </a:r>
            <a:r>
              <a:rPr lang="cs-CZ" sz="1100" dirty="0">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0"/>
              </a:spcAft>
            </a:pP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J.Novák</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Trenér:</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M.Hromy</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u="sng" dirty="0">
                <a:latin typeface="Arial" panose="020B0604020202020204" pitchFamily="34" charset="0"/>
                <a:ea typeface="Calibri" panose="020F0502020204030204" pitchFamily="34" charset="0"/>
                <a:cs typeface="Times New Roman" panose="02020603050405020304" pitchFamily="18" charset="0"/>
              </a:rPr>
              <a:t>Vedoucí: </a:t>
            </a:r>
            <a:r>
              <a:rPr lang="cs-CZ" sz="1100" dirty="0" err="1">
                <a:latin typeface="Arial" panose="020B0604020202020204" pitchFamily="34" charset="0"/>
                <a:ea typeface="Calibri" panose="020F0502020204030204" pitchFamily="34" charset="0"/>
                <a:cs typeface="Times New Roman" panose="02020603050405020304" pitchFamily="18" charset="0"/>
              </a:rPr>
              <a:t>F.Kučera</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Rozhodčí:</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M.Vlašič</a:t>
            </a:r>
            <a:r>
              <a:rPr lang="cs-CZ" sz="1100" dirty="0">
                <a:latin typeface="Arial" panose="020B0604020202020204" pitchFamily="34" charset="0"/>
                <a:ea typeface="Calibri" panose="020F0502020204030204" pitchFamily="34" charset="0"/>
                <a:cs typeface="Times New Roman" panose="02020603050405020304" pitchFamily="18" charset="0"/>
              </a:rPr>
              <a:t>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ovéPole 2"/>
          <p:cNvSpPr txBox="1"/>
          <p:nvPr/>
        </p:nvSpPr>
        <p:spPr>
          <a:xfrm>
            <a:off x="209056" y="163116"/>
            <a:ext cx="4521744" cy="1815882"/>
          </a:xfrm>
          <a:prstGeom prst="rect">
            <a:avLst/>
          </a:prstGeom>
          <a:blipFill>
            <a:blip r:embed="rId2"/>
            <a:stretch>
              <a:fillRect/>
            </a:stretch>
          </a:blipFill>
          <a:effectLst>
            <a:softEdge rad="0"/>
          </a:effectLst>
        </p:spPr>
        <p:txBody>
          <a:bodyPr wrap="square" rtlCol="0">
            <a:spAutoFit/>
          </a:bodyPr>
          <a:lstStyle/>
          <a:p>
            <a:pPr algn="ctr"/>
            <a:r>
              <a:rPr lang="cs-CZ" sz="2800" dirty="0">
                <a:solidFill>
                  <a:schemeClr val="accent6">
                    <a:lumMod val="50000"/>
                  </a:schemeClr>
                </a:solidFill>
                <a:latin typeface="Arial Black" panose="020B0A04020102020204" pitchFamily="34" charset="0"/>
              </a:rPr>
              <a:t>Vedoucí mužstvo tabulky Ústeckého přeboru starších žáků ve Štětí nadělovalo</a:t>
            </a:r>
          </a:p>
        </p:txBody>
      </p:sp>
      <p:sp>
        <p:nvSpPr>
          <p:cNvPr id="11" name="TextovéPole 10">
            <a:extLst>
              <a:ext uri="{FF2B5EF4-FFF2-40B4-BE49-F238E27FC236}">
                <a16:creationId xmlns:a16="http://schemas.microsoft.com/office/drawing/2014/main" id="{9EB45511-537D-4589-85DC-2D7177993D86}"/>
              </a:ext>
            </a:extLst>
          </p:cNvPr>
          <p:cNvSpPr txBox="1"/>
          <p:nvPr/>
        </p:nvSpPr>
        <p:spPr>
          <a:xfrm>
            <a:off x="5541457" y="1834241"/>
            <a:ext cx="4536504" cy="4401205"/>
          </a:xfrm>
          <a:prstGeom prst="rect">
            <a:avLst/>
          </a:prstGeom>
          <a:pattFill prst="dashDnDiag">
            <a:fgClr>
              <a:srgbClr val="FFFF99"/>
            </a:fgClr>
            <a:bgClr>
              <a:schemeClr val="bg1"/>
            </a:bgClr>
          </a:pattFill>
          <a:ln w="38100">
            <a:solidFill>
              <a:srgbClr val="23C408"/>
            </a:solidFill>
          </a:ln>
          <a:effectLst>
            <a:glow rad="101600">
              <a:srgbClr val="FFFF66">
                <a:alpha val="40000"/>
              </a:srgbClr>
            </a:glow>
            <a:softEdge rad="0"/>
          </a:effectLst>
        </p:spPr>
        <p:txBody>
          <a:bodyPr wrap="square" rtlCol="0">
            <a:spAutoFit/>
          </a:bodyPr>
          <a:lstStyle/>
          <a:p>
            <a:pPr algn="ctr"/>
            <a:r>
              <a:rPr lang="cs-CZ" sz="2000" u="sng" dirty="0">
                <a:effectLst>
                  <a:outerShdw blurRad="38100" dist="38100" dir="2700000" algn="tl">
                    <a:srgbClr val="000000">
                      <a:alpha val="43137"/>
                    </a:srgbClr>
                  </a:outerShdw>
                </a:effectLst>
                <a:latin typeface="Arial Black" panose="020B0A04020102020204" pitchFamily="34" charset="0"/>
              </a:rPr>
              <a:t>Milan </a:t>
            </a:r>
            <a:r>
              <a:rPr lang="cs-CZ" sz="2000" u="sng" dirty="0" err="1">
                <a:effectLst>
                  <a:outerShdw blurRad="38100" dist="38100" dir="2700000" algn="tl">
                    <a:srgbClr val="000000">
                      <a:alpha val="43137"/>
                    </a:srgbClr>
                  </a:outerShdw>
                </a:effectLst>
                <a:latin typeface="Arial Black" panose="020B0A04020102020204" pitchFamily="34" charset="0"/>
              </a:rPr>
              <a:t>Česlák</a:t>
            </a:r>
            <a:r>
              <a:rPr lang="cs-CZ" sz="2000" u="sng" dirty="0">
                <a:effectLst>
                  <a:outerShdw blurRad="38100" dist="38100" dir="2700000" algn="tl">
                    <a:srgbClr val="000000">
                      <a:alpha val="43137"/>
                    </a:srgbClr>
                  </a:outerShdw>
                </a:effectLst>
                <a:latin typeface="Arial Black" panose="020B0A04020102020204" pitchFamily="34" charset="0"/>
              </a:rPr>
              <a:t> – trenér SK </a:t>
            </a:r>
            <a:r>
              <a:rPr lang="cs-CZ" sz="2000" u="sng" dirty="0" err="1">
                <a:effectLst>
                  <a:outerShdw blurRad="38100" dist="38100" dir="2700000" algn="tl">
                    <a:srgbClr val="000000">
                      <a:alpha val="43137"/>
                    </a:srgbClr>
                  </a:outerShdw>
                </a:effectLst>
                <a:latin typeface="Arial Black" panose="020B0A04020102020204" pitchFamily="34" charset="0"/>
              </a:rPr>
              <a:t>Brná</a:t>
            </a:r>
            <a:endParaRPr lang="cs-CZ" sz="2000" u="sng" dirty="0">
              <a:effectLst>
                <a:outerShdw blurRad="38100" dist="38100" dir="2700000" algn="tl">
                  <a:srgbClr val="000000">
                    <a:alpha val="43137"/>
                  </a:srgbClr>
                </a:outerShdw>
              </a:effectLst>
              <a:latin typeface="Arial Black" panose="020B0A04020102020204" pitchFamily="34" charset="0"/>
            </a:endParaRPr>
          </a:p>
          <a:p>
            <a:pPr algn="just"/>
            <a:r>
              <a:rPr lang="cs-CZ" b="0" dirty="0">
                <a:latin typeface="Arial" panose="020B0604020202020204" pitchFamily="34" charset="0"/>
                <a:cs typeface="Arial" panose="020B0604020202020204" pitchFamily="34" charset="0"/>
              </a:rPr>
              <a:t>Přijeli jsme oslabeni o 5 klíčových hráčů. Dostali šanci kluci z lavičky a já myslím, že nezklamali. Ukázalo se, že pokud se dodržují taktické pokyny, které jsme si řekli před zápasem, tak se dá hrát s každým a porazit se může kdokoliv. Závěrečná patnáctiminutovka byla hodně hektická, padalo hodně branek a bylo to i nervózní. Pro nás jsou 3 body velmi důležité.</a:t>
            </a:r>
          </a:p>
          <a:p>
            <a:pPr algn="just"/>
            <a:endParaRPr lang="cs-CZ" b="0" dirty="0">
              <a:latin typeface="Arial" panose="020B0604020202020204" pitchFamily="34" charset="0"/>
              <a:cs typeface="Arial" panose="020B0604020202020204" pitchFamily="34" charset="0"/>
            </a:endParaRPr>
          </a:p>
          <a:p>
            <a:pPr algn="just"/>
            <a:endParaRPr lang="cs-CZ" b="0" dirty="0">
              <a:latin typeface="Arial" panose="020B0604020202020204" pitchFamily="34" charset="0"/>
              <a:cs typeface="Arial" panose="020B0604020202020204" pitchFamily="34" charset="0"/>
            </a:endParaRPr>
          </a:p>
          <a:p>
            <a:pPr algn="just"/>
            <a:endParaRPr lang="cs-CZ" b="0" dirty="0">
              <a:latin typeface="Arial" panose="020B0604020202020204" pitchFamily="34" charset="0"/>
              <a:cs typeface="Arial" panose="020B0604020202020204" pitchFamily="34" charset="0"/>
            </a:endParaRPr>
          </a:p>
          <a:p>
            <a:pPr algn="just"/>
            <a:endParaRPr lang="cs-CZ" b="0" dirty="0">
              <a:latin typeface="Arial" panose="020B0604020202020204" pitchFamily="34" charset="0"/>
              <a:cs typeface="Arial" panose="020B0604020202020204" pitchFamily="34" charset="0"/>
            </a:endParaRPr>
          </a:p>
          <a:p>
            <a:pPr algn="just"/>
            <a:endParaRPr lang="cs-CZ" b="0" dirty="0">
              <a:latin typeface="Arial" panose="020B0604020202020204" pitchFamily="34" charset="0"/>
              <a:cs typeface="Arial" panose="020B0604020202020204" pitchFamily="34" charset="0"/>
            </a:endParaRPr>
          </a:p>
          <a:p>
            <a:pPr algn="just"/>
            <a:endParaRPr lang="cs-CZ" b="0" dirty="0">
              <a:latin typeface="Arial" panose="020B0604020202020204" pitchFamily="34" charset="0"/>
              <a:cs typeface="Arial" panose="020B0604020202020204" pitchFamily="34" charset="0"/>
            </a:endParaRPr>
          </a:p>
          <a:p>
            <a:pPr algn="just"/>
            <a:endParaRPr lang="cs-CZ" b="0" dirty="0">
              <a:latin typeface="Arial" panose="020B0604020202020204" pitchFamily="34" charset="0"/>
              <a:cs typeface="Arial" panose="020B0604020202020204" pitchFamily="34" charset="0"/>
            </a:endParaRPr>
          </a:p>
          <a:p>
            <a:pPr algn="just"/>
            <a:endParaRPr lang="cs-CZ" b="0" dirty="0">
              <a:latin typeface="Arial" panose="020B0604020202020204" pitchFamily="34" charset="0"/>
              <a:cs typeface="Arial" panose="020B0604020202020204" pitchFamily="34" charset="0"/>
            </a:endParaRPr>
          </a:p>
          <a:p>
            <a:pPr algn="just"/>
            <a:r>
              <a:rPr lang="cs-CZ" sz="2000" u="sng" dirty="0">
                <a:effectLst>
                  <a:outerShdw blurRad="38100" dist="38100" dir="2700000" algn="tl">
                    <a:srgbClr val="000000">
                      <a:alpha val="43137"/>
                    </a:srgbClr>
                  </a:outerShdw>
                </a:effectLst>
                <a:latin typeface="Arial Black" panose="020B0A04020102020204" pitchFamily="34" charset="0"/>
              </a:rPr>
              <a:t>Jiří </a:t>
            </a:r>
            <a:r>
              <a:rPr lang="cs-CZ" sz="2000" u="sng" dirty="0" err="1">
                <a:effectLst>
                  <a:outerShdw blurRad="38100" dist="38100" dir="2700000" algn="tl">
                    <a:srgbClr val="000000">
                      <a:alpha val="43137"/>
                    </a:srgbClr>
                  </a:outerShdw>
                </a:effectLst>
                <a:latin typeface="Arial Black" panose="020B0A04020102020204" pitchFamily="34" charset="0"/>
              </a:rPr>
              <a:t>Ransdorf</a:t>
            </a:r>
            <a:r>
              <a:rPr lang="cs-CZ" sz="2000" u="sng" dirty="0">
                <a:effectLst>
                  <a:outerShdw blurRad="38100" dist="38100" dir="2700000" algn="tl">
                    <a:srgbClr val="000000">
                      <a:alpha val="43137"/>
                    </a:srgbClr>
                  </a:outerShdw>
                </a:effectLst>
                <a:latin typeface="Arial Black" panose="020B0A04020102020204" pitchFamily="34" charset="0"/>
              </a:rPr>
              <a:t> - trenér SK Štětí</a:t>
            </a:r>
          </a:p>
          <a:p>
            <a:pPr algn="just"/>
            <a:r>
              <a:rPr lang="cs-CZ" b="0" dirty="0">
                <a:latin typeface="Arial" panose="020B0604020202020204" pitchFamily="34" charset="0"/>
                <a:cs typeface="Arial" panose="020B0604020202020204" pitchFamily="34" charset="0"/>
              </a:rPr>
              <a:t>Měli jsme 5 lidí ze základu mimo, pak ještě do poločasu odstoupili 2 a mladí kluci, kteří je nahradili, je vidět, že ještě nemají zkušenosti. A na konci už mleli nohama. Zdálo se mi, když jsme v závěru vyrovnali, protože soupeř vypadal nervově labilní, že to vzdá, ale kdepak, dali další gól a vyhráli.</a:t>
            </a:r>
          </a:p>
          <a:p>
            <a:pPr algn="just"/>
            <a:endParaRPr lang="cs-CZ" b="0" dirty="0">
              <a:latin typeface="Arial" panose="020B0604020202020204" pitchFamily="34" charset="0"/>
              <a:cs typeface="Arial" panose="020B0604020202020204" pitchFamily="34" charset="0"/>
            </a:endParaRPr>
          </a:p>
        </p:txBody>
      </p:sp>
      <p:pic>
        <p:nvPicPr>
          <p:cNvPr id="12" name="Obrázek 11">
            <a:extLst>
              <a:ext uri="{FF2B5EF4-FFF2-40B4-BE49-F238E27FC236}">
                <a16:creationId xmlns:a16="http://schemas.microsoft.com/office/drawing/2014/main" id="{C4B178E1-DB2C-42C6-90E6-80DC6ED13C32}"/>
              </a:ext>
            </a:extLst>
          </p:cNvPr>
          <p:cNvPicPr>
            <a:picLocks noChangeAspect="1"/>
          </p:cNvPicPr>
          <p:nvPr/>
        </p:nvPicPr>
        <p:blipFill>
          <a:blip r:embed="rId3"/>
          <a:stretch>
            <a:fillRect/>
          </a:stretch>
        </p:blipFill>
        <p:spPr>
          <a:xfrm>
            <a:off x="6704708" y="3386833"/>
            <a:ext cx="1959560" cy="1296020"/>
          </a:xfrm>
          <a:prstGeom prst="rect">
            <a:avLst/>
          </a:prstGeom>
          <a:ln w="22225">
            <a:solidFill>
              <a:schemeClr val="tx2">
                <a:lumMod val="85000"/>
                <a:lumOff val="15000"/>
              </a:schemeClr>
            </a:solidFill>
          </a:ln>
        </p:spPr>
      </p:pic>
      <p:pic>
        <p:nvPicPr>
          <p:cNvPr id="13" name="Obrázek 12">
            <a:extLst>
              <a:ext uri="{FF2B5EF4-FFF2-40B4-BE49-F238E27FC236}">
                <a16:creationId xmlns:a16="http://schemas.microsoft.com/office/drawing/2014/main" id="{7B302392-1BAD-497C-AD53-9F6129703E77}"/>
              </a:ext>
            </a:extLst>
          </p:cNvPr>
          <p:cNvPicPr>
            <a:picLocks noChangeAspect="1"/>
          </p:cNvPicPr>
          <p:nvPr/>
        </p:nvPicPr>
        <p:blipFill>
          <a:blip r:embed="rId4"/>
          <a:stretch>
            <a:fillRect/>
          </a:stretch>
        </p:blipFill>
        <p:spPr>
          <a:xfrm>
            <a:off x="8432900" y="6393093"/>
            <a:ext cx="709517" cy="776333"/>
          </a:xfrm>
          <a:prstGeom prst="rect">
            <a:avLst/>
          </a:prstGeom>
        </p:spPr>
      </p:pic>
      <p:sp>
        <p:nvSpPr>
          <p:cNvPr id="14" name="TextovéPole 13">
            <a:extLst>
              <a:ext uri="{FF2B5EF4-FFF2-40B4-BE49-F238E27FC236}">
                <a16:creationId xmlns:a16="http://schemas.microsoft.com/office/drawing/2014/main" id="{2BF1E7A4-5290-43D2-859C-10847B83FAC1}"/>
              </a:ext>
            </a:extLst>
          </p:cNvPr>
          <p:cNvSpPr txBox="1"/>
          <p:nvPr/>
        </p:nvSpPr>
        <p:spPr>
          <a:xfrm>
            <a:off x="5552580" y="99059"/>
            <a:ext cx="4536504" cy="1569660"/>
          </a:xfrm>
          <a:prstGeom prst="rect">
            <a:avLst/>
          </a:prstGeom>
          <a:blipFill dpi="0" rotWithShape="1">
            <a:blip r:embed="rId5">
              <a:alphaModFix amt="77000"/>
            </a:blip>
            <a:srcRect/>
            <a:stretch>
              <a:fillRect/>
            </a:stretch>
          </a:blipFill>
          <a:effectLst>
            <a:glow rad="101600">
              <a:srgbClr val="FFFF66">
                <a:alpha val="40000"/>
              </a:srgbClr>
            </a:glow>
            <a:innerShdw blurRad="292100" dist="660400" dir="18900000">
              <a:srgbClr val="FFFF00">
                <a:alpha val="50000"/>
              </a:srgbClr>
            </a:innerShdw>
            <a:softEdge rad="0"/>
          </a:effectLst>
        </p:spPr>
        <p:txBody>
          <a:bodyPr wrap="square" rtlCol="0">
            <a:spAutoFit/>
          </a:bodyPr>
          <a:lstStyle/>
          <a:p>
            <a:pPr algn="ctr"/>
            <a:r>
              <a:rPr lang="cs-CZ" sz="2400" dirty="0">
                <a:solidFill>
                  <a:srgbClr val="000066"/>
                </a:solidFill>
                <a:latin typeface="Georgia" panose="02040502050405020303" pitchFamily="18" charset="0"/>
              </a:rPr>
              <a:t>Trenéři si stěžovali na oslabený kádr. Spokojenější byl samozřejmě ten hostující   </a:t>
            </a:r>
          </a:p>
        </p:txBody>
      </p:sp>
    </p:spTree>
    <p:extLst>
      <p:ext uri="{BB962C8B-B14F-4D97-AF65-F5344CB8AC3E}">
        <p14:creationId xmlns:p14="http://schemas.microsoft.com/office/powerpoint/2010/main" val="3030898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18</a:t>
            </a:r>
          </a:p>
        </p:txBody>
      </p:sp>
      <p:sp>
        <p:nvSpPr>
          <p:cNvPr id="13" name="TextovéPole 12"/>
          <p:cNvSpPr txBox="1"/>
          <p:nvPr/>
        </p:nvSpPr>
        <p:spPr>
          <a:xfrm>
            <a:off x="770483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27</a:t>
            </a:r>
          </a:p>
        </p:txBody>
      </p:sp>
      <p:sp>
        <p:nvSpPr>
          <p:cNvPr id="3" name="Obdélník 2"/>
          <p:cNvSpPr/>
          <p:nvPr/>
        </p:nvSpPr>
        <p:spPr>
          <a:xfrm>
            <a:off x="5580596" y="523156"/>
            <a:ext cx="4608512" cy="3056606"/>
          </a:xfrm>
          <a:prstGeom prst="rect">
            <a:avLst/>
          </a:prstGeom>
        </p:spPr>
        <p:txBody>
          <a:bodyPr wrap="square">
            <a:spAutoFit/>
          </a:bodyPr>
          <a:lstStyle/>
          <a:p>
            <a:pPr algn="just">
              <a:lnSpc>
                <a:spcPct val="107000"/>
              </a:lnSpc>
              <a:spcAft>
                <a:spcPts val="0"/>
              </a:spcAft>
            </a:pPr>
            <a:r>
              <a:rPr lang="cs-CZ" b="0" dirty="0">
                <a:latin typeface="Arial" panose="020B0604020202020204" pitchFamily="34" charset="0"/>
                <a:ea typeface="Times New Roman" panose="02020603050405020304" pitchFamily="18" charset="0"/>
                <a:cs typeface="Arial" panose="020B0604020202020204" pitchFamily="34" charset="0"/>
              </a:rPr>
              <a:t>trenéra „Dílo hrůzy bylo dokonáno“. Do konce už moc nezbývalo, ale i tak naše mužstvo zabralo a chtělo vyhrát. Blízko úspěchu byl několikrát Pavel Prokopec a klid v koncovce nenašel. Rozhodčí hlásil 2 minuty dokonce, když jsme se přes střed hřiště prokombinovali až k velkému vápnu, kde si vzal míč pod kontrolu Daniel Hromy, ale nedovoleně poslán k zemi. Pavel Prokopec se zeptal „ Trenére můžu to kopnout?“. Slyšel „Tref branku“ Pavel zahrál volný přímý kop velmi šikovně a domácímu brankáři nedal žádnou šanci. Ve zbývajících 2 minutách už jsme vítězství 7:6 pohlídali.</a:t>
            </a:r>
            <a:endParaRPr lang="cs-CZ"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b="0" u="sng" dirty="0">
                <a:latin typeface="Arial" panose="020B0604020202020204" pitchFamily="34" charset="0"/>
                <a:ea typeface="Times New Roman" panose="02020603050405020304" pitchFamily="18" charset="0"/>
                <a:cs typeface="Arial" panose="020B0604020202020204" pitchFamily="34" charset="0"/>
              </a:rPr>
              <a:t>Branky</a:t>
            </a:r>
            <a:r>
              <a:rPr lang="cs-CZ" b="0" dirty="0">
                <a:latin typeface="Arial" panose="020B0604020202020204" pitchFamily="34" charset="0"/>
                <a:ea typeface="Times New Roman" panose="02020603050405020304" pitchFamily="18" charset="0"/>
                <a:cs typeface="Arial" panose="020B0604020202020204" pitchFamily="34" charset="0"/>
              </a:rPr>
              <a:t>: </a:t>
            </a:r>
            <a:r>
              <a:rPr lang="cs-CZ" b="0" dirty="0" err="1">
                <a:latin typeface="Arial" panose="020B0604020202020204" pitchFamily="34" charset="0"/>
                <a:ea typeface="Times New Roman" panose="02020603050405020304" pitchFamily="18" charset="0"/>
                <a:cs typeface="Arial" panose="020B0604020202020204" pitchFamily="34" charset="0"/>
              </a:rPr>
              <a:t>P.Prokopec</a:t>
            </a:r>
            <a:r>
              <a:rPr lang="cs-CZ" b="0" dirty="0">
                <a:latin typeface="Arial" panose="020B0604020202020204" pitchFamily="34" charset="0"/>
                <a:ea typeface="Times New Roman" panose="02020603050405020304" pitchFamily="18" charset="0"/>
                <a:cs typeface="Arial" panose="020B0604020202020204" pitchFamily="34" charset="0"/>
              </a:rPr>
              <a:t> 4, </a:t>
            </a:r>
            <a:r>
              <a:rPr lang="cs-CZ" b="0" dirty="0" err="1">
                <a:latin typeface="Arial" panose="020B0604020202020204" pitchFamily="34" charset="0"/>
                <a:ea typeface="Times New Roman" panose="02020603050405020304" pitchFamily="18" charset="0"/>
                <a:cs typeface="Arial" panose="020B0604020202020204" pitchFamily="34" charset="0"/>
              </a:rPr>
              <a:t>D.Hromy</a:t>
            </a:r>
            <a:r>
              <a:rPr lang="cs-CZ" b="0" dirty="0">
                <a:latin typeface="Arial" panose="020B0604020202020204" pitchFamily="34" charset="0"/>
                <a:ea typeface="Times New Roman" panose="02020603050405020304" pitchFamily="18" charset="0"/>
                <a:cs typeface="Arial" panose="020B0604020202020204" pitchFamily="34" charset="0"/>
              </a:rPr>
              <a:t> 1, </a:t>
            </a:r>
            <a:r>
              <a:rPr lang="cs-CZ" b="0" dirty="0" err="1">
                <a:latin typeface="Arial" panose="020B0604020202020204" pitchFamily="34" charset="0"/>
                <a:ea typeface="Times New Roman" panose="02020603050405020304" pitchFamily="18" charset="0"/>
                <a:cs typeface="Arial" panose="020B0604020202020204" pitchFamily="34" charset="0"/>
              </a:rPr>
              <a:t>P.Hurka</a:t>
            </a:r>
            <a:r>
              <a:rPr lang="cs-CZ" b="0" dirty="0">
                <a:latin typeface="Arial" panose="020B0604020202020204" pitchFamily="34" charset="0"/>
                <a:ea typeface="Times New Roman" panose="02020603050405020304" pitchFamily="18" charset="0"/>
                <a:cs typeface="Arial" panose="020B0604020202020204" pitchFamily="34" charset="0"/>
              </a:rPr>
              <a:t> 1, </a:t>
            </a:r>
            <a:r>
              <a:rPr lang="cs-CZ" b="0" dirty="0" err="1">
                <a:latin typeface="Arial" panose="020B0604020202020204" pitchFamily="34" charset="0"/>
                <a:ea typeface="Times New Roman" panose="02020603050405020304" pitchFamily="18" charset="0"/>
                <a:cs typeface="Arial" panose="020B0604020202020204" pitchFamily="34" charset="0"/>
              </a:rPr>
              <a:t>J.Viktora</a:t>
            </a:r>
            <a:endParaRPr lang="cs-CZ"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b="0" u="sng" dirty="0">
                <a:latin typeface="Arial" panose="020B0604020202020204" pitchFamily="34" charset="0"/>
                <a:ea typeface="Times New Roman" panose="02020603050405020304" pitchFamily="18" charset="0"/>
                <a:cs typeface="Arial" panose="020B0604020202020204" pitchFamily="34" charset="0"/>
              </a:rPr>
              <a:t>Sestava:</a:t>
            </a:r>
            <a:r>
              <a:rPr lang="cs-CZ" b="0" dirty="0">
                <a:latin typeface="Arial" panose="020B0604020202020204" pitchFamily="34" charset="0"/>
                <a:ea typeface="Times New Roman" panose="02020603050405020304" pitchFamily="18" charset="0"/>
                <a:cs typeface="Arial" panose="020B0604020202020204" pitchFamily="34" charset="0"/>
              </a:rPr>
              <a:t> D-</a:t>
            </a:r>
            <a:r>
              <a:rPr lang="cs-CZ" b="0" dirty="0" err="1">
                <a:latin typeface="Arial" panose="020B0604020202020204" pitchFamily="34" charset="0"/>
                <a:ea typeface="Times New Roman" panose="02020603050405020304" pitchFamily="18" charset="0"/>
                <a:cs typeface="Arial" panose="020B0604020202020204" pitchFamily="34" charset="0"/>
              </a:rPr>
              <a:t>Lanšarič</a:t>
            </a:r>
            <a:r>
              <a:rPr lang="cs-CZ" b="0" dirty="0">
                <a:latin typeface="Arial" panose="020B0604020202020204" pitchFamily="34" charset="0"/>
                <a:ea typeface="Times New Roman" panose="02020603050405020304" pitchFamily="18" charset="0"/>
                <a:cs typeface="Arial" panose="020B0604020202020204" pitchFamily="34" charset="0"/>
              </a:rPr>
              <a:t>-</a:t>
            </a:r>
            <a:r>
              <a:rPr lang="cs-CZ" b="0" dirty="0" err="1">
                <a:latin typeface="Arial" panose="020B0604020202020204" pitchFamily="34" charset="0"/>
                <a:ea typeface="Times New Roman" panose="02020603050405020304" pitchFamily="18" charset="0"/>
                <a:cs typeface="Arial" panose="020B0604020202020204" pitchFamily="34" charset="0"/>
              </a:rPr>
              <a:t>R.Paďour</a:t>
            </a:r>
            <a:r>
              <a:rPr lang="cs-CZ" b="0" dirty="0">
                <a:latin typeface="Arial" panose="020B0604020202020204" pitchFamily="34" charset="0"/>
                <a:ea typeface="Times New Roman" panose="02020603050405020304" pitchFamily="18" charset="0"/>
                <a:cs typeface="Arial" panose="020B0604020202020204" pitchFamily="34" charset="0"/>
              </a:rPr>
              <a:t>, </a:t>
            </a:r>
            <a:r>
              <a:rPr lang="cs-CZ" b="0" dirty="0" err="1">
                <a:latin typeface="Arial" panose="020B0604020202020204" pitchFamily="34" charset="0"/>
                <a:ea typeface="Times New Roman" panose="02020603050405020304" pitchFamily="18" charset="0"/>
                <a:cs typeface="Arial" panose="020B0604020202020204" pitchFamily="34" charset="0"/>
              </a:rPr>
              <a:t>M.Borovec</a:t>
            </a:r>
            <a:r>
              <a:rPr lang="cs-CZ" b="0" dirty="0">
                <a:latin typeface="Arial" panose="020B0604020202020204" pitchFamily="34" charset="0"/>
                <a:ea typeface="Times New Roman" panose="02020603050405020304" pitchFamily="18" charset="0"/>
                <a:cs typeface="Arial" panose="020B0604020202020204" pitchFamily="34" charset="0"/>
              </a:rPr>
              <a:t>, </a:t>
            </a:r>
            <a:r>
              <a:rPr lang="cs-CZ" b="0" dirty="0" err="1">
                <a:latin typeface="Arial" panose="020B0604020202020204" pitchFamily="34" charset="0"/>
                <a:ea typeface="Times New Roman" panose="02020603050405020304" pitchFamily="18" charset="0"/>
                <a:cs typeface="Arial" panose="020B0604020202020204" pitchFamily="34" charset="0"/>
              </a:rPr>
              <a:t>A.Šabák</a:t>
            </a:r>
            <a:r>
              <a:rPr lang="cs-CZ" b="0" dirty="0">
                <a:latin typeface="Arial" panose="020B0604020202020204" pitchFamily="34" charset="0"/>
                <a:ea typeface="Times New Roman" panose="02020603050405020304" pitchFamily="18" charset="0"/>
                <a:cs typeface="Arial" panose="020B0604020202020204" pitchFamily="34" charset="0"/>
              </a:rPr>
              <a:t>, </a:t>
            </a:r>
            <a:r>
              <a:rPr lang="cs-CZ" b="0" dirty="0" err="1">
                <a:latin typeface="Arial" panose="020B0604020202020204" pitchFamily="34" charset="0"/>
                <a:ea typeface="Times New Roman" panose="02020603050405020304" pitchFamily="18" charset="0"/>
                <a:cs typeface="Arial" panose="020B0604020202020204" pitchFamily="34" charset="0"/>
              </a:rPr>
              <a:t>D.Ivanič</a:t>
            </a:r>
            <a:r>
              <a:rPr lang="cs-CZ" b="0" dirty="0">
                <a:latin typeface="Arial" panose="020B0604020202020204" pitchFamily="34" charset="0"/>
                <a:ea typeface="Times New Roman" panose="02020603050405020304" pitchFamily="18" charset="0"/>
                <a:cs typeface="Arial" panose="020B0604020202020204" pitchFamily="34" charset="0"/>
              </a:rPr>
              <a:t>, </a:t>
            </a:r>
            <a:endParaRPr lang="cs-CZ" b="0" dirty="0" smtClean="0">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0"/>
              </a:spcAft>
            </a:pPr>
            <a:r>
              <a:rPr lang="cs-CZ" b="0" dirty="0">
                <a:latin typeface="Arial" panose="020B0604020202020204" pitchFamily="34" charset="0"/>
                <a:ea typeface="Times New Roman" panose="02020603050405020304" pitchFamily="18" charset="0"/>
                <a:cs typeface="Arial" panose="020B0604020202020204" pitchFamily="34" charset="0"/>
              </a:rPr>
              <a:t> </a:t>
            </a:r>
            <a:r>
              <a:rPr lang="cs-CZ" b="0" dirty="0" smtClean="0">
                <a:latin typeface="Arial" panose="020B0604020202020204" pitchFamily="34" charset="0"/>
                <a:ea typeface="Times New Roman" panose="02020603050405020304" pitchFamily="18" charset="0"/>
                <a:cs typeface="Arial" panose="020B0604020202020204" pitchFamily="34" charset="0"/>
              </a:rPr>
              <a:t>              </a:t>
            </a:r>
            <a:r>
              <a:rPr lang="cs-CZ" b="0" dirty="0" err="1" smtClean="0">
                <a:latin typeface="Arial" panose="020B0604020202020204" pitchFamily="34" charset="0"/>
                <a:ea typeface="Times New Roman" panose="02020603050405020304" pitchFamily="18" charset="0"/>
                <a:cs typeface="Arial" panose="020B0604020202020204" pitchFamily="34" charset="0"/>
              </a:rPr>
              <a:t>M.Miga</a:t>
            </a:r>
            <a:r>
              <a:rPr lang="cs-CZ" b="0" dirty="0">
                <a:latin typeface="Arial" panose="020B0604020202020204" pitchFamily="34" charset="0"/>
                <a:ea typeface="Times New Roman" panose="02020603050405020304" pitchFamily="18" charset="0"/>
                <a:cs typeface="Arial" panose="020B0604020202020204" pitchFamily="34" charset="0"/>
              </a:rPr>
              <a:t>, </a:t>
            </a:r>
            <a:r>
              <a:rPr lang="cs-CZ" b="0" dirty="0" err="1">
                <a:latin typeface="Arial" panose="020B0604020202020204" pitchFamily="34" charset="0"/>
                <a:ea typeface="Times New Roman" panose="02020603050405020304" pitchFamily="18" charset="0"/>
                <a:cs typeface="Arial" panose="020B0604020202020204" pitchFamily="34" charset="0"/>
              </a:rPr>
              <a:t>L.Viktora</a:t>
            </a:r>
            <a:r>
              <a:rPr lang="cs-CZ" b="0" dirty="0">
                <a:latin typeface="Arial" panose="020B0604020202020204" pitchFamily="34" charset="0"/>
                <a:ea typeface="Times New Roman" panose="02020603050405020304" pitchFamily="18" charset="0"/>
                <a:cs typeface="Arial" panose="020B0604020202020204" pitchFamily="34" charset="0"/>
              </a:rPr>
              <a:t>, </a:t>
            </a:r>
            <a:r>
              <a:rPr lang="cs-CZ" b="0" dirty="0" err="1">
                <a:latin typeface="Arial" panose="020B0604020202020204" pitchFamily="34" charset="0"/>
                <a:ea typeface="Times New Roman" panose="02020603050405020304" pitchFamily="18" charset="0"/>
                <a:cs typeface="Arial" panose="020B0604020202020204" pitchFamily="34" charset="0"/>
              </a:rPr>
              <a:t>J.Viktora</a:t>
            </a:r>
            <a:r>
              <a:rPr lang="cs-CZ" b="0" dirty="0">
                <a:latin typeface="Arial" panose="020B0604020202020204" pitchFamily="34" charset="0"/>
                <a:ea typeface="Times New Roman" panose="02020603050405020304" pitchFamily="18" charset="0"/>
                <a:cs typeface="Arial" panose="020B0604020202020204" pitchFamily="34" charset="0"/>
              </a:rPr>
              <a:t>, </a:t>
            </a:r>
            <a:r>
              <a:rPr lang="cs-CZ" b="0" dirty="0" err="1" smtClean="0">
                <a:latin typeface="Arial" panose="020B0604020202020204" pitchFamily="34" charset="0"/>
                <a:ea typeface="Times New Roman" panose="02020603050405020304" pitchFamily="18" charset="0"/>
                <a:cs typeface="Arial" panose="020B0604020202020204" pitchFamily="34" charset="0"/>
              </a:rPr>
              <a:t>P.Oliva</a:t>
            </a:r>
            <a:r>
              <a:rPr lang="cs-CZ" b="0" dirty="0">
                <a:latin typeface="Arial" panose="020B0604020202020204" pitchFamily="34" charset="0"/>
                <a:ea typeface="Times New Roman" panose="02020603050405020304" pitchFamily="18" charset="0"/>
                <a:cs typeface="Arial" panose="020B0604020202020204" pitchFamily="34" charset="0"/>
              </a:rPr>
              <a:t>, </a:t>
            </a:r>
            <a:r>
              <a:rPr lang="cs-CZ" b="0" dirty="0" err="1">
                <a:latin typeface="Arial" panose="020B0604020202020204" pitchFamily="34" charset="0"/>
                <a:ea typeface="Times New Roman" panose="02020603050405020304" pitchFamily="18" charset="0"/>
                <a:cs typeface="Arial" panose="020B0604020202020204" pitchFamily="34" charset="0"/>
              </a:rPr>
              <a:t>J.Novák</a:t>
            </a:r>
            <a:endParaRPr lang="cs-CZ"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b="0" u="sng" dirty="0">
                <a:latin typeface="Arial" panose="020B0604020202020204" pitchFamily="34" charset="0"/>
                <a:ea typeface="Times New Roman" panose="02020603050405020304" pitchFamily="18" charset="0"/>
                <a:cs typeface="Arial" panose="020B0604020202020204" pitchFamily="34" charset="0"/>
              </a:rPr>
              <a:t>Trenér:</a:t>
            </a:r>
            <a:r>
              <a:rPr lang="cs-CZ" b="0" dirty="0">
                <a:latin typeface="Arial" panose="020B0604020202020204" pitchFamily="34" charset="0"/>
                <a:ea typeface="Times New Roman" panose="02020603050405020304" pitchFamily="18" charset="0"/>
                <a:cs typeface="Arial" panose="020B0604020202020204" pitchFamily="34" charset="0"/>
              </a:rPr>
              <a:t> </a:t>
            </a:r>
            <a:r>
              <a:rPr lang="cs-CZ" b="0" dirty="0" err="1">
                <a:latin typeface="Arial" panose="020B0604020202020204" pitchFamily="34" charset="0"/>
                <a:ea typeface="Times New Roman" panose="02020603050405020304" pitchFamily="18" charset="0"/>
                <a:cs typeface="Arial" panose="020B0604020202020204" pitchFamily="34" charset="0"/>
              </a:rPr>
              <a:t>M.Hromy</a:t>
            </a:r>
            <a:r>
              <a:rPr lang="cs-CZ" b="0" dirty="0">
                <a:latin typeface="Arial" panose="020B0604020202020204" pitchFamily="34" charset="0"/>
                <a:ea typeface="Times New Roman" panose="02020603050405020304" pitchFamily="18" charset="0"/>
                <a:cs typeface="Arial" panose="020B0604020202020204" pitchFamily="34" charset="0"/>
              </a:rPr>
              <a:t>    </a:t>
            </a:r>
            <a:r>
              <a:rPr lang="cs-CZ" b="0" u="sng" dirty="0">
                <a:latin typeface="Arial" panose="020B0604020202020204" pitchFamily="34" charset="0"/>
                <a:ea typeface="Times New Roman" panose="02020603050405020304" pitchFamily="18" charset="0"/>
                <a:cs typeface="Arial" panose="020B0604020202020204" pitchFamily="34" charset="0"/>
              </a:rPr>
              <a:t>Vedoucí:</a:t>
            </a:r>
            <a:r>
              <a:rPr lang="cs-CZ" b="0" dirty="0">
                <a:latin typeface="Arial" panose="020B0604020202020204" pitchFamily="34" charset="0"/>
                <a:ea typeface="Times New Roman" panose="02020603050405020304" pitchFamily="18" charset="0"/>
                <a:cs typeface="Arial" panose="020B0604020202020204" pitchFamily="34" charset="0"/>
              </a:rPr>
              <a:t> </a:t>
            </a:r>
            <a:r>
              <a:rPr lang="cs-CZ" b="0" dirty="0" err="1">
                <a:latin typeface="Arial" panose="020B0604020202020204" pitchFamily="34" charset="0"/>
                <a:ea typeface="Times New Roman" panose="02020603050405020304" pitchFamily="18" charset="0"/>
                <a:cs typeface="Arial" panose="020B0604020202020204" pitchFamily="34" charset="0"/>
              </a:rPr>
              <a:t>F.Kučera</a:t>
            </a:r>
            <a:endParaRPr lang="cs-CZ"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b="0" u="sng" dirty="0">
                <a:latin typeface="Arial" panose="020B0604020202020204" pitchFamily="34" charset="0"/>
                <a:ea typeface="Times New Roman" panose="02020603050405020304" pitchFamily="18" charset="0"/>
                <a:cs typeface="Arial" panose="020B0604020202020204" pitchFamily="34" charset="0"/>
              </a:rPr>
              <a:t>Rozhodčí:</a:t>
            </a:r>
            <a:r>
              <a:rPr lang="cs-CZ" b="0" dirty="0">
                <a:latin typeface="Arial" panose="020B0604020202020204" pitchFamily="34" charset="0"/>
                <a:ea typeface="Times New Roman" panose="02020603050405020304" pitchFamily="18" charset="0"/>
                <a:cs typeface="Arial" panose="020B0604020202020204" pitchFamily="34" charset="0"/>
              </a:rPr>
              <a:t> </a:t>
            </a:r>
            <a:r>
              <a:rPr lang="cs-CZ" b="0" dirty="0" err="1">
                <a:latin typeface="Arial" panose="020B0604020202020204" pitchFamily="34" charset="0"/>
                <a:ea typeface="Times New Roman" panose="02020603050405020304" pitchFamily="18" charset="0"/>
                <a:cs typeface="Arial" panose="020B0604020202020204" pitchFamily="34" charset="0"/>
              </a:rPr>
              <a:t>F.Šafránek-D.Anderle</a:t>
            </a:r>
            <a:r>
              <a:rPr lang="cs-CZ" b="0" dirty="0">
                <a:latin typeface="Arial" panose="020B0604020202020204" pitchFamily="34" charset="0"/>
                <a:ea typeface="Times New Roman" panose="02020603050405020304" pitchFamily="18" charset="0"/>
                <a:cs typeface="Arial" panose="020B0604020202020204" pitchFamily="34" charset="0"/>
              </a:rPr>
              <a:t>, </a:t>
            </a:r>
            <a:r>
              <a:rPr lang="cs-CZ" b="0" dirty="0" err="1">
                <a:latin typeface="Arial" panose="020B0604020202020204" pitchFamily="34" charset="0"/>
                <a:ea typeface="Times New Roman" panose="02020603050405020304" pitchFamily="18" charset="0"/>
                <a:cs typeface="Arial" panose="020B0604020202020204" pitchFamily="34" charset="0"/>
              </a:rPr>
              <a:t>R.Podrazil</a:t>
            </a:r>
            <a:r>
              <a:rPr lang="cs-CZ" b="0" dirty="0">
                <a:latin typeface="Arial" panose="020B0604020202020204" pitchFamily="34" charset="0"/>
                <a:ea typeface="Times New Roman" panose="02020603050405020304" pitchFamily="18" charset="0"/>
                <a:cs typeface="Arial" panose="020B0604020202020204" pitchFamily="34" charset="0"/>
              </a:rPr>
              <a:t>(laik)</a:t>
            </a:r>
            <a:endParaRPr lang="cs-CZ" dirty="0"/>
          </a:p>
        </p:txBody>
      </p:sp>
      <p:sp>
        <p:nvSpPr>
          <p:cNvPr id="4" name="TextovéPole 3"/>
          <p:cNvSpPr txBox="1"/>
          <p:nvPr/>
        </p:nvSpPr>
        <p:spPr>
          <a:xfrm>
            <a:off x="5832624" y="91108"/>
            <a:ext cx="4104456" cy="276999"/>
          </a:xfrm>
          <a:prstGeom prst="rect">
            <a:avLst/>
          </a:prstGeom>
          <a:solidFill>
            <a:schemeClr val="accent3">
              <a:lumMod val="85000"/>
            </a:schemeClr>
          </a:solidFill>
          <a:effectLst>
            <a:glow rad="101600">
              <a:srgbClr val="FFFF66">
                <a:alpha val="40000"/>
              </a:srgbClr>
            </a:glow>
            <a:softEdge rad="0"/>
          </a:effectLst>
        </p:spPr>
        <p:txBody>
          <a:bodyPr wrap="square" rtlCol="0">
            <a:spAutoFit/>
          </a:bodyPr>
          <a:lstStyle/>
          <a:p>
            <a:pPr algn="ctr"/>
            <a:r>
              <a:rPr lang="cs-CZ" dirty="0" smtClean="0">
                <a:latin typeface="Bookman Old Style" panose="02050604050505020204" pitchFamily="18" charset="0"/>
              </a:rPr>
              <a:t>Pokračování ASK Lovosice-SK Štětí 6:7  </a:t>
            </a:r>
            <a:r>
              <a:rPr lang="cs-CZ" dirty="0" err="1" smtClean="0">
                <a:latin typeface="Bookman Old Style" panose="02050604050505020204" pitchFamily="18" charset="0"/>
              </a:rPr>
              <a:t>st.žáci</a:t>
            </a:r>
            <a:r>
              <a:rPr lang="cs-CZ" dirty="0" smtClean="0">
                <a:latin typeface="Bookman Old Style" panose="02050604050505020204" pitchFamily="18" charset="0"/>
              </a:rPr>
              <a:t> </a:t>
            </a:r>
          </a:p>
        </p:txBody>
      </p:sp>
      <p:sp>
        <p:nvSpPr>
          <p:cNvPr id="5" name="Obdélník 4"/>
          <p:cNvSpPr/>
          <p:nvPr/>
        </p:nvSpPr>
        <p:spPr>
          <a:xfrm>
            <a:off x="5670237" y="3835400"/>
            <a:ext cx="4429229" cy="1754326"/>
          </a:xfrm>
          <a:prstGeom prst="rect">
            <a:avLst/>
          </a:prstGeom>
          <a:solidFill>
            <a:srgbClr val="FFFF00"/>
          </a:solidFill>
        </p:spPr>
        <p:txBody>
          <a:bodyPr wrap="square">
            <a:spAutoFit/>
          </a:bodyPr>
          <a:lstStyle/>
          <a:p>
            <a:r>
              <a:rPr lang="cs-CZ" u="sng" dirty="0" smtClean="0">
                <a:latin typeface="Arial" panose="020B0604020202020204" pitchFamily="34" charset="0"/>
                <a:cs typeface="Arial" panose="020B0604020202020204" pitchFamily="34" charset="0"/>
              </a:rPr>
              <a:t>Miloslav Hromy – trenér SK Štětí:</a:t>
            </a:r>
          </a:p>
          <a:p>
            <a:pPr algn="just"/>
            <a:r>
              <a:rPr lang="cs-CZ" dirty="0" smtClean="0">
                <a:latin typeface="Arial" panose="020B0604020202020204" pitchFamily="34" charset="0"/>
                <a:cs typeface="Arial" panose="020B0604020202020204" pitchFamily="34" charset="0"/>
              </a:rPr>
              <a:t>Výborný </a:t>
            </a:r>
            <a:r>
              <a:rPr lang="cs-CZ" dirty="0">
                <a:latin typeface="Arial" panose="020B0604020202020204" pitchFamily="34" charset="0"/>
                <a:cs typeface="Arial" panose="020B0604020202020204" pitchFamily="34" charset="0"/>
              </a:rPr>
              <a:t>první </a:t>
            </a:r>
            <a:r>
              <a:rPr lang="cs-CZ" dirty="0" smtClean="0">
                <a:latin typeface="Arial" panose="020B0604020202020204" pitchFamily="34" charset="0"/>
                <a:cs typeface="Arial" panose="020B0604020202020204" pitchFamily="34" charset="0"/>
              </a:rPr>
              <a:t>poločas. Druhý </a:t>
            </a:r>
            <a:r>
              <a:rPr lang="cs-CZ" dirty="0">
                <a:latin typeface="Arial" panose="020B0604020202020204" pitchFamily="34" charset="0"/>
                <a:cs typeface="Arial" panose="020B0604020202020204" pitchFamily="34" charset="0"/>
              </a:rPr>
              <a:t>poločas opět z naší strany nebyl dobrý až posledních 10. minut a to je málo ale i tak zasloužená </a:t>
            </a:r>
            <a:r>
              <a:rPr lang="cs-CZ" dirty="0" smtClean="0">
                <a:latin typeface="Arial" panose="020B0604020202020204" pitchFamily="34" charset="0"/>
                <a:cs typeface="Arial" panose="020B0604020202020204" pitchFamily="34" charset="0"/>
              </a:rPr>
              <a:t>výhra. </a:t>
            </a:r>
            <a:r>
              <a:rPr lang="cs-CZ" dirty="0">
                <a:latin typeface="Arial" panose="020B0604020202020204" pitchFamily="34" charset="0"/>
                <a:cs typeface="Arial" panose="020B0604020202020204" pitchFamily="34" charset="0"/>
              </a:rPr>
              <a:t>Škoda </a:t>
            </a:r>
            <a:r>
              <a:rPr lang="cs-CZ" dirty="0" smtClean="0">
                <a:latin typeface="Arial" panose="020B0604020202020204" pitchFamily="34" charset="0"/>
                <a:cs typeface="Arial" panose="020B0604020202020204" pitchFamily="34" charset="0"/>
              </a:rPr>
              <a:t>spoustu našich</a:t>
            </a:r>
            <a:r>
              <a:rPr lang="cs-CZ" dirty="0">
                <a:latin typeface="Arial" panose="020B0604020202020204" pitchFamily="34" charset="0"/>
                <a:cs typeface="Arial" panose="020B0604020202020204" pitchFamily="34" charset="0"/>
              </a:rPr>
              <a:t> </a:t>
            </a:r>
            <a:r>
              <a:rPr lang="cs-CZ" dirty="0" smtClean="0">
                <a:latin typeface="Arial" panose="020B0604020202020204" pitchFamily="34" charset="0"/>
                <a:cs typeface="Arial" panose="020B0604020202020204" pitchFamily="34" charset="0"/>
              </a:rPr>
              <a:t>zahozených  šancí. Domácí </a:t>
            </a:r>
            <a:r>
              <a:rPr lang="cs-CZ" dirty="0">
                <a:latin typeface="Arial" panose="020B0604020202020204" pitchFamily="34" charset="0"/>
                <a:cs typeface="Arial" panose="020B0604020202020204" pitchFamily="34" charset="0"/>
              </a:rPr>
              <a:t>skoro vše co měli to  </a:t>
            </a:r>
            <a:r>
              <a:rPr lang="cs-CZ" dirty="0" smtClean="0">
                <a:latin typeface="Arial" panose="020B0604020202020204" pitchFamily="34" charset="0"/>
                <a:cs typeface="Arial" panose="020B0604020202020204" pitchFamily="34" charset="0"/>
              </a:rPr>
              <a:t>proměnili.  Je </a:t>
            </a:r>
            <a:r>
              <a:rPr lang="cs-CZ" dirty="0">
                <a:latin typeface="Arial" panose="020B0604020202020204" pitchFamily="34" charset="0"/>
                <a:cs typeface="Arial" panose="020B0604020202020204" pitchFamily="34" charset="0"/>
              </a:rPr>
              <a:t>to škoda </a:t>
            </a:r>
            <a:r>
              <a:rPr lang="cs-CZ" dirty="0" smtClean="0">
                <a:latin typeface="Arial" panose="020B0604020202020204" pitchFamily="34" charset="0"/>
                <a:cs typeface="Arial" panose="020B0604020202020204" pitchFamily="34" charset="0"/>
              </a:rPr>
              <a:t>mohli. My jsme v prvním poločase mohli  </a:t>
            </a:r>
            <a:r>
              <a:rPr lang="cs-CZ" dirty="0">
                <a:latin typeface="Arial" panose="020B0604020202020204" pitchFamily="34" charset="0"/>
                <a:cs typeface="Arial" panose="020B0604020202020204" pitchFamily="34" charset="0"/>
              </a:rPr>
              <a:t>klidně dát i tu </a:t>
            </a:r>
            <a:r>
              <a:rPr lang="cs-CZ" dirty="0" smtClean="0">
                <a:latin typeface="Arial" panose="020B0604020202020204" pitchFamily="34" charset="0"/>
                <a:cs typeface="Arial" panose="020B0604020202020204" pitchFamily="34" charset="0"/>
              </a:rPr>
              <a:t>pověstnou </a:t>
            </a:r>
            <a:r>
              <a:rPr lang="cs-CZ" dirty="0">
                <a:latin typeface="Arial" panose="020B0604020202020204" pitchFamily="34" charset="0"/>
                <a:cs typeface="Arial" panose="020B0604020202020204" pitchFamily="34" charset="0"/>
              </a:rPr>
              <a:t>desítku a v druhém to jen potvrdit </a:t>
            </a:r>
            <a:r>
              <a:rPr lang="cs-CZ" dirty="0" smtClean="0">
                <a:latin typeface="Arial" panose="020B0604020202020204" pitchFamily="34" charset="0"/>
                <a:cs typeface="Arial" panose="020B0604020202020204" pitchFamily="34" charset="0"/>
              </a:rPr>
              <a:t>. Zbytečně </a:t>
            </a:r>
            <a:r>
              <a:rPr lang="cs-CZ" dirty="0">
                <a:latin typeface="Arial" panose="020B0604020202020204" pitchFamily="34" charset="0"/>
                <a:cs typeface="Arial" panose="020B0604020202020204" pitchFamily="34" charset="0"/>
              </a:rPr>
              <a:t>si to </a:t>
            </a:r>
            <a:r>
              <a:rPr lang="cs-CZ" dirty="0" smtClean="0">
                <a:latin typeface="Arial" panose="020B0604020202020204" pitchFamily="34" charset="0"/>
                <a:cs typeface="Arial" panose="020B0604020202020204" pitchFamily="34" charset="0"/>
              </a:rPr>
              <a:t>komplikujeme </a:t>
            </a:r>
            <a:r>
              <a:rPr lang="cs-CZ" dirty="0">
                <a:latin typeface="Arial" panose="020B0604020202020204" pitchFamily="34" charset="0"/>
                <a:cs typeface="Arial" panose="020B0604020202020204" pitchFamily="34" charset="0"/>
              </a:rPr>
              <a:t>. Ale jinak  celkem pohledný  fotbal z naší strany . Pochvala pro celý tým </a:t>
            </a:r>
            <a:endParaRPr lang="cs-CZ" dirty="0">
              <a:effectLst/>
              <a:latin typeface="Arial" panose="020B0604020202020204" pitchFamily="34" charset="0"/>
              <a:cs typeface="Arial" panose="020B0604020202020204" pitchFamily="34" charset="0"/>
            </a:endParaRPr>
          </a:p>
        </p:txBody>
      </p:sp>
      <p:pic>
        <p:nvPicPr>
          <p:cNvPr id="6" name="Obrázek 5"/>
          <p:cNvPicPr>
            <a:picLocks noChangeAspect="1"/>
          </p:cNvPicPr>
          <p:nvPr/>
        </p:nvPicPr>
        <p:blipFill>
          <a:blip r:embed="rId2"/>
          <a:stretch>
            <a:fillRect/>
          </a:stretch>
        </p:blipFill>
        <p:spPr>
          <a:xfrm>
            <a:off x="7009507" y="5625578"/>
            <a:ext cx="1390650" cy="1343025"/>
          </a:xfrm>
          <a:prstGeom prst="rect">
            <a:avLst/>
          </a:prstGeom>
        </p:spPr>
      </p:pic>
      <p:sp>
        <p:nvSpPr>
          <p:cNvPr id="9" name="TextovéPole 8">
            <a:extLst>
              <a:ext uri="{FF2B5EF4-FFF2-40B4-BE49-F238E27FC236}">
                <a16:creationId xmlns:a16="http://schemas.microsoft.com/office/drawing/2014/main" id="{D3269676-C80A-4E1A-870D-67A0A8849CFA}"/>
              </a:ext>
            </a:extLst>
          </p:cNvPr>
          <p:cNvSpPr txBox="1"/>
          <p:nvPr/>
        </p:nvSpPr>
        <p:spPr>
          <a:xfrm>
            <a:off x="143992" y="179085"/>
            <a:ext cx="4689726" cy="400110"/>
          </a:xfrm>
          <a:prstGeom prst="rect">
            <a:avLst/>
          </a:prstGeom>
          <a:gradFill flip="none" rotWithShape="1">
            <a:gsLst>
              <a:gs pos="31000">
                <a:srgbClr val="FFFF66"/>
              </a:gs>
              <a:gs pos="96000">
                <a:srgbClr val="FF6600">
                  <a:alpha val="54000"/>
                </a:srgbClr>
              </a:gs>
            </a:gsLst>
            <a:lin ang="5400000" scaled="1"/>
            <a:tileRect/>
          </a:gradFill>
          <a:effectLst>
            <a:glow rad="101600">
              <a:srgbClr val="FFFF66">
                <a:alpha val="40000"/>
              </a:srgbClr>
            </a:glow>
            <a:softEdge rad="0"/>
          </a:effectLst>
        </p:spPr>
        <p:txBody>
          <a:bodyPr wrap="square" rtlCol="0">
            <a:spAutoFit/>
          </a:bodyPr>
          <a:lstStyle/>
          <a:p>
            <a:pPr algn="ctr"/>
            <a:r>
              <a:rPr lang="cs-CZ" sz="2000" dirty="0">
                <a:latin typeface="Britannic Bold" panose="020B0903060703020204" pitchFamily="34" charset="0"/>
              </a:rPr>
              <a:t>Foto Deník Karel Pech</a:t>
            </a:r>
          </a:p>
        </p:txBody>
      </p:sp>
      <p:pic>
        <p:nvPicPr>
          <p:cNvPr id="10" name="Obrázek 9">
            <a:extLst>
              <a:ext uri="{FF2B5EF4-FFF2-40B4-BE49-F238E27FC236}">
                <a16:creationId xmlns:a16="http://schemas.microsoft.com/office/drawing/2014/main" id="{350D66D5-CA69-4807-BADE-02C03DCBDDD6}"/>
              </a:ext>
            </a:extLst>
          </p:cNvPr>
          <p:cNvPicPr>
            <a:picLocks noChangeAspect="1"/>
          </p:cNvPicPr>
          <p:nvPr/>
        </p:nvPicPr>
        <p:blipFill>
          <a:blip r:embed="rId3"/>
          <a:stretch>
            <a:fillRect/>
          </a:stretch>
        </p:blipFill>
        <p:spPr>
          <a:xfrm>
            <a:off x="267537" y="1331213"/>
            <a:ext cx="4433405" cy="2268000"/>
          </a:xfrm>
          <a:prstGeom prst="rect">
            <a:avLst/>
          </a:prstGeom>
          <a:ln w="31750">
            <a:solidFill>
              <a:schemeClr val="tx2">
                <a:lumMod val="85000"/>
                <a:lumOff val="15000"/>
              </a:schemeClr>
            </a:solidFill>
          </a:ln>
        </p:spPr>
      </p:pic>
      <p:sp>
        <p:nvSpPr>
          <p:cNvPr id="11" name="TextovéPole 10">
            <a:extLst>
              <a:ext uri="{FF2B5EF4-FFF2-40B4-BE49-F238E27FC236}">
                <a16:creationId xmlns:a16="http://schemas.microsoft.com/office/drawing/2014/main" id="{B60DAFAC-C48A-42C5-9309-7B3826C7E17F}"/>
              </a:ext>
            </a:extLst>
          </p:cNvPr>
          <p:cNvSpPr txBox="1"/>
          <p:nvPr/>
        </p:nvSpPr>
        <p:spPr>
          <a:xfrm>
            <a:off x="381168" y="778377"/>
            <a:ext cx="4206141" cy="400110"/>
          </a:xfrm>
          <a:prstGeom prst="rect">
            <a:avLst/>
          </a:prstGeom>
          <a:pattFill prst="dashDnDiag">
            <a:fgClr>
              <a:srgbClr val="99FFCC"/>
            </a:fgClr>
            <a:bgClr>
              <a:schemeClr val="bg1"/>
            </a:bgClr>
          </a:pattFill>
          <a:effectLst>
            <a:glow rad="101600">
              <a:srgbClr val="FFFF66">
                <a:alpha val="40000"/>
              </a:srgbClr>
            </a:glow>
            <a:softEdge rad="0"/>
          </a:effectLst>
        </p:spPr>
        <p:txBody>
          <a:bodyPr wrap="square" rtlCol="0">
            <a:spAutoFit/>
          </a:bodyPr>
          <a:lstStyle/>
          <a:p>
            <a:pPr algn="ctr"/>
            <a:r>
              <a:rPr lang="cs-CZ" sz="2000" dirty="0">
                <a:latin typeface="Arial Black" panose="020B0A04020102020204" pitchFamily="34" charset="0"/>
              </a:rPr>
              <a:t>SK Štětí – SK </a:t>
            </a:r>
            <a:r>
              <a:rPr lang="cs-CZ" sz="2000" dirty="0" err="1">
                <a:latin typeface="Arial Black" panose="020B0A04020102020204" pitchFamily="34" charset="0"/>
              </a:rPr>
              <a:t>Brná</a:t>
            </a:r>
            <a:r>
              <a:rPr lang="cs-CZ" sz="2000" dirty="0">
                <a:latin typeface="Arial Black" panose="020B0A04020102020204" pitchFamily="34" charset="0"/>
              </a:rPr>
              <a:t> 27.4.2019</a:t>
            </a:r>
          </a:p>
        </p:txBody>
      </p:sp>
      <p:pic>
        <p:nvPicPr>
          <p:cNvPr id="14" name="Obrázek 13">
            <a:extLst>
              <a:ext uri="{FF2B5EF4-FFF2-40B4-BE49-F238E27FC236}">
                <a16:creationId xmlns:a16="http://schemas.microsoft.com/office/drawing/2014/main" id="{1CA1CB6C-0B90-40EA-9055-9457C754FE51}"/>
              </a:ext>
            </a:extLst>
          </p:cNvPr>
          <p:cNvPicPr>
            <a:picLocks noChangeAspect="1"/>
          </p:cNvPicPr>
          <p:nvPr/>
        </p:nvPicPr>
        <p:blipFill>
          <a:blip r:embed="rId4"/>
          <a:stretch>
            <a:fillRect/>
          </a:stretch>
        </p:blipFill>
        <p:spPr>
          <a:xfrm>
            <a:off x="381168" y="4047404"/>
            <a:ext cx="4218750" cy="2700000"/>
          </a:xfrm>
          <a:prstGeom prst="rect">
            <a:avLst/>
          </a:prstGeom>
          <a:ln w="31750">
            <a:solidFill>
              <a:schemeClr val="tx2">
                <a:lumMod val="85000"/>
                <a:lumOff val="15000"/>
              </a:schemeClr>
            </a:solidFill>
          </a:ln>
        </p:spPr>
      </p:pic>
    </p:spTree>
    <p:extLst>
      <p:ext uri="{BB962C8B-B14F-4D97-AF65-F5344CB8AC3E}">
        <p14:creationId xmlns:p14="http://schemas.microsoft.com/office/powerpoint/2010/main" val="669280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2088207" y="6983260"/>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26</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19</a:t>
            </a:r>
          </a:p>
        </p:txBody>
      </p:sp>
      <p:sp>
        <p:nvSpPr>
          <p:cNvPr id="8" name="Obdélník 7"/>
          <p:cNvSpPr/>
          <p:nvPr/>
        </p:nvSpPr>
        <p:spPr>
          <a:xfrm>
            <a:off x="143991" y="2179340"/>
            <a:ext cx="4608512" cy="4538165"/>
          </a:xfrm>
          <a:prstGeom prst="rect">
            <a:avLst/>
          </a:prstGeom>
        </p:spPr>
        <p:txBody>
          <a:bodyPr wrap="square">
            <a:spAutoFit/>
          </a:bodyPr>
          <a:lstStyle/>
          <a:p>
            <a:pPr algn="ctr">
              <a:lnSpc>
                <a:spcPct val="107000"/>
              </a:lnSpc>
              <a:spcAft>
                <a:spcPts val="0"/>
              </a:spcAft>
            </a:pPr>
            <a:r>
              <a:rPr lang="cs-CZ" sz="2000" dirty="0">
                <a:solidFill>
                  <a:srgbClr val="CC0000"/>
                </a:solidFill>
                <a:effectLst>
                  <a:outerShdw blurRad="50800" dist="12700" dir="5400000" algn="ctr" rotWithShape="0">
                    <a:srgbClr val="000000">
                      <a:alpha val="43137"/>
                    </a:srgbClr>
                  </a:outerShdw>
                </a:effectLst>
                <a:latin typeface="Arial Black" panose="020B0A04020102020204" pitchFamily="34" charset="0"/>
                <a:ea typeface="Times New Roman" panose="02020603050405020304" pitchFamily="18" charset="0"/>
                <a:cs typeface="Arial" panose="020B0604020202020204" pitchFamily="34" charset="0"/>
              </a:rPr>
              <a:t>ASK Lovosice – SK Štětí</a:t>
            </a:r>
            <a:endParaRPr lang="cs-CZ" sz="1100" dirty="0">
              <a:solidFill>
                <a:srgbClr val="CC0000"/>
              </a:solidFill>
              <a:effectLst>
                <a:outerShdw blurRad="50800" dist="12700" dir="5400000" algn="ctr" rotWithShape="0">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dirty="0">
                <a:solidFill>
                  <a:srgbClr val="CC0000"/>
                </a:solidFill>
                <a:effectLst>
                  <a:outerShdw blurRad="50800" dist="12700" dir="5400000" algn="ctr" rotWithShape="0">
                    <a:srgbClr val="000000">
                      <a:alpha val="43137"/>
                    </a:srgbClr>
                  </a:outerShdw>
                </a:effectLst>
                <a:latin typeface="Arial Black" panose="020B0A04020102020204" pitchFamily="34" charset="0"/>
                <a:ea typeface="Times New Roman" panose="02020603050405020304" pitchFamily="18" charset="0"/>
                <a:cs typeface="Arial" panose="020B0604020202020204" pitchFamily="34" charset="0"/>
              </a:rPr>
              <a:t>6:7(2:5)   4.5.2019   21.kolo</a:t>
            </a:r>
            <a:endParaRPr lang="cs-CZ" sz="1100" dirty="0">
              <a:solidFill>
                <a:srgbClr val="CC0000"/>
              </a:solidFill>
              <a:effectLst>
                <a:outerShdw blurRad="50800" dist="12700" dir="5400000" algn="ctr" rotWithShape="0">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Times New Roman" panose="02020603050405020304" pitchFamily="18" charset="0"/>
                <a:cs typeface="Arial" panose="020B0604020202020204" pitchFamily="34" charset="0"/>
              </a:rPr>
              <a:t>Lepší úvod jsme si přát nemohli. Hned v 1. minutě se dokázal prosadit Pavel Prokopec a víra, že dnes to vyjde, se začala naplňovat. Navíc v 7. minutě z podobné situace zvýšil opět Pavel Prokopec už na 2:0. Domácí se začali soustředit na Pavla a to byla šance pro další naše hráče. Domácí sice ve 12. minutě dokázali snížit na 1:2, ale  dlouho se neradovali, protože v 18. minutě si na centrovaný míč před brankou počkal Petr Hůrka a upravil na 3:1. Jak je fotbal jednoduchý jsme předvedli o 2 minuty později. Ve velkém vápně jsme si vyměnili balón na dva doteky a Daniel Hromy přízemní střelou navýšil na krásných 4:1. Rodily se i další příležitosti a jen samotný Pavel Prokopec běžel několikrát sám na branku. Místo další branky v síti Lovosic, ale udeřili domácí. Ve 31. minutě snížil na 2:4 Samuel Neuman. Brankově úrodný první poločas pokračoval k naší radosti gólem Jana Viktory, který se jako štika protáhl mezi 2 obránci a stanovil poločasový výsledek pro Štětí 5:2. V podvědomí jsme si říkali, že vyhráno ještě není, protože vzpomínky na naše 2. jarní poločasy nás tak trochu děsily. Ve 37. minutě jsme také hned inkasovali na 3:5 a ve 43. minutě už to bylo jen o gól 4:5. Domácí vycítili, že zápas ztracený ještě není. My však máme Pavla Prokopce a i když se mu střela  moc nepovedla ve 44. minutě, tak míč přeci jenom doskákal do sítě na 6:4. Do konce zbývalo 20 minut, když se prosadil lovosický Jan Gajdoš a rázem to bylo zase jen o rozdíl jedné branky 6:5. O výsledek jsme se začali strachovat a to právem, protože 9 minut před koncem domácí dosáhli toho, po čem toužili celý 2. poločas. Po velké </a:t>
            </a:r>
            <a:r>
              <a:rPr lang="cs-CZ" sz="1000" b="0" dirty="0" err="1">
                <a:latin typeface="Arial" panose="020B0604020202020204" pitchFamily="34" charset="0"/>
                <a:ea typeface="Times New Roman" panose="02020603050405020304" pitchFamily="18" charset="0"/>
                <a:cs typeface="Arial" panose="020B0604020202020204" pitchFamily="34" charset="0"/>
              </a:rPr>
              <a:t>hrubici</a:t>
            </a:r>
            <a:r>
              <a:rPr lang="cs-CZ" sz="1000" b="0" dirty="0">
                <a:latin typeface="Arial" panose="020B0604020202020204" pitchFamily="34" charset="0"/>
                <a:ea typeface="Times New Roman" panose="02020603050405020304" pitchFamily="18" charset="0"/>
                <a:cs typeface="Arial" panose="020B0604020202020204" pitchFamily="34" charset="0"/>
              </a:rPr>
              <a:t>, kdy jsme zbytečně s míčem kličkovali, první pokus ještě brankář vyrazil, ale na dorážku už byl krátký.  6:6.  Jak zaznělo z úst </a:t>
            </a:r>
            <a:r>
              <a:rPr lang="cs-CZ" sz="1000" b="0" dirty="0" smtClean="0">
                <a:latin typeface="Arial" panose="020B0604020202020204" pitchFamily="34" charset="0"/>
                <a:ea typeface="Times New Roman" panose="02020603050405020304" pitchFamily="18" charset="0"/>
                <a:cs typeface="Arial" panose="020B0604020202020204" pitchFamily="34" charset="0"/>
              </a:rPr>
              <a:t>hostujícího</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ovéPole 1"/>
          <p:cNvSpPr txBox="1"/>
          <p:nvPr/>
        </p:nvSpPr>
        <p:spPr>
          <a:xfrm>
            <a:off x="143991" y="163116"/>
            <a:ext cx="4608512" cy="1785104"/>
          </a:xfrm>
          <a:prstGeom prst="rect">
            <a:avLst/>
          </a:prstGeom>
          <a:pattFill prst="wdDnDiag">
            <a:fgClr>
              <a:srgbClr val="99FF66"/>
            </a:fgClr>
            <a:bgClr>
              <a:schemeClr val="bg1"/>
            </a:bgClr>
          </a:pattFill>
          <a:effectLst>
            <a:glow rad="101600">
              <a:srgbClr val="FFFF66">
                <a:alpha val="40000"/>
              </a:srgbClr>
            </a:glow>
            <a:softEdge rad="0"/>
          </a:effectLst>
        </p:spPr>
        <p:txBody>
          <a:bodyPr wrap="square" rtlCol="0">
            <a:spAutoFit/>
          </a:bodyPr>
          <a:lstStyle/>
          <a:p>
            <a:pPr algn="ctr"/>
            <a:r>
              <a:rPr lang="cs-CZ" sz="2200" dirty="0" smtClean="0">
                <a:solidFill>
                  <a:srgbClr val="000066"/>
                </a:solidFill>
                <a:latin typeface="Arial Black" panose="020B0A04020102020204" pitchFamily="34" charset="0"/>
              </a:rPr>
              <a:t>Starší žáci přišli o tříbrankové vedení a ze zápasu udělali velké drama. Vítěznou branku vstřelili 2 minuty před koncem</a:t>
            </a:r>
          </a:p>
        </p:txBody>
      </p:sp>
      <p:sp>
        <p:nvSpPr>
          <p:cNvPr id="11" name="Obdélník 10">
            <a:extLst>
              <a:ext uri="{FF2B5EF4-FFF2-40B4-BE49-F238E27FC236}">
                <a16:creationId xmlns:a16="http://schemas.microsoft.com/office/drawing/2014/main" id="{C50D439B-7D03-454B-B67C-311B5B544FD8}"/>
              </a:ext>
            </a:extLst>
          </p:cNvPr>
          <p:cNvSpPr/>
          <p:nvPr/>
        </p:nvSpPr>
        <p:spPr>
          <a:xfrm>
            <a:off x="5526690" y="221694"/>
            <a:ext cx="4566236" cy="2616101"/>
          </a:xfrm>
          <a:prstGeom prst="rect">
            <a:avLst/>
          </a:prstGeom>
          <a:solidFill>
            <a:schemeClr val="bg1">
              <a:lumMod val="95000"/>
            </a:schemeClr>
          </a:solidFill>
        </p:spPr>
        <p:txBody>
          <a:bodyPr wrap="square">
            <a:spAutoFit/>
          </a:bodyPr>
          <a:lstStyle/>
          <a:p>
            <a:pPr algn="ctr"/>
            <a:r>
              <a:rPr lang="cs-CZ" sz="1600" u="sng" dirty="0">
                <a:ln w="9525">
                  <a:noFill/>
                  <a:prstDash val="solid"/>
                </a:ln>
                <a:solidFill>
                  <a:srgbClr val="000099"/>
                </a:solidFill>
                <a:effectLst>
                  <a:outerShdw blurRad="12700" dist="38100" dir="2700000" algn="tl" rotWithShape="0">
                    <a:schemeClr val="accent5">
                      <a:lumMod val="60000"/>
                      <a:lumOff val="40000"/>
                    </a:schemeClr>
                  </a:outerShdw>
                </a:effectLst>
                <a:latin typeface="Arial Black" panose="020B0A04020102020204" pitchFamily="34" charset="0"/>
                <a:cs typeface="Arial" panose="020B0604020202020204" pitchFamily="34" charset="0"/>
              </a:rPr>
              <a:t>Výsledky 23. kola přeboru </a:t>
            </a:r>
            <a:endParaRPr lang="cs-CZ" sz="1600" u="sng" dirty="0" smtClean="0">
              <a:ln w="9525">
                <a:noFill/>
                <a:prstDash val="solid"/>
              </a:ln>
              <a:solidFill>
                <a:srgbClr val="000099"/>
              </a:solidFill>
              <a:effectLst>
                <a:outerShdw blurRad="12700" dist="38100" dir="2700000" algn="tl" rotWithShape="0">
                  <a:schemeClr val="accent5">
                    <a:lumMod val="60000"/>
                    <a:lumOff val="40000"/>
                  </a:schemeClr>
                </a:outerShdw>
              </a:effectLst>
              <a:latin typeface="Arial Black" panose="020B0A04020102020204" pitchFamily="34" charset="0"/>
              <a:cs typeface="Arial" panose="020B0604020202020204" pitchFamily="34" charset="0"/>
            </a:endParaRPr>
          </a:p>
          <a:p>
            <a:pPr algn="ctr"/>
            <a:r>
              <a:rPr lang="cs-CZ" sz="1600" u="sng" dirty="0" smtClean="0">
                <a:ln w="9525">
                  <a:noFill/>
                  <a:prstDash val="solid"/>
                </a:ln>
                <a:solidFill>
                  <a:srgbClr val="000099"/>
                </a:solidFill>
                <a:effectLst>
                  <a:outerShdw blurRad="12700" dist="38100" dir="2700000" algn="tl" rotWithShape="0">
                    <a:schemeClr val="accent5">
                      <a:lumMod val="60000"/>
                      <a:lumOff val="40000"/>
                    </a:schemeClr>
                  </a:outerShdw>
                </a:effectLst>
                <a:latin typeface="Arial Black" panose="020B0A04020102020204" pitchFamily="34" charset="0"/>
                <a:cs typeface="Arial" panose="020B0604020202020204" pitchFamily="34" charset="0"/>
              </a:rPr>
              <a:t>27</a:t>
            </a:r>
            <a:r>
              <a:rPr lang="cs-CZ" sz="1600" u="sng" dirty="0">
                <a:ln w="9525">
                  <a:noFill/>
                  <a:prstDash val="solid"/>
                </a:ln>
                <a:solidFill>
                  <a:srgbClr val="000099"/>
                </a:solidFill>
                <a:effectLst>
                  <a:outerShdw blurRad="12700" dist="38100" dir="2700000" algn="tl" rotWithShape="0">
                    <a:schemeClr val="accent5">
                      <a:lumMod val="60000"/>
                      <a:lumOff val="40000"/>
                    </a:schemeClr>
                  </a:outerShdw>
                </a:effectLst>
                <a:latin typeface="Arial Black" panose="020B0A04020102020204" pitchFamily="34" charset="0"/>
                <a:cs typeface="Arial" panose="020B0604020202020204" pitchFamily="34" charset="0"/>
              </a:rPr>
              <a:t>.-28.4.2019 </a:t>
            </a:r>
            <a:endParaRPr lang="cs-CZ" sz="2000" u="sng" dirty="0">
              <a:ln w="9525">
                <a:noFill/>
                <a:prstDash val="solid"/>
              </a:ln>
              <a:solidFill>
                <a:srgbClr val="000099"/>
              </a:solidFill>
              <a:effectLst>
                <a:outerShdw blurRad="12700" dist="38100" dir="2700000" algn="tl" rotWithShape="0">
                  <a:schemeClr val="accent5">
                    <a:lumMod val="60000"/>
                    <a:lumOff val="40000"/>
                  </a:schemeClr>
                </a:outerShdw>
              </a:effectLst>
              <a:latin typeface="Arial Black" panose="020B0A04020102020204" pitchFamily="34" charset="0"/>
              <a:cs typeface="Arial" panose="020B0604020202020204" pitchFamily="34" charset="0"/>
            </a:endParaRPr>
          </a:p>
          <a:p>
            <a:pPr fontAlgn="ctr"/>
            <a:r>
              <a:rPr lang="cs-CZ" sz="1600" dirty="0">
                <a:solidFill>
                  <a:srgbClr val="000099"/>
                </a:solidFill>
              </a:rPr>
              <a:t>ASK Lovosice</a:t>
            </a:r>
            <a:r>
              <a:rPr lang="cs-CZ" sz="1600" b="0" dirty="0">
                <a:solidFill>
                  <a:srgbClr val="000099"/>
                </a:solidFill>
              </a:rPr>
              <a:t> - </a:t>
            </a:r>
            <a:r>
              <a:rPr lang="cs-CZ" sz="1600" dirty="0">
                <a:solidFill>
                  <a:srgbClr val="000099"/>
                </a:solidFill>
              </a:rPr>
              <a:t>FK Jílové  2:1(1:0)</a:t>
            </a:r>
          </a:p>
          <a:p>
            <a:pPr fontAlgn="ctr"/>
            <a:r>
              <a:rPr lang="cs-CZ" sz="1600" dirty="0">
                <a:solidFill>
                  <a:srgbClr val="000099"/>
                </a:solidFill>
              </a:rPr>
              <a:t>TJ Sokol Srbice</a:t>
            </a:r>
            <a:r>
              <a:rPr lang="cs-CZ" sz="1600" b="0" dirty="0">
                <a:solidFill>
                  <a:srgbClr val="000099"/>
                </a:solidFill>
              </a:rPr>
              <a:t> - </a:t>
            </a:r>
            <a:r>
              <a:rPr lang="cs-CZ" sz="1600" dirty="0">
                <a:solidFill>
                  <a:srgbClr val="000099"/>
                </a:solidFill>
              </a:rPr>
              <a:t>FK Dobroměřice 1:0(1:0)</a:t>
            </a:r>
          </a:p>
          <a:p>
            <a:pPr fontAlgn="ctr"/>
            <a:r>
              <a:rPr lang="cs-CZ" sz="1600" dirty="0">
                <a:solidFill>
                  <a:srgbClr val="000099"/>
                </a:solidFill>
              </a:rPr>
              <a:t>TJ Krupka</a:t>
            </a:r>
            <a:r>
              <a:rPr lang="cs-CZ" sz="1600" b="0" dirty="0">
                <a:solidFill>
                  <a:srgbClr val="000099"/>
                </a:solidFill>
              </a:rPr>
              <a:t> - </a:t>
            </a:r>
            <a:r>
              <a:rPr lang="cs-CZ" sz="1600" dirty="0">
                <a:solidFill>
                  <a:srgbClr val="000099"/>
                </a:solidFill>
              </a:rPr>
              <a:t>FK SEKO Louny   0:4(0:1)</a:t>
            </a:r>
          </a:p>
          <a:p>
            <a:pPr fontAlgn="ctr"/>
            <a:r>
              <a:rPr lang="cs-CZ" sz="1600" dirty="0">
                <a:solidFill>
                  <a:srgbClr val="000099"/>
                </a:solidFill>
              </a:rPr>
              <a:t>FK </a:t>
            </a:r>
            <a:r>
              <a:rPr lang="cs-CZ" sz="1600" dirty="0" err="1">
                <a:solidFill>
                  <a:srgbClr val="000099"/>
                </a:solidFill>
              </a:rPr>
              <a:t>Tatran</a:t>
            </a:r>
            <a:r>
              <a:rPr lang="cs-CZ" sz="1600" dirty="0">
                <a:solidFill>
                  <a:srgbClr val="000099"/>
                </a:solidFill>
              </a:rPr>
              <a:t> Kadaň</a:t>
            </a:r>
            <a:r>
              <a:rPr lang="cs-CZ" sz="1600" b="0" dirty="0">
                <a:solidFill>
                  <a:srgbClr val="000099"/>
                </a:solidFill>
              </a:rPr>
              <a:t> - </a:t>
            </a:r>
            <a:r>
              <a:rPr lang="cs-CZ" sz="1600" dirty="0">
                <a:solidFill>
                  <a:srgbClr val="000099"/>
                </a:solidFill>
              </a:rPr>
              <a:t>SK </a:t>
            </a:r>
            <a:r>
              <a:rPr lang="cs-CZ" sz="1600" dirty="0" smtClean="0">
                <a:solidFill>
                  <a:srgbClr val="000099"/>
                </a:solidFill>
              </a:rPr>
              <a:t>STAP </a:t>
            </a:r>
            <a:r>
              <a:rPr lang="cs-CZ" sz="1600" dirty="0">
                <a:solidFill>
                  <a:srgbClr val="000099"/>
                </a:solidFill>
              </a:rPr>
              <a:t>Vilémov  0:3(0:1)</a:t>
            </a:r>
          </a:p>
          <a:p>
            <a:pPr fontAlgn="ctr"/>
            <a:r>
              <a:rPr lang="cs-CZ" sz="1600" dirty="0">
                <a:solidFill>
                  <a:srgbClr val="000099"/>
                </a:solidFill>
              </a:rPr>
              <a:t>TJ </a:t>
            </a:r>
            <a:r>
              <a:rPr lang="cs-CZ" sz="1600" dirty="0" smtClean="0">
                <a:solidFill>
                  <a:srgbClr val="000099"/>
                </a:solidFill>
              </a:rPr>
              <a:t> </a:t>
            </a:r>
            <a:r>
              <a:rPr lang="cs-CZ" sz="1600" dirty="0">
                <a:solidFill>
                  <a:srgbClr val="000099"/>
                </a:solidFill>
              </a:rPr>
              <a:t>Horní Jiřetín</a:t>
            </a:r>
            <a:r>
              <a:rPr lang="cs-CZ" sz="1600" b="0" dirty="0">
                <a:solidFill>
                  <a:srgbClr val="000099"/>
                </a:solidFill>
              </a:rPr>
              <a:t>- </a:t>
            </a:r>
            <a:r>
              <a:rPr lang="cs-CZ" sz="1600" dirty="0">
                <a:solidFill>
                  <a:srgbClr val="000099"/>
                </a:solidFill>
              </a:rPr>
              <a:t>SK Baník Modlany  1:2(1:0)</a:t>
            </a:r>
          </a:p>
          <a:p>
            <a:pPr fontAlgn="ctr"/>
            <a:r>
              <a:rPr lang="cs-CZ" sz="1600" dirty="0">
                <a:solidFill>
                  <a:srgbClr val="000099"/>
                </a:solidFill>
              </a:rPr>
              <a:t>SK Štětí</a:t>
            </a:r>
            <a:r>
              <a:rPr lang="cs-CZ" sz="1600" b="0" dirty="0">
                <a:solidFill>
                  <a:srgbClr val="000099"/>
                </a:solidFill>
              </a:rPr>
              <a:t> - </a:t>
            </a:r>
            <a:r>
              <a:rPr lang="cs-CZ" sz="1600" dirty="0">
                <a:solidFill>
                  <a:srgbClr val="000099"/>
                </a:solidFill>
              </a:rPr>
              <a:t>SK </a:t>
            </a:r>
            <a:r>
              <a:rPr lang="cs-CZ" sz="1600" dirty="0" err="1">
                <a:solidFill>
                  <a:srgbClr val="000099"/>
                </a:solidFill>
              </a:rPr>
              <a:t>Brná</a:t>
            </a:r>
            <a:r>
              <a:rPr lang="cs-CZ" sz="1600" dirty="0">
                <a:solidFill>
                  <a:srgbClr val="000099"/>
                </a:solidFill>
              </a:rPr>
              <a:t>   2:3(0:1)</a:t>
            </a:r>
          </a:p>
          <a:p>
            <a:pPr fontAlgn="ctr"/>
            <a:r>
              <a:rPr lang="cs-CZ" sz="1600" dirty="0">
                <a:solidFill>
                  <a:srgbClr val="000099"/>
                </a:solidFill>
              </a:rPr>
              <a:t>FK Slavoj Žatec</a:t>
            </a:r>
            <a:r>
              <a:rPr lang="cs-CZ" sz="1600" b="0" dirty="0">
                <a:solidFill>
                  <a:srgbClr val="000099"/>
                </a:solidFill>
              </a:rPr>
              <a:t> - </a:t>
            </a:r>
            <a:r>
              <a:rPr lang="cs-CZ" sz="1600" dirty="0">
                <a:solidFill>
                  <a:srgbClr val="000099"/>
                </a:solidFill>
              </a:rPr>
              <a:t>TJ </a:t>
            </a:r>
            <a:r>
              <a:rPr lang="cs-CZ" sz="1600" dirty="0" smtClean="0">
                <a:solidFill>
                  <a:srgbClr val="000099"/>
                </a:solidFill>
              </a:rPr>
              <a:t> </a:t>
            </a:r>
            <a:r>
              <a:rPr lang="cs-CZ" sz="1600" dirty="0">
                <a:solidFill>
                  <a:srgbClr val="000099"/>
                </a:solidFill>
              </a:rPr>
              <a:t>Perštejn 4:0(1:0)</a:t>
            </a:r>
          </a:p>
          <a:p>
            <a:pPr fontAlgn="ctr"/>
            <a:r>
              <a:rPr lang="cs-CZ" sz="1600" dirty="0">
                <a:solidFill>
                  <a:srgbClr val="000099"/>
                </a:solidFill>
              </a:rPr>
              <a:t>FK Jiskra </a:t>
            </a:r>
            <a:r>
              <a:rPr lang="cs-CZ" sz="1600" dirty="0" err="1" smtClean="0">
                <a:solidFill>
                  <a:srgbClr val="000099"/>
                </a:solidFill>
              </a:rPr>
              <a:t>Modráe</a:t>
            </a:r>
            <a:r>
              <a:rPr lang="cs-CZ" sz="1600" b="0" dirty="0">
                <a:solidFill>
                  <a:srgbClr val="000099"/>
                </a:solidFill>
              </a:rPr>
              <a:t> - </a:t>
            </a:r>
            <a:r>
              <a:rPr lang="cs-CZ" sz="1600" dirty="0">
                <a:solidFill>
                  <a:srgbClr val="000099"/>
                </a:solidFill>
              </a:rPr>
              <a:t>FK Litoměřicko B 6:1(</a:t>
            </a:r>
            <a:r>
              <a:rPr lang="cs-CZ" sz="1600" dirty="0">
                <a:solidFill>
                  <a:srgbClr val="000099"/>
                </a:solidFill>
                <a:sym typeface="Wingdings" panose="05000000000000000000" pitchFamily="2" charset="2"/>
              </a:rPr>
              <a:t>1:1)</a:t>
            </a:r>
            <a:endParaRPr lang="cs-CZ" sz="1800" b="0" dirty="0">
              <a:solidFill>
                <a:srgbClr val="000099"/>
              </a:solidFill>
              <a:latin typeface="Arial Black" panose="020B0A04020102020204" pitchFamily="34" charset="0"/>
            </a:endParaRPr>
          </a:p>
        </p:txBody>
      </p:sp>
      <p:cxnSp>
        <p:nvCxnSpPr>
          <p:cNvPr id="4" name="Přímá spojnice se šipkou 3"/>
          <p:cNvCxnSpPr/>
          <p:nvPr/>
        </p:nvCxnSpPr>
        <p:spPr bwMode="auto">
          <a:xfrm flipV="1">
            <a:off x="2952304" y="6983260"/>
            <a:ext cx="864096" cy="25614"/>
          </a:xfrm>
          <a:prstGeom prst="straightConnector1">
            <a:avLst/>
          </a:prstGeom>
          <a:noFill/>
          <a:ln w="19050" cap="flat" cmpd="sng" algn="ctr">
            <a:solidFill>
              <a:srgbClr val="CC0000"/>
            </a:solidFill>
            <a:prstDash val="solid"/>
            <a:round/>
            <a:headEnd type="none" w="med" len="med"/>
            <a:tailEnd type="triangle"/>
          </a:ln>
          <a:effectLst>
            <a:outerShdw dist="45791" dir="2021404" algn="ctr" rotWithShape="0">
              <a:srgbClr val="9999FF"/>
            </a:outerShdw>
          </a:effectLst>
        </p:spPr>
      </p:cxnSp>
      <p:sp>
        <p:nvSpPr>
          <p:cNvPr id="3" name="TextovéPole 2"/>
          <p:cNvSpPr txBox="1"/>
          <p:nvPr/>
        </p:nvSpPr>
        <p:spPr>
          <a:xfrm>
            <a:off x="5499370" y="2837795"/>
            <a:ext cx="4581726" cy="3216265"/>
          </a:xfrm>
          <a:prstGeom prst="rect">
            <a:avLst/>
          </a:prstGeom>
          <a:solidFill>
            <a:srgbClr val="FFFF00"/>
          </a:solidFill>
          <a:ln w="28575">
            <a:solidFill>
              <a:schemeClr val="accent1"/>
            </a:solidFill>
          </a:ln>
          <a:effectLst>
            <a:softEdge rad="254000"/>
          </a:effectLst>
        </p:spPr>
        <p:txBody>
          <a:bodyPr wrap="square" rtlCol="0">
            <a:spAutoFit/>
          </a:bodyPr>
          <a:lstStyle/>
          <a:p>
            <a:pPr algn="ctr"/>
            <a:r>
              <a:rPr lang="cs-CZ" sz="2800" u="sng" dirty="0" smtClean="0">
                <a:solidFill>
                  <a:srgbClr val="000099"/>
                </a:solidFill>
                <a:latin typeface="Broadway" panose="04040905080B02020502" pitchFamily="82" charset="0"/>
              </a:rPr>
              <a:t>Dohrávky 8.5.2019</a:t>
            </a:r>
          </a:p>
          <a:p>
            <a:pPr algn="ctr"/>
            <a:r>
              <a:rPr lang="cs-CZ" sz="2500" dirty="0" smtClean="0">
                <a:latin typeface="Arial Black" panose="020B0A04020102020204" pitchFamily="34" charset="0"/>
              </a:rPr>
              <a:t>FK Dobroměřice-SK </a:t>
            </a:r>
            <a:r>
              <a:rPr lang="cs-CZ" sz="2500" dirty="0" err="1" smtClean="0">
                <a:latin typeface="Arial Black" panose="020B0A04020102020204" pitchFamily="34" charset="0"/>
              </a:rPr>
              <a:t>Brná</a:t>
            </a:r>
            <a:r>
              <a:rPr lang="cs-CZ" sz="2500" dirty="0" smtClean="0">
                <a:latin typeface="Arial Black" panose="020B0A04020102020204" pitchFamily="34" charset="0"/>
              </a:rPr>
              <a:t>  </a:t>
            </a:r>
          </a:p>
          <a:p>
            <a:pPr algn="ctr"/>
            <a:r>
              <a:rPr lang="cs-CZ" sz="2500" dirty="0" smtClean="0">
                <a:latin typeface="Arial Black" panose="020B0A04020102020204" pitchFamily="34" charset="0"/>
              </a:rPr>
              <a:t>2:0</a:t>
            </a:r>
          </a:p>
          <a:p>
            <a:pPr algn="ctr"/>
            <a:r>
              <a:rPr lang="cs-CZ" sz="2500" dirty="0" smtClean="0">
                <a:latin typeface="Arial Black" panose="020B0A04020102020204" pitchFamily="34" charset="0"/>
              </a:rPr>
              <a:t>FK Litoměřicko B-SK STAP Vilémov </a:t>
            </a:r>
          </a:p>
          <a:p>
            <a:pPr algn="ctr"/>
            <a:r>
              <a:rPr lang="cs-CZ" sz="2500" dirty="0" smtClean="0">
                <a:latin typeface="Arial Black" panose="020B0A04020102020204" pitchFamily="34" charset="0"/>
              </a:rPr>
              <a:t>0:2</a:t>
            </a:r>
          </a:p>
          <a:p>
            <a:pPr algn="ctr"/>
            <a:r>
              <a:rPr lang="cs-CZ" sz="2500" dirty="0" smtClean="0">
                <a:latin typeface="Arial Black" panose="020B0A04020102020204" pitchFamily="34" charset="0"/>
              </a:rPr>
              <a:t>Horní Jiřetín – Lovosice </a:t>
            </a:r>
          </a:p>
          <a:p>
            <a:pPr algn="ctr"/>
            <a:r>
              <a:rPr lang="cs-CZ" sz="2500" dirty="0" smtClean="0">
                <a:latin typeface="Arial Black" panose="020B0A04020102020204" pitchFamily="34" charset="0"/>
              </a:rPr>
              <a:t>5:1</a:t>
            </a:r>
          </a:p>
        </p:txBody>
      </p:sp>
      <p:pic>
        <p:nvPicPr>
          <p:cNvPr id="5" name="Obrázek 4" descr="&lt;strong&gt;Ball&lt;/strong&gt; Bola &lt;strong&gt;Soccer&lt;/strong&gt; · Free vector graphic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6800" y="5965581"/>
            <a:ext cx="764027" cy="782364"/>
          </a:xfrm>
          <a:prstGeom prst="rect">
            <a:avLst/>
          </a:prstGeom>
        </p:spPr>
      </p:pic>
    </p:spTree>
    <p:extLst>
      <p:ext uri="{BB962C8B-B14F-4D97-AF65-F5344CB8AC3E}">
        <p14:creationId xmlns:p14="http://schemas.microsoft.com/office/powerpoint/2010/main" val="2928801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a:t>
            </a:r>
          </a:p>
        </p:txBody>
      </p:sp>
      <p:sp>
        <p:nvSpPr>
          <p:cNvPr id="12" name="Rectangle 87"/>
          <p:cNvSpPr>
            <a:spLocks noChangeArrowheads="1"/>
          </p:cNvSpPr>
          <p:nvPr/>
        </p:nvSpPr>
        <p:spPr bwMode="auto">
          <a:xfrm>
            <a:off x="83001" y="96573"/>
            <a:ext cx="4678239" cy="930639"/>
          </a:xfrm>
          <a:prstGeom prst="rect">
            <a:avLst/>
          </a:prstGeom>
          <a:gradFill flip="none" rotWithShape="1">
            <a:gsLst>
              <a:gs pos="0">
                <a:srgbClr val="3932CC"/>
              </a:gs>
              <a:gs pos="48000">
                <a:schemeClr val="accent3">
                  <a:lumMod val="97000"/>
                  <a:lumOff val="3000"/>
                </a:schemeClr>
              </a:gs>
              <a:gs pos="100000">
                <a:schemeClr val="accent3">
                  <a:lumMod val="60000"/>
                  <a:lumOff val="40000"/>
                </a:schemeClr>
              </a:gs>
            </a:gsLst>
            <a:lin ang="16200000" scaled="1"/>
            <a:tileRect/>
          </a:gradFill>
          <a:ln w="44450" cmpd="sng">
            <a:solidFill>
              <a:srgbClr val="33CC33"/>
            </a:solidFill>
            <a:prstDash val="sysDash"/>
            <a:headEnd/>
            <a:tailEnd/>
          </a:ln>
          <a:effectLst/>
          <a:scene3d>
            <a:camera prst="orthographicFront">
              <a:rot lat="21299999" lon="21599989" rev="0"/>
            </a:camera>
            <a:lightRig rig="threePt" dir="t"/>
          </a:scene3d>
          <a:sp3d z="101600" extrusionH="171450">
            <a:bevelT h="19050"/>
            <a:bevelB/>
          </a:sp3d>
        </p:spPr>
        <p:style>
          <a:lnRef idx="2">
            <a:schemeClr val="accent2"/>
          </a:lnRef>
          <a:fillRef idx="1">
            <a:schemeClr val="lt1"/>
          </a:fillRef>
          <a:effectRef idx="0">
            <a:schemeClr val="accent2"/>
          </a:effectRef>
          <a:fontRef idx="minor">
            <a:schemeClr val="dk1"/>
          </a:fontRef>
        </p:style>
        <p:txBody>
          <a:bodyPr wrap="square" lIns="0" tIns="0" rIns="0" bIns="0" numCol="1" spcCol="1116000" anchor="b" anchorCtr="0">
            <a:normAutofit fontScale="77500" lnSpcReduction="20000"/>
            <a:scene3d>
              <a:camera prst="orthographicFront"/>
              <a:lightRig rig="twoPt" dir="t"/>
            </a:scene3d>
            <a:flatTx/>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9400" i="1" dirty="0">
                <a:ln w="76200">
                  <a:noFill/>
                  <a:prstDash val="solid"/>
                </a:ln>
                <a:solidFill>
                  <a:srgbClr val="FF5050"/>
                </a:solidFill>
                <a:effectLst/>
                <a:latin typeface="Eras Demi ITC" panose="020B0805030504020804" pitchFamily="34" charset="0"/>
                <a:ea typeface="Segoe UI Black" panose="020B0A02040204020203" pitchFamily="34" charset="0"/>
                <a:cs typeface="Arial" panose="020B0604020202020204" pitchFamily="34" charset="0"/>
              </a:rPr>
              <a:t>Vítáme</a:t>
            </a:r>
            <a:endParaRPr lang="cs-CZ" sz="11300" i="1" dirty="0">
              <a:ln w="76200">
                <a:noFill/>
                <a:prstDash val="solid"/>
              </a:ln>
              <a:solidFill>
                <a:srgbClr val="FF5050"/>
              </a:solidFill>
              <a:effectLst/>
              <a:latin typeface="Eras Demi ITC" panose="020B0805030504020804" pitchFamily="34" charset="0"/>
              <a:ea typeface="Segoe UI Black" panose="020B0A02040204020203" pitchFamily="34" charset="0"/>
              <a:cs typeface="Arial" panose="020B0604020202020204" pitchFamily="34" charset="0"/>
            </a:endParaRPr>
          </a:p>
        </p:txBody>
      </p:sp>
      <p:sp>
        <p:nvSpPr>
          <p:cNvPr id="13" name="Rectangle 129"/>
          <p:cNvSpPr>
            <a:spLocks noChangeArrowheads="1"/>
          </p:cNvSpPr>
          <p:nvPr/>
        </p:nvSpPr>
        <p:spPr bwMode="auto">
          <a:xfrm>
            <a:off x="114486" y="1747292"/>
            <a:ext cx="4662504" cy="1008112"/>
          </a:xfrm>
          <a:prstGeom prst="rect">
            <a:avLst/>
          </a:prstGeom>
          <a:pattFill prst="pct5">
            <a:fgClr>
              <a:schemeClr val="accent1"/>
            </a:fgClr>
            <a:bgClr>
              <a:schemeClr val="bg1"/>
            </a:bgClr>
          </a:pattFill>
          <a:ln w="31750" cmpd="sng">
            <a:solidFill>
              <a:srgbClr val="3333CC"/>
            </a:solidFill>
            <a:prstDash val="solid"/>
            <a:miter lim="800000"/>
            <a:headEnd/>
            <a:tailEnd/>
          </a:ln>
          <a:effectLst>
            <a:innerShdw blurRad="1168400" dir="1560000">
              <a:srgbClr val="FFFF00">
                <a:alpha val="50000"/>
              </a:srgbClr>
            </a:innerShdw>
          </a:effectLst>
        </p:spPr>
        <p:txBody>
          <a:bodyPr lIns="91425" tIns="45713" rIns="91425" bIns="45713" anchor="ctr"/>
          <a:lstStyle/>
          <a:p>
            <a:pPr algn="ctr" eaLnBrk="0" hangingPunct="0">
              <a:defRPr/>
            </a:pPr>
            <a:r>
              <a:rPr lang="cs-CZ" sz="6000" dirty="0">
                <a:ln w="3175">
                  <a:noFill/>
                </a:ln>
                <a:solidFill>
                  <a:srgbClr val="0066CC"/>
                </a:solidFill>
                <a:effectLst>
                  <a:outerShdw blurRad="38100" dist="38100" dir="2700000" algn="tl">
                    <a:srgbClr val="000000">
                      <a:alpha val="43137"/>
                    </a:srgbClr>
                  </a:outerShdw>
                </a:effectLst>
                <a:latin typeface="Times New Roman" panose="02020603050405020304" pitchFamily="18" charset="0"/>
                <a:ea typeface="Verdana" pitchFamily="34" charset="0"/>
                <a:cs typeface="Times New Roman" panose="02020603050405020304" pitchFamily="18" charset="0"/>
              </a:rPr>
              <a:t>SK Štětí, </a:t>
            </a:r>
            <a:r>
              <a:rPr lang="cs-CZ" sz="6000" dirty="0" err="1">
                <a:ln w="3175">
                  <a:noFill/>
                </a:ln>
                <a:solidFill>
                  <a:srgbClr val="0066CC"/>
                </a:solidFill>
                <a:effectLst>
                  <a:outerShdw blurRad="38100" dist="38100" dir="2700000" algn="tl">
                    <a:srgbClr val="000000">
                      <a:alpha val="43137"/>
                    </a:srgbClr>
                  </a:outerShdw>
                </a:effectLst>
                <a:latin typeface="Times New Roman" panose="02020603050405020304" pitchFamily="18" charset="0"/>
                <a:ea typeface="Verdana" pitchFamily="34" charset="0"/>
                <a:cs typeface="Times New Roman" panose="02020603050405020304" pitchFamily="18" charset="0"/>
              </a:rPr>
              <a:t>z.s</a:t>
            </a:r>
            <a:r>
              <a:rPr lang="cs-CZ" sz="6000" dirty="0">
                <a:ln w="3175">
                  <a:noFill/>
                </a:ln>
                <a:solidFill>
                  <a:srgbClr val="0066CC"/>
                </a:solidFill>
                <a:effectLst>
                  <a:outerShdw blurRad="38100" dist="38100" dir="2700000" algn="tl">
                    <a:srgbClr val="000000">
                      <a:alpha val="43137"/>
                    </a:srgbClr>
                  </a:outerShdw>
                </a:effectLst>
                <a:latin typeface="Times New Roman" panose="02020603050405020304" pitchFamily="18" charset="0"/>
                <a:ea typeface="Verdana" pitchFamily="34" charset="0"/>
                <a:cs typeface="Times New Roman" panose="02020603050405020304" pitchFamily="18" charset="0"/>
              </a:rPr>
              <a:t>.</a:t>
            </a:r>
          </a:p>
        </p:txBody>
      </p:sp>
      <p:sp>
        <p:nvSpPr>
          <p:cNvPr id="14" name="Text Box 148"/>
          <p:cNvSpPr txBox="1">
            <a:spLocks noChangeArrowheads="1"/>
          </p:cNvSpPr>
          <p:nvPr/>
        </p:nvSpPr>
        <p:spPr bwMode="auto">
          <a:xfrm>
            <a:off x="144492" y="4377337"/>
            <a:ext cx="4628264" cy="2554531"/>
          </a:xfrm>
          <a:prstGeom prst="rect">
            <a:avLst/>
          </a:prstGeom>
          <a:blipFill>
            <a:blip r:embed="rId3"/>
            <a:tile tx="0" ty="0" sx="100000" sy="100000" flip="none" algn="tl"/>
          </a:blipFill>
          <a:ln w="31750" cmpd="sng">
            <a:solidFill>
              <a:srgbClr val="00B050"/>
            </a:solidFill>
            <a:prstDash val="dashDot"/>
            <a:miter lim="800000"/>
            <a:headEnd/>
            <a:tailEnd/>
          </a:ln>
          <a:effectLst>
            <a:innerShdw blurRad="63500" dist="50800" dir="10800000">
              <a:schemeClr val="accent1">
                <a:lumMod val="60000"/>
                <a:lumOff val="40000"/>
                <a:alpha val="50000"/>
              </a:schemeClr>
            </a:innerShdw>
            <a:softEdge rad="419100"/>
          </a:effectLst>
          <a:scene3d>
            <a:camera prst="orthographicFront"/>
            <a:lightRig rig="threePt" dir="t"/>
          </a:scene3d>
          <a:sp3d contourW="12700">
            <a:bevelT w="0" h="19050" prst="relaxedInset"/>
            <a:bevelB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2000" u="sng" dirty="0">
                <a:ln w="0"/>
                <a:solidFill>
                  <a:srgbClr val="33CC33"/>
                </a:solidFill>
                <a:effectLst>
                  <a:outerShdw blurRad="38100" dist="25400" dir="5400000" algn="ctr" rotWithShape="0">
                    <a:srgbClr val="6E747A">
                      <a:alpha val="43000"/>
                    </a:srgbClr>
                  </a:outerShdw>
                </a:effectLst>
                <a:latin typeface="Franklin Gothic Heavy" panose="020B0903020102020204" pitchFamily="34" charset="0"/>
                <a:ea typeface="GungsuhChe" pitchFamily="49" charset="-127"/>
                <a:cs typeface="Arial" panose="020B0604020202020204" pitchFamily="34" charset="0"/>
              </a:rPr>
              <a:t>Hlavního rozhodčího</a:t>
            </a:r>
          </a:p>
          <a:p>
            <a:pPr algn="ctr" eaLnBrk="0" hangingPunct="0">
              <a:defRPr/>
            </a:pPr>
            <a:r>
              <a:rPr lang="cs-CZ" sz="28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Pavla Dočekala</a:t>
            </a:r>
          </a:p>
          <a:p>
            <a:pPr algn="ctr" eaLnBrk="0" hangingPunct="0">
              <a:defRPr/>
            </a:pPr>
            <a:r>
              <a:rPr lang="cs-CZ" sz="2000" u="sng" dirty="0">
                <a:ln w="19050">
                  <a:noFill/>
                </a:ln>
                <a:solidFill>
                  <a:srgbClr val="33CC33"/>
                </a:solidFill>
                <a:effectLst>
                  <a:outerShdw blurRad="38100" dist="38100" dir="2700000" algn="tl">
                    <a:srgbClr val="000000">
                      <a:alpha val="43137"/>
                    </a:srgbClr>
                  </a:outerShdw>
                </a:effectLst>
                <a:latin typeface="Franklin Gothic Heavy" panose="020B0903020102020204" pitchFamily="34" charset="0"/>
                <a:ea typeface="GungsuhChe" pitchFamily="49" charset="-127"/>
                <a:cs typeface="Arial" panose="020B0604020202020204" pitchFamily="34" charset="0"/>
              </a:rPr>
              <a:t>Asistenty hlavního rozhodčího</a:t>
            </a:r>
          </a:p>
          <a:p>
            <a:pPr algn="ctr" eaLnBrk="0" hangingPunct="0">
              <a:defRPr/>
            </a:pPr>
            <a:r>
              <a:rPr lang="cs-CZ" sz="24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Jindřicha Čáku</a:t>
            </a:r>
          </a:p>
          <a:p>
            <a:pPr algn="ctr" eaLnBrk="0" hangingPunct="0">
              <a:defRPr/>
            </a:pPr>
            <a:r>
              <a:rPr lang="cs-CZ" sz="24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Martina </a:t>
            </a:r>
            <a:r>
              <a:rPr lang="cs-CZ" sz="2400" dirty="0" err="1">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Prágla</a:t>
            </a:r>
            <a:endParaRPr lang="cs-CZ" sz="24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endParaRPr>
          </a:p>
          <a:p>
            <a:pPr algn="ctr" eaLnBrk="0" hangingPunct="0">
              <a:defRPr/>
            </a:pPr>
            <a:r>
              <a:rPr lang="cs-CZ" sz="2000" u="sng" dirty="0">
                <a:ln w="19050">
                  <a:noFill/>
                </a:ln>
                <a:solidFill>
                  <a:srgbClr val="33CC33"/>
                </a:solidFill>
                <a:effectLst>
                  <a:outerShdw blurRad="38100" dist="38100" dir="2700000" algn="tl">
                    <a:srgbClr val="000000">
                      <a:alpha val="43137"/>
                    </a:srgbClr>
                  </a:outerShdw>
                </a:effectLst>
                <a:latin typeface="Franklin Gothic Heavy" panose="020B0903020102020204" pitchFamily="34" charset="0"/>
                <a:ea typeface="GungsuhChe" pitchFamily="49" charset="-127"/>
                <a:cs typeface="Arial" panose="020B0604020202020204" pitchFamily="34" charset="0"/>
              </a:rPr>
              <a:t>Delegáta ÚKFS</a:t>
            </a:r>
          </a:p>
          <a:p>
            <a:pPr eaLnBrk="0" hangingPunct="0">
              <a:defRPr/>
            </a:pPr>
            <a:r>
              <a:rPr lang="cs-CZ" sz="18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              </a:t>
            </a:r>
            <a:r>
              <a:rPr lang="cs-CZ" sz="24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Josefa Holuba</a:t>
            </a:r>
            <a:endParaRPr lang="cs-CZ" sz="2800" dirty="0">
              <a:ln w="3175">
                <a:noFill/>
              </a:ln>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endParaRPr>
          </a:p>
        </p:txBody>
      </p:sp>
      <p:sp>
        <p:nvSpPr>
          <p:cNvPr id="16" name="TextovéPole 15"/>
          <p:cNvSpPr txBox="1"/>
          <p:nvPr/>
        </p:nvSpPr>
        <p:spPr>
          <a:xfrm>
            <a:off x="98736" y="1170208"/>
            <a:ext cx="4662504" cy="523220"/>
          </a:xfrm>
          <a:prstGeom prst="rect">
            <a:avLst/>
          </a:prstGeom>
          <a:solidFill>
            <a:srgbClr val="FFFF99"/>
          </a:solidFill>
          <a:ln w="44450" cap="rnd">
            <a:solidFill>
              <a:schemeClr val="tx1"/>
            </a:solidFill>
            <a:prstDash val="sysDot"/>
            <a:bevel/>
          </a:ln>
          <a:effectLst/>
        </p:spPr>
        <p:txBody>
          <a:bodyPr wrap="square" rtlCol="0">
            <a:spAutoFit/>
            <a:scene3d>
              <a:camera prst="orthographicFront"/>
              <a:lightRig rig="freezing" dir="t"/>
            </a:scene3d>
            <a:sp3d contourW="6350" prstMaterial="matte">
              <a:extrusionClr>
                <a:schemeClr val="bg1"/>
              </a:extrusionClr>
              <a:contourClr>
                <a:schemeClr val="bg1"/>
              </a:contourClr>
            </a:sp3d>
          </a:bodyPr>
          <a:lstStyle/>
          <a:p>
            <a:pPr algn="ctr" defTabSz="954088"/>
            <a:r>
              <a:rPr lang="cs-CZ" sz="1400" i="1" dirty="0">
                <a:effectLst/>
                <a:latin typeface="Yu Gothic UI Semibold" panose="020B0700000000000000" pitchFamily="34" charset="-128"/>
                <a:ea typeface="Yu Gothic UI Semibold" panose="020B0700000000000000" pitchFamily="34" charset="-128"/>
                <a:cs typeface="Arial" panose="020B0604020202020204" pitchFamily="34" charset="0"/>
              </a:rPr>
              <a:t>Při příležitosti dnešního utkání Ústeckého přeboru funkcionáře, hráče a příznivce</a:t>
            </a:r>
          </a:p>
        </p:txBody>
      </p:sp>
      <p:sp>
        <p:nvSpPr>
          <p:cNvPr id="18" name="Rectangle 129"/>
          <p:cNvSpPr>
            <a:spLocks noChangeArrowheads="1"/>
          </p:cNvSpPr>
          <p:nvPr/>
        </p:nvSpPr>
        <p:spPr bwMode="auto">
          <a:xfrm>
            <a:off x="144492" y="2864128"/>
            <a:ext cx="4628264" cy="1331436"/>
          </a:xfrm>
          <a:prstGeom prst="rect">
            <a:avLst/>
          </a:prstGeom>
          <a:blipFill>
            <a:blip r:embed="rId4"/>
            <a:stretch>
              <a:fillRect l="5006" t="9133" r="5006" b="9133"/>
            </a:stretch>
          </a:blipFill>
          <a:ln w="31750" cmpd="sng">
            <a:solidFill>
              <a:schemeClr val="tx1"/>
            </a:solidFill>
            <a:prstDash val="solid"/>
            <a:miter lim="800000"/>
            <a:headEnd/>
            <a:tailEnd/>
          </a:ln>
          <a:effectLst>
            <a:glow rad="63500">
              <a:schemeClr val="accent1">
                <a:satMod val="175000"/>
                <a:alpha val="40000"/>
              </a:schemeClr>
            </a:glow>
            <a:outerShdw blurRad="292100" dist="50800" dir="5400000" sx="58000" sy="58000" algn="ctr" rotWithShape="0">
              <a:srgbClr val="FFFF00"/>
            </a:outerShdw>
            <a:softEdge rad="0"/>
          </a:effectLst>
          <a:scene3d>
            <a:camera prst="orthographicFront"/>
            <a:lightRig rig="threePt" dir="t"/>
          </a:scene3d>
          <a:sp3d>
            <a:extrusionClr>
              <a:schemeClr val="bg1"/>
            </a:extrusionClr>
            <a:contourClr>
              <a:schemeClr val="bg1"/>
            </a:contourClr>
          </a:sp3d>
        </p:spPr>
        <p:txBody>
          <a:bodyPr lIns="91425" tIns="45713" rIns="91425" bIns="45713" anchor="ctr"/>
          <a:lstStyle/>
          <a:p>
            <a:pPr algn="ctr" eaLnBrk="0" hangingPunct="0">
              <a:defRPr/>
            </a:pPr>
            <a:r>
              <a:rPr lang="cs-CZ" sz="5000" dirty="0">
                <a:ln w="28575" cap="rnd" cmpd="dbl">
                  <a:noFill/>
                  <a:bevel/>
                </a:ln>
                <a:solidFill>
                  <a:srgbClr val="CC6600"/>
                </a:solidFill>
                <a:effectLst>
                  <a:outerShdw blurRad="38100" dist="38100" dir="2700000" algn="tl">
                    <a:srgbClr val="000000">
                      <a:alpha val="43137"/>
                    </a:srgbClr>
                  </a:outerShdw>
                </a:effectLst>
                <a:latin typeface="Times New Roman" panose="02020603050405020304" pitchFamily="18" charset="0"/>
                <a:ea typeface="Gungsuh" pitchFamily="18" charset="-127"/>
                <a:cs typeface="Times New Roman" panose="02020603050405020304" pitchFamily="18" charset="0"/>
              </a:rPr>
              <a:t>FK Slavoj Žatec</a:t>
            </a:r>
          </a:p>
        </p:txBody>
      </p:sp>
      <p:sp>
        <p:nvSpPr>
          <p:cNvPr id="2" name="Obdélník 1"/>
          <p:cNvSpPr/>
          <p:nvPr/>
        </p:nvSpPr>
        <p:spPr>
          <a:xfrm>
            <a:off x="5461475" y="96573"/>
            <a:ext cx="4601896" cy="2862322"/>
          </a:xfrm>
          <a:prstGeom prst="rect">
            <a:avLst/>
          </a:prstGeom>
          <a:gradFill>
            <a:gsLst>
              <a:gs pos="49000">
                <a:srgbClr val="FFFF66"/>
              </a:gs>
              <a:gs pos="74000">
                <a:srgbClr val="00FF00"/>
              </a:gs>
            </a:gsLst>
            <a:lin ang="5400000" scaled="1"/>
          </a:gradFill>
        </p:spPr>
        <p:txBody>
          <a:bodyPr wrap="square" lIns="91440" tIns="45720" rIns="91440" bIns="45720">
            <a:spAutoFit/>
          </a:bodyPr>
          <a:lstStyle/>
          <a:p>
            <a:pPr algn="ctr"/>
            <a:r>
              <a:rPr lang="cs-CZ"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Po 2 venkovních zápasech se mužstvo dospělých představí doma až v červnu</a:t>
            </a:r>
          </a:p>
        </p:txBody>
      </p:sp>
      <p:sp>
        <p:nvSpPr>
          <p:cNvPr id="3" name="TextovéPole 2"/>
          <p:cNvSpPr txBox="1"/>
          <p:nvPr/>
        </p:nvSpPr>
        <p:spPr>
          <a:xfrm>
            <a:off x="5461475" y="3174945"/>
            <a:ext cx="4601896" cy="3770263"/>
          </a:xfrm>
          <a:prstGeom prst="rect">
            <a:avLst/>
          </a:prstGeom>
          <a:solidFill>
            <a:srgbClr val="CC6600">
              <a:alpha val="83000"/>
            </a:srgbClr>
          </a:solidFill>
          <a:effectLst>
            <a:softEdge rad="508000"/>
          </a:effectLst>
        </p:spPr>
        <p:txBody>
          <a:bodyPr wrap="square" rtlCol="0">
            <a:spAutoFit/>
          </a:bodyPr>
          <a:lstStyle/>
          <a:p>
            <a:pPr algn="ctr"/>
            <a:r>
              <a:rPr lang="cs-CZ" sz="4900" dirty="0">
                <a:ln w="12700">
                  <a:solidFill>
                    <a:schemeClr val="tx1"/>
                  </a:solidFill>
                </a:ln>
                <a:solidFill>
                  <a:srgbClr val="006600"/>
                </a:solidFill>
                <a:effectLst>
                  <a:outerShdw blurRad="38100" dist="38100" dir="2700000" algn="tl">
                    <a:srgbClr val="000000">
                      <a:alpha val="43137"/>
                    </a:srgbClr>
                  </a:outerShdw>
                </a:effectLst>
                <a:latin typeface="Baskerville Old Face" panose="02020602080505020303" pitchFamily="18" charset="0"/>
              </a:rPr>
              <a:t>SK Štětí -</a:t>
            </a:r>
          </a:p>
          <a:p>
            <a:pPr algn="ctr"/>
            <a:r>
              <a:rPr lang="cs-CZ" sz="4900" dirty="0">
                <a:ln w="12700">
                  <a:solidFill>
                    <a:schemeClr val="tx1"/>
                  </a:solidFill>
                </a:ln>
                <a:solidFill>
                  <a:srgbClr val="006600"/>
                </a:solidFill>
                <a:effectLst>
                  <a:outerShdw blurRad="38100" dist="38100" dir="2700000" algn="tl">
                    <a:srgbClr val="000000">
                      <a:alpha val="43137"/>
                    </a:srgbClr>
                  </a:outerShdw>
                </a:effectLst>
                <a:latin typeface="Baskerville Old Face" panose="02020602080505020303" pitchFamily="18" charset="0"/>
              </a:rPr>
              <a:t>FK </a:t>
            </a:r>
            <a:r>
              <a:rPr lang="cs-CZ" sz="4900" dirty="0" err="1">
                <a:ln w="12700">
                  <a:solidFill>
                    <a:schemeClr val="tx1"/>
                  </a:solidFill>
                </a:ln>
                <a:solidFill>
                  <a:srgbClr val="006600"/>
                </a:solidFill>
                <a:effectLst>
                  <a:outerShdw blurRad="38100" dist="38100" dir="2700000" algn="tl">
                    <a:srgbClr val="000000">
                      <a:alpha val="43137"/>
                    </a:srgbClr>
                  </a:outerShdw>
                </a:effectLst>
                <a:latin typeface="Baskerville Old Face" panose="02020602080505020303" pitchFamily="18" charset="0"/>
              </a:rPr>
              <a:t>Tatran</a:t>
            </a:r>
            <a:r>
              <a:rPr lang="cs-CZ" sz="4900" dirty="0">
                <a:ln w="12700">
                  <a:solidFill>
                    <a:schemeClr val="tx1"/>
                  </a:solidFill>
                </a:ln>
                <a:solidFill>
                  <a:srgbClr val="006600"/>
                </a:solidFill>
                <a:effectLst>
                  <a:outerShdw blurRad="38100" dist="38100" dir="2700000" algn="tl">
                    <a:srgbClr val="000000">
                      <a:alpha val="43137"/>
                    </a:srgbClr>
                  </a:outerShdw>
                </a:effectLst>
                <a:latin typeface="Baskerville Old Face" panose="02020602080505020303" pitchFamily="18" charset="0"/>
              </a:rPr>
              <a:t> Kadaň</a:t>
            </a:r>
          </a:p>
          <a:p>
            <a:pPr algn="ctr"/>
            <a:r>
              <a:rPr lang="cs-CZ" sz="4600" dirty="0">
                <a:ln w="12700">
                  <a:solidFill>
                    <a:schemeClr val="tx1"/>
                  </a:solidFill>
                </a:ln>
                <a:solidFill>
                  <a:srgbClr val="006600"/>
                </a:solidFill>
                <a:effectLst>
                  <a:outerShdw blurRad="38100" dist="38100" dir="2700000" algn="tl">
                    <a:srgbClr val="000000">
                      <a:alpha val="43137"/>
                    </a:srgbClr>
                  </a:outerShdw>
                </a:effectLst>
                <a:latin typeface="Baskerville Old Face" panose="02020602080505020303" pitchFamily="18" charset="0"/>
              </a:rPr>
              <a:t>sobota </a:t>
            </a:r>
          </a:p>
          <a:p>
            <a:pPr algn="ctr"/>
            <a:r>
              <a:rPr lang="cs-CZ" sz="4600" dirty="0">
                <a:ln w="12700">
                  <a:solidFill>
                    <a:schemeClr val="tx1"/>
                  </a:solidFill>
                </a:ln>
                <a:solidFill>
                  <a:srgbClr val="006600"/>
                </a:solidFill>
                <a:effectLst>
                  <a:outerShdw blurRad="38100" dist="38100" dir="2700000" algn="tl">
                    <a:srgbClr val="000000">
                      <a:alpha val="43137"/>
                    </a:srgbClr>
                  </a:outerShdw>
                </a:effectLst>
                <a:latin typeface="Baskerville Old Face" panose="02020602080505020303" pitchFamily="18" charset="0"/>
              </a:rPr>
              <a:t>1.6.2019 10:15hod</a:t>
            </a:r>
          </a:p>
        </p:txBody>
      </p:sp>
      <p:pic>
        <p:nvPicPr>
          <p:cNvPr id="4" name="Obrázek 3" descr="FK &lt;strong&gt;Tatran&lt;/strong&gt; &lt;strong&gt;Kadaň&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8648" y="5060076"/>
            <a:ext cx="661627" cy="6743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4212444" y="702043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20</a:t>
            </a:r>
          </a:p>
        </p:txBody>
      </p:sp>
      <p:sp>
        <p:nvSpPr>
          <p:cNvPr id="7" name="TextovéPole 6"/>
          <p:cNvSpPr txBox="1"/>
          <p:nvPr/>
        </p:nvSpPr>
        <p:spPr>
          <a:xfrm>
            <a:off x="7584849" y="6967955"/>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25</a:t>
            </a:r>
          </a:p>
        </p:txBody>
      </p:sp>
      <p:graphicFrame>
        <p:nvGraphicFramePr>
          <p:cNvPr id="10" name="Tabulka 9"/>
          <p:cNvGraphicFramePr>
            <a:graphicFrameLocks noGrp="1"/>
          </p:cNvGraphicFramePr>
          <p:nvPr>
            <p:extLst>
              <p:ext uri="{D42A27DB-BD31-4B8C-83A1-F6EECF244321}">
                <p14:modId xmlns:p14="http://schemas.microsoft.com/office/powerpoint/2010/main" val="3695436586"/>
              </p:ext>
            </p:extLst>
          </p:nvPr>
        </p:nvGraphicFramePr>
        <p:xfrm>
          <a:off x="5400576" y="91108"/>
          <a:ext cx="4728586" cy="4418388"/>
        </p:xfrm>
        <a:graphic>
          <a:graphicData uri="http://schemas.openxmlformats.org/drawingml/2006/table">
            <a:tbl>
              <a:tblPr/>
              <a:tblGrid>
                <a:gridCol w="1596876">
                  <a:extLst>
                    <a:ext uri="{9D8B030D-6E8A-4147-A177-3AD203B41FA5}">
                      <a16:colId xmlns:a16="http://schemas.microsoft.com/office/drawing/2014/main" val="2144504204"/>
                    </a:ext>
                  </a:extLst>
                </a:gridCol>
                <a:gridCol w="1877407">
                  <a:extLst>
                    <a:ext uri="{9D8B030D-6E8A-4147-A177-3AD203B41FA5}">
                      <a16:colId xmlns:a16="http://schemas.microsoft.com/office/drawing/2014/main" val="1078486783"/>
                    </a:ext>
                  </a:extLst>
                </a:gridCol>
                <a:gridCol w="1254303">
                  <a:extLst>
                    <a:ext uri="{9D8B030D-6E8A-4147-A177-3AD203B41FA5}">
                      <a16:colId xmlns:a16="http://schemas.microsoft.com/office/drawing/2014/main" val="3031035387"/>
                    </a:ext>
                  </a:extLst>
                </a:gridCol>
              </a:tblGrid>
              <a:tr h="203964">
                <a:tc gridSpan="3">
                  <a:txBody>
                    <a:bodyPr/>
                    <a:lstStyle/>
                    <a:p>
                      <a:pPr algn="ctr" fontAlgn="ctr"/>
                      <a:r>
                        <a:rPr lang="cs-CZ" sz="1400" b="1" i="0" u="none" strike="noStrike" dirty="0">
                          <a:solidFill>
                            <a:srgbClr val="000000"/>
                          </a:solidFill>
                          <a:effectLst/>
                          <a:latin typeface="Arial Black" panose="020B0A04020102020204" pitchFamily="34" charset="0"/>
                        </a:rPr>
                        <a:t>Dorost Výsledky 19. kola 27.-28.4.2019  I.A třída</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624051089"/>
                  </a:ext>
                </a:extLst>
              </a:tr>
              <a:tr h="203964">
                <a:tc>
                  <a:txBody>
                    <a:bodyPr/>
                    <a:lstStyle/>
                    <a:p>
                      <a:pPr algn="ctr" fontAlgn="ctr"/>
                      <a:r>
                        <a:rPr lang="cs-CZ" sz="1100" b="1" i="0" u="none" strike="noStrike" dirty="0">
                          <a:solidFill>
                            <a:srgbClr val="000000"/>
                          </a:solidFill>
                          <a:effectLst/>
                          <a:latin typeface="Georgia" panose="02040502050405020303" pitchFamily="18" charset="0"/>
                        </a:rPr>
                        <a:t>TJ Chlumec</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Georgia" panose="02040502050405020303" pitchFamily="18" charset="0"/>
                        </a:rPr>
                        <a:t>SK </a:t>
                      </a:r>
                      <a:r>
                        <a:rPr lang="cs-CZ" sz="1100" b="1" i="0" u="none" strike="noStrike" dirty="0" err="1">
                          <a:solidFill>
                            <a:srgbClr val="000000"/>
                          </a:solidFill>
                          <a:effectLst/>
                          <a:latin typeface="Georgia" panose="02040502050405020303" pitchFamily="18" charset="0"/>
                        </a:rPr>
                        <a:t>Plaston</a:t>
                      </a:r>
                      <a:r>
                        <a:rPr lang="cs-CZ" sz="1100" b="1" i="0" u="none" strike="noStrike" dirty="0">
                          <a:solidFill>
                            <a:srgbClr val="000000"/>
                          </a:solidFill>
                          <a:effectLst/>
                          <a:latin typeface="Georgia" panose="02040502050405020303" pitchFamily="18" charset="0"/>
                        </a:rPr>
                        <a:t> Šluknov</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 4:2(1:1)</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98494985"/>
                  </a:ext>
                </a:extLst>
              </a:tr>
              <a:tr h="317221">
                <a:tc>
                  <a:txBody>
                    <a:bodyPr/>
                    <a:lstStyle/>
                    <a:p>
                      <a:pPr algn="ctr" fontAlgn="ctr"/>
                      <a:r>
                        <a:rPr lang="cs-CZ" sz="1100" b="1" i="0" u="none" strike="noStrike" dirty="0">
                          <a:solidFill>
                            <a:srgbClr val="000000"/>
                          </a:solidFill>
                          <a:effectLst/>
                          <a:latin typeface="Georgia" panose="02040502050405020303" pitchFamily="18" charset="0"/>
                        </a:rPr>
                        <a:t>TJ JUNIOR ROMA Děčín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100" b="1" i="0" u="none" strike="noStrike" dirty="0">
                          <a:solidFill>
                            <a:srgbClr val="000000"/>
                          </a:solidFill>
                          <a:effectLst/>
                          <a:latin typeface="Georgia" panose="02040502050405020303" pitchFamily="18" charset="0"/>
                        </a:rPr>
                        <a:t>TJ Hvězda Trnovany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400" b="1" i="0" u="none" strike="noStrike" dirty="0">
                          <a:solidFill>
                            <a:srgbClr val="000000"/>
                          </a:solidFill>
                          <a:effectLst/>
                          <a:latin typeface="Georgia" panose="02040502050405020303" pitchFamily="18" charset="0"/>
                        </a:rPr>
                        <a:t> 4:3(3:3)</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4257645454"/>
                  </a:ext>
                </a:extLst>
              </a:tr>
              <a:tr h="203964">
                <a:tc>
                  <a:txBody>
                    <a:bodyPr/>
                    <a:lstStyle/>
                    <a:p>
                      <a:pPr algn="ctr" fontAlgn="ctr"/>
                      <a:r>
                        <a:rPr lang="cs-CZ" sz="1100" b="1" i="0" u="none" strike="noStrike">
                          <a:solidFill>
                            <a:srgbClr val="000000"/>
                          </a:solidFill>
                          <a:effectLst/>
                          <a:latin typeface="Georgia" panose="02040502050405020303" pitchFamily="18" charset="0"/>
                        </a:rPr>
                        <a:t>FK Malšovice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Georgia" panose="02040502050405020303" pitchFamily="18" charset="0"/>
                        </a:rPr>
                        <a:t>FK Jiskra Velké Březno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 4:2(3:1)</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032398197"/>
                  </a:ext>
                </a:extLst>
              </a:tr>
              <a:tr h="317221">
                <a:tc>
                  <a:txBody>
                    <a:bodyPr/>
                    <a:lstStyle/>
                    <a:p>
                      <a:pPr algn="ctr" fontAlgn="ctr"/>
                      <a:r>
                        <a:rPr lang="cs-CZ" sz="1100" b="1" i="0" u="none" strike="noStrike">
                          <a:solidFill>
                            <a:srgbClr val="000000"/>
                          </a:solidFill>
                          <a:effectLst/>
                          <a:latin typeface="Georgia" panose="02040502050405020303" pitchFamily="18" charset="0"/>
                        </a:rPr>
                        <a:t>TJ Sokol Straškov-Vodochody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100" b="1" i="0" u="none" strike="noStrike" dirty="0">
                          <a:solidFill>
                            <a:srgbClr val="000000"/>
                          </a:solidFill>
                          <a:effectLst/>
                          <a:latin typeface="Georgia" panose="02040502050405020303" pitchFamily="18" charset="0"/>
                        </a:rPr>
                        <a:t>FK Česká Kamenice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400" b="1" i="0" u="none" strike="noStrike" dirty="0">
                          <a:solidFill>
                            <a:srgbClr val="000000"/>
                          </a:solidFill>
                          <a:effectLst/>
                          <a:latin typeface="Georgia" panose="02040502050405020303" pitchFamily="18" charset="0"/>
                        </a:rPr>
                        <a:t>3:4 PK(1:2) </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3974455046"/>
                  </a:ext>
                </a:extLst>
              </a:tr>
              <a:tr h="203964">
                <a:tc>
                  <a:txBody>
                    <a:bodyPr/>
                    <a:lstStyle/>
                    <a:p>
                      <a:pPr algn="ctr" fontAlgn="ctr"/>
                      <a:r>
                        <a:rPr lang="cs-CZ" sz="1100" b="1" i="0" u="none" strike="noStrike">
                          <a:solidFill>
                            <a:srgbClr val="000000"/>
                          </a:solidFill>
                          <a:effectLst/>
                          <a:latin typeface="Georgia" panose="02040502050405020303" pitchFamily="18" charset="0"/>
                        </a:rPr>
                        <a:t>TJ Mojžíř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Georgia" panose="02040502050405020303" pitchFamily="18" charset="0"/>
                        </a:rPr>
                        <a:t>TJ </a:t>
                      </a:r>
                      <a:r>
                        <a:rPr lang="cs-CZ" sz="1100" b="1" i="0" u="none" strike="noStrike" dirty="0" err="1">
                          <a:solidFill>
                            <a:srgbClr val="000000"/>
                          </a:solidFill>
                          <a:effectLst/>
                          <a:latin typeface="Georgia" panose="02040502050405020303" pitchFamily="18" charset="0"/>
                        </a:rPr>
                        <a:t>Vaňov</a:t>
                      </a:r>
                      <a:r>
                        <a:rPr lang="cs-CZ" sz="1100" b="1" i="0" u="none" strike="noStrike" dirty="0">
                          <a:solidFill>
                            <a:srgbClr val="000000"/>
                          </a:solidFill>
                          <a:effectLst/>
                          <a:latin typeface="Georgia" panose="02040502050405020303" pitchFamily="18" charset="0"/>
                        </a:rPr>
                        <a:t>/Libouchec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2:3(1:2) </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75273586"/>
                  </a:ext>
                </a:extLst>
              </a:tr>
              <a:tr h="203964">
                <a:tc>
                  <a:txBody>
                    <a:bodyPr/>
                    <a:lstStyle/>
                    <a:p>
                      <a:pPr algn="ctr" fontAlgn="ctr"/>
                      <a:r>
                        <a:rPr lang="cs-CZ" sz="1100" b="1" i="0" u="none" strike="noStrike">
                          <a:solidFill>
                            <a:srgbClr val="000000"/>
                          </a:solidFill>
                          <a:effectLst/>
                          <a:latin typeface="Georgia" panose="02040502050405020303" pitchFamily="18" charset="0"/>
                        </a:rPr>
                        <a:t>VOLNÝ LOS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100" b="1" i="0" u="none" strike="noStrike">
                          <a:solidFill>
                            <a:srgbClr val="000000"/>
                          </a:solidFill>
                          <a:effectLst/>
                          <a:latin typeface="Georgia" panose="02040502050405020303" pitchFamily="18" charset="0"/>
                        </a:rPr>
                        <a:t>TJ Skorotice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400" b="1" i="0" u="none" strike="noStrike" dirty="0">
                          <a:solidFill>
                            <a:srgbClr val="000000"/>
                          </a:solidFill>
                          <a:effectLst/>
                          <a:latin typeface="Georgia" panose="02040502050405020303" pitchFamily="18" charset="0"/>
                        </a:rPr>
                        <a:t> </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1521515326"/>
                  </a:ext>
                </a:extLst>
              </a:tr>
              <a:tr h="203964">
                <a:tc>
                  <a:txBody>
                    <a:bodyPr/>
                    <a:lstStyle/>
                    <a:p>
                      <a:pPr algn="ctr" fontAlgn="ctr"/>
                      <a:r>
                        <a:rPr lang="cs-CZ" sz="1100" b="1" i="0" u="none" strike="noStrike">
                          <a:solidFill>
                            <a:srgbClr val="000000"/>
                          </a:solidFill>
                          <a:effectLst/>
                          <a:latin typeface="Georgia" panose="02040502050405020303" pitchFamily="18" charset="0"/>
                        </a:rPr>
                        <a:t>TJ SLAVOJ Úštěk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Georgia" panose="02040502050405020303" pitchFamily="18" charset="0"/>
                        </a:rPr>
                        <a:t>SK Štětí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400" b="1" i="0" u="none" strike="noStrike" dirty="0">
                          <a:solidFill>
                            <a:srgbClr val="000000"/>
                          </a:solidFill>
                          <a:effectLst/>
                          <a:latin typeface="Georgia" panose="02040502050405020303" pitchFamily="18" charset="0"/>
                        </a:rPr>
                        <a:t>1:0(1:0) </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418175139"/>
                  </a:ext>
                </a:extLst>
              </a:tr>
              <a:tr h="119021">
                <a:tc>
                  <a:txBody>
                    <a:bodyPr/>
                    <a:lstStyle/>
                    <a:p>
                      <a:pPr algn="ctr" fontAlgn="ctr"/>
                      <a:endParaRPr lang="cs-CZ" sz="800" b="0" i="0" u="none" strike="noStrike">
                        <a:solidFill>
                          <a:srgbClr val="000000"/>
                        </a:solidFill>
                        <a:effectLst/>
                        <a:latin typeface="Arial" panose="020B0604020202020204" pitchFamily="34" charset="0"/>
                      </a:endParaRPr>
                    </a:p>
                  </a:txBody>
                  <a:tcPr marL="6204" marR="6204" marT="620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cs-CZ" sz="800" b="0" i="0" u="none" strike="noStrike">
                        <a:solidFill>
                          <a:srgbClr val="000000"/>
                        </a:solidFill>
                        <a:effectLst/>
                        <a:latin typeface="Arial" panose="020B0604020202020204" pitchFamily="34" charset="0"/>
                      </a:endParaRPr>
                    </a:p>
                  </a:txBody>
                  <a:tcPr marL="6204" marR="6204" marT="620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cs-CZ" sz="800" b="0" i="0" u="none" strike="noStrike" dirty="0">
                        <a:solidFill>
                          <a:srgbClr val="000000"/>
                        </a:solidFill>
                        <a:effectLst/>
                        <a:latin typeface="Arial" panose="020B0604020202020204" pitchFamily="34" charset="0"/>
                      </a:endParaRPr>
                    </a:p>
                  </a:txBody>
                  <a:tcPr marL="6204" marR="6204" marT="620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036992"/>
                  </a:ext>
                </a:extLst>
              </a:tr>
              <a:tr h="189806">
                <a:tc gridSpan="3">
                  <a:txBody>
                    <a:bodyPr/>
                    <a:lstStyle/>
                    <a:p>
                      <a:pPr algn="ctr" fontAlgn="ctr"/>
                      <a:r>
                        <a:rPr lang="cs-CZ" sz="1300" b="1" i="0" u="none" strike="noStrike" dirty="0">
                          <a:solidFill>
                            <a:srgbClr val="000000"/>
                          </a:solidFill>
                          <a:effectLst/>
                          <a:latin typeface="Arial Black" panose="020B0A04020102020204" pitchFamily="34" charset="0"/>
                        </a:rPr>
                        <a:t>Dorost Výsledky 20. kola 04.-05.05.2019  I.A třída</a:t>
                      </a:r>
                    </a:p>
                  </a:txBody>
                  <a:tcPr marL="6204" marR="6204" marT="62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387282987"/>
                  </a:ext>
                </a:extLst>
              </a:tr>
              <a:tr h="317221">
                <a:tc>
                  <a:txBody>
                    <a:bodyPr/>
                    <a:lstStyle/>
                    <a:p>
                      <a:pPr algn="ctr" fontAlgn="ctr"/>
                      <a:r>
                        <a:rPr lang="cs-CZ" sz="1100" b="1" i="0" u="none" strike="noStrike" dirty="0">
                          <a:solidFill>
                            <a:srgbClr val="000000"/>
                          </a:solidFill>
                          <a:effectLst/>
                          <a:latin typeface="Georgia" panose="02040502050405020303" pitchFamily="18" charset="0"/>
                        </a:rPr>
                        <a:t>FK Jiskra Velké Březno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Georgia" panose="02040502050405020303" pitchFamily="18" charset="0"/>
                        </a:rPr>
                        <a:t>TJ SLAVOJ Úštěk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800" b="1" i="0" u="none" strike="noStrike" dirty="0">
                          <a:solidFill>
                            <a:srgbClr val="000000"/>
                          </a:solidFill>
                          <a:effectLst/>
                          <a:latin typeface="Georgia" panose="02040502050405020303" pitchFamily="18" charset="0"/>
                        </a:rPr>
                        <a:t> 3:1</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321672979"/>
                  </a:ext>
                </a:extLst>
              </a:tr>
              <a:tr h="260592">
                <a:tc>
                  <a:txBody>
                    <a:bodyPr/>
                    <a:lstStyle/>
                    <a:p>
                      <a:pPr algn="ctr" fontAlgn="ctr"/>
                      <a:r>
                        <a:rPr lang="cs-CZ" sz="1100" b="1" i="0" u="none" strike="noStrike" dirty="0">
                          <a:solidFill>
                            <a:srgbClr val="000000"/>
                          </a:solidFill>
                          <a:effectLst/>
                          <a:latin typeface="Georgia" panose="02040502050405020303" pitchFamily="18" charset="0"/>
                        </a:rPr>
                        <a:t>TJ </a:t>
                      </a:r>
                      <a:r>
                        <a:rPr lang="cs-CZ" sz="1100" b="1" i="0" u="none" strike="noStrike" dirty="0" err="1">
                          <a:solidFill>
                            <a:srgbClr val="000000"/>
                          </a:solidFill>
                          <a:effectLst/>
                          <a:latin typeface="Georgia" panose="02040502050405020303" pitchFamily="18" charset="0"/>
                        </a:rPr>
                        <a:t>Vaňov</a:t>
                      </a:r>
                      <a:r>
                        <a:rPr lang="cs-CZ" sz="1100" b="1" i="0" u="none" strike="noStrike" dirty="0">
                          <a:solidFill>
                            <a:srgbClr val="000000"/>
                          </a:solidFill>
                          <a:effectLst/>
                          <a:latin typeface="Georgia" panose="02040502050405020303" pitchFamily="18" charset="0"/>
                        </a:rPr>
                        <a:t>/Libouchec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100" b="1" i="0" u="none" strike="noStrike" dirty="0">
                          <a:solidFill>
                            <a:srgbClr val="000000"/>
                          </a:solidFill>
                          <a:effectLst/>
                          <a:latin typeface="Georgia" panose="02040502050405020303" pitchFamily="18" charset="0"/>
                        </a:rPr>
                        <a:t>FK Malšovice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800" b="1" i="0" u="none" strike="noStrike" dirty="0">
                          <a:solidFill>
                            <a:srgbClr val="000000"/>
                          </a:solidFill>
                          <a:effectLst/>
                          <a:latin typeface="Georgia" panose="02040502050405020303" pitchFamily="18" charset="0"/>
                        </a:rPr>
                        <a:t> 2:4</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3459145150"/>
                  </a:ext>
                </a:extLst>
              </a:tr>
              <a:tr h="317221">
                <a:tc>
                  <a:txBody>
                    <a:bodyPr/>
                    <a:lstStyle/>
                    <a:p>
                      <a:pPr algn="ctr" fontAlgn="ctr"/>
                      <a:r>
                        <a:rPr lang="cs-CZ" sz="1100" b="1" i="0" u="none" strike="noStrike">
                          <a:solidFill>
                            <a:srgbClr val="000000"/>
                          </a:solidFill>
                          <a:effectLst/>
                          <a:latin typeface="Georgia" panose="02040502050405020303" pitchFamily="18" charset="0"/>
                        </a:rPr>
                        <a:t>SK Štětí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Georgia" panose="02040502050405020303" pitchFamily="18" charset="0"/>
                        </a:rPr>
                        <a:t>TJ Sokol </a:t>
                      </a:r>
                      <a:r>
                        <a:rPr lang="cs-CZ" sz="1100" b="1" i="0" u="none" strike="noStrike" dirty="0" err="1">
                          <a:solidFill>
                            <a:srgbClr val="000000"/>
                          </a:solidFill>
                          <a:effectLst/>
                          <a:latin typeface="Georgia" panose="02040502050405020303" pitchFamily="18" charset="0"/>
                        </a:rPr>
                        <a:t>Straškov</a:t>
                      </a:r>
                      <a:r>
                        <a:rPr lang="cs-CZ" sz="1100" b="1" i="0" u="none" strike="noStrike" dirty="0">
                          <a:solidFill>
                            <a:srgbClr val="000000"/>
                          </a:solidFill>
                          <a:effectLst/>
                          <a:latin typeface="Georgia" panose="02040502050405020303" pitchFamily="18" charset="0"/>
                        </a:rPr>
                        <a:t>-Vodochody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800" b="1" i="0" u="none" strike="noStrike" dirty="0">
                          <a:solidFill>
                            <a:srgbClr val="000000"/>
                          </a:solidFill>
                          <a:effectLst/>
                          <a:latin typeface="Georgia" panose="02040502050405020303" pitchFamily="18" charset="0"/>
                        </a:rPr>
                        <a:t>3:1 </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135677997"/>
                  </a:ext>
                </a:extLst>
              </a:tr>
              <a:tr h="260592">
                <a:tc>
                  <a:txBody>
                    <a:bodyPr/>
                    <a:lstStyle/>
                    <a:p>
                      <a:pPr algn="ctr" fontAlgn="ctr"/>
                      <a:r>
                        <a:rPr lang="cs-CZ" sz="1100" b="1" i="0" u="none" strike="noStrike">
                          <a:solidFill>
                            <a:srgbClr val="000000"/>
                          </a:solidFill>
                          <a:effectLst/>
                          <a:latin typeface="Georgia" panose="02040502050405020303" pitchFamily="18" charset="0"/>
                        </a:rPr>
                        <a:t>SK Plaston Šluknov</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100" b="1" i="0" u="none" strike="noStrike" dirty="0">
                          <a:solidFill>
                            <a:srgbClr val="000000"/>
                          </a:solidFill>
                          <a:effectLst/>
                          <a:latin typeface="Georgia" panose="02040502050405020303" pitchFamily="18" charset="0"/>
                        </a:rPr>
                        <a:t>TJ JUNIOR ROMA Děčín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800" b="1" i="0" u="none" strike="noStrike" dirty="0">
                          <a:solidFill>
                            <a:srgbClr val="000000"/>
                          </a:solidFill>
                          <a:effectLst/>
                          <a:latin typeface="Georgia" panose="02040502050405020303" pitchFamily="18" charset="0"/>
                        </a:rPr>
                        <a:t>11:0 </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3747405354"/>
                  </a:ext>
                </a:extLst>
              </a:tr>
              <a:tr h="260592">
                <a:tc>
                  <a:txBody>
                    <a:bodyPr/>
                    <a:lstStyle/>
                    <a:p>
                      <a:pPr algn="ctr" fontAlgn="ctr"/>
                      <a:r>
                        <a:rPr lang="cs-CZ" sz="1100" b="1" i="0" u="none" strike="noStrike">
                          <a:solidFill>
                            <a:srgbClr val="000000"/>
                          </a:solidFill>
                          <a:effectLst/>
                          <a:latin typeface="Georgia" panose="02040502050405020303" pitchFamily="18" charset="0"/>
                        </a:rPr>
                        <a:t>TJ Skorotice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Georgia" panose="02040502050405020303" pitchFamily="18" charset="0"/>
                        </a:rPr>
                        <a:t>TJ </a:t>
                      </a:r>
                      <a:r>
                        <a:rPr lang="cs-CZ" sz="1100" b="1" i="0" u="none" strike="noStrike" dirty="0" err="1">
                          <a:solidFill>
                            <a:srgbClr val="000000"/>
                          </a:solidFill>
                          <a:effectLst/>
                          <a:latin typeface="Georgia" panose="02040502050405020303" pitchFamily="18" charset="0"/>
                        </a:rPr>
                        <a:t>Mojžíř</a:t>
                      </a:r>
                      <a:r>
                        <a:rPr lang="cs-CZ" sz="1100" b="1" i="0" u="none" strike="noStrike" dirty="0">
                          <a:solidFill>
                            <a:srgbClr val="000000"/>
                          </a:solidFill>
                          <a:effectLst/>
                          <a:latin typeface="Georgia" panose="02040502050405020303" pitchFamily="18" charset="0"/>
                        </a:rPr>
                        <a:t>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800" b="1" i="0" u="none" strike="noStrike" dirty="0">
                          <a:solidFill>
                            <a:srgbClr val="000000"/>
                          </a:solidFill>
                          <a:effectLst/>
                          <a:latin typeface="Georgia" panose="02040502050405020303" pitchFamily="18" charset="0"/>
                        </a:rPr>
                        <a:t> </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929990955"/>
                  </a:ext>
                </a:extLst>
              </a:tr>
              <a:tr h="260592">
                <a:tc>
                  <a:txBody>
                    <a:bodyPr/>
                    <a:lstStyle/>
                    <a:p>
                      <a:pPr algn="ctr" fontAlgn="ctr"/>
                      <a:r>
                        <a:rPr lang="cs-CZ" sz="1100" b="1" i="0" u="none" strike="noStrike">
                          <a:solidFill>
                            <a:srgbClr val="000000"/>
                          </a:solidFill>
                          <a:effectLst/>
                          <a:latin typeface="Georgia" panose="02040502050405020303" pitchFamily="18" charset="0"/>
                        </a:rPr>
                        <a:t>FK Česká Kamenice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100" b="1" i="0" u="none" strike="noStrike" dirty="0">
                          <a:solidFill>
                            <a:srgbClr val="000000"/>
                          </a:solidFill>
                          <a:effectLst/>
                          <a:latin typeface="Georgia" panose="02040502050405020303" pitchFamily="18" charset="0"/>
                        </a:rPr>
                        <a:t>TJ Chlumec</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tc>
                  <a:txBody>
                    <a:bodyPr/>
                    <a:lstStyle/>
                    <a:p>
                      <a:pPr algn="ctr" fontAlgn="ctr"/>
                      <a:r>
                        <a:rPr lang="cs-CZ" sz="1800" b="1" i="0" u="none" strike="noStrike" dirty="0">
                          <a:solidFill>
                            <a:srgbClr val="000000"/>
                          </a:solidFill>
                          <a:effectLst/>
                          <a:latin typeface="Georgia" panose="02040502050405020303" pitchFamily="18" charset="0"/>
                        </a:rPr>
                        <a:t>4:3  PK </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66"/>
                    </a:solidFill>
                  </a:tcPr>
                </a:tc>
                <a:extLst>
                  <a:ext uri="{0D108BD9-81ED-4DB2-BD59-A6C34878D82A}">
                    <a16:rowId xmlns:a16="http://schemas.microsoft.com/office/drawing/2014/main" val="3920790244"/>
                  </a:ext>
                </a:extLst>
              </a:tr>
              <a:tr h="260592">
                <a:tc>
                  <a:txBody>
                    <a:bodyPr/>
                    <a:lstStyle/>
                    <a:p>
                      <a:pPr algn="ctr" fontAlgn="ctr"/>
                      <a:r>
                        <a:rPr lang="cs-CZ" sz="1100" b="1" i="0" u="none" strike="noStrike">
                          <a:solidFill>
                            <a:srgbClr val="000000"/>
                          </a:solidFill>
                          <a:effectLst/>
                          <a:latin typeface="Georgia" panose="02040502050405020303" pitchFamily="18" charset="0"/>
                        </a:rPr>
                        <a:t>TJ Hvězda Trnovany </a:t>
                      </a:r>
                    </a:p>
                  </a:txBody>
                  <a:tcPr marL="6204" marR="6204" marT="620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Georgia" panose="02040502050405020303" pitchFamily="18" charset="0"/>
                        </a:rPr>
                        <a:t> VOLNÝ LOS </a:t>
                      </a:r>
                    </a:p>
                  </a:txBody>
                  <a:tcPr marL="6204" marR="6204" marT="62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800" b="1" i="0" u="none" strike="noStrike" dirty="0">
                          <a:solidFill>
                            <a:srgbClr val="000000"/>
                          </a:solidFill>
                          <a:effectLst/>
                          <a:latin typeface="Georgia" panose="02040502050405020303" pitchFamily="18" charset="0"/>
                        </a:rPr>
                        <a:t> </a:t>
                      </a:r>
                    </a:p>
                  </a:txBody>
                  <a:tcPr marL="6204" marR="6204" marT="620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57746536"/>
                  </a:ext>
                </a:extLst>
              </a:tr>
            </a:tbl>
          </a:graphicData>
        </a:graphic>
      </p:graphicFrame>
      <p:graphicFrame>
        <p:nvGraphicFramePr>
          <p:cNvPr id="11" name="Tabulka 10"/>
          <p:cNvGraphicFramePr>
            <a:graphicFrameLocks noGrp="1"/>
          </p:cNvGraphicFramePr>
          <p:nvPr>
            <p:extLst>
              <p:ext uri="{D42A27DB-BD31-4B8C-83A1-F6EECF244321}">
                <p14:modId xmlns:p14="http://schemas.microsoft.com/office/powerpoint/2010/main" val="3343201808"/>
              </p:ext>
            </p:extLst>
          </p:nvPr>
        </p:nvGraphicFramePr>
        <p:xfrm>
          <a:off x="5400576" y="4627612"/>
          <a:ext cx="4608509" cy="2286000"/>
        </p:xfrm>
        <a:graphic>
          <a:graphicData uri="http://schemas.openxmlformats.org/drawingml/2006/table">
            <a:tbl>
              <a:tblPr/>
              <a:tblGrid>
                <a:gridCol w="251659">
                  <a:extLst>
                    <a:ext uri="{9D8B030D-6E8A-4147-A177-3AD203B41FA5}">
                      <a16:colId xmlns:a16="http://schemas.microsoft.com/office/drawing/2014/main" val="2937056531"/>
                    </a:ext>
                  </a:extLst>
                </a:gridCol>
                <a:gridCol w="2277517">
                  <a:extLst>
                    <a:ext uri="{9D8B030D-6E8A-4147-A177-3AD203B41FA5}">
                      <a16:colId xmlns:a16="http://schemas.microsoft.com/office/drawing/2014/main" val="2944889559"/>
                    </a:ext>
                  </a:extLst>
                </a:gridCol>
                <a:gridCol w="239076">
                  <a:extLst>
                    <a:ext uri="{9D8B030D-6E8A-4147-A177-3AD203B41FA5}">
                      <a16:colId xmlns:a16="http://schemas.microsoft.com/office/drawing/2014/main" val="1349399347"/>
                    </a:ext>
                  </a:extLst>
                </a:gridCol>
                <a:gridCol w="264242">
                  <a:extLst>
                    <a:ext uri="{9D8B030D-6E8A-4147-A177-3AD203B41FA5}">
                      <a16:colId xmlns:a16="http://schemas.microsoft.com/office/drawing/2014/main" val="13394780"/>
                    </a:ext>
                  </a:extLst>
                </a:gridCol>
                <a:gridCol w="314573">
                  <a:extLst>
                    <a:ext uri="{9D8B030D-6E8A-4147-A177-3AD203B41FA5}">
                      <a16:colId xmlns:a16="http://schemas.microsoft.com/office/drawing/2014/main" val="1008166332"/>
                    </a:ext>
                  </a:extLst>
                </a:gridCol>
                <a:gridCol w="179307">
                  <a:extLst>
                    <a:ext uri="{9D8B030D-6E8A-4147-A177-3AD203B41FA5}">
                      <a16:colId xmlns:a16="http://schemas.microsoft.com/office/drawing/2014/main" val="4136364944"/>
                    </a:ext>
                  </a:extLst>
                </a:gridCol>
                <a:gridCol w="264242">
                  <a:extLst>
                    <a:ext uri="{9D8B030D-6E8A-4147-A177-3AD203B41FA5}">
                      <a16:colId xmlns:a16="http://schemas.microsoft.com/office/drawing/2014/main" val="123752927"/>
                    </a:ext>
                  </a:extLst>
                </a:gridCol>
                <a:gridCol w="490736">
                  <a:extLst>
                    <a:ext uri="{9D8B030D-6E8A-4147-A177-3AD203B41FA5}">
                      <a16:colId xmlns:a16="http://schemas.microsoft.com/office/drawing/2014/main" val="4286414467"/>
                    </a:ext>
                  </a:extLst>
                </a:gridCol>
                <a:gridCol w="327157">
                  <a:extLst>
                    <a:ext uri="{9D8B030D-6E8A-4147-A177-3AD203B41FA5}">
                      <a16:colId xmlns:a16="http://schemas.microsoft.com/office/drawing/2014/main" val="265808499"/>
                    </a:ext>
                  </a:extLst>
                </a:gridCol>
              </a:tblGrid>
              <a:tr h="200025">
                <a:tc gridSpan="9">
                  <a:txBody>
                    <a:bodyPr/>
                    <a:lstStyle/>
                    <a:p>
                      <a:pPr algn="ctr" fontAlgn="ctr"/>
                      <a:r>
                        <a:rPr lang="pl-PL" sz="1200" b="1" i="0" u="none" strike="noStrike">
                          <a:solidFill>
                            <a:srgbClr val="0000CC"/>
                          </a:solidFill>
                          <a:effectLst/>
                          <a:latin typeface="Calibri" panose="020F0502020204030204" pitchFamily="34" charset="0"/>
                        </a:rPr>
                        <a:t>I.A třída  dorostu  2018/2019 po 17. odehraných kolech</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13505093"/>
                  </a:ext>
                </a:extLst>
              </a:tr>
              <a:tr h="161925">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Jiskra Velké Březno</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101:34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48</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2569002591"/>
                  </a:ext>
                </a:extLst>
              </a:tr>
              <a:tr h="152400">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TJ Vaňov/TJ Libouchec</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97:41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42</a:t>
                      </a:r>
                    </a:p>
                  </a:txBody>
                  <a:tcPr marL="9525" marR="9525" marT="9525" marB="0" anchor="ctr">
                    <a:lnL>
                      <a:noFill/>
                    </a:lnL>
                    <a:lnR>
                      <a:noFill/>
                    </a:lnR>
                    <a:lnT>
                      <a:noFill/>
                    </a:lnT>
                    <a:lnB>
                      <a:noFill/>
                    </a:lnB>
                    <a:solidFill>
                      <a:srgbClr val="99FF99"/>
                    </a:solidFill>
                  </a:tcPr>
                </a:tc>
                <a:extLst>
                  <a:ext uri="{0D108BD9-81ED-4DB2-BD59-A6C34878D82A}">
                    <a16:rowId xmlns:a16="http://schemas.microsoft.com/office/drawing/2014/main" val="2138847686"/>
                  </a:ext>
                </a:extLst>
              </a:tr>
              <a:tr h="152400">
                <a:tc>
                  <a:txBody>
                    <a:bodyPr/>
                    <a:lstStyle/>
                    <a:p>
                      <a:pPr algn="ctr" fontAlgn="ctr"/>
                      <a:r>
                        <a:rPr lang="cs-CZ" sz="9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T.J. Mojžíř</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67:38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35</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2139961953"/>
                  </a:ext>
                </a:extLst>
              </a:tr>
              <a:tr h="152400">
                <a:tc>
                  <a:txBody>
                    <a:bodyPr/>
                    <a:lstStyle/>
                    <a:p>
                      <a:pPr algn="ctr" fontAlgn="ctr"/>
                      <a:r>
                        <a:rPr lang="cs-CZ" sz="9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effectLst/>
                          <a:latin typeface="Arial" panose="020B0604020202020204" pitchFamily="34" charset="0"/>
                        </a:rPr>
                        <a:t>FK Malšovice</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61:70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33</a:t>
                      </a:r>
                    </a:p>
                  </a:txBody>
                  <a:tcPr marL="9525" marR="9525" marT="9525" marB="0" anchor="ctr">
                    <a:lnL>
                      <a:noFill/>
                    </a:lnL>
                    <a:lnR>
                      <a:noFill/>
                    </a:lnR>
                    <a:lnT>
                      <a:noFill/>
                    </a:lnT>
                    <a:lnB>
                      <a:noFill/>
                    </a:lnB>
                    <a:solidFill>
                      <a:srgbClr val="99FF99"/>
                    </a:solidFill>
                  </a:tcPr>
                </a:tc>
                <a:extLst>
                  <a:ext uri="{0D108BD9-81ED-4DB2-BD59-A6C34878D82A}">
                    <a16:rowId xmlns:a16="http://schemas.microsoft.com/office/drawing/2014/main" val="727830968"/>
                  </a:ext>
                </a:extLst>
              </a:tr>
              <a:tr h="161925">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Plaston Šluknov</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84:55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32</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50660866"/>
                  </a:ext>
                </a:extLst>
              </a:tr>
              <a:tr h="161925">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TJ Skorotice</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62:42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32</a:t>
                      </a:r>
                    </a:p>
                  </a:txBody>
                  <a:tcPr marL="9525" marR="9525" marT="9525" marB="0" anchor="ctr">
                    <a:lnL>
                      <a:noFill/>
                    </a:lnL>
                    <a:lnR>
                      <a:noFill/>
                    </a:lnR>
                    <a:lnT>
                      <a:noFill/>
                    </a:lnT>
                    <a:lnB>
                      <a:noFill/>
                    </a:lnB>
                    <a:solidFill>
                      <a:srgbClr val="99FF99"/>
                    </a:solidFill>
                  </a:tcPr>
                </a:tc>
                <a:extLst>
                  <a:ext uri="{0D108BD9-81ED-4DB2-BD59-A6C34878D82A}">
                    <a16:rowId xmlns:a16="http://schemas.microsoft.com/office/drawing/2014/main" val="1847803534"/>
                  </a:ext>
                </a:extLst>
              </a:tr>
              <a:tr h="161925">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effectLst/>
                          <a:latin typeface="Arial" panose="020B0604020202020204" pitchFamily="34" charset="0"/>
                        </a:rPr>
                        <a:t>FK Česká Kamenice</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50:43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rPr>
                        <a:t>28</a:t>
                      </a:r>
                    </a:p>
                  </a:txBody>
                  <a:tcPr marL="9525" marR="9525" marT="9525" marB="0" anchor="ctr">
                    <a:lnL>
                      <a:noFill/>
                    </a:lnL>
                    <a:lnR>
                      <a:noFill/>
                    </a:lnR>
                    <a:lnT>
                      <a:noFill/>
                    </a:lnT>
                    <a:lnB>
                      <a:noFill/>
                    </a:lnB>
                    <a:solidFill>
                      <a:srgbClr val="99FF99"/>
                    </a:solidFill>
                  </a:tcPr>
                </a:tc>
                <a:extLst>
                  <a:ext uri="{0D108BD9-81ED-4DB2-BD59-A6C34878D82A}">
                    <a16:rowId xmlns:a16="http://schemas.microsoft.com/office/drawing/2014/main" val="2294155177"/>
                  </a:ext>
                </a:extLst>
              </a:tr>
              <a:tr h="161925">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Slavoj Úštěk</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44:57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886246191"/>
                  </a:ext>
                </a:extLst>
              </a:tr>
              <a:tr h="190500">
                <a:tc>
                  <a:txBody>
                    <a:bodyPr/>
                    <a:lstStyle/>
                    <a:p>
                      <a:pPr algn="ctr" fontAlgn="ctr"/>
                      <a:r>
                        <a:rPr lang="cs-CZ" sz="1100" b="1" i="0" u="none" strike="noStrike">
                          <a:solidFill>
                            <a:srgbClr val="FF0000"/>
                          </a:solidFill>
                          <a:effectLst/>
                          <a:latin typeface="Arial" panose="020B0604020202020204" pitchFamily="34" charset="0"/>
                        </a:rPr>
                        <a:t>9.</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18</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60:59</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FF0000"/>
                          </a:solidFill>
                          <a:effectLst/>
                          <a:latin typeface="Arial" panose="020B0604020202020204" pitchFamily="34" charset="0"/>
                        </a:rPr>
                        <a:t>19</a:t>
                      </a:r>
                    </a:p>
                  </a:txBody>
                  <a:tcPr marL="9525" marR="9525" marT="9525" marB="0" anchor="ctr">
                    <a:lnL>
                      <a:noFill/>
                    </a:lnL>
                    <a:lnR>
                      <a:noFill/>
                    </a:lnR>
                    <a:lnT>
                      <a:noFill/>
                    </a:lnT>
                    <a:lnB>
                      <a:noFill/>
                    </a:lnB>
                    <a:solidFill>
                      <a:srgbClr val="99FF99"/>
                    </a:solidFill>
                  </a:tcPr>
                </a:tc>
                <a:extLst>
                  <a:ext uri="{0D108BD9-81ED-4DB2-BD59-A6C34878D82A}">
                    <a16:rowId xmlns:a16="http://schemas.microsoft.com/office/drawing/2014/main" val="3185704140"/>
                  </a:ext>
                </a:extLst>
              </a:tr>
              <a:tr h="161925">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Hvězda Trnovany,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47:74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2313998896"/>
                  </a:ext>
                </a:extLst>
              </a:tr>
              <a:tr h="142875">
                <a:tc>
                  <a:txBody>
                    <a:bodyPr/>
                    <a:lstStyle/>
                    <a:p>
                      <a:pPr algn="ctr" fontAlgn="ctr"/>
                      <a:r>
                        <a:rPr lang="cs-CZ" sz="1000" b="0"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l" fontAlgn="ctr"/>
                      <a:r>
                        <a:rPr lang="cs-CZ" sz="1000" b="0" i="0" u="none" strike="noStrike">
                          <a:solidFill>
                            <a:srgbClr val="000000"/>
                          </a:solidFill>
                          <a:effectLst/>
                          <a:latin typeface="Arial" panose="020B0604020202020204" pitchFamily="34" charset="0"/>
                        </a:rPr>
                        <a:t>Sokol Straškov Vodochody</a:t>
                      </a:r>
                    </a:p>
                  </a:txBody>
                  <a:tcPr marL="9525" marR="9525" marT="9525" marB="0" anchor="ctr">
                    <a:lnL>
                      <a:noFill/>
                    </a:lnL>
                    <a:lnR>
                      <a:noFill/>
                    </a:lnR>
                    <a:lnT>
                      <a:noFill/>
                    </a:lnT>
                    <a:lnB>
                      <a:noFill/>
                    </a:lnB>
                    <a:solidFill>
                      <a:srgbClr val="99FF99"/>
                    </a:solidFill>
                  </a:tcPr>
                </a:tc>
                <a:tc>
                  <a:txBody>
                    <a:bodyPr/>
                    <a:lstStyle/>
                    <a:p>
                      <a:pPr algn="ctr" fontAlgn="ctr"/>
                      <a:r>
                        <a:rPr lang="cs-CZ" sz="1000" b="0"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99FF99"/>
                    </a:solidFill>
                  </a:tcPr>
                </a:tc>
                <a:tc>
                  <a:txBody>
                    <a:bodyPr/>
                    <a:lstStyle/>
                    <a:p>
                      <a:pPr algn="ctr" fontAlgn="ctr"/>
                      <a:r>
                        <a:rPr lang="cs-CZ" sz="1000" b="0"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ctr" fontAlgn="ctr"/>
                      <a:r>
                        <a:rPr lang="cs-CZ" sz="1000" b="0"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0"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0"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99"/>
                    </a:solidFill>
                  </a:tcPr>
                </a:tc>
                <a:tc>
                  <a:txBody>
                    <a:bodyPr/>
                    <a:lstStyle/>
                    <a:p>
                      <a:pPr algn="ctr" fontAlgn="ctr"/>
                      <a:r>
                        <a:rPr lang="cs-CZ" sz="1000" b="0" i="0" u="none" strike="noStrike">
                          <a:solidFill>
                            <a:srgbClr val="000000"/>
                          </a:solidFill>
                          <a:effectLst/>
                          <a:latin typeface="Arial" panose="020B0604020202020204" pitchFamily="34" charset="0"/>
                        </a:rPr>
                        <a:t>36:63</a:t>
                      </a:r>
                    </a:p>
                  </a:txBody>
                  <a:tcPr marL="9525" marR="9525" marT="9525" marB="0" anchor="ctr">
                    <a:lnL>
                      <a:noFill/>
                    </a:lnL>
                    <a:lnR>
                      <a:noFill/>
                    </a:lnR>
                    <a:lnT>
                      <a:noFill/>
                    </a:lnT>
                    <a:lnB>
                      <a:noFill/>
                    </a:lnB>
                    <a:solidFill>
                      <a:srgbClr val="99FF99"/>
                    </a:solidFill>
                  </a:tcPr>
                </a:tc>
                <a:tc>
                  <a:txBody>
                    <a:bodyPr/>
                    <a:lstStyle/>
                    <a:p>
                      <a:pPr algn="ctr" fontAlgn="ctr"/>
                      <a:r>
                        <a:rPr lang="cs-CZ" sz="1000" b="0"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99FF99"/>
                    </a:solidFill>
                  </a:tcPr>
                </a:tc>
                <a:extLst>
                  <a:ext uri="{0D108BD9-81ED-4DB2-BD59-A6C34878D82A}">
                    <a16:rowId xmlns:a16="http://schemas.microsoft.com/office/drawing/2014/main" val="1385927716"/>
                  </a:ext>
                </a:extLst>
              </a:tr>
              <a:tr h="152400">
                <a:tc>
                  <a:txBody>
                    <a:bodyPr/>
                    <a:lstStyle/>
                    <a:p>
                      <a:pPr algn="ctr" fontAlgn="ctr"/>
                      <a:r>
                        <a:rPr lang="cs-CZ" sz="9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effectLst/>
                          <a:latin typeface="Arial" panose="020B0604020202020204" pitchFamily="34" charset="0"/>
                        </a:rPr>
                        <a:t>TJ Junior Roma Děčín</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19</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35:106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extLst>
                  <a:ext uri="{0D108BD9-81ED-4DB2-BD59-A6C34878D82A}">
                    <a16:rowId xmlns:a16="http://schemas.microsoft.com/office/drawing/2014/main" val="727609253"/>
                  </a:ext>
                </a:extLst>
              </a:tr>
              <a:tr h="152400">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dirty="0">
                          <a:solidFill>
                            <a:srgbClr val="000000"/>
                          </a:solidFill>
                          <a:effectLst/>
                          <a:latin typeface="Arial" panose="020B0604020202020204" pitchFamily="34" charset="0"/>
                        </a:rPr>
                        <a:t>TJ Chlumec</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effectLst/>
                          <a:latin typeface="Arial" panose="020B0604020202020204" pitchFamily="34" charset="0"/>
                        </a:rPr>
                        <a:t>35:97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99"/>
                    </a:solidFill>
                  </a:tcPr>
                </a:tc>
                <a:extLst>
                  <a:ext uri="{0D108BD9-81ED-4DB2-BD59-A6C34878D82A}">
                    <a16:rowId xmlns:a16="http://schemas.microsoft.com/office/drawing/2014/main" val="2369214868"/>
                  </a:ext>
                </a:extLst>
              </a:tr>
            </a:tbl>
          </a:graphicData>
        </a:graphic>
      </p:graphicFrame>
      <p:sp>
        <p:nvSpPr>
          <p:cNvPr id="2" name="TextovéPole 1"/>
          <p:cNvSpPr txBox="1"/>
          <p:nvPr/>
        </p:nvSpPr>
        <p:spPr>
          <a:xfrm>
            <a:off x="143992" y="91108"/>
            <a:ext cx="4752528" cy="523220"/>
          </a:xfrm>
          <a:prstGeom prst="rect">
            <a:avLst/>
          </a:prstGeom>
          <a:pattFill prst="horzBrick">
            <a:fgClr>
              <a:srgbClr val="99FFCC"/>
            </a:fgClr>
            <a:bgClr>
              <a:schemeClr val="bg1"/>
            </a:bgClr>
          </a:pattFill>
          <a:effectLst>
            <a:glow rad="101600">
              <a:srgbClr val="FFFF00">
                <a:alpha val="40000"/>
              </a:srgbClr>
            </a:glow>
            <a:softEdge rad="0"/>
          </a:effectLst>
        </p:spPr>
        <p:txBody>
          <a:bodyPr wrap="square" rtlCol="0">
            <a:spAutoFit/>
          </a:bodyPr>
          <a:lstStyle/>
          <a:p>
            <a:pPr algn="ctr"/>
            <a:r>
              <a:rPr lang="cs-CZ" sz="1400" dirty="0" smtClean="0">
                <a:latin typeface="Arial Black" panose="020B0A04020102020204" pitchFamily="34" charset="0"/>
              </a:rPr>
              <a:t>Našla se ještě jedna stránka pro oblíbené fotky minulosti</a:t>
            </a:r>
          </a:p>
        </p:txBody>
      </p:sp>
      <p:pic>
        <p:nvPicPr>
          <p:cNvPr id="3" name="Obrázek 2"/>
          <p:cNvPicPr>
            <a:picLocks noChangeAspect="1"/>
          </p:cNvPicPr>
          <p:nvPr/>
        </p:nvPicPr>
        <p:blipFill>
          <a:blip r:embed="rId2"/>
          <a:stretch>
            <a:fillRect/>
          </a:stretch>
        </p:blipFill>
        <p:spPr>
          <a:xfrm>
            <a:off x="567813" y="694184"/>
            <a:ext cx="3824651" cy="2538743"/>
          </a:xfrm>
          <a:prstGeom prst="rect">
            <a:avLst/>
          </a:prstGeom>
          <a:ln w="19050">
            <a:solidFill>
              <a:schemeClr val="accent6">
                <a:lumMod val="60000"/>
                <a:lumOff val="40000"/>
              </a:schemeClr>
            </a:solidFill>
          </a:ln>
        </p:spPr>
      </p:pic>
      <p:sp>
        <p:nvSpPr>
          <p:cNvPr id="4" name="Obdélník 3"/>
          <p:cNvSpPr/>
          <p:nvPr/>
        </p:nvSpPr>
        <p:spPr>
          <a:xfrm>
            <a:off x="124526" y="3259460"/>
            <a:ext cx="4969346" cy="900246"/>
          </a:xfrm>
          <a:prstGeom prst="rect">
            <a:avLst/>
          </a:prstGeom>
        </p:spPr>
        <p:txBody>
          <a:bodyPr wrap="square">
            <a:spAutoFit/>
          </a:bodyPr>
          <a:lstStyle/>
          <a:p>
            <a:r>
              <a:rPr lang="cs-CZ" sz="1050" dirty="0" smtClean="0">
                <a:latin typeface="Arial" panose="020B0604020202020204" pitchFamily="34" charset="0"/>
                <a:cs typeface="Arial" panose="020B0604020202020204" pitchFamily="34" charset="0"/>
              </a:rPr>
              <a:t>Štětí </a:t>
            </a:r>
            <a:r>
              <a:rPr lang="cs-CZ" sz="1050" dirty="0">
                <a:latin typeface="Arial" panose="020B0604020202020204" pitchFamily="34" charset="0"/>
                <a:cs typeface="Arial" panose="020B0604020202020204" pitchFamily="34" charset="0"/>
              </a:rPr>
              <a:t>1969 </a:t>
            </a:r>
            <a:r>
              <a:rPr lang="cs-CZ" sz="1050" dirty="0" smtClean="0">
                <a:latin typeface="Arial" panose="020B0604020202020204" pitchFamily="34" charset="0"/>
                <a:cs typeface="Arial" panose="020B0604020202020204" pitchFamily="34" charset="0"/>
              </a:rPr>
              <a:t>muži  </a:t>
            </a:r>
            <a:r>
              <a:rPr lang="cs-CZ" sz="1050" u="sng" dirty="0" smtClean="0">
                <a:latin typeface="Arial" panose="020B0604020202020204" pitchFamily="34" charset="0"/>
                <a:cs typeface="Arial" panose="020B0604020202020204" pitchFamily="34" charset="0"/>
              </a:rPr>
              <a:t>1</a:t>
            </a:r>
            <a:r>
              <a:rPr lang="cs-CZ" sz="1050" u="sng" dirty="0">
                <a:latin typeface="Arial" panose="020B0604020202020204" pitchFamily="34" charset="0"/>
                <a:cs typeface="Arial" panose="020B0604020202020204" pitchFamily="34" charset="0"/>
              </a:rPr>
              <a:t>. řada zleva:</a:t>
            </a:r>
            <a:r>
              <a:rPr lang="cs-CZ" sz="1050" dirty="0">
                <a:latin typeface="Arial" panose="020B0604020202020204" pitchFamily="34" charset="0"/>
                <a:cs typeface="Arial" panose="020B0604020202020204" pitchFamily="34" charset="0"/>
              </a:rPr>
              <a:t> JUDr. </a:t>
            </a:r>
            <a:r>
              <a:rPr lang="cs-CZ" sz="1050" dirty="0" err="1">
                <a:latin typeface="Arial" panose="020B0604020202020204" pitchFamily="34" charset="0"/>
                <a:cs typeface="Arial" panose="020B0604020202020204" pitchFamily="34" charset="0"/>
              </a:rPr>
              <a:t>Cvetler</a:t>
            </a:r>
            <a:r>
              <a:rPr lang="cs-CZ" sz="1050" dirty="0">
                <a:latin typeface="Arial" panose="020B0604020202020204" pitchFamily="34" charset="0"/>
                <a:cs typeface="Arial" panose="020B0604020202020204" pitchFamily="34" charset="0"/>
              </a:rPr>
              <a:t>, Musílek Václav, Barták Zdeněk, </a:t>
            </a:r>
            <a:r>
              <a:rPr lang="cs-CZ" sz="1050" dirty="0" err="1">
                <a:latin typeface="Arial" panose="020B0604020202020204" pitchFamily="34" charset="0"/>
                <a:cs typeface="Arial" panose="020B0604020202020204" pitchFamily="34" charset="0"/>
              </a:rPr>
              <a:t>Ransdorf</a:t>
            </a:r>
            <a:r>
              <a:rPr lang="cs-CZ" sz="1050" dirty="0">
                <a:latin typeface="Arial" panose="020B0604020202020204" pitchFamily="34" charset="0"/>
                <a:cs typeface="Arial" panose="020B0604020202020204" pitchFamily="34" charset="0"/>
              </a:rPr>
              <a:t> Miroslav, </a:t>
            </a:r>
            <a:r>
              <a:rPr lang="cs-CZ" sz="1050" dirty="0" err="1" smtClean="0">
                <a:latin typeface="Arial" panose="020B0604020202020204" pitchFamily="34" charset="0"/>
                <a:cs typeface="Arial" panose="020B0604020202020204" pitchFamily="34" charset="0"/>
              </a:rPr>
              <a:t>Mihalka</a:t>
            </a:r>
            <a:r>
              <a:rPr lang="cs-CZ" sz="1050" dirty="0" smtClean="0">
                <a:latin typeface="Arial" panose="020B0604020202020204" pitchFamily="34" charset="0"/>
                <a:cs typeface="Arial" panose="020B0604020202020204" pitchFamily="34" charset="0"/>
              </a:rPr>
              <a:t> </a:t>
            </a:r>
            <a:r>
              <a:rPr lang="cs-CZ" sz="1050" dirty="0">
                <a:latin typeface="Arial" panose="020B0604020202020204" pitchFamily="34" charset="0"/>
                <a:cs typeface="Arial" panose="020B0604020202020204" pitchFamily="34" charset="0"/>
              </a:rPr>
              <a:t>Marian, Blažek Jaroslav, </a:t>
            </a:r>
            <a:r>
              <a:rPr lang="cs-CZ" sz="1050" dirty="0" err="1">
                <a:latin typeface="Arial" panose="020B0604020202020204" pitchFamily="34" charset="0"/>
                <a:cs typeface="Arial" panose="020B0604020202020204" pitchFamily="34" charset="0"/>
              </a:rPr>
              <a:t>Ličák</a:t>
            </a:r>
            <a:r>
              <a:rPr lang="cs-CZ" sz="1050" dirty="0">
                <a:latin typeface="Arial" panose="020B0604020202020204" pitchFamily="34" charset="0"/>
                <a:cs typeface="Arial" panose="020B0604020202020204" pitchFamily="34" charset="0"/>
              </a:rPr>
              <a:t> Jaroslav, Petrželka Ladislav, </a:t>
            </a:r>
            <a:r>
              <a:rPr lang="cs-CZ" sz="1050" dirty="0" err="1">
                <a:latin typeface="Arial" panose="020B0604020202020204" pitchFamily="34" charset="0"/>
                <a:cs typeface="Arial" panose="020B0604020202020204" pitchFamily="34" charset="0"/>
              </a:rPr>
              <a:t>Tauth</a:t>
            </a:r>
            <a:r>
              <a:rPr lang="cs-CZ" sz="1050" dirty="0">
                <a:latin typeface="Arial" panose="020B0604020202020204" pitchFamily="34" charset="0"/>
                <a:cs typeface="Arial" panose="020B0604020202020204" pitchFamily="34" charset="0"/>
              </a:rPr>
              <a:t> Josef</a:t>
            </a:r>
            <a:r>
              <a:rPr lang="cs-CZ" sz="1050" dirty="0" smtClean="0">
                <a:latin typeface="Arial" panose="020B0604020202020204" pitchFamily="34" charset="0"/>
                <a:cs typeface="Arial" panose="020B0604020202020204" pitchFamily="34" charset="0"/>
              </a:rPr>
              <a:t>,???? ????.2</a:t>
            </a:r>
            <a:r>
              <a:rPr lang="cs-CZ" sz="1050" dirty="0">
                <a:latin typeface="Arial" panose="020B0604020202020204" pitchFamily="34" charset="0"/>
                <a:cs typeface="Arial" panose="020B0604020202020204" pitchFamily="34" charset="0"/>
              </a:rPr>
              <a:t>. řada zleva:  </a:t>
            </a:r>
            <a:r>
              <a:rPr lang="cs-CZ" sz="1050" dirty="0" smtClean="0">
                <a:latin typeface="Arial" panose="020B0604020202020204" pitchFamily="34" charset="0"/>
                <a:cs typeface="Arial" panose="020B0604020202020204" pitchFamily="34" charset="0"/>
              </a:rPr>
              <a:t>Hovorka </a:t>
            </a:r>
            <a:r>
              <a:rPr lang="cs-CZ" sz="1050" dirty="0">
                <a:latin typeface="Arial" panose="020B0604020202020204" pitchFamily="34" charset="0"/>
                <a:cs typeface="Arial" panose="020B0604020202020204" pitchFamily="34" charset="0"/>
              </a:rPr>
              <a:t>Josef, Psota Ctirad, </a:t>
            </a:r>
            <a:r>
              <a:rPr lang="cs-CZ" sz="1050" dirty="0" err="1">
                <a:latin typeface="Arial" panose="020B0604020202020204" pitchFamily="34" charset="0"/>
                <a:cs typeface="Arial" panose="020B0604020202020204" pitchFamily="34" charset="0"/>
              </a:rPr>
              <a:t>Jiterský</a:t>
            </a:r>
            <a:r>
              <a:rPr lang="cs-CZ" sz="1050" dirty="0">
                <a:latin typeface="Arial" panose="020B0604020202020204" pitchFamily="34" charset="0"/>
                <a:cs typeface="Arial" panose="020B0604020202020204" pitchFamily="34" charset="0"/>
              </a:rPr>
              <a:t> Jan, Ruml Petr, Dobýval Antonín, </a:t>
            </a:r>
            <a:r>
              <a:rPr lang="cs-CZ" sz="1050" dirty="0" smtClean="0">
                <a:latin typeface="Arial" panose="020B0604020202020204" pitchFamily="34" charset="0"/>
                <a:cs typeface="Arial" panose="020B0604020202020204" pitchFamily="34" charset="0"/>
              </a:rPr>
              <a:t>Beneš </a:t>
            </a:r>
            <a:r>
              <a:rPr lang="cs-CZ" sz="1050" dirty="0">
                <a:latin typeface="Arial" panose="020B0604020202020204" pitchFamily="34" charset="0"/>
                <a:cs typeface="Arial" panose="020B0604020202020204" pitchFamily="34" charset="0"/>
              </a:rPr>
              <a:t>Jaroslav, </a:t>
            </a:r>
            <a:r>
              <a:rPr lang="cs-CZ" sz="1050" dirty="0" err="1">
                <a:latin typeface="Arial" panose="020B0604020202020204" pitchFamily="34" charset="0"/>
                <a:cs typeface="Arial" panose="020B0604020202020204" pitchFamily="34" charset="0"/>
              </a:rPr>
              <a:t>Illéš</a:t>
            </a:r>
            <a:r>
              <a:rPr lang="cs-CZ" sz="1050" dirty="0">
                <a:latin typeface="Arial" panose="020B0604020202020204" pitchFamily="34" charset="0"/>
                <a:cs typeface="Arial" panose="020B0604020202020204" pitchFamily="34" charset="0"/>
              </a:rPr>
              <a:t> </a:t>
            </a:r>
            <a:r>
              <a:rPr lang="cs-CZ" sz="1050" dirty="0" err="1" smtClean="0">
                <a:latin typeface="Arial" panose="020B0604020202020204" pitchFamily="34" charset="0"/>
                <a:cs typeface="Arial" panose="020B0604020202020204" pitchFamily="34" charset="0"/>
              </a:rPr>
              <a:t>Alexander.Ležící</a:t>
            </a:r>
            <a:r>
              <a:rPr lang="cs-CZ" sz="1050" dirty="0">
                <a:latin typeface="Arial" panose="020B0604020202020204" pitchFamily="34" charset="0"/>
                <a:cs typeface="Arial" panose="020B0604020202020204" pitchFamily="34" charset="0"/>
              </a:rPr>
              <a:t>: </a:t>
            </a:r>
            <a:r>
              <a:rPr lang="cs-CZ" sz="1050" dirty="0" err="1">
                <a:latin typeface="Arial" panose="020B0604020202020204" pitchFamily="34" charset="0"/>
                <a:cs typeface="Arial" panose="020B0604020202020204" pitchFamily="34" charset="0"/>
              </a:rPr>
              <a:t>Ernyéš</a:t>
            </a:r>
            <a:r>
              <a:rPr lang="cs-CZ" sz="1050" dirty="0">
                <a:latin typeface="Arial" panose="020B0604020202020204" pitchFamily="34" charset="0"/>
                <a:cs typeface="Arial" panose="020B0604020202020204" pitchFamily="34" charset="0"/>
              </a:rPr>
              <a:t> Richard</a:t>
            </a:r>
            <a:endParaRPr lang="cs-CZ" sz="1050" dirty="0">
              <a:effectLst/>
              <a:latin typeface="Arial" panose="020B0604020202020204" pitchFamily="34" charset="0"/>
              <a:cs typeface="Arial" panose="020B0604020202020204" pitchFamily="34" charset="0"/>
            </a:endParaRPr>
          </a:p>
        </p:txBody>
      </p:sp>
      <p:pic>
        <p:nvPicPr>
          <p:cNvPr id="5" name="Obrázek 4"/>
          <p:cNvPicPr>
            <a:picLocks noChangeAspect="1"/>
          </p:cNvPicPr>
          <p:nvPr/>
        </p:nvPicPr>
        <p:blipFill>
          <a:blip r:embed="rId3"/>
          <a:stretch>
            <a:fillRect/>
          </a:stretch>
        </p:blipFill>
        <p:spPr>
          <a:xfrm>
            <a:off x="337508" y="4123556"/>
            <a:ext cx="4365495" cy="2330252"/>
          </a:xfrm>
          <a:prstGeom prst="rect">
            <a:avLst/>
          </a:prstGeom>
          <a:ln w="19050">
            <a:solidFill>
              <a:schemeClr val="accent6">
                <a:lumMod val="60000"/>
                <a:lumOff val="40000"/>
              </a:schemeClr>
            </a:solidFill>
          </a:ln>
        </p:spPr>
      </p:pic>
      <p:sp>
        <p:nvSpPr>
          <p:cNvPr id="8" name="Obdélník 7"/>
          <p:cNvSpPr/>
          <p:nvPr/>
        </p:nvSpPr>
        <p:spPr>
          <a:xfrm>
            <a:off x="53324" y="6512014"/>
            <a:ext cx="4843196" cy="707886"/>
          </a:xfrm>
          <a:prstGeom prst="rect">
            <a:avLst/>
          </a:prstGeom>
        </p:spPr>
        <p:txBody>
          <a:bodyPr wrap="square">
            <a:spAutoFit/>
          </a:bodyPr>
          <a:lstStyle/>
          <a:p>
            <a:r>
              <a:rPr lang="cs-CZ" sz="1000" dirty="0" smtClean="0">
                <a:latin typeface="Arial" panose="020B0604020202020204" pitchFamily="34" charset="0"/>
                <a:cs typeface="Arial" panose="020B0604020202020204" pitchFamily="34" charset="0"/>
              </a:rPr>
              <a:t>Štětí </a:t>
            </a:r>
            <a:r>
              <a:rPr lang="cs-CZ" sz="1000" dirty="0">
                <a:latin typeface="Arial" panose="020B0604020202020204" pitchFamily="34" charset="0"/>
                <a:cs typeface="Arial" panose="020B0604020202020204" pitchFamily="34" charset="0"/>
              </a:rPr>
              <a:t>1970  A mužstvo </a:t>
            </a:r>
            <a:r>
              <a:rPr lang="cs-CZ" sz="1000" dirty="0" smtClean="0">
                <a:latin typeface="Arial" panose="020B0604020202020204" pitchFamily="34" charset="0"/>
                <a:cs typeface="Arial" panose="020B0604020202020204" pitchFamily="34" charset="0"/>
              </a:rPr>
              <a:t>dospělých </a:t>
            </a:r>
            <a:r>
              <a:rPr lang="cs-CZ" sz="1000" u="sng" dirty="0" smtClean="0">
                <a:latin typeface="Arial" panose="020B0604020202020204" pitchFamily="34" charset="0"/>
                <a:cs typeface="Arial" panose="020B0604020202020204" pitchFamily="34" charset="0"/>
              </a:rPr>
              <a:t>1</a:t>
            </a:r>
            <a:r>
              <a:rPr lang="cs-CZ" sz="1000" u="sng" dirty="0">
                <a:latin typeface="Arial" panose="020B0604020202020204" pitchFamily="34" charset="0"/>
                <a:cs typeface="Arial" panose="020B0604020202020204" pitchFamily="34" charset="0"/>
              </a:rPr>
              <a:t>. řada zleva:</a:t>
            </a:r>
            <a:r>
              <a:rPr lang="cs-CZ" sz="1000" dirty="0">
                <a:latin typeface="Arial" panose="020B0604020202020204" pitchFamily="34" charset="0"/>
                <a:cs typeface="Arial" panose="020B0604020202020204" pitchFamily="34" charset="0"/>
              </a:rPr>
              <a:t> </a:t>
            </a:r>
            <a:r>
              <a:rPr lang="cs-CZ" sz="1000" dirty="0" err="1">
                <a:latin typeface="Arial" panose="020B0604020202020204" pitchFamily="34" charset="0"/>
                <a:cs typeface="Arial" panose="020B0604020202020204" pitchFamily="34" charset="0"/>
              </a:rPr>
              <a:t>Ernyéš</a:t>
            </a:r>
            <a:r>
              <a:rPr lang="cs-CZ" sz="1000" dirty="0">
                <a:latin typeface="Arial" panose="020B0604020202020204" pitchFamily="34" charset="0"/>
                <a:cs typeface="Arial" panose="020B0604020202020204" pitchFamily="34" charset="0"/>
              </a:rPr>
              <a:t> Richard, Kratochvíl Petr, Blažek Jaroslav, </a:t>
            </a:r>
            <a:r>
              <a:rPr lang="cs-CZ" sz="1000" dirty="0" err="1">
                <a:latin typeface="Arial" panose="020B0604020202020204" pitchFamily="34" charset="0"/>
                <a:cs typeface="Arial" panose="020B0604020202020204" pitchFamily="34" charset="0"/>
              </a:rPr>
              <a:t>Ličák</a:t>
            </a:r>
            <a:r>
              <a:rPr lang="cs-CZ" sz="1000" dirty="0">
                <a:latin typeface="Arial" panose="020B0604020202020204" pitchFamily="34" charset="0"/>
                <a:cs typeface="Arial" panose="020B0604020202020204" pitchFamily="34" charset="0"/>
              </a:rPr>
              <a:t> Jaroslav, Novák </a:t>
            </a:r>
            <a:r>
              <a:rPr lang="cs-CZ" sz="1000" dirty="0" smtClean="0">
                <a:latin typeface="Arial" panose="020B0604020202020204" pitchFamily="34" charset="0"/>
                <a:cs typeface="Arial" panose="020B0604020202020204" pitchFamily="34" charset="0"/>
              </a:rPr>
              <a:t> Vladislav</a:t>
            </a:r>
            <a:r>
              <a:rPr lang="cs-CZ" sz="1000" dirty="0">
                <a:latin typeface="Arial" panose="020B0604020202020204" pitchFamily="34" charset="0"/>
                <a:cs typeface="Arial" panose="020B0604020202020204" pitchFamily="34" charset="0"/>
              </a:rPr>
              <a:t>, </a:t>
            </a:r>
            <a:r>
              <a:rPr lang="cs-CZ" sz="1000" dirty="0" err="1">
                <a:latin typeface="Arial" panose="020B0604020202020204" pitchFamily="34" charset="0"/>
                <a:cs typeface="Arial" panose="020B0604020202020204" pitchFamily="34" charset="0"/>
              </a:rPr>
              <a:t>Malecha</a:t>
            </a:r>
            <a:r>
              <a:rPr lang="cs-CZ" sz="1000" dirty="0">
                <a:latin typeface="Arial" panose="020B0604020202020204" pitchFamily="34" charset="0"/>
                <a:cs typeface="Arial" panose="020B0604020202020204" pitchFamily="34" charset="0"/>
              </a:rPr>
              <a:t> Oldřich, Blažek Pavel, </a:t>
            </a:r>
            <a:r>
              <a:rPr lang="cs-CZ" sz="1000" dirty="0" err="1">
                <a:latin typeface="Arial" panose="020B0604020202020204" pitchFamily="34" charset="0"/>
                <a:cs typeface="Arial" panose="020B0604020202020204" pitchFamily="34" charset="0"/>
              </a:rPr>
              <a:t>Illéš</a:t>
            </a:r>
            <a:r>
              <a:rPr lang="cs-CZ" sz="1000" dirty="0">
                <a:latin typeface="Arial" panose="020B0604020202020204" pitchFamily="34" charset="0"/>
                <a:cs typeface="Arial" panose="020B0604020202020204" pitchFamily="34" charset="0"/>
              </a:rPr>
              <a:t> Alexander</a:t>
            </a:r>
            <a:r>
              <a:rPr lang="cs-CZ" sz="1000" dirty="0" smtClean="0">
                <a:latin typeface="Arial" panose="020B0604020202020204" pitchFamily="34" charset="0"/>
                <a:cs typeface="Arial" panose="020B0604020202020204" pitchFamily="34" charset="0"/>
              </a:rPr>
              <a:t>. </a:t>
            </a:r>
            <a:r>
              <a:rPr lang="cs-CZ" sz="1000" u="sng" dirty="0" smtClean="0">
                <a:latin typeface="Arial" panose="020B0604020202020204" pitchFamily="34" charset="0"/>
                <a:cs typeface="Arial" panose="020B0604020202020204" pitchFamily="34" charset="0"/>
              </a:rPr>
              <a:t>2</a:t>
            </a:r>
            <a:r>
              <a:rPr lang="cs-CZ" sz="1000" u="sng" dirty="0">
                <a:latin typeface="Arial" panose="020B0604020202020204" pitchFamily="34" charset="0"/>
                <a:cs typeface="Arial" panose="020B0604020202020204" pitchFamily="34" charset="0"/>
              </a:rPr>
              <a:t>. řada zleva:</a:t>
            </a:r>
            <a:r>
              <a:rPr lang="cs-CZ" sz="1000" dirty="0">
                <a:latin typeface="Arial" panose="020B0604020202020204" pitchFamily="34" charset="0"/>
                <a:cs typeface="Arial" panose="020B0604020202020204" pitchFamily="34" charset="0"/>
              </a:rPr>
              <a:t> Hovorka Josef, Psota Ctibor, Tyle Karel, Svoboda Rudolf, </a:t>
            </a:r>
            <a:r>
              <a:rPr lang="cs-CZ" sz="1000" dirty="0" smtClean="0">
                <a:latin typeface="Arial" panose="020B0604020202020204" pitchFamily="34" charset="0"/>
                <a:cs typeface="Arial" panose="020B0604020202020204" pitchFamily="34" charset="0"/>
              </a:rPr>
              <a:t>Zeman </a:t>
            </a:r>
            <a:r>
              <a:rPr lang="cs-CZ" sz="1000" dirty="0">
                <a:latin typeface="Arial" panose="020B0604020202020204" pitchFamily="34" charset="0"/>
                <a:cs typeface="Arial" panose="020B0604020202020204" pitchFamily="34" charset="0"/>
              </a:rPr>
              <a:t>Jaroslav.</a:t>
            </a:r>
            <a:endParaRPr lang="cs-CZ" sz="1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4874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24</a:t>
            </a:r>
          </a:p>
        </p:txBody>
      </p:sp>
      <p:sp>
        <p:nvSpPr>
          <p:cNvPr id="6" name="TextovéPole 5"/>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21</a:t>
            </a:r>
          </a:p>
        </p:txBody>
      </p:sp>
      <p:sp>
        <p:nvSpPr>
          <p:cNvPr id="8" name="TextovéPole 7"/>
          <p:cNvSpPr txBox="1"/>
          <p:nvPr/>
        </p:nvSpPr>
        <p:spPr>
          <a:xfrm>
            <a:off x="5524844" y="91108"/>
            <a:ext cx="4536504" cy="1728192"/>
          </a:xfrm>
          <a:prstGeom prst="rect">
            <a:avLst/>
          </a:prstGeom>
          <a:solidFill>
            <a:srgbClr val="FF0000"/>
          </a:solidFill>
          <a:effectLst>
            <a:glow rad="101600">
              <a:srgbClr val="FFFF66">
                <a:alpha val="40000"/>
              </a:srgbClr>
            </a:glow>
            <a:softEdge rad="241300"/>
          </a:effectLst>
        </p:spPr>
        <p:txBody>
          <a:bodyPr wrap="square" rtlCol="0">
            <a:prstTxWarp prst="textTriangle">
              <a:avLst>
                <a:gd name="adj" fmla="val 50615"/>
              </a:avLst>
            </a:prstTxWarp>
            <a:spAutoFit/>
          </a:bodyPr>
          <a:lstStyle/>
          <a:p>
            <a:pPr algn="ctr"/>
            <a:r>
              <a:rPr lang="cs-CZ" sz="3200" dirty="0">
                <a:solidFill>
                  <a:srgbClr val="0000FF"/>
                </a:solidFill>
                <a:latin typeface="Cooper Black" panose="0208090404030B020404" pitchFamily="18" charset="0"/>
              </a:rPr>
              <a:t>Valná hromada</a:t>
            </a:r>
          </a:p>
          <a:p>
            <a:pPr algn="ctr"/>
            <a:r>
              <a:rPr lang="cs-CZ" sz="3200" dirty="0">
                <a:solidFill>
                  <a:srgbClr val="0000FF"/>
                </a:solidFill>
                <a:latin typeface="Cooper Black" panose="0208090404030B020404" pitchFamily="18" charset="0"/>
              </a:rPr>
              <a:t>Fotbalové oddílu </a:t>
            </a:r>
          </a:p>
          <a:p>
            <a:pPr algn="ctr"/>
            <a:r>
              <a:rPr lang="cs-CZ" sz="3200" dirty="0">
                <a:solidFill>
                  <a:srgbClr val="0000FF"/>
                </a:solidFill>
                <a:latin typeface="Cooper Black" panose="0208090404030B020404" pitchFamily="18" charset="0"/>
              </a:rPr>
              <a:t>SK Štětí</a:t>
            </a:r>
          </a:p>
        </p:txBody>
      </p:sp>
      <p:sp>
        <p:nvSpPr>
          <p:cNvPr id="9" name="TextovéPole 8"/>
          <p:cNvSpPr txBox="1"/>
          <p:nvPr/>
        </p:nvSpPr>
        <p:spPr>
          <a:xfrm>
            <a:off x="5524844" y="1891308"/>
            <a:ext cx="4608512" cy="677108"/>
          </a:xfrm>
          <a:prstGeom prst="rect">
            <a:avLst/>
          </a:prstGeom>
          <a:noFill/>
          <a:effectLst>
            <a:softEdge rad="0"/>
          </a:effectLst>
        </p:spPr>
        <p:txBody>
          <a:bodyPr wrap="square" rtlCol="0">
            <a:spAutoFit/>
          </a:bodyPr>
          <a:lstStyle/>
          <a:p>
            <a:pPr algn="just"/>
            <a:r>
              <a:rPr lang="cs-CZ" sz="1400" dirty="0">
                <a:latin typeface="Bookman Old Style" panose="02050604050505020204" pitchFamily="18" charset="0"/>
                <a:cs typeface="Arial" panose="020B0604020202020204" pitchFamily="34" charset="0"/>
              </a:rPr>
              <a:t>se konala ve </a:t>
            </a:r>
            <a:r>
              <a:rPr lang="cs-CZ" sz="2000" dirty="0">
                <a:latin typeface="Bookman Old Style" panose="02050604050505020204" pitchFamily="18" charset="0"/>
                <a:cs typeface="Arial" panose="020B0604020202020204" pitchFamily="34" charset="0"/>
              </a:rPr>
              <a:t>čtvrtek 2. května 2019</a:t>
            </a:r>
            <a:r>
              <a:rPr lang="cs-CZ" sz="2400" dirty="0">
                <a:latin typeface="Bookman Old Style" panose="02050604050505020204" pitchFamily="18" charset="0"/>
                <a:cs typeface="Arial" panose="020B0604020202020204" pitchFamily="34" charset="0"/>
              </a:rPr>
              <a:t> </a:t>
            </a:r>
            <a:r>
              <a:rPr lang="cs-CZ" sz="1400" dirty="0">
                <a:latin typeface="Bookman Old Style" panose="02050604050505020204" pitchFamily="18" charset="0"/>
                <a:cs typeface="Arial" panose="020B0604020202020204" pitchFamily="34" charset="0"/>
              </a:rPr>
              <a:t>v klubovně fotbalového oddílu</a:t>
            </a:r>
          </a:p>
        </p:txBody>
      </p:sp>
      <p:sp>
        <p:nvSpPr>
          <p:cNvPr id="10" name="Text Box 6"/>
          <p:cNvSpPr txBox="1">
            <a:spLocks noChangeArrowheads="1"/>
          </p:cNvSpPr>
          <p:nvPr/>
        </p:nvSpPr>
        <p:spPr bwMode="auto">
          <a:xfrm>
            <a:off x="5524844" y="2666168"/>
            <a:ext cx="4680520" cy="2340000"/>
          </a:xfrm>
          <a:prstGeom prst="rect">
            <a:avLst/>
          </a:prstGeom>
          <a:pattFill prst="dashVert">
            <a:fgClr>
              <a:srgbClr val="BBE0E3"/>
            </a:fgClr>
            <a:bgClr>
              <a:srgbClr val="FFFFFF"/>
            </a:bgClr>
          </a:pattFill>
          <a:ln w="66675">
            <a:solidFill>
              <a:srgbClr val="00B050"/>
            </a:solidFill>
            <a:prstDash val="dash"/>
            <a:miter lim="800000"/>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1600" b="0" i="1" u="none" strike="noStrike" kern="0" cap="none" spc="0" normalizeH="0" baseline="0" noProof="0" dirty="0">
                <a:ln>
                  <a:noFill/>
                </a:ln>
                <a:solidFill>
                  <a:srgbClr val="000000"/>
                </a:solidFill>
                <a:effectLst>
                  <a:outerShdw blurRad="38100" dist="38100" dir="2700000" algn="tl">
                    <a:srgbClr val="C0C0C0"/>
                  </a:outerShdw>
                </a:effectLst>
                <a:uLnTx/>
                <a:uFillTx/>
                <a:latin typeface="Arial" charset="0"/>
              </a:rPr>
              <a:t>Program:</a:t>
            </a:r>
          </a:p>
          <a:p>
            <a:pPr marL="0" marR="0" lvl="0" indent="0" defTabSz="914400" eaLnBrk="1" fontAlgn="auto" latinLnBrk="0" hangingPunct="1">
              <a:lnSpc>
                <a:spcPct val="100000"/>
              </a:lnSpc>
              <a:spcBef>
                <a:spcPts val="0"/>
              </a:spcBef>
              <a:spcAft>
                <a:spcPts val="0"/>
              </a:spcAft>
              <a:buClrTx/>
              <a:buSzTx/>
              <a:buFontTx/>
              <a:buNone/>
              <a:tabLst/>
              <a:defRPr/>
            </a:pPr>
            <a:r>
              <a:rPr kumimoji="0" lang="cs-CZ" sz="1600" b="0" i="1" u="none" strike="noStrike" kern="0" cap="none" spc="0" normalizeH="0" baseline="0" noProof="0" dirty="0">
                <a:ln>
                  <a:noFill/>
                </a:ln>
                <a:solidFill>
                  <a:srgbClr val="000000"/>
                </a:solidFill>
                <a:effectLst>
                  <a:outerShdw blurRad="38100" dist="38100" dir="2700000" algn="tl">
                    <a:srgbClr val="C0C0C0"/>
                  </a:outerShdw>
                </a:effectLst>
                <a:uLnTx/>
                <a:uFillTx/>
                <a:latin typeface="Arial" charset="0"/>
              </a:rPr>
              <a:t>1.Úvod</a:t>
            </a:r>
          </a:p>
          <a:p>
            <a:pPr marL="0" marR="0" lvl="0" indent="0" defTabSz="914400" eaLnBrk="1" fontAlgn="auto" latinLnBrk="0" hangingPunct="1">
              <a:lnSpc>
                <a:spcPct val="100000"/>
              </a:lnSpc>
              <a:spcBef>
                <a:spcPts val="0"/>
              </a:spcBef>
              <a:spcAft>
                <a:spcPts val="0"/>
              </a:spcAft>
              <a:buClrTx/>
              <a:buSzTx/>
              <a:buFontTx/>
              <a:buNone/>
              <a:tabLst/>
              <a:defRPr/>
            </a:pPr>
            <a:r>
              <a:rPr kumimoji="0" lang="cs-CZ" sz="1600" b="0" i="1" u="none" strike="noStrike" kern="0" cap="none" spc="0" normalizeH="0" baseline="0" noProof="0" dirty="0">
                <a:ln>
                  <a:noFill/>
                </a:ln>
                <a:solidFill>
                  <a:srgbClr val="000000"/>
                </a:solidFill>
                <a:effectLst>
                  <a:outerShdw blurRad="38100" dist="38100" dir="2700000" algn="tl">
                    <a:srgbClr val="C0C0C0"/>
                  </a:outerShdw>
                </a:effectLst>
                <a:uLnTx/>
                <a:uFillTx/>
                <a:latin typeface="Arial" charset="0"/>
              </a:rPr>
              <a:t>2.Volba mandátové a revizní komise</a:t>
            </a:r>
          </a:p>
          <a:p>
            <a:pPr marL="0" marR="0" lvl="0" indent="0" defTabSz="914400" eaLnBrk="1" fontAlgn="auto" latinLnBrk="0" hangingPunct="1">
              <a:lnSpc>
                <a:spcPct val="100000"/>
              </a:lnSpc>
              <a:spcBef>
                <a:spcPts val="0"/>
              </a:spcBef>
              <a:spcAft>
                <a:spcPts val="0"/>
              </a:spcAft>
              <a:buClrTx/>
              <a:buSzTx/>
              <a:buFontTx/>
              <a:buNone/>
              <a:tabLst/>
              <a:defRPr/>
            </a:pPr>
            <a:r>
              <a:rPr kumimoji="0" lang="cs-CZ" sz="1600" b="0" i="1" u="none" strike="noStrike" kern="0" cap="none" spc="0" normalizeH="0" baseline="0" noProof="0" dirty="0">
                <a:ln>
                  <a:noFill/>
                </a:ln>
                <a:solidFill>
                  <a:srgbClr val="000000"/>
                </a:solidFill>
                <a:effectLst>
                  <a:outerShdw blurRad="38100" dist="38100" dir="2700000" algn="tl">
                    <a:srgbClr val="C0C0C0"/>
                  </a:outerShdw>
                </a:effectLst>
                <a:uLnTx/>
                <a:uFillTx/>
                <a:latin typeface="Arial" charset="0"/>
              </a:rPr>
              <a:t>3. Zpráva o činnosti včetně sportovní</a:t>
            </a:r>
          </a:p>
          <a:p>
            <a:pPr marL="0" marR="0" lvl="0" indent="0" defTabSz="914400" eaLnBrk="1" fontAlgn="auto" latinLnBrk="0" hangingPunct="1">
              <a:lnSpc>
                <a:spcPct val="100000"/>
              </a:lnSpc>
              <a:spcBef>
                <a:spcPts val="0"/>
              </a:spcBef>
              <a:spcAft>
                <a:spcPts val="0"/>
              </a:spcAft>
              <a:buClrTx/>
              <a:buSzTx/>
              <a:buFontTx/>
              <a:buNone/>
              <a:tabLst/>
              <a:defRPr/>
            </a:pPr>
            <a:r>
              <a:rPr kumimoji="0" lang="cs-CZ" sz="1600" b="0" i="1" u="none" strike="noStrike" kern="0" cap="none" spc="0" normalizeH="0" baseline="0" noProof="0" dirty="0">
                <a:ln>
                  <a:noFill/>
                </a:ln>
                <a:solidFill>
                  <a:srgbClr val="000000"/>
                </a:solidFill>
                <a:effectLst>
                  <a:outerShdw blurRad="38100" dist="38100" dir="2700000" algn="tl">
                    <a:srgbClr val="C0C0C0"/>
                  </a:outerShdw>
                </a:effectLst>
                <a:uLnTx/>
                <a:uFillTx/>
                <a:latin typeface="Arial" charset="0"/>
              </a:rPr>
              <a:t>4. Zpráva o hospodaření</a:t>
            </a:r>
          </a:p>
          <a:p>
            <a:pPr marL="0" marR="0" lvl="0" indent="0" defTabSz="914400" eaLnBrk="1" fontAlgn="auto" latinLnBrk="0" hangingPunct="1">
              <a:lnSpc>
                <a:spcPct val="100000"/>
              </a:lnSpc>
              <a:spcBef>
                <a:spcPts val="0"/>
              </a:spcBef>
              <a:spcAft>
                <a:spcPts val="0"/>
              </a:spcAft>
              <a:buClrTx/>
              <a:buSzTx/>
              <a:buFontTx/>
              <a:buNone/>
              <a:tabLst/>
              <a:defRPr/>
            </a:pPr>
            <a:r>
              <a:rPr kumimoji="0" lang="cs-CZ" sz="1600" b="0" i="1" u="none" strike="noStrike" kern="0" cap="none" spc="0" normalizeH="0" baseline="0" noProof="0" dirty="0">
                <a:ln>
                  <a:noFill/>
                </a:ln>
                <a:solidFill>
                  <a:srgbClr val="000000"/>
                </a:solidFill>
                <a:effectLst>
                  <a:outerShdw blurRad="38100" dist="38100" dir="2700000" algn="tl">
                    <a:srgbClr val="C0C0C0"/>
                  </a:outerShdw>
                </a:effectLst>
                <a:uLnTx/>
                <a:uFillTx/>
                <a:latin typeface="Arial" charset="0"/>
              </a:rPr>
              <a:t>5. Rozpočet</a:t>
            </a:r>
          </a:p>
          <a:p>
            <a:pPr marL="0" marR="0" lvl="0" indent="0" defTabSz="914400" eaLnBrk="1" fontAlgn="auto" latinLnBrk="0" hangingPunct="1">
              <a:lnSpc>
                <a:spcPct val="100000"/>
              </a:lnSpc>
              <a:spcBef>
                <a:spcPts val="0"/>
              </a:spcBef>
              <a:spcAft>
                <a:spcPts val="0"/>
              </a:spcAft>
              <a:buClrTx/>
              <a:buSzTx/>
              <a:buFontTx/>
              <a:buNone/>
              <a:tabLst/>
              <a:defRPr/>
            </a:pPr>
            <a:r>
              <a:rPr kumimoji="0" lang="cs-CZ" sz="1600" b="0" i="1" u="none" strike="noStrike" kern="0" cap="none" spc="0" normalizeH="0" baseline="0" noProof="0" dirty="0">
                <a:ln>
                  <a:noFill/>
                </a:ln>
                <a:solidFill>
                  <a:srgbClr val="000000"/>
                </a:solidFill>
                <a:effectLst>
                  <a:outerShdw blurRad="38100" dist="38100" dir="2700000" algn="tl">
                    <a:srgbClr val="C0C0C0"/>
                  </a:outerShdw>
                </a:effectLst>
                <a:uLnTx/>
                <a:uFillTx/>
                <a:latin typeface="Arial" charset="0"/>
              </a:rPr>
              <a:t>6.Volba delegátů na Valnou hromadu SK</a:t>
            </a:r>
          </a:p>
          <a:p>
            <a:pPr marL="0" marR="0" lvl="0" indent="0" defTabSz="914400" eaLnBrk="1" fontAlgn="auto" latinLnBrk="0" hangingPunct="1">
              <a:lnSpc>
                <a:spcPct val="100000"/>
              </a:lnSpc>
              <a:spcBef>
                <a:spcPts val="0"/>
              </a:spcBef>
              <a:spcAft>
                <a:spcPts val="0"/>
              </a:spcAft>
              <a:buClrTx/>
              <a:buSzTx/>
              <a:buFontTx/>
              <a:buNone/>
              <a:tabLst/>
              <a:defRPr/>
            </a:pPr>
            <a:r>
              <a:rPr kumimoji="0" lang="cs-CZ" sz="1600" b="0" i="1" u="none" strike="noStrike" kern="0" cap="none" spc="0" normalizeH="0" baseline="0" noProof="0" dirty="0">
                <a:ln>
                  <a:noFill/>
                </a:ln>
                <a:solidFill>
                  <a:srgbClr val="000000"/>
                </a:solidFill>
                <a:effectLst>
                  <a:outerShdw blurRad="38100" dist="38100" dir="2700000" algn="tl">
                    <a:srgbClr val="C0C0C0"/>
                  </a:outerShdw>
                </a:effectLst>
                <a:uLnTx/>
                <a:uFillTx/>
                <a:latin typeface="Arial" charset="0"/>
              </a:rPr>
              <a:t>6. Diskuse</a:t>
            </a:r>
          </a:p>
          <a:p>
            <a:pPr marL="0" marR="0" lvl="0" indent="0" defTabSz="914400" eaLnBrk="1" fontAlgn="auto" latinLnBrk="0" hangingPunct="1">
              <a:lnSpc>
                <a:spcPct val="100000"/>
              </a:lnSpc>
              <a:spcBef>
                <a:spcPts val="0"/>
              </a:spcBef>
              <a:spcAft>
                <a:spcPts val="0"/>
              </a:spcAft>
              <a:buClrTx/>
              <a:buSzTx/>
              <a:buFontTx/>
              <a:buNone/>
              <a:tabLst/>
              <a:defRPr/>
            </a:pPr>
            <a:r>
              <a:rPr kumimoji="0" lang="cs-CZ" sz="1600" b="0" i="1" u="none" strike="noStrike" kern="0" cap="none" spc="0" normalizeH="0" baseline="0" noProof="0" dirty="0">
                <a:ln>
                  <a:noFill/>
                </a:ln>
                <a:solidFill>
                  <a:srgbClr val="000000"/>
                </a:solidFill>
                <a:effectLst>
                  <a:outerShdw blurRad="38100" dist="38100" dir="2700000" algn="tl">
                    <a:srgbClr val="C0C0C0"/>
                  </a:outerShdw>
                </a:effectLst>
                <a:uLnTx/>
                <a:uFillTx/>
                <a:latin typeface="Arial" charset="0"/>
              </a:rPr>
              <a:t>7.Závěr</a:t>
            </a:r>
            <a:r>
              <a:rPr kumimoji="0" lang="cs-CZ" sz="1600" b="0" i="0" u="none" strike="noStrike" kern="0" cap="none" spc="0" normalizeH="0" baseline="0" noProof="0" dirty="0">
                <a:ln>
                  <a:noFill/>
                </a:ln>
                <a:solidFill>
                  <a:srgbClr val="000000"/>
                </a:solidFill>
                <a:effectLst>
                  <a:outerShdw blurRad="38100" dist="38100" dir="2700000" algn="tl">
                    <a:srgbClr val="C0C0C0"/>
                  </a:outerShdw>
                </a:effectLst>
                <a:uLnTx/>
                <a:uFillTx/>
                <a:latin typeface="Arial"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cs-CZ" sz="2100" b="0" i="0" u="none" strike="noStrike" kern="0" cap="none" spc="0" normalizeH="0" baseline="0" noProof="0" dirty="0">
                <a:ln>
                  <a:noFill/>
                </a:ln>
                <a:solidFill>
                  <a:srgbClr val="000000"/>
                </a:solidFill>
                <a:effectLst>
                  <a:outerShdw blurRad="38100" dist="38100" dir="2700000" algn="tl">
                    <a:srgbClr val="C0C0C0"/>
                  </a:outerShdw>
                </a:effectLst>
                <a:uLnTx/>
                <a:uFillTx/>
                <a:latin typeface="Arial" charset="0"/>
              </a:rPr>
              <a:t>                            </a:t>
            </a:r>
            <a:r>
              <a:rPr kumimoji="0" lang="cs-CZ" sz="1800" b="0" i="0" u="none" strike="noStrike" kern="0" cap="none" spc="0" normalizeH="0" baseline="0" noProof="0" dirty="0">
                <a:ln>
                  <a:noFill/>
                </a:ln>
                <a:solidFill>
                  <a:srgbClr val="000000"/>
                </a:solidFill>
                <a:effectLst>
                  <a:outerShdw blurRad="38100" dist="38100" dir="2700000" algn="tl">
                    <a:srgbClr val="C0C0C0"/>
                  </a:outerShdw>
                </a:effectLst>
                <a:uLnTx/>
                <a:uFillTx/>
                <a:latin typeface="Arial" charset="0"/>
              </a:rPr>
              <a:t>                                                      </a:t>
            </a:r>
            <a:endParaRPr kumimoji="0" lang="cs-CZ" sz="1800" b="0" i="0" u="none" strike="noStrike" kern="0" cap="none" spc="0" normalizeH="0" baseline="0" noProof="0" dirty="0">
              <a:ln>
                <a:noFill/>
              </a:ln>
              <a:solidFill>
                <a:srgbClr val="000000"/>
              </a:solidFill>
              <a:effectLst/>
              <a:uLnTx/>
              <a:uFillTx/>
              <a:latin typeface="Arial" charset="0"/>
            </a:endParaRPr>
          </a:p>
        </p:txBody>
      </p:sp>
      <p:sp>
        <p:nvSpPr>
          <p:cNvPr id="11" name="TextovéPole 10"/>
          <p:cNvSpPr txBox="1"/>
          <p:nvPr/>
        </p:nvSpPr>
        <p:spPr>
          <a:xfrm>
            <a:off x="5524844" y="5273585"/>
            <a:ext cx="4608512" cy="1600438"/>
          </a:xfrm>
          <a:prstGeom prst="rect">
            <a:avLst/>
          </a:prstGeom>
          <a:solidFill>
            <a:schemeClr val="bg1">
              <a:lumMod val="95000"/>
            </a:schemeClr>
          </a:solidFill>
          <a:effectLst>
            <a:softEdge rad="0"/>
          </a:effectLst>
        </p:spPr>
        <p:txBody>
          <a:bodyPr wrap="square" rtlCol="0">
            <a:spAutoFit/>
          </a:bodyPr>
          <a:lstStyle/>
          <a:p>
            <a:pPr algn="just"/>
            <a:r>
              <a:rPr lang="cs-CZ" sz="1400" dirty="0">
                <a:latin typeface="Arial Black" panose="020B0A04020102020204" pitchFamily="34" charset="0"/>
              </a:rPr>
              <a:t>Děkujeme všem za účast a ti co nepřišli, tak měli určité vážné důvody a budou se o průběhu schůze informovat u svých kolegů, protože se jednalo o důležitých věcech jako třeba o rozvoji členské základny a zajištění finančních zdrojů pro úspěšnou činnost oddílu</a:t>
            </a:r>
          </a:p>
        </p:txBody>
      </p:sp>
      <p:sp>
        <p:nvSpPr>
          <p:cNvPr id="12" name="Obdélník 11"/>
          <p:cNvSpPr/>
          <p:nvPr/>
        </p:nvSpPr>
        <p:spPr>
          <a:xfrm>
            <a:off x="143992" y="1250232"/>
            <a:ext cx="4680520" cy="5888407"/>
          </a:xfrm>
          <a:prstGeom prst="rect">
            <a:avLst/>
          </a:prstGeom>
        </p:spPr>
        <p:txBody>
          <a:bodyPr wrap="square">
            <a:spAutoFit/>
          </a:bodyPr>
          <a:lstStyle/>
          <a:p>
            <a:pPr algn="ctr">
              <a:lnSpc>
                <a:spcPct val="107000"/>
              </a:lnSpc>
              <a:spcAft>
                <a:spcPts val="0"/>
              </a:spcAft>
            </a:pPr>
            <a:r>
              <a:rPr lang="cs-CZ" sz="1600" dirty="0">
                <a:highlight>
                  <a:srgbClr val="FF0000"/>
                </a:highlight>
                <a:latin typeface="Arial Black" panose="020B0A04020102020204" pitchFamily="34" charset="0"/>
                <a:ea typeface="Times New Roman" panose="02020603050405020304" pitchFamily="18" charset="0"/>
                <a:cs typeface="Arial" panose="020B0604020202020204" pitchFamily="34" charset="0"/>
              </a:rPr>
              <a:t>TJ Slavoj Úštěk-SK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highlight>
                  <a:srgbClr val="FF0000"/>
                </a:highlight>
                <a:latin typeface="Arial Black" panose="020B0A04020102020204" pitchFamily="34" charset="0"/>
                <a:ea typeface="Times New Roman" panose="02020603050405020304" pitchFamily="18" charset="0"/>
                <a:cs typeface="Arial" panose="020B0604020202020204" pitchFamily="34" charset="0"/>
              </a:rPr>
              <a:t>1:0(1:0)  28.4.2019  19. 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Times New Roman" panose="02020603050405020304" pitchFamily="18" charset="0"/>
                <a:cs typeface="Arial" panose="020B0604020202020204" pitchFamily="34" charset="0"/>
              </a:rPr>
              <a:t>Do </a:t>
            </a:r>
            <a:r>
              <a:rPr lang="cs-CZ" sz="1000" b="0" dirty="0" err="1">
                <a:latin typeface="Arial" panose="020B0604020202020204" pitchFamily="34" charset="0"/>
                <a:ea typeface="Times New Roman" panose="02020603050405020304" pitchFamily="18" charset="0"/>
                <a:cs typeface="Arial" panose="020B0604020202020204" pitchFamily="34" charset="0"/>
              </a:rPr>
              <a:t>Úštěka</a:t>
            </a:r>
            <a:r>
              <a:rPr lang="cs-CZ" sz="1000" b="0" dirty="0">
                <a:latin typeface="Arial" panose="020B0604020202020204" pitchFamily="34" charset="0"/>
                <a:ea typeface="Times New Roman" panose="02020603050405020304" pitchFamily="18" charset="0"/>
                <a:cs typeface="Arial" panose="020B0604020202020204" pitchFamily="34" charset="0"/>
              </a:rPr>
              <a:t> jsme chtěli odjet v naději, že se nám podaří konečně vyhrát, ale už při odjezdu nastaly problémy, když se někteří hráči bez omluvy nedostavili a zůstalo nás pouze deset. Začátek zápasu nás navíc zaskočil, když už v 10. minutě domácí skórovali. Špatně jsme vykopli, k míči se dostal Jan Barnet a z 30 metrů vystřelil. Bohužel slova se ujal nerovný terén. Balón se nečekaně odrazil od země a zaplul za záda bezmocného ochránce naší branky. V dalších minutách se toho moc nedělo, hra se uklidnila, ale i tak jsme mohli v 19. minutě vyrovnat. Jakub </a:t>
            </a:r>
            <a:r>
              <a:rPr lang="cs-CZ" sz="1000" b="0" dirty="0" err="1">
                <a:latin typeface="Arial" panose="020B0604020202020204" pitchFamily="34" charset="0"/>
                <a:ea typeface="Times New Roman" panose="02020603050405020304" pitchFamily="18" charset="0"/>
                <a:cs typeface="Arial" panose="020B0604020202020204" pitchFamily="34" charset="0"/>
              </a:rPr>
              <a:t>Daniluk</a:t>
            </a:r>
            <a:r>
              <a:rPr lang="cs-CZ" sz="1000" b="0" dirty="0">
                <a:latin typeface="Arial" panose="020B0604020202020204" pitchFamily="34" charset="0"/>
                <a:ea typeface="Times New Roman" panose="02020603050405020304" pitchFamily="18" charset="0"/>
                <a:cs typeface="Arial" panose="020B0604020202020204" pitchFamily="34" charset="0"/>
              </a:rPr>
              <a:t> nádherně uvolnil Tomáše </a:t>
            </a:r>
            <a:r>
              <a:rPr lang="cs-CZ" sz="1000" b="0" dirty="0" err="1">
                <a:latin typeface="Arial" panose="020B0604020202020204" pitchFamily="34" charset="0"/>
                <a:ea typeface="Times New Roman" panose="02020603050405020304" pitchFamily="18" charset="0"/>
                <a:cs typeface="Arial" panose="020B0604020202020204" pitchFamily="34" charset="0"/>
              </a:rPr>
              <a:t>Vasziho</a:t>
            </a:r>
            <a:r>
              <a:rPr lang="cs-CZ" sz="1000" b="0" dirty="0">
                <a:latin typeface="Arial" panose="020B0604020202020204" pitchFamily="34" charset="0"/>
                <a:ea typeface="Times New Roman" panose="02020603050405020304" pitchFamily="18" charset="0"/>
                <a:cs typeface="Arial" panose="020B0604020202020204" pitchFamily="34" charset="0"/>
              </a:rPr>
              <a:t>, který mohl ještě přihrát Ladislavu Ladičovi, ale vyzkoušel raději procpat míč mezi tyčku a brankáře. Místo v síti skončil míč těsně vedle. Hezkou střelou z velké dálky se představil i domácí Úštěk ve 23. minutě. Lukáš </a:t>
            </a:r>
            <a:r>
              <a:rPr lang="cs-CZ" sz="1000" b="0" dirty="0" err="1">
                <a:latin typeface="Arial" panose="020B0604020202020204" pitchFamily="34" charset="0"/>
                <a:ea typeface="Times New Roman" panose="02020603050405020304" pitchFamily="18" charset="0"/>
                <a:cs typeface="Arial" panose="020B0604020202020204" pitchFamily="34" charset="0"/>
              </a:rPr>
              <a:t>Šrotýř</a:t>
            </a:r>
            <a:r>
              <a:rPr lang="cs-CZ" sz="1000" b="0" dirty="0">
                <a:latin typeface="Arial" panose="020B0604020202020204" pitchFamily="34" charset="0"/>
                <a:ea typeface="Times New Roman" panose="02020603050405020304" pitchFamily="18" charset="0"/>
                <a:cs typeface="Arial" panose="020B0604020202020204" pitchFamily="34" charset="0"/>
              </a:rPr>
              <a:t> v brance vyrazil na roh. Ve zbytku 1. půle měly obě mužstva ještě po jedné větší příležitosti. V naší sestavě to byl Oldřich </a:t>
            </a:r>
            <a:r>
              <a:rPr lang="cs-CZ" sz="1000" b="0" dirty="0" err="1">
                <a:latin typeface="Arial" panose="020B0604020202020204" pitchFamily="34" charset="0"/>
                <a:ea typeface="Times New Roman" panose="02020603050405020304" pitchFamily="18" charset="0"/>
                <a:cs typeface="Arial" panose="020B0604020202020204" pitchFamily="34" charset="0"/>
              </a:rPr>
              <a:t>Malecha</a:t>
            </a:r>
            <a:r>
              <a:rPr lang="cs-CZ" sz="1000" b="0" dirty="0">
                <a:latin typeface="Arial" panose="020B0604020202020204" pitchFamily="34" charset="0"/>
                <a:ea typeface="Times New Roman" panose="02020603050405020304" pitchFamily="18" charset="0"/>
                <a:cs typeface="Arial" panose="020B0604020202020204" pitchFamily="34" charset="0"/>
              </a:rPr>
              <a:t>, ale v pádu branku přestřelil. Možnost domácího celku zlikvidoval brankář.   Ve 2. poločase se hodně přiostřilo. Hřiště se začalo žlutit, ale začalo i červenat. Žlutá karta pro domácí po faulu na Ladiče ve 48. minutě. Z volného přímého kopu trefil Oldřich </a:t>
            </a:r>
            <a:r>
              <a:rPr lang="cs-CZ" sz="1000" b="0" dirty="0" err="1">
                <a:latin typeface="Arial" panose="020B0604020202020204" pitchFamily="34" charset="0"/>
                <a:ea typeface="Times New Roman" panose="02020603050405020304" pitchFamily="18" charset="0"/>
                <a:cs typeface="Arial" panose="020B0604020202020204" pitchFamily="34" charset="0"/>
              </a:rPr>
              <a:t>Malecha</a:t>
            </a:r>
            <a:r>
              <a:rPr lang="cs-CZ" sz="1000" b="0" dirty="0">
                <a:latin typeface="Arial" panose="020B0604020202020204" pitchFamily="34" charset="0"/>
                <a:ea typeface="Times New Roman" panose="02020603050405020304" pitchFamily="18" charset="0"/>
                <a:cs typeface="Arial" panose="020B0604020202020204" pitchFamily="34" charset="0"/>
              </a:rPr>
              <a:t> jen gólmana.  Vzápětí viděl žlutou kartu náš Jakub </a:t>
            </a:r>
            <a:r>
              <a:rPr lang="cs-CZ" sz="1000" b="0" dirty="0" err="1">
                <a:latin typeface="Arial" panose="020B0604020202020204" pitchFamily="34" charset="0"/>
                <a:ea typeface="Times New Roman" panose="02020603050405020304" pitchFamily="18" charset="0"/>
                <a:cs typeface="Arial" panose="020B0604020202020204" pitchFamily="34" charset="0"/>
              </a:rPr>
              <a:t>Daniluk</a:t>
            </a:r>
            <a:r>
              <a:rPr lang="cs-CZ" sz="1000" b="0" dirty="0">
                <a:latin typeface="Arial" panose="020B0604020202020204" pitchFamily="34" charset="0"/>
                <a:ea typeface="Times New Roman" panose="02020603050405020304" pitchFamily="18" charset="0"/>
                <a:cs typeface="Arial" panose="020B0604020202020204" pitchFamily="34" charset="0"/>
              </a:rPr>
              <a:t>. V 51. minutě protestoval domácí hráč a odměněn byl také kartou barvy žluté. V  53. minutě vyfasoval žlutou štětský Ladislav Ladič. Za další minutu už jsme  slavili vyrovnávací gól, ale ukázalo se, že to bylo předčasné.  Míč totiž po střele </a:t>
            </a:r>
            <a:r>
              <a:rPr lang="cs-CZ" sz="1000" b="0" dirty="0" err="1">
                <a:latin typeface="Arial" panose="020B0604020202020204" pitchFamily="34" charset="0"/>
                <a:ea typeface="Times New Roman" panose="02020603050405020304" pitchFamily="18" charset="0"/>
                <a:cs typeface="Arial" panose="020B0604020202020204" pitchFamily="34" charset="0"/>
              </a:rPr>
              <a:t>Vasziho</a:t>
            </a:r>
            <a:r>
              <a:rPr lang="cs-CZ" sz="1000" b="0" dirty="0">
                <a:latin typeface="Arial" panose="020B0604020202020204" pitchFamily="34" charset="0"/>
                <a:ea typeface="Times New Roman" panose="02020603050405020304" pitchFamily="18" charset="0"/>
                <a:cs typeface="Arial" panose="020B0604020202020204" pitchFamily="34" charset="0"/>
              </a:rPr>
              <a:t> skončil v brance, ale už před tím rozhodčí hru po předchozím zásahu míče do hlavy </a:t>
            </a:r>
            <a:r>
              <a:rPr lang="cs-CZ" sz="1000" b="0" dirty="0" err="1">
                <a:latin typeface="Arial" panose="020B0604020202020204" pitchFamily="34" charset="0"/>
                <a:ea typeface="Times New Roman" panose="02020603050405020304" pitchFamily="18" charset="0"/>
                <a:cs typeface="Arial" panose="020B0604020202020204" pitchFamily="34" charset="0"/>
              </a:rPr>
              <a:t>Malechy</a:t>
            </a:r>
            <a:r>
              <a:rPr lang="cs-CZ" sz="1000" b="0" dirty="0">
                <a:latin typeface="Arial" panose="020B0604020202020204" pitchFamily="34" charset="0"/>
                <a:ea typeface="Times New Roman" panose="02020603050405020304" pitchFamily="18" charset="0"/>
                <a:cs typeface="Arial" panose="020B0604020202020204" pitchFamily="34" charset="0"/>
              </a:rPr>
              <a:t>, přerušil. V 65. minutě krásně za zeď na hlavu Tomáše </a:t>
            </a:r>
            <a:r>
              <a:rPr lang="cs-CZ" sz="1000" b="0" dirty="0" err="1">
                <a:latin typeface="Arial" panose="020B0604020202020204" pitchFamily="34" charset="0"/>
                <a:ea typeface="Times New Roman" panose="02020603050405020304" pitchFamily="18" charset="0"/>
                <a:cs typeface="Arial" panose="020B0604020202020204" pitchFamily="34" charset="0"/>
              </a:rPr>
              <a:t>Dopatera</a:t>
            </a:r>
            <a:r>
              <a:rPr lang="cs-CZ" sz="1000" b="0" dirty="0">
                <a:latin typeface="Arial" panose="020B0604020202020204" pitchFamily="34" charset="0"/>
                <a:ea typeface="Times New Roman" panose="02020603050405020304" pitchFamily="18" charset="0"/>
                <a:cs typeface="Arial" panose="020B0604020202020204" pitchFamily="34" charset="0"/>
              </a:rPr>
              <a:t> odcentroval Tomáš </a:t>
            </a:r>
            <a:r>
              <a:rPr lang="cs-CZ" sz="1000" b="0" dirty="0" err="1">
                <a:latin typeface="Arial" panose="020B0604020202020204" pitchFamily="34" charset="0"/>
                <a:ea typeface="Times New Roman" panose="02020603050405020304" pitchFamily="18" charset="0"/>
                <a:cs typeface="Arial" panose="020B0604020202020204" pitchFamily="34" charset="0"/>
              </a:rPr>
              <a:t>Németh</a:t>
            </a:r>
            <a:r>
              <a:rPr lang="cs-CZ" sz="1000" b="0" dirty="0">
                <a:latin typeface="Arial" panose="020B0604020202020204" pitchFamily="34" charset="0"/>
                <a:ea typeface="Times New Roman" panose="02020603050405020304" pitchFamily="18" charset="0"/>
                <a:cs typeface="Arial" panose="020B0604020202020204" pitchFamily="34" charset="0"/>
              </a:rPr>
              <a:t>, ale </a:t>
            </a:r>
            <a:r>
              <a:rPr lang="cs-CZ" sz="1000" b="0" dirty="0" smtClean="0">
                <a:latin typeface="Arial" panose="020B0604020202020204" pitchFamily="34" charset="0"/>
                <a:ea typeface="Times New Roman" panose="02020603050405020304" pitchFamily="18" charset="0"/>
                <a:cs typeface="Arial" panose="020B0604020202020204" pitchFamily="34" charset="0"/>
              </a:rPr>
              <a:t>míč </a:t>
            </a:r>
            <a:r>
              <a:rPr lang="cs-CZ" sz="1000" b="0" dirty="0">
                <a:latin typeface="Arial" panose="020B0604020202020204" pitchFamily="34" charset="0"/>
                <a:ea typeface="Times New Roman" panose="02020603050405020304" pitchFamily="18" charset="0"/>
                <a:cs typeface="Arial" panose="020B0604020202020204" pitchFamily="34" charset="0"/>
              </a:rPr>
              <a:t>skončil vedle. V 69. minutě začalo na hřišti hřmít. Názory si začali vyměňovat Tomáš </a:t>
            </a:r>
            <a:r>
              <a:rPr lang="cs-CZ" sz="1000" b="0" dirty="0" err="1">
                <a:latin typeface="Arial" panose="020B0604020202020204" pitchFamily="34" charset="0"/>
                <a:ea typeface="Times New Roman" panose="02020603050405020304" pitchFamily="18" charset="0"/>
                <a:cs typeface="Arial" panose="020B0604020202020204" pitchFamily="34" charset="0"/>
              </a:rPr>
              <a:t>Németh</a:t>
            </a:r>
            <a:r>
              <a:rPr lang="cs-CZ" sz="1000" b="0" dirty="0">
                <a:latin typeface="Arial" panose="020B0604020202020204" pitchFamily="34" charset="0"/>
                <a:ea typeface="Times New Roman" panose="02020603050405020304" pitchFamily="18" charset="0"/>
                <a:cs typeface="Arial" panose="020B0604020202020204" pitchFamily="34" charset="0"/>
              </a:rPr>
              <a:t> a domácí Hanák. Rozhodčí je odměnil červenou kartou. Bohužel do zápisu napsal rozhodčí po zápase na naší straně Josefa Chaloupeckého, vedoucí týmu na to nezareagoval  a místo toho teď pyká Josef Chaloupecký. V konci zápasu jsme se ještě snažili aspoň o vyrovnání, ale byla z toho jen žlutá karta </a:t>
            </a:r>
            <a:r>
              <a:rPr lang="cs-CZ" sz="1000" b="0" dirty="0" err="1">
                <a:latin typeface="Arial" panose="020B0604020202020204" pitchFamily="34" charset="0"/>
                <a:ea typeface="Times New Roman" panose="02020603050405020304" pitchFamily="18" charset="0"/>
                <a:cs typeface="Arial" panose="020B0604020202020204" pitchFamily="34" charset="0"/>
              </a:rPr>
              <a:t>renér</a:t>
            </a:r>
            <a:r>
              <a:rPr lang="cs-CZ" sz="1000" b="0" dirty="0">
                <a:latin typeface="Arial" panose="020B0604020202020204" pitchFamily="34" charset="0"/>
                <a:ea typeface="Times New Roman" panose="02020603050405020304" pitchFamily="18" charset="0"/>
                <a:cs typeface="Arial" panose="020B0604020202020204" pitchFamily="34" charset="0"/>
              </a:rPr>
              <a:t> SK </a:t>
            </a:r>
            <a:r>
              <a:rPr lang="cs-CZ" sz="1000" b="0" dirty="0" err="1">
                <a:latin typeface="Arial" panose="020B0604020202020204" pitchFamily="34" charset="0"/>
                <a:ea typeface="Times New Roman" panose="02020603050405020304" pitchFamily="18" charset="0"/>
                <a:cs typeface="Arial" panose="020B0604020202020204" pitchFamily="34" charset="0"/>
              </a:rPr>
              <a:t>Štětípro</a:t>
            </a:r>
            <a:r>
              <a:rPr lang="cs-CZ" sz="1000" b="0" dirty="0">
                <a:latin typeface="Arial" panose="020B0604020202020204" pitchFamily="34" charset="0"/>
                <a:ea typeface="Times New Roman" panose="02020603050405020304" pitchFamily="18" charset="0"/>
                <a:cs typeface="Arial" panose="020B0604020202020204" pitchFamily="34" charset="0"/>
              </a:rPr>
              <a:t> domácího hráče.</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dirty="0">
                <a:latin typeface="Arial" panose="020B0604020202020204" pitchFamily="34" charset="0"/>
                <a:ea typeface="Times New Roman" panose="02020603050405020304" pitchFamily="18" charset="0"/>
                <a:cs typeface="Arial" panose="020B0604020202020204" pitchFamily="34" charset="0"/>
              </a:rPr>
              <a:t> </a:t>
            </a:r>
            <a:r>
              <a:rPr lang="cs-CZ" sz="1000" b="0" u="sng" dirty="0">
                <a:latin typeface="Arial" panose="020B0604020202020204" pitchFamily="34" charset="0"/>
                <a:ea typeface="Times New Roman" panose="02020603050405020304" pitchFamily="18" charset="0"/>
                <a:cs typeface="Arial" panose="020B0604020202020204" pitchFamily="34" charset="0"/>
              </a:rPr>
              <a:t>Sestava:</a:t>
            </a:r>
            <a:r>
              <a:rPr lang="cs-CZ" sz="1000" b="0" dirty="0">
                <a:latin typeface="Arial" panose="020B0604020202020204" pitchFamily="34" charset="0"/>
                <a:ea typeface="Times New Roman" panose="02020603050405020304" pitchFamily="18" charset="0"/>
                <a:cs typeface="Arial" panose="020B0604020202020204" pitchFamily="34" charset="0"/>
              </a:rPr>
              <a:t> </a:t>
            </a:r>
            <a:r>
              <a:rPr lang="cs-CZ" sz="1000" b="0" dirty="0" err="1">
                <a:latin typeface="Arial" panose="020B0604020202020204" pitchFamily="34" charset="0"/>
                <a:ea typeface="Times New Roman" panose="02020603050405020304" pitchFamily="18" charset="0"/>
                <a:cs typeface="Arial" panose="020B0604020202020204" pitchFamily="34" charset="0"/>
              </a:rPr>
              <a:t>L.Šrotýř-L.Kuča</a:t>
            </a:r>
            <a:r>
              <a:rPr lang="cs-CZ" sz="1000" b="0" dirty="0">
                <a:latin typeface="Arial" panose="020B0604020202020204" pitchFamily="34" charset="0"/>
                <a:ea typeface="Times New Roman" panose="02020603050405020304" pitchFamily="18" charset="0"/>
                <a:cs typeface="Arial" panose="020B0604020202020204" pitchFamily="34" charset="0"/>
              </a:rPr>
              <a:t>, </a:t>
            </a:r>
            <a:r>
              <a:rPr lang="cs-CZ" sz="1000" b="0" dirty="0" err="1">
                <a:latin typeface="Arial" panose="020B0604020202020204" pitchFamily="34" charset="0"/>
                <a:ea typeface="Times New Roman" panose="02020603050405020304" pitchFamily="18" charset="0"/>
                <a:cs typeface="Arial" panose="020B0604020202020204" pitchFamily="34" charset="0"/>
              </a:rPr>
              <a:t>T.Németh</a:t>
            </a:r>
            <a:r>
              <a:rPr lang="cs-CZ" sz="1000" b="0" dirty="0">
                <a:latin typeface="Arial" panose="020B0604020202020204" pitchFamily="34" charset="0"/>
                <a:ea typeface="Times New Roman" panose="02020603050405020304" pitchFamily="18" charset="0"/>
                <a:cs typeface="Arial" panose="020B0604020202020204" pitchFamily="34" charset="0"/>
              </a:rPr>
              <a:t>, </a:t>
            </a:r>
            <a:r>
              <a:rPr lang="cs-CZ" sz="1000" b="0" dirty="0" err="1">
                <a:latin typeface="Arial" panose="020B0604020202020204" pitchFamily="34" charset="0"/>
                <a:ea typeface="Times New Roman" panose="02020603050405020304" pitchFamily="18" charset="0"/>
                <a:cs typeface="Arial" panose="020B0604020202020204" pitchFamily="34" charset="0"/>
              </a:rPr>
              <a:t>M.Vaszi</a:t>
            </a:r>
            <a:r>
              <a:rPr lang="cs-CZ" sz="1000" b="0" dirty="0">
                <a:latin typeface="Arial" panose="020B0604020202020204" pitchFamily="34" charset="0"/>
                <a:ea typeface="Times New Roman" panose="02020603050405020304" pitchFamily="18" charset="0"/>
                <a:cs typeface="Arial" panose="020B0604020202020204" pitchFamily="34" charset="0"/>
              </a:rPr>
              <a:t>, </a:t>
            </a:r>
            <a:r>
              <a:rPr lang="cs-CZ" sz="1000" b="0" dirty="0" err="1">
                <a:latin typeface="Arial" panose="020B0604020202020204" pitchFamily="34" charset="0"/>
                <a:ea typeface="Times New Roman" panose="02020603050405020304" pitchFamily="18" charset="0"/>
                <a:cs typeface="Arial" panose="020B0604020202020204" pitchFamily="34" charset="0"/>
              </a:rPr>
              <a:t>O.Malecha</a:t>
            </a:r>
            <a:r>
              <a:rPr lang="cs-CZ" sz="1000" b="0" dirty="0">
                <a:latin typeface="Arial" panose="020B0604020202020204" pitchFamily="34" charset="0"/>
                <a:ea typeface="Times New Roman" panose="02020603050405020304" pitchFamily="18" charset="0"/>
                <a:cs typeface="Arial" panose="020B0604020202020204" pitchFamily="34" charset="0"/>
              </a:rPr>
              <a:t>, </a:t>
            </a:r>
            <a:r>
              <a:rPr lang="cs-CZ" sz="1000" b="0" dirty="0" err="1">
                <a:latin typeface="Arial" panose="020B0604020202020204" pitchFamily="34" charset="0"/>
                <a:ea typeface="Times New Roman" panose="02020603050405020304" pitchFamily="18" charset="0"/>
                <a:cs typeface="Arial" panose="020B0604020202020204" pitchFamily="34" charset="0"/>
              </a:rPr>
              <a:t>L.Ladič</a:t>
            </a:r>
            <a:r>
              <a:rPr lang="cs-CZ" sz="1000" b="0" dirty="0">
                <a:latin typeface="Arial" panose="020B0604020202020204" pitchFamily="34" charset="0"/>
                <a:ea typeface="Times New Roman" panose="02020603050405020304" pitchFamily="18" charset="0"/>
                <a:cs typeface="Arial" panose="020B0604020202020204" pitchFamily="34" charset="0"/>
              </a:rPr>
              <a:t>, </a:t>
            </a:r>
            <a:r>
              <a:rPr lang="cs-CZ" sz="1000" b="0" dirty="0" err="1">
                <a:latin typeface="Arial" panose="020B0604020202020204" pitchFamily="34" charset="0"/>
                <a:ea typeface="Times New Roman" panose="02020603050405020304" pitchFamily="18" charset="0"/>
                <a:cs typeface="Arial" panose="020B0604020202020204" pitchFamily="34" charset="0"/>
              </a:rPr>
              <a:t>J.Daniluk</a:t>
            </a:r>
            <a:r>
              <a:rPr lang="cs-CZ" sz="1000" b="0" dirty="0">
                <a:latin typeface="Arial" panose="020B0604020202020204" pitchFamily="34" charset="0"/>
                <a:ea typeface="Times New Roman" panose="02020603050405020304" pitchFamily="18" charset="0"/>
                <a:cs typeface="Arial" panose="020B0604020202020204" pitchFamily="34" charset="0"/>
              </a:rPr>
              <a:t>, </a:t>
            </a:r>
          </a:p>
          <a:p>
            <a:pPr>
              <a:lnSpc>
                <a:spcPct val="107000"/>
              </a:lnSpc>
              <a:spcAft>
                <a:spcPts val="0"/>
              </a:spcAft>
            </a:pPr>
            <a:r>
              <a:rPr lang="cs-CZ" sz="1000" b="0" dirty="0">
                <a:latin typeface="Arial" panose="020B0604020202020204" pitchFamily="34" charset="0"/>
                <a:ea typeface="Times New Roman" panose="02020603050405020304" pitchFamily="18" charset="0"/>
                <a:cs typeface="Arial" panose="020B0604020202020204" pitchFamily="34" charset="0"/>
              </a:rPr>
              <a:t>                 </a:t>
            </a:r>
            <a:r>
              <a:rPr lang="cs-CZ" sz="1000" b="0" dirty="0" err="1">
                <a:latin typeface="Arial" panose="020B0604020202020204" pitchFamily="34" charset="0"/>
                <a:ea typeface="Times New Roman" panose="02020603050405020304" pitchFamily="18" charset="0"/>
                <a:cs typeface="Arial" panose="020B0604020202020204" pitchFamily="34" charset="0"/>
              </a:rPr>
              <a:t>J.Pilař</a:t>
            </a:r>
            <a:r>
              <a:rPr lang="cs-CZ" sz="1000" b="0" dirty="0">
                <a:latin typeface="Arial" panose="020B0604020202020204" pitchFamily="34" charset="0"/>
                <a:ea typeface="Times New Roman" panose="02020603050405020304" pitchFamily="18" charset="0"/>
                <a:cs typeface="Arial" panose="020B0604020202020204" pitchFamily="34" charset="0"/>
              </a:rPr>
              <a:t>, </a:t>
            </a:r>
            <a:r>
              <a:rPr lang="cs-CZ" sz="1000" b="0" dirty="0" err="1">
                <a:latin typeface="Arial" panose="020B0604020202020204" pitchFamily="34" charset="0"/>
                <a:ea typeface="Times New Roman" panose="02020603050405020304" pitchFamily="18" charset="0"/>
                <a:cs typeface="Arial" panose="020B0604020202020204" pitchFamily="34" charset="0"/>
              </a:rPr>
              <a:t>T.Dopater</a:t>
            </a:r>
            <a:r>
              <a:rPr lang="cs-CZ" sz="1000" b="0" dirty="0">
                <a:latin typeface="Arial" panose="020B0604020202020204" pitchFamily="34" charset="0"/>
                <a:ea typeface="Times New Roman" panose="02020603050405020304" pitchFamily="18" charset="0"/>
                <a:cs typeface="Arial" panose="020B0604020202020204" pitchFamily="34" charset="0"/>
              </a:rPr>
              <a:t>, </a:t>
            </a:r>
            <a:r>
              <a:rPr lang="cs-CZ" sz="1000" b="0" dirty="0" err="1">
                <a:latin typeface="Arial" panose="020B0604020202020204" pitchFamily="34" charset="0"/>
                <a:ea typeface="Times New Roman" panose="02020603050405020304" pitchFamily="18" charset="0"/>
                <a:cs typeface="Arial" panose="020B0604020202020204" pitchFamily="34" charset="0"/>
              </a:rPr>
              <a:t>J.Chaloupecký</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Times New Roman" panose="02020603050405020304" pitchFamily="18" charset="0"/>
                <a:cs typeface="Arial" panose="020B0604020202020204" pitchFamily="34" charset="0"/>
              </a:rPr>
              <a:t>Trenér:</a:t>
            </a:r>
            <a:r>
              <a:rPr lang="cs-CZ" sz="1000" b="0" dirty="0">
                <a:latin typeface="Arial" panose="020B0604020202020204" pitchFamily="34" charset="0"/>
                <a:ea typeface="Times New Roman" panose="02020603050405020304" pitchFamily="18" charset="0"/>
                <a:cs typeface="Arial" panose="020B0604020202020204" pitchFamily="34" charset="0"/>
              </a:rPr>
              <a:t> </a:t>
            </a:r>
            <a:r>
              <a:rPr lang="cs-CZ" sz="1000" b="0" dirty="0" err="1">
                <a:latin typeface="Arial" panose="020B0604020202020204" pitchFamily="34" charset="0"/>
                <a:ea typeface="Times New Roman" panose="02020603050405020304" pitchFamily="18" charset="0"/>
                <a:cs typeface="Arial" panose="020B0604020202020204" pitchFamily="34" charset="0"/>
              </a:rPr>
              <a:t>Z.Németh</a:t>
            </a:r>
            <a:r>
              <a:rPr lang="cs-CZ" sz="1000" b="0" dirty="0">
                <a:latin typeface="Arial" panose="020B0604020202020204" pitchFamily="34" charset="0"/>
                <a:ea typeface="Times New Roman" panose="02020603050405020304" pitchFamily="18" charset="0"/>
                <a:cs typeface="Arial" panose="020B0604020202020204" pitchFamily="34" charset="0"/>
              </a:rPr>
              <a:t>, </a:t>
            </a:r>
            <a:r>
              <a:rPr lang="cs-CZ" sz="1000" b="0" dirty="0" err="1">
                <a:latin typeface="Arial" panose="020B0604020202020204" pitchFamily="34" charset="0"/>
                <a:ea typeface="Times New Roman" panose="02020603050405020304" pitchFamily="18" charset="0"/>
                <a:cs typeface="Arial" panose="020B0604020202020204" pitchFamily="34" charset="0"/>
              </a:rPr>
              <a:t>R.Hrdlička</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Times New Roman" panose="02020603050405020304" pitchFamily="18" charset="0"/>
                <a:cs typeface="Arial" panose="020B0604020202020204" pitchFamily="34" charset="0"/>
              </a:rPr>
              <a:t>Rozhodčí:</a:t>
            </a:r>
            <a:r>
              <a:rPr lang="cs-CZ" sz="1000" b="0" dirty="0">
                <a:latin typeface="Arial" panose="020B0604020202020204" pitchFamily="34" charset="0"/>
                <a:ea typeface="Times New Roman" panose="02020603050405020304" pitchFamily="18" charset="0"/>
                <a:cs typeface="Arial" panose="020B0604020202020204" pitchFamily="34" charset="0"/>
              </a:rPr>
              <a:t> </a:t>
            </a:r>
            <a:r>
              <a:rPr lang="cs-CZ" sz="1000" b="0" dirty="0" err="1">
                <a:latin typeface="Arial" panose="020B0604020202020204" pitchFamily="34" charset="0"/>
                <a:ea typeface="Times New Roman" panose="02020603050405020304" pitchFamily="18" charset="0"/>
                <a:cs typeface="Arial" panose="020B0604020202020204" pitchFamily="34" charset="0"/>
              </a:rPr>
              <a:t>L.Holec-P.Prejza</a:t>
            </a:r>
            <a:r>
              <a:rPr lang="cs-CZ" sz="1000" b="0" dirty="0">
                <a:latin typeface="Arial" panose="020B0604020202020204" pitchFamily="34" charset="0"/>
                <a:ea typeface="Times New Roman" panose="02020603050405020304" pitchFamily="18" charset="0"/>
                <a:cs typeface="Arial" panose="020B0604020202020204" pitchFamily="34" charset="0"/>
              </a:rPr>
              <a:t>(laik), </a:t>
            </a:r>
            <a:r>
              <a:rPr lang="cs-CZ" sz="1000" b="0" dirty="0" err="1">
                <a:latin typeface="Arial" panose="020B0604020202020204" pitchFamily="34" charset="0"/>
                <a:ea typeface="Times New Roman" panose="02020603050405020304" pitchFamily="18" charset="0"/>
                <a:cs typeface="Arial" panose="020B0604020202020204" pitchFamily="34" charset="0"/>
              </a:rPr>
              <a:t>D.Németh</a:t>
            </a:r>
            <a:r>
              <a:rPr lang="cs-CZ" sz="1000" b="0" dirty="0">
                <a:latin typeface="Arial" panose="020B0604020202020204" pitchFamily="34" charset="0"/>
                <a:ea typeface="Times New Roman" panose="02020603050405020304" pitchFamily="18" charset="0"/>
                <a:cs typeface="Arial" panose="020B0604020202020204" pitchFamily="34" charset="0"/>
              </a:rPr>
              <a:t>(laik)  </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ovéPole 12"/>
          <p:cNvSpPr txBox="1"/>
          <p:nvPr/>
        </p:nvSpPr>
        <p:spPr>
          <a:xfrm>
            <a:off x="143992" y="81855"/>
            <a:ext cx="4680520" cy="1015663"/>
          </a:xfrm>
          <a:prstGeom prst="rect">
            <a:avLst/>
          </a:prstGeom>
          <a:blipFill>
            <a:blip r:embed="rId2"/>
            <a:stretch>
              <a:fillRect/>
            </a:stretch>
          </a:blipFill>
          <a:effectLst>
            <a:glow rad="101600">
              <a:srgbClr val="FFFF66">
                <a:alpha val="40000"/>
              </a:srgbClr>
            </a:glow>
            <a:softEdge rad="241300"/>
          </a:effectLst>
        </p:spPr>
        <p:txBody>
          <a:bodyPr wrap="square" rtlCol="0">
            <a:spAutoFit/>
          </a:bodyPr>
          <a:lstStyle/>
          <a:p>
            <a:pPr algn="ctr"/>
            <a:r>
              <a:rPr lang="cs-CZ" sz="2000" dirty="0">
                <a:latin typeface="Arial Black" panose="020B0A04020102020204" pitchFamily="34" charset="0"/>
              </a:rPr>
              <a:t>Nervozitu na hřišti odnesl vyloučením dorostenec </a:t>
            </a:r>
          </a:p>
          <a:p>
            <a:pPr algn="ctr"/>
            <a:r>
              <a:rPr lang="cs-CZ" sz="2000" dirty="0">
                <a:latin typeface="Arial Black" panose="020B0A04020102020204" pitchFamily="34" charset="0"/>
              </a:rPr>
              <a:t>Tomáš </a:t>
            </a:r>
            <a:r>
              <a:rPr lang="cs-CZ" sz="2000" dirty="0" err="1">
                <a:latin typeface="Arial Black" panose="020B0A04020102020204" pitchFamily="34" charset="0"/>
              </a:rPr>
              <a:t>Németh</a:t>
            </a:r>
            <a:endParaRPr lang="cs-CZ" sz="2000" dirty="0">
              <a:latin typeface="Arial Black" panose="020B0A04020102020204" pitchFamily="34" charset="0"/>
            </a:endParaRPr>
          </a:p>
        </p:txBody>
      </p:sp>
    </p:spTree>
    <p:extLst>
      <p:ext uri="{BB962C8B-B14F-4D97-AF65-F5344CB8AC3E}">
        <p14:creationId xmlns:p14="http://schemas.microsoft.com/office/powerpoint/2010/main" val="3936444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4292307" y="6897248"/>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22</a:t>
            </a:r>
          </a:p>
        </p:txBody>
      </p:sp>
      <p:sp>
        <p:nvSpPr>
          <p:cNvPr id="6" name="TextovéPole 5"/>
          <p:cNvSpPr txBox="1"/>
          <p:nvPr/>
        </p:nvSpPr>
        <p:spPr>
          <a:xfrm>
            <a:off x="9721056" y="6978068"/>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23</a:t>
            </a:r>
          </a:p>
        </p:txBody>
      </p:sp>
      <p:sp>
        <p:nvSpPr>
          <p:cNvPr id="17" name="TextovéPole 16"/>
          <p:cNvSpPr txBox="1"/>
          <p:nvPr/>
        </p:nvSpPr>
        <p:spPr>
          <a:xfrm>
            <a:off x="293081" y="89761"/>
            <a:ext cx="4536504" cy="707886"/>
          </a:xfrm>
          <a:prstGeom prst="rect">
            <a:avLst/>
          </a:prstGeom>
          <a:gradFill>
            <a:gsLst>
              <a:gs pos="31000">
                <a:srgbClr val="CCFFFF"/>
              </a:gs>
              <a:gs pos="96000">
                <a:srgbClr val="CCFF66">
                  <a:alpha val="53725"/>
                </a:srgbClr>
              </a:gs>
            </a:gsLst>
            <a:lin ang="5400000" scaled="1"/>
          </a:gradFill>
          <a:effectLst>
            <a:glow rad="101600">
              <a:srgbClr val="FFFF66">
                <a:alpha val="40000"/>
              </a:srgbClr>
            </a:glow>
            <a:softEdge rad="0"/>
          </a:effectLst>
        </p:spPr>
        <p:txBody>
          <a:bodyPr wrap="square" rtlCol="0">
            <a:spAutoFit/>
          </a:bodyPr>
          <a:lstStyle/>
          <a:p>
            <a:pPr algn="ctr"/>
            <a:r>
              <a:rPr lang="cs-CZ" sz="2000" dirty="0">
                <a:solidFill>
                  <a:srgbClr val="FF0000"/>
                </a:solidFill>
                <a:latin typeface="Arial Black" panose="020B0A04020102020204" pitchFamily="34" charset="0"/>
              </a:rPr>
              <a:t>Dnes Vám nabízíme žáky </a:t>
            </a:r>
            <a:r>
              <a:rPr lang="cs-CZ" sz="2000" dirty="0" err="1">
                <a:solidFill>
                  <a:srgbClr val="FF0000"/>
                </a:solidFill>
                <a:latin typeface="Arial Black" panose="020B0A04020102020204" pitchFamily="34" charset="0"/>
              </a:rPr>
              <a:t>Sepapu</a:t>
            </a:r>
            <a:r>
              <a:rPr lang="cs-CZ" sz="2000" dirty="0">
                <a:solidFill>
                  <a:srgbClr val="FF0000"/>
                </a:solidFill>
                <a:latin typeface="Arial Black" panose="020B0A04020102020204" pitchFamily="34" charset="0"/>
              </a:rPr>
              <a:t> Štětí dávné minulosti </a:t>
            </a:r>
          </a:p>
        </p:txBody>
      </p:sp>
      <p:pic>
        <p:nvPicPr>
          <p:cNvPr id="18" name="Obrázek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660" y="897455"/>
            <a:ext cx="3515605" cy="2376000"/>
          </a:xfrm>
          <a:prstGeom prst="rect">
            <a:avLst/>
          </a:prstGeom>
        </p:spPr>
      </p:pic>
      <p:sp>
        <p:nvSpPr>
          <p:cNvPr id="19" name="Obdélník 18"/>
          <p:cNvSpPr/>
          <p:nvPr/>
        </p:nvSpPr>
        <p:spPr>
          <a:xfrm>
            <a:off x="263241" y="3258113"/>
            <a:ext cx="4825359" cy="577081"/>
          </a:xfrm>
          <a:prstGeom prst="rect">
            <a:avLst/>
          </a:prstGeom>
        </p:spPr>
        <p:txBody>
          <a:bodyPr wrap="square">
            <a:spAutoFit/>
          </a:bodyPr>
          <a:lstStyle/>
          <a:p>
            <a:r>
              <a:rPr lang="cs-CZ" sz="1050" u="sng" dirty="0">
                <a:latin typeface="Arial" panose="020B0604020202020204" pitchFamily="34" charset="0"/>
                <a:cs typeface="Arial" panose="020B0604020202020204" pitchFamily="34" charset="0"/>
              </a:rPr>
              <a:t>1. řada zleva:</a:t>
            </a:r>
            <a:r>
              <a:rPr lang="cs-CZ" sz="1050" dirty="0">
                <a:latin typeface="Arial" panose="020B0604020202020204" pitchFamily="34" charset="0"/>
                <a:cs typeface="Arial" panose="020B0604020202020204" pitchFamily="34" charset="0"/>
              </a:rPr>
              <a:t> Vávra Rudolf, </a:t>
            </a:r>
            <a:r>
              <a:rPr lang="cs-CZ" sz="1050" dirty="0" err="1">
                <a:latin typeface="Arial" panose="020B0604020202020204" pitchFamily="34" charset="0"/>
                <a:cs typeface="Arial" panose="020B0604020202020204" pitchFamily="34" charset="0"/>
              </a:rPr>
              <a:t>Kyznar</a:t>
            </a:r>
            <a:r>
              <a:rPr lang="cs-CZ" sz="1050" dirty="0">
                <a:latin typeface="Arial" panose="020B0604020202020204" pitchFamily="34" charset="0"/>
                <a:cs typeface="Arial" panose="020B0604020202020204" pitchFamily="34" charset="0"/>
              </a:rPr>
              <a:t> Miloš, Lacko </a:t>
            </a:r>
            <a:r>
              <a:rPr lang="cs-CZ" sz="1050" dirty="0" err="1">
                <a:latin typeface="Arial" panose="020B0604020202020204" pitchFamily="34" charset="0"/>
                <a:cs typeface="Arial" panose="020B0604020202020204" pitchFamily="34" charset="0"/>
              </a:rPr>
              <a:t>Ludevít</a:t>
            </a:r>
            <a:r>
              <a:rPr lang="cs-CZ" sz="1050" dirty="0">
                <a:latin typeface="Arial" panose="020B0604020202020204" pitchFamily="34" charset="0"/>
                <a:cs typeface="Arial" panose="020B0604020202020204" pitchFamily="34" charset="0"/>
              </a:rPr>
              <a:t>, </a:t>
            </a:r>
            <a:r>
              <a:rPr lang="cs-CZ" sz="1050" dirty="0" err="1">
                <a:latin typeface="Arial" panose="020B0604020202020204" pitchFamily="34" charset="0"/>
                <a:cs typeface="Arial" panose="020B0604020202020204" pitchFamily="34" charset="0"/>
              </a:rPr>
              <a:t>Juriga</a:t>
            </a:r>
            <a:r>
              <a:rPr lang="cs-CZ" sz="1050" dirty="0">
                <a:latin typeface="Arial" panose="020B0604020202020204" pitchFamily="34" charset="0"/>
                <a:cs typeface="Arial" panose="020B0604020202020204" pitchFamily="34" charset="0"/>
              </a:rPr>
              <a:t> Josef, Šnajdr </a:t>
            </a:r>
            <a:r>
              <a:rPr lang="cs-CZ" sz="1050" dirty="0" err="1">
                <a:latin typeface="Arial" panose="020B0604020202020204" pitchFamily="34" charset="0"/>
                <a:cs typeface="Arial" panose="020B0604020202020204" pitchFamily="34" charset="0"/>
              </a:rPr>
              <a:t>xxxxx</a:t>
            </a:r>
            <a:r>
              <a:rPr lang="cs-CZ" sz="1050" dirty="0">
                <a:latin typeface="Arial" panose="020B0604020202020204" pitchFamily="34" charset="0"/>
                <a:cs typeface="Arial" panose="020B0604020202020204" pitchFamily="34" charset="0"/>
              </a:rPr>
              <a:t>, Skřivánek </a:t>
            </a:r>
            <a:r>
              <a:rPr lang="cs-CZ" sz="1050" dirty="0" err="1">
                <a:latin typeface="Arial" panose="020B0604020202020204" pitchFamily="34" charset="0"/>
                <a:cs typeface="Arial" panose="020B0604020202020204" pitchFamily="34" charset="0"/>
              </a:rPr>
              <a:t>xxxxxx</a:t>
            </a:r>
            <a:r>
              <a:rPr lang="cs-CZ" sz="1050" dirty="0">
                <a:latin typeface="Arial" panose="020B0604020202020204" pitchFamily="34" charset="0"/>
                <a:cs typeface="Arial" panose="020B0604020202020204" pitchFamily="34" charset="0"/>
              </a:rPr>
              <a:t>,  </a:t>
            </a:r>
            <a:r>
              <a:rPr lang="cs-CZ" sz="1050" u="sng" dirty="0">
                <a:latin typeface="Arial" panose="020B0604020202020204" pitchFamily="34" charset="0"/>
                <a:cs typeface="Arial" panose="020B0604020202020204" pitchFamily="34" charset="0"/>
              </a:rPr>
              <a:t>2. řada zleva:</a:t>
            </a:r>
            <a:r>
              <a:rPr lang="cs-CZ" sz="1050" dirty="0">
                <a:latin typeface="Arial" panose="020B0604020202020204" pitchFamily="34" charset="0"/>
                <a:cs typeface="Arial" panose="020B0604020202020204" pitchFamily="34" charset="0"/>
              </a:rPr>
              <a:t> Buček Luboš, Mleziva Miroslav, Kozelek Milan, Kozelek Jiří, Horáček Josef, Sauer Jaroslav</a:t>
            </a:r>
            <a:endParaRPr lang="cs-CZ" sz="1050" dirty="0">
              <a:effectLst/>
              <a:latin typeface="Arial" panose="020B0604020202020204" pitchFamily="34" charset="0"/>
              <a:cs typeface="Arial" panose="020B0604020202020204" pitchFamily="34" charset="0"/>
            </a:endParaRPr>
          </a:p>
        </p:txBody>
      </p:sp>
      <p:pic>
        <p:nvPicPr>
          <p:cNvPr id="20" name="Obrázek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991" y="3914315"/>
            <a:ext cx="3834684" cy="2592000"/>
          </a:xfrm>
          <a:prstGeom prst="rect">
            <a:avLst/>
          </a:prstGeom>
        </p:spPr>
      </p:pic>
      <p:sp>
        <p:nvSpPr>
          <p:cNvPr id="21" name="Obdélník 20"/>
          <p:cNvSpPr/>
          <p:nvPr/>
        </p:nvSpPr>
        <p:spPr>
          <a:xfrm>
            <a:off x="216000" y="6521787"/>
            <a:ext cx="4536504" cy="553998"/>
          </a:xfrm>
          <a:prstGeom prst="rect">
            <a:avLst/>
          </a:prstGeom>
        </p:spPr>
        <p:txBody>
          <a:bodyPr wrap="square">
            <a:spAutoFit/>
          </a:bodyPr>
          <a:lstStyle/>
          <a:p>
            <a:r>
              <a:rPr lang="cs-CZ" sz="1000" u="sng" dirty="0">
                <a:latin typeface="Arial" panose="020B0604020202020204" pitchFamily="34" charset="0"/>
                <a:cs typeface="Arial" panose="020B0604020202020204" pitchFamily="34" charset="0"/>
              </a:rPr>
              <a:t>1.řada zleva:</a:t>
            </a:r>
            <a:r>
              <a:rPr lang="cs-CZ" sz="1000" dirty="0">
                <a:latin typeface="Arial" panose="020B0604020202020204" pitchFamily="34" charset="0"/>
                <a:cs typeface="Arial" panose="020B0604020202020204" pitchFamily="34" charset="0"/>
              </a:rPr>
              <a:t> Skřivánek </a:t>
            </a:r>
            <a:r>
              <a:rPr lang="cs-CZ" sz="1000" dirty="0" err="1">
                <a:latin typeface="Arial" panose="020B0604020202020204" pitchFamily="34" charset="0"/>
                <a:cs typeface="Arial" panose="020B0604020202020204" pitchFamily="34" charset="0"/>
              </a:rPr>
              <a:t>xxxxx</a:t>
            </a:r>
            <a:r>
              <a:rPr lang="cs-CZ" sz="1000" dirty="0">
                <a:latin typeface="Arial" panose="020B0604020202020204" pitchFamily="34" charset="0"/>
                <a:cs typeface="Arial" panose="020B0604020202020204" pitchFamily="34" charset="0"/>
              </a:rPr>
              <a:t>, Srnec Zdeněk, Drapák Josef, Kostečka Antonín, </a:t>
            </a:r>
            <a:r>
              <a:rPr lang="cs-CZ" sz="1000" dirty="0" err="1">
                <a:latin typeface="Arial" panose="020B0604020202020204" pitchFamily="34" charset="0"/>
                <a:cs typeface="Arial" panose="020B0604020202020204" pitchFamily="34" charset="0"/>
              </a:rPr>
              <a:t>Ransdorf</a:t>
            </a:r>
            <a:r>
              <a:rPr lang="cs-CZ" sz="1000" dirty="0">
                <a:latin typeface="Arial" panose="020B0604020202020204" pitchFamily="34" charset="0"/>
                <a:cs typeface="Arial" panose="020B0604020202020204" pitchFamily="34" charset="0"/>
              </a:rPr>
              <a:t> Jiří, Dufek Milan, </a:t>
            </a:r>
            <a:r>
              <a:rPr lang="cs-CZ" sz="1000" dirty="0" err="1">
                <a:latin typeface="Arial" panose="020B0604020202020204" pitchFamily="34" charset="0"/>
                <a:cs typeface="Arial" panose="020B0604020202020204" pitchFamily="34" charset="0"/>
              </a:rPr>
              <a:t>Malecha</a:t>
            </a:r>
            <a:r>
              <a:rPr lang="cs-CZ" sz="1000" dirty="0">
                <a:latin typeface="Arial" panose="020B0604020202020204" pitchFamily="34" charset="0"/>
                <a:cs typeface="Arial" panose="020B0604020202020204" pitchFamily="34" charset="0"/>
              </a:rPr>
              <a:t> Jiří, </a:t>
            </a:r>
            <a:r>
              <a:rPr lang="cs-CZ" sz="1000" u="sng" dirty="0">
                <a:latin typeface="Arial" panose="020B0604020202020204" pitchFamily="34" charset="0"/>
                <a:cs typeface="Arial" panose="020B0604020202020204" pitchFamily="34" charset="0"/>
              </a:rPr>
              <a:t>2. řada zleva:</a:t>
            </a:r>
            <a:r>
              <a:rPr lang="cs-CZ" sz="1000" dirty="0">
                <a:latin typeface="Arial" panose="020B0604020202020204" pitchFamily="34" charset="0"/>
                <a:cs typeface="Arial" panose="020B0604020202020204" pitchFamily="34" charset="0"/>
              </a:rPr>
              <a:t> Vilím Vladimír, Kozelek Petr, Kostečka Karel, Sauer Jaroslav.</a:t>
            </a:r>
            <a:endParaRPr lang="cs-CZ" sz="1000" dirty="0">
              <a:effectLst/>
              <a:latin typeface="Arial" panose="020B0604020202020204" pitchFamily="34" charset="0"/>
              <a:cs typeface="Arial" panose="020B0604020202020204" pitchFamily="34" charset="0"/>
            </a:endParaRPr>
          </a:p>
        </p:txBody>
      </p:sp>
      <p:sp>
        <p:nvSpPr>
          <p:cNvPr id="22" name="TextovéPole 21"/>
          <p:cNvSpPr txBox="1"/>
          <p:nvPr/>
        </p:nvSpPr>
        <p:spPr>
          <a:xfrm>
            <a:off x="5400576" y="47568"/>
            <a:ext cx="4680520" cy="1200329"/>
          </a:xfrm>
          <a:prstGeom prst="rect">
            <a:avLst/>
          </a:prstGeom>
          <a:blipFill>
            <a:blip r:embed="rId4"/>
            <a:tile tx="0" ty="0" sx="100000" sy="100000" flip="none" algn="tl"/>
          </a:blipFill>
          <a:ln w="44450">
            <a:solidFill>
              <a:srgbClr val="0033CC"/>
            </a:solidFill>
            <a:prstDash val="lgDash"/>
          </a:ln>
          <a:effectLst>
            <a:softEdge rad="0"/>
          </a:effectLst>
        </p:spPr>
        <p:txBody>
          <a:bodyPr wrap="square" rtlCol="0">
            <a:spAutoFit/>
          </a:bodyPr>
          <a:lstStyle/>
          <a:p>
            <a:pPr algn="ctr"/>
            <a:r>
              <a:rPr lang="cs-CZ" sz="2400" dirty="0">
                <a:latin typeface="Eras Bold ITC" panose="020B0907030504020204" pitchFamily="34" charset="0"/>
              </a:rPr>
              <a:t>Druhá jarní výhra mužstva dorostu. Je z toho 9.místo v tabulce</a:t>
            </a:r>
          </a:p>
        </p:txBody>
      </p:sp>
      <p:sp>
        <p:nvSpPr>
          <p:cNvPr id="23" name="Obdélník 22"/>
          <p:cNvSpPr/>
          <p:nvPr/>
        </p:nvSpPr>
        <p:spPr>
          <a:xfrm>
            <a:off x="5341973" y="1390288"/>
            <a:ext cx="4797726" cy="5599482"/>
          </a:xfrm>
          <a:prstGeom prst="rect">
            <a:avLst/>
          </a:prstGeom>
        </p:spPr>
        <p:txBody>
          <a:bodyPr wrap="square">
            <a:spAutoFit/>
          </a:bodyPr>
          <a:lstStyle/>
          <a:p>
            <a:pPr algn="ctr">
              <a:lnSpc>
                <a:spcPct val="107000"/>
              </a:lnSpc>
              <a:spcAft>
                <a:spcPts val="0"/>
              </a:spcAft>
            </a:pPr>
            <a:r>
              <a:rPr lang="cs-CZ" sz="1400" dirty="0">
                <a:latin typeface="Arial Black" panose="020B0A04020102020204" pitchFamily="34" charset="0"/>
                <a:ea typeface="Calibri" panose="020F0502020204030204" pitchFamily="34" charset="0"/>
                <a:cs typeface="Arial" panose="020B0604020202020204" pitchFamily="34" charset="0"/>
              </a:rPr>
              <a:t>SK Štětí – TJ Sokol </a:t>
            </a:r>
            <a:r>
              <a:rPr lang="cs-CZ" sz="1400" dirty="0" err="1">
                <a:latin typeface="Arial Black" panose="020B0A04020102020204" pitchFamily="34" charset="0"/>
                <a:ea typeface="Calibri" panose="020F0502020204030204" pitchFamily="34" charset="0"/>
                <a:cs typeface="Arial" panose="020B0604020202020204" pitchFamily="34" charset="0"/>
              </a:rPr>
              <a:t>Straškov</a:t>
            </a:r>
            <a:r>
              <a:rPr lang="cs-CZ" sz="1400" dirty="0">
                <a:latin typeface="Arial Black" panose="020B0A04020102020204" pitchFamily="34" charset="0"/>
                <a:ea typeface="Calibri" panose="020F0502020204030204" pitchFamily="34" charset="0"/>
                <a:cs typeface="Arial" panose="020B0604020202020204" pitchFamily="34" charset="0"/>
              </a:rPr>
              <a:t> Vodochody</a:t>
            </a:r>
            <a:endParaRPr lang="cs-CZ"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400" dirty="0">
                <a:latin typeface="Arial Black" panose="020B0A04020102020204" pitchFamily="34" charset="0"/>
                <a:ea typeface="Calibri" panose="020F0502020204030204" pitchFamily="34" charset="0"/>
                <a:cs typeface="Arial" panose="020B0604020202020204" pitchFamily="34" charset="0"/>
              </a:rPr>
              <a:t>3:1(1:0)</a:t>
            </a:r>
            <a:r>
              <a:rPr lang="cs-CZ" dirty="0">
                <a:latin typeface="Arial Black" panose="020B0A04020102020204" pitchFamily="34" charset="0"/>
                <a:ea typeface="Calibri" panose="020F0502020204030204" pitchFamily="34" charset="0"/>
                <a:cs typeface="Arial" panose="020B0604020202020204" pitchFamily="34" charset="0"/>
              </a:rPr>
              <a:t>  4.5.2019   20. 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50" b="0" dirty="0">
                <a:latin typeface="Arial" panose="020B0604020202020204" pitchFamily="34" charset="0"/>
                <a:ea typeface="Calibri" panose="020F0502020204030204" pitchFamily="34" charset="0"/>
                <a:cs typeface="Arial" panose="020B0604020202020204" pitchFamily="34" charset="0"/>
              </a:rPr>
              <a:t>Dorostenci, kteří nám svými výsledky v jarní části zatím moc radosti neudělali, měli další šanci vylepšit si postavení v tabulce v domácím zápase proti mužstvu, které mělo jen o 3 body více. Obě mužstva začala aktivně a chtěla vyhrát. Jedna věc ale byla chtít, a druhá branku doopravdy vstřelit. Ani jeden tým se dlouhé minuty nemohl prosadit, a když už to vypadalo nadějně, tak chyběla lepší střelecká kvalita. Největší šance přišla ve 30. minutě. Měl ji domácí Ladislav Ladič, ale bohužel nezachoval klid a z levačky zbrkle vystřelil. Gólu jsme se k naší velké radosti, ale přeci jenom dočkali. Ve 38. minutě to byl do této doby letos čtyřgólový Ladislav Ladič, kdo rozradostnil příznivce štětského kolektivu brankou na 1:0. Dokonce jsme mohli jít do šaten ještě veselejší, ale se střelou Oldy </a:t>
            </a:r>
            <a:r>
              <a:rPr lang="cs-CZ" sz="1050" b="0" dirty="0" err="1">
                <a:latin typeface="Arial" panose="020B0604020202020204" pitchFamily="34" charset="0"/>
                <a:ea typeface="Calibri" panose="020F0502020204030204" pitchFamily="34" charset="0"/>
                <a:cs typeface="Arial" panose="020B0604020202020204" pitchFamily="34" charset="0"/>
              </a:rPr>
              <a:t>Malechy</a:t>
            </a:r>
            <a:r>
              <a:rPr lang="cs-CZ" sz="1050" b="0" dirty="0">
                <a:latin typeface="Arial" panose="020B0604020202020204" pitchFamily="34" charset="0"/>
                <a:ea typeface="Calibri" panose="020F0502020204030204" pitchFamily="34" charset="0"/>
                <a:cs typeface="Arial" panose="020B0604020202020204" pitchFamily="34" charset="0"/>
              </a:rPr>
              <a:t> si brankář hostů kapitán Martin </a:t>
            </a:r>
            <a:r>
              <a:rPr lang="cs-CZ" sz="1050" b="0" dirty="0" err="1">
                <a:latin typeface="Arial" panose="020B0604020202020204" pitchFamily="34" charset="0"/>
                <a:ea typeface="Calibri" panose="020F0502020204030204" pitchFamily="34" charset="0"/>
                <a:cs typeface="Arial" panose="020B0604020202020204" pitchFamily="34" charset="0"/>
              </a:rPr>
              <a:t>Čučka</a:t>
            </a:r>
            <a:r>
              <a:rPr lang="cs-CZ" sz="1050" b="0" dirty="0">
                <a:latin typeface="Arial" panose="020B0604020202020204" pitchFamily="34" charset="0"/>
                <a:ea typeface="Calibri" panose="020F0502020204030204" pitchFamily="34" charset="0"/>
                <a:cs typeface="Arial" panose="020B0604020202020204" pitchFamily="34" charset="0"/>
              </a:rPr>
              <a:t> poradil. Do 2. poločasu vyběhli v lepším rozpoložení hosté a několikrát před naší brankou zatopili pod kotlem. Po zásluze se ale dočkali až v 65. minutě zásluhou Petra Stojky. Začínalo se znova a bylo jasné, kdo dá gól tak bude blízko k výhře. Nějaké náznaky ke vstřelení gólu tam byly, ale tu největší měl </a:t>
            </a:r>
            <a:r>
              <a:rPr lang="cs-CZ" sz="1050" b="0" dirty="0" err="1">
                <a:latin typeface="Arial" panose="020B0604020202020204" pitchFamily="34" charset="0"/>
                <a:ea typeface="Calibri" panose="020F0502020204030204" pitchFamily="34" charset="0"/>
                <a:cs typeface="Arial" panose="020B0604020202020204" pitchFamily="34" charset="0"/>
              </a:rPr>
              <a:t>Straškov</a:t>
            </a:r>
            <a:r>
              <a:rPr lang="cs-CZ" sz="1050" b="0" dirty="0">
                <a:latin typeface="Arial" panose="020B0604020202020204" pitchFamily="34" charset="0"/>
                <a:ea typeface="Calibri" panose="020F0502020204030204" pitchFamily="34" charset="0"/>
                <a:cs typeface="Arial" panose="020B0604020202020204" pitchFamily="34" charset="0"/>
              </a:rPr>
              <a:t> 10 minut před koncem. Zázračným zákrokem se ale představil Lukáš </a:t>
            </a:r>
            <a:r>
              <a:rPr lang="cs-CZ" sz="1050" b="0" dirty="0" err="1">
                <a:latin typeface="Arial" panose="020B0604020202020204" pitchFamily="34" charset="0"/>
                <a:ea typeface="Calibri" panose="020F0502020204030204" pitchFamily="34" charset="0"/>
                <a:cs typeface="Arial" panose="020B0604020202020204" pitchFamily="34" charset="0"/>
              </a:rPr>
              <a:t>Šrotýř</a:t>
            </a:r>
            <a:r>
              <a:rPr lang="cs-CZ" sz="1050" b="0" dirty="0">
                <a:latin typeface="Arial" panose="020B0604020202020204" pitchFamily="34" charset="0"/>
                <a:ea typeface="Calibri" panose="020F0502020204030204" pitchFamily="34" charset="0"/>
                <a:cs typeface="Arial" panose="020B0604020202020204" pitchFamily="34" charset="0"/>
              </a:rPr>
              <a:t> v brance a postavil tak základ budoucího úspěchu. 3 minuty před koncem se na nemohoucnost útočníků nemohl dívat Petr Fulín, tak se vydal do útoku, obešel několik obránců, jeho první střelu brankář ještě vyrazil, ale na dorážku už byl krátký. Hosté už se k vyrovnání nedostali a naopak minutu před závěrečným hvizdem rozhodčího Marka Šímy, jistil vítězství 3:1 svojí druhou brankou v zápase Ladislav Ladič.</a:t>
            </a:r>
          </a:p>
          <a:p>
            <a:pPr>
              <a:lnSpc>
                <a:spcPct val="107000"/>
              </a:lnSpc>
              <a:spcAft>
                <a:spcPts val="0"/>
              </a:spcAft>
            </a:pPr>
            <a:r>
              <a:rPr lang="cs-CZ" sz="1050" b="0" u="sng" dirty="0">
                <a:latin typeface="Arial" panose="020B0604020202020204" pitchFamily="34" charset="0"/>
                <a:ea typeface="Calibri" panose="020F0502020204030204" pitchFamily="34" charset="0"/>
                <a:cs typeface="Arial" panose="020B0604020202020204" pitchFamily="34" charset="0"/>
              </a:rPr>
              <a:t>Branky:</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L.Ladič</a:t>
            </a:r>
            <a:r>
              <a:rPr lang="cs-CZ" sz="1050" b="0" dirty="0">
                <a:latin typeface="Arial" panose="020B0604020202020204" pitchFamily="34" charset="0"/>
                <a:ea typeface="Calibri" panose="020F0502020204030204" pitchFamily="34" charset="0"/>
                <a:cs typeface="Arial" panose="020B0604020202020204" pitchFamily="34" charset="0"/>
              </a:rPr>
              <a:t> 2, </a:t>
            </a:r>
            <a:r>
              <a:rPr lang="cs-CZ" sz="1050" b="0" dirty="0" err="1">
                <a:latin typeface="Arial" panose="020B0604020202020204" pitchFamily="34" charset="0"/>
                <a:ea typeface="Calibri" panose="020F0502020204030204" pitchFamily="34" charset="0"/>
                <a:cs typeface="Arial" panose="020B0604020202020204" pitchFamily="34" charset="0"/>
              </a:rPr>
              <a:t>P.Fulín</a:t>
            </a:r>
            <a:r>
              <a:rPr lang="cs-CZ" sz="1050" b="0" dirty="0">
                <a:latin typeface="Arial" panose="020B0604020202020204" pitchFamily="34" charset="0"/>
                <a:ea typeface="Calibri" panose="020F0502020204030204" pitchFamily="34" charset="0"/>
                <a:cs typeface="Arial" panose="020B0604020202020204" pitchFamily="34" charset="0"/>
              </a:rPr>
              <a:t> 1</a:t>
            </a:r>
          </a:p>
          <a:p>
            <a:pPr>
              <a:lnSpc>
                <a:spcPct val="107000"/>
              </a:lnSpc>
              <a:spcAft>
                <a:spcPts val="0"/>
              </a:spcAft>
            </a:pPr>
            <a:r>
              <a:rPr lang="cs-CZ" sz="1050" b="0" u="sng" dirty="0">
                <a:latin typeface="Arial" panose="020B0604020202020204" pitchFamily="34" charset="0"/>
                <a:ea typeface="Calibri" panose="020F0502020204030204" pitchFamily="34" charset="0"/>
                <a:cs typeface="Arial" panose="020B0604020202020204" pitchFamily="34" charset="0"/>
              </a:rPr>
              <a:t>Sestava:</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L.Šrotýř-P.Fulín</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T.Németh</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J.Šedivý</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L.Pšenička</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R.Kopecký</a:t>
            </a:r>
            <a:r>
              <a:rPr lang="cs-CZ" sz="105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L.Ladič</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J.Daniluk</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J.Pilař</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T.Dopater</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L.Kuča</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L.Šinfeld</a:t>
            </a:r>
            <a:r>
              <a:rPr lang="cs-CZ" sz="105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O.Malecha</a:t>
            </a:r>
            <a:endParaRPr lang="cs-CZ" sz="105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50" b="0" u="sng" dirty="0">
                <a:latin typeface="Arial" panose="020B0604020202020204" pitchFamily="34" charset="0"/>
                <a:ea typeface="Calibri" panose="020F0502020204030204" pitchFamily="34" charset="0"/>
                <a:cs typeface="Arial" panose="020B0604020202020204" pitchFamily="34" charset="0"/>
              </a:rPr>
              <a:t>Trenér:</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Z.Németh</a:t>
            </a:r>
            <a:r>
              <a:rPr lang="cs-CZ" sz="1050" b="0" dirty="0">
                <a:latin typeface="Arial" panose="020B0604020202020204" pitchFamily="34" charset="0"/>
                <a:ea typeface="Calibri" panose="020F0502020204030204" pitchFamily="34" charset="0"/>
                <a:cs typeface="Arial" panose="020B0604020202020204" pitchFamily="34" charset="0"/>
              </a:rPr>
              <a:t> Vedoucí: </a:t>
            </a:r>
            <a:r>
              <a:rPr lang="cs-CZ" sz="1050" b="0" dirty="0" err="1">
                <a:latin typeface="Arial" panose="020B0604020202020204" pitchFamily="34" charset="0"/>
                <a:ea typeface="Calibri" panose="020F0502020204030204" pitchFamily="34" charset="0"/>
                <a:cs typeface="Arial" panose="020B0604020202020204" pitchFamily="34" charset="0"/>
              </a:rPr>
              <a:t>R.Hrdlička</a:t>
            </a:r>
            <a:endParaRPr lang="cs-CZ" sz="105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50" b="0" u="sng" dirty="0">
                <a:latin typeface="Arial" panose="020B0604020202020204" pitchFamily="34" charset="0"/>
                <a:ea typeface="Calibri" panose="020F0502020204030204" pitchFamily="34" charset="0"/>
                <a:cs typeface="Arial" panose="020B0604020202020204" pitchFamily="34" charset="0"/>
              </a:rPr>
              <a:t>Rozhodčí</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M.Šíma-D.Németh</a:t>
            </a:r>
            <a:r>
              <a:rPr lang="cs-CZ" sz="1050" b="0" dirty="0">
                <a:latin typeface="Arial" panose="020B0604020202020204" pitchFamily="34" charset="0"/>
                <a:ea typeface="Calibri" panose="020F0502020204030204" pitchFamily="34" charset="0"/>
                <a:cs typeface="Arial" panose="020B0604020202020204" pitchFamily="34" charset="0"/>
              </a:rPr>
              <a:t>(laik), Josef Chaloupecký(laik)   </a:t>
            </a:r>
            <a:endParaRPr lang="cs-CZ" sz="1100" b="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82956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5486681" y="68451"/>
            <a:ext cx="4594415" cy="6840000"/>
          </a:xfrm>
          <a:prstGeom prst="rect">
            <a:avLst/>
          </a:prstGeom>
          <a:noFill/>
          <a:ln w="57150">
            <a:solidFill>
              <a:srgbClr val="DA5255"/>
            </a:solidFill>
            <a:prstDash val="dash"/>
          </a:ln>
          <a:effectLst>
            <a:innerShdw blurRad="114300">
              <a:prstClr val="black"/>
            </a:innerShdw>
          </a:effectLst>
        </p:spPr>
        <p:txBody>
          <a:bodyPr wrap="square" anchor="t"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3200" i="1" u="sng" dirty="0">
                <a:ln w="28575" cap="flat">
                  <a:noFill/>
                  <a:prstDash val="solid"/>
                  <a:round/>
                </a:ln>
                <a:solidFill>
                  <a:schemeClr val="accent6">
                    <a:lumMod val="50000"/>
                  </a:schemeClr>
                </a:solidFill>
                <a:effectLst>
                  <a:outerShdw blurRad="50800" dist="38100" dir="10800000" algn="r" rotWithShape="0">
                    <a:srgbClr val="FFC000">
                      <a:alpha val="40000"/>
                    </a:srgbClr>
                  </a:outerShdw>
                </a:effectLst>
                <a:latin typeface="Bahnschrift SemiBold Condensed" panose="020B0502040204020203" pitchFamily="34" charset="0"/>
                <a:ea typeface="Yu Gothic UI Semibold" panose="020B0700000000000000" pitchFamily="34" charset="-128"/>
                <a:cs typeface="Miriam" panose="020B0502050101010101" pitchFamily="34" charset="-79"/>
              </a:rPr>
              <a:t>Vážení sportovní přátelé</a:t>
            </a:r>
          </a:p>
          <a:p>
            <a:pPr algn="just" eaLnBrk="0" hangingPunct="0">
              <a:defRPr/>
            </a:pPr>
            <a:r>
              <a:rPr lang="cs-CZ" sz="1300" i="1" dirty="0">
                <a:latin typeface="Arial" pitchFamily="34" charset="0"/>
                <a:cs typeface="Arial" pitchFamily="34" charset="0"/>
              </a:rPr>
              <a:t>     netradičně v neděli Vás vítáme na dalším domácím utkání mužstva dospělých. Důvodem přeložení zápasu je včerejší hasičský den, který se konal na zdejším stadionu. Minulé vydání zpravodaje se připravovalo s pocitem 2 výher mužstva dospělých v řadě, ale tentokrát je to přesně obráceně. V posledních 2 kolech jsme zaznamenali porážky. Nejprve doma s </a:t>
            </a:r>
            <a:r>
              <a:rPr lang="cs-CZ" sz="1300" i="1" dirty="0" err="1">
                <a:latin typeface="Arial" pitchFamily="34" charset="0"/>
                <a:cs typeface="Arial" pitchFamily="34" charset="0"/>
              </a:rPr>
              <a:t>Brnou</a:t>
            </a:r>
            <a:r>
              <a:rPr lang="cs-CZ" sz="1300" i="1" dirty="0">
                <a:latin typeface="Arial" pitchFamily="34" charset="0"/>
                <a:cs typeface="Arial" pitchFamily="34" charset="0"/>
              </a:rPr>
              <a:t> a před týdnem v </a:t>
            </a:r>
            <a:r>
              <a:rPr lang="cs-CZ" sz="1300" i="1" dirty="0" err="1">
                <a:latin typeface="Arial" pitchFamily="34" charset="0"/>
                <a:cs typeface="Arial" pitchFamily="34" charset="0"/>
              </a:rPr>
              <a:t>Perštejně</a:t>
            </a:r>
            <a:r>
              <a:rPr lang="cs-CZ" sz="1300" i="1" dirty="0">
                <a:latin typeface="Arial" pitchFamily="34" charset="0"/>
                <a:cs typeface="Arial" pitchFamily="34" charset="0"/>
              </a:rPr>
              <a:t>. Proti mužstvům, kde jsme byli v roli favorita. Důvody můžeme hledat různé, ale co je fakt, je to, že během týdne po zápase s v Modlanech hlásila téměř polovina mužstva, že je zraněná. Další pohled na poslední neúspěchy je i v počtu chyb, kterých se dopouštíme. Vyvrcholením bylo naše poslední klání, kde jsme si z 5 inkasovaných gólů vstřelili sami 4 a to není jen tento zápas, stačí si jen vzpomenout na nedávné utkání v Lounech. Takový už je ale fotbal , a jak se říká z chyb je třeba se poučit,  tak to zkusme hned dnes proti Žatci.    </a:t>
            </a:r>
          </a:p>
          <a:p>
            <a:pPr algn="just" eaLnBrk="0" hangingPunct="0">
              <a:defRPr/>
            </a:pPr>
            <a:r>
              <a:rPr lang="cs-CZ" sz="1300" i="1" dirty="0">
                <a:latin typeface="Arial" pitchFamily="34" charset="0"/>
                <a:cs typeface="Arial" pitchFamily="34" charset="0"/>
              </a:rPr>
              <a:t>  Dnešnímu zápasu na fotbalovém stadionu ve Štětí už předcházel bohatý program a kdo přišel na </a:t>
            </a:r>
            <a:r>
              <a:rPr lang="cs-CZ" sz="1300" i="1" dirty="0" smtClean="0">
                <a:latin typeface="Arial" pitchFamily="34" charset="0"/>
                <a:cs typeface="Arial" pitchFamily="34" charset="0"/>
              </a:rPr>
              <a:t>hřiště </a:t>
            </a:r>
            <a:r>
              <a:rPr lang="cs-CZ" sz="1300" i="1" dirty="0">
                <a:latin typeface="Arial" pitchFamily="34" charset="0"/>
                <a:cs typeface="Arial" pitchFamily="34" charset="0"/>
              </a:rPr>
              <a:t>už v brzkých ranních hodinách, tak mohl vidět zápas starší přípravky proti Brozanům a hned po nich vyběhli na trávník starší žáci proti Trmicím, aby je v poledním souboji vystřídali stejní soupeři v kategorii mladších žáků.  Dnes také zahájilo nadstavbovou část soutěže ve skupině o 1. až 6. B mužstvo dospělých a odpoledne hraje v Křešicích proti tamní rezervě.  </a:t>
            </a:r>
          </a:p>
          <a:p>
            <a:pPr algn="just" eaLnBrk="0" hangingPunct="0">
              <a:defRPr/>
            </a:pPr>
            <a:r>
              <a:rPr lang="cs-CZ" sz="1300" i="1" dirty="0">
                <a:latin typeface="Arial" pitchFamily="34" charset="0"/>
                <a:cs typeface="Arial" pitchFamily="34" charset="0"/>
              </a:rPr>
              <a:t>         Před námi je nyní fotbalové vyvrcholení a tak si  připravte hlasivky   a jdeme na to</a:t>
            </a:r>
          </a:p>
          <a:p>
            <a:pPr algn="just" eaLnBrk="0" hangingPunct="0">
              <a:defRPr/>
            </a:pPr>
            <a:endParaRPr lang="cs-CZ" sz="1300" i="1" dirty="0">
              <a:latin typeface="Arial" pitchFamily="34" charset="0"/>
              <a:cs typeface="Arial" pitchFamily="34" charset="0"/>
            </a:endParaRPr>
          </a:p>
          <a:p>
            <a:pPr algn="just" eaLnBrk="0" hangingPunct="0">
              <a:defRPr/>
            </a:pPr>
            <a:r>
              <a:rPr lang="cs-CZ" sz="1800" i="1" dirty="0">
                <a:latin typeface="Algerian" panose="04020705040A02060702" pitchFamily="82" charset="0"/>
                <a:cs typeface="Arial" pitchFamily="34" charset="0"/>
              </a:rPr>
              <a:t>                                            Štětí do toho</a:t>
            </a:r>
            <a:endParaRPr lang="cs-CZ" sz="1300" i="1" dirty="0">
              <a:latin typeface="Algerian" panose="04020705040A02060702" pitchFamily="82" charset="0"/>
              <a:cs typeface="Arial" pitchFamily="34" charset="0"/>
            </a:endParaRPr>
          </a:p>
        </p:txBody>
      </p:sp>
      <p:sp>
        <p:nvSpPr>
          <p:cNvPr id="10" name="TextovéPole 9"/>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42</a:t>
            </a:r>
          </a:p>
        </p:txBody>
      </p:sp>
      <p:sp>
        <p:nvSpPr>
          <p:cNvPr id="12" name="TextovéPole 11"/>
          <p:cNvSpPr txBox="1"/>
          <p:nvPr/>
        </p:nvSpPr>
        <p:spPr>
          <a:xfrm>
            <a:off x="7731618"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a:t>
            </a:r>
          </a:p>
        </p:txBody>
      </p:sp>
      <p:sp>
        <p:nvSpPr>
          <p:cNvPr id="2" name="TextovéPole 1"/>
          <p:cNvSpPr txBox="1"/>
          <p:nvPr/>
        </p:nvSpPr>
        <p:spPr>
          <a:xfrm>
            <a:off x="143992" y="91108"/>
            <a:ext cx="4590510" cy="3231654"/>
          </a:xfrm>
          <a:prstGeom prst="rect">
            <a:avLst/>
          </a:prstGeom>
          <a:blipFill>
            <a:blip r:embed="rId2"/>
            <a:stretch>
              <a:fillRect/>
            </a:stretch>
          </a:blipFill>
          <a:ln w="142875">
            <a:solidFill>
              <a:srgbClr val="FFFF00"/>
            </a:solidFill>
            <a:prstDash val="sysDash"/>
          </a:ln>
          <a:effectLst>
            <a:softEdge rad="0"/>
          </a:effectLst>
        </p:spPr>
        <p:txBody>
          <a:bodyPr wrap="square" rtlCol="0">
            <a:spAutoFit/>
          </a:bodyPr>
          <a:lstStyle/>
          <a:p>
            <a:pPr algn="ctr"/>
            <a:r>
              <a:rPr lang="cs-CZ" sz="4400" dirty="0">
                <a:solidFill>
                  <a:schemeClr val="bg1"/>
                </a:solidFill>
                <a:latin typeface="Arial Black" panose="020B0A04020102020204" pitchFamily="34" charset="0"/>
              </a:rPr>
              <a:t>TJ Sokol Horní Jiřetín - </a:t>
            </a:r>
          </a:p>
          <a:p>
            <a:pPr algn="ctr"/>
            <a:r>
              <a:rPr lang="cs-CZ" sz="4400" dirty="0">
                <a:solidFill>
                  <a:schemeClr val="bg1"/>
                </a:solidFill>
                <a:latin typeface="Arial Black" panose="020B0A04020102020204" pitchFamily="34" charset="0"/>
              </a:rPr>
              <a:t>SK Štětí</a:t>
            </a:r>
          </a:p>
          <a:p>
            <a:pPr algn="ctr"/>
            <a:r>
              <a:rPr lang="cs-CZ" sz="3600" dirty="0">
                <a:solidFill>
                  <a:schemeClr val="bg1"/>
                </a:solidFill>
                <a:latin typeface="Arial Black" panose="020B0A04020102020204" pitchFamily="34" charset="0"/>
              </a:rPr>
              <a:t>Sobota 25.5.2019 </a:t>
            </a:r>
          </a:p>
          <a:p>
            <a:pPr algn="ctr"/>
            <a:r>
              <a:rPr lang="cs-CZ" sz="3600" dirty="0">
                <a:solidFill>
                  <a:schemeClr val="bg1"/>
                </a:solidFill>
                <a:latin typeface="Arial Black" panose="020B0A04020102020204" pitchFamily="34" charset="0"/>
              </a:rPr>
              <a:t>10:30 hod</a:t>
            </a:r>
          </a:p>
        </p:txBody>
      </p:sp>
      <p:sp>
        <p:nvSpPr>
          <p:cNvPr id="4" name="TextovéPole 3"/>
          <p:cNvSpPr txBox="1"/>
          <p:nvPr/>
        </p:nvSpPr>
        <p:spPr>
          <a:xfrm>
            <a:off x="91615" y="3638696"/>
            <a:ext cx="4588881" cy="1692771"/>
          </a:xfrm>
          <a:prstGeom prst="rect">
            <a:avLst/>
          </a:prstGeom>
          <a:solidFill>
            <a:srgbClr val="66FFFF"/>
          </a:solidFill>
          <a:effectLst>
            <a:glow rad="63500">
              <a:srgbClr val="00FF00">
                <a:alpha val="40000"/>
              </a:srgbClr>
            </a:glow>
            <a:softEdge rad="254000"/>
          </a:effectLst>
        </p:spPr>
        <p:txBody>
          <a:bodyPr wrap="square" rtlCol="0">
            <a:spAutoFit/>
          </a:bodyPr>
          <a:lstStyle/>
          <a:p>
            <a:pPr algn="ctr"/>
            <a:r>
              <a:rPr lang="cs-CZ" sz="2400" dirty="0">
                <a:latin typeface="Arial Black" panose="020B0A04020102020204" pitchFamily="34" charset="0"/>
              </a:rPr>
              <a:t>Mužstvo dospělých odjíždí od fotbalového stadionu k zápasu 27. kola ve </a:t>
            </a:r>
          </a:p>
          <a:p>
            <a:pPr algn="ctr"/>
            <a:r>
              <a:rPr lang="cs-CZ" sz="3200" dirty="0">
                <a:solidFill>
                  <a:srgbClr val="FF0000"/>
                </a:solidFill>
                <a:latin typeface="Arial Black" panose="020B0A04020102020204" pitchFamily="34" charset="0"/>
              </a:rPr>
              <a:t>8:00 hod</a:t>
            </a:r>
          </a:p>
        </p:txBody>
      </p:sp>
      <p:pic>
        <p:nvPicPr>
          <p:cNvPr id="11" name="Obrázek 10" descr="&lt;strong&gt;Bus&lt;/strong&gt; Gelb &lt;strong&gt;Cartoon&lt;/strong&gt; · Kostenlose Vektorgrafik auf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32" y="5554715"/>
            <a:ext cx="3312368" cy="1377153"/>
          </a:xfrm>
          <a:prstGeom prst="rect">
            <a:avLst/>
          </a:prstGeom>
        </p:spPr>
      </p:pic>
      <p:pic>
        <p:nvPicPr>
          <p:cNvPr id="13" name="Obrázek 12" descr="Vector Logos, &lt;strong&gt;Logo&lt;/strong&gt; Templates Free Download | seek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7323" y="6379834"/>
            <a:ext cx="418917" cy="424202"/>
          </a:xfrm>
          <a:prstGeom prst="rect">
            <a:avLst/>
          </a:prstGeom>
          <a:noFill/>
          <a:ln>
            <a:noFill/>
          </a:ln>
        </p:spPr>
      </p:pic>
      <p:sp>
        <p:nvSpPr>
          <p:cNvPr id="14" name="Šipka dolů 13"/>
          <p:cNvSpPr/>
          <p:nvPr/>
        </p:nvSpPr>
        <p:spPr bwMode="auto">
          <a:xfrm>
            <a:off x="1800176" y="5203676"/>
            <a:ext cx="576064" cy="371717"/>
          </a:xfrm>
          <a:prstGeom prst="downArrow">
            <a:avLst/>
          </a:prstGeom>
          <a:blipFill>
            <a:blip r:embed="rId5"/>
            <a:stretch>
              <a:fillRect/>
            </a:stretch>
          </a:blipFill>
          <a:ln w="9525">
            <a:no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900" b="1" i="0" u="none" strike="noStrike" cap="none" normalizeH="0" baseline="0" dirty="0">
              <a:ln>
                <a:noFill/>
              </a:ln>
              <a:solidFill>
                <a:srgbClr val="FFFFFF"/>
              </a:solidFill>
              <a:effectLst/>
              <a:latin typeface="Arial" pitchFamily="34" charset="0"/>
              <a:cs typeface="Arial" pitchFamily="34" charset="0"/>
            </a:endParaRPr>
          </a:p>
        </p:txBody>
      </p:sp>
    </p:spTree>
    <p:extLst>
      <p:ext uri="{BB962C8B-B14F-4D97-AF65-F5344CB8AC3E}">
        <p14:creationId xmlns:p14="http://schemas.microsoft.com/office/powerpoint/2010/main" val="185489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41</a:t>
            </a:r>
          </a:p>
        </p:txBody>
      </p:sp>
      <p:sp>
        <p:nvSpPr>
          <p:cNvPr id="5" name="TextovéPole 4"/>
          <p:cNvSpPr txBox="1"/>
          <p:nvPr/>
        </p:nvSpPr>
        <p:spPr>
          <a:xfrm>
            <a:off x="5427362" y="1146625"/>
            <a:ext cx="4608512" cy="2985433"/>
          </a:xfrm>
          <a:prstGeom prst="rect">
            <a:avLst/>
          </a:prstGeom>
          <a:solidFill>
            <a:schemeClr val="accent1">
              <a:lumMod val="40000"/>
              <a:lumOff val="60000"/>
            </a:schemeClr>
          </a:solidFill>
          <a:ln w="34925">
            <a:solidFill>
              <a:schemeClr val="accent2">
                <a:lumMod val="75000"/>
              </a:schemeClr>
            </a:solidFill>
            <a:prstDash val="dash"/>
          </a:ln>
          <a:effectLst>
            <a:softEdge rad="609600"/>
          </a:effectLst>
        </p:spPr>
        <p:txBody>
          <a:bodyPr wrap="square" rtlCol="0">
            <a:spAutoFit/>
          </a:bodyPr>
          <a:lstStyle/>
          <a:p>
            <a:pPr algn="ctr"/>
            <a:r>
              <a:rPr lang="cs-CZ" sz="4400" dirty="0">
                <a:gradFill flip="none" rotWithShape="1">
                  <a:gsLst>
                    <a:gs pos="45000">
                      <a:srgbClr val="0033CC"/>
                    </a:gs>
                    <a:gs pos="73000">
                      <a:srgbClr val="FFFF00"/>
                    </a:gs>
                    <a:gs pos="100000">
                      <a:schemeClr val="tx1">
                        <a:tint val="23500"/>
                        <a:satMod val="160000"/>
                      </a:schemeClr>
                    </a:gs>
                  </a:gsLst>
                  <a:lin ang="16200000" scaled="1"/>
                  <a:tileRect/>
                </a:gradFill>
                <a:latin typeface="Broadway" panose="04040905080B02020502" pitchFamily="82" charset="0"/>
              </a:rPr>
              <a:t>FK Litoměřicko B- SK Štětí</a:t>
            </a:r>
          </a:p>
          <a:p>
            <a:pPr algn="ctr"/>
            <a:r>
              <a:rPr lang="cs-CZ" sz="2800" dirty="0">
                <a:gradFill flip="none" rotWithShape="1">
                  <a:gsLst>
                    <a:gs pos="45000">
                      <a:srgbClr val="0033CC"/>
                    </a:gs>
                    <a:gs pos="73000">
                      <a:srgbClr val="FFFF00"/>
                    </a:gs>
                    <a:gs pos="100000">
                      <a:schemeClr val="tx1">
                        <a:tint val="23500"/>
                        <a:satMod val="160000"/>
                      </a:schemeClr>
                    </a:gs>
                  </a:gsLst>
                  <a:lin ang="16200000" scaled="1"/>
                  <a:tileRect/>
                </a:gradFill>
                <a:latin typeface="Broadway" panose="04040905080B02020502" pitchFamily="82" charset="0"/>
              </a:rPr>
              <a:t>Neděle 19.5.2019</a:t>
            </a:r>
          </a:p>
          <a:p>
            <a:pPr algn="ctr"/>
            <a:r>
              <a:rPr lang="cs-CZ" sz="2800" dirty="0">
                <a:gradFill flip="none" rotWithShape="1">
                  <a:gsLst>
                    <a:gs pos="45000">
                      <a:srgbClr val="0033CC"/>
                    </a:gs>
                    <a:gs pos="73000">
                      <a:srgbClr val="FFFF00"/>
                    </a:gs>
                    <a:gs pos="100000">
                      <a:schemeClr val="tx1">
                        <a:tint val="23500"/>
                        <a:satMod val="160000"/>
                      </a:schemeClr>
                    </a:gs>
                  </a:gsLst>
                  <a:lin ang="16200000" scaled="1"/>
                  <a:tileRect/>
                </a:gradFill>
                <a:latin typeface="Broadway" panose="04040905080B02020502" pitchFamily="82" charset="0"/>
              </a:rPr>
              <a:t>17:00 hod</a:t>
            </a:r>
          </a:p>
        </p:txBody>
      </p:sp>
      <p:sp>
        <p:nvSpPr>
          <p:cNvPr id="11" name="TextovéPole 10"/>
          <p:cNvSpPr txBox="1"/>
          <p:nvPr/>
        </p:nvSpPr>
        <p:spPr>
          <a:xfrm>
            <a:off x="8276472" y="1178779"/>
            <a:ext cx="184731" cy="400110"/>
          </a:xfrm>
          <a:prstGeom prst="rect">
            <a:avLst/>
          </a:prstGeom>
          <a:solidFill>
            <a:srgbClr val="99FFCC"/>
          </a:solidFill>
          <a:effectLst>
            <a:glow rad="101600">
              <a:srgbClr val="FFFF66">
                <a:alpha val="40000"/>
              </a:srgbClr>
            </a:glow>
            <a:softEdge rad="241300"/>
          </a:effectLst>
        </p:spPr>
        <p:txBody>
          <a:bodyPr wrap="none" rtlCol="0">
            <a:spAutoFit/>
          </a:bodyPr>
          <a:lstStyle/>
          <a:p>
            <a:pPr algn="ctr"/>
            <a:endParaRPr lang="cs-CZ" sz="2000" dirty="0">
              <a:latin typeface="Arial Black" panose="020B0A04020102020204" pitchFamily="34" charset="0"/>
            </a:endParaRPr>
          </a:p>
        </p:txBody>
      </p:sp>
      <p:sp>
        <p:nvSpPr>
          <p:cNvPr id="12" name="Obdélník 11"/>
          <p:cNvSpPr/>
          <p:nvPr/>
        </p:nvSpPr>
        <p:spPr>
          <a:xfrm>
            <a:off x="5427362" y="70429"/>
            <a:ext cx="4725742" cy="830997"/>
          </a:xfrm>
          <a:prstGeom prst="rect">
            <a:avLst/>
          </a:prstGeom>
          <a:solidFill>
            <a:srgbClr val="009900"/>
          </a:solidFill>
        </p:spPr>
        <p:txBody>
          <a:bodyPr wrap="square" lIns="91440" tIns="45720" rIns="91440" bIns="45720">
            <a:spAutoFit/>
          </a:bodyPr>
          <a:lstStyle/>
          <a:p>
            <a:pPr algn="ctr"/>
            <a:r>
              <a:rPr lang="cs-CZ" sz="4800" b="1" cap="none" spc="0" dirty="0">
                <a:ln w="6600">
                  <a:solidFill>
                    <a:schemeClr val="accent2"/>
                  </a:solidFill>
                  <a:prstDash val="solid"/>
                </a:ln>
                <a:solidFill>
                  <a:srgbClr val="FFFFFF"/>
                </a:solidFill>
                <a:effectLst>
                  <a:outerShdw dist="38100" dir="2700000" algn="tl" rotWithShape="0">
                    <a:schemeClr val="accent2"/>
                  </a:outerShdw>
                </a:effectLst>
              </a:rPr>
              <a:t>Okresní derby</a:t>
            </a:r>
          </a:p>
        </p:txBody>
      </p:sp>
      <p:pic>
        <p:nvPicPr>
          <p:cNvPr id="13" name="Obrázek 12" descr="SK Brná"/>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9252" y="1146625"/>
            <a:ext cx="674858" cy="664736"/>
          </a:xfrm>
          <a:prstGeom prst="rect">
            <a:avLst/>
          </a:prstGeom>
        </p:spPr>
      </p:pic>
      <p:pic>
        <p:nvPicPr>
          <p:cNvPr id="14" name="Obrázek 13" descr="Vector Logos, &lt;strong&gt;Logo&lt;/strong&gt; Templates Free Download | seek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992" y="2639341"/>
            <a:ext cx="648072" cy="656249"/>
          </a:xfrm>
          <a:prstGeom prst="rect">
            <a:avLst/>
          </a:prstGeom>
          <a:noFill/>
          <a:ln>
            <a:noFill/>
          </a:ln>
        </p:spPr>
      </p:pic>
      <p:pic>
        <p:nvPicPr>
          <p:cNvPr id="15" name="Obrázek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405" y="4194904"/>
            <a:ext cx="3933643" cy="2622429"/>
          </a:xfrm>
          <a:prstGeom prst="rect">
            <a:avLst/>
          </a:prstGeom>
          <a:ln w="25400">
            <a:solidFill>
              <a:srgbClr val="0033CC"/>
            </a:solidFill>
          </a:ln>
        </p:spPr>
      </p:pic>
      <p:graphicFrame>
        <p:nvGraphicFramePr>
          <p:cNvPr id="2" name="Tabulka 1"/>
          <p:cNvGraphicFramePr>
            <a:graphicFrameLocks noGrp="1"/>
          </p:cNvGraphicFramePr>
          <p:nvPr>
            <p:extLst>
              <p:ext uri="{D42A27DB-BD31-4B8C-83A1-F6EECF244321}">
                <p14:modId xmlns:p14="http://schemas.microsoft.com/office/powerpoint/2010/main" val="2819764493"/>
              </p:ext>
            </p:extLst>
          </p:nvPr>
        </p:nvGraphicFramePr>
        <p:xfrm>
          <a:off x="71984" y="91107"/>
          <a:ext cx="4725742" cy="2548230"/>
        </p:xfrm>
        <a:graphic>
          <a:graphicData uri="http://schemas.openxmlformats.org/drawingml/2006/table">
            <a:tbl>
              <a:tblPr/>
              <a:tblGrid>
                <a:gridCol w="474704">
                  <a:extLst>
                    <a:ext uri="{9D8B030D-6E8A-4147-A177-3AD203B41FA5}">
                      <a16:colId xmlns:a16="http://schemas.microsoft.com/office/drawing/2014/main" val="2168808968"/>
                    </a:ext>
                  </a:extLst>
                </a:gridCol>
                <a:gridCol w="852033">
                  <a:extLst>
                    <a:ext uri="{9D8B030D-6E8A-4147-A177-3AD203B41FA5}">
                      <a16:colId xmlns:a16="http://schemas.microsoft.com/office/drawing/2014/main" val="1816040923"/>
                    </a:ext>
                  </a:extLst>
                </a:gridCol>
                <a:gridCol w="2276146">
                  <a:extLst>
                    <a:ext uri="{9D8B030D-6E8A-4147-A177-3AD203B41FA5}">
                      <a16:colId xmlns:a16="http://schemas.microsoft.com/office/drawing/2014/main" val="2958255103"/>
                    </a:ext>
                  </a:extLst>
                </a:gridCol>
                <a:gridCol w="1122859">
                  <a:extLst>
                    <a:ext uri="{9D8B030D-6E8A-4147-A177-3AD203B41FA5}">
                      <a16:colId xmlns:a16="http://schemas.microsoft.com/office/drawing/2014/main" val="1871798889"/>
                    </a:ext>
                  </a:extLst>
                </a:gridCol>
              </a:tblGrid>
              <a:tr h="254823">
                <a:tc gridSpan="4">
                  <a:txBody>
                    <a:bodyPr/>
                    <a:lstStyle/>
                    <a:p>
                      <a:pPr algn="ctr" fontAlgn="ctr"/>
                      <a:r>
                        <a:rPr lang="cs-CZ" sz="1600" b="1" i="0" u="none" strike="noStrike" dirty="0">
                          <a:solidFill>
                            <a:srgbClr val="000000"/>
                          </a:solidFill>
                          <a:effectLst/>
                          <a:latin typeface="Arial" panose="020B0604020202020204" pitchFamily="34" charset="0"/>
                        </a:rPr>
                        <a:t>Jarní výsledky FK Slavoj Žatec</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47379140"/>
                  </a:ext>
                </a:extLst>
              </a:tr>
              <a:tr h="254823">
                <a:tc>
                  <a:txBody>
                    <a:bodyPr/>
                    <a:lstStyle/>
                    <a:p>
                      <a:pPr algn="ctr" fontAlgn="ctr"/>
                      <a:r>
                        <a:rPr lang="cs-CZ" sz="1100" b="1" i="0" u="none" strike="noStrike">
                          <a:solidFill>
                            <a:srgbClr val="000000"/>
                          </a:solidFill>
                          <a:effectLst/>
                          <a:latin typeface="Arial" panose="020B0604020202020204" pitchFamily="34" charset="0"/>
                        </a:rPr>
                        <a:t>16</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1" i="0" u="none" strike="noStrike">
                          <a:solidFill>
                            <a:srgbClr val="000000"/>
                          </a:solidFill>
                          <a:effectLst/>
                          <a:latin typeface="Arial" panose="020B0604020202020204" pitchFamily="34" charset="0"/>
                        </a:rPr>
                        <a:t>09.03.2019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400" b="1" i="0" u="none" strike="noStrike" dirty="0">
                          <a:solidFill>
                            <a:srgbClr val="000000"/>
                          </a:solidFill>
                          <a:effectLst/>
                          <a:latin typeface="Arial" panose="020B0604020202020204" pitchFamily="34" charset="0"/>
                        </a:rPr>
                        <a:t>Modrá/Hrobce - Žatec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600" b="1" i="0" u="none" strike="noStrike" dirty="0">
                          <a:solidFill>
                            <a:srgbClr val="000000"/>
                          </a:solidFill>
                          <a:effectLst/>
                          <a:latin typeface="Arial" panose="020B0604020202020204" pitchFamily="34" charset="0"/>
                        </a:rPr>
                        <a:t> 3:2</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96927241"/>
                  </a:ext>
                </a:extLst>
              </a:tr>
              <a:tr h="254823">
                <a:tc>
                  <a:txBody>
                    <a:bodyPr/>
                    <a:lstStyle/>
                    <a:p>
                      <a:pPr algn="ctr" fontAlgn="ctr"/>
                      <a:r>
                        <a:rPr lang="cs-CZ" sz="1100" b="1" i="0" u="none" strike="noStrike">
                          <a:solidFill>
                            <a:srgbClr val="000000"/>
                          </a:solidFill>
                          <a:effectLst/>
                          <a:latin typeface="Arial" panose="020B0604020202020204" pitchFamily="34" charset="0"/>
                        </a:rPr>
                        <a:t>17</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1" i="0" u="none" strike="noStrike">
                          <a:solidFill>
                            <a:srgbClr val="000000"/>
                          </a:solidFill>
                          <a:effectLst/>
                          <a:latin typeface="Arial" panose="020B0604020202020204" pitchFamily="34" charset="0"/>
                        </a:rPr>
                        <a:t>16.03.2019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400" b="1" i="0" u="none" strike="noStrike">
                          <a:solidFill>
                            <a:srgbClr val="000000"/>
                          </a:solidFill>
                          <a:effectLst/>
                          <a:latin typeface="Arial" panose="020B0604020202020204" pitchFamily="34" charset="0"/>
                        </a:rPr>
                        <a:t>Žatec - Jílové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600" b="1" i="0" u="none" strike="noStrike" dirty="0">
                          <a:solidFill>
                            <a:srgbClr val="000000"/>
                          </a:solidFill>
                          <a:effectLst/>
                          <a:latin typeface="Arial" panose="020B0604020202020204" pitchFamily="34" charset="0"/>
                        </a:rPr>
                        <a:t> 5:0</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44739030"/>
                  </a:ext>
                </a:extLst>
              </a:tr>
              <a:tr h="254823">
                <a:tc>
                  <a:txBody>
                    <a:bodyPr/>
                    <a:lstStyle/>
                    <a:p>
                      <a:pPr algn="ctr" fontAlgn="ctr"/>
                      <a:r>
                        <a:rPr lang="cs-CZ" sz="1100" b="1" i="0" u="none" strike="noStrike">
                          <a:solidFill>
                            <a:srgbClr val="000000"/>
                          </a:solidFill>
                          <a:effectLst/>
                          <a:latin typeface="Arial" panose="020B0604020202020204" pitchFamily="34" charset="0"/>
                        </a:rPr>
                        <a:t>18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1" i="0" u="none" strike="noStrike">
                          <a:solidFill>
                            <a:srgbClr val="000000"/>
                          </a:solidFill>
                          <a:effectLst/>
                          <a:latin typeface="Arial" panose="020B0604020202020204" pitchFamily="34" charset="0"/>
                        </a:rPr>
                        <a:t>23.03.2019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400" b="1" i="0" u="none" strike="noStrike" dirty="0">
                          <a:solidFill>
                            <a:srgbClr val="000000"/>
                          </a:solidFill>
                          <a:effectLst/>
                          <a:latin typeface="Arial" panose="020B0604020202020204" pitchFamily="34" charset="0"/>
                        </a:rPr>
                        <a:t>Dobroměřice - Žatec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600" b="1" i="0" u="none" strike="noStrike" dirty="0">
                          <a:solidFill>
                            <a:srgbClr val="000000"/>
                          </a:solidFill>
                          <a:effectLst/>
                          <a:latin typeface="Arial" panose="020B0604020202020204" pitchFamily="34" charset="0"/>
                        </a:rPr>
                        <a:t> 2:1</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80104490"/>
                  </a:ext>
                </a:extLst>
              </a:tr>
              <a:tr h="254823">
                <a:tc>
                  <a:txBody>
                    <a:bodyPr/>
                    <a:lstStyle/>
                    <a:p>
                      <a:pPr algn="ctr" fontAlgn="ctr"/>
                      <a:r>
                        <a:rPr lang="cs-CZ" sz="1100" b="1" i="0" u="none" strike="noStrike">
                          <a:solidFill>
                            <a:srgbClr val="000000"/>
                          </a:solidFill>
                          <a:effectLst/>
                          <a:latin typeface="Arial" panose="020B0604020202020204" pitchFamily="34" charset="0"/>
                        </a:rPr>
                        <a:t>19</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1" i="0" u="none" strike="noStrike">
                          <a:solidFill>
                            <a:srgbClr val="000000"/>
                          </a:solidFill>
                          <a:effectLst/>
                          <a:latin typeface="Arial" panose="020B0604020202020204" pitchFamily="34" charset="0"/>
                        </a:rPr>
                        <a:t>30.03.2019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400" b="1" i="0" u="none" strike="noStrike" dirty="0">
                          <a:solidFill>
                            <a:srgbClr val="000000"/>
                          </a:solidFill>
                          <a:effectLst/>
                          <a:latin typeface="Arial" panose="020B0604020202020204" pitchFamily="34" charset="0"/>
                        </a:rPr>
                        <a:t>Žatec - Louny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600" b="1" i="0" u="none" strike="noStrike" dirty="0">
                          <a:solidFill>
                            <a:srgbClr val="000000"/>
                          </a:solidFill>
                          <a:effectLst/>
                          <a:latin typeface="Arial" panose="020B0604020202020204" pitchFamily="34" charset="0"/>
                        </a:rPr>
                        <a:t> 4:3 PK</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74400834"/>
                  </a:ext>
                </a:extLst>
              </a:tr>
              <a:tr h="254823">
                <a:tc>
                  <a:txBody>
                    <a:bodyPr/>
                    <a:lstStyle/>
                    <a:p>
                      <a:pPr algn="ctr" fontAlgn="ctr"/>
                      <a:r>
                        <a:rPr lang="cs-CZ" sz="1100" b="1" i="0" u="none" strike="noStrike">
                          <a:solidFill>
                            <a:srgbClr val="000000"/>
                          </a:solidFill>
                          <a:effectLst/>
                          <a:latin typeface="Arial" panose="020B0604020202020204" pitchFamily="34" charset="0"/>
                        </a:rPr>
                        <a:t>20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1" i="0" u="none" strike="noStrike">
                          <a:solidFill>
                            <a:srgbClr val="000000"/>
                          </a:solidFill>
                          <a:effectLst/>
                          <a:latin typeface="Arial" panose="020B0604020202020204" pitchFamily="34" charset="0"/>
                        </a:rPr>
                        <a:t>06.04.2019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400" b="1" i="0" u="none" strike="noStrike" dirty="0">
                          <a:solidFill>
                            <a:srgbClr val="000000"/>
                          </a:solidFill>
                          <a:effectLst/>
                          <a:latin typeface="Arial" panose="020B0604020202020204" pitchFamily="34" charset="0"/>
                        </a:rPr>
                        <a:t>Vilémov - Žatec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600" b="1" i="0" u="none" strike="noStrike" dirty="0">
                          <a:solidFill>
                            <a:srgbClr val="000000"/>
                          </a:solidFill>
                          <a:effectLst/>
                          <a:latin typeface="Arial" panose="020B0604020202020204" pitchFamily="34" charset="0"/>
                        </a:rPr>
                        <a:t> 6:0</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529697650"/>
                  </a:ext>
                </a:extLst>
              </a:tr>
              <a:tr h="254823">
                <a:tc>
                  <a:txBody>
                    <a:bodyPr/>
                    <a:lstStyle/>
                    <a:p>
                      <a:pPr algn="ctr" fontAlgn="ctr"/>
                      <a:r>
                        <a:rPr lang="cs-CZ" sz="1100" b="1" i="0" u="none" strike="noStrike">
                          <a:solidFill>
                            <a:srgbClr val="000000"/>
                          </a:solidFill>
                          <a:effectLst/>
                          <a:latin typeface="Arial" panose="020B0604020202020204" pitchFamily="34" charset="0"/>
                        </a:rPr>
                        <a:t>21</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1" i="0" u="none" strike="noStrike">
                          <a:solidFill>
                            <a:srgbClr val="000000"/>
                          </a:solidFill>
                          <a:effectLst/>
                          <a:latin typeface="Arial" panose="020B0604020202020204" pitchFamily="34" charset="0"/>
                        </a:rPr>
                        <a:t>13.04.2019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400" b="1" i="0" u="none" strike="noStrike" dirty="0">
                          <a:solidFill>
                            <a:srgbClr val="000000"/>
                          </a:solidFill>
                          <a:effectLst/>
                          <a:latin typeface="Arial" panose="020B0604020202020204" pitchFamily="34" charset="0"/>
                        </a:rPr>
                        <a:t>Žatec - Modlany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600" b="1" i="0" u="none" strike="noStrike" dirty="0">
                          <a:solidFill>
                            <a:srgbClr val="000000"/>
                          </a:solidFill>
                          <a:effectLst/>
                          <a:latin typeface="Arial" panose="020B0604020202020204" pitchFamily="34" charset="0"/>
                        </a:rPr>
                        <a:t>3:2</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0683607"/>
                  </a:ext>
                </a:extLst>
              </a:tr>
              <a:tr h="254823">
                <a:tc>
                  <a:txBody>
                    <a:bodyPr/>
                    <a:lstStyle/>
                    <a:p>
                      <a:pPr algn="ctr" fontAlgn="ctr"/>
                      <a:r>
                        <a:rPr lang="cs-CZ" sz="1100" b="1" i="0" u="none" strike="noStrike">
                          <a:solidFill>
                            <a:srgbClr val="000000"/>
                          </a:solidFill>
                          <a:effectLst/>
                          <a:latin typeface="Arial" panose="020B0604020202020204" pitchFamily="34" charset="0"/>
                        </a:rPr>
                        <a:t>22</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1" i="0" u="none" strike="noStrike">
                          <a:solidFill>
                            <a:srgbClr val="000000"/>
                          </a:solidFill>
                          <a:effectLst/>
                          <a:latin typeface="Arial" panose="020B0604020202020204" pitchFamily="34" charset="0"/>
                        </a:rPr>
                        <a:t>20.04.2019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400" b="1" i="0" u="none" strike="noStrike" dirty="0" err="1">
                          <a:solidFill>
                            <a:srgbClr val="000000"/>
                          </a:solidFill>
                          <a:effectLst/>
                          <a:latin typeface="Arial" panose="020B0604020202020204" pitchFamily="34" charset="0"/>
                        </a:rPr>
                        <a:t>Brná</a:t>
                      </a:r>
                      <a:r>
                        <a:rPr lang="cs-CZ" sz="1400" b="1" i="0" u="none" strike="noStrike" dirty="0">
                          <a:solidFill>
                            <a:srgbClr val="000000"/>
                          </a:solidFill>
                          <a:effectLst/>
                          <a:latin typeface="Arial" panose="020B0604020202020204" pitchFamily="34" charset="0"/>
                        </a:rPr>
                        <a:t> - Žatec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600" b="1" i="0" u="none" strike="noStrike" dirty="0">
                          <a:solidFill>
                            <a:srgbClr val="000000"/>
                          </a:solidFill>
                          <a:effectLst/>
                          <a:latin typeface="Arial" panose="020B0604020202020204" pitchFamily="34" charset="0"/>
                        </a:rPr>
                        <a:t> 5:2</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46604698"/>
                  </a:ext>
                </a:extLst>
              </a:tr>
              <a:tr h="254823">
                <a:tc>
                  <a:txBody>
                    <a:bodyPr/>
                    <a:lstStyle/>
                    <a:p>
                      <a:pPr algn="ctr" fontAlgn="ctr"/>
                      <a:r>
                        <a:rPr lang="cs-CZ" sz="1100" b="1" i="0" u="none" strike="noStrike">
                          <a:solidFill>
                            <a:srgbClr val="000000"/>
                          </a:solidFill>
                          <a:effectLst/>
                          <a:latin typeface="Arial" panose="020B0604020202020204" pitchFamily="34" charset="0"/>
                        </a:rPr>
                        <a:t>23</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100" b="1" i="0" u="none" strike="noStrike">
                          <a:solidFill>
                            <a:srgbClr val="000000"/>
                          </a:solidFill>
                          <a:effectLst/>
                          <a:latin typeface="Arial" panose="020B0604020202020204" pitchFamily="34" charset="0"/>
                        </a:rPr>
                        <a:t>27.04.2019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400" b="1" i="0" u="none" strike="noStrike" dirty="0">
                          <a:solidFill>
                            <a:srgbClr val="000000"/>
                          </a:solidFill>
                          <a:effectLst/>
                          <a:latin typeface="Arial" panose="020B0604020202020204" pitchFamily="34" charset="0"/>
                        </a:rPr>
                        <a:t>Žatec - Perštejn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cs-CZ" sz="1600" b="1" i="0" u="none" strike="noStrike" dirty="0">
                          <a:solidFill>
                            <a:srgbClr val="000000"/>
                          </a:solidFill>
                          <a:effectLst/>
                          <a:latin typeface="Arial" panose="020B0604020202020204" pitchFamily="34" charset="0"/>
                        </a:rPr>
                        <a:t> 4:0</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0741448"/>
                  </a:ext>
                </a:extLst>
              </a:tr>
              <a:tr h="254823">
                <a:tc>
                  <a:txBody>
                    <a:bodyPr/>
                    <a:lstStyle/>
                    <a:p>
                      <a:pPr algn="ctr" fontAlgn="ctr"/>
                      <a:r>
                        <a:rPr lang="cs-CZ" sz="1100" b="1" i="0" u="none" strike="noStrike">
                          <a:solidFill>
                            <a:srgbClr val="000000"/>
                          </a:solidFill>
                          <a:effectLst/>
                          <a:latin typeface="Arial" panose="020B0604020202020204" pitchFamily="34" charset="0"/>
                        </a:rPr>
                        <a:t>24</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fontAlgn="ctr"/>
                      <a:r>
                        <a:rPr lang="cs-CZ" sz="1100" b="1" i="0" u="none" strike="noStrike" dirty="0">
                          <a:solidFill>
                            <a:srgbClr val="000000"/>
                          </a:solidFill>
                          <a:effectLst/>
                          <a:latin typeface="Arial" panose="020B0604020202020204" pitchFamily="34" charset="0"/>
                        </a:rPr>
                        <a:t>04.05.2019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fontAlgn="ctr"/>
                      <a:r>
                        <a:rPr lang="cs-CZ" sz="1400" b="1" i="0" u="none" strike="noStrike" dirty="0">
                          <a:solidFill>
                            <a:srgbClr val="000000"/>
                          </a:solidFill>
                          <a:effectLst/>
                          <a:latin typeface="Arial" panose="020B0604020202020204" pitchFamily="34" charset="0"/>
                        </a:rPr>
                        <a:t>Litoměřicko B - Žatec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tc>
                  <a:txBody>
                    <a:bodyPr/>
                    <a:lstStyle/>
                    <a:p>
                      <a:pPr algn="ctr" fontAlgn="ctr"/>
                      <a:r>
                        <a:rPr lang="cs-CZ" sz="1600" b="1" i="0" u="none" strike="noStrike" dirty="0">
                          <a:solidFill>
                            <a:srgbClr val="000000"/>
                          </a:solidFill>
                          <a:effectLst/>
                          <a:latin typeface="Arial" panose="020B0604020202020204" pitchFamily="34" charset="0"/>
                        </a:rPr>
                        <a:t> 1:5</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65235208"/>
                  </a:ext>
                </a:extLst>
              </a:tr>
            </a:tbl>
          </a:graphicData>
        </a:graphic>
      </p:graphicFrame>
      <p:sp>
        <p:nvSpPr>
          <p:cNvPr id="3" name="TextovéPole 2">
            <a:extLst>
              <a:ext uri="{FF2B5EF4-FFF2-40B4-BE49-F238E27FC236}">
                <a16:creationId xmlns:a16="http://schemas.microsoft.com/office/drawing/2014/main" id="{AD2EA846-62DF-4E2B-B9E7-F70E5A5DB9C0}"/>
              </a:ext>
            </a:extLst>
          </p:cNvPr>
          <p:cNvSpPr txBox="1"/>
          <p:nvPr/>
        </p:nvSpPr>
        <p:spPr>
          <a:xfrm>
            <a:off x="117206" y="2913298"/>
            <a:ext cx="4680520" cy="3893374"/>
          </a:xfrm>
          <a:prstGeom prst="rect">
            <a:avLst/>
          </a:prstGeom>
          <a:blipFill>
            <a:blip r:embed="rId5"/>
            <a:tile tx="0" ty="0" sx="100000" sy="100000" flip="none" algn="tl"/>
          </a:blipFill>
          <a:ln>
            <a:gradFill>
              <a:gsLst>
                <a:gs pos="56000">
                  <a:srgbClr val="FFFF66"/>
                </a:gs>
                <a:gs pos="90000">
                  <a:srgbClr val="A7FBA7"/>
                </a:gs>
              </a:gsLst>
              <a:lin ang="5400000" scaled="1"/>
            </a:gradFill>
          </a:ln>
          <a:effectLst>
            <a:softEdge rad="0"/>
          </a:effectLst>
        </p:spPr>
        <p:txBody>
          <a:bodyPr wrap="square" rtlCol="0">
            <a:spAutoFit/>
          </a:bodyPr>
          <a:lstStyle/>
          <a:p>
            <a:pPr algn="just"/>
            <a:r>
              <a:rPr lang="cs-CZ" sz="1900" dirty="0">
                <a:latin typeface="Arial" panose="020B0604020202020204" pitchFamily="34" charset="0"/>
                <a:cs typeface="Arial" panose="020B0604020202020204" pitchFamily="34" charset="0"/>
              </a:rPr>
              <a:t>Pohled na jarní výsledky našeho dnešního soupeře ukazuje jednu zajímavou skutečnost. Žatec hrál 4x doma a z toho 4x vyhrál, i když jednou to bylo na penalty. Venku hrál 5x a zde je to zase obráceně. 4x prohrál a jen jednou zvítězil a bylo to teprve až v posledním kole v Litoměřicích s B týmem.  Žatec na jaře dlouho koketoval se sestupovými místy a hodně mu pomohly 2 poslední výhry, které ho posunuly směrem do klidného středu. </a:t>
            </a:r>
          </a:p>
        </p:txBody>
      </p:sp>
    </p:spTree>
    <p:extLst>
      <p:ext uri="{BB962C8B-B14F-4D97-AF65-F5344CB8AC3E}">
        <p14:creationId xmlns:p14="http://schemas.microsoft.com/office/powerpoint/2010/main" val="171060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1944192"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40</a:t>
            </a:r>
          </a:p>
        </p:txBody>
      </p:sp>
      <p:sp>
        <p:nvSpPr>
          <p:cNvPr id="8" name="TextovéPole 7"/>
          <p:cNvSpPr txBox="1"/>
          <p:nvPr/>
        </p:nvSpPr>
        <p:spPr>
          <a:xfrm>
            <a:off x="7758663" y="7004456"/>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5</a:t>
            </a:r>
          </a:p>
        </p:txBody>
      </p:sp>
      <p:sp>
        <p:nvSpPr>
          <p:cNvPr id="2" name="Obdélník 1"/>
          <p:cNvSpPr/>
          <p:nvPr/>
        </p:nvSpPr>
        <p:spPr>
          <a:xfrm>
            <a:off x="5400576" y="4797694"/>
            <a:ext cx="4752527" cy="2134174"/>
          </a:xfrm>
          <a:prstGeom prst="rect">
            <a:avLst/>
          </a:prstGeom>
        </p:spPr>
        <p:txBody>
          <a:bodyPr wrap="square">
            <a:spAutoFit/>
          </a:bodyPr>
          <a:lstStyle/>
          <a:p>
            <a:pPr algn="ctr">
              <a:lnSpc>
                <a:spcPct val="107000"/>
              </a:lnSpc>
              <a:spcAft>
                <a:spcPts val="0"/>
              </a:spcAft>
            </a:pPr>
            <a:r>
              <a:rPr lang="cs-CZ" sz="1800" dirty="0">
                <a:highlight>
                  <a:srgbClr val="00FF00"/>
                </a:highlight>
                <a:latin typeface="Arial Black" panose="020B0A04020102020204" pitchFamily="34" charset="0"/>
                <a:ea typeface="Calibri" panose="020F0502020204030204" pitchFamily="34" charset="0"/>
                <a:cs typeface="Arial" panose="020B0604020202020204" pitchFamily="34" charset="0"/>
              </a:rPr>
              <a:t>FK Slavoj Žatec - 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highlight>
                  <a:srgbClr val="00FF00"/>
                </a:highlight>
                <a:latin typeface="Arial Black" panose="020B0A04020102020204" pitchFamily="34" charset="0"/>
                <a:ea typeface="Calibri" panose="020F0502020204030204" pitchFamily="34" charset="0"/>
                <a:cs typeface="Arial" panose="020B0604020202020204" pitchFamily="34" charset="0"/>
              </a:rPr>
              <a:t>0:1(0:1)    13.10.2018   10. kolo</a:t>
            </a:r>
          </a:p>
          <a:p>
            <a:pPr algn="just">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Branky:</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D.Mencl</a:t>
            </a:r>
            <a:r>
              <a:rPr lang="cs-CZ" sz="1100" dirty="0">
                <a:latin typeface="Arial" panose="020B0604020202020204" pitchFamily="34" charset="0"/>
                <a:ea typeface="Calibri" panose="020F0502020204030204" pitchFamily="34" charset="0"/>
                <a:cs typeface="Times New Roman" panose="02020603050405020304" pitchFamily="18" charset="0"/>
              </a:rPr>
              <a:t> 1</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Sestava:</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T.Kysela-P.Stejskal</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J.Vacek</a:t>
            </a:r>
            <a:r>
              <a:rPr lang="cs-CZ" sz="1100" dirty="0">
                <a:latin typeface="Arial" panose="020B0604020202020204" pitchFamily="34" charset="0"/>
                <a:ea typeface="Calibri" panose="020F0502020204030204" pitchFamily="34" charset="0"/>
                <a:cs typeface="Times New Roman" panose="02020603050405020304" pitchFamily="18" charset="0"/>
              </a:rPr>
              <a:t>(45.D.Brandejs),     </a:t>
            </a:r>
          </a:p>
          <a:p>
            <a:pPr>
              <a:lnSpc>
                <a:spcPct val="107000"/>
              </a:lnSpc>
              <a:spcAft>
                <a:spcPts val="0"/>
              </a:spcAft>
            </a:pP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F.Svoboda</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D.Mencl-T.Belák</a:t>
            </a:r>
            <a:r>
              <a:rPr lang="cs-CZ" sz="1100" dirty="0">
                <a:latin typeface="Arial" panose="020B0604020202020204" pitchFamily="34" charset="0"/>
                <a:ea typeface="Calibri" panose="020F0502020204030204" pitchFamily="34" charset="0"/>
                <a:cs typeface="Times New Roman" panose="02020603050405020304" pitchFamily="18" charset="0"/>
              </a:rPr>
              <a:t>(85.P.Fary), </a:t>
            </a:r>
            <a:r>
              <a:rPr lang="cs-CZ" sz="1100" dirty="0" err="1">
                <a:latin typeface="Arial" panose="020B0604020202020204" pitchFamily="34" charset="0"/>
                <a:ea typeface="Calibri" panose="020F0502020204030204" pitchFamily="34" charset="0"/>
                <a:cs typeface="Times New Roman" panose="02020603050405020304" pitchFamily="18" charset="0"/>
              </a:rPr>
              <a:t>R.Slanička</a:t>
            </a:r>
            <a:r>
              <a:rPr lang="cs-CZ" sz="1100" dirty="0">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0"/>
              </a:spcAft>
            </a:pP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M.Rejman</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D.Beruška</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M,Faust</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M.Walter</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Připraveni</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R.Feko</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J.Ransdorf</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J.Gabriel</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Trenér:</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J.Ransdorf</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K.Zuna</a:t>
            </a:r>
            <a:r>
              <a:rPr lang="cs-CZ" sz="1100" dirty="0">
                <a:latin typeface="Arial" panose="020B0604020202020204" pitchFamily="34" charset="0"/>
                <a:ea typeface="Calibri" panose="020F0502020204030204" pitchFamily="34" charset="0"/>
                <a:cs typeface="Times New Roman" panose="02020603050405020304" pitchFamily="18" charset="0"/>
              </a:rPr>
              <a:t>   </a:t>
            </a:r>
          </a:p>
          <a:p>
            <a:pPr>
              <a:lnSpc>
                <a:spcPct val="107000"/>
              </a:lnSpc>
              <a:spcAft>
                <a:spcPts val="0"/>
              </a:spcAft>
            </a:pPr>
            <a:r>
              <a:rPr lang="cs-CZ" sz="1100" u="sng" dirty="0" err="1">
                <a:latin typeface="Arial" panose="020B0604020202020204" pitchFamily="34" charset="0"/>
                <a:ea typeface="Calibri" panose="020F0502020204030204" pitchFamily="34" charset="0"/>
                <a:cs typeface="Times New Roman" panose="02020603050405020304" pitchFamily="18" charset="0"/>
              </a:rPr>
              <a:t>Vedoucí:</a:t>
            </a:r>
            <a:r>
              <a:rPr lang="cs-CZ" sz="1100" dirty="0" err="1">
                <a:latin typeface="Arial" panose="020B0604020202020204" pitchFamily="34" charset="0"/>
                <a:ea typeface="Calibri" panose="020F0502020204030204" pitchFamily="34" charset="0"/>
                <a:cs typeface="Times New Roman" panose="02020603050405020304" pitchFamily="18" charset="0"/>
              </a:rPr>
              <a:t>M.Plíšek</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u="sng" dirty="0">
                <a:latin typeface="Arial" panose="020B0604020202020204" pitchFamily="34" charset="0"/>
                <a:ea typeface="Calibri" panose="020F0502020204030204" pitchFamily="34" charset="0"/>
                <a:cs typeface="Times New Roman" panose="02020603050405020304" pitchFamily="18" charset="0"/>
              </a:rPr>
              <a:t>Masér:</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K,Zavřel</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cs-CZ" sz="1100" u="sng" dirty="0">
                <a:latin typeface="Arial" panose="020B0604020202020204" pitchFamily="34" charset="0"/>
                <a:ea typeface="Calibri" panose="020F0502020204030204" pitchFamily="34" charset="0"/>
                <a:cs typeface="Times New Roman" panose="02020603050405020304" pitchFamily="18" charset="0"/>
              </a:rPr>
              <a:t>Rozhodčí:</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J.Oborník-M.Sabo</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J.Šefčík</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u="sng" dirty="0">
                <a:latin typeface="Arial" panose="020B0604020202020204" pitchFamily="34" charset="0"/>
                <a:ea typeface="Calibri" panose="020F0502020204030204" pitchFamily="34" charset="0"/>
                <a:cs typeface="Times New Roman" panose="02020603050405020304" pitchFamily="18" charset="0"/>
              </a:rPr>
              <a:t>Delegát</a:t>
            </a:r>
            <a:r>
              <a:rPr lang="cs-CZ" sz="1100" dirty="0">
                <a:latin typeface="Arial" panose="020B0604020202020204" pitchFamily="34" charset="0"/>
                <a:ea typeface="Calibri" panose="020F0502020204030204" pitchFamily="34" charset="0"/>
                <a:cs typeface="Times New Roman" panose="02020603050405020304" pitchFamily="18" charset="0"/>
              </a:rPr>
              <a:t>: </a:t>
            </a:r>
            <a:r>
              <a:rPr lang="cs-CZ" sz="1100" dirty="0" err="1">
                <a:latin typeface="Arial" panose="020B0604020202020204" pitchFamily="34" charset="0"/>
                <a:ea typeface="Calibri" panose="020F0502020204030204" pitchFamily="34" charset="0"/>
                <a:cs typeface="Times New Roman" panose="02020603050405020304" pitchFamily="18" charset="0"/>
              </a:rPr>
              <a:t>J.Holub</a:t>
            </a:r>
            <a:r>
              <a:rPr lang="cs-CZ" sz="1100" dirty="0">
                <a:latin typeface="Arial" panose="020B0604020202020204" pitchFamily="34" charset="0"/>
                <a:ea typeface="Calibri" panose="020F0502020204030204" pitchFamily="34" charset="0"/>
                <a:cs typeface="Times New Roman" panose="02020603050405020304" pitchFamily="18" charset="0"/>
              </a:rPr>
              <a:t>   100 diváků</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ovéPole 2"/>
          <p:cNvSpPr txBox="1"/>
          <p:nvPr/>
        </p:nvSpPr>
        <p:spPr>
          <a:xfrm>
            <a:off x="5400577" y="3845655"/>
            <a:ext cx="4680518" cy="707886"/>
          </a:xfrm>
          <a:prstGeom prst="rect">
            <a:avLst/>
          </a:prstGeom>
          <a:pattFill prst="pct5">
            <a:fgClr>
              <a:srgbClr val="99FFCC"/>
            </a:fgClr>
            <a:bgClr>
              <a:schemeClr val="bg1"/>
            </a:bgClr>
          </a:pattFill>
          <a:effectLst>
            <a:glow rad="101600">
              <a:schemeClr val="accent1">
                <a:lumMod val="40000"/>
                <a:lumOff val="60000"/>
                <a:alpha val="40000"/>
              </a:schemeClr>
            </a:glow>
            <a:softEdge rad="241300"/>
          </a:effectLst>
        </p:spPr>
        <p:txBody>
          <a:bodyPr wrap="square" rtlCol="0">
            <a:spAutoFit/>
          </a:bodyPr>
          <a:lstStyle/>
          <a:p>
            <a:pPr algn="ctr"/>
            <a:r>
              <a:rPr lang="cs-CZ" sz="2000" dirty="0">
                <a:latin typeface="Arial Black" panose="020B0A04020102020204" pitchFamily="34" charset="0"/>
              </a:rPr>
              <a:t>Jedinou branku zápasu vstřelil na podzim v Žatci David Mencl </a:t>
            </a:r>
          </a:p>
        </p:txBody>
      </p:sp>
      <p:sp>
        <p:nvSpPr>
          <p:cNvPr id="5" name="TextovéPole 4"/>
          <p:cNvSpPr txBox="1"/>
          <p:nvPr/>
        </p:nvSpPr>
        <p:spPr>
          <a:xfrm>
            <a:off x="5328568" y="91108"/>
            <a:ext cx="4797625" cy="400110"/>
          </a:xfrm>
          <a:prstGeom prst="rect">
            <a:avLst/>
          </a:prstGeom>
          <a:blipFill>
            <a:blip r:embed="rId2">
              <a:alphaModFix amt="77000"/>
            </a:blip>
            <a:tile tx="0" ty="0" sx="100000" sy="100000" flip="none" algn="tl"/>
          </a:blipFill>
          <a:effectLst>
            <a:glow rad="101600">
              <a:srgbClr val="FFFF66">
                <a:alpha val="40000"/>
              </a:srgbClr>
            </a:glow>
            <a:softEdge rad="0"/>
          </a:effectLst>
        </p:spPr>
        <p:txBody>
          <a:bodyPr wrap="square" rtlCol="0">
            <a:spAutoFit/>
          </a:bodyPr>
          <a:lstStyle/>
          <a:p>
            <a:pPr algn="ctr"/>
            <a:r>
              <a:rPr lang="cs-CZ" sz="2000" dirty="0">
                <a:latin typeface="Arial Black" panose="020B0A04020102020204" pitchFamily="34" charset="0"/>
              </a:rPr>
              <a:t>Realizační tým FK Slavoj Žatec</a:t>
            </a:r>
          </a:p>
        </p:txBody>
      </p:sp>
      <p:sp>
        <p:nvSpPr>
          <p:cNvPr id="6" name="TextovéPole 5"/>
          <p:cNvSpPr txBox="1"/>
          <p:nvPr/>
        </p:nvSpPr>
        <p:spPr>
          <a:xfrm>
            <a:off x="5373666" y="756224"/>
            <a:ext cx="4752527" cy="2862322"/>
          </a:xfrm>
          <a:prstGeom prst="rect">
            <a:avLst/>
          </a:prstGeom>
          <a:blipFill>
            <a:blip r:embed="rId3">
              <a:alphaModFix amt="77000"/>
            </a:blip>
            <a:stretch>
              <a:fillRect/>
            </a:stretch>
          </a:blipFill>
          <a:ln w="53975" cmpd="dbl">
            <a:solidFill>
              <a:srgbClr val="FF0066"/>
            </a:solidFill>
          </a:ln>
          <a:effectLst>
            <a:softEdge rad="0"/>
          </a:effectLst>
        </p:spPr>
        <p:txBody>
          <a:bodyPr wrap="square" rtlCol="0">
            <a:spAutoFit/>
          </a:bodyPr>
          <a:lstStyle/>
          <a:p>
            <a:r>
              <a:rPr lang="cs-CZ" sz="2000" dirty="0">
                <a:latin typeface="Arial Black" panose="020B0A04020102020204" pitchFamily="34" charset="0"/>
              </a:rPr>
              <a:t>Pavel Koutenský – trenér</a:t>
            </a:r>
          </a:p>
          <a:p>
            <a:r>
              <a:rPr lang="cs-CZ" sz="2000" dirty="0">
                <a:latin typeface="Arial Black" panose="020B0A04020102020204" pitchFamily="34" charset="0"/>
              </a:rPr>
              <a:t>Pavel Maňák – vedoucí</a:t>
            </a:r>
          </a:p>
          <a:p>
            <a:endParaRPr lang="cs-CZ" sz="2000" dirty="0">
              <a:latin typeface="Arial Black" panose="020B0A04020102020204" pitchFamily="34" charset="0"/>
            </a:endParaRPr>
          </a:p>
          <a:p>
            <a:r>
              <a:rPr lang="cs-CZ" sz="2000" dirty="0">
                <a:latin typeface="Arial Black" panose="020B0A04020102020204" pitchFamily="34" charset="0"/>
              </a:rPr>
              <a:t>Petr </a:t>
            </a:r>
            <a:r>
              <a:rPr lang="cs-CZ" sz="2000" dirty="0" err="1">
                <a:latin typeface="Arial Black" panose="020B0A04020102020204" pitchFamily="34" charset="0"/>
              </a:rPr>
              <a:t>Klinec</a:t>
            </a:r>
            <a:r>
              <a:rPr lang="cs-CZ" sz="2000" dirty="0">
                <a:latin typeface="Arial Black" panose="020B0A04020102020204" pitchFamily="34" charset="0"/>
              </a:rPr>
              <a:t> – nejlepší střelec Žatce a celé soutěže 26 branek</a:t>
            </a:r>
          </a:p>
          <a:p>
            <a:endParaRPr lang="cs-CZ" sz="2000" dirty="0">
              <a:latin typeface="Arial Black" panose="020B0A04020102020204" pitchFamily="34" charset="0"/>
            </a:endParaRPr>
          </a:p>
          <a:p>
            <a:endParaRPr lang="cs-CZ" sz="2000" dirty="0">
              <a:latin typeface="Arial Black" panose="020B0A04020102020204" pitchFamily="34" charset="0"/>
            </a:endParaRPr>
          </a:p>
          <a:p>
            <a:endParaRPr lang="cs-CZ" sz="2000" dirty="0">
              <a:latin typeface="Arial Black" panose="020B0A04020102020204" pitchFamily="34" charset="0"/>
            </a:endParaRPr>
          </a:p>
          <a:p>
            <a:endParaRPr lang="cs-CZ" sz="2000" dirty="0">
              <a:latin typeface="Arial Black" panose="020B0A04020102020204" pitchFamily="34" charset="0"/>
            </a:endParaRPr>
          </a:p>
        </p:txBody>
      </p:sp>
      <p:pic>
        <p:nvPicPr>
          <p:cNvPr id="4" name="Obrázek 3"/>
          <p:cNvPicPr>
            <a:picLocks noChangeAspect="1"/>
          </p:cNvPicPr>
          <p:nvPr/>
        </p:nvPicPr>
        <p:blipFill>
          <a:blip r:embed="rId4"/>
          <a:stretch>
            <a:fillRect/>
          </a:stretch>
        </p:blipFill>
        <p:spPr>
          <a:xfrm>
            <a:off x="7317881" y="2467372"/>
            <a:ext cx="864096" cy="1032700"/>
          </a:xfrm>
          <a:prstGeom prst="rect">
            <a:avLst/>
          </a:prstGeom>
        </p:spPr>
      </p:pic>
      <p:graphicFrame>
        <p:nvGraphicFramePr>
          <p:cNvPr id="9" name="Tabulka 8"/>
          <p:cNvGraphicFramePr>
            <a:graphicFrameLocks noGrp="1"/>
          </p:cNvGraphicFramePr>
          <p:nvPr>
            <p:extLst>
              <p:ext uri="{D42A27DB-BD31-4B8C-83A1-F6EECF244321}">
                <p14:modId xmlns:p14="http://schemas.microsoft.com/office/powerpoint/2010/main" val="4186438246"/>
              </p:ext>
            </p:extLst>
          </p:nvPr>
        </p:nvGraphicFramePr>
        <p:xfrm>
          <a:off x="180107" y="2388868"/>
          <a:ext cx="4584125" cy="2336243"/>
        </p:xfrm>
        <a:graphic>
          <a:graphicData uri="http://schemas.openxmlformats.org/drawingml/2006/table">
            <a:tbl>
              <a:tblPr/>
              <a:tblGrid>
                <a:gridCol w="205892">
                  <a:extLst>
                    <a:ext uri="{9D8B030D-6E8A-4147-A177-3AD203B41FA5}">
                      <a16:colId xmlns:a16="http://schemas.microsoft.com/office/drawing/2014/main" val="2348445724"/>
                    </a:ext>
                  </a:extLst>
                </a:gridCol>
                <a:gridCol w="230114">
                  <a:extLst>
                    <a:ext uri="{9D8B030D-6E8A-4147-A177-3AD203B41FA5}">
                      <a16:colId xmlns:a16="http://schemas.microsoft.com/office/drawing/2014/main" val="3797599345"/>
                    </a:ext>
                  </a:extLst>
                </a:gridCol>
                <a:gridCol w="1816694">
                  <a:extLst>
                    <a:ext uri="{9D8B030D-6E8A-4147-A177-3AD203B41FA5}">
                      <a16:colId xmlns:a16="http://schemas.microsoft.com/office/drawing/2014/main" val="541881664"/>
                    </a:ext>
                  </a:extLst>
                </a:gridCol>
                <a:gridCol w="290670">
                  <a:extLst>
                    <a:ext uri="{9D8B030D-6E8A-4147-A177-3AD203B41FA5}">
                      <a16:colId xmlns:a16="http://schemas.microsoft.com/office/drawing/2014/main" val="2855953971"/>
                    </a:ext>
                  </a:extLst>
                </a:gridCol>
                <a:gridCol w="254338">
                  <a:extLst>
                    <a:ext uri="{9D8B030D-6E8A-4147-A177-3AD203B41FA5}">
                      <a16:colId xmlns:a16="http://schemas.microsoft.com/office/drawing/2014/main" val="2598172982"/>
                    </a:ext>
                  </a:extLst>
                </a:gridCol>
                <a:gridCol w="172586">
                  <a:extLst>
                    <a:ext uri="{9D8B030D-6E8A-4147-A177-3AD203B41FA5}">
                      <a16:colId xmlns:a16="http://schemas.microsoft.com/office/drawing/2014/main" val="58955784"/>
                    </a:ext>
                  </a:extLst>
                </a:gridCol>
                <a:gridCol w="317922">
                  <a:extLst>
                    <a:ext uri="{9D8B030D-6E8A-4147-A177-3AD203B41FA5}">
                      <a16:colId xmlns:a16="http://schemas.microsoft.com/office/drawing/2014/main" val="4043206097"/>
                    </a:ext>
                  </a:extLst>
                </a:gridCol>
                <a:gridCol w="714566">
                  <a:extLst>
                    <a:ext uri="{9D8B030D-6E8A-4147-A177-3AD203B41FA5}">
                      <a16:colId xmlns:a16="http://schemas.microsoft.com/office/drawing/2014/main" val="4083732928"/>
                    </a:ext>
                  </a:extLst>
                </a:gridCol>
                <a:gridCol w="314894">
                  <a:extLst>
                    <a:ext uri="{9D8B030D-6E8A-4147-A177-3AD203B41FA5}">
                      <a16:colId xmlns:a16="http://schemas.microsoft.com/office/drawing/2014/main" val="3841609985"/>
                    </a:ext>
                  </a:extLst>
                </a:gridCol>
                <a:gridCol w="266449">
                  <a:extLst>
                    <a:ext uri="{9D8B030D-6E8A-4147-A177-3AD203B41FA5}">
                      <a16:colId xmlns:a16="http://schemas.microsoft.com/office/drawing/2014/main" val="619598303"/>
                    </a:ext>
                  </a:extLst>
                </a:gridCol>
              </a:tblGrid>
              <a:tr h="20911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19048663"/>
                  </a:ext>
                </a:extLst>
              </a:tr>
              <a:tr h="20911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8">
                  <a:txBody>
                    <a:bodyPr/>
                    <a:lstStyle/>
                    <a:p>
                      <a:pPr algn="ctr" fontAlgn="ctr"/>
                      <a:r>
                        <a:rPr lang="cs-CZ" sz="1100" b="1" i="0" u="none" strike="noStrike" dirty="0">
                          <a:solidFill>
                            <a:srgbClr val="0000CC"/>
                          </a:solidFill>
                          <a:effectLst/>
                          <a:latin typeface="Calibri" panose="020F0502020204030204" pitchFamily="34" charset="0"/>
                        </a:rPr>
                        <a:t>Stará garda </a:t>
                      </a:r>
                      <a:r>
                        <a:rPr lang="cs-CZ" sz="1100" b="1" i="0" u="none" strike="noStrike" dirty="0" err="1">
                          <a:solidFill>
                            <a:srgbClr val="0000CC"/>
                          </a:solidFill>
                          <a:effectLst/>
                          <a:latin typeface="Calibri" panose="020F0502020204030204" pitchFamily="34" charset="0"/>
                        </a:rPr>
                        <a:t>Sepap</a:t>
                      </a:r>
                      <a:r>
                        <a:rPr lang="cs-CZ" sz="1100" b="1" i="0" u="none" strike="noStrike" dirty="0">
                          <a:solidFill>
                            <a:srgbClr val="0000CC"/>
                          </a:solidFill>
                          <a:effectLst/>
                          <a:latin typeface="Calibri" panose="020F0502020204030204" pitchFamily="34" charset="0"/>
                        </a:rPr>
                        <a:t> Štětí Okr. přebor 2018/19  po 11.kole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777567091"/>
                  </a:ext>
                </a:extLst>
              </a:tr>
              <a:tr h="20911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rPr>
                        <a:t>TJ Žitenice, z.s.</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73:12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911942748"/>
                  </a:ext>
                </a:extLst>
              </a:tr>
              <a:tr h="227104">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l" fontAlgn="ctr"/>
                      <a:r>
                        <a:rPr lang="cs-CZ" sz="1200" b="1" i="0" u="none" strike="noStrike" dirty="0" err="1">
                          <a:solidFill>
                            <a:srgbClr val="FF0000"/>
                          </a:solidFill>
                          <a:effectLst/>
                          <a:latin typeface="Arial" panose="020B0604020202020204" pitchFamily="34" charset="0"/>
                        </a:rPr>
                        <a:t>Sepap</a:t>
                      </a:r>
                      <a:r>
                        <a:rPr lang="cs-CZ" sz="1200" b="1" i="0" u="none" strike="noStrike" dirty="0">
                          <a:solidFill>
                            <a:srgbClr val="FF0000"/>
                          </a:solidFill>
                          <a:effectLst/>
                          <a:latin typeface="Arial" panose="020B0604020202020204" pitchFamily="34" charset="0"/>
                        </a:rPr>
                        <a:t> Štětí</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FF0000"/>
                          </a:solidFill>
                          <a:effectLst/>
                          <a:latin typeface="Arial" panose="020B0604020202020204" pitchFamily="34" charset="0"/>
                        </a:rPr>
                        <a:t>35:31</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dirty="0">
                          <a:solidFill>
                            <a:srgbClr val="FF0000"/>
                          </a:solidFill>
                          <a:effectLst/>
                          <a:latin typeface="Arial" panose="020B0604020202020204" pitchFamily="34" charset="0"/>
                        </a:rPr>
                        <a:t>19</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632331284"/>
                  </a:ext>
                </a:extLst>
              </a:tr>
              <a:tr h="20911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err="1">
                          <a:solidFill>
                            <a:srgbClr val="000000"/>
                          </a:solidFill>
                          <a:effectLst/>
                          <a:latin typeface="Arial" panose="020B0604020202020204" pitchFamily="34" charset="0"/>
                        </a:rPr>
                        <a:t>Tigo</a:t>
                      </a:r>
                      <a:r>
                        <a:rPr lang="cs-CZ" sz="1200" b="1" i="0" u="none" strike="noStrike" dirty="0">
                          <a:solidFill>
                            <a:srgbClr val="000000"/>
                          </a:solidFill>
                          <a:effectLst/>
                          <a:latin typeface="Arial" panose="020B0604020202020204" pitchFamily="34" charset="0"/>
                        </a:rPr>
                        <a:t> Nučnice 1996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47:33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13945266"/>
                  </a:ext>
                </a:extLst>
              </a:tr>
              <a:tr h="20911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l" fontAlgn="ctr"/>
                      <a:r>
                        <a:rPr lang="cs-CZ" sz="1200" b="1" i="0" u="none" strike="noStrike" dirty="0">
                          <a:solidFill>
                            <a:srgbClr val="000000"/>
                          </a:solidFill>
                          <a:effectLst/>
                          <a:latin typeface="Arial" panose="020B0604020202020204" pitchFamily="34" charset="0"/>
                        </a:rPr>
                        <a:t>TJ Sokol České Kopisty</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32:30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931730342"/>
                  </a:ext>
                </a:extLst>
              </a:tr>
              <a:tr h="20911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rPr>
                        <a:t>Sokol Malé Žernoseky</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29:31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473331292"/>
                  </a:ext>
                </a:extLst>
              </a:tr>
              <a:tr h="20911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ctr"/>
                      <a:r>
                        <a:rPr lang="cs-CZ" sz="120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dirty="0">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26:37</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355057311"/>
                  </a:ext>
                </a:extLst>
              </a:tr>
              <a:tr h="227104">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000000"/>
                          </a:solidFill>
                          <a:effectLst/>
                          <a:latin typeface="Arial" panose="020B0604020202020204" pitchFamily="34" charset="0"/>
                        </a:rPr>
                        <a:t>Slavoj Bohušovice n.O.</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effectLst/>
                          <a:latin typeface="Arial" panose="020B0604020202020204" pitchFamily="34" charset="0"/>
                        </a:rPr>
                        <a:t>19:52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476338691"/>
                  </a:ext>
                </a:extLst>
              </a:tr>
              <a:tr h="20911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l" fontAlgn="ctr"/>
                      <a:r>
                        <a:rPr lang="cs-CZ" sz="12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dirty="0">
                          <a:solidFill>
                            <a:srgbClr val="000000"/>
                          </a:solidFill>
                          <a:effectLst/>
                          <a:latin typeface="Arial" panose="020B0604020202020204" pitchFamily="34" charset="0"/>
                        </a:rPr>
                        <a:t>14:49</a:t>
                      </a:r>
                    </a:p>
                  </a:txBody>
                  <a:tcPr marL="9525" marR="9525" marT="9525" marB="0" anchor="ctr">
                    <a:lnL>
                      <a:noFill/>
                    </a:lnL>
                    <a:lnR>
                      <a:noFill/>
                    </a:lnR>
                    <a:lnT>
                      <a:noFill/>
                    </a:lnT>
                    <a:lnB>
                      <a:noFill/>
                    </a:lnB>
                    <a:solidFill>
                      <a:srgbClr val="99FF33"/>
                    </a:solidFill>
                  </a:tcPr>
                </a:tc>
                <a:tc>
                  <a:txBody>
                    <a:bodyPr/>
                    <a:lstStyle/>
                    <a:p>
                      <a:pPr algn="ctr" fontAlgn="ctr"/>
                      <a:r>
                        <a:rPr lang="cs-CZ" sz="12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543399443"/>
                  </a:ext>
                </a:extLst>
              </a:tr>
              <a:tr h="20911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62926117"/>
                  </a:ext>
                </a:extLst>
              </a:tr>
            </a:tbl>
          </a:graphicData>
        </a:graphic>
      </p:graphicFrame>
      <p:graphicFrame>
        <p:nvGraphicFramePr>
          <p:cNvPr id="11" name="Tabulka 10"/>
          <p:cNvGraphicFramePr>
            <a:graphicFrameLocks noGrp="1"/>
          </p:cNvGraphicFramePr>
          <p:nvPr>
            <p:extLst>
              <p:ext uri="{D42A27DB-BD31-4B8C-83A1-F6EECF244321}">
                <p14:modId xmlns:p14="http://schemas.microsoft.com/office/powerpoint/2010/main" val="2727701980"/>
              </p:ext>
            </p:extLst>
          </p:nvPr>
        </p:nvGraphicFramePr>
        <p:xfrm>
          <a:off x="166026" y="4847511"/>
          <a:ext cx="4584125" cy="2059305"/>
        </p:xfrm>
        <a:graphic>
          <a:graphicData uri="http://schemas.openxmlformats.org/drawingml/2006/table">
            <a:tbl>
              <a:tblPr/>
              <a:tblGrid>
                <a:gridCol w="1834584">
                  <a:extLst>
                    <a:ext uri="{9D8B030D-6E8A-4147-A177-3AD203B41FA5}">
                      <a16:colId xmlns:a16="http://schemas.microsoft.com/office/drawing/2014/main" val="3461334063"/>
                    </a:ext>
                  </a:extLst>
                </a:gridCol>
                <a:gridCol w="1722548">
                  <a:extLst>
                    <a:ext uri="{9D8B030D-6E8A-4147-A177-3AD203B41FA5}">
                      <a16:colId xmlns:a16="http://schemas.microsoft.com/office/drawing/2014/main" val="813736821"/>
                    </a:ext>
                  </a:extLst>
                </a:gridCol>
                <a:gridCol w="1026993">
                  <a:extLst>
                    <a:ext uri="{9D8B030D-6E8A-4147-A177-3AD203B41FA5}">
                      <a16:colId xmlns:a16="http://schemas.microsoft.com/office/drawing/2014/main" val="3399181002"/>
                    </a:ext>
                  </a:extLst>
                </a:gridCol>
              </a:tblGrid>
              <a:tr h="228600">
                <a:tc gridSpan="3">
                  <a:txBody>
                    <a:bodyPr/>
                    <a:lstStyle/>
                    <a:p>
                      <a:pPr algn="ctr" fontAlgn="ctr"/>
                      <a:r>
                        <a:rPr lang="pl-PL" sz="1600" b="1" i="0" u="none" strike="noStrike" dirty="0">
                          <a:solidFill>
                            <a:srgbClr val="000099"/>
                          </a:solidFill>
                          <a:effectLst/>
                          <a:latin typeface="Franklin Gothic Demi Cond" panose="020B0706030402020204" pitchFamily="34" charset="0"/>
                        </a:rPr>
                        <a:t>13. kolo okresního přeboru Staré gardy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576037198"/>
                  </a:ext>
                </a:extLst>
              </a:tr>
              <a:tr h="190500">
                <a:tc>
                  <a:txBody>
                    <a:bodyPr/>
                    <a:lstStyle/>
                    <a:p>
                      <a:pPr algn="ctr" fontAlgn="ctr"/>
                      <a:r>
                        <a:rPr lang="cs-CZ" sz="1400" b="1" i="0" u="none" strike="noStrike" dirty="0" err="1">
                          <a:solidFill>
                            <a:srgbClr val="000099"/>
                          </a:solidFill>
                          <a:effectLst/>
                          <a:latin typeface="Franklin Gothic Demi Cond" panose="020B0706030402020204" pitchFamily="34" charset="0"/>
                        </a:rPr>
                        <a:t>Tigo</a:t>
                      </a:r>
                      <a:r>
                        <a:rPr lang="cs-CZ" sz="1400" b="1" i="0" u="none" strike="noStrike" dirty="0">
                          <a:solidFill>
                            <a:srgbClr val="000099"/>
                          </a:solidFill>
                          <a:effectLst/>
                          <a:latin typeface="Franklin Gothic Demi Cond" panose="020B0706030402020204" pitchFamily="34" charset="0"/>
                        </a:rPr>
                        <a:t> Nučnice 1996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400" b="1" i="0" u="none" strike="noStrike" dirty="0">
                          <a:solidFill>
                            <a:srgbClr val="000099"/>
                          </a:solidFill>
                          <a:effectLst/>
                          <a:latin typeface="Franklin Gothic Demi Cond" panose="020B0706030402020204" pitchFamily="34" charset="0"/>
                        </a:rPr>
                        <a:t>ASK 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400" b="1" i="0" u="none" strike="noStrike">
                          <a:solidFill>
                            <a:srgbClr val="000099"/>
                          </a:solidFill>
                          <a:effectLst/>
                          <a:latin typeface="Franklin Gothic Demi Cond" panose="020B07060304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2897811"/>
                  </a:ext>
                </a:extLst>
              </a:tr>
              <a:tr h="200025">
                <a:tc>
                  <a:txBody>
                    <a:bodyPr/>
                    <a:lstStyle/>
                    <a:p>
                      <a:pPr algn="ctr" fontAlgn="ctr"/>
                      <a:r>
                        <a:rPr lang="cs-CZ" sz="1400" b="1" i="0" u="none" strike="noStrike" dirty="0" err="1">
                          <a:solidFill>
                            <a:srgbClr val="FF0000"/>
                          </a:solidFill>
                          <a:effectLst/>
                          <a:latin typeface="Franklin Gothic Demi Cond" panose="020B0706030402020204" pitchFamily="34" charset="0"/>
                        </a:rPr>
                        <a:t>Sepap</a:t>
                      </a:r>
                      <a:r>
                        <a:rPr lang="cs-CZ" sz="1400" b="1" i="0" u="none" strike="noStrike" dirty="0">
                          <a:solidFill>
                            <a:srgbClr val="FF0000"/>
                          </a:solidFill>
                          <a:effectLst/>
                          <a:latin typeface="Franklin Gothic Demi Cond" panose="020B0706030402020204" pitchFamily="34" charset="0"/>
                        </a:rPr>
                        <a:t> Štětí</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400" b="1" i="0" u="none" strike="noStrike" dirty="0">
                          <a:solidFill>
                            <a:srgbClr val="FF0000"/>
                          </a:solidFill>
                          <a:effectLst/>
                          <a:latin typeface="Franklin Gothic Demi Cond" panose="020B0706030402020204" pitchFamily="34" charset="0"/>
                        </a:rPr>
                        <a:t>TJ Žitenice, </a:t>
                      </a:r>
                      <a:r>
                        <a:rPr lang="cs-CZ" sz="1400" b="1" i="0" u="none" strike="noStrike" dirty="0" err="1">
                          <a:solidFill>
                            <a:srgbClr val="FF0000"/>
                          </a:solidFill>
                          <a:effectLst/>
                          <a:latin typeface="Franklin Gothic Demi Cond" panose="020B0706030402020204" pitchFamily="34" charset="0"/>
                        </a:rPr>
                        <a:t>z.s</a:t>
                      </a:r>
                      <a:r>
                        <a:rPr lang="cs-CZ" sz="1400" b="1" i="0" u="none" strike="noStrike" dirty="0">
                          <a:solidFill>
                            <a:srgbClr val="FF0000"/>
                          </a:solidFill>
                          <a:effectLst/>
                          <a:latin typeface="Franklin Gothic Demi Cond" panose="020B07060304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400" b="1" i="0" u="none" strike="noStrike" dirty="0">
                          <a:solidFill>
                            <a:srgbClr val="FF0000"/>
                          </a:solidFill>
                          <a:effectLst/>
                          <a:latin typeface="Franklin Gothic Demi Cond" panose="020B0706030402020204" pitchFamily="34" charset="0"/>
                        </a:rPr>
                        <a:t>3:8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668667642"/>
                  </a:ext>
                </a:extLst>
              </a:tr>
              <a:tr h="295275">
                <a:tc>
                  <a:txBody>
                    <a:bodyPr/>
                    <a:lstStyle/>
                    <a:p>
                      <a:pPr algn="ctr" fontAlgn="ctr"/>
                      <a:r>
                        <a:rPr lang="cs-CZ" sz="1400" b="1" i="0" u="none" strike="noStrike">
                          <a:solidFill>
                            <a:srgbClr val="000099"/>
                          </a:solidFill>
                          <a:effectLst/>
                          <a:latin typeface="Franklin Gothic Demi Cond" panose="020B0706030402020204" pitchFamily="34" charset="0"/>
                        </a:rPr>
                        <a:t>FK Litoměřicko, z.s.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400" b="1" i="0" u="none" strike="noStrike" dirty="0">
                          <a:solidFill>
                            <a:srgbClr val="000099"/>
                          </a:solidFill>
                          <a:effectLst/>
                          <a:latin typeface="Franklin Gothic Demi Cond" panose="020B0706030402020204" pitchFamily="34" charset="0"/>
                        </a:rPr>
                        <a:t>TJ Sokol České Kopisty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400" b="1" i="0" u="none" strike="noStrike" dirty="0">
                          <a:solidFill>
                            <a:srgbClr val="000099"/>
                          </a:solidFill>
                          <a:effectLst/>
                          <a:latin typeface="Franklin Gothic Demi Cond" panose="020B07060304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722605443"/>
                  </a:ext>
                </a:extLst>
              </a:tr>
              <a:tr h="200025">
                <a:tc gridSpan="3">
                  <a:txBody>
                    <a:bodyPr/>
                    <a:lstStyle/>
                    <a:p>
                      <a:pPr algn="ctr" fontAlgn="ctr"/>
                      <a:r>
                        <a:rPr lang="pl-PL" sz="1400" b="1" i="0" u="none" strike="noStrike" dirty="0">
                          <a:solidFill>
                            <a:srgbClr val="000099"/>
                          </a:solidFill>
                          <a:effectLst/>
                          <a:latin typeface="Franklin Gothic Demi Cond" panose="020B0706030402020204" pitchFamily="34" charset="0"/>
                        </a:rPr>
                        <a:t>12. kolo okresního přeboru Staré gardy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287513686"/>
                  </a:ext>
                </a:extLst>
              </a:tr>
              <a:tr h="276225">
                <a:tc>
                  <a:txBody>
                    <a:bodyPr/>
                    <a:lstStyle/>
                    <a:p>
                      <a:pPr algn="ctr" fontAlgn="ctr"/>
                      <a:r>
                        <a:rPr lang="cs-CZ" sz="1400" b="1" i="0" u="none" strike="noStrike">
                          <a:solidFill>
                            <a:srgbClr val="000099"/>
                          </a:solidFill>
                          <a:effectLst/>
                          <a:latin typeface="Franklin Gothic Demi Cond" panose="020B0706030402020204" pitchFamily="34" charset="0"/>
                        </a:rPr>
                        <a:t>Sokol Malé Žernoseky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400" b="1" i="0" u="none" strike="noStrike" dirty="0">
                          <a:solidFill>
                            <a:srgbClr val="000099"/>
                          </a:solidFill>
                          <a:effectLst/>
                          <a:latin typeface="Franklin Gothic Demi Cond" panose="020B0706030402020204" pitchFamily="34" charset="0"/>
                        </a:rPr>
                        <a:t>Slavoj Bohušovice </a:t>
                      </a:r>
                      <a:r>
                        <a:rPr lang="cs-CZ" sz="1400" b="1" i="0" u="none" strike="noStrike" dirty="0" err="1">
                          <a:solidFill>
                            <a:srgbClr val="000099"/>
                          </a:solidFill>
                          <a:effectLst/>
                          <a:latin typeface="Franklin Gothic Demi Cond" panose="020B0706030402020204" pitchFamily="34" charset="0"/>
                        </a:rPr>
                        <a:t>n.O</a:t>
                      </a:r>
                      <a:r>
                        <a:rPr lang="cs-CZ" sz="1400" b="1" i="0" u="none" strike="noStrike" dirty="0">
                          <a:solidFill>
                            <a:srgbClr val="000099"/>
                          </a:solidFill>
                          <a:effectLst/>
                          <a:latin typeface="Franklin Gothic Demi Cond" panose="020B07060304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400" b="1" i="0" u="none" strike="noStrike">
                          <a:solidFill>
                            <a:srgbClr val="000099"/>
                          </a:solidFill>
                          <a:effectLst/>
                          <a:latin typeface="Franklin Gothic Demi Cond" panose="020B0706030402020204" pitchFamily="34" charset="0"/>
                        </a:rPr>
                        <a:t>3:1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331110553"/>
                  </a:ext>
                </a:extLst>
              </a:tr>
              <a:tr h="342900">
                <a:tc>
                  <a:txBody>
                    <a:bodyPr/>
                    <a:lstStyle/>
                    <a:p>
                      <a:pPr algn="ctr" fontAlgn="ctr"/>
                      <a:r>
                        <a:rPr lang="cs-CZ" sz="1400" b="1" i="0" u="none" strike="noStrike">
                          <a:solidFill>
                            <a:srgbClr val="000099"/>
                          </a:solidFill>
                          <a:effectLst/>
                          <a:latin typeface="Franklin Gothic Demi Cond" panose="020B0706030402020204" pitchFamily="34" charset="0"/>
                        </a:rPr>
                        <a:t>TJ Žitenice, z.s.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400" b="1" i="0" u="none" strike="noStrike" dirty="0">
                          <a:solidFill>
                            <a:srgbClr val="000099"/>
                          </a:solidFill>
                          <a:effectLst/>
                          <a:latin typeface="Franklin Gothic Demi Cond" panose="020B0706030402020204" pitchFamily="34" charset="0"/>
                        </a:rPr>
                        <a:t>FK Litoměřicko, </a:t>
                      </a:r>
                      <a:r>
                        <a:rPr lang="cs-CZ" sz="1400" b="1" i="0" u="none" strike="noStrike" dirty="0" err="1">
                          <a:solidFill>
                            <a:srgbClr val="000099"/>
                          </a:solidFill>
                          <a:effectLst/>
                          <a:latin typeface="Franklin Gothic Demi Cond" panose="020B0706030402020204" pitchFamily="34" charset="0"/>
                        </a:rPr>
                        <a:t>z.s</a:t>
                      </a:r>
                      <a:r>
                        <a:rPr lang="cs-CZ" sz="1400" b="1" i="0" u="none" strike="noStrike" dirty="0">
                          <a:solidFill>
                            <a:srgbClr val="000099"/>
                          </a:solidFill>
                          <a:effectLst/>
                          <a:latin typeface="Franklin Gothic Demi Cond" panose="020B07060304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400" b="1" i="0" u="none" strike="noStrike" dirty="0">
                          <a:solidFill>
                            <a:srgbClr val="000099"/>
                          </a:solidFill>
                          <a:effectLst/>
                          <a:latin typeface="Franklin Gothic Demi Cond" panose="020B07060304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265744093"/>
                  </a:ext>
                </a:extLst>
              </a:tr>
              <a:tr h="209550">
                <a:tc>
                  <a:txBody>
                    <a:bodyPr/>
                    <a:lstStyle/>
                    <a:p>
                      <a:pPr algn="ctr" fontAlgn="ctr"/>
                      <a:r>
                        <a:rPr lang="cs-CZ" sz="1400" b="1" i="0" u="none" strike="noStrike" dirty="0">
                          <a:solidFill>
                            <a:srgbClr val="FF0000"/>
                          </a:solidFill>
                          <a:effectLst/>
                          <a:latin typeface="Franklin Gothic Demi Cond" panose="020B0706030402020204" pitchFamily="34" charset="0"/>
                        </a:rPr>
                        <a:t>ASK Lovosice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400" b="1" i="0" u="none" strike="noStrike" dirty="0" err="1">
                          <a:solidFill>
                            <a:srgbClr val="FF0000"/>
                          </a:solidFill>
                          <a:effectLst/>
                          <a:latin typeface="Franklin Gothic Demi Cond" panose="020B0706030402020204" pitchFamily="34" charset="0"/>
                        </a:rPr>
                        <a:t>Sepap</a:t>
                      </a:r>
                      <a:r>
                        <a:rPr lang="cs-CZ" sz="1400" b="1" i="0" u="none" strike="noStrike" dirty="0">
                          <a:solidFill>
                            <a:srgbClr val="FF0000"/>
                          </a:solidFill>
                          <a:effectLst/>
                          <a:latin typeface="Franklin Gothic Demi Cond" panose="020B0706030402020204" pitchFamily="34" charset="0"/>
                        </a:rPr>
                        <a:t>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400" b="1" i="0" u="none" strike="noStrike" dirty="0">
                          <a:solidFill>
                            <a:srgbClr val="FF0000"/>
                          </a:solidFill>
                          <a:effectLst/>
                          <a:latin typeface="Franklin Gothic Demi Cond" panose="020B07060304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027627376"/>
                  </a:ext>
                </a:extLst>
              </a:tr>
            </a:tbl>
          </a:graphicData>
        </a:graphic>
      </p:graphicFrame>
      <p:sp>
        <p:nvSpPr>
          <p:cNvPr id="12" name="Obdélník 11"/>
          <p:cNvSpPr/>
          <p:nvPr/>
        </p:nvSpPr>
        <p:spPr>
          <a:xfrm>
            <a:off x="144000" y="163115"/>
            <a:ext cx="4598206" cy="2103345"/>
          </a:xfrm>
          <a:prstGeom prst="rect">
            <a:avLst/>
          </a:prstGeom>
          <a:solidFill>
            <a:schemeClr val="accent2">
              <a:lumMod val="20000"/>
              <a:lumOff val="80000"/>
            </a:schemeClr>
          </a:solidFill>
          <a:effectLst>
            <a:glow rad="101600">
              <a:srgbClr val="FFC000">
                <a:alpha val="40000"/>
              </a:srgbClr>
            </a:glow>
          </a:effectLst>
          <a:scene3d>
            <a:camera prst="orthographicFront">
              <a:rot lat="0" lon="2400000" rev="0"/>
            </a:camera>
            <a:lightRig rig="threePt" dir="t"/>
          </a:scene3d>
        </p:spPr>
        <p:txBody>
          <a:bodyPr wrap="square" lIns="91440" tIns="45720" rIns="91440" bIns="45720">
            <a:spAutoFit/>
          </a:bodyPr>
          <a:lstStyle/>
          <a:p>
            <a:pPr algn="ctr"/>
            <a:r>
              <a:rPr lang="cs-CZ" sz="3200" b="1" cap="none" spc="0" dirty="0">
                <a:ln w="9525">
                  <a:solidFill>
                    <a:schemeClr val="bg1"/>
                  </a:solidFill>
                  <a:prstDash val="solid"/>
                </a:ln>
                <a:solidFill>
                  <a:srgbClr val="800000"/>
                </a:solidFill>
                <a:effectLst>
                  <a:outerShdw blurRad="12700" dist="38100" dir="2700000" algn="tl" rotWithShape="0">
                    <a:schemeClr val="bg1">
                      <a:lumMod val="50000"/>
                    </a:schemeClr>
                  </a:outerShdw>
                </a:effectLst>
                <a:latin typeface="Cooper Black" panose="0208090404030B020404" pitchFamily="18" charset="0"/>
              </a:rPr>
              <a:t>Stará garda má 4 kola před koncem slibný náskok na 2. místě </a:t>
            </a:r>
          </a:p>
        </p:txBody>
      </p:sp>
    </p:spTree>
    <p:extLst>
      <p:ext uri="{BB962C8B-B14F-4D97-AF65-F5344CB8AC3E}">
        <p14:creationId xmlns:p14="http://schemas.microsoft.com/office/powerpoint/2010/main" val="1473858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1944192" y="700387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6</a:t>
            </a:r>
          </a:p>
        </p:txBody>
      </p:sp>
      <p:sp>
        <p:nvSpPr>
          <p:cNvPr id="7" name="TextovéPole 6"/>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39</a:t>
            </a:r>
          </a:p>
        </p:txBody>
      </p:sp>
      <p:sp>
        <p:nvSpPr>
          <p:cNvPr id="4" name="Obdélník 3"/>
          <p:cNvSpPr/>
          <p:nvPr/>
        </p:nvSpPr>
        <p:spPr>
          <a:xfrm>
            <a:off x="138879" y="103302"/>
            <a:ext cx="4790470" cy="369332"/>
          </a:xfrm>
          <a:prstGeom prst="rect">
            <a:avLst/>
          </a:prstGeom>
          <a:pattFill prst="pct20">
            <a:fgClr>
              <a:srgbClr val="F987FC"/>
            </a:fgClr>
            <a:bgClr>
              <a:schemeClr val="bg1"/>
            </a:bgClr>
          </a:pattFill>
          <a:ln>
            <a:solidFill>
              <a:srgbClr val="000099"/>
            </a:solidFill>
          </a:ln>
          <a:effectLst/>
        </p:spPr>
        <p:txBody>
          <a:bodyPr wrap="square" lIns="91440" tIns="45720" rIns="91440" bIns="45720">
            <a:spAutoFit/>
          </a:bodyPr>
          <a:lstStyle/>
          <a:p>
            <a:pPr algn="ctr"/>
            <a:r>
              <a:rPr lang="cs-CZ" sz="1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Každý týden na hřišti ve Štětí 4 zápasy</a:t>
            </a:r>
          </a:p>
        </p:txBody>
      </p:sp>
      <p:graphicFrame>
        <p:nvGraphicFramePr>
          <p:cNvPr id="8" name="Tabulka 7"/>
          <p:cNvGraphicFramePr>
            <a:graphicFrameLocks noGrp="1"/>
          </p:cNvGraphicFramePr>
          <p:nvPr>
            <p:extLst>
              <p:ext uri="{D42A27DB-BD31-4B8C-83A1-F6EECF244321}">
                <p14:modId xmlns:p14="http://schemas.microsoft.com/office/powerpoint/2010/main" val="591376111"/>
              </p:ext>
            </p:extLst>
          </p:nvPr>
        </p:nvGraphicFramePr>
        <p:xfrm>
          <a:off x="138879" y="595164"/>
          <a:ext cx="4790472" cy="6331605"/>
        </p:xfrm>
        <a:graphic>
          <a:graphicData uri="http://schemas.openxmlformats.org/drawingml/2006/table">
            <a:tbl>
              <a:tblPr/>
              <a:tblGrid>
                <a:gridCol w="439451">
                  <a:extLst>
                    <a:ext uri="{9D8B030D-6E8A-4147-A177-3AD203B41FA5}">
                      <a16:colId xmlns:a16="http://schemas.microsoft.com/office/drawing/2014/main" val="1183820780"/>
                    </a:ext>
                  </a:extLst>
                </a:gridCol>
                <a:gridCol w="686642">
                  <a:extLst>
                    <a:ext uri="{9D8B030D-6E8A-4147-A177-3AD203B41FA5}">
                      <a16:colId xmlns:a16="http://schemas.microsoft.com/office/drawing/2014/main" val="4071698907"/>
                    </a:ext>
                  </a:extLst>
                </a:gridCol>
                <a:gridCol w="421140">
                  <a:extLst>
                    <a:ext uri="{9D8B030D-6E8A-4147-A177-3AD203B41FA5}">
                      <a16:colId xmlns:a16="http://schemas.microsoft.com/office/drawing/2014/main" val="2676415159"/>
                    </a:ext>
                  </a:extLst>
                </a:gridCol>
                <a:gridCol w="704952">
                  <a:extLst>
                    <a:ext uri="{9D8B030D-6E8A-4147-A177-3AD203B41FA5}">
                      <a16:colId xmlns:a16="http://schemas.microsoft.com/office/drawing/2014/main" val="827446942"/>
                    </a:ext>
                  </a:extLst>
                </a:gridCol>
                <a:gridCol w="926967">
                  <a:extLst>
                    <a:ext uri="{9D8B030D-6E8A-4147-A177-3AD203B41FA5}">
                      <a16:colId xmlns:a16="http://schemas.microsoft.com/office/drawing/2014/main" val="2982739830"/>
                    </a:ext>
                  </a:extLst>
                </a:gridCol>
                <a:gridCol w="1098627">
                  <a:extLst>
                    <a:ext uri="{9D8B030D-6E8A-4147-A177-3AD203B41FA5}">
                      <a16:colId xmlns:a16="http://schemas.microsoft.com/office/drawing/2014/main" val="890791379"/>
                    </a:ext>
                  </a:extLst>
                </a:gridCol>
                <a:gridCol w="512693">
                  <a:extLst>
                    <a:ext uri="{9D8B030D-6E8A-4147-A177-3AD203B41FA5}">
                      <a16:colId xmlns:a16="http://schemas.microsoft.com/office/drawing/2014/main" val="1896921538"/>
                    </a:ext>
                  </a:extLst>
                </a:gridCol>
              </a:tblGrid>
              <a:tr h="341391">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Den</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Datum</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Čas</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Domácí</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Hosté</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Soutěž</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Kolo</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2294230410"/>
                  </a:ext>
                </a:extLst>
              </a:tr>
              <a:tr h="421719">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neděle</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12.05.2019</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9:00</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SK Štětí</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FK Schoeller Křešice</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800" b="0" i="0" u="none" strike="noStrike" dirty="0">
                          <a:solidFill>
                            <a:srgbClr val="000000"/>
                          </a:solidFill>
                          <a:effectLst/>
                          <a:latin typeface="Arial" panose="020B0604020202020204" pitchFamily="34" charset="0"/>
                          <a:cs typeface="Arial" panose="020B0604020202020204" pitchFamily="34" charset="0"/>
                        </a:rPr>
                        <a:t>OP Starších Přípravek </a:t>
                      </a:r>
                      <a:r>
                        <a:rPr lang="cs-CZ" sz="800" b="0" i="0" u="none" strike="noStrike" dirty="0" err="1">
                          <a:solidFill>
                            <a:srgbClr val="000000"/>
                          </a:solidFill>
                          <a:effectLst/>
                          <a:latin typeface="Arial" panose="020B0604020202020204" pitchFamily="34" charset="0"/>
                          <a:cs typeface="Arial" panose="020B0604020202020204" pitchFamily="34" charset="0"/>
                        </a:rPr>
                        <a:t>sk</a:t>
                      </a:r>
                      <a:r>
                        <a:rPr lang="cs-CZ" sz="800" b="0" i="0" u="none" strike="noStrike" dirty="0">
                          <a:solidFill>
                            <a:srgbClr val="000000"/>
                          </a:solidFill>
                          <a:effectLst/>
                          <a:latin typeface="Arial" panose="020B0604020202020204" pitchFamily="34" charset="0"/>
                          <a:cs typeface="Arial" panose="020B0604020202020204" pitchFamily="34" charset="0"/>
                        </a:rPr>
                        <a:t>. "ELITE"</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6</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50162167"/>
                  </a:ext>
                </a:extLst>
              </a:tr>
              <a:tr h="421719">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neděle</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12.05.2019</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10:30</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  SK Štětí</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MSK Trmice</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800" b="0" i="0" u="none" strike="noStrike" dirty="0">
                          <a:solidFill>
                            <a:srgbClr val="000000"/>
                          </a:solidFill>
                          <a:effectLst/>
                          <a:latin typeface="Arial" panose="020B0604020202020204" pitchFamily="34" charset="0"/>
                          <a:cs typeface="Arial" panose="020B0604020202020204" pitchFamily="34" charset="0"/>
                        </a:rPr>
                        <a:t>Krajský přebor starších žáků- </a:t>
                      </a:r>
                      <a:r>
                        <a:rPr lang="cs-CZ" sz="800" b="0" i="0" u="none" strike="noStrike" dirty="0" err="1">
                          <a:solidFill>
                            <a:srgbClr val="000000"/>
                          </a:solidFill>
                          <a:effectLst/>
                          <a:latin typeface="Arial" panose="020B0604020202020204" pitchFamily="34" charset="0"/>
                          <a:cs typeface="Arial" panose="020B0604020202020204" pitchFamily="34" charset="0"/>
                        </a:rPr>
                        <a:t>sk</a:t>
                      </a:r>
                      <a:r>
                        <a:rPr lang="cs-CZ" sz="800" b="0" i="0" u="none" strike="noStrike" dirty="0">
                          <a:solidFill>
                            <a:srgbClr val="000000"/>
                          </a:solidFill>
                          <a:effectLst/>
                          <a:latin typeface="Arial" panose="020B0604020202020204" pitchFamily="34" charset="0"/>
                          <a:cs typeface="Arial" panose="020B0604020202020204" pitchFamily="34" charset="0"/>
                        </a:rPr>
                        <a:t>. B</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22</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4226010837"/>
                  </a:ext>
                </a:extLst>
              </a:tr>
              <a:tr h="421719">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neděle</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12.05.2019</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12:15</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SK Štětí</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MSK Trmice</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800" b="0" i="0" u="none" strike="noStrike">
                          <a:solidFill>
                            <a:srgbClr val="000000"/>
                          </a:solidFill>
                          <a:effectLst/>
                          <a:latin typeface="Arial" panose="020B0604020202020204" pitchFamily="34" charset="0"/>
                          <a:cs typeface="Arial" panose="020B0604020202020204" pitchFamily="34" charset="0"/>
                        </a:rPr>
                        <a:t>Krajský přebor mladších žáků- sk. B</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22</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316614461"/>
                  </a:ext>
                </a:extLst>
              </a:tr>
              <a:tr h="421719">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neděle</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12.05.2019</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17:00</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SK Štětí</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FK Slavoj Žatec</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800" b="0" i="0" u="none" strike="noStrike">
                          <a:solidFill>
                            <a:srgbClr val="000000"/>
                          </a:solidFill>
                          <a:effectLst/>
                          <a:latin typeface="Arial" panose="020B0604020202020204" pitchFamily="34" charset="0"/>
                          <a:cs typeface="Arial" panose="020B0604020202020204" pitchFamily="34" charset="0"/>
                        </a:rPr>
                        <a:t>HET Krajský přebor dospělých</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25</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47951937"/>
                  </a:ext>
                </a:extLst>
              </a:tr>
              <a:tr h="372782">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čtvrtek</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16.05.2019</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17:00</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SK Štětí</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SK Bezděkov/Dobříň</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800" b="0" i="0" u="none" strike="noStrike">
                          <a:solidFill>
                            <a:srgbClr val="000000"/>
                          </a:solidFill>
                          <a:effectLst/>
                          <a:latin typeface="Arial" panose="020B0604020202020204" pitchFamily="34" charset="0"/>
                          <a:cs typeface="Arial" panose="020B0604020202020204" pitchFamily="34" charset="0"/>
                        </a:rPr>
                        <a:t>OP Mini přípravky</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11</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423539222"/>
                  </a:ext>
                </a:extLst>
              </a:tr>
              <a:tr h="421719">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pátek</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17.05.2019</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17:30</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Sepap Štětí</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Slavoj Bohušovice n.O.</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800" b="0" i="0" u="none" strike="noStrike">
                          <a:solidFill>
                            <a:srgbClr val="000000"/>
                          </a:solidFill>
                          <a:effectLst/>
                          <a:latin typeface="Arial" panose="020B0604020202020204" pitchFamily="34" charset="0"/>
                          <a:cs typeface="Arial" panose="020B0604020202020204" pitchFamily="34" charset="0"/>
                        </a:rPr>
                        <a:t>Okresní přebor staré gardy</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15</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739447633"/>
                  </a:ext>
                </a:extLst>
              </a:tr>
              <a:tr h="421719">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sobota</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18.05.2019</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9:00</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SK Štětí</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Slavoj Třebenice</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800" b="0" i="0" u="none" strike="noStrike">
                          <a:solidFill>
                            <a:srgbClr val="000000"/>
                          </a:solidFill>
                          <a:effectLst/>
                          <a:latin typeface="Arial" panose="020B0604020202020204" pitchFamily="34" charset="0"/>
                          <a:cs typeface="Arial" panose="020B0604020202020204" pitchFamily="34" charset="0"/>
                        </a:rPr>
                        <a:t>OP Mladší přípravka sk. "UMÍSTĚNÍ"</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7</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215312512"/>
                  </a:ext>
                </a:extLst>
              </a:tr>
              <a:tr h="421719">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sobota</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18.05.2019</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10:30</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  SK Štětí</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  FK Česká Kamenice</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800" b="0" i="0" u="none" strike="noStrike" dirty="0" err="1">
                          <a:solidFill>
                            <a:srgbClr val="000000"/>
                          </a:solidFill>
                          <a:effectLst/>
                          <a:latin typeface="Arial" panose="020B0604020202020204" pitchFamily="34" charset="0"/>
                          <a:cs typeface="Arial" panose="020B0604020202020204" pitchFamily="34" charset="0"/>
                        </a:rPr>
                        <a:t>I.třída</a:t>
                      </a:r>
                      <a:r>
                        <a:rPr lang="cs-CZ" sz="800" b="0" i="0" u="none" strike="noStrike" dirty="0">
                          <a:solidFill>
                            <a:srgbClr val="000000"/>
                          </a:solidFill>
                          <a:effectLst/>
                          <a:latin typeface="Arial" panose="020B0604020202020204" pitchFamily="34" charset="0"/>
                          <a:cs typeface="Arial" panose="020B0604020202020204" pitchFamily="34" charset="0"/>
                        </a:rPr>
                        <a:t> staršího dorostu - </a:t>
                      </a:r>
                      <a:r>
                        <a:rPr lang="cs-CZ" sz="800" b="0" i="0" u="none" strike="noStrike" dirty="0" err="1">
                          <a:solidFill>
                            <a:srgbClr val="000000"/>
                          </a:solidFill>
                          <a:effectLst/>
                          <a:latin typeface="Arial" panose="020B0604020202020204" pitchFamily="34" charset="0"/>
                          <a:cs typeface="Arial" panose="020B0604020202020204" pitchFamily="34" charset="0"/>
                        </a:rPr>
                        <a:t>sk.A</a:t>
                      </a:r>
                      <a:endParaRPr lang="cs-CZ" sz="800" b="0" i="0" u="none" strike="noStrike" dirty="0">
                        <a:solidFill>
                          <a:srgbClr val="000000"/>
                        </a:solidFill>
                        <a:effectLst/>
                        <a:latin typeface="Arial" panose="020B0604020202020204" pitchFamily="34" charset="0"/>
                        <a:cs typeface="Arial" panose="020B0604020202020204" pitchFamily="34" charset="0"/>
                      </a:endParaRP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22</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653710635"/>
                  </a:ext>
                </a:extLst>
              </a:tr>
              <a:tr h="421719">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sobota</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18.05.2019</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14:00</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  SK Štětí</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SK Liběšice "B" </a:t>
                      </a:r>
                    </a:p>
                  </a:txBody>
                  <a:tcPr marL="9525" marR="9525" marT="9525"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800" b="0" i="0" u="none" strike="noStrike" dirty="0">
                          <a:solidFill>
                            <a:srgbClr val="000000"/>
                          </a:solidFill>
                          <a:effectLst/>
                          <a:latin typeface="Arial" panose="020B0604020202020204" pitchFamily="34" charset="0"/>
                          <a:cs typeface="Arial" panose="020B0604020202020204" pitchFamily="34" charset="0"/>
                        </a:rPr>
                        <a:t>IV. třída dospělých </a:t>
                      </a:r>
                      <a:r>
                        <a:rPr lang="cs-CZ" sz="800" b="0" i="0" u="none" strike="noStrike" dirty="0" err="1">
                          <a:solidFill>
                            <a:srgbClr val="000000"/>
                          </a:solidFill>
                          <a:effectLst/>
                          <a:latin typeface="Arial" panose="020B0604020202020204" pitchFamily="34" charset="0"/>
                          <a:cs typeface="Arial" panose="020B0604020202020204" pitchFamily="34" charset="0"/>
                        </a:rPr>
                        <a:t>sk</a:t>
                      </a:r>
                      <a:r>
                        <a:rPr lang="cs-CZ" sz="800" b="0" i="0" u="none" strike="noStrike" dirty="0">
                          <a:solidFill>
                            <a:srgbClr val="000000"/>
                          </a:solidFill>
                          <a:effectLst/>
                          <a:latin typeface="Arial" panose="020B0604020202020204" pitchFamily="34" charset="0"/>
                          <a:cs typeface="Arial" panose="020B0604020202020204" pitchFamily="34" charset="0"/>
                        </a:rPr>
                        <a:t>. 1 - 6 nadstavba</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2N</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360312802"/>
                  </a:ext>
                </a:extLst>
              </a:tr>
              <a:tr h="421719">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sobota</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25.05.2019</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10:00</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SK Štětí</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  SK </a:t>
                      </a:r>
                      <a:r>
                        <a:rPr lang="cs-CZ" sz="1000" b="0" i="0" u="none" strike="noStrike" dirty="0" err="1">
                          <a:solidFill>
                            <a:srgbClr val="000000"/>
                          </a:solidFill>
                          <a:effectLst/>
                          <a:latin typeface="Arial" panose="020B0604020202020204" pitchFamily="34" charset="0"/>
                          <a:cs typeface="Arial" panose="020B0604020202020204" pitchFamily="34" charset="0"/>
                        </a:rPr>
                        <a:t>Plaston</a:t>
                      </a:r>
                      <a:r>
                        <a:rPr lang="cs-CZ" sz="1000" b="0" i="0" u="none" strike="noStrike" dirty="0">
                          <a:solidFill>
                            <a:srgbClr val="000000"/>
                          </a:solidFill>
                          <a:effectLst/>
                          <a:latin typeface="Arial" panose="020B0604020202020204" pitchFamily="34" charset="0"/>
                          <a:cs typeface="Arial" panose="020B0604020202020204" pitchFamily="34" charset="0"/>
                        </a:rPr>
                        <a:t> Šluknov</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800" b="0" i="0" u="none" strike="noStrike">
                          <a:solidFill>
                            <a:srgbClr val="000000"/>
                          </a:solidFill>
                          <a:effectLst/>
                          <a:latin typeface="Arial" panose="020B0604020202020204" pitchFamily="34" charset="0"/>
                          <a:cs typeface="Arial" panose="020B0604020202020204" pitchFamily="34" charset="0"/>
                        </a:rPr>
                        <a:t>I.třída staršího dorostu - sk.A</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23</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634632240"/>
                  </a:ext>
                </a:extLst>
              </a:tr>
              <a:tr h="421719">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sobota</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25.05.2019</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12:00</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SK Štětí</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TJ Sokol Libochovany</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800" b="0" i="0" u="none" strike="noStrike">
                          <a:solidFill>
                            <a:srgbClr val="000000"/>
                          </a:solidFill>
                          <a:effectLst/>
                          <a:latin typeface="Arial" panose="020B0604020202020204" pitchFamily="34" charset="0"/>
                          <a:cs typeface="Arial" panose="020B0604020202020204" pitchFamily="34" charset="0"/>
                        </a:rPr>
                        <a:t>OP Starších Přípravek sk. "ELITE"</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8</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571480626"/>
                  </a:ext>
                </a:extLst>
              </a:tr>
              <a:tr h="421719">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neděle</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26.05.2019</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10:00</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SK Štětí</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FK Neštěmice</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800" b="0" i="0" u="none" strike="noStrike">
                          <a:solidFill>
                            <a:srgbClr val="000000"/>
                          </a:solidFill>
                          <a:effectLst/>
                          <a:latin typeface="Arial" panose="020B0604020202020204" pitchFamily="34" charset="0"/>
                          <a:cs typeface="Arial" panose="020B0604020202020204" pitchFamily="34" charset="0"/>
                        </a:rPr>
                        <a:t>Krajský přebor starších žáků- sk. B</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24</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929065940"/>
                  </a:ext>
                </a:extLst>
              </a:tr>
              <a:tr h="421719">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neděle</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26.05.2019</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11:45</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SK Štětí</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FK Neštěmice</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800" b="0" i="0" u="none" strike="noStrike">
                          <a:solidFill>
                            <a:srgbClr val="000000"/>
                          </a:solidFill>
                          <a:effectLst/>
                          <a:latin typeface="Arial" panose="020B0604020202020204" pitchFamily="34" charset="0"/>
                          <a:cs typeface="Arial" panose="020B0604020202020204" pitchFamily="34" charset="0"/>
                        </a:rPr>
                        <a:t>Krajský přebor mladších žáků- sk. B</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24</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528302766"/>
                  </a:ext>
                </a:extLst>
              </a:tr>
              <a:tr h="421719">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sobota</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01.06.2019</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10:15</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  SK Štětí</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FK Tatran Kadaň</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800" b="0" i="0" u="none" strike="noStrike" dirty="0">
                          <a:solidFill>
                            <a:srgbClr val="000000"/>
                          </a:solidFill>
                          <a:effectLst/>
                          <a:latin typeface="Arial" panose="020B0604020202020204" pitchFamily="34" charset="0"/>
                          <a:cs typeface="Arial" panose="020B0604020202020204" pitchFamily="34" charset="0"/>
                        </a:rPr>
                        <a:t>krajský přebor dospělých</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28</a:t>
                      </a:r>
                    </a:p>
                  </a:txBody>
                  <a:tcPr marL="7593" marR="7593" marT="7593"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510752923"/>
                  </a:ext>
                </a:extLst>
              </a:tr>
            </a:tbl>
          </a:graphicData>
        </a:graphic>
      </p:graphicFrame>
      <p:sp>
        <p:nvSpPr>
          <p:cNvPr id="2" name="Obdélník 1"/>
          <p:cNvSpPr/>
          <p:nvPr/>
        </p:nvSpPr>
        <p:spPr>
          <a:xfrm>
            <a:off x="5400575" y="883892"/>
            <a:ext cx="4608513" cy="6264000"/>
          </a:xfrm>
          <a:prstGeom prst="rect">
            <a:avLst/>
          </a:prstGeom>
        </p:spPr>
        <p:txBody>
          <a:bodyPr wrap="square">
            <a:spAutoFit/>
          </a:bodyPr>
          <a:lstStyle/>
          <a:p>
            <a:pPr algn="ctr">
              <a:lnSpc>
                <a:spcPct val="107000"/>
              </a:lnSpc>
              <a:spcAft>
                <a:spcPts val="0"/>
              </a:spcAft>
            </a:pPr>
            <a:r>
              <a:rPr lang="cs-CZ" sz="2000" dirty="0">
                <a:highlight>
                  <a:srgbClr val="FFFF00"/>
                </a:highlight>
                <a:latin typeface="Arial Black" panose="020B0A04020102020204" pitchFamily="34" charset="0"/>
                <a:ea typeface="Calibri" panose="020F0502020204030204" pitchFamily="34" charset="0"/>
                <a:cs typeface="Times New Roman" panose="02020603050405020304" pitchFamily="18" charset="0"/>
              </a:rPr>
              <a:t>ASK Lovosice – </a:t>
            </a:r>
            <a:r>
              <a:rPr lang="cs-CZ" sz="2000" dirty="0" err="1">
                <a:highlight>
                  <a:srgbClr val="FFFF00"/>
                </a:highlight>
                <a:latin typeface="Arial Black" panose="020B0A04020102020204" pitchFamily="34" charset="0"/>
                <a:ea typeface="Calibri" panose="020F0502020204030204" pitchFamily="34" charset="0"/>
                <a:cs typeface="Times New Roman" panose="02020603050405020304" pitchFamily="18" charset="0"/>
              </a:rPr>
              <a:t>Sepap</a:t>
            </a:r>
            <a:r>
              <a:rPr lang="cs-CZ" sz="2000" dirty="0">
                <a:highlight>
                  <a:srgbClr val="FFFF00"/>
                </a:highlight>
                <a:latin typeface="Arial Black" panose="020B0A04020102020204" pitchFamily="34" charset="0"/>
                <a:ea typeface="Calibri" panose="020F0502020204030204" pitchFamily="34" charset="0"/>
                <a:cs typeface="Times New Roman" panose="02020603050405020304" pitchFamily="18" charset="0"/>
              </a:rPr>
              <a:t> Štětí</a:t>
            </a:r>
            <a:endParaRPr lang="cs-CZ" sz="105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dirty="0">
                <a:highlight>
                  <a:srgbClr val="FFFF00"/>
                </a:highlight>
                <a:latin typeface="Arial Black" panose="020B0A04020102020204" pitchFamily="34" charset="0"/>
                <a:ea typeface="Calibri" panose="020F0502020204030204" pitchFamily="34" charset="0"/>
                <a:cs typeface="Times New Roman" panose="02020603050405020304" pitchFamily="18" charset="0"/>
              </a:rPr>
              <a:t>1:5(1:3)    26.4.2019   12. kolo</a:t>
            </a:r>
            <a:endParaRPr lang="cs-CZ"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Stará garda v 1. jarním kole porazila v důležitém mači v souboji o 2. místo TIGO Nučnice. Před týdnem měla volno a o to více se těšila na další zápas. Musela se sice obejít bez několika opor, jako třeba o zraněného Daniela Jermana, ale i tak odjela do Lovosic k zápasu proti poslednímu celku tabulky jako favorit. Svoji úlohu začala naplňovat velmi rychle. Odstartovala to dvojice </a:t>
            </a:r>
            <a:r>
              <a:rPr lang="cs-CZ" sz="1000" b="0" dirty="0" err="1">
                <a:latin typeface="Arial" panose="020B0604020202020204" pitchFamily="34" charset="0"/>
                <a:ea typeface="Calibri" panose="020F0502020204030204" pitchFamily="34" charset="0"/>
                <a:cs typeface="Arial" panose="020B0604020202020204" pitchFamily="34" charset="0"/>
              </a:rPr>
              <a:t>playerů</a:t>
            </a:r>
            <a:r>
              <a:rPr lang="cs-CZ" sz="1000" b="0" dirty="0">
                <a:latin typeface="Arial" panose="020B0604020202020204" pitchFamily="34" charset="0"/>
                <a:ea typeface="Calibri" panose="020F0502020204030204" pitchFamily="34" charset="0"/>
                <a:cs typeface="Arial" panose="020B0604020202020204" pitchFamily="34" charset="0"/>
              </a:rPr>
              <a:t> s divizními zkušenostmi. Akce podle fotbalové učebnice a už v 1. minutě jsme po střele Jiřího Vokouna vedli 1:0. O 2. branku se v 5. minutě postaral Michal </a:t>
            </a:r>
            <a:r>
              <a:rPr lang="cs-CZ" sz="1000" b="0" dirty="0" err="1">
                <a:latin typeface="Arial" panose="020B0604020202020204" pitchFamily="34" charset="0"/>
                <a:ea typeface="Calibri" panose="020F0502020204030204" pitchFamily="34" charset="0"/>
                <a:cs typeface="Arial" panose="020B0604020202020204" pitchFamily="34" charset="0"/>
              </a:rPr>
              <a:t>Hamšík</a:t>
            </a:r>
            <a:r>
              <a:rPr lang="cs-CZ" sz="1000" b="0" dirty="0">
                <a:latin typeface="Arial" panose="020B0604020202020204" pitchFamily="34" charset="0"/>
                <a:ea typeface="Calibri" panose="020F0502020204030204" pitchFamily="34" charset="0"/>
                <a:cs typeface="Arial" panose="020B0604020202020204" pitchFamily="34" charset="0"/>
              </a:rPr>
              <a:t>.  Vymalováno bylo v 6. minutě. Po samostatné akci se gólem na 3:0 prosadil Pavel Božík. Takový úvod čekal asi málokdo a klidně jsme mohli jet domů. Ne, nikomu se ještě nechtělo. V plánu jsme měli další góly. Střelecký prach, ale ve zbytku 1. poločasu vyschnul. Šance jsme měli, ale přeměnit je v gól bylo nad naše síly. Rozchytali jsme gólmana domácích, který chytal lépe než  Ivo Viktor v 1976 v Bělehradě na Mistrovství Evropy. Naopak se prosadily Lovosice a snížili na 1:3. Vyšel nám ale úvod 2. poločasu. V pokutovém území Lovosic byl faulován Pavel Čermák, i ten si kdysi zakopal divizi, vzal balón, nikomu ho nedal a ze značky pokutového kopu zvýšil už na 4:1. Pak už to bylo jako v 1. poločase. Zahozené šance a gól ne a ne padnout. Hráč i </a:t>
            </a:r>
            <a:r>
              <a:rPr lang="cs-CZ" sz="1000" b="0" dirty="0" err="1">
                <a:latin typeface="Arial" panose="020B0604020202020204" pitchFamily="34" charset="0"/>
                <a:ea typeface="Calibri" panose="020F0502020204030204" pitchFamily="34" charset="0"/>
                <a:cs typeface="Arial" panose="020B0604020202020204" pitchFamily="34" charset="0"/>
              </a:rPr>
              <a:t>manager</a:t>
            </a:r>
            <a:r>
              <a:rPr lang="cs-CZ" sz="1000" b="0" dirty="0">
                <a:latin typeface="Arial" panose="020B0604020202020204" pitchFamily="34" charset="0"/>
                <a:ea typeface="Calibri" panose="020F0502020204030204" pitchFamily="34" charset="0"/>
                <a:cs typeface="Arial" panose="020B0604020202020204" pitchFamily="34" charset="0"/>
              </a:rPr>
              <a:t> týmu v jedné osobě, Jan Tyle nám prozradil, kdo v tom vynikal, ale současně požádal, abychom jeho jméno nezveřejňovali, tak tak činíme. Mrzet nás to ale nemuselo, protože jsme vedli a bylo jasné, že domů pojedeme spokojeni. Navíc v poslední minutě přihrál Vála Vokounovi a ještě upravil na konečných 5:1. Udrželi jsme si v okresním přeboru 2. místo se 4 bodovým náskokem před Malými Žernoseky, které ale mají o zápas méně. Pozor, teď nás ale v pátek 3. května čeká doma v 17:30 tým Žitenic a jak všichni kdo sleduje starou gardu, ví, že ty jsou složeny ze samých internacionálů. To bude jiný tanec. My ale odevzdaní na hřišti nevyběhneme a pokusíme se o co nejlepší výsledek. Ti, kteří čtou tuto reportáž až ve zpravodaji nebo po utkání na internetu, tak už vědí, jak se jim to povedlo. </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J.Vokoun</a:t>
            </a:r>
            <a:r>
              <a:rPr lang="cs-CZ" sz="1000" b="0" dirty="0">
                <a:latin typeface="Arial" panose="020B0604020202020204" pitchFamily="34" charset="0"/>
                <a:ea typeface="Calibri" panose="020F0502020204030204" pitchFamily="34" charset="0"/>
                <a:cs typeface="Arial" panose="020B0604020202020204" pitchFamily="34" charset="0"/>
              </a:rPr>
              <a:t> sen. 2, </a:t>
            </a:r>
            <a:r>
              <a:rPr lang="cs-CZ" sz="1000" b="0" dirty="0" err="1">
                <a:latin typeface="Arial" panose="020B0604020202020204" pitchFamily="34" charset="0"/>
                <a:ea typeface="Calibri" panose="020F0502020204030204" pitchFamily="34" charset="0"/>
                <a:cs typeface="Arial" panose="020B0604020202020204" pitchFamily="34" charset="0"/>
              </a:rPr>
              <a:t>M.Hamšík</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P.Božík</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P.Čermák</a:t>
            </a:r>
            <a:r>
              <a:rPr lang="cs-CZ" sz="1000" b="0" dirty="0">
                <a:latin typeface="Arial" panose="020B0604020202020204" pitchFamily="34" charset="0"/>
                <a:ea typeface="Calibri" panose="020F0502020204030204" pitchFamily="34" charset="0"/>
                <a:cs typeface="Arial" panose="020B0604020202020204" pitchFamily="34" charset="0"/>
              </a:rPr>
              <a:t> 1</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J.Suchitra-Z.Brzek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J.Tyle</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J.Jonák</a:t>
            </a:r>
            <a:r>
              <a:rPr lang="cs-CZ" sz="1000" b="0" dirty="0">
                <a:latin typeface="Arial" panose="020B0604020202020204" pitchFamily="34" charset="0"/>
                <a:ea typeface="Calibri" panose="020F0502020204030204" pitchFamily="34" charset="0"/>
                <a:cs typeface="Arial" panose="020B0604020202020204" pitchFamily="34" charset="0"/>
              </a:rPr>
              <a:t>, Kindl, </a:t>
            </a:r>
            <a:r>
              <a:rPr lang="cs-CZ" sz="1000" b="0" dirty="0" err="1">
                <a:latin typeface="Arial" panose="020B0604020202020204" pitchFamily="34" charset="0"/>
                <a:ea typeface="Calibri" panose="020F0502020204030204" pitchFamily="34" charset="0"/>
                <a:cs typeface="Arial" panose="020B0604020202020204" pitchFamily="34" charset="0"/>
              </a:rPr>
              <a:t>T.Burda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P.Božík</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S.Grohman</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M.Hamšík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J.Vokoun</a:t>
            </a:r>
            <a:r>
              <a:rPr lang="cs-CZ" sz="1000" b="0" dirty="0">
                <a:latin typeface="Arial" panose="020B0604020202020204" pitchFamily="34" charset="0"/>
                <a:ea typeface="Calibri" panose="020F0502020204030204" pitchFamily="34" charset="0"/>
                <a:cs typeface="Arial" panose="020B0604020202020204" pitchFamily="34" charset="0"/>
              </a:rPr>
              <a:t> sen., </a:t>
            </a:r>
            <a:r>
              <a:rPr lang="cs-CZ" sz="1000" b="0" dirty="0" err="1">
                <a:latin typeface="Arial" panose="020B0604020202020204" pitchFamily="34" charset="0"/>
                <a:ea typeface="Calibri" panose="020F0502020204030204" pitchFamily="34" charset="0"/>
                <a:cs typeface="Arial" panose="020B0604020202020204" pitchFamily="34" charset="0"/>
              </a:rPr>
              <a:t>M.Vála</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Střídající: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P.Kratochvíl</a:t>
            </a:r>
            <a:r>
              <a:rPr lang="cs-CZ" sz="1000" b="0" dirty="0">
                <a:latin typeface="Arial" panose="020B0604020202020204" pitchFamily="34" charset="0"/>
                <a:ea typeface="Calibri" panose="020F0502020204030204" pitchFamily="34" charset="0"/>
                <a:cs typeface="Arial" panose="020B0604020202020204" pitchFamily="34" charset="0"/>
              </a:rPr>
              <a:t>, P. Minárik, Beran</a:t>
            </a:r>
          </a:p>
          <a:p>
            <a:pPr>
              <a:lnSpc>
                <a:spcPct val="107000"/>
              </a:lnSpc>
              <a:spcAft>
                <a:spcPts val="0"/>
              </a:spcAft>
            </a:pPr>
            <a:r>
              <a:rPr lang="cs-CZ" sz="1000" b="0" u="sng" dirty="0" err="1">
                <a:latin typeface="Arial" panose="020B0604020202020204" pitchFamily="34" charset="0"/>
                <a:ea typeface="Calibri" panose="020F0502020204030204" pitchFamily="34" charset="0"/>
                <a:cs typeface="Arial" panose="020B0604020202020204" pitchFamily="34" charset="0"/>
              </a:rPr>
              <a:t>Manager</a:t>
            </a:r>
            <a:r>
              <a:rPr lang="cs-CZ" sz="1000" b="0" u="sng" dirty="0">
                <a:latin typeface="Arial" panose="020B0604020202020204" pitchFamily="34" charset="0"/>
                <a:ea typeface="Calibri" panose="020F0502020204030204" pitchFamily="34" charset="0"/>
                <a:cs typeface="Arial" panose="020B0604020202020204" pitchFamily="34" charset="0"/>
              </a:rPr>
              <a:t>:</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M.Šťastný</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Došek </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ovéPole 2"/>
          <p:cNvSpPr txBox="1"/>
          <p:nvPr/>
        </p:nvSpPr>
        <p:spPr>
          <a:xfrm>
            <a:off x="5400575" y="103302"/>
            <a:ext cx="4752529" cy="707886"/>
          </a:xfrm>
          <a:prstGeom prst="rect">
            <a:avLst/>
          </a:prstGeom>
          <a:pattFill prst="lgConfetti">
            <a:fgClr>
              <a:srgbClr val="00FF00"/>
            </a:fgClr>
            <a:bgClr>
              <a:schemeClr val="bg1"/>
            </a:bgClr>
          </a:pattFill>
          <a:effectLst>
            <a:glow rad="101600">
              <a:srgbClr val="FFFF66">
                <a:alpha val="40000"/>
              </a:srgbClr>
            </a:glow>
            <a:softEdge rad="0"/>
          </a:effectLst>
        </p:spPr>
        <p:txBody>
          <a:bodyPr wrap="square" rtlCol="0">
            <a:spAutoFit/>
          </a:bodyPr>
          <a:lstStyle/>
          <a:p>
            <a:pPr algn="ctr"/>
            <a:r>
              <a:rPr lang="cs-CZ" sz="2000" dirty="0">
                <a:solidFill>
                  <a:srgbClr val="FF0000"/>
                </a:solidFill>
                <a:latin typeface="Arial Black" panose="020B0A04020102020204" pitchFamily="34" charset="0"/>
              </a:rPr>
              <a:t>Už ve 3. minutě vedla stará garda 3:0</a:t>
            </a:r>
          </a:p>
        </p:txBody>
      </p:sp>
    </p:spTree>
    <p:extLst>
      <p:ext uri="{BB962C8B-B14F-4D97-AF65-F5344CB8AC3E}">
        <p14:creationId xmlns:p14="http://schemas.microsoft.com/office/powerpoint/2010/main" val="2942402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38</a:t>
            </a:r>
          </a:p>
        </p:txBody>
      </p:sp>
      <p:sp>
        <p:nvSpPr>
          <p:cNvPr id="10" name="TextovéPole 9"/>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7</a:t>
            </a:r>
          </a:p>
        </p:txBody>
      </p:sp>
      <p:graphicFrame>
        <p:nvGraphicFramePr>
          <p:cNvPr id="2" name="Tabulka 1"/>
          <p:cNvGraphicFramePr>
            <a:graphicFrameLocks noGrp="1"/>
          </p:cNvGraphicFramePr>
          <p:nvPr>
            <p:extLst>
              <p:ext uri="{D42A27DB-BD31-4B8C-83A1-F6EECF244321}">
                <p14:modId xmlns:p14="http://schemas.microsoft.com/office/powerpoint/2010/main" val="673665873"/>
              </p:ext>
            </p:extLst>
          </p:nvPr>
        </p:nvGraphicFramePr>
        <p:xfrm>
          <a:off x="5461330" y="1747292"/>
          <a:ext cx="4547757" cy="5040559"/>
        </p:xfrm>
        <a:graphic>
          <a:graphicData uri="http://schemas.openxmlformats.org/drawingml/2006/table">
            <a:tbl>
              <a:tblPr/>
              <a:tblGrid>
                <a:gridCol w="504853">
                  <a:extLst>
                    <a:ext uri="{9D8B030D-6E8A-4147-A177-3AD203B41FA5}">
                      <a16:colId xmlns:a16="http://schemas.microsoft.com/office/drawing/2014/main" val="1758613048"/>
                    </a:ext>
                  </a:extLst>
                </a:gridCol>
                <a:gridCol w="493435">
                  <a:extLst>
                    <a:ext uri="{9D8B030D-6E8A-4147-A177-3AD203B41FA5}">
                      <a16:colId xmlns:a16="http://schemas.microsoft.com/office/drawing/2014/main" val="739035573"/>
                    </a:ext>
                  </a:extLst>
                </a:gridCol>
                <a:gridCol w="516271">
                  <a:extLst>
                    <a:ext uri="{9D8B030D-6E8A-4147-A177-3AD203B41FA5}">
                      <a16:colId xmlns:a16="http://schemas.microsoft.com/office/drawing/2014/main" val="1342339783"/>
                    </a:ext>
                  </a:extLst>
                </a:gridCol>
                <a:gridCol w="1113119">
                  <a:extLst>
                    <a:ext uri="{9D8B030D-6E8A-4147-A177-3AD203B41FA5}">
                      <a16:colId xmlns:a16="http://schemas.microsoft.com/office/drawing/2014/main" val="109531703"/>
                    </a:ext>
                  </a:extLst>
                </a:gridCol>
                <a:gridCol w="864418">
                  <a:extLst>
                    <a:ext uri="{9D8B030D-6E8A-4147-A177-3AD203B41FA5}">
                      <a16:colId xmlns:a16="http://schemas.microsoft.com/office/drawing/2014/main" val="3214332139"/>
                    </a:ext>
                  </a:extLst>
                </a:gridCol>
                <a:gridCol w="1055661">
                  <a:extLst>
                    <a:ext uri="{9D8B030D-6E8A-4147-A177-3AD203B41FA5}">
                      <a16:colId xmlns:a16="http://schemas.microsoft.com/office/drawing/2014/main" val="137914743"/>
                    </a:ext>
                  </a:extLst>
                </a:gridCol>
              </a:tblGrid>
              <a:tr h="335311">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Den</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Datum</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Čas</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Domácí</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Hosté</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tc>
                  <a:txBody>
                    <a:bodyPr/>
                    <a:lstStyle/>
                    <a:p>
                      <a:pPr algn="ctr" fontAlgn="ctr"/>
                      <a:r>
                        <a:rPr lang="cs-CZ" sz="1000" b="1" i="0" u="none" strike="noStrike">
                          <a:solidFill>
                            <a:srgbClr val="000000"/>
                          </a:solidFill>
                          <a:effectLst/>
                          <a:latin typeface="Arial" panose="020B0604020202020204" pitchFamily="34" charset="0"/>
                          <a:cs typeface="Arial" panose="020B0604020202020204" pitchFamily="34" charset="0"/>
                        </a:rPr>
                        <a:t>Soutěž</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99FF99"/>
                    </a:solidFill>
                  </a:tcPr>
                </a:tc>
                <a:extLst>
                  <a:ext uri="{0D108BD9-81ED-4DB2-BD59-A6C34878D82A}">
                    <a16:rowId xmlns:a16="http://schemas.microsoft.com/office/drawing/2014/main" val="3194538683"/>
                  </a:ext>
                </a:extLst>
              </a:tr>
              <a:tr h="494661">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neděle</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19.05.</a:t>
                      </a:r>
                    </a:p>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2019</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10:00</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TJ Dynamo Podlusky</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SK Štětí</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OP Starších Přípravek sk. "ELITE"</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983441487"/>
                  </a:ext>
                </a:extLst>
              </a:tr>
              <a:tr h="494661">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neděle</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19.05.</a:t>
                      </a:r>
                    </a:p>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2019</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9:00:00 Bystřany</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SK Junior Teplice</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SK Štětí</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Krajský přebor starších žáků- </a:t>
                      </a:r>
                      <a:r>
                        <a:rPr lang="cs-CZ" sz="1000" b="0" i="0" u="none" strike="noStrike" dirty="0" err="1">
                          <a:solidFill>
                            <a:srgbClr val="000000"/>
                          </a:solidFill>
                          <a:effectLst/>
                          <a:latin typeface="Arial" panose="020B0604020202020204" pitchFamily="34" charset="0"/>
                          <a:cs typeface="Arial" panose="020B0604020202020204" pitchFamily="34" charset="0"/>
                        </a:rPr>
                        <a:t>sk</a:t>
                      </a:r>
                      <a:r>
                        <a:rPr lang="cs-CZ" sz="1000" b="0" i="0" u="none" strike="noStrike" dirty="0">
                          <a:solidFill>
                            <a:srgbClr val="000000"/>
                          </a:solidFill>
                          <a:effectLst/>
                          <a:latin typeface="Arial" panose="020B0604020202020204" pitchFamily="34" charset="0"/>
                          <a:cs typeface="Arial" panose="020B0604020202020204" pitchFamily="34" charset="0"/>
                        </a:rPr>
                        <a:t>. B</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36005454"/>
                  </a:ext>
                </a:extLst>
              </a:tr>
              <a:tr h="494661">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neděle</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19.05.</a:t>
                      </a:r>
                    </a:p>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2019</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10:45:00 Bystřany</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  SK Junior Teplice</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  SK Štětí</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Krajský přebor mladších žáků- </a:t>
                      </a:r>
                      <a:r>
                        <a:rPr lang="cs-CZ" sz="1000" b="0" i="0" u="none" strike="noStrike" dirty="0" err="1">
                          <a:solidFill>
                            <a:srgbClr val="000000"/>
                          </a:solidFill>
                          <a:effectLst/>
                          <a:latin typeface="Arial" panose="020B0604020202020204" pitchFamily="34" charset="0"/>
                          <a:cs typeface="Arial" panose="020B0604020202020204" pitchFamily="34" charset="0"/>
                        </a:rPr>
                        <a:t>sk</a:t>
                      </a:r>
                      <a:r>
                        <a:rPr lang="cs-CZ" sz="1000" b="0" i="0" u="none" strike="noStrike" dirty="0">
                          <a:solidFill>
                            <a:srgbClr val="000000"/>
                          </a:solidFill>
                          <a:effectLst/>
                          <a:latin typeface="Arial" panose="020B0604020202020204" pitchFamily="34" charset="0"/>
                          <a:cs typeface="Arial" panose="020B0604020202020204" pitchFamily="34" charset="0"/>
                        </a:rPr>
                        <a:t>. B</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107830184"/>
                  </a:ext>
                </a:extLst>
              </a:tr>
              <a:tr h="414207">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neděle</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19.05.</a:t>
                      </a:r>
                    </a:p>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2019</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17:00</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  FK Litoměřicko B</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  SK Štětí</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HET Krajský přebor dospělých</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358367682"/>
                  </a:ext>
                </a:extLst>
              </a:tr>
              <a:tr h="414207">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sobota</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25.05.</a:t>
                      </a:r>
                    </a:p>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2019</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10:30</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  TJ Sokol Horní Jiřetín/FK Litvínov</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  SK Štětí</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HET Krajský přebor dospělých</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7179733"/>
                  </a:ext>
                </a:extLst>
              </a:tr>
              <a:tr h="494661">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Neděle</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26.5.</a:t>
                      </a:r>
                    </a:p>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2019</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17:00</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Slavoj Sulejovice</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SK Štětí B</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IV. třída dospělých </a:t>
                      </a:r>
                      <a:r>
                        <a:rPr lang="cs-CZ" sz="1000" b="0" i="0" u="none" strike="noStrike" dirty="0" err="1">
                          <a:solidFill>
                            <a:srgbClr val="000000"/>
                          </a:solidFill>
                          <a:effectLst/>
                          <a:latin typeface="Arial" panose="020B0604020202020204" pitchFamily="34" charset="0"/>
                          <a:cs typeface="Arial" panose="020B0604020202020204" pitchFamily="34" charset="0"/>
                        </a:rPr>
                        <a:t>sk</a:t>
                      </a:r>
                      <a:r>
                        <a:rPr lang="cs-CZ" sz="1000" b="0" i="0" u="none" strike="noStrike" dirty="0">
                          <a:solidFill>
                            <a:srgbClr val="000000"/>
                          </a:solidFill>
                          <a:effectLst/>
                          <a:latin typeface="Arial" panose="020B0604020202020204" pitchFamily="34" charset="0"/>
                          <a:cs typeface="Arial" panose="020B0604020202020204" pitchFamily="34" charset="0"/>
                        </a:rPr>
                        <a:t>. 1 - 6 nadstavba</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2790886343"/>
                  </a:ext>
                </a:extLst>
              </a:tr>
              <a:tr h="414207">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sobota</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01.06.</a:t>
                      </a:r>
                    </a:p>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2019</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10:00</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  FK Jiskra Velké Březno</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SK Štětí</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I.třída staršího dorostu - sk.A</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787320131"/>
                  </a:ext>
                </a:extLst>
              </a:tr>
              <a:tr h="494661">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neděle</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02.06.</a:t>
                      </a:r>
                    </a:p>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2019</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10:00</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Slavoj Bohušovice </a:t>
                      </a:r>
                      <a:r>
                        <a:rPr lang="cs-CZ" sz="1000" b="0" i="0" u="none" strike="noStrike" dirty="0" err="1">
                          <a:solidFill>
                            <a:srgbClr val="000000"/>
                          </a:solidFill>
                          <a:effectLst/>
                          <a:latin typeface="Arial" panose="020B0604020202020204" pitchFamily="34" charset="0"/>
                          <a:cs typeface="Arial" panose="020B0604020202020204" pitchFamily="34" charset="0"/>
                        </a:rPr>
                        <a:t>n.O</a:t>
                      </a:r>
                      <a:r>
                        <a:rPr lang="cs-CZ" sz="1000" b="0" i="0" u="none" strike="noStrike" dirty="0">
                          <a:solidFill>
                            <a:srgbClr val="000000"/>
                          </a:solidFill>
                          <a:effectLst/>
                          <a:latin typeface="Arial" panose="020B0604020202020204" pitchFamily="34" charset="0"/>
                          <a:cs typeface="Arial" panose="020B0604020202020204" pitchFamily="34" charset="0"/>
                        </a:rPr>
                        <a:t>.</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  SK Štětí</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OP Starších Přípravek </a:t>
                      </a:r>
                      <a:r>
                        <a:rPr lang="cs-CZ" sz="1000" b="0" i="0" u="none" strike="noStrike" dirty="0" err="1">
                          <a:solidFill>
                            <a:srgbClr val="000000"/>
                          </a:solidFill>
                          <a:effectLst/>
                          <a:latin typeface="Arial" panose="020B0604020202020204" pitchFamily="34" charset="0"/>
                          <a:cs typeface="Arial" panose="020B0604020202020204" pitchFamily="34" charset="0"/>
                        </a:rPr>
                        <a:t>sk</a:t>
                      </a:r>
                      <a:r>
                        <a:rPr lang="cs-CZ" sz="1000" b="0" i="0" u="none" strike="noStrike" dirty="0">
                          <a:solidFill>
                            <a:srgbClr val="000000"/>
                          </a:solidFill>
                          <a:effectLst/>
                          <a:latin typeface="Arial" panose="020B0604020202020204" pitchFamily="34" charset="0"/>
                          <a:cs typeface="Arial" panose="020B0604020202020204" pitchFamily="34" charset="0"/>
                        </a:rPr>
                        <a:t>. "ELITE"</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229523080"/>
                  </a:ext>
                </a:extLst>
              </a:tr>
              <a:tr h="494661">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neděle</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02.06.</a:t>
                      </a:r>
                    </a:p>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2019</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10:00</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SK Sokol Brozany/Lukavec</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  SK Štětí</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a:solidFill>
                            <a:srgbClr val="000000"/>
                          </a:solidFill>
                          <a:effectLst/>
                          <a:latin typeface="Arial" panose="020B0604020202020204" pitchFamily="34" charset="0"/>
                          <a:cs typeface="Arial" panose="020B0604020202020204" pitchFamily="34" charset="0"/>
                        </a:rPr>
                        <a:t>Krajský přebor starších žáků- sk. B</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671073599"/>
                  </a:ext>
                </a:extLst>
              </a:tr>
              <a:tr h="494661">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neděle</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02.06.</a:t>
                      </a:r>
                    </a:p>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2019</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11:45</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  SK Sokol Brozany/Lukavec</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  SK Štětí</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0" i="0" u="none" strike="noStrike" dirty="0">
                          <a:solidFill>
                            <a:srgbClr val="000000"/>
                          </a:solidFill>
                          <a:effectLst/>
                          <a:latin typeface="Arial" panose="020B0604020202020204" pitchFamily="34" charset="0"/>
                          <a:cs typeface="Arial" panose="020B0604020202020204" pitchFamily="34" charset="0"/>
                        </a:rPr>
                        <a:t>Krajský přebor mladších žáků- </a:t>
                      </a:r>
                      <a:r>
                        <a:rPr lang="cs-CZ" sz="1000" b="0" i="0" u="none" strike="noStrike" dirty="0" err="1">
                          <a:solidFill>
                            <a:srgbClr val="000000"/>
                          </a:solidFill>
                          <a:effectLst/>
                          <a:latin typeface="Arial" panose="020B0604020202020204" pitchFamily="34" charset="0"/>
                          <a:cs typeface="Arial" panose="020B0604020202020204" pitchFamily="34" charset="0"/>
                        </a:rPr>
                        <a:t>sk</a:t>
                      </a:r>
                      <a:r>
                        <a:rPr lang="cs-CZ" sz="1000" b="0" i="0" u="none" strike="noStrike" dirty="0">
                          <a:solidFill>
                            <a:srgbClr val="000000"/>
                          </a:solidFill>
                          <a:effectLst/>
                          <a:latin typeface="Arial" panose="020B0604020202020204" pitchFamily="34" charset="0"/>
                          <a:cs typeface="Arial" panose="020B0604020202020204" pitchFamily="34" charset="0"/>
                        </a:rPr>
                        <a:t>. B</a:t>
                      </a:r>
                    </a:p>
                  </a:txBody>
                  <a:tcPr marL="9301" marR="9301" marT="9301" marB="0" anchor="ctr">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666403039"/>
                  </a:ext>
                </a:extLst>
              </a:tr>
            </a:tbl>
          </a:graphicData>
        </a:graphic>
      </p:graphicFrame>
      <p:sp>
        <p:nvSpPr>
          <p:cNvPr id="5" name="Vodorovný svitek 4"/>
          <p:cNvSpPr/>
          <p:nvPr/>
        </p:nvSpPr>
        <p:spPr bwMode="auto">
          <a:xfrm>
            <a:off x="5461329" y="149721"/>
            <a:ext cx="4547758" cy="1525563"/>
          </a:xfrm>
          <a:prstGeom prst="horizontalScroll">
            <a:avLst/>
          </a:prstGeom>
          <a:pattFill prst="pct5">
            <a:fgClr>
              <a:schemeClr val="accent1"/>
            </a:fgClr>
            <a:bgClr>
              <a:schemeClr val="bg1"/>
            </a:bgClr>
          </a:pattFill>
          <a:ln w="34925">
            <a:solidFill>
              <a:srgbClr val="FF0000"/>
            </a:solidFill>
            <a:miter lim="800000"/>
            <a:headEnd/>
            <a:tailEnd/>
          </a:ln>
          <a:effectLst/>
        </p:spPr>
        <p:txBody>
          <a:bodyPr vert="horz" wrap="square" lIns="0" tIns="0" rIns="38088" bIns="39675"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cs-CZ" sz="2400" b="1" i="0" u="none" strike="noStrike" cap="none" normalizeH="0" baseline="0" dirty="0">
                <a:ln>
                  <a:noFill/>
                </a:ln>
                <a:solidFill>
                  <a:schemeClr val="accent6">
                    <a:lumMod val="50000"/>
                  </a:schemeClr>
                </a:solidFill>
                <a:effectLst/>
                <a:latin typeface="Bookman Old Style" panose="02050604050505020204" pitchFamily="18" charset="0"/>
                <a:cs typeface="Arial" pitchFamily="34" charset="0"/>
              </a:rPr>
              <a:t>Přehled venkovních zápasů v následujících 3 týdnech  </a:t>
            </a:r>
          </a:p>
        </p:txBody>
      </p:sp>
      <p:sp>
        <p:nvSpPr>
          <p:cNvPr id="3" name="Obdélník 2"/>
          <p:cNvSpPr/>
          <p:nvPr/>
        </p:nvSpPr>
        <p:spPr>
          <a:xfrm>
            <a:off x="125990" y="523156"/>
            <a:ext cx="4698522" cy="4373505"/>
          </a:xfrm>
          <a:prstGeom prst="rect">
            <a:avLst/>
          </a:prstGeom>
        </p:spPr>
        <p:txBody>
          <a:bodyPr wrap="square">
            <a:spAutoFit/>
          </a:bodyPr>
          <a:lstStyle/>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brankář. Hattrick se urodil z kopačky Radka Diveckého ve 49. minutě. Po přihrávce od Mráze si pohrál s 2 našimi obránci a bezpečně umístil balón k tyči na 5:2.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Sepap</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ale poslední slovo ještě neřekl. V 60. minutě se opřel do míče Jan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Arazim</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 lépe to trefit nemohl. K úžasu všech skončil míč v síti a bylo to zase jen o 2 branky 3:5. Vycítili jsme šanci, že by jsme mohli z utkání udělat drama. Nastoupila však opět kvalita soupeře. V 65. minutě procpal Pavel Mráz míč pod brankářem do branky na 6:3, v 67. minutě zase Pavel Mráz, tentokrát přihrál Diveckému a bylo to 7:3. Ze 7 vstřelených gólů hostů vstřelil Divecký 4  a Mráz 3. Nebyl to však konec, protože definitivní tečku za zápasem udělal v 72. minutě gólem na 8:3 Michal Macek.</a:t>
            </a:r>
          </a:p>
          <a:p>
            <a:pPr lvl="0" algn="just">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Hodnocení diváka:</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Zápas se mně velmi líbil. Nejenom, že jsem viděl legendy a hvězdy českého fotbalu naživo, ale hlavně se mně zápas líbil po stránce fotbalové. Pohledné akce, pěkné góly a příjemná fotbalová atmosféra. To všechno zde bylo a domů jsem odcházel s pocitem prožití posledních 2 hodin. </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Branky Štětí:</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J.Vokoun</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J.Fibich</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J.Arazim</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Sestava Štětí:</a:t>
            </a:r>
            <a:endPar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Jan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Arazim</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Miloslav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Běloubek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Pavel Božík, Tomáš Burda, Pavel Čermák, Jan Fibich, Stanislav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Grohman</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Václav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Guzi</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Michal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Hamšík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Josef Jonák, Pavel Kratochvíl, Josef Pixa, Pavel Záloha, Beran, Kindl</a:t>
            </a:r>
          </a:p>
          <a:p>
            <a:pPr lvl="0">
              <a:lnSpc>
                <a:spcPct val="107000"/>
              </a:lnSpc>
              <a:spcAft>
                <a:spcPts val="0"/>
              </a:spcAft>
            </a:pPr>
            <a:r>
              <a:rPr lang="cs-CZ" sz="1000" b="0" u="sng" dirty="0" err="1">
                <a:solidFill>
                  <a:srgbClr val="000000"/>
                </a:solidFill>
                <a:latin typeface="Arial" panose="020B0604020202020204" pitchFamily="34" charset="0"/>
                <a:ea typeface="Calibri" panose="020F0502020204030204" pitchFamily="34" charset="0"/>
                <a:cs typeface="Arial" panose="020B0604020202020204" pitchFamily="34" charset="0"/>
              </a:rPr>
              <a:t>Manager</a:t>
            </a: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M.Šťastný</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J.Tyle</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Branky Žitenice:</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R.Divecký</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4,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P.Mráz</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3.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M.Macek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1</a:t>
            </a:r>
          </a:p>
          <a:p>
            <a:pPr lvl="0">
              <a:lnSpc>
                <a:spcPct val="107000"/>
              </a:lnSpc>
              <a:spcAft>
                <a:spcPts val="0"/>
              </a:spcAft>
            </a:pPr>
            <a:r>
              <a:rPr lang="cs-CZ" sz="1000" b="0" u="sng" dirty="0">
                <a:solidFill>
                  <a:srgbClr val="000000"/>
                </a:solidFill>
                <a:latin typeface="Arial" panose="020B0604020202020204" pitchFamily="34" charset="0"/>
                <a:ea typeface="Calibri" panose="020F0502020204030204" pitchFamily="34" charset="0"/>
                <a:cs typeface="Arial" panose="020B0604020202020204" pitchFamily="34" charset="0"/>
              </a:rPr>
              <a:t>Sestava Žitenice</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nSpc>
                <a:spcPct val="107000"/>
              </a:lnSpc>
              <a:spcAft>
                <a:spcPts val="0"/>
              </a:spcAft>
            </a:pP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Dušan Husar-Jiří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Jeslínek</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Martin Muller, </a:t>
            </a:r>
            <a:r>
              <a:rPr lang="cs-CZ" sz="1000" b="0" dirty="0" err="1">
                <a:solidFill>
                  <a:srgbClr val="000000"/>
                </a:solidFill>
                <a:latin typeface="Arial" panose="020B0604020202020204" pitchFamily="34" charset="0"/>
                <a:ea typeface="Calibri" panose="020F0502020204030204" pitchFamily="34" charset="0"/>
                <a:cs typeface="Arial" panose="020B0604020202020204" pitchFamily="34" charset="0"/>
              </a:rPr>
              <a:t>Patzenhauer</a:t>
            </a:r>
            <a:r>
              <a:rPr lang="cs-CZ" sz="1000" b="0" dirty="0">
                <a:solidFill>
                  <a:srgbClr val="000000"/>
                </a:solidFill>
                <a:latin typeface="Arial" panose="020B0604020202020204" pitchFamily="34" charset="0"/>
                <a:ea typeface="Calibri" panose="020F0502020204030204" pitchFamily="34" charset="0"/>
                <a:cs typeface="Arial" panose="020B0604020202020204" pitchFamily="34" charset="0"/>
              </a:rPr>
              <a:t>, Miroslav Beránek, Radek Divecký, Dušan Tesařík, Jiří Novotný, Marek Vít(K), Jaroslav Černý, Pavel Mráz,  Václav Budka, Luděk Bečka, Michal Macek </a:t>
            </a:r>
          </a:p>
        </p:txBody>
      </p:sp>
      <p:sp>
        <p:nvSpPr>
          <p:cNvPr id="4" name="TextovéPole 3"/>
          <p:cNvSpPr txBox="1"/>
          <p:nvPr/>
        </p:nvSpPr>
        <p:spPr>
          <a:xfrm>
            <a:off x="170995" y="148367"/>
            <a:ext cx="4608512" cy="276999"/>
          </a:xfrm>
          <a:prstGeom prst="rect">
            <a:avLst/>
          </a:prstGeom>
          <a:pattFill prst="ltHorz">
            <a:fgClr>
              <a:schemeClr val="bg1">
                <a:lumMod val="95000"/>
              </a:schemeClr>
            </a:fgClr>
            <a:bgClr>
              <a:schemeClr val="bg1"/>
            </a:bgClr>
          </a:pattFill>
          <a:effectLst>
            <a:glow rad="101600">
              <a:srgbClr val="99FF99">
                <a:alpha val="40000"/>
              </a:srgbClr>
            </a:glow>
            <a:softEdge rad="0"/>
          </a:effectLst>
        </p:spPr>
        <p:txBody>
          <a:bodyPr wrap="square" rtlCol="0">
            <a:spAutoFit/>
          </a:bodyPr>
          <a:lstStyle/>
          <a:p>
            <a:pPr algn="ctr"/>
            <a:r>
              <a:rPr lang="cs-CZ" dirty="0">
                <a:latin typeface="Arial Black" panose="020B0A04020102020204" pitchFamily="34" charset="0"/>
              </a:rPr>
              <a:t>Pokračování </a:t>
            </a:r>
            <a:r>
              <a:rPr lang="cs-CZ" dirty="0" err="1">
                <a:latin typeface="Arial Black" panose="020B0A04020102020204" pitchFamily="34" charset="0"/>
              </a:rPr>
              <a:t>Sepap</a:t>
            </a:r>
            <a:r>
              <a:rPr lang="cs-CZ" dirty="0">
                <a:latin typeface="Arial Black" panose="020B0A04020102020204" pitchFamily="34" charset="0"/>
              </a:rPr>
              <a:t> Štětí-SK Štětí 3.5.2019 </a:t>
            </a:r>
          </a:p>
        </p:txBody>
      </p:sp>
      <p:pic>
        <p:nvPicPr>
          <p:cNvPr id="6" name="Obrázek 5"/>
          <p:cNvPicPr>
            <a:picLocks noChangeAspect="1"/>
          </p:cNvPicPr>
          <p:nvPr/>
        </p:nvPicPr>
        <p:blipFill>
          <a:blip r:embed="rId2"/>
          <a:stretch>
            <a:fillRect/>
          </a:stretch>
        </p:blipFill>
        <p:spPr>
          <a:xfrm>
            <a:off x="1450603" y="4994450"/>
            <a:ext cx="1730693" cy="1649385"/>
          </a:xfrm>
          <a:prstGeom prst="rect">
            <a:avLst/>
          </a:prstGeom>
        </p:spPr>
      </p:pic>
    </p:spTree>
    <p:extLst>
      <p:ext uri="{BB962C8B-B14F-4D97-AF65-F5344CB8AC3E}">
        <p14:creationId xmlns:p14="http://schemas.microsoft.com/office/powerpoint/2010/main" val="112617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8</a:t>
            </a:r>
          </a:p>
        </p:txBody>
      </p:sp>
      <p:sp>
        <p:nvSpPr>
          <p:cNvPr id="12" name="TextovéPole 11"/>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37</a:t>
            </a:r>
          </a:p>
        </p:txBody>
      </p:sp>
      <p:sp>
        <p:nvSpPr>
          <p:cNvPr id="2" name="Obdélník 1"/>
          <p:cNvSpPr/>
          <p:nvPr/>
        </p:nvSpPr>
        <p:spPr>
          <a:xfrm>
            <a:off x="71984" y="2467372"/>
            <a:ext cx="4752528" cy="4077142"/>
          </a:xfrm>
          <a:prstGeom prst="rect">
            <a:avLst/>
          </a:prstGeom>
        </p:spPr>
        <p:txBody>
          <a:bodyPr wrap="square">
            <a:spAutoFit/>
          </a:bodyPr>
          <a:lstStyle/>
          <a:p>
            <a:pPr algn="ctr">
              <a:lnSpc>
                <a:spcPct val="107000"/>
              </a:lnSpc>
              <a:spcAft>
                <a:spcPts val="0"/>
              </a:spcAft>
            </a:pPr>
            <a:r>
              <a:rPr lang="cs-CZ" sz="1600" dirty="0">
                <a:highlight>
                  <a:srgbClr val="00FFFF"/>
                </a:highlight>
                <a:latin typeface="Arial" panose="020B0604020202020204" pitchFamily="34" charset="0"/>
                <a:ea typeface="Calibri" panose="020F0502020204030204" pitchFamily="34" charset="0"/>
                <a:cs typeface="Times New Roman" panose="02020603050405020304" pitchFamily="18" charset="0"/>
              </a:rPr>
              <a:t>TJ Spartak Perštejn-SK Štětí    5:2(3:2)</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highlight>
                  <a:srgbClr val="00FFFF"/>
                </a:highlight>
                <a:latin typeface="Arial" panose="020B0604020202020204" pitchFamily="34" charset="0"/>
                <a:ea typeface="Calibri" panose="020F0502020204030204" pitchFamily="34" charset="0"/>
                <a:cs typeface="Times New Roman" panose="02020603050405020304" pitchFamily="18" charset="0"/>
              </a:rPr>
              <a:t>   4.5.2019   24. 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Na nejdelší cestu v Ústeckém přeboru na hřiště </a:t>
            </a:r>
            <a:r>
              <a:rPr lang="cs-CZ" sz="1000" b="0" dirty="0" err="1">
                <a:latin typeface="Arial" panose="020B0604020202020204" pitchFamily="34" charset="0"/>
                <a:ea typeface="Calibri" panose="020F0502020204030204" pitchFamily="34" charset="0"/>
                <a:cs typeface="Arial" panose="020B0604020202020204" pitchFamily="34" charset="0"/>
              </a:rPr>
              <a:t>Perštejna</a:t>
            </a:r>
            <a:r>
              <a:rPr lang="cs-CZ" sz="1000" b="0" dirty="0">
                <a:latin typeface="Arial" panose="020B0604020202020204" pitchFamily="34" charset="0"/>
                <a:ea typeface="Calibri" panose="020F0502020204030204" pitchFamily="34" charset="0"/>
                <a:cs typeface="Arial" panose="020B0604020202020204" pitchFamily="34" charset="0"/>
              </a:rPr>
              <a:t> jsme neodjížděli v nejlepším rozpoložení. Neskutečné množství zraněných, které už bylo znát v našem posledním neúspěšném domácím utkání proti </a:t>
            </a:r>
            <a:r>
              <a:rPr lang="cs-CZ" sz="1000" b="0" dirty="0" err="1">
                <a:latin typeface="Arial" panose="020B0604020202020204" pitchFamily="34" charset="0"/>
                <a:ea typeface="Calibri" panose="020F0502020204030204" pitchFamily="34" charset="0"/>
                <a:cs typeface="Arial" panose="020B0604020202020204" pitchFamily="34" charset="0"/>
              </a:rPr>
              <a:t>Brné</a:t>
            </a:r>
            <a:r>
              <a:rPr lang="cs-CZ" sz="1000" b="0" dirty="0">
                <a:latin typeface="Arial" panose="020B0604020202020204" pitchFamily="34" charset="0"/>
                <a:ea typeface="Calibri" panose="020F0502020204030204" pitchFamily="34" charset="0"/>
                <a:cs typeface="Arial" panose="020B0604020202020204" pitchFamily="34" charset="0"/>
              </a:rPr>
              <a:t>, se ještě rozšířilo, a i když na lavičce seděli 4 hráči, tak do hry byl připraven jen jeden a to Tomáš Danč pro něhož to byla v premiéra v A mužstvu. Úvod zápasu byl ale z naší strany báječný. Už ve 3. minutě poslal Robert </a:t>
            </a:r>
            <a:r>
              <a:rPr lang="cs-CZ" sz="1000" b="0" dirty="0" err="1">
                <a:latin typeface="Arial" panose="020B0604020202020204" pitchFamily="34" charset="0"/>
                <a:ea typeface="Calibri" panose="020F0502020204030204" pitchFamily="34" charset="0"/>
                <a:cs typeface="Arial" panose="020B0604020202020204" pitchFamily="34" charset="0"/>
              </a:rPr>
              <a:t>Feko</a:t>
            </a:r>
            <a:r>
              <a:rPr lang="cs-CZ" sz="1000" b="0" dirty="0">
                <a:latin typeface="Arial" panose="020B0604020202020204" pitchFamily="34" charset="0"/>
                <a:ea typeface="Calibri" panose="020F0502020204030204" pitchFamily="34" charset="0"/>
                <a:cs typeface="Arial" panose="020B0604020202020204" pitchFamily="34" charset="0"/>
              </a:rPr>
              <a:t> míč za obranu soupeře, kde byl připraven Jakub Slavíček a přízemní střelou zajistil našemu mužstvu vedení 1:0. V 6. minutě už to bylo 2:0. Opět byl u toho Jakub Slavíček, se kterým si domácí obrana nevěděla rady. Nechal za sebou všechny bránící hráče a před prázdnou branku poslal míč k zakončení Tomášovi Písařovi. Naše aktivita pokračovala. V 7. minutě jsme kopali roh a po jeho provedení trefil Tomáš Písař břevno. V 9. minutě svedl Jiří Vokoun běžecký závod s domácím brankářem a moc nechybělo, abychom vedli už 3:0. Domácí se rozjížděli hodně pomalu a v úvodní dvacetiminutovce kromě rohu a jednoho ne příliš nebezpečného volného přímého kopu, si nic vážnějšího nepřipravili. Bohužel přišla 21. minutě a Tomáš Kysela v brance až příliš zariskoval, když se snažil udělat kličku soupeři, která nevyšla, a toho velezkušený David </a:t>
            </a:r>
            <a:r>
              <a:rPr lang="cs-CZ" sz="1000" b="0" dirty="0" err="1">
                <a:latin typeface="Arial" panose="020B0604020202020204" pitchFamily="34" charset="0"/>
                <a:ea typeface="Calibri" panose="020F0502020204030204" pitchFamily="34" charset="0"/>
                <a:cs typeface="Arial" panose="020B0604020202020204" pitchFamily="34" charset="0"/>
              </a:rPr>
              <a:t>Filinger</a:t>
            </a:r>
            <a:r>
              <a:rPr lang="cs-CZ" sz="1000" b="0" dirty="0">
                <a:latin typeface="Arial" panose="020B0604020202020204" pitchFamily="34" charset="0"/>
                <a:ea typeface="Calibri" panose="020F0502020204030204" pitchFamily="34" charset="0"/>
                <a:cs typeface="Arial" panose="020B0604020202020204" pitchFamily="34" charset="0"/>
              </a:rPr>
              <a:t> okamžitě využil ke snížení náskoku na 1:2. Naší odpovědí ale byly další 3 obrovské šance mezi 28. až 32. minutou. Nejprve jsme kopali 3 rohy v řadě a po tom třetím z kopačky Jiřího Vokouna trefil hlavou břevno Jiří </a:t>
            </a:r>
            <a:r>
              <a:rPr lang="cs-CZ" sz="1000" b="0" dirty="0" err="1">
                <a:latin typeface="Arial" panose="020B0604020202020204" pitchFamily="34" charset="0"/>
                <a:ea typeface="Calibri" panose="020F0502020204030204" pitchFamily="34" charset="0"/>
                <a:cs typeface="Arial" panose="020B0604020202020204" pitchFamily="34" charset="0"/>
              </a:rPr>
              <a:t>Ransdorf</a:t>
            </a:r>
            <a:r>
              <a:rPr lang="cs-CZ" sz="1000" b="0" dirty="0">
                <a:latin typeface="Arial" panose="020B0604020202020204" pitchFamily="34" charset="0"/>
                <a:ea typeface="Calibri" panose="020F0502020204030204" pitchFamily="34" charset="0"/>
                <a:cs typeface="Arial" panose="020B0604020202020204" pitchFamily="34" charset="0"/>
              </a:rPr>
              <a:t>. Vzápětí postupovali Vokoun spolu s Písařem sami na brankáře, ale také z toho nic nebylo. No a do třetice spálil velkou šanci Jakub Slavíček, který</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ovéPole 2"/>
          <p:cNvSpPr txBox="1"/>
          <p:nvPr/>
        </p:nvSpPr>
        <p:spPr>
          <a:xfrm>
            <a:off x="71984" y="163116"/>
            <a:ext cx="4608512" cy="2246769"/>
          </a:xfrm>
          <a:prstGeom prst="rect">
            <a:avLst/>
          </a:prstGeom>
          <a:pattFill prst="dashHorz">
            <a:fgClr>
              <a:srgbClr val="CCFF33"/>
            </a:fgClr>
            <a:bgClr>
              <a:schemeClr val="bg1"/>
            </a:bgClr>
          </a:pattFill>
          <a:ln w="38100">
            <a:solidFill>
              <a:schemeClr val="accent1"/>
            </a:solidFill>
          </a:ln>
          <a:effectLst>
            <a:softEdge rad="0"/>
          </a:effectLst>
        </p:spPr>
        <p:txBody>
          <a:bodyPr wrap="square" rtlCol="0">
            <a:spAutoFit/>
          </a:bodyPr>
          <a:lstStyle/>
          <a:p>
            <a:pPr algn="ctr"/>
            <a:r>
              <a:rPr lang="cs-CZ" sz="2800" dirty="0">
                <a:solidFill>
                  <a:srgbClr val="0000CC"/>
                </a:solidFill>
                <a:latin typeface="Baskerville Old Face" panose="02020602080505020303" pitchFamily="18" charset="0"/>
              </a:rPr>
              <a:t>Když mužstvo dospělých na hřišti zachraňujícího se </a:t>
            </a:r>
            <a:r>
              <a:rPr lang="cs-CZ" sz="2800" dirty="0" err="1">
                <a:solidFill>
                  <a:srgbClr val="0000CC"/>
                </a:solidFill>
                <a:latin typeface="Baskerville Old Face" panose="02020602080505020303" pitchFamily="18" charset="0"/>
              </a:rPr>
              <a:t>Perštejna</a:t>
            </a:r>
            <a:r>
              <a:rPr lang="cs-CZ" sz="2800" dirty="0">
                <a:solidFill>
                  <a:srgbClr val="0000CC"/>
                </a:solidFill>
                <a:latin typeface="Baskerville Old Face" panose="02020602080505020303" pitchFamily="18" charset="0"/>
              </a:rPr>
              <a:t> vedlo v 6. minutě 2:0, tak asi málokdo věřil, že domů odjezdem bez bodu</a:t>
            </a:r>
          </a:p>
        </p:txBody>
      </p:sp>
      <p:cxnSp>
        <p:nvCxnSpPr>
          <p:cNvPr id="5" name="Přímá spojnice se šipkou 4"/>
          <p:cNvCxnSpPr/>
          <p:nvPr/>
        </p:nvCxnSpPr>
        <p:spPr bwMode="auto">
          <a:xfrm>
            <a:off x="3096320" y="7004456"/>
            <a:ext cx="1440160" cy="0"/>
          </a:xfrm>
          <a:prstGeom prst="straightConnector1">
            <a:avLst/>
          </a:prstGeom>
          <a:noFill/>
          <a:ln w="22225" cap="flat" cmpd="sng" algn="ctr">
            <a:solidFill>
              <a:schemeClr val="accent1"/>
            </a:solidFill>
            <a:prstDash val="solid"/>
            <a:round/>
            <a:headEnd type="none" w="med" len="med"/>
            <a:tailEnd type="triangle"/>
          </a:ln>
          <a:effectLst>
            <a:outerShdw dist="45791" dir="2021404" algn="ctr" rotWithShape="0">
              <a:srgbClr val="9999FF"/>
            </a:outerShdw>
          </a:effectLst>
        </p:spPr>
      </p:cxnSp>
      <p:pic>
        <p:nvPicPr>
          <p:cNvPr id="8" name="Obrázek 7">
            <a:extLst>
              <a:ext uri="{FF2B5EF4-FFF2-40B4-BE49-F238E27FC236}">
                <a16:creationId xmlns:a16="http://schemas.microsoft.com/office/drawing/2014/main" id="{0B439CCF-8E35-460D-9209-CD3E21AEB847}"/>
              </a:ext>
            </a:extLst>
          </p:cNvPr>
          <p:cNvPicPr>
            <a:picLocks noChangeAspect="1"/>
          </p:cNvPicPr>
          <p:nvPr/>
        </p:nvPicPr>
        <p:blipFill>
          <a:blip r:embed="rId2"/>
          <a:stretch>
            <a:fillRect/>
          </a:stretch>
        </p:blipFill>
        <p:spPr>
          <a:xfrm>
            <a:off x="532718" y="6602001"/>
            <a:ext cx="572857" cy="552615"/>
          </a:xfrm>
          <a:prstGeom prst="rect">
            <a:avLst/>
          </a:prstGeom>
        </p:spPr>
      </p:pic>
      <p:sp>
        <p:nvSpPr>
          <p:cNvPr id="6" name="Obdélník 5"/>
          <p:cNvSpPr/>
          <p:nvPr/>
        </p:nvSpPr>
        <p:spPr>
          <a:xfrm>
            <a:off x="5563459" y="2251348"/>
            <a:ext cx="4589645" cy="4669868"/>
          </a:xfrm>
          <a:prstGeom prst="rect">
            <a:avLst/>
          </a:prstGeom>
        </p:spPr>
        <p:txBody>
          <a:bodyPr wrap="square">
            <a:spAutoFit/>
          </a:bodyPr>
          <a:lstStyle/>
          <a:p>
            <a:pPr algn="ctr">
              <a:lnSpc>
                <a:spcPct val="107000"/>
              </a:lnSpc>
              <a:spcAft>
                <a:spcPts val="0"/>
              </a:spcAft>
            </a:pPr>
            <a:r>
              <a:rPr lang="cs-CZ" sz="2400" dirty="0" err="1">
                <a:solidFill>
                  <a:srgbClr val="C00000"/>
                </a:solidFill>
                <a:highlight>
                  <a:srgbClr val="D3D3D3"/>
                </a:highlight>
                <a:latin typeface="Arial Black" panose="020B0A04020102020204" pitchFamily="34" charset="0"/>
                <a:ea typeface="Calibri" panose="020F0502020204030204" pitchFamily="34" charset="0"/>
                <a:cs typeface="Arial" panose="020B0604020202020204" pitchFamily="34" charset="0"/>
              </a:rPr>
              <a:t>Sepap</a:t>
            </a:r>
            <a:r>
              <a:rPr lang="cs-CZ" sz="2400" dirty="0">
                <a:solidFill>
                  <a:srgbClr val="C00000"/>
                </a:solidFill>
                <a:highlight>
                  <a:srgbClr val="D3D3D3"/>
                </a:highlight>
                <a:latin typeface="Arial Black" panose="020B0A04020102020204" pitchFamily="34" charset="0"/>
                <a:ea typeface="Calibri" panose="020F0502020204030204" pitchFamily="34" charset="0"/>
                <a:cs typeface="Arial" panose="020B0604020202020204" pitchFamily="34" charset="0"/>
              </a:rPr>
              <a:t> Štětí -TJ Žitenice</a:t>
            </a:r>
            <a:endParaRPr lang="cs-CZ" sz="16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400" dirty="0">
                <a:solidFill>
                  <a:srgbClr val="C00000"/>
                </a:solidFill>
                <a:highlight>
                  <a:srgbClr val="D3D3D3"/>
                </a:highlight>
                <a:latin typeface="Arial Black" panose="020B0A04020102020204" pitchFamily="34" charset="0"/>
                <a:ea typeface="Calibri" panose="020F0502020204030204" pitchFamily="34" charset="0"/>
                <a:cs typeface="Arial" panose="020B0604020202020204" pitchFamily="34" charset="0"/>
              </a:rPr>
              <a:t>3:8(1:4)  </a:t>
            </a:r>
            <a:r>
              <a:rPr lang="cs-CZ" sz="1600" dirty="0">
                <a:highlight>
                  <a:srgbClr val="D3D3D3"/>
                </a:highlight>
                <a:latin typeface="Arial Black" panose="020B0A04020102020204" pitchFamily="34" charset="0"/>
                <a:ea typeface="Calibri" panose="020F0502020204030204" pitchFamily="34" charset="0"/>
                <a:cs typeface="Arial" panose="020B0604020202020204" pitchFamily="34" charset="0"/>
              </a:rPr>
              <a:t>3.5.2019   13. 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Šlágr jarní části okresního přeboru staré gardy. První tým tabulky proti druhému. Vedoucí Žitenice složené fotbalových osobností, stačí říci jména Jiří Novotný nebo Miroslav Beránek a všem je jasné kdo přijel a proč jsou Žitenice suverénně na čele tabulky. Úvodní minuty byly ale ve znamení 2 šancí našeho týmu. Ale chtělo to lepší zakončení, které tomu chybělo. To hosté zahrozili v 7. minutě a hned jsme lovili balón ze sítě. Pavel si vybral ten nejlepší moment k vystartování za naši obranu a také tam dostal balón v ten pravý okamžik a bylo hotovo. Ve 14. se na opačné straně hřiště pěkným centrem představil Jan Fibich, který našel hlavu Vokouna seniora, ale míč v brance neskončil. Pro druhý úlovek si hosté dokráčeli v 17. minutě. Na začátku byl Pavel Mráz, který přihrál Teplické legendě Radku Diveckému a  ten už věděl jak upravit na 2:0. Že v tomto zápase není radno dopouštět se nepřesných přihrávek a s míčem se dlouho mazlit, jsme se přesvědčili ve 30. minutě. Trestal Pavel Mráz gólem na 3:0. Za další 3 minuty už to bylo 4:0. Dva naši obránci nestačili na Radka Diveckého, který hlavou skóroval. Nádhera, paráda. To se ozývalo z tribun ve 35. minutě. Nádherná střela Jiřího Vokouna z dobrých 25 metrů nenechala nikoho na pochybách, že ze své fotbalové dovednosti nic nezapomněl. Míč skončil pod vinglem bezmocného gólmana Dušana Husara na 1:4.  Hned po změně stran, ještě než se stačili diváci rozkoukat, tak se po pravé straně krásně protáhl Tomáš Burda, přihrála na Jana Fibicha a ten snížil na 2:4.  Tomáš Burda hned o minutu později byl blízko dalšího našeho úspěchu. Z malého vápna, ale nikým neatakován branku přestřeli. Diváci žasli, ale i to je fotbal a proto se na něj chodí. Následoval další protiútok a to nás zase podržel</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ovéPole 6"/>
          <p:cNvSpPr txBox="1"/>
          <p:nvPr/>
        </p:nvSpPr>
        <p:spPr>
          <a:xfrm>
            <a:off x="5491451" y="176772"/>
            <a:ext cx="4589645" cy="1938992"/>
          </a:xfrm>
          <a:prstGeom prst="rect">
            <a:avLst/>
          </a:prstGeom>
          <a:solidFill>
            <a:srgbClr val="FFFF66"/>
          </a:solidFill>
          <a:ln w="50800" cmpd="dbl">
            <a:solidFill>
              <a:srgbClr val="FF6600"/>
            </a:solidFill>
          </a:ln>
          <a:effectLst>
            <a:softEdge rad="0"/>
          </a:effectLst>
        </p:spPr>
        <p:txBody>
          <a:bodyPr wrap="square" rtlCol="0">
            <a:spAutoFit/>
          </a:bodyPr>
          <a:lstStyle/>
          <a:p>
            <a:pPr algn="ctr"/>
            <a:r>
              <a:rPr lang="cs-CZ" sz="2400" dirty="0">
                <a:latin typeface="Berlin Sans FB" panose="020E0602020502020306" pitchFamily="34" charset="0"/>
              </a:rPr>
              <a:t>Stará garda hrála proti 1. celku tabulky již dlouho dobu neporaženým Žitenicím s mnoha bývalými ligisty, ale i reprezentanty v sestavě.</a:t>
            </a:r>
          </a:p>
        </p:txBody>
      </p:sp>
    </p:spTree>
    <p:extLst>
      <p:ext uri="{BB962C8B-B14F-4D97-AF65-F5344CB8AC3E}">
        <p14:creationId xmlns:p14="http://schemas.microsoft.com/office/powerpoint/2010/main" val="3870091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944192" y="7004456"/>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36</a:t>
            </a:r>
          </a:p>
        </p:txBody>
      </p:sp>
      <p:sp>
        <p:nvSpPr>
          <p:cNvPr id="11" name="TextovéPole 10"/>
          <p:cNvSpPr txBox="1"/>
          <p:nvPr/>
        </p:nvSpPr>
        <p:spPr>
          <a:xfrm>
            <a:off x="7731618" y="6946031"/>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9</a:t>
            </a:r>
          </a:p>
        </p:txBody>
      </p:sp>
      <p:graphicFrame>
        <p:nvGraphicFramePr>
          <p:cNvPr id="4" name="Tabulka 3"/>
          <p:cNvGraphicFramePr>
            <a:graphicFrameLocks noGrp="1"/>
          </p:cNvGraphicFramePr>
          <p:nvPr>
            <p:extLst>
              <p:ext uri="{D42A27DB-BD31-4B8C-83A1-F6EECF244321}">
                <p14:modId xmlns:p14="http://schemas.microsoft.com/office/powerpoint/2010/main" val="346789535"/>
              </p:ext>
            </p:extLst>
          </p:nvPr>
        </p:nvGraphicFramePr>
        <p:xfrm>
          <a:off x="262086" y="4627841"/>
          <a:ext cx="4444331" cy="2101627"/>
        </p:xfrm>
        <a:graphic>
          <a:graphicData uri="http://schemas.openxmlformats.org/drawingml/2006/table">
            <a:tbl>
              <a:tblPr/>
              <a:tblGrid>
                <a:gridCol w="1509534">
                  <a:extLst>
                    <a:ext uri="{9D8B030D-6E8A-4147-A177-3AD203B41FA5}">
                      <a16:colId xmlns:a16="http://schemas.microsoft.com/office/drawing/2014/main" val="936590708"/>
                    </a:ext>
                  </a:extLst>
                </a:gridCol>
                <a:gridCol w="2055457">
                  <a:extLst>
                    <a:ext uri="{9D8B030D-6E8A-4147-A177-3AD203B41FA5}">
                      <a16:colId xmlns:a16="http://schemas.microsoft.com/office/drawing/2014/main" val="127773045"/>
                    </a:ext>
                  </a:extLst>
                </a:gridCol>
                <a:gridCol w="879340">
                  <a:extLst>
                    <a:ext uri="{9D8B030D-6E8A-4147-A177-3AD203B41FA5}">
                      <a16:colId xmlns:a16="http://schemas.microsoft.com/office/drawing/2014/main" val="3782257504"/>
                    </a:ext>
                  </a:extLst>
                </a:gridCol>
              </a:tblGrid>
              <a:tr h="456183">
                <a:tc gridSpan="3">
                  <a:txBody>
                    <a:bodyPr/>
                    <a:lstStyle/>
                    <a:p>
                      <a:pPr algn="ctr" fontAlgn="ctr"/>
                      <a:r>
                        <a:rPr lang="cs-CZ" sz="1400" b="1" i="0" u="none" strike="noStrike" dirty="0" err="1">
                          <a:solidFill>
                            <a:srgbClr val="184B81"/>
                          </a:solidFill>
                          <a:effectLst/>
                          <a:latin typeface="Segoe UI Black" panose="020B0A02040204020203" pitchFamily="34" charset="0"/>
                        </a:rPr>
                        <a:t>IV.Třída</a:t>
                      </a:r>
                      <a:r>
                        <a:rPr lang="cs-CZ" sz="1400" b="1" i="0" u="none" strike="noStrike" dirty="0">
                          <a:solidFill>
                            <a:srgbClr val="184B81"/>
                          </a:solidFill>
                          <a:effectLst/>
                          <a:latin typeface="Segoe UI Black" panose="020B0A02040204020203" pitchFamily="34" charset="0"/>
                        </a:rPr>
                        <a:t> dospělých 18.  hrané kolo 27.-28.04.2019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143802779"/>
                  </a:ext>
                </a:extLst>
              </a:tr>
              <a:tr h="318730">
                <a:tc>
                  <a:txBody>
                    <a:bodyPr/>
                    <a:lstStyle/>
                    <a:p>
                      <a:pPr algn="ctr" fontAlgn="ctr"/>
                      <a:r>
                        <a:rPr lang="cs-CZ" sz="1600" b="1" i="0" u="none" strike="noStrike" dirty="0">
                          <a:solidFill>
                            <a:srgbClr val="FF0000"/>
                          </a:solidFill>
                          <a:effectLst/>
                          <a:latin typeface="Georgia" panose="02040502050405020303" pitchFamily="18" charset="0"/>
                        </a:rPr>
                        <a:t> VOLNÝ LOS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Dot"/>
                      <a:round/>
                      <a:headEnd type="none" w="med" len="med"/>
                      <a:tailEnd type="none" w="med" len="med"/>
                    </a:lnB>
                    <a:solidFill>
                      <a:srgbClr val="CCFF99"/>
                    </a:solidFill>
                  </a:tcPr>
                </a:tc>
                <a:tc>
                  <a:txBody>
                    <a:bodyPr/>
                    <a:lstStyle/>
                    <a:p>
                      <a:pPr algn="ctr" fontAlgn="ctr"/>
                      <a:r>
                        <a:rPr lang="cs-CZ" sz="1600" b="1" i="0" u="none" strike="noStrike" dirty="0">
                          <a:solidFill>
                            <a:srgbClr val="FF0000"/>
                          </a:solidFill>
                          <a:effectLst/>
                          <a:latin typeface="Georgia" panose="02040502050405020303" pitchFamily="18" charset="0"/>
                        </a:rPr>
                        <a:t>SK Štětí </a:t>
                      </a:r>
                      <a:r>
                        <a:rPr lang="cs-CZ" sz="1600" b="1" i="0" u="none" strike="noStrike" dirty="0" err="1">
                          <a:solidFill>
                            <a:srgbClr val="FF0000"/>
                          </a:solidFill>
                          <a:effectLst/>
                          <a:latin typeface="Georgia" panose="02040502050405020303" pitchFamily="18" charset="0"/>
                        </a:rPr>
                        <a:t>z.s</a:t>
                      </a:r>
                      <a:r>
                        <a:rPr lang="cs-CZ" sz="1600" b="1" i="0" u="none" strike="noStrike" dirty="0">
                          <a:solidFill>
                            <a:srgbClr val="FF0000"/>
                          </a:solidFill>
                          <a:effectLst/>
                          <a:latin typeface="Georgia" panose="02040502050405020303" pitchFamily="18" charset="0"/>
                        </a:rPr>
                        <a:t>. "B" </a:t>
                      </a:r>
                    </a:p>
                  </a:txBody>
                  <a:tcPr marL="9525" marR="9525" marT="9525" marB="0" anchor="ctr">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Dot"/>
                      <a:round/>
                      <a:headEnd type="none" w="med" len="med"/>
                      <a:tailEnd type="none" w="med" len="med"/>
                    </a:lnB>
                    <a:solidFill>
                      <a:srgbClr val="CCFF99"/>
                    </a:solidFill>
                  </a:tcPr>
                </a:tc>
                <a:tc>
                  <a:txBody>
                    <a:bodyPr/>
                    <a:lstStyle/>
                    <a:p>
                      <a:pPr algn="ctr" fontAlgn="ctr"/>
                      <a:r>
                        <a:rPr lang="cs-CZ" sz="1600" b="1" i="0" u="none" strike="noStrike">
                          <a:solidFill>
                            <a:srgbClr val="FF0000"/>
                          </a:solidFill>
                          <a:effectLst/>
                          <a:latin typeface="Georgia" panose="02040502050405020303" pitchFamily="18" charset="0"/>
                        </a:rPr>
                        <a:t> </a:t>
                      </a:r>
                    </a:p>
                  </a:txBody>
                  <a:tcPr marL="9525" marR="9525" marT="9525" marB="0" anchor="ctr">
                    <a:lnL w="12700" cap="flat" cmpd="sng" algn="ctr">
                      <a:solidFill>
                        <a:srgbClr val="000000"/>
                      </a:solidFill>
                      <a:prstDash val="dash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Dot"/>
                      <a:round/>
                      <a:headEnd type="none" w="med" len="med"/>
                      <a:tailEnd type="none" w="med" len="med"/>
                    </a:lnB>
                    <a:solidFill>
                      <a:srgbClr val="CCFF99"/>
                    </a:solidFill>
                  </a:tcPr>
                </a:tc>
                <a:extLst>
                  <a:ext uri="{0D108BD9-81ED-4DB2-BD59-A6C34878D82A}">
                    <a16:rowId xmlns:a16="http://schemas.microsoft.com/office/drawing/2014/main" val="3228929241"/>
                  </a:ext>
                </a:extLst>
              </a:tr>
              <a:tr h="344627">
                <a:tc>
                  <a:txBody>
                    <a:bodyPr/>
                    <a:lstStyle/>
                    <a:p>
                      <a:pPr algn="ctr" fontAlgn="ctr"/>
                      <a:r>
                        <a:rPr lang="pl-PL" sz="1050" b="1" i="0" u="none" strike="noStrike">
                          <a:solidFill>
                            <a:srgbClr val="000000"/>
                          </a:solidFill>
                          <a:effectLst/>
                          <a:latin typeface="Georgia" panose="02040502050405020303" pitchFamily="18" charset="0"/>
                        </a:rPr>
                        <a:t>TJ Dynamo Podlusky z.s. "B"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FFF66"/>
                    </a:solidFill>
                  </a:tcPr>
                </a:tc>
                <a:tc>
                  <a:txBody>
                    <a:bodyPr/>
                    <a:lstStyle/>
                    <a:p>
                      <a:pPr algn="ctr" fontAlgn="ctr"/>
                      <a:r>
                        <a:rPr lang="cs-CZ" sz="1050" b="1" i="0" u="none" strike="noStrike" dirty="0">
                          <a:solidFill>
                            <a:srgbClr val="000000"/>
                          </a:solidFill>
                          <a:effectLst/>
                          <a:latin typeface="Georgia" panose="02040502050405020303" pitchFamily="18" charset="0"/>
                        </a:rPr>
                        <a:t>Ctiněves/Libkovice </a:t>
                      </a:r>
                    </a:p>
                  </a:txBody>
                  <a:tcPr marL="9525" marR="9525" marT="9525" marB="0" anchor="ctr">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FFF66"/>
                    </a:solidFill>
                  </a:tcPr>
                </a:tc>
                <a:tc>
                  <a:txBody>
                    <a:bodyPr/>
                    <a:lstStyle/>
                    <a:p>
                      <a:pPr algn="ctr" fontAlgn="ctr"/>
                      <a:r>
                        <a:rPr lang="cs-CZ" sz="1800" b="1" i="0" u="none" strike="noStrike" dirty="0">
                          <a:solidFill>
                            <a:srgbClr val="000000"/>
                          </a:solidFill>
                          <a:effectLst/>
                          <a:latin typeface="Georgia" panose="02040502050405020303" pitchFamily="18" charset="0"/>
                        </a:rPr>
                        <a:t> 7:0</a:t>
                      </a:r>
                    </a:p>
                  </a:txBody>
                  <a:tcPr marL="9525" marR="9525" marT="9525" marB="0" anchor="ctr">
                    <a:lnL w="12700" cap="flat" cmpd="sng" algn="ctr">
                      <a:solidFill>
                        <a:srgbClr val="000000"/>
                      </a:solidFill>
                      <a:prstDash val="dash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FFF66"/>
                    </a:solidFill>
                  </a:tcPr>
                </a:tc>
                <a:extLst>
                  <a:ext uri="{0D108BD9-81ED-4DB2-BD59-A6C34878D82A}">
                    <a16:rowId xmlns:a16="http://schemas.microsoft.com/office/drawing/2014/main" val="1173362132"/>
                  </a:ext>
                </a:extLst>
              </a:tr>
              <a:tr h="318730">
                <a:tc>
                  <a:txBody>
                    <a:bodyPr/>
                    <a:lstStyle/>
                    <a:p>
                      <a:pPr algn="ctr" fontAlgn="ctr"/>
                      <a:r>
                        <a:rPr lang="cs-CZ" sz="1050" b="1" i="0" u="none" strike="noStrike">
                          <a:solidFill>
                            <a:srgbClr val="000000"/>
                          </a:solidFill>
                          <a:effectLst/>
                          <a:latin typeface="Georgia" panose="02040502050405020303" pitchFamily="18" charset="0"/>
                        </a:rPr>
                        <a:t>Přestavlky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CCFF99"/>
                    </a:solidFill>
                  </a:tcPr>
                </a:tc>
                <a:tc>
                  <a:txBody>
                    <a:bodyPr/>
                    <a:lstStyle/>
                    <a:p>
                      <a:pPr algn="ctr" fontAlgn="ctr"/>
                      <a:r>
                        <a:rPr lang="cs-CZ" sz="1050" b="1" i="0" u="none" strike="noStrike" dirty="0">
                          <a:solidFill>
                            <a:srgbClr val="000000"/>
                          </a:solidFill>
                          <a:effectLst/>
                          <a:latin typeface="Georgia" panose="02040502050405020303" pitchFamily="18" charset="0"/>
                        </a:rPr>
                        <a:t>Budyně "B" </a:t>
                      </a:r>
                    </a:p>
                  </a:txBody>
                  <a:tcPr marL="9525" marR="9525" marT="9525" marB="0" anchor="ctr">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CCFF99"/>
                    </a:solidFill>
                  </a:tcPr>
                </a:tc>
                <a:tc>
                  <a:txBody>
                    <a:bodyPr/>
                    <a:lstStyle/>
                    <a:p>
                      <a:pPr algn="ctr" fontAlgn="ctr"/>
                      <a:r>
                        <a:rPr lang="cs-CZ" sz="1800" b="1" i="0" u="none" strike="noStrike" dirty="0">
                          <a:solidFill>
                            <a:srgbClr val="000000"/>
                          </a:solidFill>
                          <a:effectLst/>
                          <a:latin typeface="Georgia" panose="02040502050405020303" pitchFamily="18" charset="0"/>
                        </a:rPr>
                        <a:t>3:2 </a:t>
                      </a:r>
                    </a:p>
                  </a:txBody>
                  <a:tcPr marL="9525" marR="9525" marT="9525" marB="0" anchor="ctr">
                    <a:lnL w="12700" cap="flat" cmpd="sng" algn="ctr">
                      <a:solidFill>
                        <a:srgbClr val="000000"/>
                      </a:solidFill>
                      <a:prstDash val="dash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CCFF99"/>
                    </a:solidFill>
                  </a:tcPr>
                </a:tc>
                <a:extLst>
                  <a:ext uri="{0D108BD9-81ED-4DB2-BD59-A6C34878D82A}">
                    <a16:rowId xmlns:a16="http://schemas.microsoft.com/office/drawing/2014/main" val="3913039326"/>
                  </a:ext>
                </a:extLst>
              </a:tr>
              <a:tr h="344627">
                <a:tc>
                  <a:txBody>
                    <a:bodyPr/>
                    <a:lstStyle/>
                    <a:p>
                      <a:pPr algn="ctr" fontAlgn="ctr"/>
                      <a:r>
                        <a:rPr lang="cs-CZ" sz="1050" b="1" i="0" u="none" strike="noStrike">
                          <a:solidFill>
                            <a:srgbClr val="000000"/>
                          </a:solidFill>
                          <a:effectLst/>
                          <a:latin typeface="Georgia" panose="02040502050405020303" pitchFamily="18" charset="0"/>
                        </a:rPr>
                        <a:t>SK Dušníky, z.s. "B"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FFF66"/>
                    </a:solidFill>
                  </a:tcPr>
                </a:tc>
                <a:tc>
                  <a:txBody>
                    <a:bodyPr/>
                    <a:lstStyle/>
                    <a:p>
                      <a:pPr algn="ctr" fontAlgn="ctr"/>
                      <a:r>
                        <a:rPr lang="cs-CZ" sz="1050" b="1" i="0" u="none" strike="noStrike">
                          <a:solidFill>
                            <a:srgbClr val="000000"/>
                          </a:solidFill>
                          <a:effectLst/>
                          <a:latin typeface="Georgia" panose="02040502050405020303" pitchFamily="18" charset="0"/>
                        </a:rPr>
                        <a:t>Račiněves </a:t>
                      </a:r>
                    </a:p>
                  </a:txBody>
                  <a:tcPr marL="9525" marR="9525" marT="9525" marB="0" anchor="ctr">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FFF66"/>
                    </a:solidFill>
                  </a:tcPr>
                </a:tc>
                <a:tc>
                  <a:txBody>
                    <a:bodyPr/>
                    <a:lstStyle/>
                    <a:p>
                      <a:pPr algn="ctr" fontAlgn="ctr"/>
                      <a:r>
                        <a:rPr lang="cs-CZ" sz="1800" b="1" i="0" u="none" strike="noStrike" dirty="0">
                          <a:solidFill>
                            <a:srgbClr val="000000"/>
                          </a:solidFill>
                          <a:effectLst/>
                          <a:latin typeface="Georgia" panose="02040502050405020303" pitchFamily="18" charset="0"/>
                        </a:rPr>
                        <a:t>1:2 </a:t>
                      </a:r>
                    </a:p>
                  </a:txBody>
                  <a:tcPr marL="9525" marR="9525" marT="9525" marB="0" anchor="ctr">
                    <a:lnL w="12700" cap="flat" cmpd="sng" algn="ctr">
                      <a:solidFill>
                        <a:srgbClr val="000000"/>
                      </a:solidFill>
                      <a:prstDash val="dash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dashDot"/>
                      <a:round/>
                      <a:headEnd type="none" w="med" len="med"/>
                      <a:tailEnd type="none" w="med" len="med"/>
                    </a:lnB>
                    <a:solidFill>
                      <a:srgbClr val="FFFF66"/>
                    </a:solidFill>
                  </a:tcPr>
                </a:tc>
                <a:extLst>
                  <a:ext uri="{0D108BD9-81ED-4DB2-BD59-A6C34878D82A}">
                    <a16:rowId xmlns:a16="http://schemas.microsoft.com/office/drawing/2014/main" val="547960646"/>
                  </a:ext>
                </a:extLst>
              </a:tr>
              <a:tr h="318730">
                <a:tc>
                  <a:txBody>
                    <a:bodyPr/>
                    <a:lstStyle/>
                    <a:p>
                      <a:pPr algn="ctr" fontAlgn="ctr"/>
                      <a:r>
                        <a:rPr lang="cs-CZ" sz="1050" b="1" i="0" u="none" strike="noStrike">
                          <a:solidFill>
                            <a:srgbClr val="000000"/>
                          </a:solidFill>
                          <a:effectLst/>
                          <a:latin typeface="Georgia" panose="02040502050405020303" pitchFamily="18" charset="0"/>
                        </a:rPr>
                        <a:t>Podbradec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050" b="1" i="0" u="none" strike="noStrike">
                          <a:solidFill>
                            <a:srgbClr val="000000"/>
                          </a:solidFill>
                          <a:effectLst/>
                          <a:latin typeface="Georgia" panose="02040502050405020303" pitchFamily="18" charset="0"/>
                        </a:rPr>
                        <a:t>Podřipan Kostomlaty </a:t>
                      </a:r>
                    </a:p>
                  </a:txBody>
                  <a:tcPr marL="9525" marR="9525" marT="9525" marB="0" anchor="ctr">
                    <a:lnL w="12700" cap="flat" cmpd="sng" algn="ctr">
                      <a:solidFill>
                        <a:srgbClr val="000000"/>
                      </a:solidFill>
                      <a:prstDash val="dashDot"/>
                      <a:round/>
                      <a:headEnd type="none" w="med" len="med"/>
                      <a:tailEnd type="none" w="med" len="med"/>
                    </a:lnL>
                    <a:lnR w="12700" cap="flat" cmpd="sng" algn="ctr">
                      <a:solidFill>
                        <a:srgbClr val="000000"/>
                      </a:solidFill>
                      <a:prstDash val="dashDot"/>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800" b="1" i="0" u="none" strike="noStrike" dirty="0">
                          <a:solidFill>
                            <a:srgbClr val="000000"/>
                          </a:solidFill>
                          <a:effectLst/>
                          <a:latin typeface="Georgia" panose="02040502050405020303" pitchFamily="18" charset="0"/>
                        </a:rPr>
                        <a:t>2:4 </a:t>
                      </a:r>
                    </a:p>
                  </a:txBody>
                  <a:tcPr marL="9525" marR="9525" marT="9525" marB="0" anchor="ctr">
                    <a:lnL w="12700" cap="flat" cmpd="sng" algn="ctr">
                      <a:solidFill>
                        <a:srgbClr val="000000"/>
                      </a:solidFill>
                      <a:prstDash val="dash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Dot"/>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2171427196"/>
                  </a:ext>
                </a:extLst>
              </a:tr>
            </a:tbl>
          </a:graphicData>
        </a:graphic>
      </p:graphicFrame>
      <p:sp>
        <p:nvSpPr>
          <p:cNvPr id="5" name="TextovéPole 4"/>
          <p:cNvSpPr txBox="1"/>
          <p:nvPr/>
        </p:nvSpPr>
        <p:spPr>
          <a:xfrm>
            <a:off x="143992" y="91108"/>
            <a:ext cx="4680520" cy="707886"/>
          </a:xfrm>
          <a:prstGeom prst="rect">
            <a:avLst/>
          </a:prstGeom>
          <a:blipFill>
            <a:blip r:embed="rId2">
              <a:alphaModFix amt="77000"/>
            </a:blip>
            <a:tile tx="0" ty="0" sx="100000" sy="100000" flip="none" algn="tl"/>
          </a:blipFill>
          <a:effectLst>
            <a:glow rad="101600">
              <a:srgbClr val="FF6600">
                <a:alpha val="40000"/>
              </a:srgbClr>
            </a:glow>
            <a:softEdge rad="241300"/>
          </a:effectLst>
        </p:spPr>
        <p:txBody>
          <a:bodyPr wrap="square" rtlCol="0">
            <a:spAutoFit/>
          </a:bodyPr>
          <a:lstStyle/>
          <a:p>
            <a:pPr algn="ctr"/>
            <a:r>
              <a:rPr lang="cs-CZ" sz="2000" dirty="0">
                <a:latin typeface="Arial Black" panose="020B0A04020102020204" pitchFamily="34" charset="0"/>
              </a:rPr>
              <a:t>Konečná tabulka základní části IV. Třídy Skupiny B</a:t>
            </a:r>
          </a:p>
        </p:txBody>
      </p:sp>
      <p:graphicFrame>
        <p:nvGraphicFramePr>
          <p:cNvPr id="6" name="Tabulka 5"/>
          <p:cNvGraphicFramePr>
            <a:graphicFrameLocks noGrp="1"/>
          </p:cNvGraphicFramePr>
          <p:nvPr>
            <p:extLst>
              <p:ext uri="{D42A27DB-BD31-4B8C-83A1-F6EECF244321}">
                <p14:modId xmlns:p14="http://schemas.microsoft.com/office/powerpoint/2010/main" val="3509195270"/>
              </p:ext>
            </p:extLst>
          </p:nvPr>
        </p:nvGraphicFramePr>
        <p:xfrm>
          <a:off x="143992" y="1163731"/>
          <a:ext cx="4680521" cy="3189122"/>
        </p:xfrm>
        <a:graphic>
          <a:graphicData uri="http://schemas.openxmlformats.org/drawingml/2006/table">
            <a:tbl>
              <a:tblPr/>
              <a:tblGrid>
                <a:gridCol w="214089">
                  <a:extLst>
                    <a:ext uri="{9D8B030D-6E8A-4147-A177-3AD203B41FA5}">
                      <a16:colId xmlns:a16="http://schemas.microsoft.com/office/drawing/2014/main" val="2439857814"/>
                    </a:ext>
                  </a:extLst>
                </a:gridCol>
                <a:gridCol w="406769">
                  <a:extLst>
                    <a:ext uri="{9D8B030D-6E8A-4147-A177-3AD203B41FA5}">
                      <a16:colId xmlns:a16="http://schemas.microsoft.com/office/drawing/2014/main" val="1965514137"/>
                    </a:ext>
                  </a:extLst>
                </a:gridCol>
                <a:gridCol w="1627076">
                  <a:extLst>
                    <a:ext uri="{9D8B030D-6E8A-4147-A177-3AD203B41FA5}">
                      <a16:colId xmlns:a16="http://schemas.microsoft.com/office/drawing/2014/main" val="3706245937"/>
                    </a:ext>
                  </a:extLst>
                </a:gridCol>
                <a:gridCol w="342543">
                  <a:extLst>
                    <a:ext uri="{9D8B030D-6E8A-4147-A177-3AD203B41FA5}">
                      <a16:colId xmlns:a16="http://schemas.microsoft.com/office/drawing/2014/main" val="3818978419"/>
                    </a:ext>
                  </a:extLst>
                </a:gridCol>
                <a:gridCol w="331838">
                  <a:extLst>
                    <a:ext uri="{9D8B030D-6E8A-4147-A177-3AD203B41FA5}">
                      <a16:colId xmlns:a16="http://schemas.microsoft.com/office/drawing/2014/main" val="4201566246"/>
                    </a:ext>
                  </a:extLst>
                </a:gridCol>
                <a:gridCol w="214089">
                  <a:extLst>
                    <a:ext uri="{9D8B030D-6E8A-4147-A177-3AD203B41FA5}">
                      <a16:colId xmlns:a16="http://schemas.microsoft.com/office/drawing/2014/main" val="2958102662"/>
                    </a:ext>
                  </a:extLst>
                </a:gridCol>
                <a:gridCol w="214089">
                  <a:extLst>
                    <a:ext uri="{9D8B030D-6E8A-4147-A177-3AD203B41FA5}">
                      <a16:colId xmlns:a16="http://schemas.microsoft.com/office/drawing/2014/main" val="4085842361"/>
                    </a:ext>
                  </a:extLst>
                </a:gridCol>
                <a:gridCol w="214089">
                  <a:extLst>
                    <a:ext uri="{9D8B030D-6E8A-4147-A177-3AD203B41FA5}">
                      <a16:colId xmlns:a16="http://schemas.microsoft.com/office/drawing/2014/main" val="3871845029"/>
                    </a:ext>
                  </a:extLst>
                </a:gridCol>
                <a:gridCol w="535222">
                  <a:extLst>
                    <a:ext uri="{9D8B030D-6E8A-4147-A177-3AD203B41FA5}">
                      <a16:colId xmlns:a16="http://schemas.microsoft.com/office/drawing/2014/main" val="1330460972"/>
                    </a:ext>
                  </a:extLst>
                </a:gridCol>
                <a:gridCol w="345219">
                  <a:extLst>
                    <a:ext uri="{9D8B030D-6E8A-4147-A177-3AD203B41FA5}">
                      <a16:colId xmlns:a16="http://schemas.microsoft.com/office/drawing/2014/main" val="527812986"/>
                    </a:ext>
                  </a:extLst>
                </a:gridCol>
                <a:gridCol w="235498">
                  <a:extLst>
                    <a:ext uri="{9D8B030D-6E8A-4147-A177-3AD203B41FA5}">
                      <a16:colId xmlns:a16="http://schemas.microsoft.com/office/drawing/2014/main" val="2929180106"/>
                    </a:ext>
                  </a:extLst>
                </a:gridCol>
              </a:tblGrid>
              <a:tr h="21367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97510085"/>
                  </a:ext>
                </a:extLst>
              </a:tr>
              <a:tr h="24839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100" b="1" i="0" u="none" strike="noStrike">
                          <a:solidFill>
                            <a:srgbClr val="0000CC"/>
                          </a:solidFill>
                          <a:effectLst/>
                          <a:latin typeface="Calibri" panose="020F0502020204030204" pitchFamily="34" charset="0"/>
                        </a:rPr>
                        <a:t>IV. Třída dospělých 2018-2019 konečná tabulka základní části</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260524676"/>
                  </a:ext>
                </a:extLst>
              </a:tr>
              <a:tr h="24839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FF0000"/>
                          </a:solidFill>
                          <a:effectLst/>
                          <a:latin typeface="Arial" panose="020B0604020202020204" pitchFamily="34" charset="0"/>
                        </a:rPr>
                        <a:t>SK Štětí B z.s.</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85:17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effectLst/>
                          <a:latin typeface="Arial" panose="020B0604020202020204" pitchFamily="34" charset="0"/>
                        </a:rPr>
                        <a:t>41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328673700"/>
                  </a:ext>
                </a:extLst>
              </a:tr>
              <a:tr h="44070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Ctiněves/Libkovice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46:41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34</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322414669"/>
                  </a:ext>
                </a:extLst>
              </a:tr>
              <a:tr h="44070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pl-PL" sz="1000" b="1" i="0" u="none" strike="noStrike">
                          <a:solidFill>
                            <a:srgbClr val="000000"/>
                          </a:solidFill>
                          <a:effectLst/>
                          <a:latin typeface="Arial" panose="020B0604020202020204" pitchFamily="34" charset="0"/>
                        </a:rPr>
                        <a:t>TJ Dynamo Podlusky, z.s. B</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53:35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298347184"/>
                  </a:ext>
                </a:extLst>
              </a:tr>
              <a:tr h="22703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Sokol Račiněves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37:45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098238035"/>
                  </a:ext>
                </a:extLst>
              </a:tr>
              <a:tr h="22703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Podřipan Kostomlaty</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25:32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25</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416847185"/>
                  </a:ext>
                </a:extLst>
              </a:tr>
              <a:tr h="22703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Dušníky, z.s. 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37:32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961959517"/>
                  </a:ext>
                </a:extLst>
              </a:tr>
              <a:tr h="24839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AFK Přestavlky, z.s</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33:50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644666348"/>
                  </a:ext>
                </a:extLst>
              </a:tr>
              <a:tr h="22703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TJ Viktorie Budyně n.O. 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30:53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838680580"/>
                  </a:ext>
                </a:extLst>
              </a:tr>
              <a:tr h="227031">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Podbradec</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28:69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795766299"/>
                  </a:ext>
                </a:extLst>
              </a:tr>
              <a:tr h="213677">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032428789"/>
                  </a:ext>
                </a:extLst>
              </a:tr>
            </a:tbl>
          </a:graphicData>
        </a:graphic>
      </p:graphicFrame>
      <p:sp>
        <p:nvSpPr>
          <p:cNvPr id="2" name="Obdélník 1"/>
          <p:cNvSpPr/>
          <p:nvPr/>
        </p:nvSpPr>
        <p:spPr>
          <a:xfrm>
            <a:off x="5355763" y="510430"/>
            <a:ext cx="4725333" cy="6349430"/>
          </a:xfrm>
          <a:prstGeom prst="rect">
            <a:avLst/>
          </a:prstGeom>
        </p:spPr>
        <p:txBody>
          <a:bodyPr wrap="square">
            <a:spAutoFit/>
          </a:bodyPr>
          <a:lstStyle/>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měl také otevřený prostor k postupu na samotného gólmana, ale jeho snaha přehodit brankáře se minula účinkem. Místo zvýšení náskoku ale přišel trest. Špatná rozehrávka Ransdorfa a okamžitý výpad soupeře do naší obrany, kde byl tím posledním opět David </a:t>
            </a:r>
            <a:r>
              <a:rPr lang="cs-CZ" sz="1000" b="0" dirty="0" err="1">
                <a:latin typeface="Arial" panose="020B0604020202020204" pitchFamily="34" charset="0"/>
                <a:ea typeface="Calibri" panose="020F0502020204030204" pitchFamily="34" charset="0"/>
                <a:cs typeface="Arial" panose="020B0604020202020204" pitchFamily="34" charset="0"/>
              </a:rPr>
              <a:t>Filinger</a:t>
            </a:r>
            <a:r>
              <a:rPr lang="cs-CZ" sz="1000" b="0" dirty="0">
                <a:latin typeface="Arial" panose="020B0604020202020204" pitchFamily="34" charset="0"/>
                <a:ea typeface="Calibri" panose="020F0502020204030204" pitchFamily="34" charset="0"/>
                <a:cs typeface="Arial" panose="020B0604020202020204" pitchFamily="34" charset="0"/>
              </a:rPr>
              <a:t>, který srovnal na 2:2. Domácí ožili. Ve 38. minutě zahrávali z velmi dobré pozice volný přímý kop a ještě že </a:t>
            </a:r>
            <a:r>
              <a:rPr lang="cs-CZ" sz="1000" b="0" dirty="0" err="1">
                <a:latin typeface="Arial" panose="020B0604020202020204" pitchFamily="34" charset="0"/>
                <a:ea typeface="Calibri" panose="020F0502020204030204" pitchFamily="34" charset="0"/>
                <a:cs typeface="Arial" panose="020B0604020202020204" pitchFamily="34" charset="0"/>
              </a:rPr>
              <a:t>Filinger</a:t>
            </a:r>
            <a:r>
              <a:rPr lang="cs-CZ" sz="1000" b="0" dirty="0">
                <a:latin typeface="Arial" panose="020B0604020202020204" pitchFamily="34" charset="0"/>
                <a:ea typeface="Calibri" panose="020F0502020204030204" pitchFamily="34" charset="0"/>
                <a:cs typeface="Arial" panose="020B0604020202020204" pitchFamily="34" charset="0"/>
              </a:rPr>
              <a:t> trefil jen zeď.  I tak jsme těsně před přestávkou inkasovali. Po rychlém útoku jsme se nestačili vrátit a soupeř nás rozebral do posledního šroubku. Tečku na 3:2 v podobě hattricku udělal David </a:t>
            </a:r>
            <a:r>
              <a:rPr lang="cs-CZ" sz="1000" b="0" dirty="0" err="1">
                <a:latin typeface="Arial" panose="020B0604020202020204" pitchFamily="34" charset="0"/>
                <a:ea typeface="Calibri" panose="020F0502020204030204" pitchFamily="34" charset="0"/>
                <a:cs typeface="Arial" panose="020B0604020202020204" pitchFamily="34" charset="0"/>
              </a:rPr>
              <a:t>Filinger</a:t>
            </a:r>
            <a:r>
              <a:rPr lang="cs-CZ" sz="1000" b="0" dirty="0">
                <a:latin typeface="Arial" panose="020B0604020202020204" pitchFamily="34" charset="0"/>
                <a:ea typeface="Calibri" panose="020F0502020204030204" pitchFamily="34" charset="0"/>
                <a:cs typeface="Arial" panose="020B0604020202020204" pitchFamily="34" charset="0"/>
              </a:rPr>
              <a:t>. V úvodu 2. poločasu se zdálo, že by se mohl opakovat úvod 1. půle. Soupeře jsme zatlačili na jeho polovinu, ale kromě rohu jsme se k většímu ohrožení domácího brankáře </a:t>
            </a:r>
            <a:r>
              <a:rPr lang="cs-CZ" sz="1000" b="0" dirty="0" err="1">
                <a:latin typeface="Arial" panose="020B0604020202020204" pitchFamily="34" charset="0"/>
                <a:ea typeface="Calibri" panose="020F0502020204030204" pitchFamily="34" charset="0"/>
                <a:cs typeface="Arial" panose="020B0604020202020204" pitchFamily="34" charset="0"/>
              </a:rPr>
              <a:t>Ihora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Sabadoshe</a:t>
            </a:r>
            <a:r>
              <a:rPr lang="cs-CZ" sz="1000" b="0" dirty="0">
                <a:latin typeface="Arial" panose="020B0604020202020204" pitchFamily="34" charset="0"/>
                <a:ea typeface="Calibri" panose="020F0502020204030204" pitchFamily="34" charset="0"/>
                <a:cs typeface="Arial" panose="020B0604020202020204" pitchFamily="34" charset="0"/>
              </a:rPr>
              <a:t> nedostali. Co se nám však v tomto utkání dařilo, bylo dělat chyby. V 59. minutě jsme špatným odkopem nabídli příjemné zakončení Rostislavu Šebkovi, který zvýšil na 4:2. Další rána přišla o 7. minut později. Vacek sice zpracoval balón na nohu, ale odkop pryž z vápna se mu vůbec nevydařil. Míč přihrál Jakubovi Dobiášovi, který skóre upravil už na rozdíl 3 branek 5:2. Naděje na úspěch se vytratila na minimum. Navíc v 73. minutě se úplně sám před naší brankou ocitl David </a:t>
            </a:r>
            <a:r>
              <a:rPr lang="cs-CZ" sz="1000" b="0" dirty="0" err="1">
                <a:latin typeface="Arial" panose="020B0604020202020204" pitchFamily="34" charset="0"/>
                <a:ea typeface="Calibri" panose="020F0502020204030204" pitchFamily="34" charset="0"/>
                <a:cs typeface="Arial" panose="020B0604020202020204" pitchFamily="34" charset="0"/>
              </a:rPr>
              <a:t>Filinger</a:t>
            </a:r>
            <a:r>
              <a:rPr lang="cs-CZ" sz="1000" b="0" dirty="0">
                <a:latin typeface="Arial" panose="020B0604020202020204" pitchFamily="34" charset="0"/>
                <a:ea typeface="Calibri" panose="020F0502020204030204" pitchFamily="34" charset="0"/>
                <a:cs typeface="Arial" panose="020B0604020202020204" pitchFamily="34" charset="0"/>
              </a:rPr>
              <a:t> a ještě že přestřelil. Hezkou střelou se představil čtvrthodiny před koncem Rostislav Šebek, ale branku těsně minul. V závěru ještě zahrával volný přímý kop Jiří Vokoun, ale přesný nebyl. 4 minuty před koncem postupoval sám na našeho brankáře střídající Albert </a:t>
            </a:r>
            <a:r>
              <a:rPr lang="cs-CZ" sz="1000" b="0" dirty="0" err="1">
                <a:latin typeface="Arial" panose="020B0604020202020204" pitchFamily="34" charset="0"/>
                <a:ea typeface="Calibri" panose="020F0502020204030204" pitchFamily="34" charset="0"/>
                <a:cs typeface="Arial" panose="020B0604020202020204" pitchFamily="34" charset="0"/>
              </a:rPr>
              <a:t>Koštůr</a:t>
            </a:r>
            <a:r>
              <a:rPr lang="cs-CZ" sz="1000" b="0" dirty="0">
                <a:latin typeface="Arial" panose="020B0604020202020204" pitchFamily="34" charset="0"/>
                <a:ea typeface="Calibri" panose="020F0502020204030204" pitchFamily="34" charset="0"/>
                <a:cs typeface="Arial" panose="020B0604020202020204" pitchFamily="34" charset="0"/>
              </a:rPr>
              <a:t>, ale Tomáš Kysela ho vychytal. V úplném závěru se do slibné šance před brankou </a:t>
            </a:r>
            <a:r>
              <a:rPr lang="cs-CZ" sz="1000" b="0" dirty="0" err="1">
                <a:latin typeface="Arial" panose="020B0604020202020204" pitchFamily="34" charset="0"/>
                <a:ea typeface="Calibri" panose="020F0502020204030204" pitchFamily="34" charset="0"/>
                <a:cs typeface="Arial" panose="020B0604020202020204" pitchFamily="34" charset="0"/>
              </a:rPr>
              <a:t>Perštjena</a:t>
            </a:r>
            <a:r>
              <a:rPr lang="cs-CZ" sz="1000" b="0" dirty="0">
                <a:latin typeface="Arial" panose="020B0604020202020204" pitchFamily="34" charset="0"/>
                <a:ea typeface="Calibri" panose="020F0502020204030204" pitchFamily="34" charset="0"/>
                <a:cs typeface="Arial" panose="020B0604020202020204" pitchFamily="34" charset="0"/>
              </a:rPr>
              <a:t> dostal střídající Tomáš Danč, ale i on vyšel naprázdno a tak utkání skončilo vítězstvím domácích 5:2.</a:t>
            </a: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I když jsme měli před zápasem velké obavy, co s výkonem udělají mnohá zranění, tak se ukázalo, že uspět se dalo. V prvních 30 minut jsme mohli vést klidně o 4 i více branek. Co však rozhodlo, byly školácké chyby, které nejenom v prvním poločase nabídly domácím šanci na otočení nepříznivého výsledku z 0:2 na 3:2, ale pokračovaly i po změně stran. Ve 2. poločase to poznamenalo i náš výkon, který nemohl na obrat v zápase stačit. Teď nás čeká na domácím trávníku výjimečně až v neděli 12. května od 17:00 FK Slavoj Žatec. Jak bude sestava našeho mužstva, které připomíná spíše lazaret, vypadat není jasné, ale věřme, že se aspoň někdo uzdraví.</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J.Slavíček</a:t>
            </a:r>
            <a:r>
              <a:rPr lang="cs-CZ" sz="1000" b="0" dirty="0">
                <a:latin typeface="Arial" panose="020B0604020202020204" pitchFamily="34" charset="0"/>
                <a:ea typeface="Calibri" panose="020F0502020204030204" pitchFamily="34" charset="0"/>
                <a:cs typeface="Arial" panose="020B0604020202020204" pitchFamily="34" charset="0"/>
              </a:rPr>
              <a:t> 1, </a:t>
            </a:r>
            <a:r>
              <a:rPr lang="cs-CZ" sz="1000" b="0" dirty="0" err="1">
                <a:latin typeface="Arial" panose="020B0604020202020204" pitchFamily="34" charset="0"/>
                <a:ea typeface="Calibri" panose="020F0502020204030204" pitchFamily="34" charset="0"/>
                <a:cs typeface="Arial" panose="020B0604020202020204" pitchFamily="34" charset="0"/>
              </a:rPr>
              <a:t>T.Písař</a:t>
            </a:r>
            <a:r>
              <a:rPr lang="cs-CZ" sz="1000" b="0" dirty="0">
                <a:latin typeface="Arial" panose="020B0604020202020204" pitchFamily="34" charset="0"/>
                <a:ea typeface="Calibri" panose="020F0502020204030204" pitchFamily="34" charset="0"/>
                <a:cs typeface="Arial" panose="020B0604020202020204" pitchFamily="34" charset="0"/>
              </a:rPr>
              <a:t> 1</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T.Kysela-P.Stejskal</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J,Vacek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J.Ransdorf</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M.Faust-J.Slavíček</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J.Vokoun</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R.Feko</a:t>
            </a:r>
            <a:r>
              <a:rPr lang="cs-CZ" sz="1000" b="0" dirty="0">
                <a:latin typeface="Arial" panose="020B0604020202020204" pitchFamily="34" charset="0"/>
                <a:ea typeface="Calibri" panose="020F0502020204030204" pitchFamily="34" charset="0"/>
                <a:cs typeface="Arial" panose="020B0604020202020204" pitchFamily="34" charset="0"/>
              </a:rPr>
              <a:t>(71.T.Danč), </a:t>
            </a:r>
            <a:r>
              <a:rPr lang="cs-CZ" sz="1000" b="0" dirty="0" err="1">
                <a:latin typeface="Arial" panose="020B0604020202020204" pitchFamily="34" charset="0"/>
                <a:ea typeface="Calibri" panose="020F0502020204030204" pitchFamily="34" charset="0"/>
                <a:cs typeface="Arial" panose="020B0604020202020204" pitchFamily="34" charset="0"/>
              </a:rPr>
              <a:t>J.Prileložný</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K.Horváth-T.Písař</a:t>
            </a:r>
            <a:r>
              <a:rPr lang="cs-CZ" sz="10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Připraveni:</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D.Beruška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P.Fary</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T.Belák</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J.Ransdorf</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P.Hoznédl</a:t>
            </a:r>
            <a:r>
              <a:rPr lang="cs-CZ" sz="1000" b="0" dirty="0">
                <a:latin typeface="Arial" panose="020B0604020202020204" pitchFamily="34" charset="0"/>
                <a:ea typeface="Calibri" panose="020F0502020204030204" pitchFamily="34" charset="0"/>
                <a:cs typeface="Arial" panose="020B0604020202020204" pitchFamily="34" charset="0"/>
              </a:rPr>
              <a:t> Vedoucí: </a:t>
            </a:r>
            <a:r>
              <a:rPr lang="cs-CZ" sz="1000" b="0" dirty="0" err="1">
                <a:latin typeface="Arial" panose="020B0604020202020204" pitchFamily="34" charset="0"/>
                <a:ea typeface="Calibri" panose="020F0502020204030204" pitchFamily="34" charset="0"/>
                <a:cs typeface="Arial" panose="020B0604020202020204" pitchFamily="34" charset="0"/>
              </a:rPr>
              <a:t>M.Plíšek</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J.Flade-T.Doubek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A.Provazník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Delegát:</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P.Kalista</a:t>
            </a:r>
            <a:endParaRPr lang="cs-CZ" sz="1000" b="0" dirty="0">
              <a:latin typeface="Arial" panose="020B0604020202020204" pitchFamily="34" charset="0"/>
              <a:ea typeface="Calibri" panose="020F0502020204030204" pitchFamily="34" charset="0"/>
              <a:cs typeface="Arial" panose="020B0604020202020204" pitchFamily="34" charset="0"/>
            </a:endParaRPr>
          </a:p>
        </p:txBody>
      </p:sp>
      <p:sp>
        <p:nvSpPr>
          <p:cNvPr id="3" name="TextovéPole 2"/>
          <p:cNvSpPr txBox="1"/>
          <p:nvPr/>
        </p:nvSpPr>
        <p:spPr>
          <a:xfrm>
            <a:off x="5472584" y="91108"/>
            <a:ext cx="4608512" cy="276999"/>
          </a:xfrm>
          <a:prstGeom prst="rect">
            <a:avLst/>
          </a:prstGeom>
          <a:solidFill>
            <a:srgbClr val="FFFFCC"/>
          </a:solidFill>
          <a:effectLst>
            <a:glow rad="101600">
              <a:srgbClr val="FFFF66">
                <a:alpha val="40000"/>
              </a:srgbClr>
            </a:glow>
            <a:softEdge rad="0"/>
          </a:effectLst>
        </p:spPr>
        <p:txBody>
          <a:bodyPr wrap="square" rtlCol="0">
            <a:spAutoFit/>
          </a:bodyPr>
          <a:lstStyle/>
          <a:p>
            <a:pPr algn="ctr"/>
            <a:r>
              <a:rPr lang="cs-CZ" dirty="0">
                <a:latin typeface="Arial Black" panose="020B0A04020102020204" pitchFamily="34" charset="0"/>
              </a:rPr>
              <a:t>Pokračování TJ Spartak Perštejn-SK Štětí 4.5.2019</a:t>
            </a:r>
          </a:p>
        </p:txBody>
      </p:sp>
    </p:spTree>
    <p:extLst>
      <p:ext uri="{BB962C8B-B14F-4D97-AF65-F5344CB8AC3E}">
        <p14:creationId xmlns:p14="http://schemas.microsoft.com/office/powerpoint/2010/main" val="39706990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CC"/>
        </a:solidFill>
        <a:effectLst>
          <a:glow rad="101600">
            <a:srgbClr val="FFFF66">
              <a:alpha val="40000"/>
            </a:srgbClr>
          </a:glow>
          <a:softEdge rad="241300"/>
        </a:effectLst>
      </a:spPr>
      <a:bodyPr wrap="square" rtlCol="0">
        <a:spAutoFit/>
      </a:bodyPr>
      <a:lstStyle>
        <a:defPPr algn="ctr">
          <a:defRPr sz="2000" dirty="0" smtClean="0">
            <a:latin typeface="Arial Black" panose="020B0A04020102020204" pitchFamily="34"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6" Type="http://schemas.microsoft.com/office/2011/relationships/webextension" Target="webextension6.xml"/><Relationship Id="rId5" Type="http://schemas.microsoft.com/office/2011/relationships/webextension" Target="webextension5.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 dockstate="right" visibility="0" width="350" row="5">
    <wetp:webextensionref xmlns:r="http://schemas.openxmlformats.org/officeDocument/2006/relationships" r:id="rId3"/>
  </wetp:taskpane>
  <wetp:taskpane dockstate="right" visibility="0" width="350" row="6">
    <wetp:webextensionref xmlns:r="http://schemas.openxmlformats.org/officeDocument/2006/relationships" r:id="rId4"/>
  </wetp:taskpane>
  <wetp:taskpane dockstate="right" visibility="0" width="350" row="7">
    <wetp:webextensionref xmlns:r="http://schemas.openxmlformats.org/officeDocument/2006/relationships" r:id="rId5"/>
  </wetp:taskpane>
  <wetp:taskpane dockstate="right" visibility="0" width="350" row="3">
    <wetp:webextensionref xmlns:r="http://schemas.openxmlformats.org/officeDocument/2006/relationships" r:id="rId6"/>
  </wetp:taskpane>
</wetp:taskpanes>
</file>

<file path=ppt/webextensions/webextension1.xml><?xml version="1.0" encoding="utf-8"?>
<we:webextension xmlns:we="http://schemas.microsoft.com/office/webextensions/webextension/2010/11" id="{475B91A8-6E46-426A-9707-2262F9DA1466}">
  <we:reference id="wa104380121" version="2.0.0.0" store="cs-CZ" storeType="OMEX"/>
  <we:alternateReferences>
    <we:reference id="WA104380121" version="2.0.0.0" store="WA10438012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67A753F-66AA-4724-8520-F8EFCF212C5A}">
  <we:reference id="wa104178141" version="3.9.11.1" store="cs-CZ" storeType="OMEX"/>
  <we:alternateReferences>
    <we:reference id="WA104178141" version="3.9.11.1" store="WA104178141"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62AB1FFC-DB39-43F4-9F5C-1C25464A3EE9}">
  <we:reference id="wa104380317" version="1.0.0.0" store="cs-CZ" storeType="OMEX"/>
  <we:alternateReferences>
    <we:reference id="WA104380317" version="1.0.0.0" store="WA104380317"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243B770F-8C12-4926-A20A-C65321F450E0}">
  <we:reference id="wa104380162" version="1.0.1.0" store="cs-CZ" storeType="OMEX"/>
  <we:alternateReferences>
    <we:reference id="WA104380162" version="1.0.1.0" store="WA104380162" storeType="OMEX"/>
  </we:alternateReferences>
  <we:properties/>
  <we:bindings/>
  <we:snapshot xmlns:r="http://schemas.openxmlformats.org/officeDocument/2006/relationships"/>
</we:webextension>
</file>

<file path=ppt/webextensions/webextension5.xml><?xml version="1.0" encoding="utf-8"?>
<we:webextension xmlns:we="http://schemas.microsoft.com/office/webextensions/webextension/2010/11" id="{E2A4739D-7E32-41D0-A5DF-C3FA12595487}">
  <we:reference id="wa104380510" version="1.0.0.3" store="cs-CZ" storeType="OMEX"/>
  <we:alternateReferences>
    <we:reference id="WA104380510" version="1.0.0.3" store="WA104380510" storeType="OMEX"/>
  </we:alternateReferences>
  <we:properties/>
  <we:bindings/>
  <we:snapshot xmlns:r="http://schemas.openxmlformats.org/officeDocument/2006/relationships"/>
</we:webextension>
</file>

<file path=ppt/webextensions/webextension6.xml><?xml version="1.0" encoding="utf-8"?>
<we:webextension xmlns:we="http://schemas.microsoft.com/office/webextensions/webextension/2010/11" id="{040C81F9-9116-4A3C-A58F-264ECAB51127}">
  <we:reference id="wa104380907" version="1.0.0.0" store="cs-CZ" storeType="OMEX"/>
  <we:alternateReferences>
    <we:reference id="wa104380907" version="1.0.0.0"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Organic</Template>
  <TotalTime>275</TotalTime>
  <Words>4361</Words>
  <Application>Microsoft Office PowerPoint</Application>
  <PresentationFormat>Vlastní</PresentationFormat>
  <Paragraphs>1915</Paragraphs>
  <Slides>22</Slides>
  <Notes>2</Notes>
  <HiddenSlides>0</HiddenSlides>
  <MMClips>0</MMClips>
  <ScaleCrop>false</ScaleCrop>
  <HeadingPairs>
    <vt:vector size="6" baseType="variant">
      <vt:variant>
        <vt:lpstr>Použitá písma</vt:lpstr>
      </vt:variant>
      <vt:variant>
        <vt:i4>36</vt:i4>
      </vt:variant>
      <vt:variant>
        <vt:lpstr>Motiv</vt:lpstr>
      </vt:variant>
      <vt:variant>
        <vt:i4>1</vt:i4>
      </vt:variant>
      <vt:variant>
        <vt:lpstr>Nadpisy snímků</vt:lpstr>
      </vt:variant>
      <vt:variant>
        <vt:i4>22</vt:i4>
      </vt:variant>
    </vt:vector>
  </HeadingPairs>
  <TitlesOfParts>
    <vt:vector size="59" baseType="lpstr">
      <vt:lpstr>Yu Gothic UI Light</vt:lpstr>
      <vt:lpstr>Yu Gothic UI Semibold</vt:lpstr>
      <vt:lpstr>Albertus MT</vt:lpstr>
      <vt:lpstr>Algerian</vt:lpstr>
      <vt:lpstr>Arial</vt:lpstr>
      <vt:lpstr>Arial Black</vt:lpstr>
      <vt:lpstr>Arial Rounded MT Bold</vt:lpstr>
      <vt:lpstr>Bahnschrift SemiBold Condensed</vt:lpstr>
      <vt:lpstr>Baskerville Old Face</vt:lpstr>
      <vt:lpstr>Berlin Sans FB</vt:lpstr>
      <vt:lpstr>Bookman Old Style</vt:lpstr>
      <vt:lpstr>Britannic Bold</vt:lpstr>
      <vt:lpstr>Broadway</vt:lpstr>
      <vt:lpstr>Calibri</vt:lpstr>
      <vt:lpstr>Comic Sans MS</vt:lpstr>
      <vt:lpstr>Cooper Black</vt:lpstr>
      <vt:lpstr>Elephant</vt:lpstr>
      <vt:lpstr>Engravers MT</vt:lpstr>
      <vt:lpstr>Eras Bold ITC</vt:lpstr>
      <vt:lpstr>Eras Demi ITC</vt:lpstr>
      <vt:lpstr>FangSong</vt:lpstr>
      <vt:lpstr>Franklin Gothic Demi Cond</vt:lpstr>
      <vt:lpstr>Franklin Gothic Heavy</vt:lpstr>
      <vt:lpstr>Georgia</vt:lpstr>
      <vt:lpstr>Gungsuh</vt:lpstr>
      <vt:lpstr>GungsuhChe</vt:lpstr>
      <vt:lpstr>Khmer UI</vt:lpstr>
      <vt:lpstr>KodchiangUPC</vt:lpstr>
      <vt:lpstr>Miriam</vt:lpstr>
      <vt:lpstr>Rockwell Extra Bold</vt:lpstr>
      <vt:lpstr>Rockwell Nova Extra Bold</vt:lpstr>
      <vt:lpstr>Segoe UI Black</vt:lpstr>
      <vt:lpstr>STHupo</vt:lpstr>
      <vt:lpstr>Times New Roman</vt:lpstr>
      <vt:lpstr>Verdana</vt:lpstr>
      <vt:lpstr>Wingdings</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Uživatel systému Windows</cp:lastModifiedBy>
  <cp:revision>22869</cp:revision>
  <cp:lastPrinted>2017-10-26T04:05:10Z</cp:lastPrinted>
  <dcterms:created xsi:type="dcterms:W3CDTF">2001-03-12T13:44:53Z</dcterms:created>
  <dcterms:modified xsi:type="dcterms:W3CDTF">2019-05-08T18:44:48Z</dcterms:modified>
</cp:coreProperties>
</file>