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258" r:id="rId2"/>
    <p:sldId id="323" r:id="rId3"/>
    <p:sldId id="324" r:id="rId4"/>
    <p:sldId id="325" r:id="rId5"/>
    <p:sldId id="326" r:id="rId6"/>
    <p:sldId id="327" r:id="rId7"/>
    <p:sldId id="328" r:id="rId8"/>
    <p:sldId id="329" r:id="rId9"/>
    <p:sldId id="332" r:id="rId10"/>
    <p:sldId id="333" r:id="rId11"/>
    <p:sldId id="330" r:id="rId12"/>
    <p:sldId id="331" r:id="rId13"/>
    <p:sldId id="334" r:id="rId14"/>
    <p:sldId id="335" r:id="rId15"/>
    <p:sldId id="336" r:id="rId16"/>
    <p:sldId id="337" r:id="rId17"/>
    <p:sldId id="338" r:id="rId18"/>
    <p:sldId id="339" r:id="rId19"/>
    <p:sldId id="340" r:id="rId20"/>
    <p:sldId id="341" r:id="rId21"/>
    <p:sldId id="342" r:id="rId22"/>
    <p:sldId id="343" r:id="rId23"/>
    <p:sldId id="344" r:id="rId24"/>
    <p:sldId id="345" r:id="rId25"/>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371" userDrawn="1">
          <p15:clr>
            <a:srgbClr val="A4A3A4"/>
          </p15:clr>
        </p15:guide>
        <p15:guide id="2" pos="3266"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FF99CC"/>
    <a:srgbClr val="0000CC"/>
    <a:srgbClr val="CCCCFF"/>
    <a:srgbClr val="FFFF66"/>
    <a:srgbClr val="99FFCC"/>
    <a:srgbClr val="FFCC99"/>
    <a:srgbClr val="15AB47"/>
    <a:srgbClr val="0099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26" autoAdjust="0"/>
    <p:restoredTop sz="95455" autoAdjust="0"/>
  </p:normalViewPr>
  <p:slideViewPr>
    <p:cSldViewPr>
      <p:cViewPr>
        <p:scale>
          <a:sx n="73" d="100"/>
          <a:sy n="73" d="100"/>
        </p:scale>
        <p:origin x="1374" y="384"/>
      </p:cViewPr>
      <p:guideLst>
        <p:guide orient="horz" pos="2371"/>
        <p:guide pos="32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1</a:t>
            </a:fld>
            <a:endParaRPr lang="cs-CZ" dirty="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a:t>
            </a:fld>
            <a:endParaRPr lang="cs-C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3" y="2249491"/>
            <a:ext cx="8691325" cy="1550987"/>
          </a:xfrm>
        </p:spPr>
        <p:txBody>
          <a:bodyPr/>
          <a:lstStyle/>
          <a:p>
            <a:r>
              <a:rPr lang="cs-CZ"/>
              <a:t>Klepnutím lze upravit styl předlohy nadpisů.</a:t>
            </a:r>
          </a:p>
        </p:txBody>
      </p:sp>
      <p:sp>
        <p:nvSpPr>
          <p:cNvPr id="3" name="Podnadpis 2"/>
          <p:cNvSpPr>
            <a:spLocks noGrp="1"/>
          </p:cNvSpPr>
          <p:nvPr>
            <p:ph type="subTitle" idx="1"/>
          </p:nvPr>
        </p:nvSpPr>
        <p:spPr>
          <a:xfrm>
            <a:off x="1533763" y="4102101"/>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8" y="642938"/>
            <a:ext cx="2172830" cy="57912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766883" y="642938"/>
            <a:ext cx="6367011" cy="57912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3" y="642938"/>
            <a:ext cx="8691325" cy="579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3" y="642938"/>
            <a:ext cx="8691325" cy="1206500"/>
          </a:xfrm>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88289" y="20907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88289" y="43386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9" y="4651378"/>
            <a:ext cx="8691325" cy="14382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807909" y="3068641"/>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88289"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6" y="290513"/>
            <a:ext cx="9202579" cy="12065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11256" y="1620841"/>
            <a:ext cx="4517658"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11256" y="2295528"/>
            <a:ext cx="4517658"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94598" y="1620841"/>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94598" y="2295528"/>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6" y="288925"/>
            <a:ext cx="3364180" cy="12255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98516" y="288928"/>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11256" y="1514478"/>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003991" y="646114"/>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3"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a:t>Klepnutím lze upravit styl předlohy nadpisů.</a:t>
            </a:r>
          </a:p>
        </p:txBody>
      </p:sp>
      <p:sp>
        <p:nvSpPr>
          <p:cNvPr id="10243" name="Rectangle 3"/>
          <p:cNvSpPr>
            <a:spLocks noGrp="1" noChangeArrowheads="1"/>
          </p:cNvSpPr>
          <p:nvPr>
            <p:ph type="body" idx="1"/>
          </p:nvPr>
        </p:nvSpPr>
        <p:spPr bwMode="auto">
          <a:xfrm>
            <a:off x="766883"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766884"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3"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www.izolace-beran.cz/index.php?lg=cz" TargetMode="External"/><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7.png"/><Relationship Id="rId5" Type="http://schemas.microsoft.com/office/2007/relationships/hdphoto" Target="../media/hdphoto1.wdp"/><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7" y="46040"/>
            <a:ext cx="9468" cy="9525"/>
          </a:xfrm>
          <a:prstGeom prst="rect">
            <a:avLst/>
          </a:prstGeom>
          <a:noFill/>
          <a:ln w="9525">
            <a:noFill/>
            <a:miter lim="800000"/>
            <a:headEnd/>
            <a:tailEnd/>
          </a:ln>
        </p:spPr>
      </p:pic>
      <p:sp>
        <p:nvSpPr>
          <p:cNvPr id="21" name="Rectangle 1279"/>
          <p:cNvSpPr>
            <a:spLocks noChangeArrowheads="1"/>
          </p:cNvSpPr>
          <p:nvPr/>
        </p:nvSpPr>
        <p:spPr bwMode="auto">
          <a:xfrm>
            <a:off x="154839" y="62846"/>
            <a:ext cx="4608512" cy="504825"/>
          </a:xfrm>
          <a:prstGeom prst="rect">
            <a:avLst/>
          </a:prstGeom>
          <a:solidFill>
            <a:srgbClr val="00FF00"/>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2019</a:t>
            </a:r>
          </a:p>
        </p:txBody>
      </p:sp>
      <p:sp>
        <p:nvSpPr>
          <p:cNvPr id="22" name="Rectangle 1280"/>
          <p:cNvSpPr>
            <a:spLocks noChangeArrowheads="1"/>
          </p:cNvSpPr>
          <p:nvPr/>
        </p:nvSpPr>
        <p:spPr bwMode="auto">
          <a:xfrm>
            <a:off x="143992" y="2035324"/>
            <a:ext cx="4608512" cy="431800"/>
          </a:xfrm>
          <a:prstGeom prst="rect">
            <a:avLst/>
          </a:prstGeom>
          <a:solidFill>
            <a:srgbClr val="00FF00"/>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2019</a:t>
            </a:r>
            <a:endParaRPr lang="cs-CZ" sz="2400" b="0" dirty="0">
              <a:latin typeface="Times New Roman" pitchFamily="18" charset="0"/>
            </a:endParaRPr>
          </a:p>
        </p:txBody>
      </p:sp>
      <p:sp>
        <p:nvSpPr>
          <p:cNvPr id="25" name="Rectangle 1278"/>
          <p:cNvSpPr>
            <a:spLocks noChangeArrowheads="1"/>
          </p:cNvSpPr>
          <p:nvPr/>
        </p:nvSpPr>
        <p:spPr bwMode="auto">
          <a:xfrm>
            <a:off x="143992" y="2611388"/>
            <a:ext cx="4608512" cy="4572000"/>
          </a:xfrm>
          <a:prstGeom prst="rect">
            <a:avLst/>
          </a:prstGeom>
          <a:pattFill prst="pct25">
            <a:fgClr>
              <a:srgbClr val="FFFF66"/>
            </a:fgClr>
            <a:bgClr>
              <a:schemeClr val="bg1"/>
            </a:bgClr>
          </a:pattFill>
          <a:ln w="28575">
            <a:solidFill>
              <a:schemeClr val="tx1">
                <a:alpha val="99000"/>
              </a:schemeClr>
            </a:solidFill>
            <a:miter lim="800000"/>
            <a:headEnd/>
            <a:tailEnd/>
          </a:ln>
        </p:spPr>
        <p:txBody>
          <a:bodyPr lIns="91425" tIns="45713" rIns="91425" bIns="45713"/>
          <a:lstStyle/>
          <a:p>
            <a:pPr algn="ctr" eaLnBrk="0" hangingPunct="0">
              <a:defRPr/>
            </a:pPr>
            <a:r>
              <a:rPr lang="cs-CZ" sz="2200" dirty="0">
                <a:solidFill>
                  <a:srgbClr val="FF0000"/>
                </a:solidFill>
                <a:effectLst>
                  <a:outerShdw blurRad="38100" dist="38100" dir="2700000" algn="tl">
                    <a:srgbClr val="000000">
                      <a:alpha val="43137"/>
                    </a:srgbClr>
                  </a:outerShdw>
                </a:effectLst>
                <a:latin typeface="Britannic Bold" panose="020B0903060703020204" pitchFamily="34" charset="0"/>
                <a:cs typeface="Arial" panose="020B0604020202020204" pitchFamily="34" charset="0"/>
              </a:rPr>
              <a:t>FORNAXA –TĚSNĚNÍ, spol.   s r.o.</a:t>
            </a:r>
          </a:p>
          <a:p>
            <a:pPr algn="ctr" eaLnBrk="0" hangingPunct="0">
              <a:defRPr/>
            </a:pPr>
            <a:r>
              <a:rPr lang="cs-CZ" sz="2200" dirty="0">
                <a:solidFill>
                  <a:srgbClr val="FF0000"/>
                </a:solidFill>
                <a:effectLst>
                  <a:outerShdw blurRad="38100" dist="38100" dir="2700000" algn="tl">
                    <a:srgbClr val="000000">
                      <a:alpha val="43137"/>
                    </a:srgbClr>
                  </a:outerShdw>
                </a:effectLst>
                <a:latin typeface="Britannic Bold" panose="020B0903060703020204" pitchFamily="34" charset="0"/>
                <a:cs typeface="Arial" panose="020B0604020202020204" pitchFamily="34" charset="0"/>
              </a:rPr>
              <a:t>Dům dětí a mládeže Štětí</a:t>
            </a:r>
          </a:p>
          <a:p>
            <a:pPr algn="ctr" eaLnBrk="0" hangingPunct="0">
              <a:defRPr/>
            </a:pPr>
            <a:r>
              <a:rPr lang="cs-CZ" sz="2200" dirty="0">
                <a:solidFill>
                  <a:srgbClr val="FF0000"/>
                </a:solidFill>
                <a:effectLst>
                  <a:outerShdw blurRad="38100" dist="38100" dir="2700000" algn="tl">
                    <a:srgbClr val="000000">
                      <a:alpha val="43137"/>
                    </a:srgbClr>
                  </a:outerShdw>
                </a:effectLst>
                <a:latin typeface="Britannic Bold" panose="020B0903060703020204" pitchFamily="34" charset="0"/>
                <a:cs typeface="Arial" panose="020B0604020202020204" pitchFamily="34" charset="0"/>
              </a:rPr>
              <a:t>VOLEMAN - autobusová přeprava</a:t>
            </a:r>
          </a:p>
          <a:p>
            <a:pPr algn="ctr" eaLnBrk="0" hangingPunct="0">
              <a:defRPr/>
            </a:pPr>
            <a:r>
              <a:rPr lang="cs-CZ" sz="2200" dirty="0">
                <a:solidFill>
                  <a:srgbClr val="FF0000"/>
                </a:solidFill>
                <a:effectLst>
                  <a:outerShdw blurRad="38100" dist="38100" dir="2700000" algn="tl">
                    <a:srgbClr val="000000">
                      <a:alpha val="43137"/>
                    </a:srgbClr>
                  </a:outerShdw>
                </a:effectLst>
                <a:latin typeface="Britannic Bold" panose="020B0903060703020204" pitchFamily="34" charset="0"/>
                <a:cs typeface="Arial" panose="020B0604020202020204" pitchFamily="34" charset="0"/>
              </a:rPr>
              <a:t>Ahlfit s.r.o.</a:t>
            </a:r>
          </a:p>
          <a:p>
            <a:pPr algn="ctr" eaLnBrk="0" hangingPunct="0">
              <a:defRPr/>
            </a:pPr>
            <a:r>
              <a:rPr lang="cs-CZ" sz="2200" dirty="0">
                <a:solidFill>
                  <a:srgbClr val="FF0000"/>
                </a:solidFill>
                <a:effectLst>
                  <a:outerShdw blurRad="38100" dist="38100" dir="2700000" algn="tl">
                    <a:srgbClr val="000000">
                      <a:alpha val="43137"/>
                    </a:srgbClr>
                  </a:outerShdw>
                </a:effectLst>
                <a:latin typeface="Britannic Bold" panose="020B0903060703020204" pitchFamily="34" charset="0"/>
                <a:cs typeface="Arial" panose="020B0604020202020204" pitchFamily="34" charset="0"/>
              </a:rPr>
              <a:t>Izolace Beran s.r.o.</a:t>
            </a:r>
          </a:p>
          <a:p>
            <a:pPr algn="ctr" eaLnBrk="0" hangingPunct="0">
              <a:defRPr/>
            </a:pPr>
            <a:r>
              <a:rPr lang="cs-CZ" sz="2200" dirty="0">
                <a:solidFill>
                  <a:srgbClr val="FF0000"/>
                </a:solidFill>
                <a:effectLst>
                  <a:outerShdw blurRad="38100" dist="38100" dir="2700000" algn="tl">
                    <a:srgbClr val="000000">
                      <a:alpha val="43137"/>
                    </a:srgbClr>
                  </a:outerShdw>
                </a:effectLst>
                <a:latin typeface="Britannic Bold" panose="020B0903060703020204" pitchFamily="34" charset="0"/>
                <a:cs typeface="Arial" panose="020B0604020202020204" pitchFamily="34" charset="0"/>
              </a:rPr>
              <a:t>POKORNÝ, spol. s r.o.</a:t>
            </a:r>
          </a:p>
          <a:p>
            <a:pPr algn="ctr" eaLnBrk="0" hangingPunct="0">
              <a:defRPr/>
            </a:pPr>
            <a:r>
              <a:rPr lang="cs-CZ" sz="2200" dirty="0">
                <a:solidFill>
                  <a:srgbClr val="FF0000"/>
                </a:solidFill>
                <a:effectLst>
                  <a:outerShdw blurRad="38100" dist="38100" dir="2700000" algn="tl">
                    <a:srgbClr val="000000">
                      <a:alpha val="43137"/>
                    </a:srgbClr>
                  </a:outerShdw>
                </a:effectLst>
                <a:latin typeface="Britannic Bold" panose="020B0903060703020204" pitchFamily="34" charset="0"/>
                <a:cs typeface="Arial" panose="020B0604020202020204" pitchFamily="34" charset="0"/>
              </a:rPr>
              <a:t>STAVEBNÍ STROJE A DOPRAVA s.r.o. </a:t>
            </a:r>
          </a:p>
          <a:p>
            <a:pPr algn="ctr" eaLnBrk="0" hangingPunct="0">
              <a:defRPr/>
            </a:pPr>
            <a:r>
              <a:rPr lang="cs-CZ" sz="2200" dirty="0">
                <a:solidFill>
                  <a:srgbClr val="FF0000"/>
                </a:solidFill>
                <a:effectLst>
                  <a:outerShdw blurRad="38100" dist="38100" dir="2700000" algn="tl">
                    <a:srgbClr val="000000">
                      <a:alpha val="43137"/>
                    </a:srgbClr>
                  </a:outerShdw>
                </a:effectLst>
                <a:latin typeface="Britannic Bold" panose="020B0903060703020204" pitchFamily="34" charset="0"/>
                <a:cs typeface="Arial" panose="020B0604020202020204" pitchFamily="34" charset="0"/>
              </a:rPr>
              <a:t>JT-Service s.r.o.</a:t>
            </a:r>
          </a:p>
          <a:p>
            <a:pPr algn="ctr" eaLnBrk="0" hangingPunct="0">
              <a:defRPr/>
            </a:pPr>
            <a:r>
              <a:rPr lang="cs-CZ" sz="2200" dirty="0" err="1">
                <a:solidFill>
                  <a:srgbClr val="FF0000"/>
                </a:solidFill>
                <a:effectLst>
                  <a:outerShdw blurRad="38100" dist="38100" dir="2700000" algn="tl">
                    <a:srgbClr val="000000">
                      <a:alpha val="43137"/>
                    </a:srgbClr>
                  </a:outerShdw>
                </a:effectLst>
                <a:latin typeface="Britannic Bold" panose="020B0903060703020204" pitchFamily="34" charset="0"/>
                <a:cs typeface="Arial" panose="020B0604020202020204" pitchFamily="34" charset="0"/>
              </a:rPr>
              <a:t>Průmstav</a:t>
            </a:r>
            <a:r>
              <a:rPr lang="cs-CZ" sz="2200" dirty="0">
                <a:solidFill>
                  <a:srgbClr val="FF0000"/>
                </a:solidFill>
                <a:effectLst>
                  <a:outerShdw blurRad="38100" dist="38100" dir="2700000" algn="tl">
                    <a:srgbClr val="000000">
                      <a:alpha val="43137"/>
                    </a:srgbClr>
                  </a:outerShdw>
                </a:effectLst>
                <a:latin typeface="Britannic Bold" panose="020B0903060703020204" pitchFamily="34" charset="0"/>
                <a:cs typeface="Arial" panose="020B0604020202020204" pitchFamily="34" charset="0"/>
              </a:rPr>
              <a:t> Štětí a.s.</a:t>
            </a:r>
          </a:p>
          <a:p>
            <a:pPr algn="ctr" eaLnBrk="0" hangingPunct="0">
              <a:defRPr/>
            </a:pPr>
            <a:r>
              <a:rPr lang="cs-CZ" sz="2200" dirty="0">
                <a:solidFill>
                  <a:srgbClr val="FF0000"/>
                </a:solidFill>
                <a:effectLst>
                  <a:outerShdw blurRad="38100" dist="38100" dir="2700000" algn="tl">
                    <a:srgbClr val="000000">
                      <a:alpha val="43137"/>
                    </a:srgbClr>
                  </a:outerShdw>
                </a:effectLst>
                <a:latin typeface="Britannic Bold" panose="020B0903060703020204" pitchFamily="34" charset="0"/>
                <a:cs typeface="Arial" panose="020B0604020202020204" pitchFamily="34" charset="0"/>
              </a:rPr>
              <a:t>D</a:t>
            </a:r>
            <a:r>
              <a:rPr lang="en-GB" sz="2200" dirty="0">
                <a:solidFill>
                  <a:srgbClr val="FF0000"/>
                </a:solidFill>
                <a:effectLst>
                  <a:outerShdw blurRad="38100" dist="38100" dir="2700000" algn="tl">
                    <a:srgbClr val="000000">
                      <a:alpha val="43137"/>
                    </a:srgbClr>
                  </a:outerShdw>
                </a:effectLst>
                <a:latin typeface="Britannic Bold" panose="020B0903060703020204" pitchFamily="34" charset="0"/>
                <a:cs typeface="Arial" panose="020B0604020202020204" pitchFamily="34" charset="0"/>
              </a:rPr>
              <a:t>EKRA Industrial s.r.o. </a:t>
            </a:r>
            <a:endParaRPr lang="cs-CZ" sz="2200" dirty="0">
              <a:solidFill>
                <a:srgbClr val="FF0000"/>
              </a:solidFill>
              <a:effectLst>
                <a:outerShdw blurRad="38100" dist="38100" dir="2700000" algn="tl">
                  <a:srgbClr val="000000">
                    <a:alpha val="43137"/>
                  </a:srgbClr>
                </a:outerShdw>
              </a:effectLst>
              <a:latin typeface="Britannic Bold" panose="020B0903060703020204" pitchFamily="34" charset="0"/>
              <a:cs typeface="Arial" panose="020B0604020202020204" pitchFamily="34" charset="0"/>
            </a:endParaRPr>
          </a:p>
          <a:p>
            <a:pPr algn="ctr" eaLnBrk="0" hangingPunct="0">
              <a:defRPr/>
            </a:pPr>
            <a:r>
              <a:rPr lang="cs-CZ" sz="2200" dirty="0">
                <a:solidFill>
                  <a:srgbClr val="FF0000"/>
                </a:solidFill>
                <a:effectLst>
                  <a:outerShdw blurRad="38100" dist="38100" dir="2700000" algn="tl">
                    <a:srgbClr val="000000">
                      <a:alpha val="43137"/>
                    </a:srgbClr>
                  </a:outerShdw>
                </a:effectLst>
                <a:latin typeface="Britannic Bold" panose="020B0903060703020204" pitchFamily="34" charset="0"/>
                <a:cs typeface="Arial" panose="020B0604020202020204" pitchFamily="34" charset="0"/>
              </a:rPr>
              <a:t>INDUSTRIAL CZ, spol. s r.o.</a:t>
            </a:r>
          </a:p>
          <a:p>
            <a:pPr algn="ctr" eaLnBrk="0" hangingPunct="0">
              <a:defRPr/>
            </a:pPr>
            <a:r>
              <a:rPr lang="cs-CZ" sz="2200" dirty="0">
                <a:solidFill>
                  <a:srgbClr val="FF0000"/>
                </a:solidFill>
                <a:effectLst>
                  <a:outerShdw blurRad="38100" dist="38100" dir="2700000" algn="tl">
                    <a:srgbClr val="000000">
                      <a:alpha val="43137"/>
                    </a:srgbClr>
                  </a:outerShdw>
                </a:effectLst>
                <a:latin typeface="Britannic Bold" panose="020B0903060703020204" pitchFamily="34" charset="0"/>
                <a:cs typeface="Arial" panose="020B0604020202020204" pitchFamily="34" charset="0"/>
              </a:rPr>
              <a:t>Unistroj s.r.o.</a:t>
            </a:r>
          </a:p>
          <a:p>
            <a:pPr algn="ctr" eaLnBrk="0" hangingPunct="0">
              <a:defRPr/>
            </a:pPr>
            <a:r>
              <a:rPr lang="cs-CZ" sz="2200" dirty="0">
                <a:solidFill>
                  <a:srgbClr val="FF0000"/>
                </a:solidFill>
                <a:effectLst>
                  <a:outerShdw blurRad="38100" dist="38100" dir="2700000" algn="tl">
                    <a:srgbClr val="000000">
                      <a:alpha val="43137"/>
                    </a:srgbClr>
                  </a:outerShdw>
                </a:effectLst>
                <a:latin typeface="Britannic Bold" panose="020B0903060703020204" pitchFamily="34" charset="0"/>
                <a:cs typeface="Arial" panose="020B0604020202020204" pitchFamily="34" charset="0"/>
              </a:rPr>
              <a:t>GEAR SERVICE s.r.o.</a:t>
            </a:r>
          </a:p>
        </p:txBody>
      </p:sp>
      <p:sp>
        <p:nvSpPr>
          <p:cNvPr id="13" name="Rectangle 1339"/>
          <p:cNvSpPr>
            <a:spLocks noChangeArrowheads="1"/>
          </p:cNvSpPr>
          <p:nvPr/>
        </p:nvSpPr>
        <p:spPr bwMode="auto">
          <a:xfrm>
            <a:off x="143993" y="595164"/>
            <a:ext cx="4619358" cy="1440160"/>
          </a:xfrm>
          <a:prstGeom prst="rect">
            <a:avLst/>
          </a:prstGeom>
          <a:solidFill>
            <a:schemeClr val="bg1">
              <a:lumMod val="85000"/>
            </a:schemeClr>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24" name="Picture 1341"/>
          <p:cNvPicPr>
            <a:picLocks noChangeAspect="1" noChangeArrowheads="1"/>
          </p:cNvPicPr>
          <p:nvPr/>
        </p:nvPicPr>
        <p:blipFill>
          <a:blip r:embed="rId5" cstate="print"/>
          <a:srcRect/>
          <a:stretch>
            <a:fillRect/>
          </a:stretch>
        </p:blipFill>
        <p:spPr bwMode="auto">
          <a:xfrm>
            <a:off x="1656160" y="790233"/>
            <a:ext cx="1069432" cy="1080000"/>
          </a:xfrm>
          <a:prstGeom prst="rect">
            <a:avLst/>
          </a:prstGeom>
          <a:noFill/>
          <a:ln w="9525">
            <a:noFill/>
            <a:miter lim="800000"/>
            <a:headEnd/>
            <a:tailEnd/>
          </a:ln>
        </p:spPr>
      </p:pic>
      <p:sp>
        <p:nvSpPr>
          <p:cNvPr id="15" name="Text Box 6"/>
          <p:cNvSpPr txBox="1">
            <a:spLocks noChangeArrowheads="1"/>
          </p:cNvSpPr>
          <p:nvPr/>
        </p:nvSpPr>
        <p:spPr bwMode="auto">
          <a:xfrm>
            <a:off x="5400577" y="4182300"/>
            <a:ext cx="4712610" cy="2792285"/>
          </a:xfrm>
          <a:prstGeom prst="rect">
            <a:avLst/>
          </a:prstGeom>
          <a:blipFill>
            <a:blip r:embed="rId6"/>
            <a:stretch>
              <a:fillRect/>
            </a:stretch>
          </a:blipFill>
          <a:ln w="60325" cap="rnd" cmpd="sng">
            <a:solidFill>
              <a:srgbClr val="008000"/>
            </a:solidFill>
            <a:prstDash val="sysDot"/>
            <a:miter lim="800000"/>
            <a:headEnd/>
            <a:tailEnd/>
          </a:ln>
          <a:effectLst/>
        </p:spPr>
        <p:txBody>
          <a:bodyPr wrap="square" lIns="0" tIns="108000" rIns="0" bIns="36000" anchor="ctr" anchorCtr="0">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1600" dirty="0">
                <a:ln w="28575" cap="rnd" cmpd="dbl">
                  <a:noFill/>
                  <a:bevel/>
                </a:ln>
                <a:effectLst/>
                <a:latin typeface="Rockwell Nova Extra Bold" panose="02060903020205020403" pitchFamily="18" charset="0"/>
                <a:ea typeface="Gungsuh" pitchFamily="18" charset="-127"/>
                <a:cs typeface="Arial" panose="020B0604020202020204" pitchFamily="34" charset="0"/>
              </a:rPr>
              <a:t> </a:t>
            </a:r>
            <a:r>
              <a:rPr lang="cs-CZ" sz="4000" dirty="0">
                <a:ln w="19050" cap="rnd" cmpd="dbl">
                  <a:solidFill>
                    <a:srgbClr val="FFFF00"/>
                  </a:solidFill>
                  <a:bevel/>
                </a:ln>
                <a:solidFill>
                  <a:srgbClr val="D60093"/>
                </a:solidFill>
                <a:effectLst>
                  <a:outerShdw blurRad="38100" dist="38100" dir="2700000" algn="tl">
                    <a:srgbClr val="000000">
                      <a:alpha val="43137"/>
                    </a:srgbClr>
                  </a:outerShdw>
                </a:effectLst>
                <a:latin typeface="Arial Black" panose="020B0A04020102020204" pitchFamily="34" charset="0"/>
                <a:ea typeface="Gungsuh" pitchFamily="18" charset="-127"/>
                <a:cs typeface="Arial" panose="020B0604020202020204" pitchFamily="34" charset="0"/>
              </a:rPr>
              <a:t>14</a:t>
            </a:r>
            <a:r>
              <a:rPr lang="cs-CZ" sz="4000" b="0" dirty="0">
                <a:ln w="19050">
                  <a:solidFill>
                    <a:srgbClr val="FFFF00"/>
                  </a:solidFill>
                </a:ln>
                <a:solidFill>
                  <a:srgbClr val="D60093"/>
                </a:solidFill>
                <a:effectLst>
                  <a:outerShdw blurRad="38100" dist="38100" dir="2700000" algn="tl" rotWithShape="0">
                    <a:srgbClr val="000000">
                      <a:alpha val="43137"/>
                    </a:srgbClr>
                  </a:outerShdw>
                </a:effectLst>
                <a:latin typeface="Arial Black" panose="020B0A04020102020204" pitchFamily="34" charset="0"/>
                <a:ea typeface="Gungsuh" pitchFamily="18" charset="-127"/>
                <a:cs typeface="Arial" panose="020B0604020202020204" pitchFamily="34" charset="0"/>
              </a:rPr>
              <a:t>.</a:t>
            </a:r>
            <a:endParaRPr lang="cs-CZ" sz="2000" dirty="0">
              <a:ln w="19050">
                <a:solidFill>
                  <a:srgbClr val="FFFF00"/>
                </a:solidFill>
              </a:ln>
              <a:solidFill>
                <a:srgbClr val="D60093"/>
              </a:solidFill>
              <a:effectLst>
                <a:outerShdw blurRad="38100" dist="38100" dir="2700000" algn="tl" rotWithShape="0">
                  <a:srgbClr val="000000">
                    <a:alpha val="43137"/>
                  </a:srgbClr>
                </a:outerShdw>
              </a:effectLst>
              <a:latin typeface="Arial Black" panose="020B0A04020102020204" pitchFamily="34" charset="0"/>
              <a:ea typeface="STHupo" panose="020B0503020204020204" pitchFamily="2" charset="-122"/>
              <a:cs typeface="Arial" panose="020B0604020202020204" pitchFamily="34" charset="0"/>
            </a:endParaRPr>
          </a:p>
          <a:p>
            <a:pPr algn="ctr" eaLnBrk="0" hangingPunct="0">
              <a:defRPr/>
            </a:pPr>
            <a:r>
              <a:rPr lang="cs-CZ" sz="6600" dirty="0">
                <a:ln w="19050" cap="rnd" cmpd="dbl">
                  <a:solidFill>
                    <a:srgbClr val="FFFF00"/>
                  </a:solidFill>
                  <a:bevel/>
                </a:ln>
                <a:solidFill>
                  <a:srgbClr val="D60093"/>
                </a:solidFill>
                <a:effectLst>
                  <a:outerShdw blurRad="38100" dist="38100" dir="2700000" algn="tl">
                    <a:srgbClr val="000000">
                      <a:alpha val="43137"/>
                    </a:srgbClr>
                  </a:outerShdw>
                </a:effectLst>
                <a:latin typeface="Arial Black" panose="020B0A04020102020204" pitchFamily="34" charset="0"/>
                <a:ea typeface="STHupo" panose="020B0503020204020204" pitchFamily="2" charset="-122"/>
                <a:cs typeface="Arial" panose="020B0604020202020204" pitchFamily="34" charset="0"/>
              </a:rPr>
              <a:t>FK </a:t>
            </a:r>
            <a:r>
              <a:rPr lang="cs-CZ" sz="6600" dirty="0" err="1">
                <a:ln w="19050" cap="rnd" cmpd="dbl">
                  <a:solidFill>
                    <a:srgbClr val="FFFF00"/>
                  </a:solidFill>
                  <a:bevel/>
                </a:ln>
                <a:solidFill>
                  <a:srgbClr val="D60093"/>
                </a:solidFill>
                <a:effectLst>
                  <a:outerShdw blurRad="38100" dist="38100" dir="2700000" algn="tl">
                    <a:srgbClr val="000000">
                      <a:alpha val="43137"/>
                    </a:srgbClr>
                  </a:outerShdw>
                </a:effectLst>
                <a:latin typeface="Arial Black" panose="020B0A04020102020204" pitchFamily="34" charset="0"/>
                <a:ea typeface="STHupo" panose="020B0503020204020204" pitchFamily="2" charset="-122"/>
                <a:cs typeface="Arial" panose="020B0604020202020204" pitchFamily="34" charset="0"/>
              </a:rPr>
              <a:t>Tatran</a:t>
            </a:r>
            <a:r>
              <a:rPr lang="cs-CZ" sz="6600" dirty="0">
                <a:ln w="19050" cap="rnd" cmpd="dbl">
                  <a:solidFill>
                    <a:srgbClr val="FFFF00"/>
                  </a:solidFill>
                  <a:bevel/>
                </a:ln>
                <a:solidFill>
                  <a:srgbClr val="D60093"/>
                </a:solidFill>
                <a:effectLst>
                  <a:outerShdw blurRad="38100" dist="38100" dir="2700000" algn="tl">
                    <a:srgbClr val="000000">
                      <a:alpha val="43137"/>
                    </a:srgbClr>
                  </a:outerShdw>
                </a:effectLst>
                <a:latin typeface="Arial Black" panose="020B0A04020102020204" pitchFamily="34" charset="0"/>
                <a:ea typeface="STHupo" panose="020B0503020204020204" pitchFamily="2" charset="-122"/>
                <a:cs typeface="Arial" panose="020B0604020202020204" pitchFamily="34" charset="0"/>
              </a:rPr>
              <a:t> Kadaň</a:t>
            </a:r>
          </a:p>
        </p:txBody>
      </p:sp>
      <p:sp>
        <p:nvSpPr>
          <p:cNvPr id="16" name="TextovéPole 15"/>
          <p:cNvSpPr txBox="1"/>
          <p:nvPr/>
        </p:nvSpPr>
        <p:spPr>
          <a:xfrm>
            <a:off x="5400576" y="2395364"/>
            <a:ext cx="4712610" cy="1692000"/>
          </a:xfrm>
          <a:prstGeom prst="rect">
            <a:avLst/>
          </a:prstGeom>
          <a:blipFill>
            <a:blip r:embed="rId7"/>
            <a:tile tx="0" ty="0" sx="100000" sy="100000" flip="none" algn="tl"/>
          </a:blipFill>
          <a:ln w="50800" cap="rnd" cmpd="sng">
            <a:solidFill>
              <a:schemeClr val="accent6">
                <a:lumMod val="75000"/>
              </a:schemeClr>
            </a:solidFill>
            <a:prstDash val="solid"/>
            <a:miter lim="800000"/>
          </a:ln>
          <a:effectLst/>
          <a:scene3d>
            <a:camera prst="orthographicFront"/>
            <a:lightRig rig="threePt" dir="t"/>
          </a:scene3d>
          <a:sp3d>
            <a:contourClr>
              <a:schemeClr val="accent1">
                <a:lumMod val="40000"/>
                <a:lumOff val="60000"/>
              </a:schemeClr>
            </a:contourClr>
          </a:sp3d>
        </p:spPr>
        <p:txBody>
          <a:bodyPr wrap="square" rtlCol="0" anchor="ctr">
            <a:noAutofit/>
            <a:sp3d extrusionH="57150" contourW="12700">
              <a:bevelT w="38100" h="38100" prst="slope"/>
              <a:extrusionClr>
                <a:schemeClr val="bg1"/>
              </a:extrusionClr>
              <a:contourClr>
                <a:srgbClr val="FFFFFF"/>
              </a:contourClr>
            </a:sp3d>
          </a:bodyPr>
          <a:lstStyle/>
          <a:p>
            <a:pPr algn="ctr"/>
            <a:r>
              <a:rPr lang="cs-CZ" sz="5400" i="1" dirty="0">
                <a:ln w="19050">
                  <a:noFill/>
                </a:ln>
                <a:solidFill>
                  <a:srgbClr val="27A13B"/>
                </a:solidFill>
                <a:effectLst>
                  <a:outerShdw blurRad="38100" dist="38100" dir="2700000" algn="tl">
                    <a:srgbClr val="000000">
                      <a:alpha val="43137"/>
                    </a:srgbClr>
                  </a:outerShdw>
                  <a:reflection endPos="0" dist="50800" dir="5400000" sy="-100000" algn="bl" rotWithShape="0"/>
                </a:effectLst>
                <a:latin typeface="Haettenschweiler" panose="020B0706040902060204" pitchFamily="34" charset="0"/>
                <a:ea typeface="FangSong" pitchFamily="49" charset="-122"/>
                <a:cs typeface="Arial" panose="020B0604020202020204" pitchFamily="34" charset="0"/>
              </a:rPr>
              <a:t>1.6.2019 sobota    </a:t>
            </a:r>
          </a:p>
          <a:p>
            <a:pPr algn="ctr"/>
            <a:r>
              <a:rPr lang="cs-CZ" sz="5400" i="1" dirty="0">
                <a:ln w="19050">
                  <a:noFill/>
                </a:ln>
                <a:solidFill>
                  <a:srgbClr val="27A13B"/>
                </a:solidFill>
                <a:effectLst>
                  <a:outerShdw blurRad="38100" dist="38100" dir="2700000" algn="tl">
                    <a:srgbClr val="000000">
                      <a:alpha val="43137"/>
                    </a:srgbClr>
                  </a:outerShdw>
                  <a:reflection endPos="0" dist="50800" dir="5400000" sy="-100000" algn="bl" rotWithShape="0"/>
                </a:effectLst>
                <a:latin typeface="Haettenschweiler" panose="020B0706040902060204" pitchFamily="34" charset="0"/>
                <a:ea typeface="FangSong" pitchFamily="49" charset="-122"/>
                <a:cs typeface="Arial" panose="020B0604020202020204" pitchFamily="34" charset="0"/>
              </a:rPr>
              <a:t>10:15 hod 28. kolo</a:t>
            </a:r>
          </a:p>
        </p:txBody>
      </p:sp>
      <p:sp>
        <p:nvSpPr>
          <p:cNvPr id="17" name="AutoShape 3" descr="ů§"/>
          <p:cNvSpPr>
            <a:spLocks noChangeArrowheads="1"/>
          </p:cNvSpPr>
          <p:nvPr/>
        </p:nvSpPr>
        <p:spPr bwMode="auto">
          <a:xfrm>
            <a:off x="5400576" y="62846"/>
            <a:ext cx="4752528" cy="1127576"/>
          </a:xfrm>
          <a:prstGeom prst="flowChartAlternateProcess">
            <a:avLst/>
          </a:prstGeom>
          <a:blipFill dpi="0" rotWithShape="1">
            <a:blip r:embed="rId8">
              <a:alphaModFix amt="64000"/>
            </a:blip>
            <a:srcRect/>
            <a:stretch>
              <a:fillRect/>
            </a:stretch>
          </a:blipFill>
          <a:ln w="50800" cap="flat" cmpd="sng">
            <a:solidFill>
              <a:srgbClr val="009900"/>
            </a:solidFill>
            <a:prstDash val="solid"/>
            <a:bevel/>
            <a:headEnd/>
            <a:tailEnd/>
          </a:ln>
          <a:effectLst/>
          <a:scene3d>
            <a:camera prst="orthographicFront"/>
            <a:lightRig rig="threePt" dir="t"/>
          </a:scene3d>
          <a:sp3d>
            <a:bevelT w="0" h="0" prst="relaxedInset"/>
          </a:sp3d>
        </p:spPr>
        <p:txBody>
          <a:bodyPr wrap="none" lIns="0" tIns="45713" rIns="91425" bIns="45713" anchor="ctr">
            <a:prstTxWarp prst="textWave2">
              <a:avLst/>
            </a:prstTxWarp>
            <a:sp3d extrusionH="57150">
              <a:bevelT w="38100" h="38100" prst="slope"/>
            </a:sp3d>
          </a:bodyPr>
          <a:lstStyle/>
          <a:p>
            <a:pPr algn="ctr" eaLnBrk="0" hangingPunct="0">
              <a:defRPr/>
            </a:pPr>
            <a:r>
              <a:rPr lang="cs-CZ" sz="3200" dirty="0">
                <a:ln w="19050" cap="rnd">
                  <a:solidFill>
                    <a:schemeClr val="accent1"/>
                  </a:solidFill>
                  <a:miter lim="800000"/>
                </a:ln>
                <a:latin typeface="Khmer UI" pitchFamily="34" charset="0"/>
                <a:cs typeface="Khmer UI" pitchFamily="34" charset="0"/>
              </a:rPr>
              <a:t> </a:t>
            </a:r>
            <a:r>
              <a:rPr lang="cs-CZ" sz="4000" dirty="0">
                <a:ln w="9525" cap="rnd">
                  <a:noFill/>
                  <a:miter lim="800000"/>
                </a:ln>
                <a:solidFill>
                  <a:srgbClr val="3333CC"/>
                </a:solidFill>
                <a:latin typeface="Bodoni MT" panose="02070603080606020203" pitchFamily="18" charset="0"/>
                <a:ea typeface="Verdana" panose="020B0604030504040204" pitchFamily="34" charset="0"/>
                <a:cs typeface="Arial" panose="020B0604020202020204" pitchFamily="34" charset="0"/>
              </a:rPr>
              <a:t>Fotbalový zpravodaj</a:t>
            </a:r>
          </a:p>
          <a:p>
            <a:pPr algn="ctr" eaLnBrk="0" hangingPunct="0">
              <a:defRPr/>
            </a:pPr>
            <a:r>
              <a:rPr lang="cs-CZ" sz="4000" dirty="0">
                <a:ln w="9525" cap="rnd">
                  <a:noFill/>
                  <a:miter lim="800000"/>
                </a:ln>
                <a:solidFill>
                  <a:srgbClr val="3333CC"/>
                </a:solidFill>
                <a:latin typeface="Bodoni MT" panose="02070603080606020203" pitchFamily="18" charset="0"/>
                <a:ea typeface="Verdana" panose="020B0604030504040204" pitchFamily="34" charset="0"/>
                <a:cs typeface="Arial" panose="020B0604020202020204" pitchFamily="34" charset="0"/>
              </a:rPr>
              <a:t>SK Štětí, z.s.</a:t>
            </a:r>
          </a:p>
        </p:txBody>
      </p:sp>
      <p:sp>
        <p:nvSpPr>
          <p:cNvPr id="18" name="TextovéPole 17"/>
          <p:cNvSpPr txBox="1">
            <a:spLocks noChangeArrowheads="1"/>
          </p:cNvSpPr>
          <p:nvPr/>
        </p:nvSpPr>
        <p:spPr bwMode="auto">
          <a:xfrm>
            <a:off x="5400576" y="6928594"/>
            <a:ext cx="4579198" cy="338554"/>
          </a:xfrm>
          <a:prstGeom prst="rect">
            <a:avLst/>
          </a:prstGeom>
          <a:noFill/>
          <a:ln w="9525">
            <a:noFill/>
            <a:miter lim="800000"/>
            <a:headEnd/>
            <a:tailEnd/>
          </a:ln>
        </p:spPr>
        <p:txBody>
          <a:bodyPr wrap="square">
            <a:spAutoFit/>
          </a:bodyPr>
          <a:lstStyle/>
          <a:p>
            <a:pPr algn="ctr"/>
            <a:r>
              <a:rPr lang="cs-CZ" sz="1600" dirty="0"/>
              <a:t>www.stetimondifotbal.cz</a:t>
            </a:r>
          </a:p>
        </p:txBody>
      </p:sp>
      <p:sp>
        <p:nvSpPr>
          <p:cNvPr id="19" name="TextovéPole 18"/>
          <p:cNvSpPr txBox="1"/>
          <p:nvPr/>
        </p:nvSpPr>
        <p:spPr>
          <a:xfrm>
            <a:off x="5430586" y="1300893"/>
            <a:ext cx="4722518" cy="1005848"/>
          </a:xfrm>
          <a:prstGeom prst="rect">
            <a:avLst/>
          </a:prstGeom>
          <a:pattFill prst="lgGrid">
            <a:fgClr>
              <a:schemeClr val="accent3">
                <a:lumMod val="65000"/>
              </a:schemeClr>
            </a:fgClr>
            <a:bgClr>
              <a:schemeClr val="bg1"/>
            </a:bgClr>
          </a:pattFill>
          <a:ln w="57150" cmpd="sng">
            <a:solidFill>
              <a:schemeClr val="tx1"/>
            </a:solidFill>
            <a:prstDash val="dash"/>
            <a:miter lim="800000"/>
          </a:ln>
          <a:effectLst>
            <a:innerShdw blurRad="63500" dist="50800" dir="10800000">
              <a:srgbClr val="FF3399">
                <a:alpha val="49804"/>
              </a:srgbClr>
            </a:innerShdw>
          </a:effectLst>
          <a:scene3d>
            <a:camera prst="orthographicFront"/>
            <a:lightRig rig="threePt" dir="t"/>
          </a:scene3d>
          <a:sp3d contourW="6350" prstMaterial="matte">
            <a:bevelT w="0" h="0" prst="coolSlant"/>
            <a:extrusionClr>
              <a:srgbClr val="CC00CC"/>
            </a:extrusionClr>
            <a:contourClr>
              <a:schemeClr val="bg1"/>
            </a:contourClr>
          </a:sp3d>
        </p:spPr>
        <p:txBody>
          <a:bodyPr wrap="square" lIns="108000" tIns="36000" rtlCol="0" anchor="ctr">
            <a:spAutoFit/>
          </a:bodyPr>
          <a:lstStyle/>
          <a:p>
            <a:pPr algn="ctr"/>
            <a:r>
              <a:rPr lang="cs-CZ" sz="3200" dirty="0">
                <a:ln w="19050" cap="sq">
                  <a:noFill/>
                  <a:prstDash val="solid"/>
                  <a:miter lim="800000"/>
                </a:ln>
                <a:solidFill>
                  <a:srgbClr val="FF6600"/>
                </a:solidFill>
                <a:latin typeface="Bodoni MT Black" panose="02070A03080606020203" pitchFamily="18" charset="0"/>
                <a:ea typeface="Yu Gothic UI Light" panose="020B0300000000000000" pitchFamily="34" charset="-128"/>
                <a:cs typeface="Arial" panose="020B0604020202020204" pitchFamily="34" charset="0"/>
              </a:rPr>
              <a:t>Sezóna 2018/2019</a:t>
            </a:r>
          </a:p>
          <a:p>
            <a:pPr algn="ctr"/>
            <a:r>
              <a:rPr lang="cs-CZ" sz="2800" dirty="0">
                <a:ln w="19050" cap="sq">
                  <a:noFill/>
                  <a:prstDash val="solid"/>
                  <a:miter lim="800000"/>
                </a:ln>
                <a:solidFill>
                  <a:srgbClr val="FF6600"/>
                </a:solidFill>
                <a:latin typeface="Bodoni MT Black" panose="02070A03080606020203" pitchFamily="18" charset="0"/>
                <a:ea typeface="Yu Gothic UI Light" panose="020B0300000000000000" pitchFamily="34" charset="-128"/>
                <a:cs typeface="Arial" panose="020B0604020202020204" pitchFamily="34" charset="0"/>
              </a:rPr>
              <a:t>Ústecký přebor Jaro</a:t>
            </a:r>
          </a:p>
        </p:txBody>
      </p:sp>
      <p:pic>
        <p:nvPicPr>
          <p:cNvPr id="20" name="Obrázek 19" descr="Vector Logos, &lt;strong&gt;Logo&lt;/strong&gt; Templates Free Download | seeklogo"/>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36681" y="4241139"/>
            <a:ext cx="648072" cy="656249"/>
          </a:xfrm>
          <a:prstGeom prst="rect">
            <a:avLst/>
          </a:prstGeom>
          <a:noFill/>
          <a:ln>
            <a:noFill/>
          </a:ln>
        </p:spPr>
      </p:pic>
      <p:pic>
        <p:nvPicPr>
          <p:cNvPr id="3" name="Obrázek 2" descr="FK &lt;strong&gt;Tatran&lt;/strong&gt; &lt;strong&gt;Kadaň&lt;/strong&gt;"/>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68928" y="4404758"/>
            <a:ext cx="618758" cy="6218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10</a:t>
            </a:r>
          </a:p>
        </p:txBody>
      </p:sp>
      <p:sp>
        <p:nvSpPr>
          <p:cNvPr id="9" name="TextovéPole 8"/>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39</a:t>
            </a:r>
          </a:p>
        </p:txBody>
      </p:sp>
      <p:graphicFrame>
        <p:nvGraphicFramePr>
          <p:cNvPr id="6" name="Tabulka 5"/>
          <p:cNvGraphicFramePr>
            <a:graphicFrameLocks noGrp="1"/>
          </p:cNvGraphicFramePr>
          <p:nvPr>
            <p:extLst>
              <p:ext uri="{D42A27DB-BD31-4B8C-83A1-F6EECF244321}">
                <p14:modId xmlns:p14="http://schemas.microsoft.com/office/powerpoint/2010/main" val="4145478174"/>
              </p:ext>
            </p:extLst>
          </p:nvPr>
        </p:nvGraphicFramePr>
        <p:xfrm>
          <a:off x="143992" y="110301"/>
          <a:ext cx="4591701" cy="6810928"/>
        </p:xfrm>
        <a:graphic>
          <a:graphicData uri="http://schemas.openxmlformats.org/drawingml/2006/table">
            <a:tbl>
              <a:tblPr/>
              <a:tblGrid>
                <a:gridCol w="1299372">
                  <a:extLst>
                    <a:ext uri="{9D8B030D-6E8A-4147-A177-3AD203B41FA5}">
                      <a16:colId xmlns:a16="http://schemas.microsoft.com/office/drawing/2014/main" val="2358328102"/>
                    </a:ext>
                  </a:extLst>
                </a:gridCol>
                <a:gridCol w="1474963">
                  <a:extLst>
                    <a:ext uri="{9D8B030D-6E8A-4147-A177-3AD203B41FA5}">
                      <a16:colId xmlns:a16="http://schemas.microsoft.com/office/drawing/2014/main" val="2714173736"/>
                    </a:ext>
                  </a:extLst>
                </a:gridCol>
                <a:gridCol w="1817366">
                  <a:extLst>
                    <a:ext uri="{9D8B030D-6E8A-4147-A177-3AD203B41FA5}">
                      <a16:colId xmlns:a16="http://schemas.microsoft.com/office/drawing/2014/main" val="917341130"/>
                    </a:ext>
                  </a:extLst>
                </a:gridCol>
              </a:tblGrid>
              <a:tr h="188469">
                <a:tc gridSpan="3">
                  <a:txBody>
                    <a:bodyPr/>
                    <a:lstStyle/>
                    <a:p>
                      <a:pPr algn="ctr" rtl="0" fontAlgn="ctr"/>
                      <a:r>
                        <a:rPr lang="cs-CZ" sz="1400" b="1" i="0" u="none" strike="noStrike" dirty="0">
                          <a:solidFill>
                            <a:srgbClr val="000000"/>
                          </a:solidFill>
                          <a:effectLst/>
                          <a:latin typeface="Arial" panose="020B0604020202020204" pitchFamily="34" charset="0"/>
                        </a:rPr>
                        <a:t>28. kolo Ústeckého přeboru dospělých</a:t>
                      </a:r>
                    </a:p>
                  </a:txBody>
                  <a:tcPr marL="5449" marR="5449" marT="544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41163868"/>
                  </a:ext>
                </a:extLst>
              </a:tr>
              <a:tr h="371005">
                <a:tc>
                  <a:txBody>
                    <a:bodyPr/>
                    <a:lstStyle/>
                    <a:p>
                      <a:pPr algn="ctr" rtl="0" fontAlgn="ctr"/>
                      <a:r>
                        <a:rPr lang="cs-CZ" sz="1100" b="1" i="0" u="none" strike="noStrike" dirty="0">
                          <a:solidFill>
                            <a:srgbClr val="000000"/>
                          </a:solidFill>
                          <a:effectLst/>
                          <a:latin typeface="Arial" panose="020B0604020202020204" pitchFamily="34" charset="0"/>
                        </a:rPr>
                        <a:t>01.06.2019 11:00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SK Baník Modlany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Jiskra Modrá/SK Hrobce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892930927"/>
                  </a:ext>
                </a:extLst>
              </a:tr>
              <a:tr h="188469">
                <a:tc>
                  <a:txBody>
                    <a:bodyPr/>
                    <a:lstStyle/>
                    <a:p>
                      <a:pPr algn="ctr" rtl="0" fontAlgn="ctr"/>
                      <a:r>
                        <a:rPr lang="cs-CZ" sz="1100" b="1" i="0" u="none" strike="noStrike" dirty="0">
                          <a:solidFill>
                            <a:srgbClr val="000000"/>
                          </a:solidFill>
                          <a:effectLst/>
                          <a:latin typeface="Arial" panose="020B0604020202020204" pitchFamily="34" charset="0"/>
                        </a:rPr>
                        <a:t>01.06.2019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SK </a:t>
                      </a:r>
                      <a:r>
                        <a:rPr lang="cs-CZ" sz="1100" b="1" i="0" u="none" strike="noStrike" dirty="0" err="1">
                          <a:solidFill>
                            <a:srgbClr val="000000"/>
                          </a:solidFill>
                          <a:effectLst/>
                          <a:latin typeface="Arial" panose="020B0604020202020204" pitchFamily="34" charset="0"/>
                        </a:rPr>
                        <a:t>Brná</a:t>
                      </a:r>
                      <a:r>
                        <a:rPr lang="cs-CZ" sz="1100" b="1" i="0" u="none" strike="noStrike" dirty="0">
                          <a:solidFill>
                            <a:srgbClr val="000000"/>
                          </a:solidFill>
                          <a:effectLst/>
                          <a:latin typeface="Arial" panose="020B0604020202020204" pitchFamily="34" charset="0"/>
                        </a:rPr>
                        <a:t>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ASK Lovosice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282054583"/>
                  </a:ext>
                </a:extLst>
              </a:tr>
              <a:tr h="188469">
                <a:tc>
                  <a:txBody>
                    <a:bodyPr/>
                    <a:lstStyle/>
                    <a:p>
                      <a:pPr algn="ctr" rtl="0" fontAlgn="ctr"/>
                      <a:r>
                        <a:rPr lang="cs-CZ" sz="1100" b="1" i="0" u="none" strike="noStrike">
                          <a:solidFill>
                            <a:srgbClr val="000000"/>
                          </a:solidFill>
                          <a:effectLst/>
                          <a:latin typeface="Arial" panose="020B0604020202020204" pitchFamily="34" charset="0"/>
                        </a:rPr>
                        <a:t>01.06.2019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TJ Spartak Perštejn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TJ Sokol Srbice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971402508"/>
                  </a:ext>
                </a:extLst>
              </a:tr>
              <a:tr h="188469">
                <a:tc>
                  <a:txBody>
                    <a:bodyPr/>
                    <a:lstStyle/>
                    <a:p>
                      <a:pPr algn="ctr" rtl="0" fontAlgn="ctr"/>
                      <a:r>
                        <a:rPr lang="cs-CZ" sz="1100" b="1" i="0" u="none" strike="noStrike" dirty="0">
                          <a:solidFill>
                            <a:srgbClr val="000000"/>
                          </a:solidFill>
                          <a:effectLst/>
                          <a:latin typeface="Arial" panose="020B0604020202020204" pitchFamily="34" charset="0"/>
                        </a:rPr>
                        <a:t>01.06.2019 10:15</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SK Štětí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a:t>
                      </a:r>
                      <a:r>
                        <a:rPr lang="cs-CZ" sz="1100" b="1" i="0" u="none" strike="noStrike" dirty="0" err="1">
                          <a:solidFill>
                            <a:srgbClr val="000000"/>
                          </a:solidFill>
                          <a:effectLst/>
                          <a:latin typeface="Arial" panose="020B0604020202020204" pitchFamily="34" charset="0"/>
                        </a:rPr>
                        <a:t>Tatran</a:t>
                      </a:r>
                      <a:r>
                        <a:rPr lang="cs-CZ" sz="1100" b="1" i="0" u="none" strike="noStrike" dirty="0">
                          <a:solidFill>
                            <a:srgbClr val="000000"/>
                          </a:solidFill>
                          <a:effectLst/>
                          <a:latin typeface="Arial" panose="020B0604020202020204" pitchFamily="34" charset="0"/>
                        </a:rPr>
                        <a:t> Kadaň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682593352"/>
                  </a:ext>
                </a:extLst>
              </a:tr>
              <a:tr h="188469">
                <a:tc>
                  <a:txBody>
                    <a:bodyPr/>
                    <a:lstStyle/>
                    <a:p>
                      <a:pPr algn="ctr" rtl="0" fontAlgn="ctr"/>
                      <a:r>
                        <a:rPr lang="cs-CZ" sz="1100" b="1" i="0" u="none" strike="noStrike">
                          <a:solidFill>
                            <a:srgbClr val="000000"/>
                          </a:solidFill>
                          <a:effectLst/>
                          <a:latin typeface="Arial" panose="020B0604020202020204" pitchFamily="34" charset="0"/>
                        </a:rPr>
                        <a:t>01.06.2019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Slavoj Žatec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TJ Krupka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106841487"/>
                  </a:ext>
                </a:extLst>
              </a:tr>
              <a:tr h="371005">
                <a:tc>
                  <a:txBody>
                    <a:bodyPr/>
                    <a:lstStyle/>
                    <a:p>
                      <a:pPr algn="ctr" rtl="0" fontAlgn="ctr"/>
                      <a:r>
                        <a:rPr lang="cs-CZ" sz="1100" b="1" i="0" u="none" strike="noStrike" dirty="0">
                          <a:solidFill>
                            <a:srgbClr val="000000"/>
                          </a:solidFill>
                          <a:effectLst/>
                          <a:latin typeface="Arial" panose="020B0604020202020204" pitchFamily="34" charset="0"/>
                        </a:rPr>
                        <a:t>01.06.2019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SK STAP-TRATEC Vilémov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Jílové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41957556"/>
                  </a:ext>
                </a:extLst>
              </a:tr>
              <a:tr h="348792">
                <a:tc>
                  <a:txBody>
                    <a:bodyPr/>
                    <a:lstStyle/>
                    <a:p>
                      <a:pPr algn="ctr" rtl="0" fontAlgn="ctr"/>
                      <a:r>
                        <a:rPr lang="cs-CZ" sz="1100" b="1" i="0" u="none" strike="noStrike" dirty="0">
                          <a:solidFill>
                            <a:srgbClr val="000000"/>
                          </a:solidFill>
                          <a:effectLst/>
                          <a:latin typeface="Arial" panose="020B0604020202020204" pitchFamily="34" charset="0"/>
                        </a:rPr>
                        <a:t>02.06.2019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FK Litoměřicko B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TJ Sokol Horní Jiřetín/FK Litvínov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17148644"/>
                  </a:ext>
                </a:extLst>
              </a:tr>
              <a:tr h="221136">
                <a:tc>
                  <a:txBody>
                    <a:bodyPr/>
                    <a:lstStyle/>
                    <a:p>
                      <a:pPr algn="ctr" rtl="0" fontAlgn="ctr"/>
                      <a:r>
                        <a:rPr lang="cs-CZ" sz="1100" b="1" i="0" u="none" strike="noStrike" dirty="0">
                          <a:solidFill>
                            <a:srgbClr val="000000"/>
                          </a:solidFill>
                          <a:effectLst/>
                          <a:latin typeface="Arial" panose="020B0604020202020204" pitchFamily="34" charset="0"/>
                        </a:rPr>
                        <a:t>02.06.2019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SEKO Louny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Dobroměřice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165969107"/>
                  </a:ext>
                </a:extLst>
              </a:tr>
              <a:tr h="188469">
                <a:tc gridSpan="3">
                  <a:txBody>
                    <a:bodyPr/>
                    <a:lstStyle/>
                    <a:p>
                      <a:pPr algn="ctr" rtl="0" fontAlgn="ctr"/>
                      <a:r>
                        <a:rPr lang="cs-CZ" sz="1400" b="1" i="0" u="none" strike="noStrike" dirty="0">
                          <a:solidFill>
                            <a:srgbClr val="000000"/>
                          </a:solidFill>
                          <a:effectLst/>
                          <a:latin typeface="Arial" panose="020B0604020202020204" pitchFamily="34" charset="0"/>
                        </a:rPr>
                        <a:t>29. kolo Ústeckého přeboru dospělých</a:t>
                      </a:r>
                    </a:p>
                  </a:txBody>
                  <a:tcPr marL="5449" marR="5449" marT="544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455271636"/>
                  </a:ext>
                </a:extLst>
              </a:tr>
              <a:tr h="348792">
                <a:tc>
                  <a:txBody>
                    <a:bodyPr/>
                    <a:lstStyle/>
                    <a:p>
                      <a:pPr algn="ctr" rtl="0" fontAlgn="ctr"/>
                      <a:r>
                        <a:rPr lang="cs-CZ" sz="1100" b="1" i="0" u="none" strike="noStrike" dirty="0">
                          <a:solidFill>
                            <a:srgbClr val="000000"/>
                          </a:solidFill>
                          <a:effectLst/>
                          <a:latin typeface="Arial" panose="020B0604020202020204" pitchFamily="34" charset="0"/>
                        </a:rPr>
                        <a:t>08.06.2019 10:15</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FK </a:t>
                      </a:r>
                      <a:r>
                        <a:rPr lang="cs-CZ" sz="1100" b="1" i="0" u="none" strike="noStrike" dirty="0" err="1">
                          <a:solidFill>
                            <a:srgbClr val="000000"/>
                          </a:solidFill>
                          <a:effectLst/>
                          <a:latin typeface="Arial" panose="020B0604020202020204" pitchFamily="34" charset="0"/>
                        </a:rPr>
                        <a:t>Tatran</a:t>
                      </a:r>
                      <a:r>
                        <a:rPr lang="cs-CZ" sz="1100" b="1" i="0" u="none" strike="noStrike" dirty="0">
                          <a:solidFill>
                            <a:srgbClr val="000000"/>
                          </a:solidFill>
                          <a:effectLst/>
                          <a:latin typeface="Arial" panose="020B0604020202020204" pitchFamily="34" charset="0"/>
                        </a:rPr>
                        <a:t> Kadaň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TJ Sokol Horní Jiřetín/FK Litvínov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916517749"/>
                  </a:ext>
                </a:extLst>
              </a:tr>
              <a:tr h="188469">
                <a:tc>
                  <a:txBody>
                    <a:bodyPr/>
                    <a:lstStyle/>
                    <a:p>
                      <a:pPr algn="ctr" rtl="0" fontAlgn="ctr"/>
                      <a:r>
                        <a:rPr lang="cs-CZ" sz="1100" b="1" i="0" u="none" strike="noStrike" dirty="0">
                          <a:solidFill>
                            <a:srgbClr val="000000"/>
                          </a:solidFill>
                          <a:effectLst/>
                          <a:latin typeface="Arial" panose="020B0604020202020204" pitchFamily="34" charset="0"/>
                        </a:rPr>
                        <a:t>08.06.2019 14:30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ASK Lovosice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TJ Spartak Perštejn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526782058"/>
                  </a:ext>
                </a:extLst>
              </a:tr>
              <a:tr h="393398">
                <a:tc>
                  <a:txBody>
                    <a:bodyPr/>
                    <a:lstStyle/>
                    <a:p>
                      <a:pPr algn="ctr" rtl="0" fontAlgn="ctr"/>
                      <a:r>
                        <a:rPr lang="cs-CZ" sz="1100" b="1" i="0" u="none" strike="noStrike" dirty="0">
                          <a:solidFill>
                            <a:srgbClr val="000000"/>
                          </a:solidFill>
                          <a:effectLst/>
                          <a:latin typeface="Arial" panose="020B0604020202020204" pitchFamily="34" charset="0"/>
                        </a:rPr>
                        <a:t>08.06.2019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FK Dobroměřice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SK STAP-TRATEC Vilémov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998128865"/>
                  </a:ext>
                </a:extLst>
              </a:tr>
              <a:tr h="188469">
                <a:tc>
                  <a:txBody>
                    <a:bodyPr/>
                    <a:lstStyle/>
                    <a:p>
                      <a:pPr algn="ctr" rtl="0" fontAlgn="ctr"/>
                      <a:r>
                        <a:rPr lang="cs-CZ" sz="1100" b="1" i="0" u="none" strike="noStrike" dirty="0">
                          <a:solidFill>
                            <a:srgbClr val="000000"/>
                          </a:solidFill>
                          <a:effectLst/>
                          <a:latin typeface="Arial" panose="020B0604020202020204" pitchFamily="34" charset="0"/>
                        </a:rPr>
                        <a:t>08.06.2019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Jílové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SK Baník Modlany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248275786"/>
                  </a:ext>
                </a:extLst>
              </a:tr>
              <a:tr h="188469">
                <a:tc>
                  <a:txBody>
                    <a:bodyPr/>
                    <a:lstStyle/>
                    <a:p>
                      <a:pPr algn="ctr" rtl="0" fontAlgn="ctr"/>
                      <a:r>
                        <a:rPr lang="cs-CZ" sz="1100" b="1" i="0" u="none" strike="noStrike" dirty="0">
                          <a:solidFill>
                            <a:srgbClr val="000000"/>
                          </a:solidFill>
                          <a:effectLst/>
                          <a:latin typeface="Arial" panose="020B0604020202020204" pitchFamily="34" charset="0"/>
                        </a:rPr>
                        <a:t>08.06.2019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TJ Sokol Srbice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FK Slavoj Žatec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97284234"/>
                  </a:ext>
                </a:extLst>
              </a:tr>
              <a:tr h="188469">
                <a:tc>
                  <a:txBody>
                    <a:bodyPr/>
                    <a:lstStyle/>
                    <a:p>
                      <a:pPr algn="ctr" rtl="0" fontAlgn="ctr"/>
                      <a:r>
                        <a:rPr lang="cs-CZ" sz="1100" b="1" i="0" u="none" strike="noStrike" dirty="0">
                          <a:solidFill>
                            <a:srgbClr val="000000"/>
                          </a:solidFill>
                          <a:effectLst/>
                          <a:latin typeface="Arial" panose="020B0604020202020204" pitchFamily="34" charset="0"/>
                        </a:rPr>
                        <a:t>09.06.2019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TJ Krupka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SK Štětí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65633349"/>
                  </a:ext>
                </a:extLst>
              </a:tr>
              <a:tr h="188469">
                <a:tc>
                  <a:txBody>
                    <a:bodyPr/>
                    <a:lstStyle/>
                    <a:p>
                      <a:pPr algn="ctr" rtl="0" fontAlgn="ctr"/>
                      <a:r>
                        <a:rPr lang="cs-CZ" sz="1100" b="1" i="0" u="none" strike="noStrike" dirty="0">
                          <a:solidFill>
                            <a:srgbClr val="000000"/>
                          </a:solidFill>
                          <a:effectLst/>
                          <a:latin typeface="Arial" panose="020B0604020202020204" pitchFamily="34" charset="0"/>
                        </a:rPr>
                        <a:t>09.06.2019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FK SEKO Louny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FK Litoměřicko B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89844625"/>
                  </a:ext>
                </a:extLst>
              </a:tr>
              <a:tr h="371005">
                <a:tc>
                  <a:txBody>
                    <a:bodyPr/>
                    <a:lstStyle/>
                    <a:p>
                      <a:pPr algn="ctr" rtl="0" fontAlgn="ctr"/>
                      <a:r>
                        <a:rPr lang="cs-CZ" sz="1100" b="1" i="0" u="none" strike="noStrike" dirty="0">
                          <a:solidFill>
                            <a:srgbClr val="000000"/>
                          </a:solidFill>
                          <a:effectLst/>
                          <a:latin typeface="Arial" panose="020B0604020202020204" pitchFamily="34" charset="0"/>
                        </a:rPr>
                        <a:t>09.06.2019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Jiskra Modrá/SK Hrobce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SK </a:t>
                      </a:r>
                      <a:r>
                        <a:rPr lang="cs-CZ" sz="1100" b="1" i="0" u="none" strike="noStrike" dirty="0" err="1">
                          <a:solidFill>
                            <a:srgbClr val="000000"/>
                          </a:solidFill>
                          <a:effectLst/>
                          <a:latin typeface="Arial" panose="020B0604020202020204" pitchFamily="34" charset="0"/>
                        </a:rPr>
                        <a:t>Brná</a:t>
                      </a:r>
                      <a:r>
                        <a:rPr lang="cs-CZ" sz="1100" b="1" i="0" u="none" strike="noStrike" dirty="0">
                          <a:solidFill>
                            <a:srgbClr val="000000"/>
                          </a:solidFill>
                          <a:effectLst/>
                          <a:latin typeface="Arial" panose="020B0604020202020204" pitchFamily="34" charset="0"/>
                        </a:rPr>
                        <a:t>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940111673"/>
                  </a:ext>
                </a:extLst>
              </a:tr>
              <a:tr h="188469">
                <a:tc gridSpan="3">
                  <a:txBody>
                    <a:bodyPr/>
                    <a:lstStyle/>
                    <a:p>
                      <a:pPr algn="ctr" rtl="0" fontAlgn="ctr"/>
                      <a:r>
                        <a:rPr lang="cs-CZ" sz="1400" b="1" i="0" u="none" strike="noStrike" dirty="0">
                          <a:solidFill>
                            <a:srgbClr val="000000"/>
                          </a:solidFill>
                          <a:effectLst/>
                          <a:latin typeface="Arial" panose="020B0604020202020204" pitchFamily="34" charset="0"/>
                        </a:rPr>
                        <a:t>30. kolo Ústeckého přeboru dospělých</a:t>
                      </a:r>
                    </a:p>
                  </a:txBody>
                  <a:tcPr marL="5449" marR="5449" marT="544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593473004"/>
                  </a:ext>
                </a:extLst>
              </a:tr>
              <a:tr h="188469">
                <a:tc>
                  <a:txBody>
                    <a:bodyPr/>
                    <a:lstStyle/>
                    <a:p>
                      <a:pPr algn="ctr" rtl="0" fontAlgn="ctr"/>
                      <a:r>
                        <a:rPr lang="cs-CZ" sz="1100" b="1" i="0" u="none" strike="noStrike" dirty="0">
                          <a:solidFill>
                            <a:srgbClr val="000000"/>
                          </a:solidFill>
                          <a:effectLst/>
                          <a:latin typeface="Arial" panose="020B0604020202020204" pitchFamily="34" charset="0"/>
                        </a:rPr>
                        <a:t>14.06.2019 18:00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SK Baník Modlany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Dobroměřice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60964632"/>
                  </a:ext>
                </a:extLst>
              </a:tr>
              <a:tr h="188469">
                <a:tc>
                  <a:txBody>
                    <a:bodyPr/>
                    <a:lstStyle/>
                    <a:p>
                      <a:pPr algn="ctr" rtl="0" fontAlgn="ctr"/>
                      <a:r>
                        <a:rPr lang="cs-CZ" sz="1100" b="1" i="0" u="none" strike="noStrike" dirty="0">
                          <a:solidFill>
                            <a:srgbClr val="000000"/>
                          </a:solidFill>
                          <a:effectLst/>
                          <a:latin typeface="Arial" panose="020B0604020202020204" pitchFamily="34" charset="0"/>
                        </a:rPr>
                        <a:t>15.06.2019 10:15</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SK Štětí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TJ Sokol Srbice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266075729"/>
                  </a:ext>
                </a:extLst>
              </a:tr>
              <a:tr h="348792">
                <a:tc>
                  <a:txBody>
                    <a:bodyPr/>
                    <a:lstStyle/>
                    <a:p>
                      <a:pPr algn="ctr" rtl="0" fontAlgn="ctr"/>
                      <a:r>
                        <a:rPr lang="cs-CZ" sz="1100" b="1" i="0" u="none" strike="noStrike" dirty="0">
                          <a:solidFill>
                            <a:srgbClr val="000000"/>
                          </a:solidFill>
                          <a:effectLst/>
                          <a:latin typeface="Arial" panose="020B0604020202020204" pitchFamily="34" charset="0"/>
                        </a:rPr>
                        <a:t>15.06.2019 10:30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TJ Sokol Horní Jiřetín/FK Litvínov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TJ Krupka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468100802"/>
                  </a:ext>
                </a:extLst>
              </a:tr>
              <a:tr h="188469">
                <a:tc>
                  <a:txBody>
                    <a:bodyPr/>
                    <a:lstStyle/>
                    <a:p>
                      <a:pPr algn="ctr" rtl="0" fontAlgn="ctr"/>
                      <a:r>
                        <a:rPr lang="cs-CZ" sz="1100" b="1" i="0" u="none" strike="noStrike" dirty="0">
                          <a:solidFill>
                            <a:srgbClr val="000000"/>
                          </a:solidFill>
                          <a:effectLst/>
                          <a:latin typeface="Arial" panose="020B0604020202020204" pitchFamily="34" charset="0"/>
                        </a:rPr>
                        <a:t>15.06.2019 14:30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Litoměřicko B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a:t>
                      </a:r>
                      <a:r>
                        <a:rPr lang="cs-CZ" sz="1100" b="1" i="0" u="none" strike="noStrike" dirty="0" err="1">
                          <a:solidFill>
                            <a:srgbClr val="000000"/>
                          </a:solidFill>
                          <a:effectLst/>
                          <a:latin typeface="Arial" panose="020B0604020202020204" pitchFamily="34" charset="0"/>
                        </a:rPr>
                        <a:t>Tatran</a:t>
                      </a:r>
                      <a:r>
                        <a:rPr lang="cs-CZ" sz="1100" b="1" i="0" u="none" strike="noStrike" dirty="0">
                          <a:solidFill>
                            <a:srgbClr val="000000"/>
                          </a:solidFill>
                          <a:effectLst/>
                          <a:latin typeface="Arial" panose="020B0604020202020204" pitchFamily="34" charset="0"/>
                        </a:rPr>
                        <a:t> Kadaň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131592934"/>
                  </a:ext>
                </a:extLst>
              </a:tr>
              <a:tr h="188469">
                <a:tc>
                  <a:txBody>
                    <a:bodyPr/>
                    <a:lstStyle/>
                    <a:p>
                      <a:pPr algn="ctr" rtl="0" fontAlgn="ctr"/>
                      <a:r>
                        <a:rPr lang="cs-CZ" sz="1100" b="1" i="0" u="none" strike="noStrike">
                          <a:solidFill>
                            <a:srgbClr val="000000"/>
                          </a:solidFill>
                          <a:effectLst/>
                          <a:latin typeface="Arial" panose="020B0604020202020204" pitchFamily="34" charset="0"/>
                        </a:rPr>
                        <a:t>15.06.2019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SK Brná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Jílové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70747936"/>
                  </a:ext>
                </a:extLst>
              </a:tr>
              <a:tr h="371005">
                <a:tc>
                  <a:txBody>
                    <a:bodyPr/>
                    <a:lstStyle/>
                    <a:p>
                      <a:pPr algn="ctr" rtl="0" fontAlgn="ctr"/>
                      <a:r>
                        <a:rPr lang="cs-CZ" sz="1100" b="1" i="0" u="none" strike="noStrike" dirty="0">
                          <a:solidFill>
                            <a:srgbClr val="000000"/>
                          </a:solidFill>
                          <a:effectLst/>
                          <a:latin typeface="Arial" panose="020B0604020202020204" pitchFamily="34" charset="0"/>
                        </a:rPr>
                        <a:t>15.06.2019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TJ Spartak Perštejn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Jiskra Modrá/SK Hrobce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431830381"/>
                  </a:ext>
                </a:extLst>
              </a:tr>
              <a:tr h="371005">
                <a:tc>
                  <a:txBody>
                    <a:bodyPr/>
                    <a:lstStyle/>
                    <a:p>
                      <a:pPr algn="ctr" rtl="0" fontAlgn="ctr"/>
                      <a:r>
                        <a:rPr lang="cs-CZ" sz="1100" b="1" i="0" u="none" strike="noStrike" dirty="0">
                          <a:solidFill>
                            <a:srgbClr val="000000"/>
                          </a:solidFill>
                          <a:effectLst/>
                          <a:latin typeface="Arial" panose="020B0604020202020204" pitchFamily="34" charset="0"/>
                        </a:rPr>
                        <a:t>15.06.2019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SK STAP-TRATEC Vilémov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FK SEKO Louny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46053591"/>
                  </a:ext>
                </a:extLst>
              </a:tr>
              <a:tr h="188469">
                <a:tc>
                  <a:txBody>
                    <a:bodyPr/>
                    <a:lstStyle/>
                    <a:p>
                      <a:pPr algn="ctr" rtl="0" fontAlgn="ctr"/>
                      <a:r>
                        <a:rPr lang="cs-CZ" sz="1100" b="1" i="0" u="none" strike="noStrike">
                          <a:solidFill>
                            <a:srgbClr val="000000"/>
                          </a:solidFill>
                          <a:effectLst/>
                          <a:latin typeface="Arial" panose="020B0604020202020204" pitchFamily="34" charset="0"/>
                        </a:rPr>
                        <a:t>15.06.2019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FK Slavoj Žatec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ASK Lovosice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115754881"/>
                  </a:ext>
                </a:extLst>
              </a:tr>
            </a:tbl>
          </a:graphicData>
        </a:graphic>
      </p:graphicFrame>
      <p:sp>
        <p:nvSpPr>
          <p:cNvPr id="8" name="Obdélník 7">
            <a:extLst>
              <a:ext uri="{FF2B5EF4-FFF2-40B4-BE49-F238E27FC236}">
                <a16:creationId xmlns:a16="http://schemas.microsoft.com/office/drawing/2014/main" id="{90AD1943-FCD0-4CE2-B04F-C82052E5829C}"/>
              </a:ext>
            </a:extLst>
          </p:cNvPr>
          <p:cNvSpPr/>
          <p:nvPr/>
        </p:nvSpPr>
        <p:spPr>
          <a:xfrm>
            <a:off x="5544592" y="1517210"/>
            <a:ext cx="4591701" cy="5447645"/>
          </a:xfrm>
          <a:prstGeom prst="rect">
            <a:avLst/>
          </a:prstGeom>
        </p:spPr>
        <p:txBody>
          <a:bodyPr wrap="square">
            <a:spAutoFit/>
          </a:bodyPr>
          <a:lstStyle/>
          <a:p>
            <a:pPr algn="ctr"/>
            <a:r>
              <a:rPr lang="cs-CZ" sz="1800" dirty="0">
                <a:solidFill>
                  <a:srgbClr val="151515"/>
                </a:solidFill>
                <a:highlight>
                  <a:srgbClr val="FFFF00"/>
                </a:highlight>
                <a:latin typeface="Rockwell" panose="02060603020205020403" pitchFamily="18" charset="0"/>
              </a:rPr>
              <a:t>SK Štětí B-SK Liběšice B</a:t>
            </a:r>
          </a:p>
          <a:p>
            <a:pPr algn="ctr"/>
            <a:r>
              <a:rPr lang="cs-CZ" sz="1800" dirty="0">
                <a:solidFill>
                  <a:srgbClr val="151515"/>
                </a:solidFill>
                <a:highlight>
                  <a:srgbClr val="FFFF00"/>
                </a:highlight>
                <a:latin typeface="Rockwell" panose="02060603020205020403" pitchFamily="18" charset="0"/>
              </a:rPr>
              <a:t>4:3(2:1)  </a:t>
            </a:r>
            <a:r>
              <a:rPr lang="cs-CZ" sz="1400" dirty="0">
                <a:solidFill>
                  <a:srgbClr val="151515"/>
                </a:solidFill>
                <a:highlight>
                  <a:srgbClr val="FFFF00"/>
                </a:highlight>
                <a:latin typeface="Rockwell" panose="02060603020205020403" pitchFamily="18" charset="0"/>
              </a:rPr>
              <a:t>19.5.2019  2. kolo nadstavby IV. Třídy</a:t>
            </a:r>
          </a:p>
          <a:p>
            <a:pPr algn="just"/>
            <a:r>
              <a:rPr lang="cs-CZ" b="0" dirty="0">
                <a:solidFill>
                  <a:srgbClr val="151515"/>
                </a:solidFill>
                <a:latin typeface="Arial" panose="020B0604020202020204" pitchFamily="34" charset="0"/>
                <a:cs typeface="Arial" panose="020B0604020202020204" pitchFamily="34" charset="0"/>
              </a:rPr>
              <a:t>V 1. kole nadstavby Liběšická rezerva přestřílela doma Ctiněves impozantním výsledkem 8:1  a to u nás ve Štětí vyvolala určité očekávání, jak se zápas bude ve Štětí vyvíjet. Navíc se hrálo ve stejný čas, kdy naše A mužstvo  hrálo mistrovský zápas v Litoměřicích, a tak nebyly k dispozici případné posily.  Hosté však také nepřijeli v plné síly, protože jich bylo pouze 10. Na první branku se čekalo do 16. minuty a k naší nemilé radosti vytahoval po střele Jakuba Hambálka míč ze sítě strážce naší branky Josef Horáček. O vyrovnání se ve 23. minutě zasloužil Matěj Svoboda a ještě do poločasu stačil otočit výsledek na 2:1 v náš prospěch Šimon Vála.   Když pak stejný hráč hned z kraje 2. půle zvýšil na 3:1, tak se zdálo, že kráčíme za jasnou výhrou. Trochu jsme se ale přepočítali. V 62. minutě totiž snížil Jaroslav Fejfar na 2:3 a  o vítězi nebylo ještě zdaleka rozhodnuto. Do hry v podobě branky vstoupil čtvrthodiny před koncem Lukáš Brzek a svojí první brankou v nadstavbové části upravil na 4:2.  To už bylo k výhře hodně blízko. Soupeř stačil ještě vstřelit kontaktní gól, ale vyrovnat úž nedokázal. Cenní výhra, která může být v konečném součtu nadstavbové části hodně důležitá.       </a:t>
            </a:r>
          </a:p>
          <a:p>
            <a:r>
              <a:rPr lang="cs-CZ" b="0" u="sng" dirty="0">
                <a:solidFill>
                  <a:srgbClr val="151515"/>
                </a:solidFill>
                <a:latin typeface="Arial" panose="020B0604020202020204" pitchFamily="34" charset="0"/>
                <a:cs typeface="Arial" panose="020B0604020202020204" pitchFamily="34" charset="0"/>
              </a:rPr>
              <a:t>Branky: </a:t>
            </a:r>
            <a:r>
              <a:rPr lang="cs-CZ" b="0" dirty="0">
                <a:solidFill>
                  <a:srgbClr val="151515"/>
                </a:solidFill>
                <a:latin typeface="Arial" panose="020B0604020202020204" pitchFamily="34" charset="0"/>
                <a:cs typeface="Arial" panose="020B0604020202020204" pitchFamily="34" charset="0"/>
              </a:rPr>
              <a:t>.</a:t>
            </a:r>
            <a:r>
              <a:rPr lang="cs-CZ" b="0" dirty="0" err="1">
                <a:solidFill>
                  <a:srgbClr val="151515"/>
                </a:solidFill>
                <a:latin typeface="Arial" panose="020B0604020202020204" pitchFamily="34" charset="0"/>
                <a:cs typeface="Arial" panose="020B0604020202020204" pitchFamily="34" charset="0"/>
              </a:rPr>
              <a:t>Š.Vála</a:t>
            </a:r>
            <a:r>
              <a:rPr lang="cs-CZ" b="0" dirty="0">
                <a:solidFill>
                  <a:srgbClr val="151515"/>
                </a:solidFill>
                <a:latin typeface="Arial" panose="020B0604020202020204" pitchFamily="34" charset="0"/>
                <a:cs typeface="Arial" panose="020B0604020202020204" pitchFamily="34" charset="0"/>
              </a:rPr>
              <a:t> 2, </a:t>
            </a:r>
            <a:r>
              <a:rPr lang="cs-CZ" b="0" dirty="0" err="1">
                <a:solidFill>
                  <a:srgbClr val="151515"/>
                </a:solidFill>
                <a:latin typeface="Arial" panose="020B0604020202020204" pitchFamily="34" charset="0"/>
                <a:cs typeface="Arial" panose="020B0604020202020204" pitchFamily="34" charset="0"/>
              </a:rPr>
              <a:t>M.Svoboda</a:t>
            </a:r>
            <a:r>
              <a:rPr lang="cs-CZ" b="0" dirty="0">
                <a:solidFill>
                  <a:srgbClr val="151515"/>
                </a:solidFill>
                <a:latin typeface="Arial" panose="020B0604020202020204" pitchFamily="34" charset="0"/>
                <a:cs typeface="Arial" panose="020B0604020202020204" pitchFamily="34" charset="0"/>
              </a:rPr>
              <a:t>, </a:t>
            </a:r>
            <a:r>
              <a:rPr lang="cs-CZ" b="0" dirty="0" err="1">
                <a:solidFill>
                  <a:srgbClr val="151515"/>
                </a:solidFill>
                <a:latin typeface="Arial" panose="020B0604020202020204" pitchFamily="34" charset="0"/>
                <a:cs typeface="Arial" panose="020B0604020202020204" pitchFamily="34" charset="0"/>
              </a:rPr>
              <a:t>L.Brzek</a:t>
            </a:r>
            <a:endParaRPr lang="cs-CZ" b="0" dirty="0">
              <a:solidFill>
                <a:srgbClr val="151515"/>
              </a:solidFill>
              <a:latin typeface="Arial" panose="020B0604020202020204" pitchFamily="34" charset="0"/>
              <a:cs typeface="Arial" panose="020B0604020202020204" pitchFamily="34" charset="0"/>
            </a:endParaRPr>
          </a:p>
          <a:p>
            <a:r>
              <a:rPr lang="cs-CZ" b="0" u="sng" dirty="0">
                <a:solidFill>
                  <a:srgbClr val="151515"/>
                </a:solidFill>
                <a:latin typeface="Arial" panose="020B0604020202020204" pitchFamily="34" charset="0"/>
                <a:cs typeface="Arial" panose="020B0604020202020204" pitchFamily="34" charset="0"/>
              </a:rPr>
              <a:t>Sestava: </a:t>
            </a:r>
            <a:r>
              <a:rPr lang="cs-CZ" b="0" dirty="0" err="1">
                <a:solidFill>
                  <a:srgbClr val="151515"/>
                </a:solidFill>
                <a:latin typeface="Arial" panose="020B0604020202020204" pitchFamily="34" charset="0"/>
                <a:cs typeface="Arial" panose="020B0604020202020204" pitchFamily="34" charset="0"/>
              </a:rPr>
              <a:t>J.Horáček-J.Tichý</a:t>
            </a:r>
            <a:r>
              <a:rPr lang="cs-CZ" b="0" dirty="0">
                <a:solidFill>
                  <a:srgbClr val="151515"/>
                </a:solidFill>
                <a:latin typeface="Arial" panose="020B0604020202020204" pitchFamily="34" charset="0"/>
                <a:cs typeface="Arial" panose="020B0604020202020204" pitchFamily="34" charset="0"/>
              </a:rPr>
              <a:t>, </a:t>
            </a:r>
            <a:r>
              <a:rPr lang="cs-CZ" b="0" dirty="0" err="1">
                <a:solidFill>
                  <a:srgbClr val="151515"/>
                </a:solidFill>
                <a:latin typeface="Arial" panose="020B0604020202020204" pitchFamily="34" charset="0"/>
                <a:cs typeface="Arial" panose="020B0604020202020204" pitchFamily="34" charset="0"/>
              </a:rPr>
              <a:t>M.Svoboda</a:t>
            </a:r>
            <a:r>
              <a:rPr lang="cs-CZ" b="0" dirty="0">
                <a:solidFill>
                  <a:srgbClr val="151515"/>
                </a:solidFill>
                <a:latin typeface="Arial" panose="020B0604020202020204" pitchFamily="34" charset="0"/>
                <a:cs typeface="Arial" panose="020B0604020202020204" pitchFamily="34" charset="0"/>
              </a:rPr>
              <a:t>, </a:t>
            </a:r>
            <a:r>
              <a:rPr lang="cs-CZ" b="0" dirty="0" err="1">
                <a:solidFill>
                  <a:srgbClr val="151515"/>
                </a:solidFill>
                <a:latin typeface="Arial" panose="020B0604020202020204" pitchFamily="34" charset="0"/>
                <a:cs typeface="Arial" panose="020B0604020202020204" pitchFamily="34" charset="0"/>
              </a:rPr>
              <a:t>R.Feko</a:t>
            </a:r>
            <a:r>
              <a:rPr lang="cs-CZ" b="0" dirty="0">
                <a:solidFill>
                  <a:srgbClr val="151515"/>
                </a:solidFill>
                <a:latin typeface="Arial" panose="020B0604020202020204" pitchFamily="34" charset="0"/>
                <a:cs typeface="Arial" panose="020B0604020202020204" pitchFamily="34" charset="0"/>
              </a:rPr>
              <a:t>, </a:t>
            </a:r>
          </a:p>
          <a:p>
            <a:r>
              <a:rPr lang="cs-CZ" b="0" dirty="0">
                <a:solidFill>
                  <a:srgbClr val="151515"/>
                </a:solidFill>
                <a:latin typeface="Arial" panose="020B0604020202020204" pitchFamily="34" charset="0"/>
                <a:cs typeface="Arial" panose="020B0604020202020204" pitchFamily="34" charset="0"/>
              </a:rPr>
              <a:t>                </a:t>
            </a:r>
            <a:r>
              <a:rPr lang="cs-CZ" b="0" dirty="0" err="1">
                <a:solidFill>
                  <a:srgbClr val="151515"/>
                </a:solidFill>
                <a:latin typeface="Arial" panose="020B0604020202020204" pitchFamily="34" charset="0"/>
                <a:cs typeface="Arial" panose="020B0604020202020204" pitchFamily="34" charset="0"/>
              </a:rPr>
              <a:t>P.Střihavka</a:t>
            </a:r>
            <a:r>
              <a:rPr lang="cs-CZ" b="0" dirty="0">
                <a:solidFill>
                  <a:srgbClr val="151515"/>
                </a:solidFill>
                <a:latin typeface="Arial" panose="020B0604020202020204" pitchFamily="34" charset="0"/>
                <a:cs typeface="Arial" panose="020B0604020202020204" pitchFamily="34" charset="0"/>
              </a:rPr>
              <a:t>(46.R.Šíma)(76.P.Minárik), </a:t>
            </a:r>
            <a:r>
              <a:rPr lang="cs-CZ" b="0" dirty="0" err="1">
                <a:solidFill>
                  <a:srgbClr val="151515"/>
                </a:solidFill>
                <a:latin typeface="Arial" panose="020B0604020202020204" pitchFamily="34" charset="0"/>
                <a:cs typeface="Arial" panose="020B0604020202020204" pitchFamily="34" charset="0"/>
              </a:rPr>
              <a:t>L.Jakl</a:t>
            </a:r>
            <a:r>
              <a:rPr lang="cs-CZ" b="0" dirty="0">
                <a:solidFill>
                  <a:srgbClr val="151515"/>
                </a:solidFill>
                <a:latin typeface="Arial" panose="020B0604020202020204" pitchFamily="34" charset="0"/>
                <a:cs typeface="Arial" panose="020B0604020202020204" pitchFamily="34" charset="0"/>
              </a:rPr>
              <a:t>, </a:t>
            </a:r>
            <a:r>
              <a:rPr lang="cs-CZ" b="0" dirty="0" err="1">
                <a:solidFill>
                  <a:srgbClr val="151515"/>
                </a:solidFill>
                <a:latin typeface="Arial" panose="020B0604020202020204" pitchFamily="34" charset="0"/>
                <a:cs typeface="Arial" panose="020B0604020202020204" pitchFamily="34" charset="0"/>
              </a:rPr>
              <a:t>L.Brzek</a:t>
            </a:r>
            <a:r>
              <a:rPr lang="cs-CZ" b="0" dirty="0">
                <a:solidFill>
                  <a:srgbClr val="151515"/>
                </a:solidFill>
                <a:latin typeface="Arial" panose="020B0604020202020204" pitchFamily="34" charset="0"/>
                <a:cs typeface="Arial" panose="020B0604020202020204" pitchFamily="34" charset="0"/>
              </a:rPr>
              <a:t>,  </a:t>
            </a:r>
          </a:p>
          <a:p>
            <a:r>
              <a:rPr lang="cs-CZ" b="0" dirty="0">
                <a:solidFill>
                  <a:srgbClr val="151515"/>
                </a:solidFill>
                <a:latin typeface="Arial" panose="020B0604020202020204" pitchFamily="34" charset="0"/>
                <a:cs typeface="Arial" panose="020B0604020202020204" pitchFamily="34" charset="0"/>
              </a:rPr>
              <a:t>                </a:t>
            </a:r>
            <a:r>
              <a:rPr lang="cs-CZ" b="0" dirty="0" err="1">
                <a:solidFill>
                  <a:srgbClr val="151515"/>
                </a:solidFill>
                <a:latin typeface="Arial" panose="020B0604020202020204" pitchFamily="34" charset="0"/>
                <a:cs typeface="Arial" panose="020B0604020202020204" pitchFamily="34" charset="0"/>
              </a:rPr>
              <a:t>P.Fulín</a:t>
            </a:r>
            <a:r>
              <a:rPr lang="cs-CZ" b="0" dirty="0">
                <a:solidFill>
                  <a:srgbClr val="151515"/>
                </a:solidFill>
                <a:latin typeface="Arial" panose="020B0604020202020204" pitchFamily="34" charset="0"/>
                <a:cs typeface="Arial" panose="020B0604020202020204" pitchFamily="34" charset="0"/>
              </a:rPr>
              <a:t>, </a:t>
            </a:r>
            <a:r>
              <a:rPr lang="cs-CZ" b="0" dirty="0" err="1">
                <a:solidFill>
                  <a:srgbClr val="151515"/>
                </a:solidFill>
                <a:latin typeface="Arial" panose="020B0604020202020204" pitchFamily="34" charset="0"/>
                <a:cs typeface="Arial" panose="020B0604020202020204" pitchFamily="34" charset="0"/>
              </a:rPr>
              <a:t>Š.Vála</a:t>
            </a:r>
            <a:r>
              <a:rPr lang="cs-CZ" b="0" dirty="0">
                <a:solidFill>
                  <a:srgbClr val="151515"/>
                </a:solidFill>
                <a:latin typeface="Arial" panose="020B0604020202020204" pitchFamily="34" charset="0"/>
                <a:cs typeface="Arial" panose="020B0604020202020204" pitchFamily="34" charset="0"/>
              </a:rPr>
              <a:t>, </a:t>
            </a:r>
            <a:r>
              <a:rPr lang="cs-CZ" b="0" dirty="0" err="1">
                <a:solidFill>
                  <a:srgbClr val="151515"/>
                </a:solidFill>
                <a:latin typeface="Arial" panose="020B0604020202020204" pitchFamily="34" charset="0"/>
                <a:cs typeface="Arial" panose="020B0604020202020204" pitchFamily="34" charset="0"/>
              </a:rPr>
              <a:t>F.Podhorský</a:t>
            </a:r>
            <a:r>
              <a:rPr lang="cs-CZ" b="0" dirty="0">
                <a:solidFill>
                  <a:srgbClr val="151515"/>
                </a:solidFill>
                <a:latin typeface="Arial" panose="020B0604020202020204" pitchFamily="34" charset="0"/>
                <a:cs typeface="Arial" panose="020B0604020202020204" pitchFamily="34" charset="0"/>
              </a:rPr>
              <a:t>, </a:t>
            </a:r>
            <a:r>
              <a:rPr lang="cs-CZ" b="0" dirty="0" err="1">
                <a:solidFill>
                  <a:srgbClr val="151515"/>
                </a:solidFill>
                <a:latin typeface="Arial" panose="020B0604020202020204" pitchFamily="34" charset="0"/>
                <a:cs typeface="Arial" panose="020B0604020202020204" pitchFamily="34" charset="0"/>
              </a:rPr>
              <a:t>T.Danč</a:t>
            </a:r>
            <a:r>
              <a:rPr lang="cs-CZ" b="0" dirty="0">
                <a:solidFill>
                  <a:srgbClr val="151515"/>
                </a:solidFill>
                <a:latin typeface="Arial" panose="020B0604020202020204" pitchFamily="34" charset="0"/>
                <a:cs typeface="Arial" panose="020B0604020202020204" pitchFamily="34" charset="0"/>
              </a:rPr>
              <a:t>,</a:t>
            </a:r>
          </a:p>
          <a:p>
            <a:r>
              <a:rPr lang="cs-CZ" b="0" u="sng" dirty="0">
                <a:solidFill>
                  <a:srgbClr val="151515"/>
                </a:solidFill>
                <a:latin typeface="Arial" panose="020B0604020202020204" pitchFamily="34" charset="0"/>
                <a:cs typeface="Arial" panose="020B0604020202020204" pitchFamily="34" charset="0"/>
              </a:rPr>
              <a:t>Připraveni: </a:t>
            </a:r>
            <a:r>
              <a:rPr lang="cs-CZ" b="0" dirty="0" err="1">
                <a:solidFill>
                  <a:srgbClr val="151515"/>
                </a:solidFill>
                <a:latin typeface="Arial" panose="020B0604020202020204" pitchFamily="34" charset="0"/>
                <a:cs typeface="Arial" panose="020B0604020202020204" pitchFamily="34" charset="0"/>
              </a:rPr>
              <a:t>L.Šrotýř</a:t>
            </a:r>
            <a:r>
              <a:rPr lang="cs-CZ" b="0" dirty="0">
                <a:solidFill>
                  <a:srgbClr val="151515"/>
                </a:solidFill>
                <a:latin typeface="Arial" panose="020B0604020202020204" pitchFamily="34" charset="0"/>
                <a:cs typeface="Arial" panose="020B0604020202020204" pitchFamily="34" charset="0"/>
              </a:rPr>
              <a:t>, </a:t>
            </a:r>
            <a:r>
              <a:rPr lang="cs-CZ" b="0" dirty="0" err="1">
                <a:solidFill>
                  <a:srgbClr val="151515"/>
                </a:solidFill>
                <a:latin typeface="Arial" panose="020B0604020202020204" pitchFamily="34" charset="0"/>
                <a:cs typeface="Arial" panose="020B0604020202020204" pitchFamily="34" charset="0"/>
              </a:rPr>
              <a:t>V.Guzy</a:t>
            </a:r>
            <a:endParaRPr lang="cs-CZ" b="0" dirty="0">
              <a:solidFill>
                <a:srgbClr val="151515"/>
              </a:solidFill>
              <a:latin typeface="Arial" panose="020B0604020202020204" pitchFamily="34" charset="0"/>
              <a:cs typeface="Arial" panose="020B0604020202020204" pitchFamily="34" charset="0"/>
            </a:endParaRPr>
          </a:p>
          <a:p>
            <a:r>
              <a:rPr lang="cs-CZ" b="0" u="sng" dirty="0">
                <a:solidFill>
                  <a:srgbClr val="151515"/>
                </a:solidFill>
                <a:latin typeface="Arial" panose="020B0604020202020204" pitchFamily="34" charset="0"/>
                <a:cs typeface="Arial" panose="020B0604020202020204" pitchFamily="34" charset="0"/>
              </a:rPr>
              <a:t>Trenér: </a:t>
            </a:r>
            <a:r>
              <a:rPr lang="cs-CZ" b="0" dirty="0" err="1">
                <a:solidFill>
                  <a:srgbClr val="151515"/>
                </a:solidFill>
                <a:latin typeface="Arial" panose="020B0604020202020204" pitchFamily="34" charset="0"/>
                <a:cs typeface="Arial" panose="020B0604020202020204" pitchFamily="34" charset="0"/>
              </a:rPr>
              <a:t>V.Podhorský</a:t>
            </a:r>
            <a:r>
              <a:rPr lang="cs-CZ" b="0" dirty="0">
                <a:solidFill>
                  <a:srgbClr val="151515"/>
                </a:solidFill>
                <a:latin typeface="Arial" panose="020B0604020202020204" pitchFamily="34" charset="0"/>
                <a:cs typeface="Arial" panose="020B0604020202020204" pitchFamily="34" charset="0"/>
              </a:rPr>
              <a:t>  </a:t>
            </a:r>
            <a:r>
              <a:rPr lang="cs-CZ" b="0" u="sng" dirty="0">
                <a:solidFill>
                  <a:srgbClr val="151515"/>
                </a:solidFill>
                <a:latin typeface="Arial" panose="020B0604020202020204" pitchFamily="34" charset="0"/>
                <a:cs typeface="Arial" panose="020B0604020202020204" pitchFamily="34" charset="0"/>
              </a:rPr>
              <a:t>Vedoucí: </a:t>
            </a:r>
            <a:r>
              <a:rPr lang="cs-CZ" b="0" dirty="0" err="1">
                <a:solidFill>
                  <a:srgbClr val="151515"/>
                </a:solidFill>
                <a:latin typeface="Arial" panose="020B0604020202020204" pitchFamily="34" charset="0"/>
                <a:cs typeface="Arial" panose="020B0604020202020204" pitchFamily="34" charset="0"/>
              </a:rPr>
              <a:t>V.Švancara</a:t>
            </a:r>
            <a:endParaRPr lang="cs-CZ" b="0" dirty="0">
              <a:solidFill>
                <a:srgbClr val="151515"/>
              </a:solidFill>
              <a:latin typeface="Arial" panose="020B0604020202020204" pitchFamily="34" charset="0"/>
              <a:cs typeface="Arial" panose="020B0604020202020204" pitchFamily="34" charset="0"/>
            </a:endParaRPr>
          </a:p>
          <a:p>
            <a:r>
              <a:rPr lang="cs-CZ" b="0" u="sng" dirty="0">
                <a:solidFill>
                  <a:srgbClr val="151515"/>
                </a:solidFill>
                <a:latin typeface="Arial" panose="020B0604020202020204" pitchFamily="34" charset="0"/>
                <a:cs typeface="Arial" panose="020B0604020202020204" pitchFamily="34" charset="0"/>
              </a:rPr>
              <a:t>Rozhodčí: </a:t>
            </a:r>
            <a:r>
              <a:rPr lang="cs-CZ" b="0" dirty="0" err="1">
                <a:solidFill>
                  <a:srgbClr val="151515"/>
                </a:solidFill>
                <a:latin typeface="Arial" panose="020B0604020202020204" pitchFamily="34" charset="0"/>
                <a:cs typeface="Arial" panose="020B0604020202020204" pitchFamily="34" charset="0"/>
              </a:rPr>
              <a:t>Šefránek</a:t>
            </a:r>
            <a:r>
              <a:rPr lang="cs-CZ" b="0" dirty="0">
                <a:solidFill>
                  <a:srgbClr val="151515"/>
                </a:solidFill>
                <a:latin typeface="Arial" panose="020B0604020202020204" pitchFamily="34" charset="0"/>
                <a:cs typeface="Arial" panose="020B0604020202020204" pitchFamily="34" charset="0"/>
              </a:rPr>
              <a:t> František</a:t>
            </a:r>
            <a:endParaRPr lang="cs-CZ" b="0" dirty="0">
              <a:latin typeface="Rockwell" panose="02060603020205020403" pitchFamily="18" charset="0"/>
            </a:endParaRPr>
          </a:p>
        </p:txBody>
      </p:sp>
      <p:sp>
        <p:nvSpPr>
          <p:cNvPr id="10" name="TextovéPole 9">
            <a:extLst>
              <a:ext uri="{FF2B5EF4-FFF2-40B4-BE49-F238E27FC236}">
                <a16:creationId xmlns:a16="http://schemas.microsoft.com/office/drawing/2014/main" id="{7DEFEDD3-A182-4399-B339-1633F7C604BD}"/>
              </a:ext>
            </a:extLst>
          </p:cNvPr>
          <p:cNvSpPr txBox="1"/>
          <p:nvPr/>
        </p:nvSpPr>
        <p:spPr>
          <a:xfrm>
            <a:off x="5544592" y="153927"/>
            <a:ext cx="4536504" cy="1200329"/>
          </a:xfrm>
          <a:prstGeom prst="rect">
            <a:avLst/>
          </a:prstGeom>
          <a:solidFill>
            <a:srgbClr val="D1E3F3"/>
          </a:solidFill>
          <a:ln w="44450">
            <a:solidFill>
              <a:srgbClr val="FFC000"/>
            </a:solidFill>
            <a:prstDash val="lgDashDotDot"/>
          </a:ln>
          <a:effectLst>
            <a:innerShdw blurRad="63500" dist="1790700" dir="11040000">
              <a:srgbClr val="FFFF00">
                <a:alpha val="50000"/>
              </a:srgbClr>
            </a:innerShdw>
            <a:softEdge rad="0"/>
          </a:effectLst>
        </p:spPr>
        <p:txBody>
          <a:bodyPr wrap="square" rtlCol="0">
            <a:spAutoFit/>
          </a:bodyPr>
          <a:lstStyle/>
          <a:p>
            <a:pPr algn="ctr"/>
            <a:r>
              <a:rPr lang="cs-CZ" sz="2400" dirty="0">
                <a:solidFill>
                  <a:srgbClr val="9900CC"/>
                </a:solidFill>
                <a:latin typeface="David" panose="020E0502060401010101" pitchFamily="34" charset="-79"/>
                <a:cs typeface="David" panose="020E0502060401010101" pitchFamily="34" charset="-79"/>
              </a:rPr>
              <a:t>Ve druhém zápase nadstavbové části B mužstvo dospělých poprvé vyhrálo</a:t>
            </a:r>
          </a:p>
        </p:txBody>
      </p:sp>
      <p:pic>
        <p:nvPicPr>
          <p:cNvPr id="11" name="Obrázek 10">
            <a:extLst>
              <a:ext uri="{FF2B5EF4-FFF2-40B4-BE49-F238E27FC236}">
                <a16:creationId xmlns:a16="http://schemas.microsoft.com/office/drawing/2014/main" id="{8CC0B8C6-FBDD-42FD-9E26-A5BE9CDCC5AD}"/>
              </a:ext>
            </a:extLst>
          </p:cNvPr>
          <p:cNvPicPr>
            <a:picLocks noChangeAspect="1"/>
          </p:cNvPicPr>
          <p:nvPr/>
        </p:nvPicPr>
        <p:blipFill>
          <a:blip r:embed="rId2"/>
          <a:stretch>
            <a:fillRect/>
          </a:stretch>
        </p:blipFill>
        <p:spPr>
          <a:xfrm>
            <a:off x="9289008" y="6390517"/>
            <a:ext cx="583839" cy="699914"/>
          </a:xfrm>
          <a:prstGeom prst="rect">
            <a:avLst/>
          </a:prstGeom>
        </p:spPr>
      </p:pic>
    </p:spTree>
    <p:extLst>
      <p:ext uri="{BB962C8B-B14F-4D97-AF65-F5344CB8AC3E}">
        <p14:creationId xmlns:p14="http://schemas.microsoft.com/office/powerpoint/2010/main" val="290661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38</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11</a:t>
            </a:r>
          </a:p>
        </p:txBody>
      </p:sp>
      <p:sp>
        <p:nvSpPr>
          <p:cNvPr id="11" name="Obdélník 10"/>
          <p:cNvSpPr/>
          <p:nvPr/>
        </p:nvSpPr>
        <p:spPr>
          <a:xfrm>
            <a:off x="5543705" y="2025621"/>
            <a:ext cx="4680520" cy="4900380"/>
          </a:xfrm>
          <a:prstGeom prst="rect">
            <a:avLst/>
          </a:prstGeom>
        </p:spPr>
        <p:txBody>
          <a:bodyPr wrap="square">
            <a:spAutoFit/>
          </a:bodyPr>
          <a:lstStyle/>
          <a:p>
            <a:pPr>
              <a:lnSpc>
                <a:spcPct val="107000"/>
              </a:lnSpc>
              <a:spcAft>
                <a:spcPts val="0"/>
              </a:spcAft>
              <a:tabLst>
                <a:tab pos="1170305" algn="l"/>
              </a:tabLst>
            </a:pPr>
            <a:r>
              <a:rPr lang="cs-CZ" sz="1400" dirty="0">
                <a:highlight>
                  <a:srgbClr val="FFFF00"/>
                </a:highlight>
                <a:latin typeface="Arial Black" panose="020B0A04020102020204" pitchFamily="34" charset="0"/>
                <a:ea typeface="Calibri" panose="020F0502020204030204" pitchFamily="34" charset="0"/>
                <a:cs typeface="Arial" panose="020B0604020202020204" pitchFamily="34" charset="0"/>
              </a:rPr>
              <a:t>TJ Sokol Horní Jiřetín/FK Litvínov</a:t>
            </a:r>
          </a:p>
          <a:p>
            <a:pPr>
              <a:lnSpc>
                <a:spcPct val="107000"/>
              </a:lnSpc>
              <a:spcAft>
                <a:spcPts val="0"/>
              </a:spcAft>
              <a:tabLst>
                <a:tab pos="1170305" algn="l"/>
              </a:tabLst>
            </a:pPr>
            <a:r>
              <a:rPr lang="cs-CZ" sz="1400" dirty="0">
                <a:highlight>
                  <a:srgbClr val="FFFF00"/>
                </a:highlight>
                <a:latin typeface="Arial Black" panose="020B0A04020102020204" pitchFamily="34" charset="0"/>
                <a:ea typeface="Calibri" panose="020F0502020204030204" pitchFamily="34" charset="0"/>
                <a:cs typeface="Arial" panose="020B0604020202020204" pitchFamily="34" charset="0"/>
              </a:rPr>
              <a:t>-SK Štětí   3:2(2:0)</a:t>
            </a:r>
            <a:endParaRPr lang="cs-CZ"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400" dirty="0">
                <a:highlight>
                  <a:srgbClr val="FFFF00"/>
                </a:highlight>
                <a:latin typeface="Arial Black" panose="020B0A04020102020204" pitchFamily="34" charset="0"/>
                <a:ea typeface="Calibri" panose="020F0502020204030204" pitchFamily="34" charset="0"/>
                <a:cs typeface="Arial" panose="020B0604020202020204" pitchFamily="34" charset="0"/>
              </a:rPr>
              <a:t> 25.5.2019   27. kolo</a:t>
            </a:r>
            <a:endParaRPr lang="cs-CZ"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Jednu změnu museli trenéři udělat oproti minulému úspěšnému zápasu proti Litoměřické rezervě, když opětovně zraněného Pavla </a:t>
            </a:r>
            <a:r>
              <a:rPr lang="cs-CZ" sz="1000" b="0" dirty="0" err="1">
                <a:latin typeface="Arial" panose="020B0604020202020204" pitchFamily="34" charset="0"/>
                <a:ea typeface="Calibri" panose="020F0502020204030204" pitchFamily="34" charset="0"/>
                <a:cs typeface="Arial" panose="020B0604020202020204" pitchFamily="34" charset="0"/>
              </a:rPr>
              <a:t>Faryho</a:t>
            </a:r>
            <a:r>
              <a:rPr lang="cs-CZ" sz="1000" b="0" dirty="0">
                <a:latin typeface="Arial" panose="020B0604020202020204" pitchFamily="34" charset="0"/>
                <a:ea typeface="Calibri" panose="020F0502020204030204" pitchFamily="34" charset="0"/>
                <a:cs typeface="Arial" panose="020B0604020202020204" pitchFamily="34" charset="0"/>
              </a:rPr>
              <a:t> nahradil Jan </a:t>
            </a:r>
            <a:r>
              <a:rPr lang="cs-CZ" sz="1000" b="0" dirty="0" err="1">
                <a:latin typeface="Arial" panose="020B0604020202020204" pitchFamily="34" charset="0"/>
                <a:ea typeface="Calibri" panose="020F0502020204030204" pitchFamily="34" charset="0"/>
                <a:cs typeface="Arial" panose="020B0604020202020204" pitchFamily="34" charset="0"/>
              </a:rPr>
              <a:t>Prieložný</a:t>
            </a:r>
            <a:r>
              <a:rPr lang="cs-CZ" sz="1000" b="0" dirty="0">
                <a:latin typeface="Arial" panose="020B0604020202020204" pitchFamily="34" charset="0"/>
                <a:ea typeface="Calibri" panose="020F0502020204030204" pitchFamily="34" charset="0"/>
                <a:cs typeface="Arial" panose="020B0604020202020204" pitchFamily="34" charset="0"/>
              </a:rPr>
              <a:t>. Domácí potřebovali body jako sůl, protože ve spodku tabulky je situace hodně zamotaná a Horní Jiřetín po výsledkově neúspěšných posledních kolech se také zařadil mezi mužstva hrající o záchranu v soutěži. V úvodních 10 minutách se toho na hřišti moc neodehrálo a hrstka věrných diváků se nudila. Přerušili to domácí ve 12. minutě. Ve středu hřiště jsme přišli o míč, obrana se nestačila včas dostat do obranného postavení a Tomáš </a:t>
            </a:r>
            <a:r>
              <a:rPr lang="cs-CZ" sz="1000" b="0" dirty="0" err="1">
                <a:latin typeface="Arial" panose="020B0604020202020204" pitchFamily="34" charset="0"/>
                <a:ea typeface="Calibri" panose="020F0502020204030204" pitchFamily="34" charset="0"/>
                <a:cs typeface="Arial" panose="020B0604020202020204" pitchFamily="34" charset="0"/>
              </a:rPr>
              <a:t>Banovič</a:t>
            </a:r>
            <a:r>
              <a:rPr lang="cs-CZ" sz="1000" b="0" dirty="0">
                <a:latin typeface="Arial" panose="020B0604020202020204" pitchFamily="34" charset="0"/>
                <a:ea typeface="Calibri" panose="020F0502020204030204" pitchFamily="34" charset="0"/>
                <a:cs typeface="Arial" panose="020B0604020202020204" pitchFamily="34" charset="0"/>
              </a:rPr>
              <a:t> otevřel skóre na1:0. Ve 14. minutě se pro domácí nabízela další příležitost po volném přímém kopu, ale míč z nohy Antonína Fišera skončil v Krušnohorských lesích. Ve hře dopředu jsme se moc neprosazovali. Až teprve v 15. minutě a byl to obránce Jiří Vacek, kdo v naší sestavě zkusil vystřelit. Úspěšně jsme nezahráli ani náš první roh z kopačky Jiřího Vokouna v 17. minutě. Ve 21. minutě jsme nechali volný prostor před pokutovým územím a toho náležitě využil Jakub Ševčík na zvýšení náskoku na 2:0 pro Jiřetín. Domácí byli na koni a naopak naše mužstvo zcela mimo rytmus. Chyběla kombinace, na domácího brankáře jsme prakticky nevystřelili a nepřesná rozehrávka zakládala spíše k rychlým protiútokům domácích. Jako třeba ve 29. minutě, kdy jsme uspořádali den otevřených dveří a zachraňovat pět minut po dvanácté, musel Tomáš Kysela hlídající branku. Na začátku poslední třetiny prvního poločasu jsme zahrávali volný přímý kop v podání Jiřího Vokouna, ale přeci jenom to bylo až příliš daleko na to, aby to dopadlo lépe. Poprvé v zápase museli domácí vyhlásit větší pohotovost až ve 37. minutě. Postaral se o to Marek Faust, ale v tísni už nestačil přihrát přesněji na Tomáše Písaře. 2 minuty před přestávkou z dobrých 22 metrů vypálil Marek Faust a domácí gólman Miloslav </a:t>
            </a:r>
            <a:r>
              <a:rPr lang="cs-CZ" sz="1000" b="0" dirty="0" err="1">
                <a:latin typeface="Arial" panose="020B0604020202020204" pitchFamily="34" charset="0"/>
                <a:ea typeface="Calibri" panose="020F0502020204030204" pitchFamily="34" charset="0"/>
                <a:cs typeface="Arial" panose="020B0604020202020204" pitchFamily="34" charset="0"/>
              </a:rPr>
              <a:t>Aschenbrenner</a:t>
            </a:r>
            <a:r>
              <a:rPr lang="cs-CZ" sz="1000" b="0" dirty="0">
                <a:latin typeface="Arial" panose="020B0604020202020204" pitchFamily="34" charset="0"/>
                <a:ea typeface="Calibri" panose="020F0502020204030204" pitchFamily="34" charset="0"/>
                <a:cs typeface="Arial" panose="020B0604020202020204" pitchFamily="34" charset="0"/>
              </a:rPr>
              <a:t> se zaposlouchal do symfonie, </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ovéPole 4"/>
          <p:cNvSpPr txBox="1"/>
          <p:nvPr/>
        </p:nvSpPr>
        <p:spPr>
          <a:xfrm>
            <a:off x="5400576" y="163116"/>
            <a:ext cx="4680520" cy="1569660"/>
          </a:xfrm>
          <a:prstGeom prst="rect">
            <a:avLst/>
          </a:prstGeom>
          <a:blipFill dpi="0" rotWithShape="1">
            <a:blip r:embed="rId2">
              <a:alphaModFix amt="64000"/>
            </a:blip>
            <a:srcRect/>
            <a:stretch>
              <a:fillRect/>
            </a:stretch>
          </a:blipFill>
          <a:effectLst>
            <a:softEdge rad="0"/>
          </a:effectLst>
        </p:spPr>
        <p:txBody>
          <a:bodyPr wrap="square" rtlCol="0">
            <a:spAutoFit/>
          </a:bodyPr>
          <a:lstStyle/>
          <a:p>
            <a:pPr algn="ctr"/>
            <a:r>
              <a:rPr lang="cs-CZ" sz="2400" dirty="0">
                <a:solidFill>
                  <a:srgbClr val="CC0000"/>
                </a:solidFill>
                <a:latin typeface="Arial Black" panose="020B0A04020102020204" pitchFamily="34" charset="0"/>
              </a:rPr>
              <a:t>Naposledy jsme venku s Horním Jiřetínem prohráli 24.11.2012. Zmeškali jsme první poločas</a:t>
            </a:r>
          </a:p>
        </p:txBody>
      </p:sp>
      <p:pic>
        <p:nvPicPr>
          <p:cNvPr id="6" name="Obrázek 5"/>
          <p:cNvPicPr>
            <a:picLocks noChangeAspect="1"/>
          </p:cNvPicPr>
          <p:nvPr/>
        </p:nvPicPr>
        <p:blipFill>
          <a:blip r:embed="rId3"/>
          <a:stretch>
            <a:fillRect/>
          </a:stretch>
        </p:blipFill>
        <p:spPr>
          <a:xfrm>
            <a:off x="9144992" y="1864983"/>
            <a:ext cx="936104" cy="808605"/>
          </a:xfrm>
          <a:prstGeom prst="rect">
            <a:avLst/>
          </a:prstGeom>
        </p:spPr>
      </p:pic>
      <p:sp>
        <p:nvSpPr>
          <p:cNvPr id="2" name="Obdélník 1"/>
          <p:cNvSpPr/>
          <p:nvPr/>
        </p:nvSpPr>
        <p:spPr>
          <a:xfrm>
            <a:off x="143992" y="1459260"/>
            <a:ext cx="4662059" cy="5394682"/>
          </a:xfrm>
          <a:prstGeom prst="rect">
            <a:avLst/>
          </a:prstGeom>
        </p:spPr>
        <p:txBody>
          <a:bodyPr wrap="square">
            <a:spAutoFit/>
          </a:bodyPr>
          <a:lstStyle/>
          <a:p>
            <a:pPr algn="ctr">
              <a:lnSpc>
                <a:spcPct val="107000"/>
              </a:lnSpc>
              <a:spcAft>
                <a:spcPts val="0"/>
              </a:spcAft>
            </a:pPr>
            <a:r>
              <a:rPr lang="cs-CZ" sz="1800" dirty="0">
                <a:solidFill>
                  <a:srgbClr val="0000CC"/>
                </a:solidFill>
                <a:latin typeface="Arial Black" panose="020B0A04020102020204" pitchFamily="34" charset="0"/>
                <a:ea typeface="Calibri" panose="020F0502020204030204" pitchFamily="34" charset="0"/>
                <a:cs typeface="Arial" panose="020B0604020202020204" pitchFamily="34" charset="0"/>
              </a:rPr>
              <a:t>Slavoj Sulejovice – SK Štětí B</a:t>
            </a:r>
            <a:endParaRPr lang="cs-CZ" sz="1100" dirty="0">
              <a:solidFill>
                <a:srgbClr val="0000CC"/>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a:solidFill>
                  <a:srgbClr val="0000CC"/>
                </a:solidFill>
                <a:latin typeface="Arial Black" panose="020B0A04020102020204" pitchFamily="34" charset="0"/>
                <a:ea typeface="Calibri" panose="020F0502020204030204" pitchFamily="34" charset="0"/>
                <a:cs typeface="Arial" panose="020B0604020202020204" pitchFamily="34" charset="0"/>
              </a:rPr>
              <a:t>5:3(1:2) </a:t>
            </a:r>
            <a:r>
              <a:rPr lang="cs-CZ" sz="1600" dirty="0">
                <a:solidFill>
                  <a:srgbClr val="0000CC"/>
                </a:solidFill>
                <a:latin typeface="Arial Black" panose="020B0A04020102020204" pitchFamily="34" charset="0"/>
                <a:ea typeface="Calibri" panose="020F0502020204030204" pitchFamily="34" charset="0"/>
                <a:cs typeface="Arial" panose="020B0604020202020204" pitchFamily="34" charset="0"/>
              </a:rPr>
              <a:t>26.5.2019   3. kolo nadstavby</a:t>
            </a:r>
            <a:endParaRPr lang="cs-CZ" sz="1050" dirty="0">
              <a:solidFill>
                <a:srgbClr val="0000CC"/>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b="0" dirty="0">
                <a:latin typeface="Arial" panose="020B0604020202020204" pitchFamily="34" charset="0"/>
                <a:ea typeface="Calibri" panose="020F0502020204030204" pitchFamily="34" charset="0"/>
                <a:cs typeface="Times New Roman" panose="02020603050405020304" pitchFamily="18" charset="0"/>
              </a:rPr>
              <a:t>Důležité utkání v cestě za postupem do vyšší soutěže jsme začali velmi dobře a už ve 4. minutě jsme šli do vedení 1:0 po brance Matěje Svobody. Když pak v 8. minutě přidal Šimon Vála další kousek, tak se zdálo, že v již zmiňované cestě nestojí žádná překážka. Hrálo se dál a celou první polovinu jsme hráli velmi hezký fotbal a domácím jsme toho moc nedovolili. Škoda jen, že se ve 33. minutě podařilo domácím z kopačky Jakuba Přeučila snížit na 1:2. Druhý poločas hned v 50. minutě jsme odstartovali nad míru dobře. René Růžička poslal naše mužstvo opět do dvoubrankového vedení tentokrát 3:1. Vstřelená branka v nás bohužel vyvolala pocit, že už je vyhráno a na výkonu se to projevilo v plné parádě. Domácí navíc přitvrdili a my jsme se s tím nemohli nějak popasovat. Nejprve na 2:3 snížil Michal </a:t>
            </a:r>
            <a:r>
              <a:rPr lang="cs-CZ" sz="1100" b="0" dirty="0" err="1">
                <a:latin typeface="Arial" panose="020B0604020202020204" pitchFamily="34" charset="0"/>
                <a:ea typeface="Calibri" panose="020F0502020204030204" pitchFamily="34" charset="0"/>
                <a:cs typeface="Times New Roman" panose="02020603050405020304" pitchFamily="18" charset="0"/>
              </a:rPr>
              <a:t>Perkner</a:t>
            </a:r>
            <a:r>
              <a:rPr lang="cs-CZ" sz="1100" b="0" dirty="0">
                <a:latin typeface="Arial" panose="020B0604020202020204" pitchFamily="34" charset="0"/>
                <a:ea typeface="Calibri" panose="020F0502020204030204" pitchFamily="34" charset="0"/>
                <a:cs typeface="Times New Roman" panose="02020603050405020304" pitchFamily="18" charset="0"/>
              </a:rPr>
              <a:t> a o vyrovnání na 3:3 se v 70. minutě zasloužil Radek Přeučil. Pak už to šlo jak po másle a pracně vybudované původní vedení 3:1 se zbortilo. V 81. minutě už jsme prohrávali 4:3 a ten poslední hřebíček do rakve nám svojí druhou brankou v zápase na konečných 5:3 nasadil Radek Přeučil. V boji v cestě za postupem není ještě nic ztraceno, ale už není prostor na zaváhání a jedině 3 výhry ve zbývajících utkáních dávají naději. Co nás však mrzí, je to že někteří hráči dali raději přednost zápasu Slavie-Sparta než klíčovému zápasu celé sezóny. </a:t>
            </a:r>
            <a:endParaRPr lang="cs-CZ" sz="1100" b="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b="0" u="sng" dirty="0">
                <a:latin typeface="Arial" panose="020B0604020202020204" pitchFamily="34" charset="0"/>
                <a:ea typeface="Calibri" panose="020F0502020204030204" pitchFamily="34" charset="0"/>
                <a:cs typeface="Times New Roman" panose="02020603050405020304" pitchFamily="18" charset="0"/>
              </a:rPr>
              <a:t>Branky:</a:t>
            </a:r>
            <a:r>
              <a:rPr lang="cs-CZ" sz="1100" b="0" dirty="0">
                <a:latin typeface="Arial" panose="020B0604020202020204" pitchFamily="34" charset="0"/>
                <a:ea typeface="Calibri" panose="020F0502020204030204" pitchFamily="34" charset="0"/>
                <a:cs typeface="Times New Roman" panose="02020603050405020304" pitchFamily="18" charset="0"/>
              </a:rPr>
              <a:t> </a:t>
            </a:r>
            <a:r>
              <a:rPr lang="cs-CZ" sz="1100" b="0" dirty="0" err="1">
                <a:latin typeface="Arial" panose="020B0604020202020204" pitchFamily="34" charset="0"/>
                <a:ea typeface="Calibri" panose="020F0502020204030204" pitchFamily="34" charset="0"/>
                <a:cs typeface="Times New Roman" panose="02020603050405020304" pitchFamily="18" charset="0"/>
              </a:rPr>
              <a:t>M.Svoboda</a:t>
            </a:r>
            <a:r>
              <a:rPr lang="cs-CZ" sz="1100" b="0" dirty="0">
                <a:latin typeface="Arial" panose="020B0604020202020204" pitchFamily="34" charset="0"/>
                <a:ea typeface="Calibri" panose="020F0502020204030204" pitchFamily="34" charset="0"/>
                <a:cs typeface="Times New Roman" panose="02020603050405020304" pitchFamily="18" charset="0"/>
              </a:rPr>
              <a:t> 1, </a:t>
            </a:r>
            <a:r>
              <a:rPr lang="cs-CZ" sz="1100" b="0" dirty="0" err="1">
                <a:latin typeface="Arial" panose="020B0604020202020204" pitchFamily="34" charset="0"/>
                <a:ea typeface="Calibri" panose="020F0502020204030204" pitchFamily="34" charset="0"/>
                <a:cs typeface="Times New Roman" panose="02020603050405020304" pitchFamily="18" charset="0"/>
              </a:rPr>
              <a:t>Š.Vála</a:t>
            </a:r>
            <a:r>
              <a:rPr lang="cs-CZ" sz="1100" b="0" dirty="0">
                <a:latin typeface="Arial" panose="020B0604020202020204" pitchFamily="34" charset="0"/>
                <a:ea typeface="Calibri" panose="020F0502020204030204" pitchFamily="34" charset="0"/>
                <a:cs typeface="Times New Roman" panose="02020603050405020304" pitchFamily="18" charset="0"/>
              </a:rPr>
              <a:t> 1, </a:t>
            </a:r>
            <a:r>
              <a:rPr lang="cs-CZ" sz="1100" b="0" dirty="0" err="1">
                <a:latin typeface="Arial" panose="020B0604020202020204" pitchFamily="34" charset="0"/>
                <a:ea typeface="Calibri" panose="020F0502020204030204" pitchFamily="34" charset="0"/>
                <a:cs typeface="Times New Roman" panose="02020603050405020304" pitchFamily="18" charset="0"/>
              </a:rPr>
              <a:t>R.Růžička</a:t>
            </a:r>
            <a:r>
              <a:rPr lang="cs-CZ" sz="1100" b="0" dirty="0">
                <a:latin typeface="Arial" panose="020B0604020202020204" pitchFamily="34" charset="0"/>
                <a:ea typeface="Calibri" panose="020F0502020204030204" pitchFamily="34" charset="0"/>
                <a:cs typeface="Times New Roman" panose="02020603050405020304" pitchFamily="18" charset="0"/>
              </a:rPr>
              <a:t> 1</a:t>
            </a:r>
            <a:endParaRPr lang="cs-CZ" sz="1100" b="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b="0" u="sng" dirty="0">
                <a:latin typeface="Arial" panose="020B0604020202020204" pitchFamily="34" charset="0"/>
                <a:ea typeface="Calibri" panose="020F0502020204030204" pitchFamily="34" charset="0"/>
                <a:cs typeface="Times New Roman" panose="02020603050405020304" pitchFamily="18" charset="0"/>
              </a:rPr>
              <a:t>Sestava:</a:t>
            </a:r>
            <a:r>
              <a:rPr lang="cs-CZ" sz="1100" b="0" dirty="0">
                <a:latin typeface="Arial" panose="020B0604020202020204" pitchFamily="34" charset="0"/>
                <a:ea typeface="Calibri" panose="020F0502020204030204" pitchFamily="34" charset="0"/>
                <a:cs typeface="Times New Roman" panose="02020603050405020304" pitchFamily="18" charset="0"/>
              </a:rPr>
              <a:t> </a:t>
            </a:r>
            <a:r>
              <a:rPr lang="cs-CZ" sz="1100" b="0" dirty="0" err="1">
                <a:latin typeface="Arial" panose="020B0604020202020204" pitchFamily="34" charset="0"/>
                <a:ea typeface="Calibri" panose="020F0502020204030204" pitchFamily="34" charset="0"/>
                <a:cs typeface="Times New Roman" panose="02020603050405020304" pitchFamily="18" charset="0"/>
              </a:rPr>
              <a:t>J.Horáček-J.Tichý</a:t>
            </a:r>
            <a:r>
              <a:rPr lang="cs-CZ" sz="1100" b="0" dirty="0">
                <a:latin typeface="Arial" panose="020B0604020202020204" pitchFamily="34" charset="0"/>
                <a:ea typeface="Calibri" panose="020F0502020204030204" pitchFamily="34" charset="0"/>
                <a:cs typeface="Times New Roman" panose="02020603050405020304" pitchFamily="18" charset="0"/>
              </a:rPr>
              <a:t>, </a:t>
            </a:r>
            <a:r>
              <a:rPr lang="cs-CZ" sz="1100" b="0" dirty="0" err="1">
                <a:latin typeface="Arial" panose="020B0604020202020204" pitchFamily="34" charset="0"/>
                <a:ea typeface="Calibri" panose="020F0502020204030204" pitchFamily="34" charset="0"/>
                <a:cs typeface="Times New Roman" panose="02020603050405020304" pitchFamily="18" charset="0"/>
              </a:rPr>
              <a:t>M.Svoboda</a:t>
            </a:r>
            <a:r>
              <a:rPr lang="cs-CZ" sz="1100" b="0" dirty="0">
                <a:latin typeface="Arial" panose="020B0604020202020204" pitchFamily="34" charset="0"/>
                <a:ea typeface="Calibri" panose="020F0502020204030204" pitchFamily="34" charset="0"/>
                <a:cs typeface="Times New Roman" panose="02020603050405020304" pitchFamily="18" charset="0"/>
              </a:rPr>
              <a:t>, </a:t>
            </a:r>
            <a:r>
              <a:rPr lang="cs-CZ" sz="1100" b="0" dirty="0" err="1">
                <a:latin typeface="Arial" panose="020B0604020202020204" pitchFamily="34" charset="0"/>
                <a:ea typeface="Calibri" panose="020F0502020204030204" pitchFamily="34" charset="0"/>
                <a:cs typeface="Times New Roman" panose="02020603050405020304" pitchFamily="18" charset="0"/>
              </a:rPr>
              <a:t>R.Feko</a:t>
            </a:r>
            <a:r>
              <a:rPr lang="cs-CZ" sz="1100" b="0" dirty="0">
                <a:latin typeface="Arial" panose="020B0604020202020204" pitchFamily="34" charset="0"/>
                <a:ea typeface="Calibri" panose="020F0502020204030204" pitchFamily="34" charset="0"/>
                <a:cs typeface="Times New Roman" panose="02020603050405020304" pitchFamily="18" charset="0"/>
              </a:rPr>
              <a:t>, .Růžička(88.R.Šíma), </a:t>
            </a:r>
          </a:p>
          <a:p>
            <a:pPr>
              <a:lnSpc>
                <a:spcPct val="107000"/>
              </a:lnSpc>
              <a:spcAft>
                <a:spcPts val="0"/>
              </a:spcAft>
            </a:pPr>
            <a:r>
              <a:rPr lang="cs-CZ" sz="1100" b="0" dirty="0">
                <a:latin typeface="Arial" panose="020B0604020202020204" pitchFamily="34" charset="0"/>
                <a:ea typeface="Calibri" panose="020F0502020204030204" pitchFamily="34" charset="0"/>
                <a:cs typeface="Times New Roman" panose="02020603050405020304" pitchFamily="18" charset="0"/>
              </a:rPr>
              <a:t>                </a:t>
            </a:r>
            <a:r>
              <a:rPr lang="cs-CZ" sz="1100" b="0" dirty="0" err="1">
                <a:latin typeface="Arial" panose="020B0604020202020204" pitchFamily="34" charset="0"/>
                <a:ea typeface="Calibri" panose="020F0502020204030204" pitchFamily="34" charset="0"/>
                <a:cs typeface="Times New Roman" panose="02020603050405020304" pitchFamily="18" charset="0"/>
              </a:rPr>
              <a:t>V.Guzy</a:t>
            </a:r>
            <a:r>
              <a:rPr lang="cs-CZ" sz="1100" b="0" dirty="0">
                <a:latin typeface="Arial" panose="020B0604020202020204" pitchFamily="34" charset="0"/>
                <a:ea typeface="Calibri" panose="020F0502020204030204" pitchFamily="34" charset="0"/>
                <a:cs typeface="Times New Roman" panose="02020603050405020304" pitchFamily="18" charset="0"/>
              </a:rPr>
              <a:t>, </a:t>
            </a:r>
            <a:r>
              <a:rPr lang="cs-CZ" sz="1100" b="0" dirty="0" err="1">
                <a:latin typeface="Arial" panose="020B0604020202020204" pitchFamily="34" charset="0"/>
                <a:ea typeface="Calibri" panose="020F0502020204030204" pitchFamily="34" charset="0"/>
                <a:cs typeface="Times New Roman" panose="02020603050405020304" pitchFamily="18" charset="0"/>
              </a:rPr>
              <a:t>P.Minárik</a:t>
            </a:r>
            <a:r>
              <a:rPr lang="cs-CZ" sz="1100" b="0" dirty="0">
                <a:latin typeface="Arial" panose="020B0604020202020204" pitchFamily="34" charset="0"/>
                <a:ea typeface="Calibri" panose="020F0502020204030204" pitchFamily="34" charset="0"/>
                <a:cs typeface="Times New Roman" panose="02020603050405020304" pitchFamily="18" charset="0"/>
              </a:rPr>
              <a:t>(85.P.Střihavka), </a:t>
            </a:r>
            <a:r>
              <a:rPr lang="cs-CZ" sz="1100" b="0" dirty="0" err="1">
                <a:latin typeface="Arial" panose="020B0604020202020204" pitchFamily="34" charset="0"/>
                <a:ea typeface="Calibri" panose="020F0502020204030204" pitchFamily="34" charset="0"/>
                <a:cs typeface="Times New Roman" panose="02020603050405020304" pitchFamily="18" charset="0"/>
              </a:rPr>
              <a:t>Š.VálaF.Podhorský</a:t>
            </a:r>
            <a:r>
              <a:rPr lang="cs-CZ" sz="1100" b="0" dirty="0">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0"/>
              </a:spcAft>
            </a:pPr>
            <a:r>
              <a:rPr lang="cs-CZ" sz="1100" b="0" dirty="0">
                <a:latin typeface="Arial" panose="020B0604020202020204" pitchFamily="34" charset="0"/>
                <a:ea typeface="Calibri" panose="020F0502020204030204" pitchFamily="34" charset="0"/>
                <a:cs typeface="Times New Roman" panose="02020603050405020304" pitchFamily="18" charset="0"/>
              </a:rPr>
              <a:t>               </a:t>
            </a:r>
            <a:r>
              <a:rPr lang="cs-CZ" sz="1100" b="0" dirty="0" err="1">
                <a:latin typeface="Arial" panose="020B0604020202020204" pitchFamily="34" charset="0"/>
                <a:ea typeface="Calibri" panose="020F0502020204030204" pitchFamily="34" charset="0"/>
                <a:cs typeface="Times New Roman" panose="02020603050405020304" pitchFamily="18" charset="0"/>
              </a:rPr>
              <a:t>T.Danč</a:t>
            </a:r>
            <a:r>
              <a:rPr lang="cs-CZ" sz="1100" b="0" dirty="0">
                <a:latin typeface="Arial" panose="020B0604020202020204" pitchFamily="34" charset="0"/>
                <a:ea typeface="Calibri" panose="020F0502020204030204" pitchFamily="34" charset="0"/>
                <a:cs typeface="Times New Roman" panose="02020603050405020304" pitchFamily="18" charset="0"/>
              </a:rPr>
              <a:t>, </a:t>
            </a:r>
            <a:r>
              <a:rPr lang="cs-CZ" sz="1100" b="0" dirty="0" err="1">
                <a:latin typeface="Arial" panose="020B0604020202020204" pitchFamily="34" charset="0"/>
                <a:ea typeface="Calibri" panose="020F0502020204030204" pitchFamily="34" charset="0"/>
                <a:cs typeface="Times New Roman" panose="02020603050405020304" pitchFamily="18" charset="0"/>
              </a:rPr>
              <a:t>P.Fulín</a:t>
            </a:r>
            <a:endParaRPr lang="cs-CZ" sz="1100" b="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b="0" u="sng" dirty="0">
                <a:latin typeface="Arial" panose="020B0604020202020204" pitchFamily="34" charset="0"/>
                <a:ea typeface="Calibri" panose="020F0502020204030204" pitchFamily="34" charset="0"/>
                <a:cs typeface="Times New Roman" panose="02020603050405020304" pitchFamily="18" charset="0"/>
              </a:rPr>
              <a:t>Připraveni:</a:t>
            </a:r>
            <a:r>
              <a:rPr lang="cs-CZ" sz="1100" b="0" dirty="0">
                <a:latin typeface="Arial" panose="020B0604020202020204" pitchFamily="34" charset="0"/>
                <a:ea typeface="Calibri" panose="020F0502020204030204" pitchFamily="34" charset="0"/>
                <a:cs typeface="Times New Roman" panose="02020603050405020304" pitchFamily="18" charset="0"/>
              </a:rPr>
              <a:t> </a:t>
            </a:r>
            <a:r>
              <a:rPr lang="cs-CZ" sz="1100" b="0" dirty="0" err="1">
                <a:latin typeface="Arial" panose="020B0604020202020204" pitchFamily="34" charset="0"/>
                <a:ea typeface="Calibri" panose="020F0502020204030204" pitchFamily="34" charset="0"/>
                <a:cs typeface="Times New Roman" panose="02020603050405020304" pitchFamily="18" charset="0"/>
              </a:rPr>
              <a:t>V.Podhorský</a:t>
            </a:r>
            <a:r>
              <a:rPr lang="cs-CZ" sz="1100" b="0" dirty="0">
                <a:latin typeface="Arial" panose="020B0604020202020204" pitchFamily="34" charset="0"/>
                <a:ea typeface="Calibri" panose="020F0502020204030204" pitchFamily="34" charset="0"/>
                <a:cs typeface="Times New Roman" panose="02020603050405020304" pitchFamily="18" charset="0"/>
              </a:rPr>
              <a:t>, </a:t>
            </a:r>
            <a:r>
              <a:rPr lang="cs-CZ" sz="1100" b="0" dirty="0" err="1">
                <a:latin typeface="Arial" panose="020B0604020202020204" pitchFamily="34" charset="0"/>
                <a:ea typeface="Calibri" panose="020F0502020204030204" pitchFamily="34" charset="0"/>
                <a:cs typeface="Times New Roman" panose="02020603050405020304" pitchFamily="18" charset="0"/>
              </a:rPr>
              <a:t>L.Šrotýř</a:t>
            </a:r>
            <a:endParaRPr lang="cs-CZ" sz="1100" b="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b="0" u="sng" dirty="0">
                <a:latin typeface="Arial" panose="020B0604020202020204" pitchFamily="34" charset="0"/>
                <a:ea typeface="Calibri" panose="020F0502020204030204" pitchFamily="34" charset="0"/>
                <a:cs typeface="Times New Roman" panose="02020603050405020304" pitchFamily="18" charset="0"/>
              </a:rPr>
              <a:t>Trenér:</a:t>
            </a:r>
            <a:r>
              <a:rPr lang="cs-CZ" sz="1100" b="0" dirty="0">
                <a:latin typeface="Arial" panose="020B0604020202020204" pitchFamily="34" charset="0"/>
                <a:ea typeface="Calibri" panose="020F0502020204030204" pitchFamily="34" charset="0"/>
                <a:cs typeface="Times New Roman" panose="02020603050405020304" pitchFamily="18" charset="0"/>
              </a:rPr>
              <a:t> </a:t>
            </a:r>
            <a:r>
              <a:rPr lang="cs-CZ" sz="1100" b="0" dirty="0" err="1">
                <a:latin typeface="Arial" panose="020B0604020202020204" pitchFamily="34" charset="0"/>
                <a:ea typeface="Calibri" panose="020F0502020204030204" pitchFamily="34" charset="0"/>
                <a:cs typeface="Times New Roman" panose="02020603050405020304" pitchFamily="18" charset="0"/>
              </a:rPr>
              <a:t>V.Podhorský</a:t>
            </a:r>
            <a:r>
              <a:rPr lang="cs-CZ" sz="1100" b="0" dirty="0">
                <a:latin typeface="Arial" panose="020B0604020202020204" pitchFamily="34" charset="0"/>
                <a:ea typeface="Calibri" panose="020F0502020204030204" pitchFamily="34" charset="0"/>
                <a:cs typeface="Times New Roman" panose="02020603050405020304" pitchFamily="18" charset="0"/>
              </a:rPr>
              <a:t>  </a:t>
            </a:r>
            <a:r>
              <a:rPr lang="cs-CZ" sz="1100" b="0" u="sng" dirty="0">
                <a:latin typeface="Arial" panose="020B0604020202020204" pitchFamily="34" charset="0"/>
                <a:ea typeface="Calibri" panose="020F0502020204030204" pitchFamily="34" charset="0"/>
                <a:cs typeface="Times New Roman" panose="02020603050405020304" pitchFamily="18" charset="0"/>
              </a:rPr>
              <a:t>Vedoucí</a:t>
            </a:r>
            <a:r>
              <a:rPr lang="cs-CZ" sz="1100" b="0" dirty="0">
                <a:latin typeface="Arial" panose="020B0604020202020204" pitchFamily="34" charset="0"/>
                <a:ea typeface="Calibri" panose="020F0502020204030204" pitchFamily="34" charset="0"/>
                <a:cs typeface="Times New Roman" panose="02020603050405020304" pitchFamily="18" charset="0"/>
              </a:rPr>
              <a:t>: </a:t>
            </a:r>
            <a:r>
              <a:rPr lang="cs-CZ" sz="1100" b="0" dirty="0" err="1">
                <a:latin typeface="Arial" panose="020B0604020202020204" pitchFamily="34" charset="0"/>
                <a:ea typeface="Calibri" panose="020F0502020204030204" pitchFamily="34" charset="0"/>
                <a:cs typeface="Times New Roman" panose="02020603050405020304" pitchFamily="18" charset="0"/>
              </a:rPr>
              <a:t>V.Švancar</a:t>
            </a:r>
            <a:endParaRPr lang="cs-CZ" sz="11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ovéPole 2"/>
          <p:cNvSpPr txBox="1"/>
          <p:nvPr/>
        </p:nvSpPr>
        <p:spPr>
          <a:xfrm>
            <a:off x="143991" y="163116"/>
            <a:ext cx="4662059" cy="1015663"/>
          </a:xfrm>
          <a:prstGeom prst="rect">
            <a:avLst/>
          </a:prstGeom>
          <a:gradFill>
            <a:gsLst>
              <a:gs pos="57000">
                <a:srgbClr val="99FF66"/>
              </a:gs>
              <a:gs pos="91000">
                <a:srgbClr val="99FFCC"/>
              </a:gs>
            </a:gsLst>
            <a:lin ang="5400000" scaled="1"/>
          </a:gradFill>
          <a:effectLst>
            <a:softEdge rad="0"/>
          </a:effectLst>
        </p:spPr>
        <p:txBody>
          <a:bodyPr wrap="square" rtlCol="0">
            <a:spAutoFit/>
          </a:bodyPr>
          <a:lstStyle/>
          <a:p>
            <a:pPr algn="ctr"/>
            <a:r>
              <a:rPr lang="cs-CZ" sz="2000" dirty="0">
                <a:latin typeface="Arial Black" panose="020B0A04020102020204" pitchFamily="34" charset="0"/>
              </a:rPr>
              <a:t>B mužstvo dospělých přišlo o vedení 3:1 a domů přijelo s prázdnou</a:t>
            </a:r>
          </a:p>
        </p:txBody>
      </p:sp>
    </p:spTree>
    <p:extLst>
      <p:ext uri="{BB962C8B-B14F-4D97-AF65-F5344CB8AC3E}">
        <p14:creationId xmlns:p14="http://schemas.microsoft.com/office/powerpoint/2010/main" val="3124472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12</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37</a:t>
            </a:r>
          </a:p>
        </p:txBody>
      </p:sp>
      <p:sp>
        <p:nvSpPr>
          <p:cNvPr id="11" name="Obdélník 10"/>
          <p:cNvSpPr/>
          <p:nvPr/>
        </p:nvSpPr>
        <p:spPr>
          <a:xfrm>
            <a:off x="59576" y="782119"/>
            <a:ext cx="4764935" cy="6020110"/>
          </a:xfrm>
          <a:prstGeom prst="rect">
            <a:avLst/>
          </a:prstGeom>
        </p:spPr>
        <p:txBody>
          <a:bodyPr wrap="square">
            <a:spAutoFit/>
          </a:bodyPr>
          <a:lstStyle/>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kterou mu nad hlavou zahrálo břevno. První půle byla z naší strany hodně špatná a reakce přišla v podobě dvojího střídání, i když Jakub Slavíček odešel kvůli zdravotním potížím. První šanci a příležitost navýšit výsledek ve 2. poločase ale měli domácí. S velkou lehkostí prošli naší obranou a ještě, že nedokázali lépe zamířit. Pak už jsme se konečně dočkali i my. V 60. minutě přišla chvíle Marka Fausta, který se dokázal dostat v rychlém běhu za obránce a přesnou střelou snížil na 1:2. Za další 2 minuty už bylo dokonce vyrovnáno na 2:2. Jiří Vokoun kopal volný přímý kop, brankář s velkým úsilím tečoval míč na břevno a  odrážený ho hlavou do sítě poslal Tomáš Písař. Domácí byli zaskočeni a nabízela se možnost zápas v náš prospěch otočit úplně. Když pak ještě v 74. minutě musel hřiště po zbytečných řečech opustit domácí Antonín Fišer, tak se zdálo, že se to možná i povede. Výhodu jednoho muže v poli jsme ale nějak viditelně využít nedokázali. Až zbytečně moc jsme hráli ze zajištěné obrany, a i tak nám domácí párkrát zazlobili, a žádnou větší převahu jsme nezískali. 2 dobré střelecké příležitosti jsme ale měli. V 76. minutě prošel přes všechno, co stalo v cestě Jiří Vokoun, ale tu poslední překážku, kterou byl domácí brankář už zdolat nedokázal. V 80. minutě jsme postupovali 3 na 2 obránce, aby nakonec vystřelil Marek Faust, ale branku minul.  Vzápětí měli šanci pro změnu zase domácí, ale i v tomto případě byla muška vychýlená. No a pak to přišlo. Ve středu hřiště byl přistrčen Marek Faust, místo toho, abychom hráli, tak jsme čekali, že hlavní rozhodčí Dominik Průša odpíská faul, nestalo se tak a než jsme se stačili vzpamatovat, tak Stanislav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Flemmr</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získal domácím vedení 3:2. Zamrzí to, protože gólu předcházela situace, kterou měl hlavní rozhodčí Dominik Průša pískat. Bohužel se tak nestalo a my si můžeme s trochou nostalgie jen tak zavzpomínat na 1. kolo tohoto ročníku, kdy jsme doma prohráli s Lovosicemi 1:0 a branka padla podobně jako ta dnešní rozhodující a utkání řídil stejný arbitr. Tím ale zdaleka nesvádíme porážku na rozhodčího. Výkon dnes dobrý nebyl a prohráli jsme si to sami předvedenou hrou. Čas ani sílu na vyrovnání už jsme nenašli. Po 2 venkovních utkáních hrajeme příště 1. června 2019 v 10:15 doma proti FK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Tatran</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Kadaň.</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Branky: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M.Faust</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T.Písař</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Sestava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T.Kysela-P.Stejskal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J.Vacek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J.Ransdorf</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D.Mencl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J.Slavíček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(46.R.Feko),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J.Vokoun</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J.Prieložný</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(46.K.Horváth), </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T,Belák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M.Faust-T.Písař</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Připraveni:</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D.Beruška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F.Podhorský</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R.Slanička</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Trenér:</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P.Hoznédl</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Vedoucí: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M.Plíšek</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Rozhodčí: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D.Průša-A.Suchánek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P.Slívko</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Delegát:</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P.Černý</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12" name="TextovéPole 11"/>
          <p:cNvSpPr txBox="1"/>
          <p:nvPr/>
        </p:nvSpPr>
        <p:spPr>
          <a:xfrm>
            <a:off x="59577" y="134047"/>
            <a:ext cx="4758176" cy="584775"/>
          </a:xfrm>
          <a:prstGeom prst="rect">
            <a:avLst/>
          </a:prstGeom>
          <a:solidFill>
            <a:srgbClr val="FFFF00"/>
          </a:solidFill>
          <a:effectLst>
            <a:softEdge rad="0"/>
          </a:effectLst>
        </p:spPr>
        <p:txBody>
          <a:bodyPr wrap="square" rtlCol="0">
            <a:spAutoFit/>
          </a:bodyPr>
          <a:lstStyle/>
          <a:p>
            <a:pPr algn="ctr"/>
            <a:r>
              <a:rPr lang="cs-CZ" sz="1600" dirty="0">
                <a:latin typeface="Arial Black" panose="020B0A04020102020204" pitchFamily="34" charset="0"/>
              </a:rPr>
              <a:t>Pokračování TJ </a:t>
            </a:r>
            <a:r>
              <a:rPr lang="cs-CZ" sz="1600" dirty="0" err="1">
                <a:latin typeface="Arial Black" panose="020B0A04020102020204" pitchFamily="34" charset="0"/>
              </a:rPr>
              <a:t>H.Jiřetín</a:t>
            </a:r>
            <a:r>
              <a:rPr lang="cs-CZ" sz="1600" dirty="0">
                <a:latin typeface="Arial Black" panose="020B0A04020102020204" pitchFamily="34" charset="0"/>
              </a:rPr>
              <a:t>/Litvínov- SK Štětí </a:t>
            </a:r>
          </a:p>
        </p:txBody>
      </p:sp>
      <p:graphicFrame>
        <p:nvGraphicFramePr>
          <p:cNvPr id="3" name="Tabulka 2"/>
          <p:cNvGraphicFramePr>
            <a:graphicFrameLocks noGrp="1"/>
          </p:cNvGraphicFramePr>
          <p:nvPr>
            <p:extLst>
              <p:ext uri="{D42A27DB-BD31-4B8C-83A1-F6EECF244321}">
                <p14:modId xmlns:p14="http://schemas.microsoft.com/office/powerpoint/2010/main" val="3298238897"/>
              </p:ext>
            </p:extLst>
          </p:nvPr>
        </p:nvGraphicFramePr>
        <p:xfrm>
          <a:off x="5544593" y="98715"/>
          <a:ext cx="4545270" cy="2667596"/>
        </p:xfrm>
        <a:graphic>
          <a:graphicData uri="http://schemas.openxmlformats.org/drawingml/2006/table">
            <a:tbl>
              <a:tblPr/>
              <a:tblGrid>
                <a:gridCol w="221451">
                  <a:extLst>
                    <a:ext uri="{9D8B030D-6E8A-4147-A177-3AD203B41FA5}">
                      <a16:colId xmlns:a16="http://schemas.microsoft.com/office/drawing/2014/main" val="3595295502"/>
                    </a:ext>
                  </a:extLst>
                </a:gridCol>
                <a:gridCol w="420756">
                  <a:extLst>
                    <a:ext uri="{9D8B030D-6E8A-4147-A177-3AD203B41FA5}">
                      <a16:colId xmlns:a16="http://schemas.microsoft.com/office/drawing/2014/main" val="429217690"/>
                    </a:ext>
                  </a:extLst>
                </a:gridCol>
                <a:gridCol w="1353616">
                  <a:extLst>
                    <a:ext uri="{9D8B030D-6E8A-4147-A177-3AD203B41FA5}">
                      <a16:colId xmlns:a16="http://schemas.microsoft.com/office/drawing/2014/main" val="1465065345"/>
                    </a:ext>
                  </a:extLst>
                </a:gridCol>
                <a:gridCol w="354320">
                  <a:extLst>
                    <a:ext uri="{9D8B030D-6E8A-4147-A177-3AD203B41FA5}">
                      <a16:colId xmlns:a16="http://schemas.microsoft.com/office/drawing/2014/main" val="2550342062"/>
                    </a:ext>
                  </a:extLst>
                </a:gridCol>
                <a:gridCol w="343247">
                  <a:extLst>
                    <a:ext uri="{9D8B030D-6E8A-4147-A177-3AD203B41FA5}">
                      <a16:colId xmlns:a16="http://schemas.microsoft.com/office/drawing/2014/main" val="976842329"/>
                    </a:ext>
                  </a:extLst>
                </a:gridCol>
                <a:gridCol w="221451">
                  <a:extLst>
                    <a:ext uri="{9D8B030D-6E8A-4147-A177-3AD203B41FA5}">
                      <a16:colId xmlns:a16="http://schemas.microsoft.com/office/drawing/2014/main" val="636290050"/>
                    </a:ext>
                  </a:extLst>
                </a:gridCol>
                <a:gridCol w="221451">
                  <a:extLst>
                    <a:ext uri="{9D8B030D-6E8A-4147-A177-3AD203B41FA5}">
                      <a16:colId xmlns:a16="http://schemas.microsoft.com/office/drawing/2014/main" val="3774240355"/>
                    </a:ext>
                  </a:extLst>
                </a:gridCol>
                <a:gridCol w="221451">
                  <a:extLst>
                    <a:ext uri="{9D8B030D-6E8A-4147-A177-3AD203B41FA5}">
                      <a16:colId xmlns:a16="http://schemas.microsoft.com/office/drawing/2014/main" val="2261309483"/>
                    </a:ext>
                  </a:extLst>
                </a:gridCol>
                <a:gridCol w="553627">
                  <a:extLst>
                    <a:ext uri="{9D8B030D-6E8A-4147-A177-3AD203B41FA5}">
                      <a16:colId xmlns:a16="http://schemas.microsoft.com/office/drawing/2014/main" val="3934243955"/>
                    </a:ext>
                  </a:extLst>
                </a:gridCol>
                <a:gridCol w="357088">
                  <a:extLst>
                    <a:ext uri="{9D8B030D-6E8A-4147-A177-3AD203B41FA5}">
                      <a16:colId xmlns:a16="http://schemas.microsoft.com/office/drawing/2014/main" val="1520845039"/>
                    </a:ext>
                  </a:extLst>
                </a:gridCol>
                <a:gridCol w="276812">
                  <a:extLst>
                    <a:ext uri="{9D8B030D-6E8A-4147-A177-3AD203B41FA5}">
                      <a16:colId xmlns:a16="http://schemas.microsoft.com/office/drawing/2014/main" val="3825044015"/>
                    </a:ext>
                  </a:extLst>
                </a:gridCol>
              </a:tblGrid>
              <a:tr h="10543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37984345"/>
                  </a:ext>
                </a:extLst>
              </a:tr>
              <a:tr h="12257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100" b="1" i="0" u="none" strike="noStrike" dirty="0">
                          <a:solidFill>
                            <a:srgbClr val="0000CC"/>
                          </a:solidFill>
                          <a:effectLst/>
                          <a:latin typeface="Calibri" panose="020F0502020204030204" pitchFamily="34" charset="0"/>
                        </a:rPr>
                        <a:t>Okresní přebor starší přípravky jaro 2019 ELITE po 8.kole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584307662"/>
                  </a:ext>
                </a:extLst>
              </a:tr>
              <a:tr h="11202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Bezděkov/Dobříň</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129:44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833986582"/>
                  </a:ext>
                </a:extLst>
              </a:tr>
              <a:tr h="11202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Liběšice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113:31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048056087"/>
                  </a:ext>
                </a:extLst>
              </a:tr>
              <a:tr h="21746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Sokol Libochovany</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82:84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616669580"/>
                  </a:ext>
                </a:extLst>
              </a:tr>
              <a:tr h="11202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Sokol Brozany</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69:52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949212112"/>
                  </a:ext>
                </a:extLst>
              </a:tr>
              <a:tr h="21746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Slavoj Bohušovice </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72:97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213233931"/>
                  </a:ext>
                </a:extLst>
              </a:tr>
              <a:tr h="11202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Slavoj Třebenice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68:106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698799196"/>
                  </a:ext>
                </a:extLst>
              </a:tr>
              <a:tr h="21746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Sokol Mšené Lázně</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73:78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82209136"/>
                  </a:ext>
                </a:extLst>
              </a:tr>
              <a:tr h="11202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73:84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87619121"/>
                  </a:ext>
                </a:extLst>
              </a:tr>
              <a:tr h="11202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Libotenice,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66:100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343211144"/>
                  </a:ext>
                </a:extLst>
              </a:tr>
              <a:tr h="21746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TJ Dynamo </a:t>
                      </a:r>
                      <a:r>
                        <a:rPr lang="cs-CZ" sz="1000" b="1" i="0" u="none" strike="noStrike" dirty="0" err="1">
                          <a:solidFill>
                            <a:srgbClr val="000000"/>
                          </a:solidFill>
                          <a:effectLst/>
                          <a:latin typeface="Arial" panose="020B0604020202020204" pitchFamily="34" charset="0"/>
                        </a:rPr>
                        <a:t>Podlusky</a:t>
                      </a:r>
                      <a:endParaRPr lang="cs-CZ" sz="10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61:89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186952767"/>
                  </a:ext>
                </a:extLst>
              </a:tr>
              <a:tr h="13311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FF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FF0000"/>
                          </a:solidFill>
                          <a:effectLst/>
                          <a:latin typeface="Arial" panose="020B0604020202020204" pitchFamily="34" charset="0"/>
                        </a:rPr>
                        <a:t>SK Štětí</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35:76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228788985"/>
                  </a:ext>
                </a:extLst>
              </a:tr>
              <a:tr h="10543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84999113"/>
                  </a:ext>
                </a:extLst>
              </a:tr>
            </a:tbl>
          </a:graphicData>
        </a:graphic>
      </p:graphicFrame>
      <p:graphicFrame>
        <p:nvGraphicFramePr>
          <p:cNvPr id="4" name="Tabulka 3"/>
          <p:cNvGraphicFramePr>
            <a:graphicFrameLocks noGrp="1"/>
          </p:cNvGraphicFramePr>
          <p:nvPr>
            <p:extLst>
              <p:ext uri="{D42A27DB-BD31-4B8C-83A1-F6EECF244321}">
                <p14:modId xmlns:p14="http://schemas.microsoft.com/office/powerpoint/2010/main" val="1575180689"/>
              </p:ext>
            </p:extLst>
          </p:nvPr>
        </p:nvGraphicFramePr>
        <p:xfrm>
          <a:off x="5544593" y="2899420"/>
          <a:ext cx="4570734" cy="2247900"/>
        </p:xfrm>
        <a:graphic>
          <a:graphicData uri="http://schemas.openxmlformats.org/drawingml/2006/table">
            <a:tbl>
              <a:tblPr/>
              <a:tblGrid>
                <a:gridCol w="222691">
                  <a:extLst>
                    <a:ext uri="{9D8B030D-6E8A-4147-A177-3AD203B41FA5}">
                      <a16:colId xmlns:a16="http://schemas.microsoft.com/office/drawing/2014/main" val="1723969683"/>
                    </a:ext>
                  </a:extLst>
                </a:gridCol>
                <a:gridCol w="423113">
                  <a:extLst>
                    <a:ext uri="{9D8B030D-6E8A-4147-A177-3AD203B41FA5}">
                      <a16:colId xmlns:a16="http://schemas.microsoft.com/office/drawing/2014/main" val="120031443"/>
                    </a:ext>
                  </a:extLst>
                </a:gridCol>
                <a:gridCol w="1361199">
                  <a:extLst>
                    <a:ext uri="{9D8B030D-6E8A-4147-A177-3AD203B41FA5}">
                      <a16:colId xmlns:a16="http://schemas.microsoft.com/office/drawing/2014/main" val="3993773497"/>
                    </a:ext>
                  </a:extLst>
                </a:gridCol>
                <a:gridCol w="356306">
                  <a:extLst>
                    <a:ext uri="{9D8B030D-6E8A-4147-A177-3AD203B41FA5}">
                      <a16:colId xmlns:a16="http://schemas.microsoft.com/office/drawing/2014/main" val="3759640088"/>
                    </a:ext>
                  </a:extLst>
                </a:gridCol>
                <a:gridCol w="345171">
                  <a:extLst>
                    <a:ext uri="{9D8B030D-6E8A-4147-A177-3AD203B41FA5}">
                      <a16:colId xmlns:a16="http://schemas.microsoft.com/office/drawing/2014/main" val="3757051870"/>
                    </a:ext>
                  </a:extLst>
                </a:gridCol>
                <a:gridCol w="222691">
                  <a:extLst>
                    <a:ext uri="{9D8B030D-6E8A-4147-A177-3AD203B41FA5}">
                      <a16:colId xmlns:a16="http://schemas.microsoft.com/office/drawing/2014/main" val="1177103492"/>
                    </a:ext>
                  </a:extLst>
                </a:gridCol>
                <a:gridCol w="222691">
                  <a:extLst>
                    <a:ext uri="{9D8B030D-6E8A-4147-A177-3AD203B41FA5}">
                      <a16:colId xmlns:a16="http://schemas.microsoft.com/office/drawing/2014/main" val="4025433988"/>
                    </a:ext>
                  </a:extLst>
                </a:gridCol>
                <a:gridCol w="222691">
                  <a:extLst>
                    <a:ext uri="{9D8B030D-6E8A-4147-A177-3AD203B41FA5}">
                      <a16:colId xmlns:a16="http://schemas.microsoft.com/office/drawing/2014/main" val="2990784182"/>
                    </a:ext>
                  </a:extLst>
                </a:gridCol>
                <a:gridCol w="556728">
                  <a:extLst>
                    <a:ext uri="{9D8B030D-6E8A-4147-A177-3AD203B41FA5}">
                      <a16:colId xmlns:a16="http://schemas.microsoft.com/office/drawing/2014/main" val="3036916270"/>
                    </a:ext>
                  </a:extLst>
                </a:gridCol>
                <a:gridCol w="359089">
                  <a:extLst>
                    <a:ext uri="{9D8B030D-6E8A-4147-A177-3AD203B41FA5}">
                      <a16:colId xmlns:a16="http://schemas.microsoft.com/office/drawing/2014/main" val="2050891055"/>
                    </a:ext>
                  </a:extLst>
                </a:gridCol>
                <a:gridCol w="278364">
                  <a:extLst>
                    <a:ext uri="{9D8B030D-6E8A-4147-A177-3AD203B41FA5}">
                      <a16:colId xmlns:a16="http://schemas.microsoft.com/office/drawing/2014/main" val="3810823933"/>
                    </a:ext>
                  </a:extLst>
                </a:gridCol>
              </a:tblGrid>
              <a:tr h="11981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190807082"/>
                  </a:ext>
                </a:extLst>
              </a:tr>
              <a:tr h="13928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100" b="1" i="0" u="none" strike="noStrike">
                          <a:solidFill>
                            <a:srgbClr val="0000CC"/>
                          </a:solidFill>
                          <a:effectLst/>
                          <a:latin typeface="Calibri" panose="020F0502020204030204" pitchFamily="34" charset="0"/>
                        </a:rPr>
                        <a:t>Okresní přebor mladší přípravky Jaro 2019 o umístění po 8. 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588408673"/>
                  </a:ext>
                </a:extLst>
              </a:tr>
              <a:tr h="13928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SK Velemín</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116:36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649616568"/>
                  </a:ext>
                </a:extLst>
              </a:tr>
              <a:tr h="15126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116:45</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091397193"/>
                  </a:ext>
                </a:extLst>
              </a:tr>
              <a:tr h="24711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Slavoj Bohušovice n.O.</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117:61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05603742"/>
                  </a:ext>
                </a:extLst>
              </a:tr>
              <a:tr h="12730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Liběšice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82:93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828526746"/>
                  </a:ext>
                </a:extLst>
              </a:tr>
              <a:tr h="12730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Sahara Vědomice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54:75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446849577"/>
                  </a:ext>
                </a:extLst>
              </a:tr>
              <a:tr h="12730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Sokol Hoštka</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75:63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563404890"/>
                  </a:ext>
                </a:extLst>
              </a:tr>
              <a:tr h="24711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Viktorie Budyně n.O. B</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79:83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354894362"/>
                  </a:ext>
                </a:extLst>
              </a:tr>
              <a:tr h="12730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Slavoj Třebenice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45:92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894289405"/>
                  </a:ext>
                </a:extLst>
              </a:tr>
              <a:tr h="12730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Sokol Prackovice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27:163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759205577"/>
                  </a:ext>
                </a:extLst>
              </a:tr>
              <a:tr h="11981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19921887"/>
                  </a:ext>
                </a:extLst>
              </a:tr>
            </a:tbl>
          </a:graphicData>
        </a:graphic>
      </p:graphicFrame>
      <p:graphicFrame>
        <p:nvGraphicFramePr>
          <p:cNvPr id="6" name="Tabulka 5"/>
          <p:cNvGraphicFramePr>
            <a:graphicFrameLocks noGrp="1"/>
          </p:cNvGraphicFramePr>
          <p:nvPr>
            <p:extLst>
              <p:ext uri="{D42A27DB-BD31-4B8C-83A1-F6EECF244321}">
                <p14:modId xmlns:p14="http://schemas.microsoft.com/office/powerpoint/2010/main" val="138364082"/>
              </p:ext>
            </p:extLst>
          </p:nvPr>
        </p:nvGraphicFramePr>
        <p:xfrm>
          <a:off x="5544593" y="5280429"/>
          <a:ext cx="4584700" cy="1521799"/>
        </p:xfrm>
        <a:graphic>
          <a:graphicData uri="http://schemas.openxmlformats.org/drawingml/2006/table">
            <a:tbl>
              <a:tblPr/>
              <a:tblGrid>
                <a:gridCol w="609600">
                  <a:extLst>
                    <a:ext uri="{9D8B030D-6E8A-4147-A177-3AD203B41FA5}">
                      <a16:colId xmlns:a16="http://schemas.microsoft.com/office/drawing/2014/main" val="1656732159"/>
                    </a:ext>
                  </a:extLst>
                </a:gridCol>
                <a:gridCol w="1485900">
                  <a:extLst>
                    <a:ext uri="{9D8B030D-6E8A-4147-A177-3AD203B41FA5}">
                      <a16:colId xmlns:a16="http://schemas.microsoft.com/office/drawing/2014/main" val="2857050685"/>
                    </a:ext>
                  </a:extLst>
                </a:gridCol>
                <a:gridCol w="254000">
                  <a:extLst>
                    <a:ext uri="{9D8B030D-6E8A-4147-A177-3AD203B41FA5}">
                      <a16:colId xmlns:a16="http://schemas.microsoft.com/office/drawing/2014/main" val="3274711616"/>
                    </a:ext>
                  </a:extLst>
                </a:gridCol>
                <a:gridCol w="254000">
                  <a:extLst>
                    <a:ext uri="{9D8B030D-6E8A-4147-A177-3AD203B41FA5}">
                      <a16:colId xmlns:a16="http://schemas.microsoft.com/office/drawing/2014/main" val="1860409648"/>
                    </a:ext>
                  </a:extLst>
                </a:gridCol>
                <a:gridCol w="254000">
                  <a:extLst>
                    <a:ext uri="{9D8B030D-6E8A-4147-A177-3AD203B41FA5}">
                      <a16:colId xmlns:a16="http://schemas.microsoft.com/office/drawing/2014/main" val="3620977615"/>
                    </a:ext>
                  </a:extLst>
                </a:gridCol>
                <a:gridCol w="254000">
                  <a:extLst>
                    <a:ext uri="{9D8B030D-6E8A-4147-A177-3AD203B41FA5}">
                      <a16:colId xmlns:a16="http://schemas.microsoft.com/office/drawing/2014/main" val="166477624"/>
                    </a:ext>
                  </a:extLst>
                </a:gridCol>
                <a:gridCol w="254000">
                  <a:extLst>
                    <a:ext uri="{9D8B030D-6E8A-4147-A177-3AD203B41FA5}">
                      <a16:colId xmlns:a16="http://schemas.microsoft.com/office/drawing/2014/main" val="2945522867"/>
                    </a:ext>
                  </a:extLst>
                </a:gridCol>
                <a:gridCol w="609600">
                  <a:extLst>
                    <a:ext uri="{9D8B030D-6E8A-4147-A177-3AD203B41FA5}">
                      <a16:colId xmlns:a16="http://schemas.microsoft.com/office/drawing/2014/main" val="2154677887"/>
                    </a:ext>
                  </a:extLst>
                </a:gridCol>
                <a:gridCol w="609600">
                  <a:extLst>
                    <a:ext uri="{9D8B030D-6E8A-4147-A177-3AD203B41FA5}">
                      <a16:colId xmlns:a16="http://schemas.microsoft.com/office/drawing/2014/main" val="3908869216"/>
                    </a:ext>
                  </a:extLst>
                </a:gridCol>
              </a:tblGrid>
              <a:tr h="251636">
                <a:tc gridSpan="9">
                  <a:txBody>
                    <a:bodyPr/>
                    <a:lstStyle/>
                    <a:p>
                      <a:pPr algn="ctr" fontAlgn="ctr"/>
                      <a:r>
                        <a:rPr lang="cs-CZ" sz="1200" b="1" i="0" u="none" strike="noStrike">
                          <a:solidFill>
                            <a:srgbClr val="000000"/>
                          </a:solidFill>
                          <a:effectLst/>
                          <a:latin typeface="Arial" panose="020B0604020202020204" pitchFamily="34" charset="0"/>
                        </a:rPr>
                        <a:t>Okresní přebor minipřípravek - Jaro 2019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68239556"/>
                  </a:ext>
                </a:extLst>
              </a:tr>
              <a:tr h="251636">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rPr>
                        <a:t>SK Bezděkov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Calibri" panose="020F0502020204030204" pitchFamily="34" charset="0"/>
                        </a:rPr>
                        <a:t>209:88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31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255296805"/>
                  </a:ext>
                </a:extLst>
              </a:tr>
              <a:tr h="251636">
                <a:tc>
                  <a:txBody>
                    <a:bodyPr/>
                    <a:lstStyle/>
                    <a:p>
                      <a:pPr algn="ctr" fontAlgn="ctr"/>
                      <a:r>
                        <a:rPr lang="cs-CZ" sz="1200" b="1" i="0" u="none" strike="noStrike">
                          <a:solidFill>
                            <a:srgbClr val="000000"/>
                          </a:solidFill>
                          <a:effectLst/>
                          <a:latin typeface="Arial" panose="020B0604020202020204" pitchFamily="34"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l" fontAlgn="ctr"/>
                      <a:r>
                        <a:rPr lang="cs-CZ" sz="1200" b="1" i="0" u="none" strike="noStrike">
                          <a:solidFill>
                            <a:srgbClr val="000000"/>
                          </a:solidFill>
                          <a:effectLst/>
                          <a:latin typeface="Arial" panose="020B0604020202020204" pitchFamily="34" charset="0"/>
                        </a:rPr>
                        <a:t>FK Litoměřicko, z.s.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Calibri" panose="020F0502020204030204" pitchFamily="34" charset="0"/>
                        </a:rPr>
                        <a:t>180:163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19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2303687945"/>
                  </a:ext>
                </a:extLst>
              </a:tr>
              <a:tr h="251636">
                <a:tc>
                  <a:txBody>
                    <a:bodyPr/>
                    <a:lstStyle/>
                    <a:p>
                      <a:pPr algn="ctr" fontAlgn="ctr"/>
                      <a:r>
                        <a:rPr lang="cs-CZ" sz="1200" b="1" i="0" u="none" strike="noStrike">
                          <a:solidFill>
                            <a:srgbClr val="FF0000"/>
                          </a:solidFill>
                          <a:effectLst/>
                          <a:latin typeface="Arial" panose="020B0604020202020204" pitchFamily="34"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200" b="1" i="0" u="none" strike="noStrike">
                          <a:solidFill>
                            <a:srgbClr val="FF0000"/>
                          </a:solidFill>
                          <a:effectLst/>
                          <a:latin typeface="Arial" panose="020B0604020202020204" pitchFamily="34" charset="0"/>
                        </a:rPr>
                        <a:t>SK Štětí, z.s.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Calibri" panose="020F0502020204030204" pitchFamily="34" charset="0"/>
                        </a:rPr>
                        <a:t>167:219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8024586"/>
                  </a:ext>
                </a:extLst>
              </a:tr>
              <a:tr h="251636">
                <a:tc>
                  <a:txBody>
                    <a:bodyPr/>
                    <a:lstStyle/>
                    <a:p>
                      <a:pPr algn="ctr" fontAlgn="ctr"/>
                      <a:r>
                        <a:rPr lang="cs-CZ" sz="1200" b="1" i="0" u="none" strike="noStrike">
                          <a:solidFill>
                            <a:srgbClr val="000000"/>
                          </a:solidFill>
                          <a:effectLst/>
                          <a:latin typeface="Arial" panose="020B0604020202020204" pitchFamily="34"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l" fontAlgn="ctr"/>
                      <a:r>
                        <a:rPr lang="cs-CZ" sz="1200" b="1" i="0" u="none" strike="noStrike">
                          <a:solidFill>
                            <a:srgbClr val="000000"/>
                          </a:solidFill>
                          <a:effectLst/>
                          <a:latin typeface="Arial" panose="020B0604020202020204" pitchFamily="34" charset="0"/>
                        </a:rPr>
                        <a:t>ASK 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Calibri" panose="020F0502020204030204" pitchFamily="34" charset="0"/>
                        </a:rPr>
                        <a:t>105:102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2371139891"/>
                  </a:ext>
                </a:extLst>
              </a:tr>
              <a:tr h="263619">
                <a:tc>
                  <a:txBody>
                    <a:bodyPr/>
                    <a:lstStyle/>
                    <a:p>
                      <a:pPr algn="ctr" fontAlgn="ctr"/>
                      <a:r>
                        <a:rPr lang="cs-CZ" sz="1200" b="1" i="0" u="none" strike="noStrike">
                          <a:solidFill>
                            <a:srgbClr val="000000"/>
                          </a:solidFill>
                          <a:effectLst/>
                          <a:latin typeface="Arial" panose="020B0604020202020204" pitchFamily="34" charset="0"/>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rPr>
                        <a:t>FK Travčice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Calibri" panose="020F0502020204030204" pitchFamily="34" charset="0"/>
                        </a:rPr>
                        <a:t>103:192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547853488"/>
                  </a:ext>
                </a:extLst>
              </a:tr>
            </a:tbl>
          </a:graphicData>
        </a:graphic>
      </p:graphicFrame>
    </p:spTree>
    <p:extLst>
      <p:ext uri="{BB962C8B-B14F-4D97-AF65-F5344CB8AC3E}">
        <p14:creationId xmlns:p14="http://schemas.microsoft.com/office/powerpoint/2010/main" val="369195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36</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13</a:t>
            </a:r>
          </a:p>
        </p:txBody>
      </p:sp>
      <p:pic>
        <p:nvPicPr>
          <p:cNvPr id="11" name="Obrázek 10"/>
          <p:cNvPicPr>
            <a:picLocks noChangeAspect="1"/>
          </p:cNvPicPr>
          <p:nvPr/>
        </p:nvPicPr>
        <p:blipFill>
          <a:blip r:embed="rId2"/>
          <a:stretch>
            <a:fillRect/>
          </a:stretch>
        </p:blipFill>
        <p:spPr>
          <a:xfrm>
            <a:off x="8380130" y="4130525"/>
            <a:ext cx="1752600" cy="1647825"/>
          </a:xfrm>
          <a:prstGeom prst="rect">
            <a:avLst/>
          </a:prstGeom>
        </p:spPr>
      </p:pic>
      <p:sp>
        <p:nvSpPr>
          <p:cNvPr id="12" name="Obdélník 11"/>
          <p:cNvSpPr/>
          <p:nvPr/>
        </p:nvSpPr>
        <p:spPr>
          <a:xfrm>
            <a:off x="5544592" y="839123"/>
            <a:ext cx="4474002" cy="2924840"/>
          </a:xfrm>
          <a:prstGeom prst="rect">
            <a:avLst/>
          </a:prstGeom>
        </p:spPr>
        <p:txBody>
          <a:bodyPr wrap="square">
            <a:spAutoFit/>
          </a:bodyPr>
          <a:lstStyle/>
          <a:p>
            <a:pPr lvl="0" algn="just">
              <a:lnSpc>
                <a:spcPct val="107000"/>
              </a:lnSpc>
              <a:spcAft>
                <a:spcPts val="0"/>
              </a:spcAft>
            </a:pPr>
            <a:r>
              <a:rPr lang="cs-CZ" sz="1600" u="sng" dirty="0">
                <a:solidFill>
                  <a:srgbClr val="000000"/>
                </a:solidFill>
                <a:effectLst>
                  <a:outerShdw blurRad="38100" dist="38100" dir="2700000" algn="tl">
                    <a:srgbClr val="000000">
                      <a:alpha val="43137"/>
                    </a:srgbClr>
                  </a:outerShdw>
                </a:effectLst>
                <a:latin typeface="Britannic Bold" panose="020B0903060703020204" pitchFamily="34" charset="0"/>
                <a:ea typeface="Calibri" panose="020F0502020204030204" pitchFamily="34" charset="0"/>
                <a:cs typeface="Arial" panose="020B0604020202020204" pitchFamily="34" charset="0"/>
              </a:rPr>
              <a:t>Milan Plíšek-sekretář – SK Štětí </a:t>
            </a:r>
          </a:p>
          <a:p>
            <a:pPr lvl="0" algn="just">
              <a:lnSpc>
                <a:spcPct val="107000"/>
              </a:lnSpc>
              <a:spcAft>
                <a:spcPts val="0"/>
              </a:spcAft>
            </a:pPr>
            <a:r>
              <a:rPr lang="cs-CZ" dirty="0">
                <a:latin typeface="Arial" panose="020B0604020202020204" pitchFamily="34" charset="0"/>
                <a:ea typeface="Calibri" panose="020F0502020204030204" pitchFamily="34" charset="0"/>
                <a:cs typeface="Arial" panose="020B0604020202020204" pitchFamily="34" charset="0"/>
              </a:rPr>
              <a:t>Utkání si do vitríny jako úspěšné, jak po stránce výsledkové, tak i herní, v letošním ročníku určitě nezařadíme. První poločas jsme nezvládli vůbec a ještě štěstí, že to skončilo jen 0:2. Střela na branku byla jedna a ani tak nemusel brankář zasahovat, protože to skončilo na břevně. Po změně stran se to zlepšilo, a když v 62. minutě Tomáš Písař vyrovnal na 2:2, tak jsme věřili, že máme vyhráno. Čtvrthodiny před koncem navíc musel jeden z hráčů domácích Antonín Fišer opustit hřiště, ale ani proti deseti už jsme neskórovali. Naopak domácí, hrající o bytí či nebytí v Ústeckém přeboru, 5 minut před koncem využili naší nesoustředěnosti a gólem z kopačky  Stanislava </a:t>
            </a:r>
            <a:r>
              <a:rPr lang="cs-CZ" dirty="0" err="1">
                <a:latin typeface="Arial" panose="020B0604020202020204" pitchFamily="34" charset="0"/>
                <a:ea typeface="Calibri" panose="020F0502020204030204" pitchFamily="34" charset="0"/>
                <a:cs typeface="Arial" panose="020B0604020202020204" pitchFamily="34" charset="0"/>
              </a:rPr>
              <a:t>Flemmra</a:t>
            </a:r>
            <a:r>
              <a:rPr lang="cs-CZ" dirty="0">
                <a:latin typeface="Arial" panose="020B0604020202020204" pitchFamily="34" charset="0"/>
                <a:ea typeface="Calibri" panose="020F0502020204030204" pitchFamily="34" charset="0"/>
                <a:cs typeface="Arial" panose="020B0604020202020204" pitchFamily="34" charset="0"/>
              </a:rPr>
              <a:t> rozhodli o svém cenném vítězství 3:2</a:t>
            </a:r>
          </a:p>
        </p:txBody>
      </p:sp>
      <p:pic>
        <p:nvPicPr>
          <p:cNvPr id="13" name="Obráze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9648" y="3876917"/>
            <a:ext cx="3747780" cy="2381577"/>
          </a:xfrm>
          <a:prstGeom prst="rect">
            <a:avLst/>
          </a:prstGeom>
          <a:ln w="28575">
            <a:solidFill>
              <a:srgbClr val="3333CC"/>
            </a:solidFill>
          </a:ln>
        </p:spPr>
      </p:pic>
      <p:sp>
        <p:nvSpPr>
          <p:cNvPr id="4" name="TextovéPole 3"/>
          <p:cNvSpPr txBox="1"/>
          <p:nvPr/>
        </p:nvSpPr>
        <p:spPr>
          <a:xfrm>
            <a:off x="5544592" y="163116"/>
            <a:ext cx="4536504" cy="707886"/>
          </a:xfrm>
          <a:prstGeom prst="rect">
            <a:avLst/>
          </a:prstGeom>
          <a:solidFill>
            <a:srgbClr val="FFFF99"/>
          </a:solidFill>
          <a:effectLst>
            <a:glow rad="101600">
              <a:srgbClr val="FFFF66">
                <a:alpha val="40000"/>
              </a:srgbClr>
            </a:glow>
            <a:softEdge rad="241300"/>
          </a:effectLst>
        </p:spPr>
        <p:txBody>
          <a:bodyPr wrap="square" rtlCol="0">
            <a:spAutoFit/>
          </a:bodyPr>
          <a:lstStyle/>
          <a:p>
            <a:pPr algn="ctr"/>
            <a:r>
              <a:rPr lang="cs-CZ" sz="2000" dirty="0">
                <a:latin typeface="Arial Black" panose="020B0A04020102020204" pitchFamily="34" charset="0"/>
              </a:rPr>
              <a:t>Žádná velká sláva z výkonu v Horním Jiřetíně </a:t>
            </a:r>
          </a:p>
        </p:txBody>
      </p:sp>
      <p:graphicFrame>
        <p:nvGraphicFramePr>
          <p:cNvPr id="14" name="Tabulka 13">
            <a:extLst>
              <a:ext uri="{FF2B5EF4-FFF2-40B4-BE49-F238E27FC236}">
                <a16:creationId xmlns:a16="http://schemas.microsoft.com/office/drawing/2014/main" id="{5945DA87-C53F-419D-A017-4B20AC7599DF}"/>
              </a:ext>
            </a:extLst>
          </p:cNvPr>
          <p:cNvGraphicFramePr>
            <a:graphicFrameLocks noGrp="1"/>
          </p:cNvGraphicFramePr>
          <p:nvPr>
            <p:extLst>
              <p:ext uri="{D42A27DB-BD31-4B8C-83A1-F6EECF244321}">
                <p14:modId xmlns:p14="http://schemas.microsoft.com/office/powerpoint/2010/main" val="1683120476"/>
              </p:ext>
            </p:extLst>
          </p:nvPr>
        </p:nvGraphicFramePr>
        <p:xfrm>
          <a:off x="266522" y="1189231"/>
          <a:ext cx="4471099" cy="4356480"/>
        </p:xfrm>
        <a:graphic>
          <a:graphicData uri="http://schemas.openxmlformats.org/drawingml/2006/table">
            <a:tbl>
              <a:tblPr/>
              <a:tblGrid>
                <a:gridCol w="974976">
                  <a:extLst>
                    <a:ext uri="{9D8B030D-6E8A-4147-A177-3AD203B41FA5}">
                      <a16:colId xmlns:a16="http://schemas.microsoft.com/office/drawing/2014/main" val="309141010"/>
                    </a:ext>
                  </a:extLst>
                </a:gridCol>
                <a:gridCol w="1280271">
                  <a:extLst>
                    <a:ext uri="{9D8B030D-6E8A-4147-A177-3AD203B41FA5}">
                      <a16:colId xmlns:a16="http://schemas.microsoft.com/office/drawing/2014/main" val="830442335"/>
                    </a:ext>
                  </a:extLst>
                </a:gridCol>
                <a:gridCol w="1585566">
                  <a:extLst>
                    <a:ext uri="{9D8B030D-6E8A-4147-A177-3AD203B41FA5}">
                      <a16:colId xmlns:a16="http://schemas.microsoft.com/office/drawing/2014/main" val="2211758674"/>
                    </a:ext>
                  </a:extLst>
                </a:gridCol>
                <a:gridCol w="630286">
                  <a:extLst>
                    <a:ext uri="{9D8B030D-6E8A-4147-A177-3AD203B41FA5}">
                      <a16:colId xmlns:a16="http://schemas.microsoft.com/office/drawing/2014/main" val="3160778816"/>
                    </a:ext>
                  </a:extLst>
                </a:gridCol>
              </a:tblGrid>
              <a:tr h="363040">
                <a:tc gridSpan="4">
                  <a:txBody>
                    <a:bodyPr/>
                    <a:lstStyle/>
                    <a:p>
                      <a:pPr algn="ctr" fontAlgn="ctr"/>
                      <a:r>
                        <a:rPr lang="cs-CZ" sz="1600" b="0" i="0" u="none" strike="noStrike" dirty="0">
                          <a:solidFill>
                            <a:srgbClr val="000000"/>
                          </a:solidFill>
                          <a:effectLst/>
                          <a:latin typeface="Arial Black" panose="020B0A04020102020204" pitchFamily="34" charset="0"/>
                        </a:rPr>
                        <a:t>OP Starších Přípravek sk. "ELITE"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85180465"/>
                  </a:ext>
                </a:extLst>
              </a:tr>
              <a:tr h="363040">
                <a:tc>
                  <a:txBody>
                    <a:bodyPr/>
                    <a:lstStyle/>
                    <a:p>
                      <a:pPr algn="ctr" fontAlgn="ctr"/>
                      <a:r>
                        <a:rPr lang="cs-CZ" sz="1200" b="0" i="0" u="none" strike="noStrike" dirty="0">
                          <a:solidFill>
                            <a:srgbClr val="000000"/>
                          </a:solidFill>
                          <a:effectLst/>
                          <a:latin typeface="Arial Black" panose="020B0A04020102020204" pitchFamily="34" charset="0"/>
                        </a:rPr>
                        <a:t>12.05.2019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0" i="0" u="none" strike="noStrike" dirty="0">
                          <a:solidFill>
                            <a:srgbClr val="000000"/>
                          </a:solidFill>
                          <a:effectLst/>
                          <a:latin typeface="Arial Black" panose="020B0A04020102020204" pitchFamily="34" charset="0"/>
                        </a:rPr>
                        <a:t>SK Štětí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0" i="0" u="none" strike="noStrike" dirty="0">
                          <a:solidFill>
                            <a:srgbClr val="000000"/>
                          </a:solidFill>
                          <a:effectLst/>
                          <a:latin typeface="Arial Black" panose="020B0A04020102020204" pitchFamily="34" charset="0"/>
                        </a:rPr>
                        <a:t>Brozany /Lukavec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0" i="0" u="none" strike="noStrike">
                          <a:solidFill>
                            <a:srgbClr val="000000"/>
                          </a:solidFill>
                          <a:effectLst/>
                          <a:latin typeface="Arial Black" panose="020B0A04020102020204" pitchFamily="34" charset="0"/>
                        </a:rPr>
                        <a:t>5:7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50934694"/>
                  </a:ext>
                </a:extLst>
              </a:tr>
              <a:tr h="363040">
                <a:tc>
                  <a:txBody>
                    <a:bodyPr/>
                    <a:lstStyle/>
                    <a:p>
                      <a:pPr algn="ctr" fontAlgn="ctr"/>
                      <a:r>
                        <a:rPr lang="cs-CZ" sz="1200" b="0" i="0" u="none" strike="noStrike">
                          <a:solidFill>
                            <a:srgbClr val="000000"/>
                          </a:solidFill>
                          <a:effectLst/>
                          <a:latin typeface="Arial Black" panose="020B0A04020102020204" pitchFamily="34" charset="0"/>
                        </a:rPr>
                        <a:t>23.05.2019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0" i="0" u="none" strike="noStrike">
                          <a:solidFill>
                            <a:srgbClr val="000000"/>
                          </a:solidFill>
                          <a:effectLst/>
                          <a:latin typeface="Arial Black" panose="020B0A04020102020204" pitchFamily="34" charset="0"/>
                        </a:rPr>
                        <a:t>SK Štětí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0" i="0" u="none" strike="noStrike" dirty="0">
                          <a:solidFill>
                            <a:srgbClr val="000000"/>
                          </a:solidFill>
                          <a:effectLst/>
                          <a:latin typeface="Arial Black" panose="020B0A04020102020204" pitchFamily="34" charset="0"/>
                        </a:rPr>
                        <a:t>SK Libotenice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0" i="0" u="none" strike="noStrike">
                          <a:solidFill>
                            <a:srgbClr val="000000"/>
                          </a:solidFill>
                          <a:effectLst/>
                          <a:latin typeface="Arial Black" panose="020B0A04020102020204" pitchFamily="34" charset="0"/>
                        </a:rPr>
                        <a:t>7:14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154801682"/>
                  </a:ext>
                </a:extLst>
              </a:tr>
              <a:tr h="363040">
                <a:tc>
                  <a:txBody>
                    <a:bodyPr/>
                    <a:lstStyle/>
                    <a:p>
                      <a:pPr algn="ctr" fontAlgn="ctr"/>
                      <a:r>
                        <a:rPr lang="cs-CZ" sz="1200" b="0" i="0" u="none" strike="noStrike">
                          <a:solidFill>
                            <a:srgbClr val="000000"/>
                          </a:solidFill>
                          <a:effectLst/>
                          <a:latin typeface="Arial Black" panose="020B0A04020102020204" pitchFamily="34" charset="0"/>
                        </a:rPr>
                        <a:t>25.05.2019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0" i="0" u="none" strike="noStrike">
                          <a:solidFill>
                            <a:srgbClr val="000000"/>
                          </a:solidFill>
                          <a:effectLst/>
                          <a:latin typeface="Arial Black" panose="020B0A04020102020204" pitchFamily="34" charset="0"/>
                        </a:rPr>
                        <a:t>SK Štětí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0" i="0" u="none" strike="noStrike" dirty="0">
                          <a:solidFill>
                            <a:srgbClr val="000000"/>
                          </a:solidFill>
                          <a:effectLst/>
                          <a:latin typeface="Arial Black" panose="020B0A04020102020204" pitchFamily="34" charset="0"/>
                        </a:rPr>
                        <a:t>SK Libochovany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400" b="0" i="0" u="none" strike="noStrike" dirty="0">
                          <a:solidFill>
                            <a:srgbClr val="000000"/>
                          </a:solidFill>
                          <a:effectLst/>
                          <a:latin typeface="Arial Black" panose="020B0A04020102020204" pitchFamily="34" charset="0"/>
                        </a:rPr>
                        <a:t>5:6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660755719"/>
                  </a:ext>
                </a:extLst>
              </a:tr>
              <a:tr h="363040">
                <a:tc gridSpan="4">
                  <a:txBody>
                    <a:bodyPr/>
                    <a:lstStyle/>
                    <a:p>
                      <a:pPr algn="ctr" fontAlgn="ctr"/>
                      <a:r>
                        <a:rPr lang="cs-CZ" sz="1600" b="0" i="0" u="none" strike="noStrike" dirty="0">
                          <a:solidFill>
                            <a:srgbClr val="000000"/>
                          </a:solidFill>
                          <a:effectLst/>
                          <a:latin typeface="Arial Black" panose="020B0A04020102020204" pitchFamily="34" charset="0"/>
                        </a:rPr>
                        <a:t>OP Mladší přípravka sk. "UMÍSTĚNÍ"</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600822057"/>
                  </a:ext>
                </a:extLst>
              </a:tr>
              <a:tr h="363040">
                <a:tc>
                  <a:txBody>
                    <a:bodyPr/>
                    <a:lstStyle/>
                    <a:p>
                      <a:pPr algn="ctr" fontAlgn="ctr"/>
                      <a:r>
                        <a:rPr lang="cs-CZ" sz="1200" b="0" i="0" u="none" strike="noStrike" dirty="0">
                          <a:solidFill>
                            <a:srgbClr val="000000"/>
                          </a:solidFill>
                          <a:effectLst/>
                          <a:latin typeface="Arial Black" panose="020B0A04020102020204" pitchFamily="34" charset="0"/>
                        </a:rPr>
                        <a:t>13.05.2019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0" i="0" u="none" strike="noStrike" dirty="0">
                          <a:solidFill>
                            <a:srgbClr val="000000"/>
                          </a:solidFill>
                          <a:effectLst/>
                          <a:latin typeface="Arial Black" panose="020B0A04020102020204" pitchFamily="34" charset="0"/>
                        </a:rPr>
                        <a:t>Prackovice </a:t>
                      </a:r>
                      <a:r>
                        <a:rPr lang="cs-CZ" sz="1200" b="0" i="0" u="none" strike="noStrike" dirty="0" err="1">
                          <a:solidFill>
                            <a:srgbClr val="000000"/>
                          </a:solidFill>
                          <a:effectLst/>
                          <a:latin typeface="Arial Black" panose="020B0A04020102020204" pitchFamily="34" charset="0"/>
                        </a:rPr>
                        <a:t>n.L.</a:t>
                      </a:r>
                      <a:endParaRPr lang="cs-CZ" sz="1200" b="0" i="0" u="none" strike="noStrike" dirty="0">
                        <a:solidFill>
                          <a:srgbClr val="000000"/>
                        </a:solidFill>
                        <a:effectLst/>
                        <a:latin typeface="Arial Black" panose="020B0A040201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0" i="0" u="none" strike="noStrike">
                          <a:solidFill>
                            <a:srgbClr val="000000"/>
                          </a:solidFill>
                          <a:effectLst/>
                          <a:latin typeface="Arial Black" panose="020B0A04020102020204" pitchFamily="34" charset="0"/>
                        </a:rPr>
                        <a:t>SK Štětí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0" i="0" u="none" strike="noStrike">
                          <a:solidFill>
                            <a:srgbClr val="000000"/>
                          </a:solidFill>
                          <a:effectLst/>
                          <a:latin typeface="Arial Black" panose="020B0A04020102020204" pitchFamily="34" charset="0"/>
                        </a:rPr>
                        <a:t>2:24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908034562"/>
                  </a:ext>
                </a:extLst>
              </a:tr>
              <a:tr h="363040">
                <a:tc>
                  <a:txBody>
                    <a:bodyPr/>
                    <a:lstStyle/>
                    <a:p>
                      <a:pPr algn="ctr" fontAlgn="ctr"/>
                      <a:r>
                        <a:rPr lang="cs-CZ" sz="1200" b="0" i="0" u="none" strike="noStrike">
                          <a:solidFill>
                            <a:srgbClr val="000000"/>
                          </a:solidFill>
                          <a:effectLst/>
                          <a:latin typeface="Arial Black" panose="020B0A04020102020204" pitchFamily="34" charset="0"/>
                        </a:rPr>
                        <a:t>18.05.2019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0" i="0" u="none" strike="noStrike">
                          <a:solidFill>
                            <a:srgbClr val="000000"/>
                          </a:solidFill>
                          <a:effectLst/>
                          <a:latin typeface="Arial Black" panose="020B0A04020102020204" pitchFamily="34" charset="0"/>
                        </a:rPr>
                        <a:t>SK Štětí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0" i="0" u="none" strike="noStrike" dirty="0">
                          <a:solidFill>
                            <a:srgbClr val="000000"/>
                          </a:solidFill>
                          <a:effectLst/>
                          <a:latin typeface="Arial Black" panose="020B0A04020102020204" pitchFamily="34" charset="0"/>
                        </a:rPr>
                        <a:t>Slavoj Třebenice 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0" i="0" u="none" strike="noStrike">
                          <a:solidFill>
                            <a:srgbClr val="000000"/>
                          </a:solidFill>
                          <a:effectLst/>
                          <a:latin typeface="Arial Black" panose="020B0A04020102020204" pitchFamily="34" charset="0"/>
                        </a:rPr>
                        <a:t>16:7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854574450"/>
                  </a:ext>
                </a:extLst>
              </a:tr>
              <a:tr h="363040">
                <a:tc>
                  <a:txBody>
                    <a:bodyPr/>
                    <a:lstStyle/>
                    <a:p>
                      <a:pPr algn="ctr" fontAlgn="ctr"/>
                      <a:r>
                        <a:rPr lang="cs-CZ" sz="1200" b="0" i="0" u="none" strike="noStrike">
                          <a:solidFill>
                            <a:srgbClr val="000000"/>
                          </a:solidFill>
                          <a:effectLst/>
                          <a:latin typeface="Arial Black" panose="020B0A04020102020204" pitchFamily="34" charset="0"/>
                        </a:rPr>
                        <a:t>01.06.2019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0" i="0" u="none" strike="noStrike">
                          <a:solidFill>
                            <a:srgbClr val="000000"/>
                          </a:solidFill>
                          <a:effectLst/>
                          <a:latin typeface="Arial Black" panose="020B0A04020102020204" pitchFamily="34" charset="0"/>
                        </a:rPr>
                        <a:t>SK Štětí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0" i="0" u="none" strike="noStrike" dirty="0">
                          <a:solidFill>
                            <a:srgbClr val="000000"/>
                          </a:solidFill>
                          <a:effectLst/>
                          <a:latin typeface="Arial Black" panose="020B0A04020102020204" pitchFamily="34" charset="0"/>
                        </a:rPr>
                        <a:t>SK Velemín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0" i="0" u="none" strike="noStrike" dirty="0">
                          <a:solidFill>
                            <a:srgbClr val="000000"/>
                          </a:solidFill>
                          <a:effectLst/>
                          <a:latin typeface="Arial Black" panose="020B0A0402010202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965619451"/>
                  </a:ext>
                </a:extLst>
              </a:tr>
              <a:tr h="363040">
                <a:tc gridSpan="4">
                  <a:txBody>
                    <a:bodyPr/>
                    <a:lstStyle/>
                    <a:p>
                      <a:pPr algn="ctr" fontAlgn="ctr"/>
                      <a:r>
                        <a:rPr lang="cs-CZ" sz="1600" b="0" i="0" u="none" strike="noStrike" dirty="0">
                          <a:solidFill>
                            <a:srgbClr val="000000"/>
                          </a:solidFill>
                          <a:effectLst/>
                          <a:latin typeface="Arial Black" panose="020B0A04020102020204" pitchFamily="34" charset="0"/>
                        </a:rPr>
                        <a:t>OP Mini přípravky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510088339"/>
                  </a:ext>
                </a:extLst>
              </a:tr>
              <a:tr h="363040">
                <a:tc>
                  <a:txBody>
                    <a:bodyPr/>
                    <a:lstStyle/>
                    <a:p>
                      <a:pPr algn="ctr" fontAlgn="ctr"/>
                      <a:r>
                        <a:rPr lang="cs-CZ" sz="1200" b="0" i="0" u="none" strike="noStrike" dirty="0">
                          <a:solidFill>
                            <a:srgbClr val="000000"/>
                          </a:solidFill>
                          <a:effectLst/>
                          <a:latin typeface="Arial Black" panose="020B0A04020102020204" pitchFamily="34" charset="0"/>
                        </a:rPr>
                        <a:t>14.05.2019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0" i="0" u="none" strike="noStrike" dirty="0">
                          <a:solidFill>
                            <a:srgbClr val="000000"/>
                          </a:solidFill>
                          <a:effectLst/>
                          <a:latin typeface="Arial Black" panose="020B0A04020102020204" pitchFamily="34" charset="0"/>
                        </a:rPr>
                        <a:t>ASK Lovosice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0" i="0" u="none" strike="noStrike">
                          <a:solidFill>
                            <a:srgbClr val="000000"/>
                          </a:solidFill>
                          <a:effectLst/>
                          <a:latin typeface="Arial Black" panose="020B0A04020102020204" pitchFamily="34" charset="0"/>
                        </a:rPr>
                        <a:t>SK Štětí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0" i="0" u="none" strike="noStrike">
                          <a:solidFill>
                            <a:srgbClr val="000000"/>
                          </a:solidFill>
                          <a:effectLst/>
                          <a:latin typeface="Arial Black" panose="020B0A04020102020204" pitchFamily="34" charset="0"/>
                        </a:rPr>
                        <a:t>13:1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989717076"/>
                  </a:ext>
                </a:extLst>
              </a:tr>
              <a:tr h="363040">
                <a:tc>
                  <a:txBody>
                    <a:bodyPr/>
                    <a:lstStyle/>
                    <a:p>
                      <a:pPr algn="ctr" fontAlgn="ctr"/>
                      <a:r>
                        <a:rPr lang="cs-CZ" sz="1200" b="0" i="0" u="none" strike="noStrike">
                          <a:solidFill>
                            <a:srgbClr val="000000"/>
                          </a:solidFill>
                          <a:effectLst/>
                          <a:latin typeface="Arial Black" panose="020B0A04020102020204" pitchFamily="34" charset="0"/>
                        </a:rPr>
                        <a:t>27.05.2019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0" i="0" u="none" strike="noStrike" dirty="0">
                          <a:solidFill>
                            <a:srgbClr val="000000"/>
                          </a:solidFill>
                          <a:effectLst/>
                          <a:latin typeface="Arial Black" panose="020B0A04020102020204" pitchFamily="34" charset="0"/>
                        </a:rPr>
                        <a:t>SK Štětí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0" i="0" u="none" strike="noStrike" dirty="0">
                          <a:solidFill>
                            <a:srgbClr val="000000"/>
                          </a:solidFill>
                          <a:effectLst/>
                          <a:latin typeface="Arial Black" panose="020B0A04020102020204" pitchFamily="34" charset="0"/>
                        </a:rPr>
                        <a:t>SK Bezděkov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0" i="0" u="none" strike="noStrike" dirty="0">
                          <a:solidFill>
                            <a:srgbClr val="000000"/>
                          </a:solidFill>
                          <a:effectLst/>
                          <a:latin typeface="Arial Black" panose="020B0A04020102020204" pitchFamily="34" charset="0"/>
                        </a:rPr>
                        <a:t>14:13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045460917"/>
                  </a:ext>
                </a:extLst>
              </a:tr>
              <a:tr h="363040">
                <a:tc>
                  <a:txBody>
                    <a:bodyPr/>
                    <a:lstStyle/>
                    <a:p>
                      <a:pPr algn="ctr" fontAlgn="ctr"/>
                      <a:r>
                        <a:rPr lang="cs-CZ" sz="1200" b="0" i="0" u="none" strike="noStrike">
                          <a:solidFill>
                            <a:srgbClr val="000000"/>
                          </a:solidFill>
                          <a:effectLst/>
                          <a:latin typeface="Arial Black" panose="020B0A04020102020204" pitchFamily="34" charset="0"/>
                        </a:rPr>
                        <a:t>30.05.2019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0" i="0" u="none" strike="noStrike">
                          <a:solidFill>
                            <a:srgbClr val="000000"/>
                          </a:solidFill>
                          <a:effectLst/>
                          <a:latin typeface="Arial Black" panose="020B0A04020102020204" pitchFamily="34" charset="0"/>
                        </a:rPr>
                        <a:t>FK Travčice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0" i="0" u="none" strike="noStrike" dirty="0">
                          <a:solidFill>
                            <a:srgbClr val="000000"/>
                          </a:solidFill>
                          <a:effectLst/>
                          <a:latin typeface="Arial Black" panose="020B0A04020102020204" pitchFamily="34" charset="0"/>
                        </a:rPr>
                        <a:t>SK Štětí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0" i="0" u="none" strike="noStrike" dirty="0">
                          <a:solidFill>
                            <a:srgbClr val="000000"/>
                          </a:solidFill>
                          <a:effectLst/>
                          <a:latin typeface="Arial Black" panose="020B0A0402010202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606289998"/>
                  </a:ext>
                </a:extLst>
              </a:tr>
            </a:tbl>
          </a:graphicData>
        </a:graphic>
      </p:graphicFrame>
      <p:sp>
        <p:nvSpPr>
          <p:cNvPr id="15" name="TextovéPole 14">
            <a:extLst>
              <a:ext uri="{FF2B5EF4-FFF2-40B4-BE49-F238E27FC236}">
                <a16:creationId xmlns:a16="http://schemas.microsoft.com/office/drawing/2014/main" id="{F74A1FEB-1833-483E-A3A0-37F06CEEF315}"/>
              </a:ext>
            </a:extLst>
          </p:cNvPr>
          <p:cNvSpPr txBox="1"/>
          <p:nvPr/>
        </p:nvSpPr>
        <p:spPr>
          <a:xfrm>
            <a:off x="169789" y="163116"/>
            <a:ext cx="4543108" cy="954107"/>
          </a:xfrm>
          <a:prstGeom prst="rect">
            <a:avLst/>
          </a:prstGeom>
          <a:blipFill dpi="0" rotWithShape="1">
            <a:blip r:embed="rId4"/>
            <a:srcRect/>
            <a:tile tx="0" ty="0" sx="100000" sy="100000" flip="y" algn="tl"/>
          </a:blipFill>
          <a:effectLst>
            <a:softEdge rad="0"/>
          </a:effectLst>
        </p:spPr>
        <p:txBody>
          <a:bodyPr wrap="square" rtlCol="0">
            <a:spAutoFit/>
          </a:bodyPr>
          <a:lstStyle/>
          <a:p>
            <a:pPr algn="ctr"/>
            <a:r>
              <a:rPr lang="cs-CZ" sz="2800" dirty="0">
                <a:highlight>
                  <a:srgbClr val="99FF66"/>
                </a:highlight>
                <a:latin typeface="Arial Black" panose="020B0A04020102020204" pitchFamily="34" charset="0"/>
              </a:rPr>
              <a:t>Mužstva přípravek SK Štětí ve výsledcích</a:t>
            </a:r>
          </a:p>
        </p:txBody>
      </p:sp>
      <p:pic>
        <p:nvPicPr>
          <p:cNvPr id="16" name="Obrázek 15">
            <a:extLst>
              <a:ext uri="{FF2B5EF4-FFF2-40B4-BE49-F238E27FC236}">
                <a16:creationId xmlns:a16="http://schemas.microsoft.com/office/drawing/2014/main" id="{395C1AC2-CF80-451E-AECF-9153C0F5809C}"/>
              </a:ext>
            </a:extLst>
          </p:cNvPr>
          <p:cNvPicPr>
            <a:picLocks noChangeAspect="1"/>
          </p:cNvPicPr>
          <p:nvPr/>
        </p:nvPicPr>
        <p:blipFill>
          <a:blip r:embed="rId5"/>
          <a:stretch>
            <a:fillRect/>
          </a:stretch>
        </p:blipFill>
        <p:spPr>
          <a:xfrm>
            <a:off x="1791495" y="5617719"/>
            <a:ext cx="1604836" cy="1260144"/>
          </a:xfrm>
          <a:prstGeom prst="rect">
            <a:avLst/>
          </a:prstGeom>
        </p:spPr>
      </p:pic>
    </p:spTree>
    <p:extLst>
      <p:ext uri="{BB962C8B-B14F-4D97-AF65-F5344CB8AC3E}">
        <p14:creationId xmlns:p14="http://schemas.microsoft.com/office/powerpoint/2010/main" val="827503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14</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35</a:t>
            </a:r>
          </a:p>
        </p:txBody>
      </p:sp>
      <p:sp>
        <p:nvSpPr>
          <p:cNvPr id="8" name="Obdélník 7">
            <a:extLst>
              <a:ext uri="{FF2B5EF4-FFF2-40B4-BE49-F238E27FC236}">
                <a16:creationId xmlns:a16="http://schemas.microsoft.com/office/drawing/2014/main" id="{D382149F-7FDE-4D50-88CF-C69B7713EDB5}"/>
              </a:ext>
            </a:extLst>
          </p:cNvPr>
          <p:cNvSpPr/>
          <p:nvPr/>
        </p:nvSpPr>
        <p:spPr>
          <a:xfrm>
            <a:off x="86017" y="1625449"/>
            <a:ext cx="4594479" cy="5184000"/>
          </a:xfrm>
          <a:prstGeom prst="rect">
            <a:avLst/>
          </a:prstGeom>
        </p:spPr>
        <p:txBody>
          <a:bodyPr wrap="square">
            <a:spAutoFit/>
          </a:bodyPr>
          <a:lstStyle/>
          <a:p>
            <a:pPr algn="ctr">
              <a:lnSpc>
                <a:spcPct val="107000"/>
              </a:lnSpc>
              <a:spcAft>
                <a:spcPts val="0"/>
              </a:spcAft>
            </a:pPr>
            <a:r>
              <a:rPr lang="cs-CZ" sz="1800" dirty="0">
                <a:highlight>
                  <a:srgbClr val="00FFFF"/>
                </a:highlight>
                <a:latin typeface="Arial Black" panose="020B0A04020102020204" pitchFamily="34" charset="0"/>
                <a:ea typeface="Calibri" panose="020F0502020204030204" pitchFamily="34" charset="0"/>
                <a:cs typeface="Arial" panose="020B0604020202020204" pitchFamily="34" charset="0"/>
              </a:rPr>
              <a:t>FK Litoměřicko B - SK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a:highlight>
                  <a:srgbClr val="00FFFF"/>
                </a:highlight>
                <a:latin typeface="Arial Black" panose="020B0A04020102020204" pitchFamily="34" charset="0"/>
                <a:ea typeface="Calibri" panose="020F0502020204030204" pitchFamily="34" charset="0"/>
                <a:cs typeface="Arial" panose="020B0604020202020204" pitchFamily="34" charset="0"/>
              </a:rPr>
              <a:t>2:6(1:5)    19.5.2019  26.kolo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Fotbalové soutěže se blíží do svého finále a každý bod ať už v horních patrech tabulky nebo v boji o záchranu začíná mít velkou hodnotu. Naše mužstvo se s Krupkou přetahuje o 4. místo.  Litoměřická rezerva klesla před tímto utkáním na poslední místo a do bot ji začíná téct voda velkým proudem. Možná snad proto se v jejich sestavě objevili i hráči, kteří den předtím nastoupili proti Brozanům za A tým ve 3. nejvyšší soutěži. Okresní derby má svou přitažlivost, favorit neexistuje a diváci byli zvědaví, jak bude utkání probíhat. Už ve 2. minutě svedl běžecký souboj s útočníkem domácích David Mencl a v posledním možném okamžiku musel proti jeho střele vložit nohu. Skóre se měnilo v 6. minutě, ale na opačné straně hřiště. Na výlet po odkryté pravé straně domácí obrany se vydal Marek Faust, chvilku ještě zapřemýšlel, zda nepřihrát, ale pak vystřelil k bližší tyči a na ukazateli se objevilo 1:0 pro hosty. Uběhly 4 minuty a rozehráli jsme další velmi hezkou kombinaci, které tleskali i domácí diváci. Tomáš </a:t>
            </a:r>
            <a:r>
              <a:rPr lang="cs-CZ" sz="1000" b="0" dirty="0" err="1">
                <a:latin typeface="Arial" panose="020B0604020202020204" pitchFamily="34" charset="0"/>
                <a:ea typeface="Calibri" panose="020F0502020204030204" pitchFamily="34" charset="0"/>
                <a:cs typeface="Arial" panose="020B0604020202020204" pitchFamily="34" charset="0"/>
              </a:rPr>
              <a:t>Belák</a:t>
            </a:r>
            <a:r>
              <a:rPr lang="cs-CZ" sz="1000" b="0" dirty="0">
                <a:latin typeface="Arial" panose="020B0604020202020204" pitchFamily="34" charset="0"/>
                <a:ea typeface="Calibri" panose="020F0502020204030204" pitchFamily="34" charset="0"/>
                <a:cs typeface="Arial" panose="020B0604020202020204" pitchFamily="34" charset="0"/>
              </a:rPr>
              <a:t> přihrál Jiřímu Vokounovi, Jakub Slavíček ukázal kam mu má přihrát  a zvýšit na 2:0 už vypadalo docela lehké. Úvod, který čekal málokdo, ale stačilo si vzpomenout na náš nedávný zápas v </a:t>
            </a:r>
            <a:r>
              <a:rPr lang="cs-CZ" sz="1000" b="0" dirty="0" err="1">
                <a:latin typeface="Arial" panose="020B0604020202020204" pitchFamily="34" charset="0"/>
                <a:ea typeface="Calibri" panose="020F0502020204030204" pitchFamily="34" charset="0"/>
                <a:cs typeface="Arial" panose="020B0604020202020204" pitchFamily="34" charset="0"/>
              </a:rPr>
              <a:t>Perštejně</a:t>
            </a:r>
            <a:r>
              <a:rPr lang="cs-CZ" sz="1000" b="0" dirty="0">
                <a:latin typeface="Arial" panose="020B0604020202020204" pitchFamily="34" charset="0"/>
                <a:ea typeface="Calibri" panose="020F0502020204030204" pitchFamily="34" charset="0"/>
                <a:cs typeface="Arial" panose="020B0604020202020204" pitchFamily="34" charset="0"/>
              </a:rPr>
              <a:t>, kde jsme také vedli rychle 2:0 a pak bylo všechno jinak. Navíc ve 14. minutě měli domácí šanci korigovat z volného přímého kopu v dobrém střeleckém postavení, ale naštěstí pro nás Miroslav Verner ideálně netrefil. Smutnou chvilku si prožil v 18. minutě  Pavel Fary, které mu se vrátilo nepříjemné zranění kolena a musel odstoupit. Chvilku jsme hráli jen v deseti a toho málem využil Jakub </a:t>
            </a:r>
            <a:r>
              <a:rPr lang="cs-CZ" sz="1000" b="0" dirty="0" err="1">
                <a:latin typeface="Arial" panose="020B0604020202020204" pitchFamily="34" charset="0"/>
                <a:ea typeface="Calibri" panose="020F0502020204030204" pitchFamily="34" charset="0"/>
                <a:cs typeface="Arial" panose="020B0604020202020204" pitchFamily="34" charset="0"/>
              </a:rPr>
              <a:t>Chábera</a:t>
            </a:r>
            <a:r>
              <a:rPr lang="cs-CZ" sz="1000" b="0" dirty="0">
                <a:latin typeface="Arial" panose="020B0604020202020204" pitchFamily="34" charset="0"/>
                <a:ea typeface="Calibri" panose="020F0502020204030204" pitchFamily="34" charset="0"/>
                <a:cs typeface="Arial" panose="020B0604020202020204" pitchFamily="34" charset="0"/>
              </a:rPr>
              <a:t>, který nechal za sebou obránce, ale závoru postavil Tomáš Kysela v brance. Nedáš dostaneš se naplnilo měrou vrchovatou. Volný nepřímý kop přímo proti středu branky z 18 metrů si vzali na starost Marek Faust a Jiří Vokoun.  Jirka zamířil přes zeď, kde došlo k malé teči a nešťastnému brankáři tak krok chyběl. 3:0 ve 22. minutě bylo báječné. Utkání se vyvíjelo nad plán dobře, ale domácí to ještě nevzdali a postupně se stále více přesouvali na naši polovinu.  Z levé strany naší obrany zahrávali volný</a:t>
            </a:r>
          </a:p>
        </p:txBody>
      </p:sp>
      <p:sp>
        <p:nvSpPr>
          <p:cNvPr id="9" name="TextovéPole 8"/>
          <p:cNvSpPr txBox="1"/>
          <p:nvPr/>
        </p:nvSpPr>
        <p:spPr>
          <a:xfrm>
            <a:off x="26032" y="104943"/>
            <a:ext cx="4654464" cy="1323439"/>
          </a:xfrm>
          <a:prstGeom prst="rect">
            <a:avLst/>
          </a:prstGeom>
          <a:blipFill dpi="0" rotWithShape="1">
            <a:blip r:embed="rId2"/>
            <a:srcRect/>
            <a:tile tx="317500" ty="50800" sx="100000" sy="100000" flip="none" algn="r"/>
          </a:blipFill>
          <a:effectLst>
            <a:softEdge rad="0"/>
          </a:effectLst>
        </p:spPr>
        <p:txBody>
          <a:bodyPr wrap="square" rtlCol="0">
            <a:spAutoFit/>
          </a:bodyPr>
          <a:lstStyle/>
          <a:p>
            <a:pPr algn="ctr"/>
            <a:r>
              <a:rPr lang="cs-CZ" sz="2000" dirty="0">
                <a:solidFill>
                  <a:srgbClr val="0000FF"/>
                </a:solidFill>
                <a:latin typeface="Arial Black" panose="020B0A04020102020204" pitchFamily="34" charset="0"/>
              </a:rPr>
              <a:t>Derby bohaté na branky. Mužstvo dospělých se rozstřílelo hned v úvodu a domácí nestačili odpovídat</a:t>
            </a:r>
          </a:p>
        </p:txBody>
      </p:sp>
      <p:cxnSp>
        <p:nvCxnSpPr>
          <p:cNvPr id="11" name="Přímá spojnice se šipkou 10">
            <a:extLst>
              <a:ext uri="{FF2B5EF4-FFF2-40B4-BE49-F238E27FC236}">
                <a16:creationId xmlns:a16="http://schemas.microsoft.com/office/drawing/2014/main" id="{EA48F68C-939C-47AA-8461-791B0B565C2A}"/>
              </a:ext>
            </a:extLst>
          </p:cNvPr>
          <p:cNvCxnSpPr/>
          <p:nvPr/>
        </p:nvCxnSpPr>
        <p:spPr bwMode="auto">
          <a:xfrm>
            <a:off x="4026101" y="7053753"/>
            <a:ext cx="792088" cy="0"/>
          </a:xfrm>
          <a:prstGeom prst="straightConnector1">
            <a:avLst/>
          </a:prstGeom>
          <a:noFill/>
          <a:ln w="9525" cap="flat" cmpd="sng" algn="ctr">
            <a:solidFill>
              <a:srgbClr val="3333CC"/>
            </a:solidFill>
            <a:prstDash val="solid"/>
            <a:round/>
            <a:headEnd type="none" w="med" len="med"/>
            <a:tailEnd type="triangle"/>
          </a:ln>
          <a:effectLst>
            <a:outerShdw dist="45791" dir="2021404" algn="ctr" rotWithShape="0">
              <a:srgbClr val="9999FF"/>
            </a:outerShdw>
          </a:effectLst>
        </p:spPr>
      </p:cxnSp>
      <p:graphicFrame>
        <p:nvGraphicFramePr>
          <p:cNvPr id="12" name="Tabulka 11">
            <a:extLst>
              <a:ext uri="{FF2B5EF4-FFF2-40B4-BE49-F238E27FC236}">
                <a16:creationId xmlns:a16="http://schemas.microsoft.com/office/drawing/2014/main" id="{D9F2BAA6-900C-4C38-A0EE-43B019F8E6E3}"/>
              </a:ext>
            </a:extLst>
          </p:cNvPr>
          <p:cNvGraphicFramePr>
            <a:graphicFrameLocks noGrp="1"/>
          </p:cNvGraphicFramePr>
          <p:nvPr>
            <p:extLst>
              <p:ext uri="{D42A27DB-BD31-4B8C-83A1-F6EECF244321}">
                <p14:modId xmlns:p14="http://schemas.microsoft.com/office/powerpoint/2010/main" val="2348138765"/>
              </p:ext>
            </p:extLst>
          </p:nvPr>
        </p:nvGraphicFramePr>
        <p:xfrm>
          <a:off x="5472989" y="137789"/>
          <a:ext cx="4680519" cy="6624735"/>
        </p:xfrm>
        <a:graphic>
          <a:graphicData uri="http://schemas.openxmlformats.org/drawingml/2006/table">
            <a:tbl>
              <a:tblPr/>
              <a:tblGrid>
                <a:gridCol w="1567261">
                  <a:extLst>
                    <a:ext uri="{9D8B030D-6E8A-4147-A177-3AD203B41FA5}">
                      <a16:colId xmlns:a16="http://schemas.microsoft.com/office/drawing/2014/main" val="2809381291"/>
                    </a:ext>
                  </a:extLst>
                </a:gridCol>
                <a:gridCol w="1445767">
                  <a:extLst>
                    <a:ext uri="{9D8B030D-6E8A-4147-A177-3AD203B41FA5}">
                      <a16:colId xmlns:a16="http://schemas.microsoft.com/office/drawing/2014/main" val="1033447524"/>
                    </a:ext>
                  </a:extLst>
                </a:gridCol>
                <a:gridCol w="765406">
                  <a:extLst>
                    <a:ext uri="{9D8B030D-6E8A-4147-A177-3AD203B41FA5}">
                      <a16:colId xmlns:a16="http://schemas.microsoft.com/office/drawing/2014/main" val="1466177952"/>
                    </a:ext>
                  </a:extLst>
                </a:gridCol>
                <a:gridCol w="902085">
                  <a:extLst>
                    <a:ext uri="{9D8B030D-6E8A-4147-A177-3AD203B41FA5}">
                      <a16:colId xmlns:a16="http://schemas.microsoft.com/office/drawing/2014/main" val="4245752523"/>
                    </a:ext>
                  </a:extLst>
                </a:gridCol>
              </a:tblGrid>
              <a:tr h="349534">
                <a:tc gridSpan="2">
                  <a:txBody>
                    <a:bodyPr/>
                    <a:lstStyle/>
                    <a:p>
                      <a:pPr algn="ctr" fontAlgn="ctr"/>
                      <a:r>
                        <a:rPr lang="cs-CZ" sz="1100" b="1" i="0" u="none" strike="noStrike" dirty="0">
                          <a:solidFill>
                            <a:srgbClr val="000000"/>
                          </a:solidFill>
                          <a:effectLst/>
                          <a:latin typeface="Bookman Old Style" panose="02050604050505020204" pitchFamily="18" charset="0"/>
                        </a:rPr>
                        <a:t>Výsledky 22. kola Ústeckého přeboru žáků 11.-12.05.2019  </a:t>
                      </a:r>
                    </a:p>
                  </a:txBody>
                  <a:tcPr marL="5356" marR="5356" marT="53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a:txBody>
                    <a:bodyPr/>
                    <a:lstStyle/>
                    <a:p>
                      <a:pPr algn="ctr" fontAlgn="ctr"/>
                      <a:r>
                        <a:rPr lang="cs-CZ" sz="1100" b="1" i="0" u="none" strike="noStrike">
                          <a:solidFill>
                            <a:srgbClr val="000000"/>
                          </a:solidFill>
                          <a:effectLst/>
                          <a:latin typeface="Bookman Old Style" panose="02050604050505020204" pitchFamily="18" charset="0"/>
                        </a:rPr>
                        <a:t>Starší</a:t>
                      </a:r>
                    </a:p>
                  </a:txBody>
                  <a:tcPr marL="5356" marR="5356"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Bookman Old Style" panose="02050604050505020204" pitchFamily="18" charset="0"/>
                        </a:rPr>
                        <a:t>Mladší</a:t>
                      </a:r>
                    </a:p>
                  </a:txBody>
                  <a:tcPr marL="5356" marR="5356" marT="53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29003253"/>
                  </a:ext>
                </a:extLst>
              </a:tr>
              <a:tr h="317057">
                <a:tc>
                  <a:txBody>
                    <a:bodyPr/>
                    <a:lstStyle/>
                    <a:p>
                      <a:pPr algn="ctr" fontAlgn="ctr"/>
                      <a:r>
                        <a:rPr lang="cs-CZ" sz="1100" b="1" i="0" u="none" strike="noStrike" dirty="0">
                          <a:solidFill>
                            <a:srgbClr val="000000"/>
                          </a:solidFill>
                          <a:effectLst/>
                          <a:latin typeface="Arial" panose="020B0604020202020204" pitchFamily="34" charset="0"/>
                        </a:rPr>
                        <a:t>ASK Lovosice </a:t>
                      </a:r>
                    </a:p>
                  </a:txBody>
                  <a:tcPr marL="5356" marR="5356" marT="53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SK Junior Teplice </a:t>
                      </a:r>
                    </a:p>
                  </a:txBody>
                  <a:tcPr marL="5356" marR="5356"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Arial" panose="020B0604020202020204" pitchFamily="34" charset="0"/>
                        </a:rPr>
                        <a:t>1:6(0:4) </a:t>
                      </a:r>
                    </a:p>
                  </a:txBody>
                  <a:tcPr marL="5356" marR="5356"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Arial" panose="020B0604020202020204" pitchFamily="34" charset="0"/>
                        </a:rPr>
                        <a:t>2:5(1:1) </a:t>
                      </a:r>
                    </a:p>
                  </a:txBody>
                  <a:tcPr marL="5356" marR="5356" marT="53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77005240"/>
                  </a:ext>
                </a:extLst>
              </a:tr>
              <a:tr h="349534">
                <a:tc>
                  <a:txBody>
                    <a:bodyPr/>
                    <a:lstStyle/>
                    <a:p>
                      <a:pPr algn="ctr" fontAlgn="ctr"/>
                      <a:r>
                        <a:rPr lang="cs-CZ" sz="1100" b="1" i="0" u="none" strike="noStrike">
                          <a:solidFill>
                            <a:srgbClr val="000000"/>
                          </a:solidFill>
                          <a:effectLst/>
                          <a:latin typeface="Arial" panose="020B0604020202020204" pitchFamily="34" charset="0"/>
                        </a:rPr>
                        <a:t>MSK Benešov n.P./Boletice </a:t>
                      </a:r>
                    </a:p>
                  </a:txBody>
                  <a:tcPr marL="5356" marR="5356" marT="53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rgbClr val="000000"/>
                          </a:solidFill>
                          <a:effectLst/>
                          <a:latin typeface="Arial" panose="020B0604020202020204" pitchFamily="34" charset="0"/>
                        </a:rPr>
                        <a:t>SK Sokol Brozany/Lukavec </a:t>
                      </a:r>
                    </a:p>
                  </a:txBody>
                  <a:tcPr marL="5356" marR="5356"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400" b="1" i="0" u="none" strike="noStrike" dirty="0">
                          <a:solidFill>
                            <a:srgbClr val="000000"/>
                          </a:solidFill>
                          <a:effectLst/>
                          <a:latin typeface="Arial" panose="020B0604020202020204" pitchFamily="34" charset="0"/>
                        </a:rPr>
                        <a:t>2:7(2:2) </a:t>
                      </a:r>
                    </a:p>
                  </a:txBody>
                  <a:tcPr marL="5356" marR="5356"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400" b="1" i="0" u="none" strike="noStrike" dirty="0">
                          <a:solidFill>
                            <a:srgbClr val="000000"/>
                          </a:solidFill>
                          <a:effectLst/>
                          <a:latin typeface="Arial" panose="020B0604020202020204" pitchFamily="34" charset="0"/>
                        </a:rPr>
                        <a:t>0:13(0:8) </a:t>
                      </a:r>
                    </a:p>
                  </a:txBody>
                  <a:tcPr marL="5356" marR="5356" marT="53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4026799011"/>
                  </a:ext>
                </a:extLst>
              </a:tr>
              <a:tr h="317057">
                <a:tc>
                  <a:txBody>
                    <a:bodyPr/>
                    <a:lstStyle/>
                    <a:p>
                      <a:pPr algn="ctr" fontAlgn="ctr"/>
                      <a:r>
                        <a:rPr lang="cs-CZ" sz="1100" b="1" i="0" u="none" strike="noStrike">
                          <a:solidFill>
                            <a:srgbClr val="000000"/>
                          </a:solidFill>
                          <a:effectLst/>
                          <a:latin typeface="Arial" panose="020B0604020202020204" pitchFamily="34" charset="0"/>
                        </a:rPr>
                        <a:t>VOLNÝ LOS </a:t>
                      </a:r>
                    </a:p>
                  </a:txBody>
                  <a:tcPr marL="5356" marR="5356" marT="53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FK Litoměřicko B </a:t>
                      </a:r>
                    </a:p>
                  </a:txBody>
                  <a:tcPr marL="5356" marR="5356"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 </a:t>
                      </a:r>
                    </a:p>
                  </a:txBody>
                  <a:tcPr marL="5356" marR="5356"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 </a:t>
                      </a:r>
                    </a:p>
                  </a:txBody>
                  <a:tcPr marL="5356" marR="5356" marT="53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541424967"/>
                  </a:ext>
                </a:extLst>
              </a:tr>
              <a:tr h="340836">
                <a:tc>
                  <a:txBody>
                    <a:bodyPr/>
                    <a:lstStyle/>
                    <a:p>
                      <a:pPr algn="ctr" fontAlgn="ctr"/>
                      <a:r>
                        <a:rPr lang="cs-CZ" sz="1100" b="1" i="0" u="none" strike="noStrike">
                          <a:solidFill>
                            <a:srgbClr val="000000"/>
                          </a:solidFill>
                          <a:effectLst/>
                          <a:latin typeface="Arial" panose="020B0604020202020204" pitchFamily="34" charset="0"/>
                        </a:rPr>
                        <a:t>FK Neštěmice </a:t>
                      </a:r>
                    </a:p>
                  </a:txBody>
                  <a:tcPr marL="5356" marR="5356" marT="53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rgbClr val="000000"/>
                          </a:solidFill>
                          <a:effectLst/>
                          <a:latin typeface="Arial" panose="020B0604020202020204" pitchFamily="34" charset="0"/>
                        </a:rPr>
                        <a:t>FK Litoměřicko A </a:t>
                      </a:r>
                    </a:p>
                  </a:txBody>
                  <a:tcPr marL="5356" marR="5356"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400" b="1" i="0" u="none" strike="noStrike" dirty="0">
                          <a:solidFill>
                            <a:srgbClr val="000000"/>
                          </a:solidFill>
                          <a:effectLst/>
                          <a:latin typeface="Arial" panose="020B0604020202020204" pitchFamily="34" charset="0"/>
                        </a:rPr>
                        <a:t> 1:3(1:1)</a:t>
                      </a:r>
                    </a:p>
                  </a:txBody>
                  <a:tcPr marL="5356" marR="5356"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400" b="1" i="0" u="none" strike="noStrike" dirty="0">
                          <a:solidFill>
                            <a:srgbClr val="000000"/>
                          </a:solidFill>
                          <a:effectLst/>
                          <a:latin typeface="Arial" panose="020B0604020202020204" pitchFamily="34" charset="0"/>
                        </a:rPr>
                        <a:t> 3:7(2:4)</a:t>
                      </a:r>
                    </a:p>
                  </a:txBody>
                  <a:tcPr marL="5356" marR="5356" marT="53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492147670"/>
                  </a:ext>
                </a:extLst>
              </a:tr>
              <a:tr h="317057">
                <a:tc>
                  <a:txBody>
                    <a:bodyPr/>
                    <a:lstStyle/>
                    <a:p>
                      <a:pPr algn="ctr" fontAlgn="ctr"/>
                      <a:r>
                        <a:rPr lang="cs-CZ" sz="1100" b="1" i="0" u="none" strike="noStrike">
                          <a:solidFill>
                            <a:srgbClr val="000000"/>
                          </a:solidFill>
                          <a:effectLst/>
                          <a:latin typeface="Arial" panose="020B0604020202020204" pitchFamily="34" charset="0"/>
                        </a:rPr>
                        <a:t>SK Štětí </a:t>
                      </a:r>
                    </a:p>
                  </a:txBody>
                  <a:tcPr marL="5356" marR="5356" marT="53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MSK Trmice </a:t>
                      </a:r>
                    </a:p>
                  </a:txBody>
                  <a:tcPr marL="5356" marR="5356"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Arial" panose="020B0604020202020204" pitchFamily="34" charset="0"/>
                        </a:rPr>
                        <a:t> 3:4(2:1)</a:t>
                      </a:r>
                    </a:p>
                  </a:txBody>
                  <a:tcPr marL="5356" marR="5356"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Arial" panose="020B0604020202020204" pitchFamily="34" charset="0"/>
                        </a:rPr>
                        <a:t>9:3(5:0) </a:t>
                      </a:r>
                    </a:p>
                  </a:txBody>
                  <a:tcPr marL="5356" marR="5356" marT="53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905984139"/>
                  </a:ext>
                </a:extLst>
              </a:tr>
              <a:tr h="317057">
                <a:tc>
                  <a:txBody>
                    <a:bodyPr/>
                    <a:lstStyle/>
                    <a:p>
                      <a:pPr algn="ctr" fontAlgn="ctr"/>
                      <a:r>
                        <a:rPr lang="cs-CZ" sz="1100" b="1" i="0" u="none" strike="noStrike">
                          <a:solidFill>
                            <a:srgbClr val="000000"/>
                          </a:solidFill>
                          <a:effectLst/>
                          <a:latin typeface="Arial" panose="020B0604020202020204" pitchFamily="34" charset="0"/>
                        </a:rPr>
                        <a:t> </a:t>
                      </a:r>
                    </a:p>
                  </a:txBody>
                  <a:tcPr marL="5356" marR="5356" marT="535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100" b="1" i="0" u="none" strike="noStrike">
                          <a:solidFill>
                            <a:srgbClr val="000000"/>
                          </a:solidFill>
                          <a:effectLst/>
                          <a:latin typeface="Arial" panose="020B0604020202020204" pitchFamily="34" charset="0"/>
                        </a:rPr>
                        <a:t> </a:t>
                      </a:r>
                    </a:p>
                  </a:txBody>
                  <a:tcPr marL="5356" marR="5356" marT="535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100" b="1" i="0" u="none" strike="noStrike">
                          <a:solidFill>
                            <a:srgbClr val="000000"/>
                          </a:solidFill>
                          <a:effectLst/>
                          <a:latin typeface="Arial" panose="020B0604020202020204" pitchFamily="34" charset="0"/>
                        </a:rPr>
                        <a:t> </a:t>
                      </a:r>
                    </a:p>
                  </a:txBody>
                  <a:tcPr marL="5356" marR="5356" marT="535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100" b="1" i="0" u="none" strike="noStrike" dirty="0">
                          <a:solidFill>
                            <a:srgbClr val="000000"/>
                          </a:solidFill>
                          <a:effectLst/>
                          <a:latin typeface="Arial" panose="020B0604020202020204" pitchFamily="34" charset="0"/>
                        </a:rPr>
                        <a:t> </a:t>
                      </a:r>
                    </a:p>
                  </a:txBody>
                  <a:tcPr marL="5356" marR="5356" marT="535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60333484"/>
                  </a:ext>
                </a:extLst>
              </a:tr>
              <a:tr h="349534">
                <a:tc gridSpan="2">
                  <a:txBody>
                    <a:bodyPr/>
                    <a:lstStyle/>
                    <a:p>
                      <a:pPr algn="ctr" fontAlgn="ctr"/>
                      <a:r>
                        <a:rPr lang="cs-CZ" sz="1100" b="1" i="0" u="none" strike="noStrike" dirty="0">
                          <a:solidFill>
                            <a:srgbClr val="000000"/>
                          </a:solidFill>
                          <a:effectLst/>
                          <a:latin typeface="Bookman Old Style" panose="02050604050505020204" pitchFamily="18" charset="0"/>
                        </a:rPr>
                        <a:t>Výsledky 23. kola Ústeckého přeboru žáků 18.-19.05.2019 </a:t>
                      </a:r>
                    </a:p>
                  </a:txBody>
                  <a:tcPr marL="5356" marR="5356" marT="53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a:txBody>
                    <a:bodyPr/>
                    <a:lstStyle/>
                    <a:p>
                      <a:pPr algn="ctr" fontAlgn="ctr"/>
                      <a:r>
                        <a:rPr lang="cs-CZ" sz="1100" b="1" i="0" u="none" strike="noStrike">
                          <a:solidFill>
                            <a:srgbClr val="000000"/>
                          </a:solidFill>
                          <a:effectLst/>
                          <a:latin typeface="Bookman Old Style" panose="02050604050505020204" pitchFamily="18" charset="0"/>
                        </a:rPr>
                        <a:t>Starší</a:t>
                      </a:r>
                    </a:p>
                  </a:txBody>
                  <a:tcPr marL="5356" marR="5356"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Bookman Old Style" panose="02050604050505020204" pitchFamily="18" charset="0"/>
                        </a:rPr>
                        <a:t>Mladší</a:t>
                      </a:r>
                    </a:p>
                  </a:txBody>
                  <a:tcPr marL="5356" marR="5356" marT="53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35401317"/>
                  </a:ext>
                </a:extLst>
              </a:tr>
              <a:tr h="317057">
                <a:tc>
                  <a:txBody>
                    <a:bodyPr/>
                    <a:lstStyle/>
                    <a:p>
                      <a:pPr algn="ctr" fontAlgn="ctr"/>
                      <a:r>
                        <a:rPr lang="cs-CZ" sz="1100" b="1" i="0" u="none" strike="noStrike">
                          <a:solidFill>
                            <a:srgbClr val="000000"/>
                          </a:solidFill>
                          <a:effectLst/>
                          <a:latin typeface="Arial" panose="020B0604020202020204" pitchFamily="34" charset="0"/>
                        </a:rPr>
                        <a:t>SK Junior Teplice </a:t>
                      </a:r>
                    </a:p>
                  </a:txBody>
                  <a:tcPr marL="5356" marR="5356" marT="53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SK Štětí </a:t>
                      </a:r>
                    </a:p>
                  </a:txBody>
                  <a:tcPr marL="5356" marR="5356"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4:5 PK </a:t>
                      </a:r>
                    </a:p>
                  </a:txBody>
                  <a:tcPr marL="5356" marR="5356"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800" b="1" i="0" u="none" strike="noStrike" dirty="0">
                          <a:solidFill>
                            <a:srgbClr val="000000"/>
                          </a:solidFill>
                          <a:effectLst/>
                          <a:latin typeface="Arial" panose="020B0604020202020204" pitchFamily="34" charset="0"/>
                        </a:rPr>
                        <a:t> 7:2</a:t>
                      </a:r>
                    </a:p>
                  </a:txBody>
                  <a:tcPr marL="5356" marR="5356" marT="53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686818197"/>
                  </a:ext>
                </a:extLst>
              </a:tr>
              <a:tr h="349534">
                <a:tc>
                  <a:txBody>
                    <a:bodyPr/>
                    <a:lstStyle/>
                    <a:p>
                      <a:pPr algn="ctr" fontAlgn="ctr"/>
                      <a:r>
                        <a:rPr lang="cs-CZ" sz="1100" b="1" i="0" u="none" strike="noStrike">
                          <a:solidFill>
                            <a:srgbClr val="000000"/>
                          </a:solidFill>
                          <a:effectLst/>
                          <a:latin typeface="Arial" panose="020B0604020202020204" pitchFamily="34" charset="0"/>
                        </a:rPr>
                        <a:t>SK Sokol Brozany/Lukavec </a:t>
                      </a:r>
                    </a:p>
                  </a:txBody>
                  <a:tcPr marL="5356" marR="5356" marT="53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rgbClr val="000000"/>
                          </a:solidFill>
                          <a:effectLst/>
                          <a:latin typeface="Arial" panose="020B0604020202020204" pitchFamily="34" charset="0"/>
                        </a:rPr>
                        <a:t>ASK Lovosice </a:t>
                      </a:r>
                    </a:p>
                  </a:txBody>
                  <a:tcPr marL="5356" marR="5356"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600" b="1" i="0" u="none" strike="noStrike" dirty="0">
                          <a:solidFill>
                            <a:srgbClr val="000000"/>
                          </a:solidFill>
                          <a:effectLst/>
                          <a:latin typeface="Arial" panose="020B0604020202020204" pitchFamily="34" charset="0"/>
                        </a:rPr>
                        <a:t>12:1 </a:t>
                      </a:r>
                    </a:p>
                  </a:txBody>
                  <a:tcPr marL="5356" marR="5356"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800" b="1" i="0" u="none" strike="noStrike" dirty="0">
                          <a:solidFill>
                            <a:srgbClr val="000000"/>
                          </a:solidFill>
                          <a:effectLst/>
                          <a:latin typeface="Arial" panose="020B0604020202020204" pitchFamily="34" charset="0"/>
                        </a:rPr>
                        <a:t> 5:0</a:t>
                      </a:r>
                    </a:p>
                  </a:txBody>
                  <a:tcPr marL="5356" marR="5356" marT="53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647736004"/>
                  </a:ext>
                </a:extLst>
              </a:tr>
              <a:tr h="349534">
                <a:tc>
                  <a:txBody>
                    <a:bodyPr/>
                    <a:lstStyle/>
                    <a:p>
                      <a:pPr algn="ctr" fontAlgn="ctr"/>
                      <a:r>
                        <a:rPr lang="cs-CZ" sz="1100" b="1" i="0" u="none" strike="noStrike">
                          <a:solidFill>
                            <a:srgbClr val="000000"/>
                          </a:solidFill>
                          <a:effectLst/>
                          <a:latin typeface="Arial" panose="020B0604020202020204" pitchFamily="34" charset="0"/>
                        </a:rPr>
                        <a:t>FK Litoměřicko B </a:t>
                      </a:r>
                    </a:p>
                  </a:txBody>
                  <a:tcPr marL="5356" marR="5356" marT="53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MSK Benešov n.P./Boletice </a:t>
                      </a:r>
                    </a:p>
                  </a:txBody>
                  <a:tcPr marL="5356" marR="5356"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 2:0</a:t>
                      </a:r>
                    </a:p>
                  </a:txBody>
                  <a:tcPr marL="5356" marR="5356"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800" b="1" i="0" u="none" strike="noStrike" dirty="0">
                          <a:solidFill>
                            <a:srgbClr val="000000"/>
                          </a:solidFill>
                          <a:effectLst/>
                          <a:latin typeface="Arial" panose="020B0604020202020204" pitchFamily="34" charset="0"/>
                        </a:rPr>
                        <a:t>12:4 </a:t>
                      </a:r>
                    </a:p>
                  </a:txBody>
                  <a:tcPr marL="5356" marR="5356" marT="53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017876196"/>
                  </a:ext>
                </a:extLst>
              </a:tr>
              <a:tr h="317057">
                <a:tc>
                  <a:txBody>
                    <a:bodyPr/>
                    <a:lstStyle/>
                    <a:p>
                      <a:pPr algn="ctr" fontAlgn="ctr"/>
                      <a:r>
                        <a:rPr lang="cs-CZ" sz="1100" b="1" i="0" u="none" strike="noStrike">
                          <a:solidFill>
                            <a:srgbClr val="000000"/>
                          </a:solidFill>
                          <a:effectLst/>
                          <a:latin typeface="Arial" panose="020B0604020202020204" pitchFamily="34" charset="0"/>
                        </a:rPr>
                        <a:t>FK Litoměřicko A </a:t>
                      </a:r>
                    </a:p>
                  </a:txBody>
                  <a:tcPr marL="5356" marR="5356" marT="53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rgbClr val="000000"/>
                          </a:solidFill>
                          <a:effectLst/>
                          <a:latin typeface="Arial" panose="020B0604020202020204" pitchFamily="34" charset="0"/>
                        </a:rPr>
                        <a:t>VOLNÝ LOS </a:t>
                      </a:r>
                    </a:p>
                  </a:txBody>
                  <a:tcPr marL="5356" marR="5356"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600" b="1" i="0" u="none" strike="noStrike" dirty="0">
                          <a:solidFill>
                            <a:srgbClr val="000000"/>
                          </a:solidFill>
                          <a:effectLst/>
                          <a:latin typeface="Arial" panose="020B0604020202020204" pitchFamily="34" charset="0"/>
                        </a:rPr>
                        <a:t> </a:t>
                      </a:r>
                    </a:p>
                  </a:txBody>
                  <a:tcPr marL="5356" marR="5356"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800" b="1" i="0" u="none" strike="noStrike" dirty="0">
                          <a:solidFill>
                            <a:srgbClr val="000000"/>
                          </a:solidFill>
                          <a:effectLst/>
                          <a:latin typeface="Arial" panose="020B0604020202020204" pitchFamily="34" charset="0"/>
                        </a:rPr>
                        <a:t> </a:t>
                      </a:r>
                    </a:p>
                  </a:txBody>
                  <a:tcPr marL="5356" marR="5356" marT="53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571798826"/>
                  </a:ext>
                </a:extLst>
              </a:tr>
              <a:tr h="317057">
                <a:tc>
                  <a:txBody>
                    <a:bodyPr/>
                    <a:lstStyle/>
                    <a:p>
                      <a:pPr algn="ctr" fontAlgn="ctr"/>
                      <a:r>
                        <a:rPr lang="cs-CZ" sz="1100" b="1" i="0" u="none" strike="noStrike">
                          <a:solidFill>
                            <a:srgbClr val="000000"/>
                          </a:solidFill>
                          <a:effectLst/>
                          <a:latin typeface="Arial" panose="020B0604020202020204" pitchFamily="34" charset="0"/>
                        </a:rPr>
                        <a:t>MSK Trmice </a:t>
                      </a:r>
                    </a:p>
                  </a:txBody>
                  <a:tcPr marL="5356" marR="5356" marT="53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FK Neštěmice </a:t>
                      </a:r>
                    </a:p>
                  </a:txBody>
                  <a:tcPr marL="5356" marR="5356"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0:4</a:t>
                      </a:r>
                    </a:p>
                  </a:txBody>
                  <a:tcPr marL="5356" marR="5356"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800" b="1" i="0" u="none" strike="noStrike" dirty="0">
                          <a:solidFill>
                            <a:srgbClr val="000000"/>
                          </a:solidFill>
                          <a:effectLst/>
                          <a:latin typeface="Arial" panose="020B0604020202020204" pitchFamily="34" charset="0"/>
                        </a:rPr>
                        <a:t>1:7 </a:t>
                      </a:r>
                    </a:p>
                  </a:txBody>
                  <a:tcPr marL="5356" marR="5356" marT="53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63176056"/>
                  </a:ext>
                </a:extLst>
              </a:tr>
              <a:tr h="317057">
                <a:tc>
                  <a:txBody>
                    <a:bodyPr/>
                    <a:lstStyle/>
                    <a:p>
                      <a:pPr algn="ctr" fontAlgn="ctr"/>
                      <a:endParaRPr lang="cs-CZ" sz="1100" b="1" i="0" u="none" strike="noStrike">
                        <a:solidFill>
                          <a:srgbClr val="000000"/>
                        </a:solidFill>
                        <a:effectLst/>
                        <a:latin typeface="Arial" panose="020B0604020202020204" pitchFamily="34" charset="0"/>
                      </a:endParaRPr>
                    </a:p>
                  </a:txBody>
                  <a:tcPr marL="5356" marR="5356" marT="535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a:solidFill>
                          <a:srgbClr val="000000"/>
                        </a:solidFill>
                        <a:effectLst/>
                        <a:latin typeface="Arial" panose="020B0604020202020204" pitchFamily="34" charset="0"/>
                      </a:endParaRPr>
                    </a:p>
                  </a:txBody>
                  <a:tcPr marL="5356" marR="5356" marT="535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dirty="0">
                        <a:solidFill>
                          <a:srgbClr val="000000"/>
                        </a:solidFill>
                        <a:effectLst/>
                        <a:latin typeface="Arial" panose="020B0604020202020204" pitchFamily="34" charset="0"/>
                      </a:endParaRPr>
                    </a:p>
                  </a:txBody>
                  <a:tcPr marL="5356" marR="5356" marT="535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dirty="0">
                        <a:solidFill>
                          <a:srgbClr val="000000"/>
                        </a:solidFill>
                        <a:effectLst/>
                        <a:latin typeface="Arial" panose="020B0604020202020204" pitchFamily="34" charset="0"/>
                      </a:endParaRPr>
                    </a:p>
                  </a:txBody>
                  <a:tcPr marL="5356" marR="5356" marT="535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6316955"/>
                  </a:ext>
                </a:extLst>
              </a:tr>
              <a:tr h="349534">
                <a:tc gridSpan="2">
                  <a:txBody>
                    <a:bodyPr/>
                    <a:lstStyle/>
                    <a:p>
                      <a:pPr algn="ctr" fontAlgn="ctr"/>
                      <a:r>
                        <a:rPr lang="cs-CZ" sz="1100" b="1" i="0" u="none" strike="noStrike">
                          <a:solidFill>
                            <a:srgbClr val="000000"/>
                          </a:solidFill>
                          <a:effectLst/>
                          <a:latin typeface="Bookman Old Style" panose="02050604050505020204" pitchFamily="18" charset="0"/>
                        </a:rPr>
                        <a:t>Výsledky 24. kola Ústeckého přeboru žáků 25.-26.05.2019  </a:t>
                      </a:r>
                    </a:p>
                  </a:txBody>
                  <a:tcPr marL="5356" marR="5356" marT="53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a:txBody>
                    <a:bodyPr/>
                    <a:lstStyle/>
                    <a:p>
                      <a:pPr algn="ctr" fontAlgn="ctr"/>
                      <a:r>
                        <a:rPr lang="cs-CZ" sz="1100" b="1" i="0" u="none" strike="noStrike">
                          <a:solidFill>
                            <a:srgbClr val="000000"/>
                          </a:solidFill>
                          <a:effectLst/>
                          <a:latin typeface="Bookman Old Style" panose="02050604050505020204" pitchFamily="18" charset="0"/>
                        </a:rPr>
                        <a:t>Starší</a:t>
                      </a:r>
                    </a:p>
                  </a:txBody>
                  <a:tcPr marL="5356" marR="5356"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Bookman Old Style" panose="02050604050505020204" pitchFamily="18" charset="0"/>
                        </a:rPr>
                        <a:t>Mladší</a:t>
                      </a:r>
                    </a:p>
                  </a:txBody>
                  <a:tcPr marL="5356" marR="5356" marT="53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65605499"/>
                  </a:ext>
                </a:extLst>
              </a:tr>
              <a:tr h="349534">
                <a:tc>
                  <a:txBody>
                    <a:bodyPr/>
                    <a:lstStyle/>
                    <a:p>
                      <a:pPr algn="ctr" fontAlgn="ctr"/>
                      <a:r>
                        <a:rPr lang="cs-CZ" sz="1100" b="1" i="0" u="none" strike="noStrike">
                          <a:solidFill>
                            <a:srgbClr val="000000"/>
                          </a:solidFill>
                          <a:effectLst/>
                          <a:latin typeface="Arial" panose="020B0604020202020204" pitchFamily="34" charset="0"/>
                        </a:rPr>
                        <a:t>SK Junior Teplice </a:t>
                      </a:r>
                    </a:p>
                  </a:txBody>
                  <a:tcPr marL="5356" marR="5356" marT="53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SK Sokol Brozany/Lukavec </a:t>
                      </a:r>
                    </a:p>
                  </a:txBody>
                  <a:tcPr marL="5356" marR="5356"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800" b="1" i="0" u="none" strike="noStrike" dirty="0">
                          <a:solidFill>
                            <a:srgbClr val="000000"/>
                          </a:solidFill>
                          <a:effectLst/>
                          <a:latin typeface="Arial" panose="020B0604020202020204" pitchFamily="34" charset="0"/>
                        </a:rPr>
                        <a:t> 1:6</a:t>
                      </a:r>
                    </a:p>
                  </a:txBody>
                  <a:tcPr marL="5356" marR="5356"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800" b="1" i="0" u="none" strike="noStrike" dirty="0">
                          <a:solidFill>
                            <a:srgbClr val="000000"/>
                          </a:solidFill>
                          <a:effectLst/>
                          <a:latin typeface="Arial" panose="020B0604020202020204" pitchFamily="34" charset="0"/>
                        </a:rPr>
                        <a:t>4:3 </a:t>
                      </a:r>
                    </a:p>
                  </a:txBody>
                  <a:tcPr marL="5356" marR="5356" marT="53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495346742"/>
                  </a:ext>
                </a:extLst>
              </a:tr>
              <a:tr h="349534">
                <a:tc>
                  <a:txBody>
                    <a:bodyPr/>
                    <a:lstStyle/>
                    <a:p>
                      <a:pPr algn="ctr" fontAlgn="ctr"/>
                      <a:r>
                        <a:rPr lang="cs-CZ" sz="1100" b="1" i="0" u="none" strike="noStrike">
                          <a:solidFill>
                            <a:srgbClr val="000000"/>
                          </a:solidFill>
                          <a:effectLst/>
                          <a:latin typeface="Arial" panose="020B0604020202020204" pitchFamily="34" charset="0"/>
                        </a:rPr>
                        <a:t>MSK Benešov n.P./Boletice </a:t>
                      </a:r>
                    </a:p>
                  </a:txBody>
                  <a:tcPr marL="5356" marR="5356" marT="53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rgbClr val="000000"/>
                          </a:solidFill>
                          <a:effectLst/>
                          <a:latin typeface="Arial" panose="020B0604020202020204" pitchFamily="34" charset="0"/>
                        </a:rPr>
                        <a:t>FK Litoměřicko A </a:t>
                      </a:r>
                    </a:p>
                  </a:txBody>
                  <a:tcPr marL="5356" marR="5356"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800" b="1" i="0" u="none" strike="noStrike" dirty="0">
                          <a:solidFill>
                            <a:srgbClr val="000000"/>
                          </a:solidFill>
                          <a:effectLst/>
                          <a:latin typeface="Arial" panose="020B0604020202020204" pitchFamily="34" charset="0"/>
                        </a:rPr>
                        <a:t> 0:1</a:t>
                      </a:r>
                    </a:p>
                  </a:txBody>
                  <a:tcPr marL="5356" marR="5356"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800" b="1" i="0" u="none" strike="noStrike" dirty="0">
                          <a:solidFill>
                            <a:srgbClr val="000000"/>
                          </a:solidFill>
                          <a:effectLst/>
                          <a:latin typeface="Arial" panose="020B0604020202020204" pitchFamily="34" charset="0"/>
                        </a:rPr>
                        <a:t>1:18 </a:t>
                      </a:r>
                    </a:p>
                  </a:txBody>
                  <a:tcPr marL="5356" marR="5356" marT="53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765581490"/>
                  </a:ext>
                </a:extLst>
              </a:tr>
              <a:tr h="317057">
                <a:tc>
                  <a:txBody>
                    <a:bodyPr/>
                    <a:lstStyle/>
                    <a:p>
                      <a:pPr algn="ctr" fontAlgn="ctr"/>
                      <a:r>
                        <a:rPr lang="cs-CZ" sz="1100" b="1" i="0" u="none" strike="noStrike">
                          <a:solidFill>
                            <a:srgbClr val="000000"/>
                          </a:solidFill>
                          <a:effectLst/>
                          <a:latin typeface="Arial" panose="020B0604020202020204" pitchFamily="34" charset="0"/>
                        </a:rPr>
                        <a:t>ASK Lovosice </a:t>
                      </a:r>
                    </a:p>
                  </a:txBody>
                  <a:tcPr marL="5356" marR="5356" marT="53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FK Litoměřicko B </a:t>
                      </a:r>
                    </a:p>
                  </a:txBody>
                  <a:tcPr marL="5356" marR="5356"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800" b="1" i="0" u="none" strike="noStrike" dirty="0">
                          <a:solidFill>
                            <a:srgbClr val="000000"/>
                          </a:solidFill>
                          <a:effectLst/>
                          <a:latin typeface="Arial" panose="020B0604020202020204" pitchFamily="34" charset="0"/>
                        </a:rPr>
                        <a:t>1:9 </a:t>
                      </a:r>
                    </a:p>
                  </a:txBody>
                  <a:tcPr marL="5356" marR="5356"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800" b="1" i="0" u="none" strike="noStrike" dirty="0">
                          <a:solidFill>
                            <a:srgbClr val="000000"/>
                          </a:solidFill>
                          <a:effectLst/>
                          <a:latin typeface="Arial" panose="020B0604020202020204" pitchFamily="34" charset="0"/>
                        </a:rPr>
                        <a:t> 2:10</a:t>
                      </a:r>
                    </a:p>
                  </a:txBody>
                  <a:tcPr marL="5356" marR="5356" marT="53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222321236"/>
                  </a:ext>
                </a:extLst>
              </a:tr>
              <a:tr h="317057">
                <a:tc>
                  <a:txBody>
                    <a:bodyPr/>
                    <a:lstStyle/>
                    <a:p>
                      <a:pPr algn="ctr" fontAlgn="ctr"/>
                      <a:r>
                        <a:rPr lang="cs-CZ" sz="1100" b="1" i="0" u="none" strike="noStrike">
                          <a:solidFill>
                            <a:srgbClr val="000000"/>
                          </a:solidFill>
                          <a:effectLst/>
                          <a:latin typeface="Arial" panose="020B0604020202020204" pitchFamily="34" charset="0"/>
                        </a:rPr>
                        <a:t>VOLNÝ LOS </a:t>
                      </a:r>
                    </a:p>
                  </a:txBody>
                  <a:tcPr marL="5356" marR="5356" marT="53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rgbClr val="000000"/>
                          </a:solidFill>
                          <a:effectLst/>
                          <a:latin typeface="Arial" panose="020B0604020202020204" pitchFamily="34" charset="0"/>
                        </a:rPr>
                        <a:t>MSK Trmice </a:t>
                      </a:r>
                    </a:p>
                  </a:txBody>
                  <a:tcPr marL="5356" marR="5356"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800" b="1" i="0" u="none" strike="noStrike" dirty="0">
                          <a:solidFill>
                            <a:srgbClr val="000000"/>
                          </a:solidFill>
                          <a:effectLst/>
                          <a:latin typeface="Arial" panose="020B0604020202020204" pitchFamily="34" charset="0"/>
                        </a:rPr>
                        <a:t> </a:t>
                      </a:r>
                    </a:p>
                  </a:txBody>
                  <a:tcPr marL="5356" marR="5356"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800" b="1" i="0" u="none" strike="noStrike" dirty="0">
                          <a:solidFill>
                            <a:srgbClr val="000000"/>
                          </a:solidFill>
                          <a:effectLst/>
                          <a:latin typeface="Arial" panose="020B0604020202020204" pitchFamily="34" charset="0"/>
                        </a:rPr>
                        <a:t> </a:t>
                      </a:r>
                    </a:p>
                  </a:txBody>
                  <a:tcPr marL="5356" marR="5356" marT="53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4043104599"/>
                  </a:ext>
                </a:extLst>
              </a:tr>
              <a:tr h="317057">
                <a:tc>
                  <a:txBody>
                    <a:bodyPr/>
                    <a:lstStyle/>
                    <a:p>
                      <a:pPr algn="ctr" fontAlgn="ctr"/>
                      <a:r>
                        <a:rPr lang="cs-CZ" sz="1100" b="1" i="0" u="none" strike="noStrike">
                          <a:solidFill>
                            <a:srgbClr val="000000"/>
                          </a:solidFill>
                          <a:effectLst/>
                          <a:latin typeface="Arial" panose="020B0604020202020204" pitchFamily="34" charset="0"/>
                        </a:rPr>
                        <a:t>SK Štětí </a:t>
                      </a:r>
                    </a:p>
                  </a:txBody>
                  <a:tcPr marL="5356" marR="5356" marT="53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FK Neštěmice </a:t>
                      </a:r>
                    </a:p>
                  </a:txBody>
                  <a:tcPr marL="5356" marR="5356"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800" b="1" i="0" u="none" strike="noStrike" dirty="0">
                          <a:solidFill>
                            <a:srgbClr val="000000"/>
                          </a:solidFill>
                          <a:effectLst/>
                          <a:latin typeface="Arial" panose="020B0604020202020204" pitchFamily="34" charset="0"/>
                        </a:rPr>
                        <a:t>0:7 </a:t>
                      </a:r>
                    </a:p>
                  </a:txBody>
                  <a:tcPr marL="5356" marR="5356" marT="5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800" b="1" i="0" u="none" strike="noStrike" dirty="0">
                          <a:solidFill>
                            <a:srgbClr val="000000"/>
                          </a:solidFill>
                          <a:effectLst/>
                          <a:latin typeface="Arial" panose="020B0604020202020204" pitchFamily="34" charset="0"/>
                        </a:rPr>
                        <a:t>3:7 </a:t>
                      </a:r>
                    </a:p>
                  </a:txBody>
                  <a:tcPr marL="5356" marR="5356" marT="53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148692324"/>
                  </a:ext>
                </a:extLst>
              </a:tr>
            </a:tbl>
          </a:graphicData>
        </a:graphic>
      </p:graphicFrame>
    </p:spTree>
    <p:extLst>
      <p:ext uri="{BB962C8B-B14F-4D97-AF65-F5344CB8AC3E}">
        <p14:creationId xmlns:p14="http://schemas.microsoft.com/office/powerpoint/2010/main" val="24521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34</a:t>
            </a:r>
          </a:p>
        </p:txBody>
      </p:sp>
      <p:sp>
        <p:nvSpPr>
          <p:cNvPr id="11" name="TextovéPole 10"/>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15</a:t>
            </a:r>
          </a:p>
        </p:txBody>
      </p:sp>
      <p:sp>
        <p:nvSpPr>
          <p:cNvPr id="7" name="Obdélník 6">
            <a:extLst>
              <a:ext uri="{FF2B5EF4-FFF2-40B4-BE49-F238E27FC236}">
                <a16:creationId xmlns:a16="http://schemas.microsoft.com/office/drawing/2014/main" id="{0AC03EE4-EF97-45C2-84AD-3732C7CEAE29}"/>
              </a:ext>
            </a:extLst>
          </p:cNvPr>
          <p:cNvSpPr/>
          <p:nvPr/>
        </p:nvSpPr>
        <p:spPr>
          <a:xfrm>
            <a:off x="5503634" y="595164"/>
            <a:ext cx="4752528" cy="6172780"/>
          </a:xfrm>
          <a:prstGeom prst="rect">
            <a:avLst/>
          </a:prstGeom>
        </p:spPr>
        <p:txBody>
          <a:bodyPr wrap="square">
            <a:spAutoFit/>
          </a:bodyPr>
          <a:lstStyle/>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přímý kop, po kterém odvracel míč do bezpečí Tomáš </a:t>
            </a:r>
            <a:r>
              <a:rPr lang="cs-CZ" sz="1000" b="0" dirty="0" err="1">
                <a:latin typeface="Arial" panose="020B0604020202020204" pitchFamily="34" charset="0"/>
                <a:ea typeface="Calibri" panose="020F0502020204030204" pitchFamily="34" charset="0"/>
                <a:cs typeface="Arial" panose="020B0604020202020204" pitchFamily="34" charset="0"/>
              </a:rPr>
              <a:t>Belák</a:t>
            </a:r>
            <a:r>
              <a:rPr lang="cs-CZ" sz="1000" b="0" dirty="0">
                <a:latin typeface="Arial" panose="020B0604020202020204" pitchFamily="34" charset="0"/>
                <a:ea typeface="Calibri" panose="020F0502020204030204" pitchFamily="34" charset="0"/>
                <a:cs typeface="Arial" panose="020B0604020202020204" pitchFamily="34" charset="0"/>
              </a:rPr>
              <a:t>.  Ve 33. minutě zahrávali domácí první roh zápasu. Zkusili to rozehrávkou nakrátko, ale neuspěli. To naše mužstvo mělo jinačí den. Po delší době jsme se dostali na polovinu soupeře ve 40. minutě a hned z toho byla branka. Akce to byla ukázková. Česká ulička Marka Fausta na Jakuba Slavíčka, který si ještě hezky obešel brankáře a pak teprve zvýšil na 4:0. Domácí rozehráli ze středového kruhu, přesunuli se na naši polovinu, kde zahájili sérii dlouhých přihrávek, která jakoby naše hráče uspala a po přihrávce Michala Rapavého na Marka Nováka to skončilo střelou do horní poloviny branky z níž domácí snížili na 1:4. Jako poločasový se o den později tento výsledek jako poločasový ale neobjevil. Velkou chybu ve 43. minutě udělal kapitán domácích Miroslav Novotný, který namazal Jiřímu Vokounovi a ten svojí dnešní druhou brankou upravil na 5:1 po 45. minutách. Do 2. poločasu vyběhli domácí s cílem pokusit se s výsledkem něco udělat. Šance měli. Obrovskou tutovku, kterou snad nešlo nedat měl Jiří Hlavica, když ze 2 metrů trefil jen padajícího štětského brankáře. Snížení náskoku se nedostavilo, tak se v 60. minutě přihlásilo naše mužstvo. Po volném přímém kopu hlavičkoval Tomáš Písař, ale míči chybělo více přesnosti. Za další 2 minuty Jakub Slavíček předvedl, že kromě střílení branek umí i přihrávat a krásným uvolněním připravil pro Tomáše </a:t>
            </a:r>
            <a:r>
              <a:rPr lang="cs-CZ" sz="1000" b="0" dirty="0" err="1">
                <a:latin typeface="Arial" panose="020B0604020202020204" pitchFamily="34" charset="0"/>
                <a:ea typeface="Calibri" panose="020F0502020204030204" pitchFamily="34" charset="0"/>
                <a:cs typeface="Arial" panose="020B0604020202020204" pitchFamily="34" charset="0"/>
              </a:rPr>
              <a:t>Beláka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gólovku</a:t>
            </a:r>
            <a:r>
              <a:rPr lang="cs-CZ" sz="1000" b="0" dirty="0">
                <a:latin typeface="Arial" panose="020B0604020202020204" pitchFamily="34" charset="0"/>
                <a:ea typeface="Calibri" panose="020F0502020204030204" pitchFamily="34" charset="0"/>
                <a:cs typeface="Arial" panose="020B0604020202020204" pitchFamily="34" charset="0"/>
              </a:rPr>
              <a:t> na 6:1. Zdálo se být definitivně rozhodnuto. Aspoň upravit výsledek chtěl v 64. minutě věkem ještě dorostenec Jiří Hlavica, před kterým zívala úplně prázdná branka, ale jeho střela k údivu všech skončila na břevně. V 70. minutě se do dobrodružné kličkované pustil Tomáš Kysela a Jan </a:t>
            </a:r>
            <a:r>
              <a:rPr lang="cs-CZ" sz="1000" b="0" dirty="0" err="1">
                <a:latin typeface="Arial" panose="020B0604020202020204" pitchFamily="34" charset="0"/>
                <a:ea typeface="Calibri" panose="020F0502020204030204" pitchFamily="34" charset="0"/>
                <a:cs typeface="Arial" panose="020B0604020202020204" pitchFamily="34" charset="0"/>
              </a:rPr>
              <a:t>Prieložný</a:t>
            </a:r>
            <a:r>
              <a:rPr lang="cs-CZ" sz="1000" b="0" dirty="0">
                <a:latin typeface="Arial" panose="020B0604020202020204" pitchFamily="34" charset="0"/>
                <a:ea typeface="Calibri" panose="020F0502020204030204" pitchFamily="34" charset="0"/>
                <a:cs typeface="Arial" panose="020B0604020202020204" pitchFamily="34" charset="0"/>
              </a:rPr>
              <a:t> zachraňoval jen za cenu faulu na hranici šestnáctky a ještě mu rozhodčí přidal žlutou kartu. Miroslav Verner přesnou mušku neměl a vysoko přestřelil. 80. minuta přinesla přeci jenom korekci výsledku. Miroslav Verner si v klidu došel pro míč na hranici velkého vápna a přesně umístěnou střelou snížil na 2:6. Času do konce už moc nezbývalo, ale i tak si Jiří Hlavica našel ještě prostor k zakončení, ale ani ve třetí dnešní šanci neuspěl. Do poslední příležitosti dnešního dne, která byla k vidění se dostal Tomáš Písař, ale branku Litoměřic minul. </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J.Vokoun</a:t>
            </a:r>
            <a:r>
              <a:rPr lang="cs-CZ" sz="1000" b="0" dirty="0">
                <a:latin typeface="Arial" panose="020B0604020202020204" pitchFamily="34" charset="0"/>
                <a:ea typeface="Calibri" panose="020F0502020204030204" pitchFamily="34" charset="0"/>
                <a:cs typeface="Arial" panose="020B0604020202020204" pitchFamily="34" charset="0"/>
              </a:rPr>
              <a:t> 2, </a:t>
            </a:r>
            <a:r>
              <a:rPr lang="cs-CZ" sz="1000" b="0" dirty="0" err="1">
                <a:latin typeface="Arial" panose="020B0604020202020204" pitchFamily="34" charset="0"/>
                <a:ea typeface="Calibri" panose="020F0502020204030204" pitchFamily="34" charset="0"/>
                <a:cs typeface="Arial" panose="020B0604020202020204" pitchFamily="34" charset="0"/>
              </a:rPr>
              <a:t>J.Slavíček</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M.Faust</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T.Belák</a:t>
            </a:r>
            <a:r>
              <a:rPr lang="cs-CZ" sz="1000" b="0" dirty="0">
                <a:latin typeface="Arial" panose="020B0604020202020204" pitchFamily="34" charset="0"/>
                <a:ea typeface="Calibri" panose="020F0502020204030204" pitchFamily="34" charset="0"/>
                <a:cs typeface="Arial" panose="020B0604020202020204" pitchFamily="34" charset="0"/>
              </a:rPr>
              <a:t> 1</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T.Kysela-P.Stejskal</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J.Ransdorf</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J.Vacek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D.Mencl-J.Slavíček</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P.Fary</a:t>
            </a:r>
            <a:r>
              <a:rPr lang="cs-CZ" sz="1000" b="0" dirty="0">
                <a:latin typeface="Arial" panose="020B0604020202020204" pitchFamily="34" charset="0"/>
                <a:ea typeface="Calibri" panose="020F0502020204030204" pitchFamily="34" charset="0"/>
                <a:cs typeface="Arial" panose="020B0604020202020204" pitchFamily="34" charset="0"/>
              </a:rPr>
              <a:t>(19.J.Prieložný), </a:t>
            </a:r>
            <a:r>
              <a:rPr lang="cs-CZ" sz="1000" b="0" dirty="0" err="1">
                <a:latin typeface="Arial" panose="020B0604020202020204" pitchFamily="34" charset="0"/>
                <a:ea typeface="Calibri" panose="020F0502020204030204" pitchFamily="34" charset="0"/>
                <a:cs typeface="Arial" panose="020B0604020202020204" pitchFamily="34" charset="0"/>
              </a:rPr>
              <a:t>J.Vokoun</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T.Belák</a:t>
            </a:r>
            <a:r>
              <a:rPr lang="cs-CZ" sz="1000" b="0" dirty="0">
                <a:latin typeface="Arial" panose="020B0604020202020204" pitchFamily="34" charset="0"/>
                <a:ea typeface="Calibri" panose="020F0502020204030204" pitchFamily="34" charset="0"/>
                <a:cs typeface="Arial" panose="020B0604020202020204" pitchFamily="34" charset="0"/>
              </a:rPr>
              <a:t>(74.K.Horváth), </a:t>
            </a:r>
            <a:r>
              <a:rPr lang="cs-CZ" sz="1000" b="0" dirty="0" err="1">
                <a:latin typeface="Arial" panose="020B0604020202020204" pitchFamily="34" charset="0"/>
                <a:ea typeface="Calibri" panose="020F0502020204030204" pitchFamily="34" charset="0"/>
                <a:cs typeface="Arial" panose="020B0604020202020204" pitchFamily="34" charset="0"/>
              </a:rPr>
              <a:t>M.Faust</a:t>
            </a:r>
            <a:r>
              <a:rPr lang="cs-CZ" sz="1000" b="0" dirty="0">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T.Písař</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Připraveni:</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D.Beruška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R.Slanička</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J.Ransdorf</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P.Hoznédl</a:t>
            </a:r>
            <a:r>
              <a:rPr lang="cs-CZ" sz="1000" b="0" dirty="0">
                <a:latin typeface="Arial" panose="020B0604020202020204" pitchFamily="34" charset="0"/>
                <a:ea typeface="Calibri" panose="020F0502020204030204" pitchFamily="34" charset="0"/>
                <a:cs typeface="Arial" panose="020B0604020202020204" pitchFamily="34" charset="0"/>
              </a:rPr>
              <a:t>  vedoucí: </a:t>
            </a:r>
            <a:r>
              <a:rPr lang="cs-CZ" sz="1000" b="0" dirty="0" err="1">
                <a:latin typeface="Arial" panose="020B0604020202020204" pitchFamily="34" charset="0"/>
                <a:ea typeface="Calibri" panose="020F0502020204030204" pitchFamily="34" charset="0"/>
                <a:cs typeface="Arial" panose="020B0604020202020204" pitchFamily="34" charset="0"/>
              </a:rPr>
              <a:t>M.Plíšk</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K.Rouček-I.Kuriljak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M.Klimpl</a:t>
            </a:r>
            <a:r>
              <a:rPr lang="cs-CZ" sz="1000" b="0" dirty="0">
                <a:latin typeface="Arial" panose="020B0604020202020204" pitchFamily="34" charset="0"/>
                <a:ea typeface="Calibri" panose="020F0502020204030204" pitchFamily="34" charset="0"/>
                <a:cs typeface="Arial" panose="020B0604020202020204" pitchFamily="34" charset="0"/>
              </a:rPr>
              <a:t>   60 diváků </a:t>
            </a:r>
          </a:p>
        </p:txBody>
      </p:sp>
      <p:sp>
        <p:nvSpPr>
          <p:cNvPr id="8" name="TextovéPole 7">
            <a:extLst>
              <a:ext uri="{FF2B5EF4-FFF2-40B4-BE49-F238E27FC236}">
                <a16:creationId xmlns:a16="http://schemas.microsoft.com/office/drawing/2014/main" id="{78636557-62FA-4D07-A529-82BA38FF4D0D}"/>
              </a:ext>
            </a:extLst>
          </p:cNvPr>
          <p:cNvSpPr txBox="1"/>
          <p:nvPr/>
        </p:nvSpPr>
        <p:spPr>
          <a:xfrm>
            <a:off x="5647650" y="163116"/>
            <a:ext cx="4392488" cy="261610"/>
          </a:xfrm>
          <a:prstGeom prst="rect">
            <a:avLst/>
          </a:prstGeom>
          <a:solidFill>
            <a:schemeClr val="accent1">
              <a:lumMod val="20000"/>
              <a:lumOff val="80000"/>
            </a:schemeClr>
          </a:solidFill>
          <a:effectLst>
            <a:glow rad="101600">
              <a:srgbClr val="FF99FF">
                <a:alpha val="40000"/>
              </a:srgbClr>
            </a:glow>
            <a:softEdge rad="0"/>
          </a:effectLst>
        </p:spPr>
        <p:txBody>
          <a:bodyPr wrap="square" rtlCol="0">
            <a:spAutoFit/>
          </a:bodyPr>
          <a:lstStyle/>
          <a:p>
            <a:pPr algn="ctr"/>
            <a:r>
              <a:rPr lang="cs-CZ" sz="1100" dirty="0">
                <a:latin typeface="Arial" panose="020B0604020202020204" pitchFamily="34" charset="0"/>
                <a:cs typeface="Arial" panose="020B0604020202020204" pitchFamily="34" charset="0"/>
              </a:rPr>
              <a:t>Pokračování FK Litoměřicko B-SK Štětí 19.5.2019   </a:t>
            </a:r>
          </a:p>
        </p:txBody>
      </p:sp>
      <p:graphicFrame>
        <p:nvGraphicFramePr>
          <p:cNvPr id="12" name="Tabulka 11">
            <a:extLst>
              <a:ext uri="{FF2B5EF4-FFF2-40B4-BE49-F238E27FC236}">
                <a16:creationId xmlns:a16="http://schemas.microsoft.com/office/drawing/2014/main" id="{9152A13C-9731-4EFA-9BEC-76888085E3CA}"/>
              </a:ext>
            </a:extLst>
          </p:cNvPr>
          <p:cNvGraphicFramePr>
            <a:graphicFrameLocks noGrp="1"/>
          </p:cNvGraphicFramePr>
          <p:nvPr>
            <p:extLst>
              <p:ext uri="{D42A27DB-BD31-4B8C-83A1-F6EECF244321}">
                <p14:modId xmlns:p14="http://schemas.microsoft.com/office/powerpoint/2010/main" val="1983258044"/>
              </p:ext>
            </p:extLst>
          </p:nvPr>
        </p:nvGraphicFramePr>
        <p:xfrm>
          <a:off x="184950" y="1280590"/>
          <a:ext cx="4637720" cy="2661285"/>
        </p:xfrm>
        <a:graphic>
          <a:graphicData uri="http://schemas.openxmlformats.org/drawingml/2006/table">
            <a:tbl>
              <a:tblPr/>
              <a:tblGrid>
                <a:gridCol w="220073">
                  <a:extLst>
                    <a:ext uri="{9D8B030D-6E8A-4147-A177-3AD203B41FA5}">
                      <a16:colId xmlns:a16="http://schemas.microsoft.com/office/drawing/2014/main" val="1263038590"/>
                    </a:ext>
                  </a:extLst>
                </a:gridCol>
                <a:gridCol w="258910">
                  <a:extLst>
                    <a:ext uri="{9D8B030D-6E8A-4147-A177-3AD203B41FA5}">
                      <a16:colId xmlns:a16="http://schemas.microsoft.com/office/drawing/2014/main" val="3853307154"/>
                    </a:ext>
                  </a:extLst>
                </a:gridCol>
                <a:gridCol w="1737931">
                  <a:extLst>
                    <a:ext uri="{9D8B030D-6E8A-4147-A177-3AD203B41FA5}">
                      <a16:colId xmlns:a16="http://schemas.microsoft.com/office/drawing/2014/main" val="625584994"/>
                    </a:ext>
                  </a:extLst>
                </a:gridCol>
                <a:gridCol w="339819">
                  <a:extLst>
                    <a:ext uri="{9D8B030D-6E8A-4147-A177-3AD203B41FA5}">
                      <a16:colId xmlns:a16="http://schemas.microsoft.com/office/drawing/2014/main" val="1723605628"/>
                    </a:ext>
                  </a:extLst>
                </a:gridCol>
                <a:gridCol w="233018">
                  <a:extLst>
                    <a:ext uri="{9D8B030D-6E8A-4147-A177-3AD203B41FA5}">
                      <a16:colId xmlns:a16="http://schemas.microsoft.com/office/drawing/2014/main" val="1494506319"/>
                    </a:ext>
                  </a:extLst>
                </a:gridCol>
                <a:gridCol w="184474">
                  <a:extLst>
                    <a:ext uri="{9D8B030D-6E8A-4147-A177-3AD203B41FA5}">
                      <a16:colId xmlns:a16="http://schemas.microsoft.com/office/drawing/2014/main" val="2080985464"/>
                    </a:ext>
                  </a:extLst>
                </a:gridCol>
                <a:gridCol w="184474">
                  <a:extLst>
                    <a:ext uri="{9D8B030D-6E8A-4147-A177-3AD203B41FA5}">
                      <a16:colId xmlns:a16="http://schemas.microsoft.com/office/drawing/2014/main" val="3945139985"/>
                    </a:ext>
                  </a:extLst>
                </a:gridCol>
                <a:gridCol w="245964">
                  <a:extLst>
                    <a:ext uri="{9D8B030D-6E8A-4147-A177-3AD203B41FA5}">
                      <a16:colId xmlns:a16="http://schemas.microsoft.com/office/drawing/2014/main" val="147506769"/>
                    </a:ext>
                  </a:extLst>
                </a:gridCol>
                <a:gridCol w="660219">
                  <a:extLst>
                    <a:ext uri="{9D8B030D-6E8A-4147-A177-3AD203B41FA5}">
                      <a16:colId xmlns:a16="http://schemas.microsoft.com/office/drawing/2014/main" val="3134291835"/>
                    </a:ext>
                  </a:extLst>
                </a:gridCol>
                <a:gridCol w="300983">
                  <a:extLst>
                    <a:ext uri="{9D8B030D-6E8A-4147-A177-3AD203B41FA5}">
                      <a16:colId xmlns:a16="http://schemas.microsoft.com/office/drawing/2014/main" val="1233506053"/>
                    </a:ext>
                  </a:extLst>
                </a:gridCol>
                <a:gridCol w="271855">
                  <a:extLst>
                    <a:ext uri="{9D8B030D-6E8A-4147-A177-3AD203B41FA5}">
                      <a16:colId xmlns:a16="http://schemas.microsoft.com/office/drawing/2014/main" val="1088304298"/>
                    </a:ext>
                  </a:extLst>
                </a:gridCol>
              </a:tblGrid>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643380184"/>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400" b="1" i="0" u="none" strike="noStrike" dirty="0">
                          <a:solidFill>
                            <a:srgbClr val="0000CC"/>
                          </a:solidFill>
                          <a:effectLst/>
                          <a:latin typeface="Calibri" panose="020F0502020204030204" pitchFamily="34" charset="0"/>
                        </a:rPr>
                        <a:t>Ústecký přebor starších žáků 2018/2019 po 24 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10777942"/>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a:solidFill>
                            <a:srgbClr val="000000"/>
                          </a:solidFill>
                          <a:effectLst/>
                          <a:latin typeface="Arial" panose="020B0604020202020204" pitchFamily="34" charset="0"/>
                        </a:rPr>
                        <a:t>FK Litoměřicko, </a:t>
                      </a:r>
                      <a:r>
                        <a:rPr lang="cs-CZ" sz="1100" b="1" i="0" u="none" strike="noStrike" dirty="0" err="1">
                          <a:solidFill>
                            <a:srgbClr val="000000"/>
                          </a:solidFill>
                          <a:effectLst/>
                          <a:latin typeface="Arial" panose="020B0604020202020204" pitchFamily="34" charset="0"/>
                        </a:rPr>
                        <a:t>z.s</a:t>
                      </a:r>
                      <a:r>
                        <a:rPr lang="cs-CZ" sz="11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effectLst/>
                          <a:latin typeface="Calibri" panose="020F0502020204030204" pitchFamily="34" charset="0"/>
                        </a:rPr>
                        <a:t>132:9</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61</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0124687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effectLst/>
                          <a:latin typeface="Arial" panose="020B0604020202020204" pitchFamily="34" charset="0"/>
                        </a:rPr>
                        <a:t>FK Neštěmice, </a:t>
                      </a:r>
                      <a:r>
                        <a:rPr lang="cs-CZ" sz="1100" b="1" i="0" u="none" strike="noStrike" dirty="0" err="1">
                          <a:solidFill>
                            <a:srgbClr val="000000"/>
                          </a:solidFill>
                          <a:effectLst/>
                          <a:latin typeface="Arial" panose="020B0604020202020204" pitchFamily="34" charset="0"/>
                        </a:rPr>
                        <a:t>z.s</a:t>
                      </a:r>
                      <a:r>
                        <a:rPr lang="cs-CZ" sz="11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Calibri" panose="020F0502020204030204" pitchFamily="34" charset="0"/>
                        </a:rPr>
                        <a:t>116:39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333057637"/>
                  </a:ext>
                </a:extLst>
              </a:tr>
              <a:tr h="3048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a:solidFill>
                            <a:srgbClr val="000000"/>
                          </a:solidFill>
                          <a:effectLst/>
                          <a:latin typeface="Arial" panose="020B0604020202020204" pitchFamily="34" charset="0"/>
                        </a:rPr>
                        <a:t>SK Sokol Brozany/SK Lukavec</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108:71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42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2229949"/>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FK Litoměřice B</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Calibri" panose="020F0502020204030204" pitchFamily="34" charset="0"/>
                        </a:rPr>
                        <a:t>61:38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41</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24606964"/>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a:solidFill>
                            <a:srgbClr val="000000"/>
                          </a:solidFill>
                          <a:effectLst/>
                          <a:latin typeface="Arial" panose="020B0604020202020204" pitchFamily="34" charset="0"/>
                        </a:rPr>
                        <a:t>MSK Trmice</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Calibri" panose="020F0502020204030204" pitchFamily="34" charset="0"/>
                        </a:rPr>
                        <a:t>78:69</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rPr>
                        <a:t>39</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429917110"/>
                  </a:ext>
                </a:extLst>
              </a:tr>
              <a:tr h="200025">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400" b="1" i="0" u="none" strike="noStrike" dirty="0">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400" b="1" i="0" u="none" strike="noStrike" dirty="0">
                          <a:solidFill>
                            <a:srgbClr val="FF0000"/>
                          </a:solidFill>
                          <a:effectLst/>
                          <a:latin typeface="Arial" panose="020B0604020202020204" pitchFamily="34" charset="0"/>
                        </a:rPr>
                        <a:t>SK Štětí, </a:t>
                      </a:r>
                      <a:r>
                        <a:rPr lang="cs-CZ" sz="1400" b="1" i="0" u="none" strike="noStrike" dirty="0" err="1">
                          <a:solidFill>
                            <a:srgbClr val="FF0000"/>
                          </a:solidFill>
                          <a:effectLst/>
                          <a:latin typeface="Arial" panose="020B0604020202020204" pitchFamily="34" charset="0"/>
                        </a:rPr>
                        <a:t>z.s</a:t>
                      </a:r>
                      <a:r>
                        <a:rPr lang="cs-CZ" sz="1400" b="1" i="0" u="none" strike="noStrike" dirty="0">
                          <a:solidFill>
                            <a:srgbClr val="FF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0000"/>
                          </a:solidFill>
                          <a:effectLst/>
                          <a:latin typeface="Arial" panose="020B0604020202020204" pitchFamily="34" charset="0"/>
                        </a:rPr>
                        <a:t>22</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0000"/>
                          </a:solidFill>
                          <a:effectLst/>
                          <a:latin typeface="Calibri" panose="020F0502020204030204" pitchFamily="34" charset="0"/>
                        </a:rPr>
                        <a:t>91:117</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51374832"/>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000000"/>
                          </a:solidFill>
                          <a:effectLst/>
                          <a:latin typeface="Arial" panose="020B0604020202020204" pitchFamily="34" charset="0"/>
                        </a:rPr>
                        <a:t>MSK Benešov n.Pl./Boletice</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effectLst/>
                          <a:latin typeface="Calibri" panose="020F0502020204030204" pitchFamily="34" charset="0"/>
                        </a:rPr>
                        <a:t>43:98</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67783240"/>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Calibri" panose="020F0502020204030204" pitchFamily="34" charset="0"/>
                        </a:rPr>
                        <a:t>56:134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23461732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000000"/>
                          </a:solidFill>
                          <a:effectLst/>
                          <a:latin typeface="Arial" panose="020B0604020202020204" pitchFamily="34" charset="0"/>
                        </a:rPr>
                        <a:t>SK Junior Teplice</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Calibri" panose="020F0502020204030204" pitchFamily="34" charset="0"/>
                        </a:rPr>
                        <a:t>32:142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7572900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067264246"/>
                  </a:ext>
                </a:extLst>
              </a:tr>
            </a:tbl>
          </a:graphicData>
        </a:graphic>
      </p:graphicFrame>
      <p:graphicFrame>
        <p:nvGraphicFramePr>
          <p:cNvPr id="13" name="Tabulka 12">
            <a:extLst>
              <a:ext uri="{FF2B5EF4-FFF2-40B4-BE49-F238E27FC236}">
                <a16:creationId xmlns:a16="http://schemas.microsoft.com/office/drawing/2014/main" id="{12E3D491-B237-4F2F-A6AF-DD533E89DEA6}"/>
              </a:ext>
            </a:extLst>
          </p:cNvPr>
          <p:cNvGraphicFramePr>
            <a:graphicFrameLocks noGrp="1"/>
          </p:cNvGraphicFramePr>
          <p:nvPr>
            <p:extLst>
              <p:ext uri="{D42A27DB-BD31-4B8C-83A1-F6EECF244321}">
                <p14:modId xmlns:p14="http://schemas.microsoft.com/office/powerpoint/2010/main" val="4155659541"/>
              </p:ext>
            </p:extLst>
          </p:nvPr>
        </p:nvGraphicFramePr>
        <p:xfrm>
          <a:off x="184951" y="4078477"/>
          <a:ext cx="4637719" cy="2583180"/>
        </p:xfrm>
        <a:graphic>
          <a:graphicData uri="http://schemas.openxmlformats.org/drawingml/2006/table">
            <a:tbl>
              <a:tblPr/>
              <a:tblGrid>
                <a:gridCol w="321692">
                  <a:extLst>
                    <a:ext uri="{9D8B030D-6E8A-4147-A177-3AD203B41FA5}">
                      <a16:colId xmlns:a16="http://schemas.microsoft.com/office/drawing/2014/main" val="1429766430"/>
                    </a:ext>
                  </a:extLst>
                </a:gridCol>
                <a:gridCol w="281480">
                  <a:extLst>
                    <a:ext uri="{9D8B030D-6E8A-4147-A177-3AD203B41FA5}">
                      <a16:colId xmlns:a16="http://schemas.microsoft.com/office/drawing/2014/main" val="3435303023"/>
                    </a:ext>
                  </a:extLst>
                </a:gridCol>
                <a:gridCol w="1839674">
                  <a:extLst>
                    <a:ext uri="{9D8B030D-6E8A-4147-A177-3AD203B41FA5}">
                      <a16:colId xmlns:a16="http://schemas.microsoft.com/office/drawing/2014/main" val="395886319"/>
                    </a:ext>
                  </a:extLst>
                </a:gridCol>
                <a:gridCol w="268076">
                  <a:extLst>
                    <a:ext uri="{9D8B030D-6E8A-4147-A177-3AD203B41FA5}">
                      <a16:colId xmlns:a16="http://schemas.microsoft.com/office/drawing/2014/main" val="1253690846"/>
                    </a:ext>
                  </a:extLst>
                </a:gridCol>
                <a:gridCol w="268076">
                  <a:extLst>
                    <a:ext uri="{9D8B030D-6E8A-4147-A177-3AD203B41FA5}">
                      <a16:colId xmlns:a16="http://schemas.microsoft.com/office/drawing/2014/main" val="4204385007"/>
                    </a:ext>
                  </a:extLst>
                </a:gridCol>
                <a:gridCol w="191004">
                  <a:extLst>
                    <a:ext uri="{9D8B030D-6E8A-4147-A177-3AD203B41FA5}">
                      <a16:colId xmlns:a16="http://schemas.microsoft.com/office/drawing/2014/main" val="1718977273"/>
                    </a:ext>
                  </a:extLst>
                </a:gridCol>
                <a:gridCol w="191004">
                  <a:extLst>
                    <a:ext uri="{9D8B030D-6E8A-4147-A177-3AD203B41FA5}">
                      <a16:colId xmlns:a16="http://schemas.microsoft.com/office/drawing/2014/main" val="3858402688"/>
                    </a:ext>
                  </a:extLst>
                </a:gridCol>
                <a:gridCol w="191004">
                  <a:extLst>
                    <a:ext uri="{9D8B030D-6E8A-4147-A177-3AD203B41FA5}">
                      <a16:colId xmlns:a16="http://schemas.microsoft.com/office/drawing/2014/main" val="1417427620"/>
                    </a:ext>
                  </a:extLst>
                </a:gridCol>
                <a:gridCol w="469133">
                  <a:extLst>
                    <a:ext uri="{9D8B030D-6E8A-4147-A177-3AD203B41FA5}">
                      <a16:colId xmlns:a16="http://schemas.microsoft.com/office/drawing/2014/main" val="915651082"/>
                    </a:ext>
                  </a:extLst>
                </a:gridCol>
                <a:gridCol w="361903">
                  <a:extLst>
                    <a:ext uri="{9D8B030D-6E8A-4147-A177-3AD203B41FA5}">
                      <a16:colId xmlns:a16="http://schemas.microsoft.com/office/drawing/2014/main" val="406541247"/>
                    </a:ext>
                  </a:extLst>
                </a:gridCol>
                <a:gridCol w="254673">
                  <a:extLst>
                    <a:ext uri="{9D8B030D-6E8A-4147-A177-3AD203B41FA5}">
                      <a16:colId xmlns:a16="http://schemas.microsoft.com/office/drawing/2014/main" val="1386863804"/>
                    </a:ext>
                  </a:extLst>
                </a:gridCol>
              </a:tblGrid>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3105079"/>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400" b="1" i="0" u="none" strike="noStrike" dirty="0">
                          <a:solidFill>
                            <a:srgbClr val="0000CC"/>
                          </a:solidFill>
                          <a:effectLst/>
                          <a:latin typeface="Calibri" panose="020F0502020204030204" pitchFamily="34" charset="0"/>
                        </a:rPr>
                        <a:t>Ústecký přebor mladších žáků 2018/2019 po 24 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666388954"/>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Calibri" panose="020F0502020204030204" pitchFamily="34" charset="0"/>
                        </a:rPr>
                        <a:t>193:28</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62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40414605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effectLst/>
                          <a:latin typeface="Arial" panose="020B0604020202020204" pitchFamily="34" charset="0"/>
                        </a:rPr>
                        <a:t>FK Neštěmice, </a:t>
                      </a:r>
                      <a:r>
                        <a:rPr lang="cs-CZ" sz="1100" b="1" i="0" u="none" strike="noStrike" dirty="0" err="1">
                          <a:solidFill>
                            <a:srgbClr val="000000"/>
                          </a:solidFill>
                          <a:effectLst/>
                          <a:latin typeface="Arial" panose="020B0604020202020204" pitchFamily="34" charset="0"/>
                        </a:rPr>
                        <a:t>z.s</a:t>
                      </a:r>
                      <a:r>
                        <a:rPr lang="cs-CZ" sz="11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Calibri" panose="020F0502020204030204" pitchFamily="34" charset="0"/>
                        </a:rPr>
                        <a:t>147:68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48</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959203272"/>
                  </a:ext>
                </a:extLst>
              </a:tr>
              <a:tr h="3048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a:solidFill>
                            <a:srgbClr val="000000"/>
                          </a:solidFill>
                          <a:effectLst/>
                          <a:latin typeface="Arial" panose="020B0604020202020204" pitchFamily="34" charset="0"/>
                        </a:rPr>
                        <a:t>SK Junior/ FK Teplice</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Calibri" panose="020F0502020204030204" pitchFamily="34" charset="0"/>
                        </a:rPr>
                        <a:t>121:86</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42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169641434"/>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dirty="0">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FF0000"/>
                          </a:solidFill>
                          <a:effectLst/>
                          <a:latin typeface="Arial" panose="020B0604020202020204" pitchFamily="34" charset="0"/>
                        </a:rPr>
                        <a:t>SK Štětí, </a:t>
                      </a:r>
                      <a:r>
                        <a:rPr lang="cs-CZ" sz="1200" b="1" i="0" u="none" strike="noStrike" dirty="0" err="1">
                          <a:solidFill>
                            <a:srgbClr val="FF0000"/>
                          </a:solidFill>
                          <a:effectLst/>
                          <a:latin typeface="Arial" panose="020B0604020202020204" pitchFamily="34" charset="0"/>
                        </a:rPr>
                        <a:t>z.s</a:t>
                      </a:r>
                      <a:r>
                        <a:rPr lang="cs-CZ" sz="1200" b="1" i="0" u="none" strike="noStrike" dirty="0">
                          <a:solidFill>
                            <a:srgbClr val="FF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22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effectLst/>
                          <a:latin typeface="Calibri" panose="020F0502020204030204" pitchFamily="34" charset="0"/>
                        </a:rPr>
                        <a:t>169:73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37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517622857"/>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dirty="0">
                          <a:solidFill>
                            <a:srgbClr val="000000"/>
                          </a:solidFill>
                          <a:effectLst/>
                          <a:latin typeface="Arial" panose="020B0604020202020204" pitchFamily="34" charset="0"/>
                        </a:rPr>
                        <a:t>FK Litoměřice B</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Calibri" panose="020F0502020204030204" pitchFamily="34" charset="0"/>
                        </a:rPr>
                        <a:t>117:74</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37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082458422"/>
                  </a:ext>
                </a:extLst>
              </a:tr>
              <a:tr h="20002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Calibri" panose="020F0502020204030204" pitchFamily="34" charset="0"/>
                        </a:rPr>
                        <a:t>91:95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421015371"/>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dirty="0">
                          <a:solidFill>
                            <a:srgbClr val="000000"/>
                          </a:solidFill>
                          <a:effectLst/>
                          <a:latin typeface="Arial" panose="020B0604020202020204" pitchFamily="34" charset="0"/>
                        </a:rPr>
                        <a:t>SK Sokol Brozany/SK Lukavec</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Calibri" panose="020F0502020204030204" pitchFamily="34" charset="0"/>
                        </a:rPr>
                        <a:t>75:106</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67622871"/>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effectLst/>
                          <a:latin typeface="Arial" panose="020B0604020202020204" pitchFamily="34" charset="0"/>
                        </a:rPr>
                        <a:t>MSK Trmice</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effectLst/>
                          <a:latin typeface="Calibri" panose="020F0502020204030204" pitchFamily="34" charset="0"/>
                        </a:rPr>
                        <a:t>46:194</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619791437"/>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000000"/>
                          </a:solidFill>
                          <a:effectLst/>
                          <a:latin typeface="Arial" panose="020B0604020202020204" pitchFamily="34" charset="0"/>
                        </a:rPr>
                        <a:t>MSK Benešov n.Pl./Boletice</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Calibri" panose="020F0502020204030204" pitchFamily="34" charset="0"/>
                        </a:rPr>
                        <a:t>29:264</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44800510"/>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77857716"/>
                  </a:ext>
                </a:extLst>
              </a:tr>
            </a:tbl>
          </a:graphicData>
        </a:graphic>
      </p:graphicFrame>
      <p:sp>
        <p:nvSpPr>
          <p:cNvPr id="14" name="TextovéPole 13">
            <a:extLst>
              <a:ext uri="{FF2B5EF4-FFF2-40B4-BE49-F238E27FC236}">
                <a16:creationId xmlns:a16="http://schemas.microsoft.com/office/drawing/2014/main" id="{09D00067-9FA0-4C6F-B64B-9865B98F16B1}"/>
              </a:ext>
            </a:extLst>
          </p:cNvPr>
          <p:cNvSpPr txBox="1"/>
          <p:nvPr/>
        </p:nvSpPr>
        <p:spPr>
          <a:xfrm>
            <a:off x="184950" y="87332"/>
            <a:ext cx="4637720" cy="1015663"/>
          </a:xfrm>
          <a:prstGeom prst="rect">
            <a:avLst/>
          </a:prstGeom>
          <a:solidFill>
            <a:srgbClr val="FFCC00"/>
          </a:solidFill>
          <a:effectLst>
            <a:glow rad="101600">
              <a:srgbClr val="FFFF66">
                <a:alpha val="40000"/>
              </a:srgbClr>
            </a:glow>
            <a:softEdge rad="0"/>
          </a:effectLst>
        </p:spPr>
        <p:txBody>
          <a:bodyPr wrap="square" rtlCol="0">
            <a:spAutoFit/>
          </a:bodyPr>
          <a:lstStyle/>
          <a:p>
            <a:pPr algn="ctr"/>
            <a:r>
              <a:rPr lang="cs-CZ" sz="2000" dirty="0">
                <a:solidFill>
                  <a:srgbClr val="FF0000"/>
                </a:solidFill>
                <a:latin typeface="Arial Black" panose="020B0A04020102020204" pitchFamily="34" charset="0"/>
              </a:rPr>
              <a:t>Starší žáci se osamostatnili na 6. místě. </a:t>
            </a:r>
          </a:p>
          <a:p>
            <a:pPr algn="ctr"/>
            <a:r>
              <a:rPr lang="cs-CZ" sz="2000" dirty="0">
                <a:solidFill>
                  <a:srgbClr val="FF0000"/>
                </a:solidFill>
                <a:latin typeface="Arial Black" panose="020B0A04020102020204" pitchFamily="34" charset="0"/>
              </a:rPr>
              <a:t>Mladší žáky čeká boj o 4. místo </a:t>
            </a:r>
          </a:p>
        </p:txBody>
      </p:sp>
    </p:spTree>
    <p:extLst>
      <p:ext uri="{BB962C8B-B14F-4D97-AF65-F5344CB8AC3E}">
        <p14:creationId xmlns:p14="http://schemas.microsoft.com/office/powerpoint/2010/main" val="1625450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16</a:t>
            </a:r>
          </a:p>
        </p:txBody>
      </p:sp>
      <p:sp>
        <p:nvSpPr>
          <p:cNvPr id="16" name="TextovéPole 15"/>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33</a:t>
            </a:r>
          </a:p>
        </p:txBody>
      </p:sp>
      <p:sp>
        <p:nvSpPr>
          <p:cNvPr id="7" name="Obdélník 6">
            <a:extLst>
              <a:ext uri="{FF2B5EF4-FFF2-40B4-BE49-F238E27FC236}">
                <a16:creationId xmlns:a16="http://schemas.microsoft.com/office/drawing/2014/main" id="{15158BF3-0016-49B2-A7BF-675FB539FC28}"/>
              </a:ext>
            </a:extLst>
          </p:cNvPr>
          <p:cNvSpPr/>
          <p:nvPr/>
        </p:nvSpPr>
        <p:spPr>
          <a:xfrm>
            <a:off x="193288" y="998997"/>
            <a:ext cx="4563290" cy="2875852"/>
          </a:xfrm>
          <a:prstGeom prst="rect">
            <a:avLst/>
          </a:prstGeom>
        </p:spPr>
        <p:txBody>
          <a:bodyPr wrap="square">
            <a:spAutoFit/>
          </a:bodyPr>
          <a:lstStyle/>
          <a:p>
            <a:pPr algn="just">
              <a:lnSpc>
                <a:spcPct val="107000"/>
              </a:lnSpc>
              <a:spcAft>
                <a:spcPts val="0"/>
              </a:spcAft>
            </a:pPr>
            <a:r>
              <a:rPr lang="cs-CZ" sz="1800" u="sng" dirty="0">
                <a:highlight>
                  <a:srgbClr val="99FF66"/>
                </a:highlight>
                <a:latin typeface="Berlin Sans FB Demi" panose="020E0802020502020306" pitchFamily="34" charset="0"/>
                <a:ea typeface="Calibri" panose="020F0502020204030204" pitchFamily="34" charset="0"/>
                <a:cs typeface="Arial" panose="020B0604020202020204" pitchFamily="34" charset="0"/>
              </a:rPr>
              <a:t>Milan Plíšek hodnotí zápas mužstva dospělých v Litoměřicích– sekretář SK Štětí</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Výhra 6:2 se zdá jako jasná záležitost našeho týmu, ale podle průběhu hry je výsledek pro domácí až příliš krutý.  Náramně se nám povedl vstup do utkání a už ve 23. minutě jsme vedli 3:0.  Litoměřicko pak zabralo, bylo vidět, že je na hřišti až 5 borců A týmu, mělo v závěru poločasu převahu, ale gól vstřelilo jen jeden. Štětí zase využívalo často bezstarostného bránění soupeře a branek dosahovalo po hezkých kombinačních akcích. Druhý poločas, i když se hrálo více na naší polovině, jsme si pohlídali, a když Tomáš </a:t>
            </a:r>
            <a:r>
              <a:rPr lang="cs-CZ" sz="1000" b="0" dirty="0" err="1">
                <a:latin typeface="Arial" panose="020B0604020202020204" pitchFamily="34" charset="0"/>
                <a:ea typeface="Calibri" panose="020F0502020204030204" pitchFamily="34" charset="0"/>
                <a:cs typeface="Arial" panose="020B0604020202020204" pitchFamily="34" charset="0"/>
              </a:rPr>
              <a:t>Belák</a:t>
            </a:r>
            <a:r>
              <a:rPr lang="cs-CZ" sz="1000" b="0" dirty="0">
                <a:latin typeface="Arial" panose="020B0604020202020204" pitchFamily="34" charset="0"/>
                <a:ea typeface="Calibri" panose="020F0502020204030204" pitchFamily="34" charset="0"/>
                <a:cs typeface="Arial" panose="020B0604020202020204" pitchFamily="34" charset="0"/>
              </a:rPr>
              <a:t> zvýšil v 60. minutě na 6:1, tak už jsme se mohli pomalu radovat z výhry. Byl to náš den. Hezké kombinace a téměř na rozdíl od domácích, stoprocentní využívání šancí. Nyní v sobotu 27.5.2019 jedeme opět ven. Čeká nás Horní Jiřetín, který v posledních kolech přišel o šanci vzdálit se sestupovým místům a o to více se bude snažit právě proti našemu týmu.    </a:t>
            </a:r>
            <a:endParaRPr lang="cs-CZ"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cs-CZ" dirty="0"/>
          </a:p>
        </p:txBody>
      </p:sp>
      <p:pic>
        <p:nvPicPr>
          <p:cNvPr id="8" name="Obrázek 7">
            <a:extLst>
              <a:ext uri="{FF2B5EF4-FFF2-40B4-BE49-F238E27FC236}">
                <a16:creationId xmlns:a16="http://schemas.microsoft.com/office/drawing/2014/main" id="{37FC73C5-0B00-40F0-83E2-3F5700A49617}"/>
              </a:ext>
            </a:extLst>
          </p:cNvPr>
          <p:cNvPicPr>
            <a:picLocks noChangeAspect="1"/>
          </p:cNvPicPr>
          <p:nvPr/>
        </p:nvPicPr>
        <p:blipFill>
          <a:blip r:embed="rId2"/>
          <a:stretch>
            <a:fillRect/>
          </a:stretch>
        </p:blipFill>
        <p:spPr>
          <a:xfrm>
            <a:off x="1944192" y="163116"/>
            <a:ext cx="994719" cy="802445"/>
          </a:xfrm>
          <a:prstGeom prst="rect">
            <a:avLst/>
          </a:prstGeom>
        </p:spPr>
      </p:pic>
      <p:pic>
        <p:nvPicPr>
          <p:cNvPr id="9" name="Obrázek 8">
            <a:extLst>
              <a:ext uri="{FF2B5EF4-FFF2-40B4-BE49-F238E27FC236}">
                <a16:creationId xmlns:a16="http://schemas.microsoft.com/office/drawing/2014/main" id="{B7DA6E83-2E9C-4803-9399-F6ECB5189FFD}"/>
              </a:ext>
            </a:extLst>
          </p:cNvPr>
          <p:cNvPicPr>
            <a:picLocks noChangeAspect="1"/>
          </p:cNvPicPr>
          <p:nvPr/>
        </p:nvPicPr>
        <p:blipFill>
          <a:blip r:embed="rId3"/>
          <a:stretch>
            <a:fillRect/>
          </a:stretch>
        </p:blipFill>
        <p:spPr>
          <a:xfrm>
            <a:off x="193288" y="4069863"/>
            <a:ext cx="4614685" cy="2357189"/>
          </a:xfrm>
          <a:prstGeom prst="rect">
            <a:avLst/>
          </a:prstGeom>
          <a:ln w="34925">
            <a:solidFill>
              <a:srgbClr val="FF99FF"/>
            </a:solidFill>
          </a:ln>
        </p:spPr>
      </p:pic>
      <p:sp>
        <p:nvSpPr>
          <p:cNvPr id="10" name="TextovéPole 9">
            <a:extLst>
              <a:ext uri="{FF2B5EF4-FFF2-40B4-BE49-F238E27FC236}">
                <a16:creationId xmlns:a16="http://schemas.microsoft.com/office/drawing/2014/main" id="{115BB3EA-FAB4-49FF-81E5-4A0E9E829DB4}"/>
              </a:ext>
            </a:extLst>
          </p:cNvPr>
          <p:cNvSpPr txBox="1"/>
          <p:nvPr/>
        </p:nvSpPr>
        <p:spPr>
          <a:xfrm>
            <a:off x="5522683" y="1520358"/>
            <a:ext cx="4608512" cy="4708981"/>
          </a:xfrm>
          <a:prstGeom prst="rect">
            <a:avLst/>
          </a:prstGeom>
          <a:noFill/>
          <a:effectLst>
            <a:innerShdw blurRad="63500" dist="50800" dir="13500000">
              <a:schemeClr val="accent1">
                <a:lumMod val="60000"/>
                <a:lumOff val="40000"/>
                <a:alpha val="50000"/>
              </a:schemeClr>
            </a:innerShdw>
            <a:softEdge rad="0"/>
          </a:effectLst>
        </p:spPr>
        <p:txBody>
          <a:bodyPr wrap="square" rtlCol="0">
            <a:spAutoFit/>
          </a:bodyPr>
          <a:lstStyle/>
          <a:p>
            <a:pPr algn="ctr"/>
            <a:r>
              <a:rPr lang="cs-CZ" sz="1800" dirty="0">
                <a:highlight>
                  <a:srgbClr val="CCCCFF"/>
                </a:highlight>
                <a:latin typeface="Bahnschrift" panose="020B0502040204020203" pitchFamily="34" charset="0"/>
              </a:rPr>
              <a:t>SK Junior Teplice - SK Štětí</a:t>
            </a:r>
          </a:p>
          <a:p>
            <a:pPr algn="ctr"/>
            <a:r>
              <a:rPr lang="cs-CZ" sz="1800" dirty="0">
                <a:highlight>
                  <a:srgbClr val="CCCCFF"/>
                </a:highlight>
                <a:latin typeface="Bahnschrift" panose="020B0502040204020203" pitchFamily="34" charset="0"/>
              </a:rPr>
              <a:t>7:2(4:1) 19.5.2019   23. kolo</a:t>
            </a:r>
          </a:p>
          <a:p>
            <a:pPr algn="just"/>
            <a:r>
              <a:rPr lang="cs-CZ" sz="1100" b="0" dirty="0">
                <a:latin typeface="Arial" panose="020B0604020202020204" pitchFamily="34" charset="0"/>
                <a:ea typeface="Calibri" panose="020F0502020204030204" pitchFamily="34" charset="0"/>
              </a:rPr>
              <a:t>Zápas sliboval hezkou fotbalovou podívanou. Utkala se se mužstva bojující o 3. místo v tabulce Ústeckého přeboru. Domácí věděli, že pokud vyhrají tak nás právě na bronzovém stupínku vystřídají. Většina našich hráčů nastoupila v předchozím zápase za starší žáky, kde se nám moc nevedlo a podobný průběh mělo i střetnutí v kategorii o třídu níže. Už ve 3. minutě zavládl na naší straně smutek, když domácí získali vedení 1:0. V 11. minutě se sice podařilo Danielu </a:t>
            </a:r>
            <a:r>
              <a:rPr lang="cs-CZ" sz="1100" b="0" dirty="0" err="1">
                <a:latin typeface="Arial" panose="020B0604020202020204" pitchFamily="34" charset="0"/>
                <a:ea typeface="Calibri" panose="020F0502020204030204" pitchFamily="34" charset="0"/>
              </a:rPr>
              <a:t>Hromemu</a:t>
            </a:r>
            <a:r>
              <a:rPr lang="cs-CZ" sz="1100" b="0" dirty="0">
                <a:latin typeface="Arial" panose="020B0604020202020204" pitchFamily="34" charset="0"/>
                <a:ea typeface="Calibri" panose="020F0502020204030204" pitchFamily="34" charset="0"/>
              </a:rPr>
              <a:t> vyrovnat, ale žádný obrat k lepšímu to nepřineslo. Domácí ovládli dění na hřišti a ještě 3x stačili do poločasu skórovat. Výsledek 4:1 nevěštil do druhých 30 minut nic dobrého a navíc náš matný výkon měl pokračující tendenci. Jako kdyby na nás padla těžká deka a ležela tam celý zápas. Domácí ve 41. a 50. minutě se domácí polepšili až na hrozivý výsledek 6:1. Až teprve v 57. minutě jsme se dočkali malé útěchy, když bojovník Lukáš </a:t>
            </a:r>
            <a:r>
              <a:rPr lang="cs-CZ" sz="1100" b="0" dirty="0" err="1">
                <a:latin typeface="Arial" panose="020B0604020202020204" pitchFamily="34" charset="0"/>
                <a:ea typeface="Calibri" panose="020F0502020204030204" pitchFamily="34" charset="0"/>
              </a:rPr>
              <a:t>Širochoman</a:t>
            </a:r>
            <a:r>
              <a:rPr lang="cs-CZ" sz="1100" b="0" dirty="0">
                <a:latin typeface="Arial" panose="020B0604020202020204" pitchFamily="34" charset="0"/>
                <a:ea typeface="Calibri" panose="020F0502020204030204" pitchFamily="34" charset="0"/>
              </a:rPr>
              <a:t> snížil na 2:6. Svoji dominanci v zápase ale potvrdili nakonec ještě domácí, když na 7:2 upravil Miroslav Tvrdík. Trenérovi našeho týmu se zápas moc hodnotit nechtěl, ale moc dobrých věcí by na hře našeho týmu nenašel.</a:t>
            </a:r>
            <a:endParaRPr lang="cs-CZ" sz="1100" b="0" u="sng" dirty="0">
              <a:latin typeface="Arial" panose="020B0604020202020204" pitchFamily="34" charset="0"/>
              <a:cs typeface="Arial" panose="020B0604020202020204" pitchFamily="34" charset="0"/>
            </a:endParaRPr>
          </a:p>
          <a:p>
            <a:r>
              <a:rPr lang="cs-CZ" sz="1100" b="0" u="sng" dirty="0">
                <a:latin typeface="Arial" panose="020B0604020202020204" pitchFamily="34" charset="0"/>
                <a:cs typeface="Arial" panose="020B0604020202020204" pitchFamily="34" charset="0"/>
              </a:rPr>
              <a:t>Branky: </a:t>
            </a:r>
            <a:r>
              <a:rPr lang="cs-CZ" sz="1100" b="0" dirty="0" err="1">
                <a:latin typeface="Arial" panose="020B0604020202020204" pitchFamily="34" charset="0"/>
                <a:cs typeface="Arial" panose="020B0604020202020204" pitchFamily="34" charset="0"/>
              </a:rPr>
              <a:t>D.Hromy</a:t>
            </a:r>
            <a:r>
              <a:rPr lang="cs-CZ" sz="1100" b="0" dirty="0">
                <a:latin typeface="Arial" panose="020B0604020202020204" pitchFamily="34" charset="0"/>
                <a:cs typeface="Arial" panose="020B0604020202020204" pitchFamily="34" charset="0"/>
              </a:rPr>
              <a:t> 1, </a:t>
            </a:r>
            <a:r>
              <a:rPr lang="cs-CZ" sz="1100" b="0" dirty="0" err="1">
                <a:latin typeface="Arial" panose="020B0604020202020204" pitchFamily="34" charset="0"/>
                <a:cs typeface="Arial" panose="020B0604020202020204" pitchFamily="34" charset="0"/>
              </a:rPr>
              <a:t>L.Širochoman</a:t>
            </a:r>
            <a:r>
              <a:rPr lang="cs-CZ" sz="1100" b="0" dirty="0">
                <a:latin typeface="Arial" panose="020B0604020202020204" pitchFamily="34" charset="0"/>
                <a:cs typeface="Arial" panose="020B0604020202020204" pitchFamily="34" charset="0"/>
              </a:rPr>
              <a:t> 1</a:t>
            </a:r>
          </a:p>
          <a:p>
            <a:r>
              <a:rPr lang="cs-CZ" sz="1100" b="0" u="sng" dirty="0">
                <a:latin typeface="Arial" panose="020B0604020202020204" pitchFamily="34" charset="0"/>
                <a:cs typeface="Arial" panose="020B0604020202020204" pitchFamily="34" charset="0"/>
              </a:rPr>
              <a:t>Sestava: </a:t>
            </a:r>
            <a:r>
              <a:rPr lang="cs-CZ" sz="1100" b="0" dirty="0">
                <a:latin typeface="Arial" panose="020B0604020202020204" pitchFamily="34" charset="0"/>
                <a:cs typeface="Arial" panose="020B0604020202020204" pitchFamily="34" charset="0"/>
              </a:rPr>
              <a:t>R. Paďour, </a:t>
            </a:r>
            <a:r>
              <a:rPr lang="cs-CZ" sz="1100" b="0" dirty="0" err="1">
                <a:latin typeface="Arial" panose="020B0604020202020204" pitchFamily="34" charset="0"/>
                <a:cs typeface="Arial" panose="020B0604020202020204" pitchFamily="34" charset="0"/>
              </a:rPr>
              <a:t>D.Hromý</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D.Lančarič</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L.Širochoman</a:t>
            </a:r>
            <a:r>
              <a:rPr lang="cs-CZ" sz="1100" b="0" dirty="0">
                <a:latin typeface="Arial" panose="020B0604020202020204" pitchFamily="34" charset="0"/>
                <a:cs typeface="Arial" panose="020B0604020202020204" pitchFamily="34" charset="0"/>
              </a:rPr>
              <a:t>, </a:t>
            </a:r>
          </a:p>
          <a:p>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R.Kolačev</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B.Koleničová</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D.Božík</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P.Hůrka</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J.Viktora</a:t>
            </a:r>
            <a:r>
              <a:rPr lang="cs-CZ" sz="1100" b="0" dirty="0">
                <a:latin typeface="Arial" panose="020B0604020202020204" pitchFamily="34" charset="0"/>
                <a:cs typeface="Arial" panose="020B0604020202020204" pitchFamily="34" charset="0"/>
              </a:rPr>
              <a:t>, </a:t>
            </a:r>
          </a:p>
          <a:p>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L.Viktora</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P.Oliva</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A.Salka</a:t>
            </a:r>
            <a:endParaRPr lang="cs-CZ" sz="1100" b="0" dirty="0">
              <a:latin typeface="Arial" panose="020B0604020202020204" pitchFamily="34" charset="0"/>
              <a:cs typeface="Arial" panose="020B0604020202020204" pitchFamily="34" charset="0"/>
            </a:endParaRPr>
          </a:p>
          <a:p>
            <a:r>
              <a:rPr lang="cs-CZ" sz="1100" b="0" u="sng" dirty="0">
                <a:latin typeface="Arial" panose="020B0604020202020204" pitchFamily="34" charset="0"/>
                <a:cs typeface="Arial" panose="020B0604020202020204" pitchFamily="34" charset="0"/>
              </a:rPr>
              <a:t>Trenér: </a:t>
            </a:r>
            <a:r>
              <a:rPr lang="cs-CZ" sz="1100" b="0" dirty="0" err="1">
                <a:latin typeface="Arial" panose="020B0604020202020204" pitchFamily="34" charset="0"/>
                <a:cs typeface="Arial" panose="020B0604020202020204" pitchFamily="34" charset="0"/>
              </a:rPr>
              <a:t>D.Hromy</a:t>
            </a:r>
            <a:r>
              <a:rPr lang="cs-CZ" sz="1100" b="0" dirty="0">
                <a:latin typeface="Arial" panose="020B0604020202020204" pitchFamily="34" charset="0"/>
                <a:cs typeface="Arial" panose="020B0604020202020204" pitchFamily="34" charset="0"/>
              </a:rPr>
              <a:t>  </a:t>
            </a:r>
          </a:p>
          <a:p>
            <a:r>
              <a:rPr lang="cs-CZ" sz="1100" b="0" u="sng" dirty="0">
                <a:latin typeface="Arial" panose="020B0604020202020204" pitchFamily="34" charset="0"/>
                <a:cs typeface="Arial" panose="020B0604020202020204" pitchFamily="34" charset="0"/>
              </a:rPr>
              <a:t>Vedoucí: </a:t>
            </a:r>
            <a:r>
              <a:rPr lang="cs-CZ" sz="1100" b="0" dirty="0" err="1">
                <a:latin typeface="Arial" panose="020B0604020202020204" pitchFamily="34" charset="0"/>
                <a:cs typeface="Arial" panose="020B0604020202020204" pitchFamily="34" charset="0"/>
              </a:rPr>
              <a:t>F.Kučera</a:t>
            </a:r>
            <a:endParaRPr lang="cs-CZ" sz="1100" b="0" dirty="0">
              <a:latin typeface="Arial" panose="020B0604020202020204" pitchFamily="34" charset="0"/>
              <a:cs typeface="Arial" panose="020B0604020202020204" pitchFamily="34" charset="0"/>
            </a:endParaRPr>
          </a:p>
          <a:p>
            <a:r>
              <a:rPr lang="cs-CZ" sz="1100" b="0" u="sng" dirty="0">
                <a:latin typeface="Arial" panose="020B0604020202020204" pitchFamily="34" charset="0"/>
                <a:cs typeface="Arial" panose="020B0604020202020204" pitchFamily="34" charset="0"/>
              </a:rPr>
              <a:t>Rozhodčí: </a:t>
            </a:r>
            <a:r>
              <a:rPr lang="cs-CZ" sz="1100" b="0" dirty="0">
                <a:latin typeface="Arial" panose="020B0604020202020204" pitchFamily="34" charset="0"/>
                <a:cs typeface="Arial" panose="020B0604020202020204" pitchFamily="34" charset="0"/>
              </a:rPr>
              <a:t>Monika Karásková </a:t>
            </a:r>
            <a:endParaRPr lang="cs-CZ" sz="1400" dirty="0">
              <a:latin typeface="Arial Black" panose="020B0A04020102020204" pitchFamily="34" charset="0"/>
            </a:endParaRPr>
          </a:p>
        </p:txBody>
      </p:sp>
      <p:sp>
        <p:nvSpPr>
          <p:cNvPr id="11" name="TextovéPole 10">
            <a:extLst>
              <a:ext uri="{FF2B5EF4-FFF2-40B4-BE49-F238E27FC236}">
                <a16:creationId xmlns:a16="http://schemas.microsoft.com/office/drawing/2014/main" id="{0CE8B674-32FD-44ED-ADFD-696E7487EB9D}"/>
              </a:ext>
            </a:extLst>
          </p:cNvPr>
          <p:cNvSpPr txBox="1"/>
          <p:nvPr/>
        </p:nvSpPr>
        <p:spPr>
          <a:xfrm>
            <a:off x="5495897" y="307132"/>
            <a:ext cx="4635298" cy="1015663"/>
          </a:xfrm>
          <a:prstGeom prst="rect">
            <a:avLst/>
          </a:prstGeom>
          <a:blipFill dpi="0" rotWithShape="1">
            <a:blip r:embed="rId4">
              <a:duotone>
                <a:prstClr val="black"/>
                <a:srgbClr val="D9C3A5">
                  <a:tint val="50000"/>
                  <a:satMod val="180000"/>
                </a:srgbClr>
              </a:duotone>
              <a:extLst>
                <a:ext uri="{BEBA8EAE-BF5A-486C-A8C5-ECC9F3942E4B}">
                  <a14:imgProps xmlns:a14="http://schemas.microsoft.com/office/drawing/2010/main">
                    <a14:imgLayer r:embed="rId5">
                      <a14:imgEffect>
                        <a14:sharpenSoften amount="5000"/>
                      </a14:imgEffect>
                      <a14:imgEffect>
                        <a14:colorTemperature colorTemp="7650"/>
                      </a14:imgEffect>
                      <a14:imgEffect>
                        <a14:saturation sat="300000"/>
                      </a14:imgEffect>
                      <a14:imgEffect>
                        <a14:brightnessContrast bright="22000" contrast="-36000"/>
                      </a14:imgEffect>
                    </a14:imgLayer>
                  </a14:imgProps>
                </a:ext>
              </a:extLst>
            </a:blip>
            <a:srcRect/>
            <a:tile tx="215900" ty="88900" sx="74000" sy="73000" flip="none" algn="tl"/>
          </a:blipFill>
          <a:ln w="38100">
            <a:solidFill>
              <a:schemeClr val="accent1"/>
            </a:solidFill>
            <a:prstDash val="sysDash"/>
          </a:ln>
          <a:effectLst>
            <a:softEdge rad="0"/>
          </a:effectLst>
        </p:spPr>
        <p:txBody>
          <a:bodyPr wrap="square" rtlCol="0">
            <a:spAutoFit/>
          </a:bodyPr>
          <a:lstStyle/>
          <a:p>
            <a:pPr algn="ctr"/>
            <a:r>
              <a:rPr lang="cs-CZ" sz="2000" dirty="0">
                <a:solidFill>
                  <a:srgbClr val="000099"/>
                </a:solidFill>
                <a:latin typeface="Arial Black" panose="020B0A04020102020204" pitchFamily="34" charset="0"/>
              </a:rPr>
              <a:t>Mladší žáci propásli možnost udržet se na 3. místě přeboru a přenechali ho svému soupeři</a:t>
            </a:r>
          </a:p>
        </p:txBody>
      </p:sp>
      <p:pic>
        <p:nvPicPr>
          <p:cNvPr id="2" name="Obrázek 1">
            <a:extLst>
              <a:ext uri="{FF2B5EF4-FFF2-40B4-BE49-F238E27FC236}">
                <a16:creationId xmlns:a16="http://schemas.microsoft.com/office/drawing/2014/main" id="{6FE05422-5F5F-4B52-AAE8-8516C8D2EF42}"/>
              </a:ext>
            </a:extLst>
          </p:cNvPr>
          <p:cNvPicPr>
            <a:picLocks noChangeAspect="1"/>
          </p:cNvPicPr>
          <p:nvPr/>
        </p:nvPicPr>
        <p:blipFill>
          <a:blip r:embed="rId6"/>
          <a:stretch>
            <a:fillRect/>
          </a:stretch>
        </p:blipFill>
        <p:spPr>
          <a:xfrm>
            <a:off x="8856960" y="5943589"/>
            <a:ext cx="991764" cy="1002723"/>
          </a:xfrm>
          <a:prstGeom prst="rect">
            <a:avLst/>
          </a:prstGeom>
        </p:spPr>
      </p:pic>
    </p:spTree>
    <p:extLst>
      <p:ext uri="{BB962C8B-B14F-4D97-AF65-F5344CB8AC3E}">
        <p14:creationId xmlns:p14="http://schemas.microsoft.com/office/powerpoint/2010/main" val="813560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32</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17</a:t>
            </a:r>
          </a:p>
        </p:txBody>
      </p:sp>
      <p:sp>
        <p:nvSpPr>
          <p:cNvPr id="11" name="Obdélník 10">
            <a:extLst>
              <a:ext uri="{FF2B5EF4-FFF2-40B4-BE49-F238E27FC236}">
                <a16:creationId xmlns:a16="http://schemas.microsoft.com/office/drawing/2014/main" id="{0FC908D0-F37C-4B67-8EBB-11E7E215FB5D}"/>
              </a:ext>
            </a:extLst>
          </p:cNvPr>
          <p:cNvSpPr/>
          <p:nvPr/>
        </p:nvSpPr>
        <p:spPr>
          <a:xfrm>
            <a:off x="5391358" y="285853"/>
            <a:ext cx="4680520" cy="2308324"/>
          </a:xfrm>
          <a:prstGeom prst="rect">
            <a:avLst/>
          </a:prstGeom>
          <a:pattFill prst="pct10">
            <a:fgClr>
              <a:schemeClr val="accent1"/>
            </a:fgClr>
            <a:bgClr>
              <a:schemeClr val="bg1"/>
            </a:bgClr>
          </a:pattFill>
        </p:spPr>
        <p:txBody>
          <a:bodyPr wrap="square" lIns="91440" tIns="45720" rIns="91440" bIns="45720">
            <a:spAutoFit/>
          </a:bodyPr>
          <a:lstStyle/>
          <a:p>
            <a:pPr algn="ctr" fontAlgn="ctr"/>
            <a:r>
              <a:rPr lang="cs-CZ" sz="1600" b="1" u="sng" cap="none" spc="0" dirty="0">
                <a:ln w="9525">
                  <a:noFill/>
                  <a:prstDash val="solid"/>
                </a:ln>
                <a:effectLst>
                  <a:outerShdw blurRad="12700" dist="38100" dir="2700000" algn="tl" rotWithShape="0">
                    <a:schemeClr val="accent5">
                      <a:lumMod val="60000"/>
                      <a:lumOff val="40000"/>
                    </a:schemeClr>
                  </a:outerShdw>
                </a:effectLst>
                <a:latin typeface="Arial Black" panose="020B0A04020102020204" pitchFamily="34" charset="0"/>
                <a:cs typeface="Arial" panose="020B0604020202020204" pitchFamily="34" charset="0"/>
              </a:rPr>
              <a:t>Výsledky 26. kola přeboru </a:t>
            </a:r>
          </a:p>
          <a:p>
            <a:pPr algn="ctr" fontAlgn="ctr"/>
            <a:r>
              <a:rPr lang="cs-CZ" sz="1600" b="1" u="sng" cap="none" spc="0" dirty="0">
                <a:ln w="9525">
                  <a:noFill/>
                  <a:prstDash val="solid"/>
                </a:ln>
                <a:effectLst>
                  <a:outerShdw blurRad="12700" dist="38100" dir="2700000" algn="tl" rotWithShape="0">
                    <a:schemeClr val="accent5">
                      <a:lumMod val="60000"/>
                      <a:lumOff val="40000"/>
                    </a:schemeClr>
                  </a:outerShdw>
                </a:effectLst>
                <a:latin typeface="Arial Black" panose="020B0A04020102020204" pitchFamily="34" charset="0"/>
                <a:cs typeface="Arial" panose="020B0604020202020204" pitchFamily="34" charset="0"/>
              </a:rPr>
              <a:t>18.-19.5.2019 </a:t>
            </a:r>
          </a:p>
          <a:p>
            <a:pPr fontAlgn="ctr"/>
            <a:r>
              <a:rPr lang="cs-CZ" sz="1400" dirty="0">
                <a:solidFill>
                  <a:srgbClr val="CC0000"/>
                </a:solidFill>
                <a:latin typeface="Berlin Sans FB Demi" panose="020E0802020502020306" pitchFamily="34" charset="0"/>
              </a:rPr>
              <a:t>FK Litoměřicko B</a:t>
            </a:r>
            <a:r>
              <a:rPr lang="cs-CZ" sz="1400" b="0" dirty="0">
                <a:solidFill>
                  <a:srgbClr val="CC0000"/>
                </a:solidFill>
                <a:latin typeface="Berlin Sans FB Demi" panose="020E0802020502020306" pitchFamily="34" charset="0"/>
              </a:rPr>
              <a:t> - </a:t>
            </a:r>
            <a:r>
              <a:rPr lang="cs-CZ" sz="1400" dirty="0">
                <a:solidFill>
                  <a:srgbClr val="CC0000"/>
                </a:solidFill>
                <a:latin typeface="Berlin Sans FB Demi" panose="020E0802020502020306" pitchFamily="34" charset="0"/>
              </a:rPr>
              <a:t>SK Štětí  2:6(1:5)</a:t>
            </a:r>
          </a:p>
          <a:p>
            <a:pPr fontAlgn="ctr"/>
            <a:r>
              <a:rPr lang="cs-CZ" sz="1400" dirty="0">
                <a:solidFill>
                  <a:srgbClr val="CC0000"/>
                </a:solidFill>
                <a:latin typeface="Berlin Sans FB Demi" panose="020E0802020502020306" pitchFamily="34" charset="0"/>
              </a:rPr>
              <a:t>FK Slavoj Žatec</a:t>
            </a:r>
            <a:r>
              <a:rPr lang="cs-CZ" sz="1400" b="0" dirty="0">
                <a:solidFill>
                  <a:srgbClr val="CC0000"/>
                </a:solidFill>
                <a:latin typeface="Berlin Sans FB Demi" panose="020E0802020502020306" pitchFamily="34" charset="0"/>
              </a:rPr>
              <a:t> - </a:t>
            </a:r>
            <a:r>
              <a:rPr lang="cs-CZ" sz="1400" dirty="0">
                <a:solidFill>
                  <a:srgbClr val="CC0000"/>
                </a:solidFill>
                <a:latin typeface="Berlin Sans FB Demi" panose="020E0802020502020306" pitchFamily="34" charset="0"/>
              </a:rPr>
              <a:t>TJ Sokol Horní Jiřetín  4:2(0:2)</a:t>
            </a:r>
          </a:p>
          <a:p>
            <a:pPr fontAlgn="ctr"/>
            <a:r>
              <a:rPr lang="cs-CZ" sz="1400" dirty="0">
                <a:solidFill>
                  <a:srgbClr val="CC0000"/>
                </a:solidFill>
                <a:latin typeface="Berlin Sans FB Demi" panose="020E0802020502020306" pitchFamily="34" charset="0"/>
              </a:rPr>
              <a:t>TJ Spartak Perštejn</a:t>
            </a:r>
            <a:r>
              <a:rPr lang="cs-CZ" sz="1400" b="0" dirty="0">
                <a:solidFill>
                  <a:srgbClr val="CC0000"/>
                </a:solidFill>
                <a:latin typeface="Berlin Sans FB Demi" panose="020E0802020502020306" pitchFamily="34" charset="0"/>
              </a:rPr>
              <a:t> - </a:t>
            </a:r>
            <a:r>
              <a:rPr lang="cs-CZ" sz="1400" dirty="0">
                <a:solidFill>
                  <a:srgbClr val="CC0000"/>
                </a:solidFill>
                <a:latin typeface="Berlin Sans FB Demi" panose="020E0802020502020306" pitchFamily="34" charset="0"/>
              </a:rPr>
              <a:t>FK </a:t>
            </a:r>
            <a:r>
              <a:rPr lang="cs-CZ" sz="1400" dirty="0" err="1">
                <a:solidFill>
                  <a:srgbClr val="CC0000"/>
                </a:solidFill>
                <a:latin typeface="Berlin Sans FB Demi" panose="020E0802020502020306" pitchFamily="34" charset="0"/>
              </a:rPr>
              <a:t>Tatran</a:t>
            </a:r>
            <a:r>
              <a:rPr lang="cs-CZ" sz="1400" dirty="0">
                <a:solidFill>
                  <a:srgbClr val="CC0000"/>
                </a:solidFill>
                <a:latin typeface="Berlin Sans FB Demi" panose="020E0802020502020306" pitchFamily="34" charset="0"/>
              </a:rPr>
              <a:t> Kadaň  3:2(3:2)</a:t>
            </a:r>
          </a:p>
          <a:p>
            <a:pPr fontAlgn="ctr"/>
            <a:r>
              <a:rPr lang="cs-CZ" sz="1400" dirty="0">
                <a:solidFill>
                  <a:srgbClr val="CC0000"/>
                </a:solidFill>
                <a:latin typeface="Berlin Sans FB Demi" panose="020E0802020502020306" pitchFamily="34" charset="0"/>
              </a:rPr>
              <a:t>SK </a:t>
            </a:r>
            <a:r>
              <a:rPr lang="cs-CZ" sz="1400" dirty="0" err="1">
                <a:solidFill>
                  <a:srgbClr val="CC0000"/>
                </a:solidFill>
                <a:latin typeface="Berlin Sans FB Demi" panose="020E0802020502020306" pitchFamily="34" charset="0"/>
              </a:rPr>
              <a:t>Brná</a:t>
            </a:r>
            <a:r>
              <a:rPr lang="cs-CZ" sz="1400" b="0" dirty="0">
                <a:solidFill>
                  <a:srgbClr val="CC0000"/>
                </a:solidFill>
                <a:latin typeface="Berlin Sans FB Demi" panose="020E0802020502020306" pitchFamily="34" charset="0"/>
              </a:rPr>
              <a:t> - </a:t>
            </a:r>
            <a:r>
              <a:rPr lang="cs-CZ" sz="1400" dirty="0">
                <a:solidFill>
                  <a:srgbClr val="CC0000"/>
                </a:solidFill>
                <a:latin typeface="Berlin Sans FB Demi" panose="020E0802020502020306" pitchFamily="34" charset="0"/>
              </a:rPr>
              <a:t>TJ Krupka   4:0(2:0)</a:t>
            </a:r>
          </a:p>
          <a:p>
            <a:pPr fontAlgn="ctr"/>
            <a:r>
              <a:rPr lang="cs-CZ" sz="1400" dirty="0">
                <a:solidFill>
                  <a:srgbClr val="CC0000"/>
                </a:solidFill>
                <a:latin typeface="Berlin Sans FB Demi" panose="020E0802020502020306" pitchFamily="34" charset="0"/>
              </a:rPr>
              <a:t>SK Baník Modlany</a:t>
            </a:r>
            <a:r>
              <a:rPr lang="cs-CZ" sz="1400" b="0" dirty="0">
                <a:solidFill>
                  <a:srgbClr val="CC0000"/>
                </a:solidFill>
                <a:latin typeface="Berlin Sans FB Demi" panose="020E0802020502020306" pitchFamily="34" charset="0"/>
              </a:rPr>
              <a:t> - </a:t>
            </a:r>
            <a:r>
              <a:rPr lang="cs-CZ" sz="1400" dirty="0">
                <a:solidFill>
                  <a:srgbClr val="CC0000"/>
                </a:solidFill>
                <a:latin typeface="Berlin Sans FB Demi" panose="020E0802020502020306" pitchFamily="34" charset="0"/>
              </a:rPr>
              <a:t>TJ Sokol Srbice     3:1(2:1)</a:t>
            </a:r>
          </a:p>
          <a:p>
            <a:pPr fontAlgn="ctr"/>
            <a:r>
              <a:rPr lang="cs-CZ" sz="1400" dirty="0">
                <a:solidFill>
                  <a:srgbClr val="CC0000"/>
                </a:solidFill>
                <a:latin typeface="Berlin Sans FB Demi" panose="020E0802020502020306" pitchFamily="34" charset="0"/>
              </a:rPr>
              <a:t>SK STAP-TRATEC Vilémov</a:t>
            </a:r>
            <a:r>
              <a:rPr lang="cs-CZ" sz="1400" b="0" dirty="0">
                <a:solidFill>
                  <a:srgbClr val="CC0000"/>
                </a:solidFill>
                <a:latin typeface="Berlin Sans FB Demi" panose="020E0802020502020306" pitchFamily="34" charset="0"/>
              </a:rPr>
              <a:t> - </a:t>
            </a:r>
            <a:r>
              <a:rPr lang="cs-CZ" sz="1400" dirty="0">
                <a:solidFill>
                  <a:srgbClr val="CC0000"/>
                </a:solidFill>
                <a:latin typeface="Berlin Sans FB Demi" panose="020E0802020502020306" pitchFamily="34" charset="0"/>
              </a:rPr>
              <a:t>ASK Lovosice   2:0(1:0)</a:t>
            </a:r>
          </a:p>
          <a:p>
            <a:pPr fontAlgn="ctr"/>
            <a:r>
              <a:rPr lang="cs-CZ" sz="1400" dirty="0">
                <a:solidFill>
                  <a:srgbClr val="CC0000"/>
                </a:solidFill>
                <a:latin typeface="Berlin Sans FB Demi" panose="020E0802020502020306" pitchFamily="34" charset="0"/>
              </a:rPr>
              <a:t>FK SEKO Louny</a:t>
            </a:r>
            <a:r>
              <a:rPr lang="cs-CZ" sz="1400" b="0" dirty="0">
                <a:solidFill>
                  <a:srgbClr val="CC0000"/>
                </a:solidFill>
                <a:latin typeface="Berlin Sans FB Demi" panose="020E0802020502020306" pitchFamily="34" charset="0"/>
              </a:rPr>
              <a:t> - </a:t>
            </a:r>
            <a:r>
              <a:rPr lang="cs-CZ" sz="1400" dirty="0">
                <a:solidFill>
                  <a:srgbClr val="CC0000"/>
                </a:solidFill>
                <a:latin typeface="Berlin Sans FB Demi" panose="020E0802020502020306" pitchFamily="34" charset="0"/>
              </a:rPr>
              <a:t>FK Jiskra Modrá  1:2 PK(1:0)</a:t>
            </a:r>
          </a:p>
          <a:p>
            <a:pPr fontAlgn="ctr"/>
            <a:r>
              <a:rPr lang="cs-CZ" sz="1400" dirty="0">
                <a:solidFill>
                  <a:srgbClr val="CC0000"/>
                </a:solidFill>
                <a:latin typeface="Berlin Sans FB Demi" panose="020E0802020502020306" pitchFamily="34" charset="0"/>
              </a:rPr>
              <a:t>FK Dobroměřice</a:t>
            </a:r>
            <a:r>
              <a:rPr lang="cs-CZ" sz="1400" b="0" dirty="0">
                <a:solidFill>
                  <a:srgbClr val="CC0000"/>
                </a:solidFill>
                <a:latin typeface="Berlin Sans FB Demi" panose="020E0802020502020306" pitchFamily="34" charset="0"/>
              </a:rPr>
              <a:t> - </a:t>
            </a:r>
            <a:r>
              <a:rPr lang="cs-CZ" sz="1400" dirty="0">
                <a:solidFill>
                  <a:srgbClr val="CC0000"/>
                </a:solidFill>
                <a:latin typeface="Berlin Sans FB Demi" panose="020E0802020502020306" pitchFamily="34" charset="0"/>
              </a:rPr>
              <a:t>FK Jílové   0:3(0:1) </a:t>
            </a:r>
            <a:endParaRPr lang="cs-CZ" sz="1800" b="1" u="sng" cap="none" spc="0" dirty="0">
              <a:ln w="9525">
                <a:noFill/>
                <a:prstDash val="solid"/>
              </a:ln>
              <a:solidFill>
                <a:srgbClr val="CC0000"/>
              </a:solidFill>
              <a:effectLst>
                <a:outerShdw blurRad="12700" dist="38100" dir="2700000" algn="tl" rotWithShape="0">
                  <a:schemeClr val="accent5">
                    <a:lumMod val="60000"/>
                    <a:lumOff val="40000"/>
                  </a:schemeClr>
                </a:outerShdw>
              </a:effectLst>
              <a:latin typeface="Berlin Sans FB Demi" panose="020E0802020502020306" pitchFamily="34" charset="0"/>
              <a:cs typeface="Arial" panose="020B0604020202020204" pitchFamily="34" charset="0"/>
            </a:endParaRPr>
          </a:p>
        </p:txBody>
      </p:sp>
      <p:sp>
        <p:nvSpPr>
          <p:cNvPr id="12" name="TextovéPole 11"/>
          <p:cNvSpPr txBox="1"/>
          <p:nvPr/>
        </p:nvSpPr>
        <p:spPr>
          <a:xfrm>
            <a:off x="5391358" y="2806133"/>
            <a:ext cx="4680520" cy="4093428"/>
          </a:xfrm>
          <a:prstGeom prst="rect">
            <a:avLst/>
          </a:prstGeom>
          <a:solidFill>
            <a:srgbClr val="CCECFF"/>
          </a:solidFill>
          <a:effectLst>
            <a:softEdge rad="787400"/>
          </a:effectLst>
        </p:spPr>
        <p:txBody>
          <a:bodyPr wrap="square" rtlCol="0">
            <a:spAutoFit/>
          </a:bodyPr>
          <a:lstStyle/>
          <a:p>
            <a:pPr algn="just"/>
            <a:r>
              <a:rPr lang="cs-CZ" sz="1300" dirty="0">
                <a:latin typeface="Arial Black" panose="020B0A04020102020204" pitchFamily="34" charset="0"/>
              </a:rPr>
              <a:t>I když Louny doma získaly jen bod, tak je to mrzet moc nemuselo, protože nejbližší pronásledovatel Srbice padly v derby v Modlanech.  Využil toho Vilémov a dostal se na 2. místo. Na 4. místě se bodově osamostatnilo naše mužstvo Štětí. Dole se to 4 kola před koncem trochu vyjasnilo. 4 zápasy bez výhry poslaly na dno tabulky Litoměřicko B. Ve veledůležitých utkání zklamaly doma Dobroměřice a Horní Jiřetín, které jsou po tomto kole dalšími hlavními kandidáty na sestup. O něco lépe se dýchá hráčům Jílového, ale s 29 body na 13. místě nemají ještě zdaleka vyhráno. Perštejn s Kadaní na 11. a 12. místě 31 bodů a k záchraně by jim ve zbývajících 4 zápasech by jim mělo stačit 6 bodů. Píseň na záchranu v soutěži začali skládat v Modré. Věří zde, že ji dokončí. Počítají také překvapivě i v Lovosicích. Potřebují ještě 3 body a získat je chtějí hned v dalším kole doma s Modlany.   </a:t>
            </a:r>
          </a:p>
        </p:txBody>
      </p:sp>
      <p:sp>
        <p:nvSpPr>
          <p:cNvPr id="14" name="Obdélník 13">
            <a:extLst>
              <a:ext uri="{FF2B5EF4-FFF2-40B4-BE49-F238E27FC236}">
                <a16:creationId xmlns:a16="http://schemas.microsoft.com/office/drawing/2014/main" id="{C1D0BC0C-E885-46C1-9CA1-B7BD4F14E72B}"/>
              </a:ext>
            </a:extLst>
          </p:cNvPr>
          <p:cNvSpPr/>
          <p:nvPr/>
        </p:nvSpPr>
        <p:spPr>
          <a:xfrm>
            <a:off x="151945" y="2768038"/>
            <a:ext cx="4509364" cy="4307846"/>
          </a:xfrm>
          <a:prstGeom prst="rect">
            <a:avLst/>
          </a:prstGeom>
        </p:spPr>
        <p:txBody>
          <a:bodyPr wrap="square">
            <a:spAutoFit/>
          </a:bodyPr>
          <a:lstStyle/>
          <a:p>
            <a:pPr algn="ctr">
              <a:lnSpc>
                <a:spcPct val="107000"/>
              </a:lnSpc>
              <a:spcAft>
                <a:spcPts val="0"/>
              </a:spcAft>
            </a:pPr>
            <a:r>
              <a:rPr lang="cs-CZ" sz="1800" dirty="0">
                <a:highlight>
                  <a:srgbClr val="FFFF00"/>
                </a:highlight>
                <a:latin typeface="Arial Black" panose="020B0A04020102020204" pitchFamily="34" charset="0"/>
                <a:ea typeface="Calibri" panose="020F0502020204030204" pitchFamily="34" charset="0"/>
                <a:cs typeface="Arial" panose="020B0604020202020204" pitchFamily="34" charset="0"/>
              </a:rPr>
              <a:t>SK Štětí – FK ČL Neštěmice</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a:highlight>
                  <a:srgbClr val="FFFF00"/>
                </a:highlight>
                <a:latin typeface="Arial Black" panose="020B0A04020102020204" pitchFamily="34" charset="0"/>
                <a:ea typeface="Calibri" panose="020F0502020204030204" pitchFamily="34" charset="0"/>
                <a:cs typeface="Arial" panose="020B0604020202020204" pitchFamily="34" charset="0"/>
              </a:rPr>
              <a:t>3:7(1:3)   26.5.2019   24. 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dirty="0">
                <a:latin typeface="Arial" panose="020B0604020202020204" pitchFamily="34" charset="0"/>
                <a:ea typeface="Calibri" panose="020F0502020204030204" pitchFamily="34" charset="0"/>
                <a:cs typeface="Times New Roman" panose="02020603050405020304" pitchFamily="18" charset="0"/>
              </a:rPr>
              <a:t>Na první branku zápasu mužstev z horní poloviny tabulky se čekalo do 15. minuty, ale bohužel se do vedení 1:0 zásluhou Lukáše Vokurky dostali hosté. Za další minutu to bylo ještě horší, protože Richard </a:t>
            </a:r>
            <a:r>
              <a:rPr lang="cs-CZ" sz="1100" dirty="0" err="1">
                <a:latin typeface="Arial" panose="020B0604020202020204" pitchFamily="34" charset="0"/>
                <a:ea typeface="Calibri" panose="020F0502020204030204" pitchFamily="34" charset="0"/>
                <a:cs typeface="Times New Roman" panose="02020603050405020304" pitchFamily="18" charset="0"/>
              </a:rPr>
              <a:t>Jetenský</a:t>
            </a:r>
            <a:r>
              <a:rPr lang="cs-CZ" sz="1100" dirty="0">
                <a:latin typeface="Arial" panose="020B0604020202020204" pitchFamily="34" charset="0"/>
                <a:ea typeface="Calibri" panose="020F0502020204030204" pitchFamily="34" charset="0"/>
                <a:cs typeface="Times New Roman" panose="02020603050405020304" pitchFamily="18" charset="0"/>
              </a:rPr>
              <a:t> zvýšil na 2:0. Gól naděje do našich řad přinesla hezká branka Petra Hůrky, který pěknou střelou z velké dálky ve 25. minutě snížil na 1:2. Bohužel rozdíl jedné branky jsme do poločasové přestávky neudrželi. Hosté díky brance borce s brankářským jménem Miroslavem Haškem zvýšili na 3:1. Totální kolaps v našich řadách nastal hned na úvod 2. půle, kdy jsme během 3 minut 3x inkasovali. Rázem to bylo 1:6 a bylo rozhodnuto. Malinko snížit brankový rozdíl se ve 41. minutě podařilo Danielu </a:t>
            </a:r>
            <a:r>
              <a:rPr lang="cs-CZ" sz="1100" dirty="0" err="1">
                <a:latin typeface="Arial" panose="020B0604020202020204" pitchFamily="34" charset="0"/>
                <a:ea typeface="Calibri" panose="020F0502020204030204" pitchFamily="34" charset="0"/>
                <a:cs typeface="Times New Roman" panose="02020603050405020304" pitchFamily="18" charset="0"/>
              </a:rPr>
              <a:t>Hromemu</a:t>
            </a:r>
            <a:r>
              <a:rPr lang="cs-CZ" sz="1100" dirty="0">
                <a:latin typeface="Arial" panose="020B0604020202020204" pitchFamily="34" charset="0"/>
                <a:ea typeface="Calibri" panose="020F0502020204030204" pitchFamily="34" charset="0"/>
                <a:cs typeface="Times New Roman" panose="02020603050405020304" pitchFamily="18" charset="0"/>
              </a:rPr>
              <a:t>. V závěru ještě padly 2 branky. Nejprve skóroval hostující Daniel Mucha a minutu před koncem stanovil konečný výsledek 3:7 z našeho pohledu Petr Hůrka.</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Branky:</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P.Hůrka</a:t>
            </a:r>
            <a:r>
              <a:rPr lang="cs-CZ" sz="1100" dirty="0">
                <a:latin typeface="Arial" panose="020B0604020202020204" pitchFamily="34" charset="0"/>
                <a:ea typeface="Calibri" panose="020F0502020204030204" pitchFamily="34" charset="0"/>
                <a:cs typeface="Times New Roman" panose="02020603050405020304" pitchFamily="18" charset="0"/>
              </a:rPr>
              <a:t> 2, </a:t>
            </a:r>
            <a:r>
              <a:rPr lang="cs-CZ" sz="1100" dirty="0" err="1">
                <a:latin typeface="Arial" panose="020B0604020202020204" pitchFamily="34" charset="0"/>
                <a:ea typeface="Calibri" panose="020F0502020204030204" pitchFamily="34" charset="0"/>
                <a:cs typeface="Times New Roman" panose="02020603050405020304" pitchFamily="18" charset="0"/>
              </a:rPr>
              <a:t>D.Hromy</a:t>
            </a:r>
            <a:r>
              <a:rPr lang="cs-CZ" sz="1100" dirty="0">
                <a:latin typeface="Arial" panose="020B0604020202020204" pitchFamily="34" charset="0"/>
                <a:ea typeface="Calibri" panose="020F0502020204030204" pitchFamily="34" charset="0"/>
                <a:cs typeface="Times New Roman" panose="02020603050405020304" pitchFamily="18" charset="0"/>
              </a:rPr>
              <a:t> 1</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Sestava:</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L.Širochoman-R.Kolačev</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B.Koleničová</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D.Lančarič</a:t>
            </a:r>
            <a:r>
              <a:rPr lang="cs-CZ" sz="1100" dirty="0">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0"/>
              </a:spcAft>
            </a:pP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P.Oliva</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D.Hromy</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L.Viktora</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D.Božík</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P.Hůrka</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Trenér:</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D.Hromy</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u="sng" dirty="0">
                <a:latin typeface="Arial" panose="020B0604020202020204" pitchFamily="34" charset="0"/>
                <a:ea typeface="Calibri" panose="020F0502020204030204" pitchFamily="34" charset="0"/>
                <a:cs typeface="Times New Roman" panose="02020603050405020304" pitchFamily="18" charset="0"/>
              </a:rPr>
              <a:t>Vedoucí:</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P.Záloha</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Rozhodčí:</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J.Hlavatý</a:t>
            </a:r>
            <a:r>
              <a:rPr lang="cs-CZ" sz="1100" dirty="0">
                <a:latin typeface="Arial" panose="020B0604020202020204" pitchFamily="34" charset="0"/>
                <a:ea typeface="Calibri" panose="020F0502020204030204" pitchFamily="34" charset="0"/>
                <a:cs typeface="Times New Roman" panose="02020603050405020304" pitchFamily="18" charset="0"/>
              </a:rPr>
              <a:t>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ovéPole 14">
            <a:extLst>
              <a:ext uri="{FF2B5EF4-FFF2-40B4-BE49-F238E27FC236}">
                <a16:creationId xmlns:a16="http://schemas.microsoft.com/office/drawing/2014/main" id="{31562ED4-A139-42EB-8D08-30416E47BF30}"/>
              </a:ext>
            </a:extLst>
          </p:cNvPr>
          <p:cNvSpPr txBox="1"/>
          <p:nvPr/>
        </p:nvSpPr>
        <p:spPr>
          <a:xfrm>
            <a:off x="174255" y="163116"/>
            <a:ext cx="4514194" cy="1661993"/>
          </a:xfrm>
          <a:prstGeom prst="rect">
            <a:avLst/>
          </a:prstGeom>
          <a:solidFill>
            <a:srgbClr val="66FF66"/>
          </a:solidFill>
          <a:effectLst>
            <a:glow rad="101600">
              <a:srgbClr val="0099FF">
                <a:alpha val="40000"/>
              </a:srgbClr>
            </a:glow>
            <a:softEdge rad="241300"/>
          </a:effectLst>
        </p:spPr>
        <p:txBody>
          <a:bodyPr wrap="square" rtlCol="0">
            <a:spAutoFit/>
          </a:bodyPr>
          <a:lstStyle/>
          <a:p>
            <a:pPr algn="ctr"/>
            <a:r>
              <a:rPr lang="cs-CZ" sz="3400" dirty="0">
                <a:latin typeface="Gill Sans Ultra Bold" panose="020B0A02020104020203" pitchFamily="34" charset="-18"/>
              </a:rPr>
              <a:t>Mladší žáci prohráli s 2. celkem tabulky</a:t>
            </a:r>
          </a:p>
        </p:txBody>
      </p:sp>
      <p:pic>
        <p:nvPicPr>
          <p:cNvPr id="16" name="Obrázek 15">
            <a:extLst>
              <a:ext uri="{FF2B5EF4-FFF2-40B4-BE49-F238E27FC236}">
                <a16:creationId xmlns:a16="http://schemas.microsoft.com/office/drawing/2014/main" id="{45FA20A4-DFA2-4352-B6AE-72DFE1E2496F}"/>
              </a:ext>
            </a:extLst>
          </p:cNvPr>
          <p:cNvPicPr>
            <a:picLocks noChangeAspect="1"/>
          </p:cNvPicPr>
          <p:nvPr/>
        </p:nvPicPr>
        <p:blipFill>
          <a:blip r:embed="rId2"/>
          <a:stretch>
            <a:fillRect/>
          </a:stretch>
        </p:blipFill>
        <p:spPr>
          <a:xfrm>
            <a:off x="1776174" y="1922745"/>
            <a:ext cx="562797" cy="747657"/>
          </a:xfrm>
          <a:prstGeom prst="rect">
            <a:avLst/>
          </a:prstGeom>
        </p:spPr>
      </p:pic>
    </p:spTree>
    <p:extLst>
      <p:ext uri="{BB962C8B-B14F-4D97-AF65-F5344CB8AC3E}">
        <p14:creationId xmlns:p14="http://schemas.microsoft.com/office/powerpoint/2010/main" val="3030898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18</a:t>
            </a:r>
          </a:p>
        </p:txBody>
      </p:sp>
      <p:sp>
        <p:nvSpPr>
          <p:cNvPr id="13" name="TextovéPole 12"/>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31</a:t>
            </a:r>
          </a:p>
        </p:txBody>
      </p:sp>
      <p:sp>
        <p:nvSpPr>
          <p:cNvPr id="8" name="Obdélník 7"/>
          <p:cNvSpPr/>
          <p:nvPr/>
        </p:nvSpPr>
        <p:spPr>
          <a:xfrm>
            <a:off x="143992" y="2092584"/>
            <a:ext cx="4680520" cy="4768100"/>
          </a:xfrm>
          <a:prstGeom prst="rect">
            <a:avLst/>
          </a:prstGeom>
        </p:spPr>
        <p:txBody>
          <a:bodyPr wrap="square">
            <a:spAutoFit/>
          </a:bodyPr>
          <a:lstStyle/>
          <a:p>
            <a:pPr algn="ctr">
              <a:lnSpc>
                <a:spcPct val="107000"/>
              </a:lnSpc>
              <a:spcAft>
                <a:spcPts val="0"/>
              </a:spcAft>
            </a:pPr>
            <a:r>
              <a:rPr lang="cs-CZ" sz="1600" dirty="0">
                <a:highlight>
                  <a:srgbClr val="00FF00"/>
                </a:highlight>
                <a:latin typeface="Arial Black" panose="020B0A04020102020204" pitchFamily="34" charset="0"/>
                <a:ea typeface="Calibri" panose="020F0502020204030204" pitchFamily="34" charset="0"/>
                <a:cs typeface="Times New Roman" panose="02020603050405020304" pitchFamily="18" charset="0"/>
              </a:rPr>
              <a:t>SK Štětí - FK Slavoj Žatec</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highlight>
                  <a:srgbClr val="00FF00"/>
                </a:highlight>
                <a:latin typeface="Arial Black" panose="020B0A04020102020204" pitchFamily="34" charset="0"/>
                <a:ea typeface="Calibri" panose="020F0502020204030204" pitchFamily="34" charset="0"/>
                <a:cs typeface="Times New Roman" panose="02020603050405020304" pitchFamily="18" charset="0"/>
              </a:rPr>
              <a:t>3:2 PK(1:1)    12.5.2019 25.kolo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050" b="0" dirty="0">
                <a:latin typeface="Arial" panose="020B0604020202020204" pitchFamily="34" charset="0"/>
                <a:ea typeface="Calibri" panose="020F0502020204030204" pitchFamily="34" charset="0"/>
                <a:cs typeface="Arial" panose="020B0604020202020204" pitchFamily="34" charset="0"/>
              </a:rPr>
              <a:t>Najít ztracenou herní pohodu jsme chtěli v nedělním zápase proti Slavoji Žatec, který venku moc body nezískává, ale na druhou stranu i naše mužstvo v posledních 2 kolech oslnivou formu nemělo. Že by se to dalo změnit, jsme zaveleli už ve 4. minutě, kdy po přihrávce od Jiřího Vokouna lehce prošel do vápna soupeře Jakub Slavíček, obhodil si balón podél brankáře a bylo to 1:0. Okamžitě po rozehrávce jsme se opět zmocnili míče, Jakub Slavíček prolétl po pravé straně a po jeho centru byl blízko gólu hlavou Koloman Horváth. Prostor u pravé tyče byl ale ucpán nohou obránce. Akce střídala akci a na druhé straně se chytal za hlavu Petr </a:t>
            </a:r>
            <a:r>
              <a:rPr lang="cs-CZ" sz="1050" b="0" dirty="0" err="1">
                <a:latin typeface="Arial" panose="020B0604020202020204" pitchFamily="34" charset="0"/>
                <a:ea typeface="Calibri" panose="020F0502020204030204" pitchFamily="34" charset="0"/>
                <a:cs typeface="Arial" panose="020B0604020202020204" pitchFamily="34" charset="0"/>
              </a:rPr>
              <a:t>Pinkr</a:t>
            </a:r>
            <a:r>
              <a:rPr lang="cs-CZ" sz="1050" b="0" dirty="0">
                <a:latin typeface="Arial" panose="020B0604020202020204" pitchFamily="34" charset="0"/>
                <a:ea typeface="Calibri" panose="020F0502020204030204" pitchFamily="34" charset="0"/>
                <a:cs typeface="Arial" panose="020B0604020202020204" pitchFamily="34" charset="0"/>
              </a:rPr>
              <a:t>, který odmítl vyrovnání. V 9. minutě už si stejný hráč poradil a podél brankáře vyrovnal na 1:1. Hosté pokračovali v nasazeném tempu a rychlou výměnou míče nám dělali velké starosti. Ve 13. minutě Richard Zelinka se sedmičkou na zádech vystřelil zpoza šestnáctky těsně vedle.  První čtvrthodinku hodně výživnou na šance na obou stranách zakončil David Mencl střelou z hranice velkého vápna vedle levé tyče. Ve 23. minutě nestačili hosté stíhat Marka Fausta  a v ofsajdovém postavení se po jeho přihrávce u bližší tyče ocitl  Tomáš </a:t>
            </a:r>
            <a:r>
              <a:rPr lang="cs-CZ" sz="1050" b="0" dirty="0" err="1">
                <a:latin typeface="Arial" panose="020B0604020202020204" pitchFamily="34" charset="0"/>
                <a:ea typeface="Calibri" panose="020F0502020204030204" pitchFamily="34" charset="0"/>
                <a:cs typeface="Arial" panose="020B0604020202020204" pitchFamily="34" charset="0"/>
              </a:rPr>
              <a:t>Belák</a:t>
            </a:r>
            <a:r>
              <a:rPr lang="cs-CZ" sz="1050" b="0" dirty="0">
                <a:latin typeface="Arial" panose="020B0604020202020204" pitchFamily="34" charset="0"/>
                <a:ea typeface="Calibri" panose="020F0502020204030204" pitchFamily="34" charset="0"/>
                <a:cs typeface="Arial" panose="020B0604020202020204" pitchFamily="34" charset="0"/>
              </a:rPr>
              <a:t>. Kopali jsme i hodně rohů, ale po žádném z nich nezapršelo. Ve 42. minutě Žatec míč do naší branky dopravil, ale bylo to po předcházejícím faulu na Jiřího Vacka. V závěru 1. poločasu se hostům nabízela z volného přímého kopu ještě jedna šance k zisku vedení. Petr </a:t>
            </a:r>
            <a:r>
              <a:rPr lang="cs-CZ" sz="1050" b="0" dirty="0" err="1">
                <a:latin typeface="Arial" panose="020B0604020202020204" pitchFamily="34" charset="0"/>
                <a:ea typeface="Calibri" panose="020F0502020204030204" pitchFamily="34" charset="0"/>
                <a:cs typeface="Arial" panose="020B0604020202020204" pitchFamily="34" charset="0"/>
              </a:rPr>
              <a:t>Klinec</a:t>
            </a:r>
            <a:r>
              <a:rPr lang="cs-CZ" sz="1050" b="0" dirty="0">
                <a:latin typeface="Arial" panose="020B0604020202020204" pitchFamily="34" charset="0"/>
                <a:ea typeface="Calibri" panose="020F0502020204030204" pitchFamily="34" charset="0"/>
                <a:cs typeface="Arial" panose="020B0604020202020204" pitchFamily="34" charset="0"/>
              </a:rPr>
              <a:t> mířil ke vzdálenější tyči, ale našel jen připraveného Tomáše Kyselu v brance. Brzo po změně stran  to byl opět Žatec, kdo mohl jít do vedení a to hned 2x. Nejdříve minul branku Ondřej Svída a v minutě 53. prošel jak nůž máslem obranou Jan Hynek, ale Tomáš</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ovéPole 8"/>
          <p:cNvSpPr txBox="1"/>
          <p:nvPr/>
        </p:nvSpPr>
        <p:spPr>
          <a:xfrm>
            <a:off x="216000" y="235124"/>
            <a:ext cx="4536504" cy="1569660"/>
          </a:xfrm>
          <a:prstGeom prst="rect">
            <a:avLst/>
          </a:prstGeom>
          <a:blipFill>
            <a:blip r:embed="rId2"/>
            <a:stretch>
              <a:fillRect/>
            </a:stretch>
          </a:blipFill>
          <a:effectLst>
            <a:glow rad="101600">
              <a:srgbClr val="FF66CC">
                <a:alpha val="40000"/>
              </a:srgbClr>
            </a:glow>
            <a:softEdge rad="241300"/>
          </a:effectLst>
        </p:spPr>
        <p:txBody>
          <a:bodyPr wrap="square" rtlCol="0">
            <a:spAutoFit/>
          </a:bodyPr>
          <a:lstStyle/>
          <a:p>
            <a:pPr algn="ctr"/>
            <a:r>
              <a:rPr lang="cs-CZ" sz="2400" dirty="0">
                <a:ln>
                  <a:solidFill>
                    <a:srgbClr val="FFFF00"/>
                  </a:solidFill>
                </a:ln>
                <a:solidFill>
                  <a:srgbClr val="0000CC"/>
                </a:solidFill>
                <a:latin typeface="Franklin Gothic Heavy" panose="020B0903020102020204" pitchFamily="34" charset="0"/>
              </a:rPr>
              <a:t>Další domácí ztráta mužstva dospělých, které zachraňovalo body v posledních minutách utkání</a:t>
            </a:r>
          </a:p>
        </p:txBody>
      </p:sp>
      <p:cxnSp>
        <p:nvCxnSpPr>
          <p:cNvPr id="10" name="Přímá spojnice se šipkou 9"/>
          <p:cNvCxnSpPr/>
          <p:nvPr/>
        </p:nvCxnSpPr>
        <p:spPr bwMode="auto">
          <a:xfrm>
            <a:off x="3096320" y="7090047"/>
            <a:ext cx="1152128" cy="0"/>
          </a:xfrm>
          <a:prstGeom prst="straightConnector1">
            <a:avLst/>
          </a:prstGeom>
          <a:noFill/>
          <a:ln w="9525" cap="flat" cmpd="sng" algn="ctr">
            <a:solidFill>
              <a:srgbClr val="3333CC"/>
            </a:solidFill>
            <a:prstDash val="solid"/>
            <a:round/>
            <a:headEnd type="none" w="med" len="med"/>
            <a:tailEnd type="triangle"/>
          </a:ln>
          <a:effectLst>
            <a:outerShdw dist="45791" dir="2021404" algn="ctr" rotWithShape="0">
              <a:srgbClr val="9999FF"/>
            </a:outerShdw>
          </a:effectLst>
        </p:spPr>
      </p:cxnSp>
      <p:sp>
        <p:nvSpPr>
          <p:cNvPr id="11" name="TextovéPole 10">
            <a:extLst>
              <a:ext uri="{FF2B5EF4-FFF2-40B4-BE49-F238E27FC236}">
                <a16:creationId xmlns:a16="http://schemas.microsoft.com/office/drawing/2014/main" id="{834C718D-52B8-470F-B879-24547CE30DB0}"/>
              </a:ext>
            </a:extLst>
          </p:cNvPr>
          <p:cNvSpPr txBox="1"/>
          <p:nvPr/>
        </p:nvSpPr>
        <p:spPr>
          <a:xfrm>
            <a:off x="5400552" y="1506590"/>
            <a:ext cx="4824536" cy="5940088"/>
          </a:xfrm>
          <a:prstGeom prst="rect">
            <a:avLst/>
          </a:prstGeom>
          <a:noFill/>
          <a:effectLst>
            <a:softEdge rad="0"/>
          </a:effectLst>
        </p:spPr>
        <p:txBody>
          <a:bodyPr wrap="square" rtlCol="0">
            <a:spAutoFit/>
          </a:bodyPr>
          <a:lstStyle/>
          <a:p>
            <a:pPr algn="ctr"/>
            <a:r>
              <a:rPr lang="cs-CZ" sz="1800" dirty="0">
                <a:highlight>
                  <a:srgbClr val="FFFF66"/>
                </a:highlight>
                <a:latin typeface="Bahnschrift" panose="020B0502040204020203" pitchFamily="34" charset="0"/>
              </a:rPr>
              <a:t>SK Junior Teplice - SK Štětí</a:t>
            </a:r>
          </a:p>
          <a:p>
            <a:pPr algn="ctr"/>
            <a:r>
              <a:rPr lang="cs-CZ" sz="1800" dirty="0">
                <a:highlight>
                  <a:srgbClr val="FFFF66"/>
                </a:highlight>
                <a:latin typeface="Bahnschrift" panose="020B0502040204020203" pitchFamily="34" charset="0"/>
              </a:rPr>
              <a:t>5:4 PK (3:1) 19.5.2019   23. kolo</a:t>
            </a:r>
          </a:p>
          <a:p>
            <a:pPr algn="just"/>
            <a:r>
              <a:rPr lang="cs-CZ" sz="1000" b="0" dirty="0">
                <a:latin typeface="Arial" panose="020B0604020202020204" pitchFamily="34" charset="0"/>
                <a:cs typeface="Arial" panose="020B0604020202020204" pitchFamily="34" charset="0"/>
              </a:rPr>
              <a:t>Začátek zápasu doprovázely organizační problémy, kde vlastně se hraje, zda na přírodní trávě v Bystřanech nebo na umělé trávě </a:t>
            </a:r>
            <a:r>
              <a:rPr lang="cs-CZ" sz="1000" b="0" dirty="0" err="1">
                <a:latin typeface="Arial" panose="020B0604020202020204" pitchFamily="34" charset="0"/>
                <a:cs typeface="Arial" panose="020B0604020202020204" pitchFamily="34" charset="0"/>
              </a:rPr>
              <a:t>Anger</a:t>
            </a:r>
            <a:r>
              <a:rPr lang="cs-CZ" sz="1000" b="0" dirty="0">
                <a:latin typeface="Arial" panose="020B0604020202020204" pitchFamily="34" charset="0"/>
                <a:cs typeface="Arial" panose="020B0604020202020204" pitchFamily="34" charset="0"/>
              </a:rPr>
              <a:t>, kam byl zápas oficiálně přeložen. Nakonec se vyběhlo na trávník, ale bohužel naše mužstvo opožděně a čas na rozcvičení nebyl.  Chvilku jsme se hledali, než jsme našli ty správné noty, ale ve 12. minutě jsme šli i tak do vedení 1:0. Daniel Hromy viděl v domácí obraně mezeru, uvolnil Pavla Prokopce, který dobře věděl, jak s míčem naložit. Domácí tým to z míry nevyvedlo, a i když se nachází na posledním místě tabulky, tak po výhře 6:1 v minulém kole v Lovosicích naznačil, že kvalitu má a postupně se i v tomto střetnutí dostával do šancí. V 19. minutě to po našem nedůrazném bránění potvrdil Lukáš </a:t>
            </a:r>
            <a:r>
              <a:rPr lang="cs-CZ" sz="1000" b="0" dirty="0" err="1">
                <a:latin typeface="Arial" panose="020B0604020202020204" pitchFamily="34" charset="0"/>
                <a:cs typeface="Arial" panose="020B0604020202020204" pitchFamily="34" charset="0"/>
              </a:rPr>
              <a:t>Jurica</a:t>
            </a:r>
            <a:r>
              <a:rPr lang="cs-CZ" sz="1000" b="0" dirty="0">
                <a:latin typeface="Arial" panose="020B0604020202020204" pitchFamily="34" charset="0"/>
                <a:cs typeface="Arial" panose="020B0604020202020204" pitchFamily="34" charset="0"/>
              </a:rPr>
              <a:t> vyrovnávací brankou na 1:1. V dalších minutách to vypadalo, že by to nemuselo mít dlouhého trvání a vedení by se mohlo opět překlopit na naši stranu. Velká bolest naší jedenáctky, kterým je proměňování gólových příležitostí, se projevila v plné parádě. Ve 26. minutě jsme se v bránění chovali dost bohorovně a domácí toho využili k zisku  vedení 2:1. Ve 32. minutě jsme se mylně domnívali, že se bude pískat ofsajd, navíc jsme ještě ve vlastním pokutovém území faulovali, a tak se proti nám kopala penalta. Brankář míč vyrazil, ale na dorážku už nestačil. V úvodu 2. poločasu jsme hráli lehkovážně a vypadalo to, že nám nepříznivý výsledek moc nevadí. Ve 43. minutě si tak domácí došli pro další zákusek a vedli již o 3 branky 4:1. Přeskupili jsme rozestavění na hřišti a pomohlo to. V 57. a 66. minutě se 2x prosadil Daniel </a:t>
            </a:r>
            <a:r>
              <a:rPr lang="cs-CZ" sz="1000" b="0" dirty="0" err="1">
                <a:latin typeface="Arial" panose="020B0604020202020204" pitchFamily="34" charset="0"/>
                <a:cs typeface="Arial" panose="020B0604020202020204" pitchFamily="34" charset="0"/>
              </a:rPr>
              <a:t>Ivanič</a:t>
            </a:r>
            <a:r>
              <a:rPr lang="cs-CZ" sz="1000" b="0" dirty="0">
                <a:latin typeface="Arial" panose="020B0604020202020204" pitchFamily="34" charset="0"/>
                <a:cs typeface="Arial" panose="020B0604020202020204" pitchFamily="34" charset="0"/>
              </a:rPr>
              <a:t> a po snížení náskoku na 3:4 dostal zápas nový náboj. 2 minuty před koncem ho vypálil Lukáš </a:t>
            </a:r>
            <a:r>
              <a:rPr lang="cs-CZ" sz="1000" b="0" dirty="0" err="1">
                <a:latin typeface="Arial" panose="020B0604020202020204" pitchFamily="34" charset="0"/>
                <a:cs typeface="Arial" panose="020B0604020202020204" pitchFamily="34" charset="0"/>
              </a:rPr>
              <a:t>Širochoman</a:t>
            </a:r>
            <a:r>
              <a:rPr lang="cs-CZ" sz="1000" b="0" dirty="0">
                <a:latin typeface="Arial" panose="020B0604020202020204" pitchFamily="34" charset="0"/>
                <a:cs typeface="Arial" panose="020B0604020202020204" pitchFamily="34" charset="0"/>
              </a:rPr>
              <a:t>, když z hranice velkého vápna krásně přehodil brankáře ala Karel Poborský na 4:4. A to jsme ještě do konce utkáni stačili z kopačky Pavla Prokopce orazítkovat tyč. Zůstalo to 4:4 a o dalším bodu k dobru musely rozhodovat penalty. Soupeře jsme překvapili, když se do branky postavil Pavel Prokopec a vyplatilo se. Dvě zneškodnil a mohli jsme slavit. </a:t>
            </a:r>
          </a:p>
          <a:p>
            <a:r>
              <a:rPr lang="cs-CZ" sz="1000" b="0" u="sng" dirty="0">
                <a:latin typeface="Arial" panose="020B0604020202020204" pitchFamily="34" charset="0"/>
                <a:cs typeface="Arial" panose="020B0604020202020204" pitchFamily="34" charset="0"/>
              </a:rPr>
              <a:t>Branky: </a:t>
            </a:r>
            <a:r>
              <a:rPr lang="cs-CZ" sz="1000" b="0" dirty="0" err="1">
                <a:latin typeface="Arial" panose="020B0604020202020204" pitchFamily="34" charset="0"/>
                <a:cs typeface="Arial" panose="020B0604020202020204" pitchFamily="34" charset="0"/>
              </a:rPr>
              <a:t>D.Ivanič</a:t>
            </a:r>
            <a:r>
              <a:rPr lang="cs-CZ" sz="1000" b="0" dirty="0">
                <a:latin typeface="Arial" panose="020B0604020202020204" pitchFamily="34" charset="0"/>
                <a:cs typeface="Arial" panose="020B0604020202020204" pitchFamily="34" charset="0"/>
              </a:rPr>
              <a:t> 2, </a:t>
            </a:r>
            <a:r>
              <a:rPr lang="cs-CZ" sz="1000" b="0" dirty="0" err="1">
                <a:latin typeface="Arial" panose="020B0604020202020204" pitchFamily="34" charset="0"/>
                <a:cs typeface="Arial" panose="020B0604020202020204" pitchFamily="34" charset="0"/>
              </a:rPr>
              <a:t>P.Prokopec</a:t>
            </a:r>
            <a:r>
              <a:rPr lang="cs-CZ" sz="1000" b="0" dirty="0">
                <a:latin typeface="Arial" panose="020B0604020202020204" pitchFamily="34" charset="0"/>
                <a:cs typeface="Arial" panose="020B0604020202020204" pitchFamily="34" charset="0"/>
              </a:rPr>
              <a:t> 1, </a:t>
            </a:r>
            <a:r>
              <a:rPr lang="cs-CZ" sz="1000" b="0" dirty="0" err="1">
                <a:latin typeface="Arial" panose="020B0604020202020204" pitchFamily="34" charset="0"/>
                <a:cs typeface="Arial" panose="020B0604020202020204" pitchFamily="34" charset="0"/>
              </a:rPr>
              <a:t>L.Širochoman</a:t>
            </a:r>
            <a:r>
              <a:rPr lang="cs-CZ" sz="1000" b="0" dirty="0">
                <a:latin typeface="Arial" panose="020B0604020202020204" pitchFamily="34" charset="0"/>
                <a:cs typeface="Arial" panose="020B0604020202020204" pitchFamily="34" charset="0"/>
              </a:rPr>
              <a:t> 1</a:t>
            </a:r>
          </a:p>
          <a:p>
            <a:r>
              <a:rPr lang="cs-CZ" sz="1000" b="0" u="sng" dirty="0">
                <a:latin typeface="Arial" panose="020B0604020202020204" pitchFamily="34" charset="0"/>
                <a:cs typeface="Arial" panose="020B0604020202020204" pitchFamily="34" charset="0"/>
              </a:rPr>
              <a:t>Sestava: </a:t>
            </a:r>
            <a:r>
              <a:rPr lang="cs-CZ" sz="1000" b="0" dirty="0" err="1">
                <a:latin typeface="Arial" panose="020B0604020202020204" pitchFamily="34" charset="0"/>
                <a:cs typeface="Arial" panose="020B0604020202020204" pitchFamily="34" charset="0"/>
              </a:rPr>
              <a:t>Š.Černý-P.Hůrka</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P.Prokopec</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D.Hromy</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D.Ivanič</a:t>
            </a:r>
            <a:r>
              <a:rPr lang="cs-CZ" sz="1000" b="0" dirty="0">
                <a:latin typeface="Arial" panose="020B0604020202020204" pitchFamily="34" charset="0"/>
                <a:cs typeface="Arial" panose="020B0604020202020204" pitchFamily="34" charset="0"/>
              </a:rPr>
              <a:t>, </a:t>
            </a:r>
          </a:p>
          <a:p>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A.Šabák</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R.Paďour</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M.Borovec</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J.Viktora</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M.Miga</a:t>
            </a:r>
            <a:r>
              <a:rPr lang="cs-CZ" sz="1000" b="0" dirty="0">
                <a:latin typeface="Arial" panose="020B0604020202020204" pitchFamily="34" charset="0"/>
                <a:cs typeface="Arial" panose="020B0604020202020204" pitchFamily="34" charset="0"/>
              </a:rPr>
              <a:t>, </a:t>
            </a:r>
          </a:p>
          <a:p>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L.Širochoman</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D.Lančarič</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J.Kroupa</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L.Viktora</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J.Novák</a:t>
            </a:r>
            <a:endParaRPr lang="cs-CZ" sz="1000" b="0" dirty="0">
              <a:latin typeface="Arial" panose="020B0604020202020204" pitchFamily="34" charset="0"/>
              <a:cs typeface="Arial" panose="020B0604020202020204" pitchFamily="34" charset="0"/>
            </a:endParaRPr>
          </a:p>
          <a:p>
            <a:r>
              <a:rPr lang="cs-CZ" sz="1000" b="0" u="sng" dirty="0">
                <a:latin typeface="Arial" panose="020B0604020202020204" pitchFamily="34" charset="0"/>
                <a:cs typeface="Arial" panose="020B0604020202020204" pitchFamily="34" charset="0"/>
              </a:rPr>
              <a:t>Trenér: </a:t>
            </a:r>
            <a:r>
              <a:rPr lang="cs-CZ" sz="1000" b="0" dirty="0" err="1">
                <a:latin typeface="Arial" panose="020B0604020202020204" pitchFamily="34" charset="0"/>
                <a:cs typeface="Arial" panose="020B0604020202020204" pitchFamily="34" charset="0"/>
              </a:rPr>
              <a:t>D.Hromy</a:t>
            </a:r>
            <a:r>
              <a:rPr lang="cs-CZ" sz="1000" b="0" dirty="0">
                <a:latin typeface="Arial" panose="020B0604020202020204" pitchFamily="34" charset="0"/>
                <a:cs typeface="Arial" panose="020B0604020202020204" pitchFamily="34" charset="0"/>
              </a:rPr>
              <a:t>  </a:t>
            </a:r>
          </a:p>
          <a:p>
            <a:r>
              <a:rPr lang="cs-CZ" sz="1000" b="0" u="sng" dirty="0">
                <a:latin typeface="Arial" panose="020B0604020202020204" pitchFamily="34" charset="0"/>
                <a:cs typeface="Arial" panose="020B0604020202020204" pitchFamily="34" charset="0"/>
              </a:rPr>
              <a:t>Vedoucí: </a:t>
            </a:r>
            <a:r>
              <a:rPr lang="cs-CZ" sz="1000" b="0" dirty="0" err="1">
                <a:latin typeface="Arial" panose="020B0604020202020204" pitchFamily="34" charset="0"/>
                <a:cs typeface="Arial" panose="020B0604020202020204" pitchFamily="34" charset="0"/>
              </a:rPr>
              <a:t>F.Kučera</a:t>
            </a:r>
            <a:endParaRPr lang="cs-CZ" sz="1000" b="0" dirty="0">
              <a:latin typeface="Arial" panose="020B0604020202020204" pitchFamily="34" charset="0"/>
              <a:cs typeface="Arial" panose="020B0604020202020204" pitchFamily="34" charset="0"/>
            </a:endParaRPr>
          </a:p>
          <a:p>
            <a:r>
              <a:rPr lang="cs-CZ" sz="1000" b="0" u="sng" dirty="0">
                <a:latin typeface="Arial" panose="020B0604020202020204" pitchFamily="34" charset="0"/>
                <a:cs typeface="Arial" panose="020B0604020202020204" pitchFamily="34" charset="0"/>
              </a:rPr>
              <a:t>Rozhodčí: </a:t>
            </a:r>
            <a:r>
              <a:rPr lang="cs-CZ" sz="1000" b="0" dirty="0">
                <a:latin typeface="Arial" panose="020B0604020202020204" pitchFamily="34" charset="0"/>
                <a:cs typeface="Arial" panose="020B0604020202020204" pitchFamily="34" charset="0"/>
              </a:rPr>
              <a:t>Monika Karásková </a:t>
            </a:r>
            <a:endParaRPr lang="cs-CZ" sz="1400" dirty="0">
              <a:latin typeface="Arial Black" panose="020B0A04020102020204" pitchFamily="34" charset="0"/>
            </a:endParaRPr>
          </a:p>
        </p:txBody>
      </p:sp>
      <p:sp>
        <p:nvSpPr>
          <p:cNvPr id="14" name="TextovéPole 13">
            <a:extLst>
              <a:ext uri="{FF2B5EF4-FFF2-40B4-BE49-F238E27FC236}">
                <a16:creationId xmlns:a16="http://schemas.microsoft.com/office/drawing/2014/main" id="{CFBE7E00-6E18-493E-B938-4E3F4B062AA7}"/>
              </a:ext>
            </a:extLst>
          </p:cNvPr>
          <p:cNvSpPr txBox="1"/>
          <p:nvPr/>
        </p:nvSpPr>
        <p:spPr>
          <a:xfrm>
            <a:off x="5477245" y="38100"/>
            <a:ext cx="4649915" cy="1377494"/>
          </a:xfrm>
          <a:prstGeom prst="flowChartPunchedTape">
            <a:avLst/>
          </a:prstGeom>
          <a:solidFill>
            <a:srgbClr val="99FF66"/>
          </a:solidFill>
          <a:ln w="47625">
            <a:solidFill>
              <a:srgbClr val="FFFF00"/>
            </a:solidFill>
          </a:ln>
          <a:effectLst>
            <a:softEdge rad="0"/>
          </a:effectLst>
        </p:spPr>
        <p:txBody>
          <a:bodyPr wrap="square" rtlCol="0">
            <a:spAutoFit/>
          </a:bodyPr>
          <a:lstStyle/>
          <a:p>
            <a:pPr algn="ctr"/>
            <a:r>
              <a:rPr lang="cs-CZ" sz="2400" dirty="0">
                <a:solidFill>
                  <a:srgbClr val="FF0000"/>
                </a:solidFill>
                <a:latin typeface="Franklin Gothic Heavy" panose="020B0903020102020204" pitchFamily="34" charset="0"/>
              </a:rPr>
              <a:t>Starší žáci ještě 5 minut před koncem prohrávali o 2 branky</a:t>
            </a:r>
          </a:p>
        </p:txBody>
      </p:sp>
    </p:spTree>
    <p:extLst>
      <p:ext uri="{BB962C8B-B14F-4D97-AF65-F5344CB8AC3E}">
        <p14:creationId xmlns:p14="http://schemas.microsoft.com/office/powerpoint/2010/main" val="669280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30</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19</a:t>
            </a:r>
          </a:p>
        </p:txBody>
      </p:sp>
      <p:sp>
        <p:nvSpPr>
          <p:cNvPr id="11" name="Obdélník 10"/>
          <p:cNvSpPr/>
          <p:nvPr/>
        </p:nvSpPr>
        <p:spPr>
          <a:xfrm>
            <a:off x="5509816" y="653231"/>
            <a:ext cx="4643288" cy="5461495"/>
          </a:xfrm>
          <a:prstGeom prst="rect">
            <a:avLst/>
          </a:prstGeom>
        </p:spPr>
        <p:txBody>
          <a:bodyPr wrap="square">
            <a:spAutoFit/>
          </a:bodyPr>
          <a:lstStyle/>
          <a:p>
            <a:pPr algn="just">
              <a:lnSpc>
                <a:spcPct val="107000"/>
              </a:lnSpc>
              <a:spcAft>
                <a:spcPts val="800"/>
              </a:spcAft>
            </a:pPr>
            <a:r>
              <a:rPr lang="cs-CZ" sz="1000" b="0" dirty="0">
                <a:latin typeface="Arial" panose="020B0604020202020204" pitchFamily="34" charset="0"/>
                <a:ea typeface="Calibri" panose="020F0502020204030204" pitchFamily="34" charset="0"/>
                <a:cs typeface="Arial" panose="020B0604020202020204" pitchFamily="34" charset="0"/>
              </a:rPr>
              <a:t>Kysela naše mužstvo podržel. V 68. minutě už jsme to ale neustáli. Petr </a:t>
            </a:r>
            <a:r>
              <a:rPr lang="cs-CZ" sz="1000" b="0" dirty="0" err="1">
                <a:latin typeface="Arial" panose="020B0604020202020204" pitchFamily="34" charset="0"/>
                <a:ea typeface="Calibri" panose="020F0502020204030204" pitchFamily="34" charset="0"/>
                <a:cs typeface="Arial" panose="020B0604020202020204" pitchFamily="34" charset="0"/>
              </a:rPr>
              <a:t>Klinec</a:t>
            </a:r>
            <a:r>
              <a:rPr lang="cs-CZ" sz="1000" b="0" dirty="0">
                <a:latin typeface="Arial" panose="020B0604020202020204" pitchFamily="34" charset="0"/>
                <a:ea typeface="Calibri" panose="020F0502020204030204" pitchFamily="34" charset="0"/>
                <a:cs typeface="Arial" panose="020B0604020202020204" pitchFamily="34" charset="0"/>
              </a:rPr>
              <a:t> trefil balón těžko popsatelným způsobem, míč nabral směr velkého oblouku a zapadl za záda bezmocného brankáře na 1:2. Čas na obrat stále zbýval, ale ve hře dopředu se nám moc nedařilo. Za zmínku stojí jen centr do vápna soupeře v 70. minutě, po kterém se snažil dostat k míči Jan </a:t>
            </a:r>
            <a:r>
              <a:rPr lang="cs-CZ" sz="1000" b="0" dirty="0" err="1">
                <a:latin typeface="Arial" panose="020B0604020202020204" pitchFamily="34" charset="0"/>
                <a:ea typeface="Calibri" panose="020F0502020204030204" pitchFamily="34" charset="0"/>
                <a:cs typeface="Arial" panose="020B0604020202020204" pitchFamily="34" charset="0"/>
              </a:rPr>
              <a:t>Prieložný</a:t>
            </a:r>
            <a:r>
              <a:rPr lang="cs-CZ" sz="1000" b="0" dirty="0">
                <a:latin typeface="Arial" panose="020B0604020202020204" pitchFamily="34" charset="0"/>
                <a:ea typeface="Calibri" panose="020F0502020204030204" pitchFamily="34" charset="0"/>
                <a:cs typeface="Arial" panose="020B0604020202020204" pitchFamily="34" charset="0"/>
              </a:rPr>
              <a:t>. Soupeř měl příležitostí ke skórování více. V 72. minutě to potvrdil Ondřej Svída, rychle zakončoval sám před brankářem, ale Tomáš Kysela zmenšil úhel vyběhnutím  a skončilo to střelou nad. Když už se zdálo, že síly aspoň na vyrovnání nenajdeme, tak Jiří Vacek přistrčil míč Davidovi Menclovi, který vystřelil, brankář vyrazil jen  k nohám Marka Fausta, který přeci jenom vyrovnal na konečných 2:2.</a:t>
            </a:r>
          </a:p>
          <a:p>
            <a:pPr algn="just">
              <a:lnSpc>
                <a:spcPct val="107000"/>
              </a:lnSpc>
              <a:spcAft>
                <a:spcPts val="800"/>
              </a:spcAft>
            </a:pPr>
            <a:r>
              <a:rPr lang="cs-CZ" sz="1000" b="0" u="sng" dirty="0">
                <a:highlight>
                  <a:srgbClr val="FFFF00"/>
                </a:highlight>
                <a:latin typeface="Arial" panose="020B0604020202020204" pitchFamily="34" charset="0"/>
                <a:ea typeface="Calibri" panose="020F0502020204030204" pitchFamily="34" charset="0"/>
                <a:cs typeface="Arial" panose="020B0604020202020204" pitchFamily="34" charset="0"/>
              </a:rPr>
              <a:t>Průběh penalt:</a:t>
            </a:r>
            <a:endParaRPr lang="cs-CZ" sz="1000" b="0" dirty="0">
              <a:highlight>
                <a:srgbClr val="FFFF00"/>
              </a:highligh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cs-CZ" sz="1000" b="0" dirty="0">
                <a:highlight>
                  <a:srgbClr val="FFFF00"/>
                </a:highlight>
                <a:latin typeface="Arial" panose="020B0604020202020204" pitchFamily="34" charset="0"/>
                <a:ea typeface="Calibri" panose="020F0502020204030204" pitchFamily="34" charset="0"/>
                <a:cs typeface="Arial" panose="020B0604020202020204" pitchFamily="34" charset="0"/>
              </a:rPr>
              <a:t>                       </a:t>
            </a:r>
            <a:r>
              <a:rPr lang="cs-CZ" sz="1000" b="0" u="sng" dirty="0">
                <a:highlight>
                  <a:srgbClr val="FFFF00"/>
                </a:highlight>
                <a:latin typeface="Arial" panose="020B0604020202020204" pitchFamily="34" charset="0"/>
                <a:ea typeface="Calibri" panose="020F0502020204030204" pitchFamily="34" charset="0"/>
                <a:cs typeface="Arial" panose="020B0604020202020204" pitchFamily="34" charset="0"/>
              </a:rPr>
              <a:t>Žatec    </a:t>
            </a:r>
            <a:r>
              <a:rPr lang="cs-CZ" sz="1000" b="0" dirty="0">
                <a:highlight>
                  <a:srgbClr val="FFFF00"/>
                </a:highlight>
                <a:latin typeface="Arial" panose="020B0604020202020204" pitchFamily="34" charset="0"/>
                <a:ea typeface="Calibri" panose="020F0502020204030204" pitchFamily="34" charset="0"/>
                <a:cs typeface="Arial" panose="020B0604020202020204" pitchFamily="34" charset="0"/>
              </a:rPr>
              <a:t>                              </a:t>
            </a:r>
            <a:r>
              <a:rPr lang="cs-CZ" sz="1000" b="0" u="sng" dirty="0">
                <a:highlight>
                  <a:srgbClr val="FFFF00"/>
                </a:highlight>
                <a:latin typeface="Arial" panose="020B0604020202020204" pitchFamily="34" charset="0"/>
                <a:ea typeface="Calibri" panose="020F0502020204030204" pitchFamily="34" charset="0"/>
                <a:cs typeface="Arial" panose="020B0604020202020204" pitchFamily="34" charset="0"/>
              </a:rPr>
              <a:t>Štětí</a:t>
            </a:r>
            <a:endParaRPr lang="cs-CZ" sz="1000" b="0" dirty="0">
              <a:highlight>
                <a:srgbClr val="FFFF00"/>
              </a:highligh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cs-CZ" sz="1000" b="0" dirty="0">
                <a:highlight>
                  <a:srgbClr val="FFFF00"/>
                </a:highlight>
                <a:latin typeface="Arial" panose="020B0604020202020204" pitchFamily="34" charset="0"/>
                <a:ea typeface="Calibri" panose="020F0502020204030204" pitchFamily="34" charset="0"/>
                <a:cs typeface="Arial" panose="020B0604020202020204" pitchFamily="34" charset="0"/>
              </a:rPr>
              <a:t>1.                    Petr </a:t>
            </a:r>
            <a:r>
              <a:rPr lang="cs-CZ" sz="1000" b="0" dirty="0" err="1">
                <a:highlight>
                  <a:srgbClr val="FFFF00"/>
                </a:highlight>
                <a:latin typeface="Arial" panose="020B0604020202020204" pitchFamily="34" charset="0"/>
                <a:ea typeface="Calibri" panose="020F0502020204030204" pitchFamily="34" charset="0"/>
                <a:cs typeface="Arial" panose="020B0604020202020204" pitchFamily="34" charset="0"/>
              </a:rPr>
              <a:t>Klinec</a:t>
            </a:r>
            <a:r>
              <a:rPr lang="cs-CZ" sz="1000" b="0" dirty="0">
                <a:highlight>
                  <a:srgbClr val="FFFF00"/>
                </a:highlight>
                <a:latin typeface="Arial" panose="020B0604020202020204" pitchFamily="34" charset="0"/>
                <a:ea typeface="Calibri" panose="020F0502020204030204" pitchFamily="34" charset="0"/>
                <a:cs typeface="Arial" panose="020B0604020202020204" pitchFamily="34" charset="0"/>
              </a:rPr>
              <a:t>         1:0            Tomáš Písař      1:1</a:t>
            </a:r>
          </a:p>
          <a:p>
            <a:pPr algn="just">
              <a:lnSpc>
                <a:spcPct val="107000"/>
              </a:lnSpc>
              <a:spcAft>
                <a:spcPts val="800"/>
              </a:spcAft>
            </a:pPr>
            <a:r>
              <a:rPr lang="cs-CZ" sz="1000" b="0" dirty="0">
                <a:highlight>
                  <a:srgbClr val="FFFF00"/>
                </a:highlight>
                <a:latin typeface="Arial" panose="020B0604020202020204" pitchFamily="34" charset="0"/>
                <a:ea typeface="Calibri" panose="020F0502020204030204" pitchFamily="34" charset="0"/>
                <a:cs typeface="Arial" panose="020B0604020202020204" pitchFamily="34" charset="0"/>
              </a:rPr>
              <a:t>2.                    Marek Paul         2:1           Tomáš </a:t>
            </a:r>
            <a:r>
              <a:rPr lang="cs-CZ" sz="1000" b="0" dirty="0" err="1">
                <a:highlight>
                  <a:srgbClr val="FFFF00"/>
                </a:highlight>
                <a:latin typeface="Arial" panose="020B0604020202020204" pitchFamily="34" charset="0"/>
                <a:ea typeface="Calibri" panose="020F0502020204030204" pitchFamily="34" charset="0"/>
                <a:cs typeface="Arial" panose="020B0604020202020204" pitchFamily="34" charset="0"/>
              </a:rPr>
              <a:t>Belák</a:t>
            </a:r>
            <a:r>
              <a:rPr lang="cs-CZ" sz="1000" b="0" dirty="0">
                <a:highlight>
                  <a:srgbClr val="FFFF00"/>
                </a:highlight>
                <a:latin typeface="Arial" panose="020B0604020202020204" pitchFamily="34" charset="0"/>
                <a:ea typeface="Calibri" panose="020F0502020204030204" pitchFamily="34" charset="0"/>
                <a:cs typeface="Arial" panose="020B0604020202020204" pitchFamily="34" charset="0"/>
              </a:rPr>
              <a:t>     2:1</a:t>
            </a:r>
          </a:p>
          <a:p>
            <a:pPr algn="just">
              <a:lnSpc>
                <a:spcPct val="107000"/>
              </a:lnSpc>
              <a:spcAft>
                <a:spcPts val="800"/>
              </a:spcAft>
            </a:pPr>
            <a:r>
              <a:rPr lang="cs-CZ" sz="1000" b="0" dirty="0">
                <a:highlight>
                  <a:srgbClr val="FFFF00"/>
                </a:highlight>
                <a:latin typeface="Arial" panose="020B0604020202020204" pitchFamily="34" charset="0"/>
                <a:ea typeface="Calibri" panose="020F0502020204030204" pitchFamily="34" charset="0"/>
                <a:cs typeface="Arial" panose="020B0604020202020204" pitchFamily="34" charset="0"/>
              </a:rPr>
              <a:t>3.                    Pavel </a:t>
            </a:r>
            <a:r>
              <a:rPr lang="cs-CZ" sz="1000" b="0" dirty="0" err="1">
                <a:highlight>
                  <a:srgbClr val="FFFF00"/>
                </a:highlight>
                <a:latin typeface="Arial" panose="020B0604020202020204" pitchFamily="34" charset="0"/>
                <a:ea typeface="Calibri" panose="020F0502020204030204" pitchFamily="34" charset="0"/>
                <a:cs typeface="Arial" panose="020B0604020202020204" pitchFamily="34" charset="0"/>
              </a:rPr>
              <a:t>Hassman</a:t>
            </a:r>
            <a:r>
              <a:rPr lang="cs-CZ" sz="1000" b="0" dirty="0">
                <a:highlight>
                  <a:srgbClr val="FFFF00"/>
                </a:highlight>
                <a:latin typeface="Arial" panose="020B0604020202020204" pitchFamily="34" charset="0"/>
                <a:ea typeface="Calibri" panose="020F0502020204030204" pitchFamily="34" charset="0"/>
                <a:cs typeface="Arial" panose="020B0604020202020204" pitchFamily="34" charset="0"/>
              </a:rPr>
              <a:t>   2:1           Jiří Vacek           2:2</a:t>
            </a:r>
          </a:p>
          <a:p>
            <a:pPr algn="just">
              <a:lnSpc>
                <a:spcPct val="107000"/>
              </a:lnSpc>
              <a:spcAft>
                <a:spcPts val="800"/>
              </a:spcAft>
            </a:pPr>
            <a:r>
              <a:rPr lang="cs-CZ" sz="1000" b="0" dirty="0">
                <a:highlight>
                  <a:srgbClr val="FFFF00"/>
                </a:highlight>
                <a:latin typeface="Arial" panose="020B0604020202020204" pitchFamily="34" charset="0"/>
                <a:ea typeface="Calibri" panose="020F0502020204030204" pitchFamily="34" charset="0"/>
                <a:cs typeface="Arial" panose="020B0604020202020204" pitchFamily="34" charset="0"/>
              </a:rPr>
              <a:t>4.                    Petr </a:t>
            </a:r>
            <a:r>
              <a:rPr lang="cs-CZ" sz="1000" b="0" dirty="0" err="1">
                <a:highlight>
                  <a:srgbClr val="FFFF00"/>
                </a:highlight>
                <a:latin typeface="Arial" panose="020B0604020202020204" pitchFamily="34" charset="0"/>
                <a:ea typeface="Calibri" panose="020F0502020204030204" pitchFamily="34" charset="0"/>
                <a:cs typeface="Arial" panose="020B0604020202020204" pitchFamily="34" charset="0"/>
              </a:rPr>
              <a:t>Pinkr</a:t>
            </a:r>
            <a:r>
              <a:rPr lang="cs-CZ" sz="1000" b="0" dirty="0">
                <a:highlight>
                  <a:srgbClr val="FFFF00"/>
                </a:highlight>
                <a:latin typeface="Arial" panose="020B0604020202020204" pitchFamily="34" charset="0"/>
                <a:ea typeface="Calibri" panose="020F0502020204030204" pitchFamily="34" charset="0"/>
                <a:cs typeface="Arial" panose="020B0604020202020204" pitchFamily="34" charset="0"/>
              </a:rPr>
              <a:t>            3:2            Marek Faust      3:3</a:t>
            </a:r>
          </a:p>
          <a:p>
            <a:pPr algn="just">
              <a:lnSpc>
                <a:spcPct val="107000"/>
              </a:lnSpc>
              <a:spcAft>
                <a:spcPts val="800"/>
              </a:spcAft>
            </a:pPr>
            <a:r>
              <a:rPr lang="cs-CZ" sz="1000" b="0" dirty="0">
                <a:highlight>
                  <a:srgbClr val="FFFF00"/>
                </a:highlight>
                <a:latin typeface="Arial" panose="020B0604020202020204" pitchFamily="34" charset="0"/>
                <a:ea typeface="Calibri" panose="020F0502020204030204" pitchFamily="34" charset="0"/>
                <a:cs typeface="Arial" panose="020B0604020202020204" pitchFamily="34" charset="0"/>
              </a:rPr>
              <a:t>5.                    Jan Hynek           3:3           Jiří Vokoun        3:4</a:t>
            </a:r>
          </a:p>
          <a:p>
            <a:pPr algn="just">
              <a:lnSpc>
                <a:spcPct val="107000"/>
              </a:lnSpc>
              <a:spcAft>
                <a:spcPts val="800"/>
              </a:spcAft>
            </a:pPr>
            <a:r>
              <a:rPr lang="cs-CZ" sz="10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J.Slavíček</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M.Faust</a:t>
            </a:r>
            <a:r>
              <a:rPr lang="cs-CZ" sz="1000" b="0" dirty="0">
                <a:latin typeface="Arial" panose="020B0604020202020204" pitchFamily="34" charset="0"/>
                <a:ea typeface="Calibri" panose="020F0502020204030204" pitchFamily="34" charset="0"/>
                <a:cs typeface="Arial" panose="020B0604020202020204" pitchFamily="34" charset="0"/>
              </a:rPr>
              <a:t> 1</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T.Kysela-K.Horváth</a:t>
            </a:r>
            <a:r>
              <a:rPr lang="cs-CZ" sz="1000" b="0" dirty="0">
                <a:latin typeface="Arial" panose="020B0604020202020204" pitchFamily="34" charset="0"/>
                <a:ea typeface="Calibri" panose="020F0502020204030204" pitchFamily="34" charset="0"/>
                <a:cs typeface="Arial" panose="020B0604020202020204" pitchFamily="34" charset="0"/>
              </a:rPr>
              <a:t>(69.T.Písař), </a:t>
            </a:r>
            <a:r>
              <a:rPr lang="cs-CZ" sz="1000" b="0" dirty="0" err="1">
                <a:latin typeface="Arial" panose="020B0604020202020204" pitchFamily="34" charset="0"/>
                <a:ea typeface="Calibri" panose="020F0502020204030204" pitchFamily="34" charset="0"/>
                <a:cs typeface="Arial" panose="020B0604020202020204" pitchFamily="34" charset="0"/>
              </a:rPr>
              <a:t>J.Vacek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J.Ransdorf</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D.Mencl</a:t>
            </a:r>
            <a:r>
              <a:rPr lang="cs-CZ" sz="1000" b="0" dirty="0">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J.Slavíček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J.Prieložný</a:t>
            </a:r>
            <a:r>
              <a:rPr lang="cs-CZ" sz="1000" b="0" dirty="0">
                <a:latin typeface="Arial" panose="020B0604020202020204" pitchFamily="34" charset="0"/>
                <a:ea typeface="Calibri" panose="020F0502020204030204" pitchFamily="34" charset="0"/>
                <a:cs typeface="Arial" panose="020B0604020202020204" pitchFamily="34" charset="0"/>
              </a:rPr>
              <a:t>(90.R.Feko), </a:t>
            </a:r>
            <a:r>
              <a:rPr lang="cs-CZ" sz="1000" b="0" dirty="0" err="1">
                <a:latin typeface="Arial" panose="020B0604020202020204" pitchFamily="34" charset="0"/>
                <a:ea typeface="Calibri" panose="020F0502020204030204" pitchFamily="34" charset="0"/>
                <a:cs typeface="Arial" panose="020B0604020202020204" pitchFamily="34" charset="0"/>
              </a:rPr>
              <a:t>P.Stejskal</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J.Vokoun</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M.Faust-T.Belák</a:t>
            </a:r>
            <a:r>
              <a:rPr lang="cs-CZ" sz="1000" b="0" dirty="0">
                <a:latin typeface="Arial" panose="020B0604020202020204" pitchFamily="34" charset="0"/>
                <a:ea typeface="Calibri" panose="020F0502020204030204" pitchFamily="34" charset="0"/>
                <a:cs typeface="Arial" panose="020B0604020202020204" pitchFamily="34" charset="0"/>
              </a:rPr>
              <a:t>(69.T.Písař)</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Připraveni:</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D.Beruška</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J.Ransdorf</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P.Hoznédl</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Vedoucí: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J.Tyle</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P.Dočekal-J.Čáka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M.Prágl</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Delegát:</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J.Holub</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100 diváků </a:t>
            </a:r>
            <a:endParaRPr lang="cs-CZ" sz="1000" dirty="0"/>
          </a:p>
        </p:txBody>
      </p:sp>
      <p:sp>
        <p:nvSpPr>
          <p:cNvPr id="12" name="TextovéPole 11"/>
          <p:cNvSpPr txBox="1"/>
          <p:nvPr/>
        </p:nvSpPr>
        <p:spPr>
          <a:xfrm>
            <a:off x="5520531" y="221183"/>
            <a:ext cx="4632572" cy="261610"/>
          </a:xfrm>
          <a:prstGeom prst="rect">
            <a:avLst/>
          </a:prstGeom>
          <a:solidFill>
            <a:schemeClr val="accent1">
              <a:lumMod val="20000"/>
              <a:lumOff val="80000"/>
            </a:schemeClr>
          </a:solidFill>
          <a:effectLst>
            <a:softEdge rad="0"/>
          </a:effectLst>
        </p:spPr>
        <p:txBody>
          <a:bodyPr wrap="square" rtlCol="0">
            <a:spAutoFit/>
          </a:bodyPr>
          <a:lstStyle/>
          <a:p>
            <a:pPr algn="ctr"/>
            <a:r>
              <a:rPr lang="cs-CZ" sz="1100" dirty="0">
                <a:latin typeface="Arial Black" panose="020B0A04020102020204" pitchFamily="34" charset="0"/>
              </a:rPr>
              <a:t>Pokračování SK Štětí – FK Slavoj Žatec 12.5.2019</a:t>
            </a:r>
          </a:p>
        </p:txBody>
      </p:sp>
      <p:pic>
        <p:nvPicPr>
          <p:cNvPr id="13" name="Obrázek 12" descr="&lt;strong&gt;FK&lt;/strong&gt; &lt;strong&gt;Slavoj&lt;/strong&gt; &lt;strong&gt;Žatec&lt;/strong&gt; &lt;strong&gt;Logo&lt;/strong&gt; Vector (.CDR) Free Downloa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0895" y="6114726"/>
            <a:ext cx="1008112" cy="1008112"/>
          </a:xfrm>
          <a:prstGeom prst="rect">
            <a:avLst/>
          </a:prstGeom>
        </p:spPr>
      </p:pic>
      <p:sp>
        <p:nvSpPr>
          <p:cNvPr id="7" name="Obdélník 6">
            <a:extLst>
              <a:ext uri="{FF2B5EF4-FFF2-40B4-BE49-F238E27FC236}">
                <a16:creationId xmlns:a16="http://schemas.microsoft.com/office/drawing/2014/main" id="{11137208-FC41-4A49-A0B3-BE126C44FFDC}"/>
              </a:ext>
            </a:extLst>
          </p:cNvPr>
          <p:cNvSpPr/>
          <p:nvPr/>
        </p:nvSpPr>
        <p:spPr>
          <a:xfrm>
            <a:off x="196528" y="1661627"/>
            <a:ext cx="4498317" cy="5076000"/>
          </a:xfrm>
          <a:prstGeom prst="rect">
            <a:avLst/>
          </a:prstGeom>
        </p:spPr>
        <p:txBody>
          <a:bodyPr wrap="square">
            <a:spAutoFit/>
          </a:bodyPr>
          <a:lstStyle/>
          <a:p>
            <a:pPr algn="ctr">
              <a:lnSpc>
                <a:spcPct val="107000"/>
              </a:lnSpc>
              <a:spcAft>
                <a:spcPts val="0"/>
              </a:spcAft>
            </a:pPr>
            <a:r>
              <a:rPr lang="cs-CZ" sz="1800" dirty="0">
                <a:latin typeface="Arial Black" panose="020B0A04020102020204" pitchFamily="34" charset="0"/>
                <a:ea typeface="Calibri" panose="020F0502020204030204" pitchFamily="34" charset="0"/>
                <a:cs typeface="Arial" panose="020B0604020202020204" pitchFamily="34" charset="0"/>
              </a:rPr>
              <a:t>SK Štětí – FK ČL Neštěmice</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a:latin typeface="Arial Black" panose="020B0A04020102020204" pitchFamily="34" charset="0"/>
                <a:ea typeface="Calibri" panose="020F0502020204030204" pitchFamily="34" charset="0"/>
                <a:cs typeface="Arial" panose="020B0604020202020204" pitchFamily="34" charset="0"/>
              </a:rPr>
              <a:t>0:7(0:1)   26.5.2019   24. 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Starší žáky čekal v neděli dopoledne v domácím prostředí druhý celek tabulky, který měl prověřit, jak jsme připraveni a zda se nám podaří držet se soupeřem krok. V prvních 20 minutách se hrálo celkem vyrovnané utkání a pozorné bránění na obou stranách žádnou větší tutovku nepřineslo. Hosté měli ve svém středu několik velmi dobře technicky připravených hráčů, kteří nám dělali velké starosti, ale do první </a:t>
            </a:r>
            <a:r>
              <a:rPr lang="cs-CZ" sz="1000" b="0" dirty="0" err="1">
                <a:latin typeface="Arial" panose="020B0604020202020204" pitchFamily="34" charset="0"/>
                <a:ea typeface="Calibri" panose="020F0502020204030204" pitchFamily="34" charset="0"/>
                <a:cs typeface="Arial" panose="020B0604020202020204" pitchFamily="34" charset="0"/>
              </a:rPr>
              <a:t>gólovky</a:t>
            </a:r>
            <a:r>
              <a:rPr lang="cs-CZ" sz="1000" b="0" dirty="0">
                <a:latin typeface="Arial" panose="020B0604020202020204" pitchFamily="34" charset="0"/>
                <a:ea typeface="Calibri" panose="020F0502020204030204" pitchFamily="34" charset="0"/>
                <a:cs typeface="Arial" panose="020B0604020202020204" pitchFamily="34" charset="0"/>
              </a:rPr>
              <a:t> se dostali až ve 21. minutě po centru zprava a hlavičce těsně nad branku. Postupně však herní převaha narůstala a korunována byla ve 24. minutě brankou Vojtěcha </a:t>
            </a:r>
            <a:r>
              <a:rPr lang="cs-CZ" sz="1000" b="0" dirty="0" err="1">
                <a:latin typeface="Arial" panose="020B0604020202020204" pitchFamily="34" charset="0"/>
                <a:ea typeface="Calibri" panose="020F0502020204030204" pitchFamily="34" charset="0"/>
                <a:cs typeface="Arial" panose="020B0604020202020204" pitchFamily="34" charset="0"/>
              </a:rPr>
              <a:t>Galoviče</a:t>
            </a:r>
            <a:r>
              <a:rPr lang="cs-CZ" sz="1000" b="0" dirty="0">
                <a:latin typeface="Arial" panose="020B0604020202020204" pitchFamily="34" charset="0"/>
                <a:ea typeface="Calibri" panose="020F0502020204030204" pitchFamily="34" charset="0"/>
                <a:cs typeface="Arial" panose="020B0604020202020204" pitchFamily="34" charset="0"/>
              </a:rPr>
              <a:t>. Zbytek prvního poločasu už jsme pozorným bráněním pohlídali a soupeři už žádnou radost nenabídli. Druhý poločas začal podobně, jak první skončil. Hosté tlačili a stále hledali tu pravou střeleckou pozici, kterou by náskok navýšili. My jsme zase stále žili v naději, že jednou to vyjde a po rychlém kontru se třeba podaří i vyrovnat. Bohužel jsme míč často předržovali na noze a několikrát jsme propásli  tu pravou chvíli dlouhým míčem dostat útočníky. Navíc potkala nemilá věc Pavla Prokopce, který si v 2. poločase poranil koleno a musel odstoupit. A to již v 1. poločase odstoupil pro zranění Radim Paďour. Se zraněnou rukou dohrál zápas Milan Borovec. Lazaret, který byl jedním z důvodů, že jsme neudrželi proti favoritovi přijatelný výsledek až do konce. V 52. minutě se po nepřehledné situaci v pokutovém území nejlépe zorientoval Vojtěch </a:t>
            </a:r>
            <a:r>
              <a:rPr lang="cs-CZ" sz="1000" b="0" dirty="0" err="1">
                <a:latin typeface="Arial" panose="020B0604020202020204" pitchFamily="34" charset="0"/>
                <a:ea typeface="Calibri" panose="020F0502020204030204" pitchFamily="34" charset="0"/>
                <a:cs typeface="Arial" panose="020B0604020202020204" pitchFamily="34" charset="0"/>
              </a:rPr>
              <a:t>Galovič</a:t>
            </a:r>
            <a:r>
              <a:rPr lang="cs-CZ" sz="1000" b="0" dirty="0">
                <a:latin typeface="Arial" panose="020B0604020202020204" pitchFamily="34" charset="0"/>
                <a:ea typeface="Calibri" panose="020F0502020204030204" pitchFamily="34" charset="0"/>
                <a:cs typeface="Arial" panose="020B0604020202020204" pitchFamily="34" charset="0"/>
              </a:rPr>
              <a:t> a přidal gól na 2:0. Odstartoval tak přestřelku, která skončila minutu před koncem brankou na 7:0.    </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P.Hůrka-P.Prokopec</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D.Hromy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D.Ivanič</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A.Šabák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R.Paďour</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M.Borovec</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J.Viktora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M.Miga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L.Širochomen</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J.Kroupa</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L.Viktora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J.Novák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B.Koleničová</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M.Hromy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Vedoucí: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F.Kučera</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J.Hlavatý-D.Németh</a:t>
            </a:r>
            <a:r>
              <a:rPr lang="cs-CZ" sz="1000" b="0" dirty="0">
                <a:latin typeface="Arial" panose="020B0604020202020204" pitchFamily="34" charset="0"/>
                <a:ea typeface="Calibri" panose="020F0502020204030204" pitchFamily="34" charset="0"/>
                <a:cs typeface="Arial" panose="020B0604020202020204" pitchFamily="34" charset="0"/>
              </a:rPr>
              <a:t>(laik), </a:t>
            </a:r>
            <a:r>
              <a:rPr lang="cs-CZ" sz="1000" b="0" dirty="0" err="1">
                <a:latin typeface="Arial" panose="020B0604020202020204" pitchFamily="34" charset="0"/>
                <a:ea typeface="Calibri" panose="020F0502020204030204" pitchFamily="34" charset="0"/>
                <a:cs typeface="Arial" panose="020B0604020202020204" pitchFamily="34" charset="0"/>
              </a:rPr>
              <a:t>R.Hnízdo</a:t>
            </a:r>
            <a:r>
              <a:rPr lang="cs-CZ" sz="1000" b="0" dirty="0">
                <a:latin typeface="Arial" panose="020B0604020202020204" pitchFamily="34" charset="0"/>
                <a:ea typeface="Calibri" panose="020F0502020204030204" pitchFamily="34" charset="0"/>
                <a:cs typeface="Arial" panose="020B0604020202020204" pitchFamily="34" charset="0"/>
              </a:rPr>
              <a:t>(laik)</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ovéPole 7">
            <a:extLst>
              <a:ext uri="{FF2B5EF4-FFF2-40B4-BE49-F238E27FC236}">
                <a16:creationId xmlns:a16="http://schemas.microsoft.com/office/drawing/2014/main" id="{DE2790E9-C69E-4F63-9F96-1557793916B1}"/>
              </a:ext>
            </a:extLst>
          </p:cNvPr>
          <p:cNvSpPr txBox="1"/>
          <p:nvPr/>
        </p:nvSpPr>
        <p:spPr>
          <a:xfrm>
            <a:off x="216000" y="194470"/>
            <a:ext cx="4608512" cy="1200329"/>
          </a:xfrm>
          <a:prstGeom prst="rect">
            <a:avLst/>
          </a:prstGeom>
          <a:gradFill>
            <a:gsLst>
              <a:gs pos="26000">
                <a:srgbClr val="FD9477"/>
              </a:gs>
              <a:gs pos="64000">
                <a:srgbClr val="99FF66"/>
              </a:gs>
            </a:gsLst>
            <a:lin ang="5400000" scaled="1"/>
          </a:gradFill>
          <a:effectLst>
            <a:glow rad="101600">
              <a:srgbClr val="FFFF66">
                <a:alpha val="40000"/>
              </a:srgbClr>
            </a:glow>
            <a:softEdge rad="241300"/>
          </a:effectLst>
        </p:spPr>
        <p:txBody>
          <a:bodyPr wrap="square" rtlCol="0">
            <a:spAutoFit/>
          </a:bodyPr>
          <a:lstStyle/>
          <a:p>
            <a:pPr algn="ctr"/>
            <a:r>
              <a:rPr lang="cs-CZ" sz="2400" dirty="0">
                <a:solidFill>
                  <a:srgbClr val="000066"/>
                </a:solidFill>
                <a:latin typeface="Arial Black" panose="020B0A04020102020204" pitchFamily="34" charset="0"/>
              </a:rPr>
              <a:t>Starší žáci drželi s favoritem krok až do 54. minuty </a:t>
            </a:r>
          </a:p>
        </p:txBody>
      </p:sp>
    </p:spTree>
    <p:extLst>
      <p:ext uri="{BB962C8B-B14F-4D97-AF65-F5344CB8AC3E}">
        <p14:creationId xmlns:p14="http://schemas.microsoft.com/office/powerpoint/2010/main" val="2928801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a:t>
            </a:r>
          </a:p>
        </p:txBody>
      </p:sp>
      <p:sp>
        <p:nvSpPr>
          <p:cNvPr id="12" name="Rectangle 87"/>
          <p:cNvSpPr>
            <a:spLocks noChangeArrowheads="1"/>
          </p:cNvSpPr>
          <p:nvPr/>
        </p:nvSpPr>
        <p:spPr bwMode="auto">
          <a:xfrm>
            <a:off x="83001" y="96573"/>
            <a:ext cx="4678239" cy="930639"/>
          </a:xfrm>
          <a:prstGeom prst="rect">
            <a:avLst/>
          </a:prstGeom>
          <a:solidFill>
            <a:srgbClr val="0033CC"/>
          </a:solidFill>
          <a:ln w="44450" cmpd="sng">
            <a:solidFill>
              <a:srgbClr val="CCFFCC"/>
            </a:solidFill>
            <a:prstDash val="solid"/>
            <a:headEnd/>
            <a:tailEnd/>
          </a:ln>
          <a:effectLst/>
        </p:spPr>
        <p:style>
          <a:lnRef idx="2">
            <a:schemeClr val="accent2"/>
          </a:lnRef>
          <a:fillRef idx="1">
            <a:schemeClr val="lt1"/>
          </a:fillRef>
          <a:effectRef idx="0">
            <a:schemeClr val="accent2"/>
          </a:effectRef>
          <a:fontRef idx="minor">
            <a:schemeClr val="dk1"/>
          </a:fontRef>
        </p:style>
        <p:txBody>
          <a:bodyPr wrap="square" lIns="0" tIns="0" rIns="0" bIns="0" numCol="1" spcCol="1116000" anchor="b" anchorCtr="0">
            <a:normAutofit fontScale="77500" lnSpcReduction="20000"/>
            <a:scene3d>
              <a:camera prst="orthographicFront"/>
              <a:lightRig rig="twoPt" dir="t"/>
            </a:scene3d>
            <a:sp3d contourW="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9400" i="1" dirty="0">
                <a:ln w="76200">
                  <a:solidFill>
                    <a:srgbClr val="FFFF00"/>
                  </a:solidFill>
                  <a:prstDash val="solid"/>
                </a:ln>
                <a:blipFill>
                  <a:blip r:embed="rId3"/>
                  <a:tile tx="0" ty="0" sx="100000" sy="100000" flip="none" algn="tl"/>
                </a:blipFill>
                <a:effectLst/>
                <a:latin typeface="Berlin Sans FB Demi" panose="020E0802020502020306" pitchFamily="34" charset="0"/>
                <a:ea typeface="Segoe UI Black" panose="020B0A02040204020203" pitchFamily="34" charset="0"/>
                <a:cs typeface="Arial" panose="020B0604020202020204" pitchFamily="34" charset="0"/>
              </a:rPr>
              <a:t>Vítáme</a:t>
            </a:r>
            <a:endParaRPr lang="cs-CZ" sz="11300" i="1" dirty="0">
              <a:ln w="76200">
                <a:solidFill>
                  <a:srgbClr val="FFFF00"/>
                </a:solidFill>
                <a:prstDash val="solid"/>
              </a:ln>
              <a:blipFill>
                <a:blip r:embed="rId3"/>
                <a:tile tx="0" ty="0" sx="100000" sy="100000" flip="none" algn="tl"/>
              </a:blipFill>
              <a:effectLst/>
              <a:latin typeface="Berlin Sans FB Demi" panose="020E0802020502020306" pitchFamily="34" charset="0"/>
              <a:ea typeface="Segoe UI Black" panose="020B0A02040204020203" pitchFamily="34" charset="0"/>
              <a:cs typeface="Arial" panose="020B0604020202020204" pitchFamily="34" charset="0"/>
            </a:endParaRPr>
          </a:p>
        </p:txBody>
      </p:sp>
      <p:sp>
        <p:nvSpPr>
          <p:cNvPr id="13" name="Rectangle 129"/>
          <p:cNvSpPr>
            <a:spLocks noChangeArrowheads="1"/>
          </p:cNvSpPr>
          <p:nvPr/>
        </p:nvSpPr>
        <p:spPr bwMode="auto">
          <a:xfrm>
            <a:off x="114486" y="1747292"/>
            <a:ext cx="4662504" cy="1008112"/>
          </a:xfrm>
          <a:prstGeom prst="rect">
            <a:avLst/>
          </a:prstGeom>
          <a:solidFill>
            <a:schemeClr val="bg1"/>
          </a:solidFill>
          <a:ln w="31750" cmpd="sng">
            <a:solidFill>
              <a:schemeClr val="tx1"/>
            </a:solidFill>
            <a:prstDash val="solid"/>
            <a:miter lim="800000"/>
            <a:headEnd/>
            <a:tailEnd/>
          </a:ln>
          <a:effectLst>
            <a:innerShdw blurRad="1168400" dir="1560000">
              <a:srgbClr val="FFFF00">
                <a:alpha val="50000"/>
              </a:srgbClr>
            </a:innerShdw>
          </a:effectLst>
        </p:spPr>
        <p:txBody>
          <a:bodyPr lIns="91425" tIns="45713" rIns="91425" bIns="45713" anchor="ctr"/>
          <a:lstStyle/>
          <a:p>
            <a:pPr algn="ctr" eaLnBrk="0" hangingPunct="0">
              <a:defRPr/>
            </a:pPr>
            <a:r>
              <a:rPr lang="cs-CZ" sz="4400" dirty="0">
                <a:ln w="3175">
                  <a:noFill/>
                </a:ln>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Gill Sans Ultra Bold" panose="020B0A02020104020203" pitchFamily="34" charset="-18"/>
                <a:ea typeface="Verdana" pitchFamily="34" charset="0"/>
                <a:cs typeface="Arial" panose="020B0604020202020204" pitchFamily="34" charset="0"/>
              </a:rPr>
              <a:t>SK Štětí, </a:t>
            </a:r>
            <a:r>
              <a:rPr lang="cs-CZ" sz="4400" dirty="0" err="1">
                <a:ln w="3175">
                  <a:noFill/>
                </a:ln>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Gill Sans Ultra Bold" panose="020B0A02020104020203" pitchFamily="34" charset="-18"/>
                <a:ea typeface="Verdana" pitchFamily="34" charset="0"/>
                <a:cs typeface="Arial" panose="020B0604020202020204" pitchFamily="34" charset="0"/>
              </a:rPr>
              <a:t>z.s</a:t>
            </a:r>
            <a:r>
              <a:rPr lang="cs-CZ" sz="4400" dirty="0">
                <a:ln w="3175">
                  <a:noFill/>
                </a:ln>
                <a:blipFill dpi="0" rotWithShape="1">
                  <a:blip r:embed="rId4">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Gill Sans Ultra Bold" panose="020B0A02020104020203" pitchFamily="34" charset="-18"/>
                <a:ea typeface="Verdana" pitchFamily="34" charset="0"/>
                <a:cs typeface="Arial" panose="020B0604020202020204" pitchFamily="34" charset="0"/>
              </a:rPr>
              <a:t>.</a:t>
            </a:r>
          </a:p>
        </p:txBody>
      </p:sp>
      <p:sp>
        <p:nvSpPr>
          <p:cNvPr id="14" name="Text Box 148"/>
          <p:cNvSpPr txBox="1">
            <a:spLocks noChangeArrowheads="1"/>
          </p:cNvSpPr>
          <p:nvPr/>
        </p:nvSpPr>
        <p:spPr bwMode="auto">
          <a:xfrm>
            <a:off x="144492" y="4377337"/>
            <a:ext cx="4628264" cy="2554531"/>
          </a:xfrm>
          <a:prstGeom prst="rect">
            <a:avLst/>
          </a:prstGeom>
          <a:solidFill>
            <a:schemeClr val="accent3">
              <a:lumMod val="85000"/>
            </a:schemeClr>
          </a:solidFill>
          <a:ln w="31750" cmpd="sng">
            <a:solidFill>
              <a:schemeClr val="accent1">
                <a:lumMod val="75000"/>
              </a:schemeClr>
            </a:solidFill>
            <a:prstDash val="sysDash"/>
            <a:miter lim="800000"/>
            <a:headEnd/>
            <a:tailEnd/>
          </a:ln>
          <a:effectLst>
            <a:innerShdw blurRad="63500" dist="50800" dir="10800000">
              <a:schemeClr val="accent1">
                <a:lumMod val="60000"/>
                <a:lumOff val="40000"/>
                <a:alpha val="50000"/>
              </a:schemeClr>
            </a:innerShdw>
            <a:softEdge rad="0"/>
          </a:effectLst>
          <a:scene3d>
            <a:camera prst="orthographicFront"/>
            <a:lightRig rig="threePt" dir="t"/>
          </a:scene3d>
          <a:sp3d contourW="12700">
            <a:bevelT w="0" h="19050" prst="relaxedInset"/>
            <a:bevelB prst="angle"/>
            <a:contourClr>
              <a:schemeClr val="accent2">
                <a:lumMod val="20000"/>
                <a:lumOff val="80000"/>
              </a:schemeClr>
            </a:contourClr>
          </a:sp3d>
        </p:spPr>
        <p:txBody>
          <a:bodyPr wrap="square" lIns="91425" tIns="45713" rIns="91425" bIns="45713">
            <a:spAutoFit/>
          </a:bodyPr>
          <a:lstStyle/>
          <a:p>
            <a:pPr algn="ctr" eaLnBrk="0" hangingPunct="0">
              <a:defRPr/>
            </a:pPr>
            <a:r>
              <a:rPr lang="cs-CZ" sz="2000" u="sng" dirty="0">
                <a:ln w="0"/>
                <a:solidFill>
                  <a:srgbClr val="9933FF"/>
                </a:solidFill>
                <a:effectLst>
                  <a:outerShdw blurRad="38100" dist="25400" dir="5400000" algn="ctr" rotWithShape="0">
                    <a:srgbClr val="6E747A">
                      <a:alpha val="43000"/>
                    </a:srgbClr>
                  </a:outerShdw>
                </a:effectLst>
                <a:ea typeface="GungsuhChe" pitchFamily="49" charset="-127"/>
                <a:cs typeface="Arial" panose="020B0604020202020204" pitchFamily="34" charset="0"/>
              </a:rPr>
              <a:t>Hlavního rozhodčího</a:t>
            </a:r>
          </a:p>
          <a:p>
            <a:pPr algn="ctr" eaLnBrk="0" hangingPunct="0">
              <a:defRPr/>
            </a:pPr>
            <a:r>
              <a:rPr lang="cs-CZ" sz="2800" dirty="0">
                <a:ln w="3175">
                  <a:noFill/>
                </a:ln>
                <a:solidFill>
                  <a:srgbClr val="663300"/>
                </a:solidFill>
                <a:effectLst>
                  <a:outerShdw blurRad="38100" dist="38100" dir="2700000" algn="tl">
                    <a:srgbClr val="000000">
                      <a:alpha val="43137"/>
                    </a:srgbClr>
                  </a:outerShdw>
                </a:effectLst>
                <a:latin typeface="Rockwell" panose="02060603020205020403" pitchFamily="18" charset="0"/>
                <a:ea typeface="GungsuhChe" pitchFamily="49" charset="-127"/>
                <a:cs typeface="Arial" panose="020B0604020202020204" pitchFamily="34" charset="0"/>
              </a:rPr>
              <a:t>Lukáše </a:t>
            </a:r>
            <a:r>
              <a:rPr lang="cs-CZ" sz="2800" dirty="0" err="1">
                <a:ln w="3175">
                  <a:noFill/>
                </a:ln>
                <a:solidFill>
                  <a:srgbClr val="663300"/>
                </a:solidFill>
                <a:effectLst>
                  <a:outerShdw blurRad="38100" dist="38100" dir="2700000" algn="tl">
                    <a:srgbClr val="000000">
                      <a:alpha val="43137"/>
                    </a:srgbClr>
                  </a:outerShdw>
                </a:effectLst>
                <a:latin typeface="Rockwell" panose="02060603020205020403" pitchFamily="18" charset="0"/>
                <a:ea typeface="GungsuhChe" pitchFamily="49" charset="-127"/>
                <a:cs typeface="Arial" panose="020B0604020202020204" pitchFamily="34" charset="0"/>
              </a:rPr>
              <a:t>Mollingera</a:t>
            </a:r>
            <a:endParaRPr lang="cs-CZ" sz="2800" dirty="0">
              <a:ln w="3175">
                <a:noFill/>
              </a:ln>
              <a:solidFill>
                <a:srgbClr val="663300"/>
              </a:solidFill>
              <a:effectLst>
                <a:outerShdw blurRad="38100" dist="38100" dir="2700000" algn="tl">
                  <a:srgbClr val="000000">
                    <a:alpha val="43137"/>
                  </a:srgbClr>
                </a:outerShdw>
              </a:effectLst>
              <a:latin typeface="Rockwell" panose="02060603020205020403" pitchFamily="18" charset="0"/>
              <a:ea typeface="GungsuhChe" pitchFamily="49" charset="-127"/>
              <a:cs typeface="Arial" panose="020B0604020202020204" pitchFamily="34" charset="0"/>
            </a:endParaRPr>
          </a:p>
          <a:p>
            <a:pPr algn="ctr" eaLnBrk="0" hangingPunct="0">
              <a:defRPr/>
            </a:pPr>
            <a:r>
              <a:rPr lang="cs-CZ" sz="2000" u="sng" dirty="0">
                <a:ln w="19050">
                  <a:noFill/>
                </a:ln>
                <a:solidFill>
                  <a:srgbClr val="9933FF"/>
                </a:solidFill>
                <a:effectLst>
                  <a:outerShdw blurRad="38100" dist="38100" dir="2700000" algn="tl">
                    <a:srgbClr val="000000">
                      <a:alpha val="43137"/>
                    </a:srgbClr>
                  </a:outerShdw>
                </a:effectLst>
                <a:ea typeface="GungsuhChe" pitchFamily="49" charset="-127"/>
                <a:cs typeface="Arial" panose="020B0604020202020204" pitchFamily="34" charset="0"/>
              </a:rPr>
              <a:t>Asistenty hlavního rozhodčího</a:t>
            </a:r>
          </a:p>
          <a:p>
            <a:pPr algn="ctr" eaLnBrk="0" hangingPunct="0">
              <a:defRPr/>
            </a:pPr>
            <a:r>
              <a:rPr lang="cs-CZ" sz="2400" dirty="0">
                <a:ln w="3175">
                  <a:noFill/>
                </a:ln>
                <a:solidFill>
                  <a:srgbClr val="663300"/>
                </a:solidFill>
                <a:effectLst>
                  <a:outerShdw blurRad="38100" dist="38100" dir="2700000" algn="tl">
                    <a:srgbClr val="000000">
                      <a:alpha val="43137"/>
                    </a:srgbClr>
                  </a:outerShdw>
                </a:effectLst>
                <a:latin typeface="Rockwell" panose="02060603020205020403" pitchFamily="18" charset="0"/>
                <a:ea typeface="GungsuhChe" pitchFamily="49" charset="-127"/>
                <a:cs typeface="Arial" panose="020B0604020202020204" pitchFamily="34" charset="0"/>
              </a:rPr>
              <a:t>Josefa Zítko</a:t>
            </a:r>
          </a:p>
          <a:p>
            <a:pPr algn="ctr" eaLnBrk="0" hangingPunct="0">
              <a:defRPr/>
            </a:pPr>
            <a:r>
              <a:rPr lang="cs-CZ" sz="2400" dirty="0">
                <a:ln w="3175">
                  <a:noFill/>
                </a:ln>
                <a:solidFill>
                  <a:srgbClr val="663300"/>
                </a:solidFill>
                <a:effectLst>
                  <a:outerShdw blurRad="38100" dist="38100" dir="2700000" algn="tl">
                    <a:srgbClr val="000000">
                      <a:alpha val="43137"/>
                    </a:srgbClr>
                  </a:outerShdw>
                </a:effectLst>
                <a:latin typeface="Rockwell" panose="02060603020205020403" pitchFamily="18" charset="0"/>
                <a:ea typeface="GungsuhChe" pitchFamily="49" charset="-127"/>
                <a:cs typeface="Arial" panose="020B0604020202020204" pitchFamily="34" charset="0"/>
              </a:rPr>
              <a:t>Petra Lesáka</a:t>
            </a:r>
          </a:p>
          <a:p>
            <a:pPr algn="ctr" eaLnBrk="0" hangingPunct="0">
              <a:defRPr/>
            </a:pPr>
            <a:r>
              <a:rPr lang="cs-CZ" sz="2000" u="sng" dirty="0">
                <a:ln w="19050">
                  <a:noFill/>
                </a:ln>
                <a:solidFill>
                  <a:srgbClr val="9933FF"/>
                </a:solidFill>
                <a:effectLst>
                  <a:outerShdw blurRad="38100" dist="38100" dir="2700000" algn="tl">
                    <a:srgbClr val="000000">
                      <a:alpha val="43137"/>
                    </a:srgbClr>
                  </a:outerShdw>
                </a:effectLst>
                <a:ea typeface="GungsuhChe" pitchFamily="49" charset="-127"/>
                <a:cs typeface="Arial" panose="020B0604020202020204" pitchFamily="34" charset="0"/>
              </a:rPr>
              <a:t>Delegáta ÚKFS</a:t>
            </a:r>
          </a:p>
          <a:p>
            <a:pPr eaLnBrk="0" hangingPunct="0">
              <a:defRPr/>
            </a:pPr>
            <a:r>
              <a:rPr lang="cs-CZ" sz="18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              </a:t>
            </a:r>
            <a:r>
              <a:rPr lang="cs-CZ" sz="2400" dirty="0">
                <a:ln w="3175">
                  <a:noFill/>
                </a:ln>
                <a:solidFill>
                  <a:srgbClr val="663300"/>
                </a:solidFill>
                <a:effectLst>
                  <a:outerShdw blurRad="38100" dist="38100" dir="2700000" algn="tl">
                    <a:srgbClr val="000000">
                      <a:alpha val="43137"/>
                    </a:srgbClr>
                  </a:outerShdw>
                </a:effectLst>
                <a:latin typeface="Rockwell" panose="02060603020205020403" pitchFamily="18" charset="0"/>
                <a:ea typeface="GungsuhChe" pitchFamily="49" charset="-127"/>
                <a:cs typeface="Arial" panose="020B0604020202020204" pitchFamily="34" charset="0"/>
              </a:rPr>
              <a:t>Miroslava Mráze</a:t>
            </a:r>
            <a:endParaRPr lang="cs-CZ" sz="2800" dirty="0">
              <a:ln w="3175">
                <a:noFill/>
              </a:ln>
              <a:solidFill>
                <a:srgbClr val="663300"/>
              </a:solidFill>
              <a:effectLst>
                <a:outerShdw blurRad="38100" dist="38100" dir="2700000" algn="tl">
                  <a:srgbClr val="000000">
                    <a:alpha val="43137"/>
                  </a:srgbClr>
                </a:outerShdw>
              </a:effectLst>
              <a:latin typeface="Rockwell" panose="02060603020205020403" pitchFamily="18" charset="0"/>
              <a:ea typeface="GungsuhChe" pitchFamily="49" charset="-127"/>
              <a:cs typeface="Arial" panose="020B0604020202020204" pitchFamily="34" charset="0"/>
            </a:endParaRPr>
          </a:p>
        </p:txBody>
      </p:sp>
      <p:sp>
        <p:nvSpPr>
          <p:cNvPr id="16" name="TextovéPole 15"/>
          <p:cNvSpPr txBox="1"/>
          <p:nvPr/>
        </p:nvSpPr>
        <p:spPr>
          <a:xfrm>
            <a:off x="98736" y="1099220"/>
            <a:ext cx="4662504"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99FF66"/>
              </a:gs>
            </a:gsLst>
            <a:lin ang="5400000" scaled="1"/>
          </a:gradFill>
          <a:ln w="34925" cap="rnd">
            <a:solidFill>
              <a:schemeClr val="tx1"/>
            </a:solidFill>
            <a:prstDash val="sysDash"/>
            <a:bevel/>
          </a:ln>
          <a:effectLst/>
        </p:spPr>
        <p:txBody>
          <a:bodyPr wrap="square" rtlCol="0">
            <a:spAutoFit/>
            <a:scene3d>
              <a:camera prst="orthographicFront"/>
              <a:lightRig rig="freezing" dir="t"/>
            </a:scene3d>
            <a:sp3d contourW="6350" prstMaterial="matte">
              <a:extrusionClr>
                <a:schemeClr val="bg1"/>
              </a:extrusionClr>
              <a:contourClr>
                <a:schemeClr val="bg1"/>
              </a:contourClr>
            </a:sp3d>
          </a:bodyPr>
          <a:lstStyle/>
          <a:p>
            <a:pPr algn="ctr" defTabSz="954088"/>
            <a:r>
              <a:rPr lang="cs-CZ" sz="1600" i="1" dirty="0">
                <a:effectLst/>
                <a:latin typeface="Tw Cen MT Condensed Extra Bold" panose="020B0803020202020204" pitchFamily="34" charset="-18"/>
                <a:ea typeface="Yu Mincho Demibold" panose="020B0400000000000000" pitchFamily="18" charset="-128"/>
                <a:cs typeface="Arial" panose="020B0604020202020204" pitchFamily="34" charset="0"/>
              </a:rPr>
              <a:t>Při příležitosti dnešního utkání Ústeckého přeboru funkcionáře, hráče a příznivce</a:t>
            </a:r>
          </a:p>
        </p:txBody>
      </p:sp>
      <p:sp>
        <p:nvSpPr>
          <p:cNvPr id="18" name="Rectangle 129"/>
          <p:cNvSpPr>
            <a:spLocks noChangeArrowheads="1"/>
          </p:cNvSpPr>
          <p:nvPr/>
        </p:nvSpPr>
        <p:spPr bwMode="auto">
          <a:xfrm>
            <a:off x="144492" y="2899420"/>
            <a:ext cx="4628264" cy="1331436"/>
          </a:xfrm>
          <a:prstGeom prst="rect">
            <a:avLst/>
          </a:prstGeom>
          <a:blipFill dpi="0" rotWithShape="1">
            <a:blip r:embed="rId5"/>
            <a:srcRect/>
            <a:tile tx="0" ty="0" sx="100000" sy="100000" flip="none" algn="tl"/>
          </a:blipFill>
          <a:ln w="31750" cmpd="sng">
            <a:solidFill>
              <a:srgbClr val="0000CC"/>
            </a:solidFill>
            <a:prstDash val="solid"/>
            <a:miter lim="800000"/>
            <a:headEnd/>
            <a:tailEnd/>
          </a:ln>
          <a:effectLst>
            <a:softEdge rad="0"/>
          </a:effectLst>
          <a:scene3d>
            <a:camera prst="orthographicFront"/>
            <a:lightRig rig="threePt" dir="t"/>
          </a:scene3d>
          <a:sp3d>
            <a:extrusionClr>
              <a:schemeClr val="bg1"/>
            </a:extrusionClr>
            <a:contourClr>
              <a:schemeClr val="bg1"/>
            </a:contourClr>
          </a:sp3d>
        </p:spPr>
        <p:txBody>
          <a:bodyPr lIns="91425" tIns="45713" rIns="91425" bIns="45713" anchor="ctr"/>
          <a:lstStyle/>
          <a:p>
            <a:pPr algn="ctr" eaLnBrk="0" hangingPunct="0">
              <a:defRPr/>
            </a:pPr>
            <a:r>
              <a:rPr lang="cs-CZ" sz="4800" dirty="0">
                <a:ln w="28575" cap="rnd" cmpd="dbl">
                  <a:noFill/>
                  <a:bevel/>
                </a:ln>
                <a:solidFill>
                  <a:srgbClr val="CC6600"/>
                </a:solidFill>
                <a:effectLst>
                  <a:outerShdw blurRad="38100" dist="38100" dir="2700000" algn="tl">
                    <a:srgbClr val="000000">
                      <a:alpha val="43137"/>
                    </a:srgbClr>
                  </a:outerShdw>
                </a:effectLst>
                <a:latin typeface="Gill Sans Ultra Bold" panose="020B0A02020104020203" pitchFamily="34" charset="-18"/>
                <a:ea typeface="Gungsuh" pitchFamily="18" charset="-127"/>
                <a:cs typeface="Arial" panose="020B0604020202020204" pitchFamily="34" charset="0"/>
              </a:rPr>
              <a:t>FK </a:t>
            </a:r>
            <a:r>
              <a:rPr lang="cs-CZ" sz="4800" dirty="0" err="1">
                <a:ln w="28575" cap="rnd" cmpd="dbl">
                  <a:noFill/>
                  <a:bevel/>
                </a:ln>
                <a:solidFill>
                  <a:srgbClr val="CC6600"/>
                </a:solidFill>
                <a:effectLst>
                  <a:outerShdw blurRad="38100" dist="38100" dir="2700000" algn="tl">
                    <a:srgbClr val="000000">
                      <a:alpha val="43137"/>
                    </a:srgbClr>
                  </a:outerShdw>
                </a:effectLst>
                <a:latin typeface="Gill Sans Ultra Bold" panose="020B0A02020104020203" pitchFamily="34" charset="-18"/>
                <a:ea typeface="Gungsuh" pitchFamily="18" charset="-127"/>
                <a:cs typeface="Arial" panose="020B0604020202020204" pitchFamily="34" charset="0"/>
              </a:rPr>
              <a:t>Tatran</a:t>
            </a:r>
            <a:r>
              <a:rPr lang="cs-CZ" sz="4800" dirty="0">
                <a:ln w="28575" cap="rnd" cmpd="dbl">
                  <a:noFill/>
                  <a:bevel/>
                </a:ln>
                <a:solidFill>
                  <a:srgbClr val="CC6600"/>
                </a:solidFill>
                <a:effectLst>
                  <a:outerShdw blurRad="38100" dist="38100" dir="2700000" algn="tl">
                    <a:srgbClr val="000000">
                      <a:alpha val="43137"/>
                    </a:srgbClr>
                  </a:outerShdw>
                </a:effectLst>
                <a:latin typeface="Gill Sans Ultra Bold" panose="020B0A02020104020203" pitchFamily="34" charset="-18"/>
                <a:ea typeface="Gungsuh" pitchFamily="18" charset="-127"/>
                <a:cs typeface="Arial" panose="020B0604020202020204" pitchFamily="34" charset="0"/>
              </a:rPr>
              <a:t> Kadaň</a:t>
            </a:r>
          </a:p>
        </p:txBody>
      </p:sp>
      <p:sp>
        <p:nvSpPr>
          <p:cNvPr id="2" name="TextovéPole 1"/>
          <p:cNvSpPr txBox="1"/>
          <p:nvPr/>
        </p:nvSpPr>
        <p:spPr>
          <a:xfrm>
            <a:off x="5472584" y="91108"/>
            <a:ext cx="4608512" cy="2862322"/>
          </a:xfrm>
          <a:prstGeom prst="rect">
            <a:avLst/>
          </a:prstGeom>
          <a:solidFill>
            <a:srgbClr val="99FF66"/>
          </a:solidFill>
          <a:effectLst>
            <a:softEdge rad="0"/>
          </a:effectLst>
          <a:scene3d>
            <a:camera prst="orthographicFront">
              <a:rot lat="1500000" lon="21299997" rev="0"/>
            </a:camera>
            <a:lightRig rig="threePt" dir="t">
              <a:rot lat="0" lon="0" rev="6000000"/>
            </a:lightRig>
          </a:scene3d>
          <a:sp3d extrusionH="50800">
            <a:bevelT w="6350" h="95250"/>
            <a:bevelB w="31750"/>
          </a:sp3d>
        </p:spPr>
        <p:txBody>
          <a:bodyPr wrap="square" rtlCol="0">
            <a:spAutoFit/>
          </a:bodyPr>
          <a:lstStyle/>
          <a:p>
            <a:pPr algn="ctr"/>
            <a:r>
              <a:rPr lang="cs-CZ" sz="3000" i="1" dirty="0">
                <a:solidFill>
                  <a:srgbClr val="0033CC"/>
                </a:solidFill>
                <a:effectLst>
                  <a:outerShdw blurRad="38100" dist="38100" dir="2700000" algn="tl">
                    <a:srgbClr val="000000">
                      <a:alpha val="43137"/>
                    </a:srgbClr>
                  </a:outerShdw>
                </a:effectLst>
                <a:latin typeface="Georgia" panose="02040502050405020303" pitchFamily="18" charset="0"/>
              </a:rPr>
              <a:t>Přijďte se rozloučit. Poslední zápas mužstva dospělých v letošním ročníku se hraje ve Štětí už za </a:t>
            </a:r>
          </a:p>
          <a:p>
            <a:pPr algn="ctr"/>
            <a:r>
              <a:rPr lang="cs-CZ" sz="3000" i="1" dirty="0">
                <a:solidFill>
                  <a:srgbClr val="0033CC"/>
                </a:solidFill>
                <a:effectLst>
                  <a:outerShdw blurRad="38100" dist="38100" dir="2700000" algn="tl">
                    <a:srgbClr val="000000">
                      <a:alpha val="43137"/>
                    </a:srgbClr>
                  </a:outerShdw>
                </a:effectLst>
                <a:latin typeface="Georgia" panose="02040502050405020303" pitchFamily="18" charset="0"/>
              </a:rPr>
              <a:t>14 dní   </a:t>
            </a:r>
          </a:p>
        </p:txBody>
      </p:sp>
      <p:sp>
        <p:nvSpPr>
          <p:cNvPr id="3" name="TextovéPole 2"/>
          <p:cNvSpPr txBox="1"/>
          <p:nvPr/>
        </p:nvSpPr>
        <p:spPr>
          <a:xfrm>
            <a:off x="5472584" y="3835524"/>
            <a:ext cx="4608512" cy="3108543"/>
          </a:xfrm>
          <a:prstGeom prst="rect">
            <a:avLst/>
          </a:prstGeom>
          <a:blipFill>
            <a:blip r:embed="rId6"/>
            <a:stretch>
              <a:fillRect/>
            </a:stretch>
          </a:blipFill>
          <a:effectLst>
            <a:softEdge rad="0"/>
          </a:effectLst>
        </p:spPr>
        <p:txBody>
          <a:bodyPr wrap="square" rtlCol="0">
            <a:spAutoFit/>
          </a:bodyPr>
          <a:lstStyle/>
          <a:p>
            <a:pPr algn="ctr"/>
            <a:r>
              <a:rPr lang="cs-CZ" sz="4400" dirty="0">
                <a:ln w="19050">
                  <a:solidFill>
                    <a:srgbClr val="000000"/>
                  </a:solidFill>
                </a:ln>
                <a:solidFill>
                  <a:srgbClr val="006666"/>
                </a:solidFill>
                <a:latin typeface="Comic Sans MS" panose="030F0702030302020204" pitchFamily="66" charset="0"/>
              </a:rPr>
              <a:t>SK Štětí</a:t>
            </a:r>
          </a:p>
          <a:p>
            <a:pPr algn="ctr"/>
            <a:r>
              <a:rPr lang="cs-CZ" sz="4400" dirty="0">
                <a:ln w="19050">
                  <a:solidFill>
                    <a:srgbClr val="000000"/>
                  </a:solidFill>
                </a:ln>
                <a:solidFill>
                  <a:srgbClr val="006666"/>
                </a:solidFill>
                <a:latin typeface="Comic Sans MS" panose="030F0702030302020204" pitchFamily="66" charset="0"/>
              </a:rPr>
              <a:t>TJ Sokol Srbice</a:t>
            </a:r>
          </a:p>
          <a:p>
            <a:pPr algn="ctr"/>
            <a:r>
              <a:rPr lang="cs-CZ" sz="3600" dirty="0">
                <a:ln w="19050">
                  <a:solidFill>
                    <a:srgbClr val="000000"/>
                  </a:solidFill>
                </a:ln>
                <a:solidFill>
                  <a:srgbClr val="006666"/>
                </a:solidFill>
                <a:latin typeface="Comic Sans MS" panose="030F0702030302020204" pitchFamily="66" charset="0"/>
              </a:rPr>
              <a:t>Sobota </a:t>
            </a:r>
          </a:p>
          <a:p>
            <a:pPr algn="ctr"/>
            <a:r>
              <a:rPr lang="cs-CZ" sz="3600" dirty="0">
                <a:ln w="19050">
                  <a:solidFill>
                    <a:srgbClr val="000000"/>
                  </a:solidFill>
                </a:ln>
                <a:solidFill>
                  <a:srgbClr val="006666"/>
                </a:solidFill>
                <a:latin typeface="Comic Sans MS" panose="030F0702030302020204" pitchFamily="66" charset="0"/>
              </a:rPr>
              <a:t>15.6.2019</a:t>
            </a:r>
          </a:p>
          <a:p>
            <a:pPr algn="ctr"/>
            <a:r>
              <a:rPr lang="cs-CZ" sz="3600" dirty="0">
                <a:ln w="19050">
                  <a:solidFill>
                    <a:srgbClr val="000000"/>
                  </a:solidFill>
                </a:ln>
                <a:solidFill>
                  <a:srgbClr val="006666"/>
                </a:solidFill>
                <a:latin typeface="Comic Sans MS" panose="030F0702030302020204" pitchFamily="66" charset="0"/>
              </a:rPr>
              <a:t>10:15 hod</a:t>
            </a:r>
          </a:p>
        </p:txBody>
      </p:sp>
      <p:pic>
        <p:nvPicPr>
          <p:cNvPr id="4" name="Obrázek 3"/>
          <p:cNvPicPr>
            <a:picLocks noChangeAspect="1"/>
          </p:cNvPicPr>
          <p:nvPr/>
        </p:nvPicPr>
        <p:blipFill>
          <a:blip r:embed="rId7"/>
          <a:stretch>
            <a:fillRect/>
          </a:stretch>
        </p:blipFill>
        <p:spPr>
          <a:xfrm>
            <a:off x="9072984" y="2812684"/>
            <a:ext cx="720080" cy="10228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20</a:t>
            </a:r>
          </a:p>
        </p:txBody>
      </p:sp>
      <p:sp>
        <p:nvSpPr>
          <p:cNvPr id="7" name="TextovéPole 6"/>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29</a:t>
            </a:r>
          </a:p>
        </p:txBody>
      </p:sp>
      <p:sp>
        <p:nvSpPr>
          <p:cNvPr id="8" name="TextovéPole 7"/>
          <p:cNvSpPr txBox="1"/>
          <p:nvPr/>
        </p:nvSpPr>
        <p:spPr>
          <a:xfrm>
            <a:off x="143992" y="1223826"/>
            <a:ext cx="4587456" cy="2308324"/>
          </a:xfrm>
          <a:prstGeom prst="rect">
            <a:avLst/>
          </a:prstGeom>
          <a:solidFill>
            <a:schemeClr val="accent5">
              <a:lumMod val="20000"/>
              <a:lumOff val="80000"/>
            </a:schemeClr>
          </a:solidFill>
          <a:effectLst>
            <a:softEdge rad="0"/>
          </a:effectLst>
        </p:spPr>
        <p:txBody>
          <a:bodyPr wrap="square" rtlCol="0">
            <a:spAutoFit/>
          </a:bodyPr>
          <a:lstStyle/>
          <a:p>
            <a:pPr algn="just"/>
            <a:r>
              <a:rPr lang="cs-CZ" sz="1800" u="sng" dirty="0">
                <a:latin typeface="Gill Sans Ultra Bold" panose="020B0A02020104020203" pitchFamily="34" charset="-18"/>
              </a:rPr>
              <a:t>Pavel Koutenský – trenér FK Slavoj Žatec</a:t>
            </a:r>
            <a:endParaRPr lang="cs-CZ" sz="1800" dirty="0">
              <a:latin typeface="Gill Sans Ultra Bold" panose="020B0A02020104020203" pitchFamily="34" charset="-18"/>
            </a:endParaRPr>
          </a:p>
          <a:p>
            <a:pPr algn="just"/>
            <a:r>
              <a:rPr lang="cs-CZ" b="0" dirty="0">
                <a:latin typeface="Arial" panose="020B0604020202020204" pitchFamily="34" charset="0"/>
                <a:cs typeface="Arial" panose="020B0604020202020204" pitchFamily="34" charset="0"/>
              </a:rPr>
              <a:t>První půle byla hodně vyrovnaná, tam se to přelévalo </a:t>
            </a:r>
            <a:r>
              <a:rPr lang="cs-CZ" b="0" dirty="0" err="1">
                <a:latin typeface="Arial" panose="020B0604020202020204" pitchFamily="34" charset="0"/>
                <a:cs typeface="Arial" panose="020B0604020202020204" pitchFamily="34" charset="0"/>
              </a:rPr>
              <a:t>zjedné</a:t>
            </a:r>
            <a:r>
              <a:rPr lang="cs-CZ" b="0" dirty="0">
                <a:latin typeface="Arial" panose="020B0604020202020204" pitchFamily="34" charset="0"/>
                <a:cs typeface="Arial" panose="020B0604020202020204" pitchFamily="34" charset="0"/>
              </a:rPr>
              <a:t> strany na druhou. Tam ten výsledek odpovídal, Dokázali jsme reagovat na branku Štětí vyrovnáním. Do 2. poločasu jsme si řekli, že musíme uhlídat </a:t>
            </a:r>
            <a:r>
              <a:rPr lang="cs-CZ" b="0" dirty="0" err="1">
                <a:latin typeface="Arial" panose="020B0604020202020204" pitchFamily="34" charset="0"/>
                <a:cs typeface="Arial" panose="020B0604020202020204" pitchFamily="34" charset="0"/>
              </a:rPr>
              <a:t>brejkové</a:t>
            </a:r>
            <a:r>
              <a:rPr lang="cs-CZ" b="0" dirty="0">
                <a:latin typeface="Arial" panose="020B0604020202020204" pitchFamily="34" charset="0"/>
                <a:cs typeface="Arial" panose="020B0604020202020204" pitchFamily="34" charset="0"/>
              </a:rPr>
              <a:t> situace, které kluci ze Štětí hrají. Dostali jsme se do 4stoprocentních </a:t>
            </a:r>
            <a:r>
              <a:rPr lang="cs-CZ" b="0" dirty="0" err="1">
                <a:latin typeface="Arial" panose="020B0604020202020204" pitchFamily="34" charset="0"/>
                <a:cs typeface="Arial" panose="020B0604020202020204" pitchFamily="34" charset="0"/>
              </a:rPr>
              <a:t>loženek</a:t>
            </a:r>
            <a:r>
              <a:rPr lang="cs-CZ" b="0" dirty="0">
                <a:latin typeface="Arial" panose="020B0604020202020204" pitchFamily="34" charset="0"/>
                <a:cs typeface="Arial" panose="020B0604020202020204" pitchFamily="34" charset="0"/>
              </a:rPr>
              <a:t>, ale žádnou jsme neproměnili. Myslím, že jsme na tom byli potom dokonce zápasu lépe i fyzicky. Bohužel jsme netakticky odehráli 88. minutu, kdy domácí vyrovnali, no a pak jsme prohráli na penalty. Bodík je dobrý, 2 body by byly zlaté a 3 nad plán.</a:t>
            </a:r>
            <a:endParaRPr lang="cs-CZ" sz="1100" b="0" dirty="0">
              <a:latin typeface="Arial" panose="020B0604020202020204" pitchFamily="34" charset="0"/>
              <a:cs typeface="Arial" panose="020B0604020202020204" pitchFamily="34" charset="0"/>
            </a:endParaRPr>
          </a:p>
        </p:txBody>
      </p:sp>
      <p:sp>
        <p:nvSpPr>
          <p:cNvPr id="9" name="TextovéPole 8"/>
          <p:cNvSpPr txBox="1"/>
          <p:nvPr/>
        </p:nvSpPr>
        <p:spPr>
          <a:xfrm>
            <a:off x="143992" y="215714"/>
            <a:ext cx="4594685" cy="830997"/>
          </a:xfrm>
          <a:prstGeom prst="rect">
            <a:avLst/>
          </a:prstGeom>
          <a:pattFill prst="solidDmnd">
            <a:fgClr>
              <a:srgbClr val="FFFF66"/>
            </a:fgClr>
            <a:bgClr>
              <a:schemeClr val="bg1"/>
            </a:bgClr>
          </a:pattFill>
          <a:ln w="47625">
            <a:solidFill>
              <a:srgbClr val="008000"/>
            </a:solidFill>
          </a:ln>
          <a:effectLst>
            <a:glow>
              <a:srgbClr val="FFFF66"/>
            </a:glow>
            <a:softEdge rad="0"/>
          </a:effectLst>
        </p:spPr>
        <p:txBody>
          <a:bodyPr wrap="square" rtlCol="0">
            <a:spAutoFit/>
          </a:bodyPr>
          <a:lstStyle/>
          <a:p>
            <a:pPr algn="ctr"/>
            <a:r>
              <a:rPr lang="cs-CZ" sz="2400" dirty="0">
                <a:solidFill>
                  <a:srgbClr val="FF0000"/>
                </a:solidFill>
                <a:latin typeface="Arial Black" panose="020B0A04020102020204" pitchFamily="34" charset="0"/>
              </a:rPr>
              <a:t>Trenérské střípky po zápase Štětí-Žatec</a:t>
            </a:r>
          </a:p>
        </p:txBody>
      </p:sp>
      <p:sp>
        <p:nvSpPr>
          <p:cNvPr id="10" name="TextovéPole 9"/>
          <p:cNvSpPr txBox="1"/>
          <p:nvPr/>
        </p:nvSpPr>
        <p:spPr>
          <a:xfrm>
            <a:off x="143992" y="5004823"/>
            <a:ext cx="4659465" cy="1292662"/>
          </a:xfrm>
          <a:prstGeom prst="rect">
            <a:avLst/>
          </a:prstGeom>
          <a:solidFill>
            <a:srgbClr val="FFFF99"/>
          </a:solidFill>
          <a:effectLst>
            <a:softEdge rad="0"/>
          </a:effectLst>
        </p:spPr>
        <p:txBody>
          <a:bodyPr wrap="square" rtlCol="0">
            <a:spAutoFit/>
          </a:bodyPr>
          <a:lstStyle/>
          <a:p>
            <a:pPr algn="ctr"/>
            <a:r>
              <a:rPr lang="cs-CZ" sz="1800" dirty="0">
                <a:latin typeface="Gill Sans Ultra Bold" panose="020B0A02020104020203" pitchFamily="34" charset="-18"/>
              </a:rPr>
              <a:t>Jiří </a:t>
            </a:r>
            <a:r>
              <a:rPr lang="cs-CZ" sz="1800" dirty="0" err="1">
                <a:latin typeface="Gill Sans Ultra Bold" panose="020B0A02020104020203" pitchFamily="34" charset="-18"/>
              </a:rPr>
              <a:t>Ransdorf</a:t>
            </a:r>
            <a:r>
              <a:rPr lang="cs-CZ" sz="1800" dirty="0">
                <a:latin typeface="Gill Sans Ultra Bold" panose="020B0A02020104020203" pitchFamily="34" charset="-18"/>
              </a:rPr>
              <a:t>– trenér SK Štětí</a:t>
            </a:r>
          </a:p>
          <a:p>
            <a:pPr algn="just"/>
            <a:r>
              <a:rPr lang="cs-CZ" b="0" dirty="0">
                <a:latin typeface="Arial" panose="020B0604020202020204" pitchFamily="34" charset="0"/>
                <a:cs typeface="Arial" panose="020B0604020202020204" pitchFamily="34" charset="0"/>
              </a:rPr>
              <a:t>Soupeř nebyl špatný. Hrál velmi dobře a měl o 2 až 3 šance více. Se štěstím jsme v závěru vyrovnali. Žatec </a:t>
            </a:r>
            <a:r>
              <a:rPr lang="cs-CZ" b="0" dirty="0" err="1">
                <a:latin typeface="Arial" panose="020B0604020202020204" pitchFamily="34" charset="0"/>
                <a:cs typeface="Arial" panose="020B0604020202020204" pitchFamily="34" charset="0"/>
              </a:rPr>
              <a:t>mělkvlaitní</a:t>
            </a:r>
            <a:r>
              <a:rPr lang="cs-CZ" b="0" dirty="0">
                <a:latin typeface="Arial" panose="020B0604020202020204" pitchFamily="34" charset="0"/>
                <a:cs typeface="Arial" panose="020B0604020202020204" pitchFamily="34" charset="0"/>
              </a:rPr>
              <a:t> hráče v záloze a nám těch 5 zraněných hráčů chybí. </a:t>
            </a:r>
            <a:r>
              <a:rPr lang="cs-CZ" b="0" dirty="0" err="1">
                <a:latin typeface="Arial" panose="020B0604020202020204" pitchFamily="34" charset="0"/>
                <a:cs typeface="Arial" panose="020B0604020202020204" pitchFamily="34" charset="0"/>
              </a:rPr>
              <a:t>Slaničku</a:t>
            </a:r>
            <a:r>
              <a:rPr lang="cs-CZ" b="0" dirty="0">
                <a:latin typeface="Arial" panose="020B0604020202020204" pitchFamily="34" charset="0"/>
                <a:cs typeface="Arial" panose="020B0604020202020204" pitchFamily="34" charset="0"/>
              </a:rPr>
              <a:t> nikdo nenahradí. Bohužel musíme to protrpět a počkat až se uzdraví</a:t>
            </a:r>
          </a:p>
          <a:p>
            <a:endParaRPr lang="cs-CZ" b="0" dirty="0">
              <a:latin typeface="Arial" panose="020B0604020202020204" pitchFamily="34" charset="0"/>
              <a:cs typeface="Arial" panose="020B0604020202020204" pitchFamily="34" charset="0"/>
            </a:endParaRPr>
          </a:p>
        </p:txBody>
      </p:sp>
      <p:pic>
        <p:nvPicPr>
          <p:cNvPr id="11" name="Obrázek 10"/>
          <p:cNvPicPr>
            <a:picLocks noChangeAspect="1"/>
          </p:cNvPicPr>
          <p:nvPr/>
        </p:nvPicPr>
        <p:blipFill>
          <a:blip r:embed="rId2"/>
          <a:stretch>
            <a:fillRect/>
          </a:stretch>
        </p:blipFill>
        <p:spPr>
          <a:xfrm>
            <a:off x="1656161" y="3775920"/>
            <a:ext cx="1296144" cy="1157271"/>
          </a:xfrm>
          <a:prstGeom prst="rect">
            <a:avLst/>
          </a:prstGeom>
          <a:ln w="22225">
            <a:solidFill>
              <a:srgbClr val="FF66CC"/>
            </a:solidFill>
          </a:ln>
        </p:spPr>
      </p:pic>
      <p:pic>
        <p:nvPicPr>
          <p:cNvPr id="12" name="Obrázek 11"/>
          <p:cNvPicPr>
            <a:picLocks noChangeAspect="1"/>
          </p:cNvPicPr>
          <p:nvPr/>
        </p:nvPicPr>
        <p:blipFill>
          <a:blip r:embed="rId3"/>
          <a:stretch>
            <a:fillRect/>
          </a:stretch>
        </p:blipFill>
        <p:spPr>
          <a:xfrm>
            <a:off x="3168329" y="6509925"/>
            <a:ext cx="864096" cy="672998"/>
          </a:xfrm>
          <a:prstGeom prst="rect">
            <a:avLst/>
          </a:prstGeom>
        </p:spPr>
      </p:pic>
      <p:graphicFrame>
        <p:nvGraphicFramePr>
          <p:cNvPr id="3" name="Tabulka 2"/>
          <p:cNvGraphicFramePr>
            <a:graphicFrameLocks noGrp="1"/>
          </p:cNvGraphicFramePr>
          <p:nvPr>
            <p:extLst>
              <p:ext uri="{D42A27DB-BD31-4B8C-83A1-F6EECF244321}">
                <p14:modId xmlns:p14="http://schemas.microsoft.com/office/powerpoint/2010/main" val="1375163940"/>
              </p:ext>
            </p:extLst>
          </p:nvPr>
        </p:nvGraphicFramePr>
        <p:xfrm>
          <a:off x="5604076" y="3532150"/>
          <a:ext cx="4512338" cy="3295650"/>
        </p:xfrm>
        <a:graphic>
          <a:graphicData uri="http://schemas.openxmlformats.org/drawingml/2006/table">
            <a:tbl>
              <a:tblPr/>
              <a:tblGrid>
                <a:gridCol w="222010">
                  <a:extLst>
                    <a:ext uri="{9D8B030D-6E8A-4147-A177-3AD203B41FA5}">
                      <a16:colId xmlns:a16="http://schemas.microsoft.com/office/drawing/2014/main" val="1403644813"/>
                    </a:ext>
                  </a:extLst>
                </a:gridCol>
                <a:gridCol w="222010">
                  <a:extLst>
                    <a:ext uri="{9D8B030D-6E8A-4147-A177-3AD203B41FA5}">
                      <a16:colId xmlns:a16="http://schemas.microsoft.com/office/drawing/2014/main" val="837196613"/>
                    </a:ext>
                  </a:extLst>
                </a:gridCol>
                <a:gridCol w="2009183">
                  <a:extLst>
                    <a:ext uri="{9D8B030D-6E8A-4147-A177-3AD203B41FA5}">
                      <a16:colId xmlns:a16="http://schemas.microsoft.com/office/drawing/2014/main" val="2668872098"/>
                    </a:ext>
                  </a:extLst>
                </a:gridCol>
                <a:gridCol w="210909">
                  <a:extLst>
                    <a:ext uri="{9D8B030D-6E8A-4147-A177-3AD203B41FA5}">
                      <a16:colId xmlns:a16="http://schemas.microsoft.com/office/drawing/2014/main" val="977628139"/>
                    </a:ext>
                  </a:extLst>
                </a:gridCol>
                <a:gridCol w="233110">
                  <a:extLst>
                    <a:ext uri="{9D8B030D-6E8A-4147-A177-3AD203B41FA5}">
                      <a16:colId xmlns:a16="http://schemas.microsoft.com/office/drawing/2014/main" val="222303989"/>
                    </a:ext>
                  </a:extLst>
                </a:gridCol>
                <a:gridCol w="277511">
                  <a:extLst>
                    <a:ext uri="{9D8B030D-6E8A-4147-A177-3AD203B41FA5}">
                      <a16:colId xmlns:a16="http://schemas.microsoft.com/office/drawing/2014/main" val="2673429085"/>
                    </a:ext>
                  </a:extLst>
                </a:gridCol>
                <a:gridCol w="158181">
                  <a:extLst>
                    <a:ext uri="{9D8B030D-6E8A-4147-A177-3AD203B41FA5}">
                      <a16:colId xmlns:a16="http://schemas.microsoft.com/office/drawing/2014/main" val="1681689050"/>
                    </a:ext>
                  </a:extLst>
                </a:gridCol>
                <a:gridCol w="233110">
                  <a:extLst>
                    <a:ext uri="{9D8B030D-6E8A-4147-A177-3AD203B41FA5}">
                      <a16:colId xmlns:a16="http://schemas.microsoft.com/office/drawing/2014/main" val="349318126"/>
                    </a:ext>
                  </a:extLst>
                </a:gridCol>
                <a:gridCol w="432918">
                  <a:extLst>
                    <a:ext uri="{9D8B030D-6E8A-4147-A177-3AD203B41FA5}">
                      <a16:colId xmlns:a16="http://schemas.microsoft.com/office/drawing/2014/main" val="3987053434"/>
                    </a:ext>
                  </a:extLst>
                </a:gridCol>
                <a:gridCol w="288612">
                  <a:extLst>
                    <a:ext uri="{9D8B030D-6E8A-4147-A177-3AD203B41FA5}">
                      <a16:colId xmlns:a16="http://schemas.microsoft.com/office/drawing/2014/main" val="955747237"/>
                    </a:ext>
                  </a:extLst>
                </a:gridCol>
                <a:gridCol w="224784">
                  <a:extLst>
                    <a:ext uri="{9D8B030D-6E8A-4147-A177-3AD203B41FA5}">
                      <a16:colId xmlns:a16="http://schemas.microsoft.com/office/drawing/2014/main" val="2770096141"/>
                    </a:ext>
                  </a:extLst>
                </a:gridCol>
              </a:tblGrid>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37511486"/>
                  </a:ext>
                </a:extLst>
              </a:tr>
              <a:tr h="2000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pl-PL" sz="1200" b="1" i="0" u="none" strike="noStrike" dirty="0">
                          <a:solidFill>
                            <a:srgbClr val="0000CC"/>
                          </a:solidFill>
                          <a:effectLst/>
                          <a:latin typeface="Calibri" panose="020F0502020204030204" pitchFamily="34" charset="0"/>
                        </a:rPr>
                        <a:t>I.A třída  dorostu  2018/2019 po 21. odehraných kolech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171186650"/>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FK Jiskra Velké Březno</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120:42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57</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14910200"/>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000000"/>
                          </a:solidFill>
                          <a:effectLst/>
                          <a:latin typeface="Arial" panose="020B0604020202020204" pitchFamily="34" charset="0"/>
                        </a:rPr>
                        <a:t>TJ Vaňov/TJ Libouchec</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110:49</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48</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08413626"/>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dirty="0">
                          <a:solidFill>
                            <a:srgbClr val="000000"/>
                          </a:solidFill>
                          <a:effectLst/>
                          <a:latin typeface="Arial" panose="020B0604020202020204" pitchFamily="34" charset="0"/>
                        </a:rPr>
                        <a:t>T.J. </a:t>
                      </a:r>
                      <a:r>
                        <a:rPr lang="cs-CZ" sz="1050" b="1" i="0" u="none" strike="noStrike" dirty="0" err="1">
                          <a:solidFill>
                            <a:srgbClr val="000000"/>
                          </a:solidFill>
                          <a:effectLst/>
                          <a:latin typeface="Arial" panose="020B0604020202020204" pitchFamily="34" charset="0"/>
                        </a:rPr>
                        <a:t>Mojžíř</a:t>
                      </a:r>
                      <a:endParaRPr lang="cs-CZ" sz="105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80:41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41</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982614797"/>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dirty="0">
                          <a:solidFill>
                            <a:srgbClr val="000000"/>
                          </a:solidFill>
                          <a:effectLst/>
                          <a:latin typeface="Arial" panose="020B0604020202020204" pitchFamily="34" charset="0"/>
                        </a:rPr>
                        <a:t>FK Malšovice</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78:84</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39</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04736331"/>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effectLst/>
                          <a:latin typeface="Arial" panose="020B0604020202020204" pitchFamily="34" charset="0"/>
                        </a:rPr>
                        <a:t>TJ Skorotice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73:49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38</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07615345"/>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a:solidFill>
                            <a:srgbClr val="000000"/>
                          </a:solidFill>
                          <a:effectLst/>
                          <a:latin typeface="Arial" panose="020B0604020202020204" pitchFamily="34" charset="0"/>
                        </a:rPr>
                        <a:t>SK </a:t>
                      </a:r>
                      <a:r>
                        <a:rPr lang="cs-CZ" sz="1100" b="1" i="0" u="none" strike="noStrike" dirty="0" err="1">
                          <a:solidFill>
                            <a:srgbClr val="000000"/>
                          </a:solidFill>
                          <a:effectLst/>
                          <a:latin typeface="Arial" panose="020B0604020202020204" pitchFamily="34" charset="0"/>
                        </a:rPr>
                        <a:t>Plaston</a:t>
                      </a:r>
                      <a:r>
                        <a:rPr lang="cs-CZ" sz="1100" b="1" i="0" u="none" strike="noStrike" dirty="0">
                          <a:solidFill>
                            <a:srgbClr val="000000"/>
                          </a:solidFill>
                          <a:effectLst/>
                          <a:latin typeface="Arial" panose="020B0604020202020204" pitchFamily="34" charset="0"/>
                        </a:rPr>
                        <a:t> Šluknov</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93:66</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35</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925488085"/>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000000"/>
                          </a:solidFill>
                          <a:effectLst/>
                          <a:latin typeface="Arial" panose="020B0604020202020204" pitchFamily="34" charset="0"/>
                        </a:rPr>
                        <a:t>FK Česká Kamenice</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61:58</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31</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74387729"/>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TJ Slavoj Úštěk</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48:64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562107272"/>
                  </a:ext>
                </a:extLst>
              </a:tr>
              <a:tr h="1905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400" b="1" i="0" u="none" strike="noStrike">
                          <a:solidFill>
                            <a:srgbClr val="FF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14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effectLst/>
                          <a:latin typeface="Arial" panose="020B0604020202020204" pitchFamily="34" charset="0"/>
                        </a:rPr>
                        <a:t>21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FF0000"/>
                          </a:solidFill>
                          <a:effectLst/>
                          <a:latin typeface="Arial" panose="020B0604020202020204" pitchFamily="34" charset="0"/>
                        </a:rPr>
                        <a:t>69:69</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dirty="0">
                          <a:solidFill>
                            <a:srgbClr val="FF0000"/>
                          </a:solidFill>
                          <a:effectLst/>
                          <a:latin typeface="Arial" panose="020B0604020202020204" pitchFamily="34" charset="0"/>
                        </a:rPr>
                        <a:t>24</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28635885"/>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TJ Hvězda Trnovany,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52:82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935343604"/>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0"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l" fontAlgn="ctr"/>
                      <a:r>
                        <a:rPr lang="cs-CZ" sz="1100" b="0" i="0" u="none" strike="noStrike">
                          <a:solidFill>
                            <a:srgbClr val="000000"/>
                          </a:solidFill>
                          <a:effectLst/>
                          <a:latin typeface="Arial" panose="020B0604020202020204" pitchFamily="34" charset="0"/>
                        </a:rPr>
                        <a:t>Sokol Straškov Vodochody</a:t>
                      </a:r>
                    </a:p>
                  </a:txBody>
                  <a:tcPr marL="9525" marR="9525" marT="9525" marB="0" anchor="ctr">
                    <a:lnL>
                      <a:noFill/>
                    </a:lnL>
                    <a:lnR>
                      <a:noFill/>
                    </a:lnR>
                    <a:lnT>
                      <a:noFill/>
                    </a:lnT>
                    <a:lnB>
                      <a:noFill/>
                    </a:lnB>
                    <a:solidFill>
                      <a:srgbClr val="99FF99"/>
                    </a:solidFill>
                  </a:tcPr>
                </a:tc>
                <a:tc>
                  <a:txBody>
                    <a:bodyPr/>
                    <a:lstStyle/>
                    <a:p>
                      <a:pPr algn="ctr" fontAlgn="ctr"/>
                      <a:r>
                        <a:rPr lang="cs-CZ" sz="1100" b="0"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99"/>
                    </a:solidFill>
                  </a:tcPr>
                </a:tc>
                <a:tc>
                  <a:txBody>
                    <a:bodyPr/>
                    <a:lstStyle/>
                    <a:p>
                      <a:pPr algn="ctr" fontAlgn="ctr"/>
                      <a:r>
                        <a:rPr lang="cs-CZ" sz="1100" b="0"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100" b="0"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0"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0" i="0" u="none" strike="noStrike" dirty="0">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1100" b="0" i="0" u="none" strike="noStrike" dirty="0">
                          <a:solidFill>
                            <a:srgbClr val="000000"/>
                          </a:solidFill>
                          <a:effectLst/>
                          <a:latin typeface="Arial" panose="020B0604020202020204" pitchFamily="34" charset="0"/>
                        </a:rPr>
                        <a:t>44:77</a:t>
                      </a:r>
                    </a:p>
                  </a:txBody>
                  <a:tcPr marL="9525" marR="9525" marT="9525" marB="0" anchor="ctr">
                    <a:lnL>
                      <a:noFill/>
                    </a:lnL>
                    <a:lnR>
                      <a:noFill/>
                    </a:lnR>
                    <a:lnT>
                      <a:noFill/>
                    </a:lnT>
                    <a:lnB>
                      <a:noFill/>
                    </a:lnB>
                    <a:solidFill>
                      <a:srgbClr val="99FF99"/>
                    </a:solidFill>
                  </a:tcPr>
                </a:tc>
                <a:tc>
                  <a:txBody>
                    <a:bodyPr/>
                    <a:lstStyle/>
                    <a:p>
                      <a:pPr algn="ctr" fontAlgn="ctr"/>
                      <a:r>
                        <a:rPr lang="cs-CZ" sz="1100" b="0"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59233949"/>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effectLst/>
                          <a:latin typeface="Arial" panose="020B0604020202020204" pitchFamily="34" charset="0"/>
                        </a:rPr>
                        <a:t>TJ Chlumec</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45:112</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166968413"/>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000000"/>
                          </a:solidFill>
                          <a:effectLst/>
                          <a:latin typeface="Arial" panose="020B0604020202020204" pitchFamily="34" charset="0"/>
                        </a:rPr>
                        <a:t>TJ Junior Roma Děčín</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39:119</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569923550"/>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527779516"/>
                  </a:ext>
                </a:extLst>
              </a:tr>
            </a:tbl>
          </a:graphicData>
        </a:graphic>
      </p:graphicFrame>
      <p:sp>
        <p:nvSpPr>
          <p:cNvPr id="4" name="TextovéPole 3"/>
          <p:cNvSpPr txBox="1"/>
          <p:nvPr/>
        </p:nvSpPr>
        <p:spPr>
          <a:xfrm>
            <a:off x="5604076" y="173851"/>
            <a:ext cx="4512338" cy="3016210"/>
          </a:xfrm>
          <a:prstGeom prst="rect">
            <a:avLst/>
          </a:prstGeom>
          <a:pattFill prst="lgConfetti">
            <a:fgClr>
              <a:srgbClr val="FF99CC"/>
            </a:fgClr>
            <a:bgClr>
              <a:schemeClr val="bg1"/>
            </a:bgClr>
          </a:pattFill>
          <a:ln w="79375" cmpd="dbl">
            <a:solidFill>
              <a:schemeClr val="accent1"/>
            </a:solidFill>
            <a:prstDash val="dash"/>
          </a:ln>
          <a:effectLst>
            <a:softEdge rad="0"/>
          </a:effectLst>
        </p:spPr>
        <p:txBody>
          <a:bodyPr wrap="square" rtlCol="0">
            <a:spAutoFit/>
          </a:bodyPr>
          <a:lstStyle/>
          <a:p>
            <a:pPr algn="ctr"/>
            <a:r>
              <a:rPr lang="cs-CZ" sz="3800" dirty="0">
                <a:latin typeface="Rockwell Condensed" panose="02060603050405020104" pitchFamily="18" charset="0"/>
              </a:rPr>
              <a:t>Velké Březno už může pomalu slavit 1. místo. Naše mužstvo dorostu bude bojovat o 9. místo</a:t>
            </a:r>
          </a:p>
        </p:txBody>
      </p:sp>
    </p:spTree>
    <p:extLst>
      <p:ext uri="{BB962C8B-B14F-4D97-AF65-F5344CB8AC3E}">
        <p14:creationId xmlns:p14="http://schemas.microsoft.com/office/powerpoint/2010/main" val="3354874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28</a:t>
            </a:r>
          </a:p>
        </p:txBody>
      </p:sp>
      <p:sp>
        <p:nvSpPr>
          <p:cNvPr id="6" name="TextovéPole 5"/>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21</a:t>
            </a:r>
          </a:p>
        </p:txBody>
      </p:sp>
      <p:graphicFrame>
        <p:nvGraphicFramePr>
          <p:cNvPr id="8" name="Tabulka 7"/>
          <p:cNvGraphicFramePr>
            <a:graphicFrameLocks noGrp="1"/>
          </p:cNvGraphicFramePr>
          <p:nvPr>
            <p:extLst>
              <p:ext uri="{D42A27DB-BD31-4B8C-83A1-F6EECF244321}">
                <p14:modId xmlns:p14="http://schemas.microsoft.com/office/powerpoint/2010/main" val="2282558495"/>
              </p:ext>
            </p:extLst>
          </p:nvPr>
        </p:nvGraphicFramePr>
        <p:xfrm>
          <a:off x="143992" y="91107"/>
          <a:ext cx="4752528" cy="6492264"/>
        </p:xfrm>
        <a:graphic>
          <a:graphicData uri="http://schemas.openxmlformats.org/drawingml/2006/table">
            <a:tbl>
              <a:tblPr/>
              <a:tblGrid>
                <a:gridCol w="1604961">
                  <a:extLst>
                    <a:ext uri="{9D8B030D-6E8A-4147-A177-3AD203B41FA5}">
                      <a16:colId xmlns:a16="http://schemas.microsoft.com/office/drawing/2014/main" val="971866191"/>
                    </a:ext>
                  </a:extLst>
                </a:gridCol>
                <a:gridCol w="1886914">
                  <a:extLst>
                    <a:ext uri="{9D8B030D-6E8A-4147-A177-3AD203B41FA5}">
                      <a16:colId xmlns:a16="http://schemas.microsoft.com/office/drawing/2014/main" val="3461413690"/>
                    </a:ext>
                  </a:extLst>
                </a:gridCol>
                <a:gridCol w="1260653">
                  <a:extLst>
                    <a:ext uri="{9D8B030D-6E8A-4147-A177-3AD203B41FA5}">
                      <a16:colId xmlns:a16="http://schemas.microsoft.com/office/drawing/2014/main" val="2088242788"/>
                    </a:ext>
                  </a:extLst>
                </a:gridCol>
              </a:tblGrid>
              <a:tr h="265796">
                <a:tc gridSpan="3">
                  <a:txBody>
                    <a:bodyPr/>
                    <a:lstStyle/>
                    <a:p>
                      <a:pPr algn="ctr" fontAlgn="ctr"/>
                      <a:r>
                        <a:rPr lang="cs-CZ" sz="1200" b="1" i="0" u="none" strike="noStrike" dirty="0">
                          <a:solidFill>
                            <a:srgbClr val="000000"/>
                          </a:solidFill>
                          <a:effectLst/>
                          <a:latin typeface="Arial Black" panose="020B0A04020102020204" pitchFamily="34" charset="0"/>
                        </a:rPr>
                        <a:t>Dorost Výsledky 21. kola 11.-12.05.2019  I.A třída</a:t>
                      </a:r>
                    </a:p>
                  </a:txBody>
                  <a:tcPr marL="4126" marR="4126" marT="4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106524756"/>
                  </a:ext>
                </a:extLst>
              </a:tr>
              <a:tr h="232311">
                <a:tc>
                  <a:txBody>
                    <a:bodyPr/>
                    <a:lstStyle/>
                    <a:p>
                      <a:pPr algn="ctr" fontAlgn="ctr"/>
                      <a:r>
                        <a:rPr lang="cs-CZ" sz="1100" b="1" i="0" u="none" strike="noStrike" dirty="0">
                          <a:solidFill>
                            <a:srgbClr val="000000"/>
                          </a:solidFill>
                          <a:effectLst/>
                          <a:latin typeface="Georgia" panose="02040502050405020303" pitchFamily="18" charset="0"/>
                        </a:rPr>
                        <a:t>TJ Chlumec</a:t>
                      </a:r>
                    </a:p>
                  </a:txBody>
                  <a:tcPr marL="4126" marR="4126" marT="4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Georgia" panose="02040502050405020303" pitchFamily="18" charset="0"/>
                        </a:rPr>
                        <a:t>SK Štětí </a:t>
                      </a:r>
                    </a:p>
                  </a:txBody>
                  <a:tcPr marL="4126" marR="4126" marT="4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6:3(5:2) </a:t>
                      </a:r>
                    </a:p>
                  </a:txBody>
                  <a:tcPr marL="4126" marR="4126" marT="4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19408982"/>
                  </a:ext>
                </a:extLst>
              </a:tr>
              <a:tr h="232311">
                <a:tc>
                  <a:txBody>
                    <a:bodyPr/>
                    <a:lstStyle/>
                    <a:p>
                      <a:pPr algn="ctr" fontAlgn="ctr"/>
                      <a:r>
                        <a:rPr lang="cs-CZ" sz="1100" b="1" i="0" u="none" strike="noStrike" dirty="0">
                          <a:solidFill>
                            <a:srgbClr val="000000"/>
                          </a:solidFill>
                          <a:effectLst/>
                          <a:latin typeface="Georgia" panose="02040502050405020303" pitchFamily="18" charset="0"/>
                        </a:rPr>
                        <a:t>FK Malšovice </a:t>
                      </a:r>
                    </a:p>
                  </a:txBody>
                  <a:tcPr marL="4126" marR="4126" marT="4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100" b="1" i="0" u="none" strike="noStrike">
                          <a:solidFill>
                            <a:srgbClr val="000000"/>
                          </a:solidFill>
                          <a:effectLst/>
                          <a:latin typeface="Georgia" panose="02040502050405020303" pitchFamily="18" charset="0"/>
                        </a:rPr>
                        <a:t>TJ Skorotice </a:t>
                      </a:r>
                    </a:p>
                  </a:txBody>
                  <a:tcPr marL="4126" marR="4126" marT="4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400" b="1" i="0" u="none" strike="noStrike" dirty="0">
                          <a:solidFill>
                            <a:srgbClr val="000000"/>
                          </a:solidFill>
                          <a:effectLst/>
                          <a:latin typeface="Georgia" panose="02040502050405020303" pitchFamily="18" charset="0"/>
                        </a:rPr>
                        <a:t> 3:4(2:1)</a:t>
                      </a:r>
                    </a:p>
                  </a:txBody>
                  <a:tcPr marL="4126" marR="4126" marT="4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3265234577"/>
                  </a:ext>
                </a:extLst>
              </a:tr>
              <a:tr h="414799">
                <a:tc>
                  <a:txBody>
                    <a:bodyPr/>
                    <a:lstStyle/>
                    <a:p>
                      <a:pPr algn="ctr" fontAlgn="ctr"/>
                      <a:r>
                        <a:rPr lang="cs-CZ" sz="1100" b="1" i="0" u="none" strike="noStrike" dirty="0">
                          <a:solidFill>
                            <a:srgbClr val="000000"/>
                          </a:solidFill>
                          <a:effectLst/>
                          <a:latin typeface="Georgia" panose="02040502050405020303" pitchFamily="18" charset="0"/>
                        </a:rPr>
                        <a:t>TJ Sokol </a:t>
                      </a:r>
                      <a:r>
                        <a:rPr lang="cs-CZ" sz="1100" b="1" i="0" u="none" strike="noStrike" dirty="0" err="1">
                          <a:solidFill>
                            <a:srgbClr val="000000"/>
                          </a:solidFill>
                          <a:effectLst/>
                          <a:latin typeface="Georgia" panose="02040502050405020303" pitchFamily="18" charset="0"/>
                        </a:rPr>
                        <a:t>Straškov</a:t>
                      </a:r>
                      <a:r>
                        <a:rPr lang="cs-CZ" sz="1100" b="1" i="0" u="none" strike="noStrike" dirty="0">
                          <a:solidFill>
                            <a:srgbClr val="000000"/>
                          </a:solidFill>
                          <a:effectLst/>
                          <a:latin typeface="Georgia" panose="02040502050405020303" pitchFamily="18" charset="0"/>
                        </a:rPr>
                        <a:t>-Vodochody </a:t>
                      </a:r>
                    </a:p>
                  </a:txBody>
                  <a:tcPr marL="4126" marR="4126" marT="4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Georgia" panose="02040502050405020303" pitchFamily="18" charset="0"/>
                        </a:rPr>
                        <a:t>FK Jiskra Velké Březno </a:t>
                      </a:r>
                    </a:p>
                  </a:txBody>
                  <a:tcPr marL="4126" marR="4126" marT="4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 2:8(0:4)</a:t>
                      </a:r>
                    </a:p>
                  </a:txBody>
                  <a:tcPr marL="4126" marR="4126" marT="4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289193581"/>
                  </a:ext>
                </a:extLst>
              </a:tr>
              <a:tr h="232311">
                <a:tc>
                  <a:txBody>
                    <a:bodyPr/>
                    <a:lstStyle/>
                    <a:p>
                      <a:pPr algn="ctr" fontAlgn="ctr"/>
                      <a:r>
                        <a:rPr lang="cs-CZ" sz="1100" b="1" i="0" u="none" strike="noStrike">
                          <a:solidFill>
                            <a:srgbClr val="000000"/>
                          </a:solidFill>
                          <a:effectLst/>
                          <a:latin typeface="Georgia" panose="02040502050405020303" pitchFamily="18" charset="0"/>
                        </a:rPr>
                        <a:t>FK Česká Kamenice </a:t>
                      </a:r>
                    </a:p>
                  </a:txBody>
                  <a:tcPr marL="4126" marR="4126" marT="4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100" b="1" i="0" u="none" strike="noStrike" dirty="0">
                          <a:solidFill>
                            <a:srgbClr val="000000"/>
                          </a:solidFill>
                          <a:effectLst/>
                          <a:latin typeface="Georgia" panose="02040502050405020303" pitchFamily="18" charset="0"/>
                        </a:rPr>
                        <a:t>SK </a:t>
                      </a:r>
                      <a:r>
                        <a:rPr lang="cs-CZ" sz="1100" b="1" i="0" u="none" strike="noStrike" dirty="0" err="1">
                          <a:solidFill>
                            <a:srgbClr val="000000"/>
                          </a:solidFill>
                          <a:effectLst/>
                          <a:latin typeface="Georgia" panose="02040502050405020303" pitchFamily="18" charset="0"/>
                        </a:rPr>
                        <a:t>Plaston</a:t>
                      </a:r>
                      <a:r>
                        <a:rPr lang="cs-CZ" sz="1100" b="1" i="0" u="none" strike="noStrike" dirty="0">
                          <a:solidFill>
                            <a:srgbClr val="000000"/>
                          </a:solidFill>
                          <a:effectLst/>
                          <a:latin typeface="Georgia" panose="02040502050405020303" pitchFamily="18" charset="0"/>
                        </a:rPr>
                        <a:t> Šluknov</a:t>
                      </a:r>
                    </a:p>
                  </a:txBody>
                  <a:tcPr marL="4126" marR="4126" marT="4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400" b="1" i="0" u="none" strike="noStrike" dirty="0">
                          <a:solidFill>
                            <a:srgbClr val="000000"/>
                          </a:solidFill>
                          <a:effectLst/>
                          <a:latin typeface="Georgia" panose="02040502050405020303" pitchFamily="18" charset="0"/>
                        </a:rPr>
                        <a:t>2:4(1:2) </a:t>
                      </a:r>
                    </a:p>
                  </a:txBody>
                  <a:tcPr marL="4126" marR="4126" marT="4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1123450839"/>
                  </a:ext>
                </a:extLst>
              </a:tr>
              <a:tr h="232311">
                <a:tc>
                  <a:txBody>
                    <a:bodyPr/>
                    <a:lstStyle/>
                    <a:p>
                      <a:pPr algn="ctr" fontAlgn="ctr"/>
                      <a:r>
                        <a:rPr lang="cs-CZ" sz="1100" b="1" i="0" u="none" strike="noStrike">
                          <a:solidFill>
                            <a:srgbClr val="000000"/>
                          </a:solidFill>
                          <a:effectLst/>
                          <a:latin typeface="Georgia" panose="02040502050405020303" pitchFamily="18" charset="0"/>
                        </a:rPr>
                        <a:t>TJ Mojžíř </a:t>
                      </a:r>
                    </a:p>
                  </a:txBody>
                  <a:tcPr marL="4126" marR="4126" marT="4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Georgia" panose="02040502050405020303" pitchFamily="18" charset="0"/>
                        </a:rPr>
                        <a:t>TJ Hvězda Trnovany </a:t>
                      </a:r>
                    </a:p>
                  </a:txBody>
                  <a:tcPr marL="4126" marR="4126" marT="4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 6:2(2:1)</a:t>
                      </a:r>
                    </a:p>
                  </a:txBody>
                  <a:tcPr marL="4126" marR="4126" marT="4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91598418"/>
                  </a:ext>
                </a:extLst>
              </a:tr>
              <a:tr h="232311">
                <a:tc>
                  <a:txBody>
                    <a:bodyPr/>
                    <a:lstStyle/>
                    <a:p>
                      <a:pPr algn="ctr" fontAlgn="ctr"/>
                      <a:r>
                        <a:rPr lang="cs-CZ" sz="1100" b="1" i="0" u="none" strike="noStrike" dirty="0">
                          <a:solidFill>
                            <a:srgbClr val="000000"/>
                          </a:solidFill>
                          <a:effectLst/>
                          <a:latin typeface="Georgia" panose="02040502050405020303" pitchFamily="18" charset="0"/>
                        </a:rPr>
                        <a:t>TJ SLAVOJ Úštěk </a:t>
                      </a:r>
                    </a:p>
                  </a:txBody>
                  <a:tcPr marL="4126" marR="4126" marT="4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Georgia" panose="02040502050405020303" pitchFamily="18" charset="0"/>
                        </a:rPr>
                        <a:t>TJ Vaňov/Libouchec </a:t>
                      </a:r>
                    </a:p>
                  </a:txBody>
                  <a:tcPr marL="4126" marR="4126" marT="4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2:1(1:0) </a:t>
                      </a:r>
                    </a:p>
                  </a:txBody>
                  <a:tcPr marL="4126" marR="4126" marT="4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87669886"/>
                  </a:ext>
                </a:extLst>
              </a:tr>
              <a:tr h="147581">
                <a:tc>
                  <a:txBody>
                    <a:bodyPr/>
                    <a:lstStyle/>
                    <a:p>
                      <a:pPr algn="ctr" fontAlgn="ctr"/>
                      <a:endParaRPr lang="cs-CZ" sz="500" b="0" i="0" u="none" strike="noStrike">
                        <a:solidFill>
                          <a:srgbClr val="000000"/>
                        </a:solidFill>
                        <a:effectLst/>
                        <a:latin typeface="Arial" panose="020B0604020202020204" pitchFamily="34" charset="0"/>
                      </a:endParaRPr>
                    </a:p>
                  </a:txBody>
                  <a:tcPr marL="4126" marR="4126" marT="412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cs-CZ" sz="500" b="0" i="0" u="none" strike="noStrike">
                        <a:solidFill>
                          <a:srgbClr val="000000"/>
                        </a:solidFill>
                        <a:effectLst/>
                        <a:latin typeface="Arial" panose="020B0604020202020204" pitchFamily="34" charset="0"/>
                      </a:endParaRPr>
                    </a:p>
                  </a:txBody>
                  <a:tcPr marL="4126" marR="4126" marT="412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cs-CZ" sz="500" b="0" i="0" u="none" strike="noStrike">
                        <a:solidFill>
                          <a:srgbClr val="000000"/>
                        </a:solidFill>
                        <a:effectLst/>
                        <a:latin typeface="Arial" panose="020B0604020202020204" pitchFamily="34" charset="0"/>
                      </a:endParaRPr>
                    </a:p>
                  </a:txBody>
                  <a:tcPr marL="4126" marR="4126" marT="412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1801385"/>
                  </a:ext>
                </a:extLst>
              </a:tr>
              <a:tr h="265796">
                <a:tc gridSpan="3">
                  <a:txBody>
                    <a:bodyPr/>
                    <a:lstStyle/>
                    <a:p>
                      <a:pPr algn="ctr" fontAlgn="ctr"/>
                      <a:r>
                        <a:rPr lang="cs-CZ" sz="1200" b="1" i="0" u="none" strike="noStrike" dirty="0">
                          <a:solidFill>
                            <a:srgbClr val="000000"/>
                          </a:solidFill>
                          <a:effectLst/>
                          <a:latin typeface="Arial Black" panose="020B0A04020102020204" pitchFamily="34" charset="0"/>
                        </a:rPr>
                        <a:t>Dorost Výsledky 22. kola  18.-19.05.2019 I.A třída </a:t>
                      </a:r>
                    </a:p>
                  </a:txBody>
                  <a:tcPr marL="4126" marR="4126" marT="4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519061799"/>
                  </a:ext>
                </a:extLst>
              </a:tr>
              <a:tr h="414799">
                <a:tc>
                  <a:txBody>
                    <a:bodyPr/>
                    <a:lstStyle/>
                    <a:p>
                      <a:pPr algn="ctr" fontAlgn="ctr"/>
                      <a:r>
                        <a:rPr lang="cs-CZ" sz="1100" b="1" i="0" u="none" strike="noStrike" dirty="0">
                          <a:solidFill>
                            <a:srgbClr val="000000"/>
                          </a:solidFill>
                          <a:effectLst/>
                          <a:latin typeface="Georgia" panose="02040502050405020303" pitchFamily="18" charset="0"/>
                        </a:rPr>
                        <a:t>FK Jiskra Velké Březno </a:t>
                      </a:r>
                    </a:p>
                  </a:txBody>
                  <a:tcPr marL="4126" marR="4126" marT="4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Georgia" panose="02040502050405020303" pitchFamily="18" charset="0"/>
                        </a:rPr>
                        <a:t>TJ Chlumec</a:t>
                      </a:r>
                    </a:p>
                  </a:txBody>
                  <a:tcPr marL="4126" marR="4126" marT="4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5:2 </a:t>
                      </a:r>
                    </a:p>
                  </a:txBody>
                  <a:tcPr marL="4126" marR="4126" marT="4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410521324"/>
                  </a:ext>
                </a:extLst>
              </a:tr>
              <a:tr h="414799">
                <a:tc>
                  <a:txBody>
                    <a:bodyPr/>
                    <a:lstStyle/>
                    <a:p>
                      <a:pPr algn="ctr" fontAlgn="ctr"/>
                      <a:r>
                        <a:rPr lang="cs-CZ" sz="1100" b="1" i="0" u="none" strike="noStrike" dirty="0">
                          <a:solidFill>
                            <a:srgbClr val="000000"/>
                          </a:solidFill>
                          <a:effectLst/>
                          <a:latin typeface="Georgia" panose="02040502050405020303" pitchFamily="18" charset="0"/>
                        </a:rPr>
                        <a:t>TJ </a:t>
                      </a:r>
                      <a:r>
                        <a:rPr lang="cs-CZ" sz="1100" b="1" i="0" u="none" strike="noStrike" dirty="0" err="1">
                          <a:solidFill>
                            <a:srgbClr val="000000"/>
                          </a:solidFill>
                          <a:effectLst/>
                          <a:latin typeface="Georgia" panose="02040502050405020303" pitchFamily="18" charset="0"/>
                        </a:rPr>
                        <a:t>Vaňov</a:t>
                      </a:r>
                      <a:r>
                        <a:rPr lang="cs-CZ" sz="1100" b="1" i="0" u="none" strike="noStrike" dirty="0">
                          <a:solidFill>
                            <a:srgbClr val="000000"/>
                          </a:solidFill>
                          <a:effectLst/>
                          <a:latin typeface="Georgia" panose="02040502050405020303" pitchFamily="18" charset="0"/>
                        </a:rPr>
                        <a:t>/Libouchec </a:t>
                      </a:r>
                    </a:p>
                  </a:txBody>
                  <a:tcPr marL="4126" marR="4126" marT="4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100" b="1" i="0" u="none" strike="noStrike">
                          <a:solidFill>
                            <a:srgbClr val="000000"/>
                          </a:solidFill>
                          <a:effectLst/>
                          <a:latin typeface="Georgia" panose="02040502050405020303" pitchFamily="18" charset="0"/>
                        </a:rPr>
                        <a:t>TJ Sokol Straškov-Vodochody </a:t>
                      </a:r>
                    </a:p>
                  </a:txBody>
                  <a:tcPr marL="4126" marR="4126" marT="4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400" b="1" i="0" u="none" strike="noStrike" dirty="0">
                          <a:solidFill>
                            <a:srgbClr val="000000"/>
                          </a:solidFill>
                          <a:effectLst/>
                          <a:latin typeface="Georgia" panose="02040502050405020303" pitchFamily="18" charset="0"/>
                        </a:rPr>
                        <a:t>5:4(2:2) </a:t>
                      </a:r>
                    </a:p>
                  </a:txBody>
                  <a:tcPr marL="4126" marR="4126" marT="4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1819458441"/>
                  </a:ext>
                </a:extLst>
              </a:tr>
              <a:tr h="232311">
                <a:tc>
                  <a:txBody>
                    <a:bodyPr/>
                    <a:lstStyle/>
                    <a:p>
                      <a:pPr algn="ctr" fontAlgn="ctr"/>
                      <a:r>
                        <a:rPr lang="cs-CZ" sz="1100" b="1" i="0" u="none" strike="noStrike" dirty="0">
                          <a:solidFill>
                            <a:srgbClr val="000000"/>
                          </a:solidFill>
                          <a:effectLst/>
                          <a:latin typeface="Georgia" panose="02040502050405020303" pitchFamily="18" charset="0"/>
                        </a:rPr>
                        <a:t>SK Štětí </a:t>
                      </a:r>
                    </a:p>
                  </a:txBody>
                  <a:tcPr marL="4126" marR="4126" marT="4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100" b="1" i="0" u="none" strike="noStrike">
                          <a:solidFill>
                            <a:srgbClr val="000000"/>
                          </a:solidFill>
                          <a:effectLst/>
                          <a:latin typeface="Georgia" panose="02040502050405020303" pitchFamily="18" charset="0"/>
                        </a:rPr>
                        <a:t>FK Česká Kamenice </a:t>
                      </a:r>
                    </a:p>
                  </a:txBody>
                  <a:tcPr marL="4126" marR="4126" marT="4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400" b="1" i="0" u="none" strike="noStrike" dirty="0">
                          <a:solidFill>
                            <a:srgbClr val="000000"/>
                          </a:solidFill>
                          <a:effectLst/>
                          <a:latin typeface="Georgia" panose="02040502050405020303" pitchFamily="18" charset="0"/>
                        </a:rPr>
                        <a:t>5:4 </a:t>
                      </a:r>
                      <a:r>
                        <a:rPr lang="cs-CZ" sz="1400" b="1" i="0" u="none" strike="noStrike" dirty="0" err="1">
                          <a:solidFill>
                            <a:srgbClr val="000000"/>
                          </a:solidFill>
                          <a:effectLst/>
                          <a:latin typeface="Georgia" panose="02040502050405020303" pitchFamily="18" charset="0"/>
                        </a:rPr>
                        <a:t>pk</a:t>
                      </a:r>
                      <a:r>
                        <a:rPr lang="cs-CZ" sz="1400" b="1" i="0" u="none" strike="noStrike" dirty="0">
                          <a:solidFill>
                            <a:srgbClr val="000000"/>
                          </a:solidFill>
                          <a:effectLst/>
                          <a:latin typeface="Georgia" panose="02040502050405020303" pitchFamily="18" charset="0"/>
                        </a:rPr>
                        <a:t>(4:0) </a:t>
                      </a:r>
                    </a:p>
                  </a:txBody>
                  <a:tcPr marL="4126" marR="4126" marT="4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2540082467"/>
                  </a:ext>
                </a:extLst>
              </a:tr>
              <a:tr h="414799">
                <a:tc>
                  <a:txBody>
                    <a:bodyPr/>
                    <a:lstStyle/>
                    <a:p>
                      <a:pPr algn="ctr" fontAlgn="ctr"/>
                      <a:r>
                        <a:rPr lang="cs-CZ" sz="1100" b="1" i="0" u="none" strike="noStrike">
                          <a:solidFill>
                            <a:srgbClr val="000000"/>
                          </a:solidFill>
                          <a:effectLst/>
                          <a:latin typeface="Georgia" panose="02040502050405020303" pitchFamily="18" charset="0"/>
                        </a:rPr>
                        <a:t>TJ Hvězda Trnovany </a:t>
                      </a:r>
                    </a:p>
                  </a:txBody>
                  <a:tcPr marL="4126" marR="4126" marT="4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Georgia" panose="02040502050405020303" pitchFamily="18" charset="0"/>
                        </a:rPr>
                        <a:t>FK Malšovice </a:t>
                      </a:r>
                    </a:p>
                  </a:txBody>
                  <a:tcPr marL="4126" marR="4126" marT="4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 2:1</a:t>
                      </a:r>
                    </a:p>
                  </a:txBody>
                  <a:tcPr marL="4126" marR="4126" marT="4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21991224"/>
                  </a:ext>
                </a:extLst>
              </a:tr>
              <a:tr h="232311">
                <a:tc>
                  <a:txBody>
                    <a:bodyPr/>
                    <a:lstStyle/>
                    <a:p>
                      <a:pPr algn="ctr" fontAlgn="ctr"/>
                      <a:r>
                        <a:rPr lang="cs-CZ" sz="1100" b="1" i="0" u="none" strike="noStrike">
                          <a:solidFill>
                            <a:srgbClr val="000000"/>
                          </a:solidFill>
                          <a:effectLst/>
                          <a:latin typeface="Georgia" panose="02040502050405020303" pitchFamily="18" charset="0"/>
                        </a:rPr>
                        <a:t>TJ Skorotice </a:t>
                      </a:r>
                    </a:p>
                  </a:txBody>
                  <a:tcPr marL="4126" marR="4126" marT="4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100" b="1" i="0" u="none" strike="noStrike">
                          <a:solidFill>
                            <a:srgbClr val="000000"/>
                          </a:solidFill>
                          <a:effectLst/>
                          <a:latin typeface="Georgia" panose="02040502050405020303" pitchFamily="18" charset="0"/>
                        </a:rPr>
                        <a:t>TJ SLAVOJ Úštěk </a:t>
                      </a:r>
                    </a:p>
                  </a:txBody>
                  <a:tcPr marL="4126" marR="4126" marT="4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400" b="1" i="0" u="none" strike="noStrike" dirty="0">
                          <a:solidFill>
                            <a:srgbClr val="000000"/>
                          </a:solidFill>
                          <a:effectLst/>
                          <a:latin typeface="Georgia" panose="02040502050405020303" pitchFamily="18" charset="0"/>
                        </a:rPr>
                        <a:t> 6:2</a:t>
                      </a:r>
                    </a:p>
                  </a:txBody>
                  <a:tcPr marL="4126" marR="4126" marT="4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4206281751"/>
                  </a:ext>
                </a:extLst>
              </a:tr>
              <a:tr h="414799">
                <a:tc>
                  <a:txBody>
                    <a:bodyPr/>
                    <a:lstStyle/>
                    <a:p>
                      <a:pPr algn="ctr" fontAlgn="ctr"/>
                      <a:r>
                        <a:rPr lang="cs-CZ" sz="1100" b="1" i="0" u="none" strike="noStrike">
                          <a:solidFill>
                            <a:srgbClr val="000000"/>
                          </a:solidFill>
                          <a:effectLst/>
                          <a:latin typeface="Georgia" panose="02040502050405020303" pitchFamily="18" charset="0"/>
                        </a:rPr>
                        <a:t>TJ JUNIOR ROMA Děčín </a:t>
                      </a:r>
                    </a:p>
                  </a:txBody>
                  <a:tcPr marL="4126" marR="4126" marT="4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Georgia" panose="02040502050405020303" pitchFamily="18" charset="0"/>
                        </a:rPr>
                        <a:t>TJ </a:t>
                      </a:r>
                      <a:r>
                        <a:rPr lang="cs-CZ" sz="1100" b="1" i="0" u="none" strike="noStrike" dirty="0" err="1">
                          <a:solidFill>
                            <a:srgbClr val="000000"/>
                          </a:solidFill>
                          <a:effectLst/>
                          <a:latin typeface="Georgia" panose="02040502050405020303" pitchFamily="18" charset="0"/>
                        </a:rPr>
                        <a:t>Mojžíř</a:t>
                      </a:r>
                      <a:r>
                        <a:rPr lang="cs-CZ" sz="1100" b="1" i="0" u="none" strike="noStrike" dirty="0">
                          <a:solidFill>
                            <a:srgbClr val="000000"/>
                          </a:solidFill>
                          <a:effectLst/>
                          <a:latin typeface="Georgia" panose="02040502050405020303" pitchFamily="18" charset="0"/>
                        </a:rPr>
                        <a:t> </a:t>
                      </a:r>
                    </a:p>
                  </a:txBody>
                  <a:tcPr marL="4126" marR="4126" marT="4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1:7(1:2) </a:t>
                      </a:r>
                    </a:p>
                  </a:txBody>
                  <a:tcPr marL="4126" marR="4126" marT="4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4693915"/>
                  </a:ext>
                </a:extLst>
              </a:tr>
              <a:tr h="147581">
                <a:tc>
                  <a:txBody>
                    <a:bodyPr/>
                    <a:lstStyle/>
                    <a:p>
                      <a:pPr algn="ctr" fontAlgn="ctr"/>
                      <a:endParaRPr lang="cs-CZ" sz="500" b="0" i="0" u="none" strike="noStrike">
                        <a:solidFill>
                          <a:srgbClr val="000000"/>
                        </a:solidFill>
                        <a:effectLst/>
                        <a:latin typeface="Arial" panose="020B0604020202020204" pitchFamily="34" charset="0"/>
                      </a:endParaRPr>
                    </a:p>
                  </a:txBody>
                  <a:tcPr marL="4126" marR="4126" marT="412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cs-CZ" sz="500" b="0" i="0" u="none" strike="noStrike" dirty="0">
                        <a:solidFill>
                          <a:srgbClr val="000000"/>
                        </a:solidFill>
                        <a:effectLst/>
                        <a:latin typeface="Arial" panose="020B0604020202020204" pitchFamily="34" charset="0"/>
                      </a:endParaRPr>
                    </a:p>
                  </a:txBody>
                  <a:tcPr marL="4126" marR="4126" marT="412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cs-CZ" sz="500" b="0" i="0" u="none" strike="noStrike" dirty="0">
                        <a:solidFill>
                          <a:srgbClr val="000000"/>
                        </a:solidFill>
                        <a:effectLst/>
                        <a:latin typeface="Arial" panose="020B0604020202020204" pitchFamily="34" charset="0"/>
                      </a:endParaRPr>
                    </a:p>
                  </a:txBody>
                  <a:tcPr marL="4126" marR="4126" marT="412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424016"/>
                  </a:ext>
                </a:extLst>
              </a:tr>
              <a:tr h="265796">
                <a:tc gridSpan="3">
                  <a:txBody>
                    <a:bodyPr/>
                    <a:lstStyle/>
                    <a:p>
                      <a:pPr algn="ctr" fontAlgn="ctr"/>
                      <a:r>
                        <a:rPr lang="cs-CZ" sz="1200" b="1" i="0" u="none" strike="noStrike" dirty="0">
                          <a:solidFill>
                            <a:srgbClr val="000000"/>
                          </a:solidFill>
                          <a:effectLst/>
                          <a:latin typeface="Arial Black" panose="020B0A04020102020204" pitchFamily="34" charset="0"/>
                        </a:rPr>
                        <a:t>Dorost Výsledky 23. kola  25.-26.05.2019  I.A třída</a:t>
                      </a:r>
                    </a:p>
                  </a:txBody>
                  <a:tcPr marL="4126" marR="4126" marT="41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915968775"/>
                  </a:ext>
                </a:extLst>
              </a:tr>
              <a:tr h="211791">
                <a:tc>
                  <a:txBody>
                    <a:bodyPr/>
                    <a:lstStyle/>
                    <a:p>
                      <a:pPr algn="ctr" fontAlgn="ctr"/>
                      <a:r>
                        <a:rPr lang="cs-CZ" sz="1100" b="1" i="0" u="none" strike="noStrike" dirty="0">
                          <a:solidFill>
                            <a:srgbClr val="000000"/>
                          </a:solidFill>
                          <a:effectLst/>
                          <a:latin typeface="Georgia" panose="02040502050405020303" pitchFamily="18" charset="0"/>
                        </a:rPr>
                        <a:t>TJ Chlumec</a:t>
                      </a:r>
                    </a:p>
                  </a:txBody>
                  <a:tcPr marL="4126" marR="4126" marT="4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Georgia" panose="02040502050405020303" pitchFamily="18" charset="0"/>
                        </a:rPr>
                        <a:t>TJ Vaňov/Libouchec </a:t>
                      </a:r>
                    </a:p>
                  </a:txBody>
                  <a:tcPr marL="4126" marR="4126" marT="4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 2:7</a:t>
                      </a:r>
                    </a:p>
                  </a:txBody>
                  <a:tcPr marL="4126" marR="4126" marT="4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60307772"/>
                  </a:ext>
                </a:extLst>
              </a:tr>
              <a:tr h="414799">
                <a:tc>
                  <a:txBody>
                    <a:bodyPr/>
                    <a:lstStyle/>
                    <a:p>
                      <a:pPr algn="ctr" fontAlgn="ctr"/>
                      <a:r>
                        <a:rPr lang="cs-CZ" sz="1100" b="1" i="0" u="none" strike="noStrike" dirty="0">
                          <a:solidFill>
                            <a:srgbClr val="000000"/>
                          </a:solidFill>
                          <a:effectLst/>
                          <a:latin typeface="Georgia" panose="02040502050405020303" pitchFamily="18" charset="0"/>
                        </a:rPr>
                        <a:t>FK Malšovice </a:t>
                      </a:r>
                    </a:p>
                  </a:txBody>
                  <a:tcPr marL="4126" marR="4126" marT="4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100" b="1" i="0" u="none" strike="noStrike">
                          <a:solidFill>
                            <a:srgbClr val="000000"/>
                          </a:solidFill>
                          <a:effectLst/>
                          <a:latin typeface="Georgia" panose="02040502050405020303" pitchFamily="18" charset="0"/>
                        </a:rPr>
                        <a:t>TJ JUNIOR ROMA Děčín </a:t>
                      </a:r>
                    </a:p>
                  </a:txBody>
                  <a:tcPr marL="4126" marR="4126" marT="4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400" b="1" i="0" u="none" strike="noStrike" dirty="0">
                          <a:solidFill>
                            <a:srgbClr val="000000"/>
                          </a:solidFill>
                          <a:effectLst/>
                          <a:latin typeface="Georgia" panose="02040502050405020303" pitchFamily="18" charset="0"/>
                        </a:rPr>
                        <a:t>6:3 </a:t>
                      </a:r>
                    </a:p>
                  </a:txBody>
                  <a:tcPr marL="4126" marR="4126" marT="4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224949673"/>
                  </a:ext>
                </a:extLst>
              </a:tr>
              <a:tr h="414799">
                <a:tc>
                  <a:txBody>
                    <a:bodyPr/>
                    <a:lstStyle/>
                    <a:p>
                      <a:pPr algn="ctr" fontAlgn="ctr"/>
                      <a:r>
                        <a:rPr lang="cs-CZ" sz="1100" b="1" i="0" u="none" strike="noStrike">
                          <a:solidFill>
                            <a:srgbClr val="000000"/>
                          </a:solidFill>
                          <a:effectLst/>
                          <a:latin typeface="Georgia" panose="02040502050405020303" pitchFamily="18" charset="0"/>
                        </a:rPr>
                        <a:t>TJ Sokol Straškov-Vodochody </a:t>
                      </a:r>
                    </a:p>
                  </a:txBody>
                  <a:tcPr marL="4126" marR="4126" marT="4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Georgia" panose="02040502050405020303" pitchFamily="18" charset="0"/>
                        </a:rPr>
                        <a:t>TJ Skorotice </a:t>
                      </a:r>
                    </a:p>
                  </a:txBody>
                  <a:tcPr marL="4126" marR="4126" marT="4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2:1 </a:t>
                      </a:r>
                    </a:p>
                  </a:txBody>
                  <a:tcPr marL="4126" marR="4126" marT="4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91565423"/>
                  </a:ext>
                </a:extLst>
              </a:tr>
              <a:tr h="211791">
                <a:tc>
                  <a:txBody>
                    <a:bodyPr/>
                    <a:lstStyle/>
                    <a:p>
                      <a:pPr algn="ctr" fontAlgn="ctr"/>
                      <a:r>
                        <a:rPr lang="cs-CZ" sz="1100" b="1" i="0" u="none" strike="noStrike">
                          <a:solidFill>
                            <a:srgbClr val="000000"/>
                          </a:solidFill>
                          <a:effectLst/>
                          <a:latin typeface="Georgia" panose="02040502050405020303" pitchFamily="18" charset="0"/>
                        </a:rPr>
                        <a:t>FK Česká Kamenice </a:t>
                      </a:r>
                    </a:p>
                  </a:txBody>
                  <a:tcPr marL="4126" marR="4126" marT="4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100" b="1" i="0" u="none" strike="noStrike" dirty="0">
                          <a:solidFill>
                            <a:srgbClr val="000000"/>
                          </a:solidFill>
                          <a:effectLst/>
                          <a:latin typeface="Georgia" panose="02040502050405020303" pitchFamily="18" charset="0"/>
                        </a:rPr>
                        <a:t>FK Jiskra Velké Březno </a:t>
                      </a:r>
                    </a:p>
                  </a:txBody>
                  <a:tcPr marL="4126" marR="4126" marT="4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400" b="1" i="0" u="none" strike="noStrike" dirty="0">
                          <a:solidFill>
                            <a:srgbClr val="000000"/>
                          </a:solidFill>
                          <a:effectLst/>
                          <a:latin typeface="Georgia" panose="02040502050405020303" pitchFamily="18" charset="0"/>
                        </a:rPr>
                        <a:t> 4:6</a:t>
                      </a:r>
                    </a:p>
                  </a:txBody>
                  <a:tcPr marL="4126" marR="4126" marT="4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3042219664"/>
                  </a:ext>
                </a:extLst>
              </a:tr>
              <a:tr h="211791">
                <a:tc>
                  <a:txBody>
                    <a:bodyPr/>
                    <a:lstStyle/>
                    <a:p>
                      <a:pPr algn="ctr" fontAlgn="ctr"/>
                      <a:r>
                        <a:rPr lang="cs-CZ" sz="1100" b="1" i="0" u="none" strike="noStrike">
                          <a:solidFill>
                            <a:srgbClr val="000000"/>
                          </a:solidFill>
                          <a:effectLst/>
                          <a:latin typeface="Georgia" panose="02040502050405020303" pitchFamily="18" charset="0"/>
                        </a:rPr>
                        <a:t>SK Štětí </a:t>
                      </a:r>
                    </a:p>
                  </a:txBody>
                  <a:tcPr marL="4126" marR="4126" marT="4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Georgia" panose="02040502050405020303" pitchFamily="18" charset="0"/>
                        </a:rPr>
                        <a:t>SK </a:t>
                      </a:r>
                      <a:r>
                        <a:rPr lang="cs-CZ" sz="1100" b="1" i="0" u="none" strike="noStrike" dirty="0" err="1">
                          <a:solidFill>
                            <a:srgbClr val="000000"/>
                          </a:solidFill>
                          <a:effectLst/>
                          <a:latin typeface="Georgia" panose="02040502050405020303" pitchFamily="18" charset="0"/>
                        </a:rPr>
                        <a:t>Plaston</a:t>
                      </a:r>
                      <a:r>
                        <a:rPr lang="cs-CZ" sz="1100" b="1" i="0" u="none" strike="noStrike" dirty="0">
                          <a:solidFill>
                            <a:srgbClr val="000000"/>
                          </a:solidFill>
                          <a:effectLst/>
                          <a:latin typeface="Georgia" panose="02040502050405020303" pitchFamily="18" charset="0"/>
                        </a:rPr>
                        <a:t> Šluknov</a:t>
                      </a:r>
                    </a:p>
                  </a:txBody>
                  <a:tcPr marL="4126" marR="4126" marT="4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 2:0</a:t>
                      </a:r>
                    </a:p>
                  </a:txBody>
                  <a:tcPr marL="4126" marR="4126" marT="4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50083283"/>
                  </a:ext>
                </a:extLst>
              </a:tr>
              <a:tr h="211791">
                <a:tc>
                  <a:txBody>
                    <a:bodyPr/>
                    <a:lstStyle/>
                    <a:p>
                      <a:pPr algn="ctr" fontAlgn="ctr"/>
                      <a:r>
                        <a:rPr lang="cs-CZ" sz="1100" b="1" i="0" u="none" strike="noStrike" dirty="0">
                          <a:solidFill>
                            <a:srgbClr val="000000"/>
                          </a:solidFill>
                          <a:effectLst/>
                          <a:latin typeface="Georgia" panose="02040502050405020303" pitchFamily="18" charset="0"/>
                        </a:rPr>
                        <a:t>TJ SLAVOJ Úštěk </a:t>
                      </a:r>
                    </a:p>
                  </a:txBody>
                  <a:tcPr marL="4126" marR="4126" marT="41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Georgia" panose="02040502050405020303" pitchFamily="18" charset="0"/>
                        </a:rPr>
                        <a:t>TJ Hvězda Trnovany </a:t>
                      </a:r>
                    </a:p>
                  </a:txBody>
                  <a:tcPr marL="4126" marR="4126" marT="4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 </a:t>
                      </a:r>
                    </a:p>
                  </a:txBody>
                  <a:tcPr marL="4126" marR="4126" marT="4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59553488"/>
                  </a:ext>
                </a:extLst>
              </a:tr>
            </a:tbl>
          </a:graphicData>
        </a:graphic>
      </p:graphicFrame>
      <p:sp>
        <p:nvSpPr>
          <p:cNvPr id="9" name="TextovéPole 8"/>
          <p:cNvSpPr txBox="1"/>
          <p:nvPr/>
        </p:nvSpPr>
        <p:spPr>
          <a:xfrm>
            <a:off x="5391358" y="92064"/>
            <a:ext cx="4680520" cy="707886"/>
          </a:xfrm>
          <a:prstGeom prst="rect">
            <a:avLst/>
          </a:prstGeom>
          <a:pattFill prst="ltHorz">
            <a:fgClr>
              <a:srgbClr val="9999FF"/>
            </a:fgClr>
            <a:bgClr>
              <a:schemeClr val="bg1"/>
            </a:bgClr>
          </a:pattFill>
          <a:effectLst>
            <a:softEdge rad="0"/>
          </a:effectLst>
        </p:spPr>
        <p:txBody>
          <a:bodyPr wrap="square" rtlCol="0">
            <a:spAutoFit/>
          </a:bodyPr>
          <a:lstStyle/>
          <a:p>
            <a:pPr algn="ctr"/>
            <a:r>
              <a:rPr lang="cs-CZ" sz="2000" dirty="0">
                <a:latin typeface="Verdana" panose="020B0604030504040204" pitchFamily="34" charset="0"/>
                <a:ea typeface="Verdana" panose="020B0604030504040204" pitchFamily="34" charset="0"/>
              </a:rPr>
              <a:t>SK Štětí – FK Slavoj Žatec</a:t>
            </a:r>
          </a:p>
          <a:p>
            <a:pPr algn="ctr"/>
            <a:r>
              <a:rPr lang="cs-CZ" sz="2000" dirty="0">
                <a:latin typeface="Verdana" panose="020B0604030504040204" pitchFamily="34" charset="0"/>
                <a:ea typeface="Verdana" panose="020B0604030504040204" pitchFamily="34" charset="0"/>
              </a:rPr>
              <a:t>12.5.2019   3:2 PK</a:t>
            </a:r>
          </a:p>
        </p:txBody>
      </p:sp>
      <p:pic>
        <p:nvPicPr>
          <p:cNvPr id="10" name="Obrázek 9"/>
          <p:cNvPicPr>
            <a:picLocks noChangeAspect="1"/>
          </p:cNvPicPr>
          <p:nvPr/>
        </p:nvPicPr>
        <p:blipFill>
          <a:blip r:embed="rId2"/>
          <a:stretch>
            <a:fillRect/>
          </a:stretch>
        </p:blipFill>
        <p:spPr>
          <a:xfrm>
            <a:off x="6053221" y="1072791"/>
            <a:ext cx="3356794" cy="2622670"/>
          </a:xfrm>
          <a:prstGeom prst="rect">
            <a:avLst/>
          </a:prstGeom>
          <a:ln w="22225">
            <a:solidFill>
              <a:schemeClr val="accent6">
                <a:lumMod val="75000"/>
              </a:schemeClr>
            </a:solidFill>
          </a:ln>
        </p:spPr>
      </p:pic>
      <p:pic>
        <p:nvPicPr>
          <p:cNvPr id="11" name="Obrázek 10"/>
          <p:cNvPicPr>
            <a:picLocks noChangeAspect="1"/>
          </p:cNvPicPr>
          <p:nvPr/>
        </p:nvPicPr>
        <p:blipFill>
          <a:blip r:embed="rId3"/>
          <a:stretch>
            <a:fillRect/>
          </a:stretch>
        </p:blipFill>
        <p:spPr>
          <a:xfrm>
            <a:off x="5504889" y="3968302"/>
            <a:ext cx="4545315" cy="2592287"/>
          </a:xfrm>
          <a:prstGeom prst="rect">
            <a:avLst/>
          </a:prstGeom>
          <a:ln w="25400">
            <a:solidFill>
              <a:schemeClr val="accent6">
                <a:lumMod val="75000"/>
              </a:schemeClr>
            </a:solidFill>
          </a:ln>
        </p:spPr>
      </p:pic>
    </p:spTree>
    <p:extLst>
      <p:ext uri="{BB962C8B-B14F-4D97-AF65-F5344CB8AC3E}">
        <p14:creationId xmlns:p14="http://schemas.microsoft.com/office/powerpoint/2010/main" val="3936444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22</a:t>
            </a:r>
          </a:p>
        </p:txBody>
      </p:sp>
      <p:sp>
        <p:nvSpPr>
          <p:cNvPr id="6" name="TextovéPole 5"/>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27</a:t>
            </a:r>
          </a:p>
        </p:txBody>
      </p:sp>
      <p:sp>
        <p:nvSpPr>
          <p:cNvPr id="4" name="Obdélník 3"/>
          <p:cNvSpPr/>
          <p:nvPr/>
        </p:nvSpPr>
        <p:spPr>
          <a:xfrm>
            <a:off x="5427363" y="1471755"/>
            <a:ext cx="4608511" cy="5032147"/>
          </a:xfrm>
          <a:prstGeom prst="rect">
            <a:avLst/>
          </a:prstGeom>
        </p:spPr>
        <p:txBody>
          <a:bodyPr wrap="square">
            <a:spAutoFit/>
          </a:bodyPr>
          <a:lstStyle/>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Rázem to bylo z poločasových 4:0 pro naše mužstvo 4:4 a rozjetí hosté vycítili, že mohou mít ještě více. Z individuálních dovedností jeden na jednoho dokázali těžit hlavně po rychlých brejcích po naší levé straně obrany a míč se několikrát velmi nebezpečně proplížil kolem brankové čáry a ještě, že ho ani jednou dokázal nikdo nasměrovat mezi 3 tyče. Naše mužstvo se z herní krize v průběhu utkání dostávalo velmi těžce a pomalu. Předržovali jsme míč na kopačkách, přihrávkám chyběla přesnost a kombinace moc vábně nevypadala. Až teprve v závěru jsme se několikrát dostali na dostřel hostující branky. Jednou jsme se dost naivně nechali nachytat v ofsajdu a v úplném závěru po volném přímém kopu a hlavičce zase chyběla přesnost. Zápas tak skončil 4:4 a šlo se na atraktivní penalty, které začínali hosté.</a:t>
            </a:r>
          </a:p>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gn="just">
              <a:lnSpc>
                <a:spcPct val="107000"/>
              </a:lnSpc>
              <a:spcAft>
                <a:spcPts val="0"/>
              </a:spcAft>
            </a:pPr>
            <a:r>
              <a:rPr lang="cs-CZ" sz="1000" b="0" dirty="0">
                <a:solidFill>
                  <a:srgbClr val="000000"/>
                </a:solidFill>
                <a:highlight>
                  <a:srgbClr val="00FF00"/>
                </a:highlight>
                <a:latin typeface="Arial" panose="020B0604020202020204" pitchFamily="34" charset="0"/>
                <a:ea typeface="Calibri" panose="020F0502020204030204" pitchFamily="34" charset="0"/>
                <a:cs typeface="Arial" panose="020B0604020202020204" pitchFamily="34" charset="0"/>
              </a:rPr>
              <a:t>Česká Kamenice                                    Štětí</a:t>
            </a:r>
          </a:p>
          <a:p>
            <a:pPr lvl="0" algn="just">
              <a:lnSpc>
                <a:spcPct val="107000"/>
              </a:lnSpc>
              <a:spcAft>
                <a:spcPts val="0"/>
              </a:spcAft>
            </a:pPr>
            <a:r>
              <a:rPr lang="cs-CZ" sz="1000" b="0" dirty="0" err="1">
                <a:solidFill>
                  <a:srgbClr val="000000"/>
                </a:solidFill>
                <a:highlight>
                  <a:srgbClr val="00FF00"/>
                </a:highlight>
                <a:latin typeface="Arial" panose="020B0604020202020204" pitchFamily="34" charset="0"/>
                <a:ea typeface="Calibri" panose="020F0502020204030204" pitchFamily="34" charset="0"/>
                <a:cs typeface="Arial" panose="020B0604020202020204" pitchFamily="34" charset="0"/>
              </a:rPr>
              <a:t>V.Linhart</a:t>
            </a:r>
            <a:r>
              <a:rPr lang="cs-CZ" sz="1000" b="0" dirty="0">
                <a:solidFill>
                  <a:srgbClr val="000000"/>
                </a:solidFill>
                <a:highlight>
                  <a:srgbClr val="00FF00"/>
                </a:highlight>
                <a:latin typeface="Arial" panose="020B0604020202020204" pitchFamily="34" charset="0"/>
                <a:ea typeface="Calibri" panose="020F0502020204030204" pitchFamily="34" charset="0"/>
                <a:cs typeface="Arial" panose="020B0604020202020204" pitchFamily="34" charset="0"/>
              </a:rPr>
              <a:t>  0:0                                         </a:t>
            </a:r>
            <a:r>
              <a:rPr lang="cs-CZ" sz="1000" b="0" dirty="0" err="1">
                <a:solidFill>
                  <a:srgbClr val="000000"/>
                </a:solidFill>
                <a:highlight>
                  <a:srgbClr val="00FF00"/>
                </a:highlight>
                <a:latin typeface="Arial" panose="020B0604020202020204" pitchFamily="34" charset="0"/>
                <a:ea typeface="Calibri" panose="020F0502020204030204" pitchFamily="34" charset="0"/>
                <a:cs typeface="Arial" panose="020B0604020202020204" pitchFamily="34" charset="0"/>
              </a:rPr>
              <a:t>T.Dopater</a:t>
            </a:r>
            <a:r>
              <a:rPr lang="cs-CZ" sz="1000" b="0" dirty="0">
                <a:solidFill>
                  <a:srgbClr val="000000"/>
                </a:solidFill>
                <a:highlight>
                  <a:srgbClr val="00FF00"/>
                </a:highlight>
                <a:latin typeface="Arial" panose="020B0604020202020204" pitchFamily="34" charset="0"/>
                <a:ea typeface="Calibri" panose="020F0502020204030204" pitchFamily="34" charset="0"/>
                <a:cs typeface="Arial" panose="020B0604020202020204" pitchFamily="34" charset="0"/>
              </a:rPr>
              <a:t>   0:1</a:t>
            </a:r>
          </a:p>
          <a:p>
            <a:pPr lvl="0" algn="just">
              <a:lnSpc>
                <a:spcPct val="107000"/>
              </a:lnSpc>
              <a:spcAft>
                <a:spcPts val="0"/>
              </a:spcAft>
            </a:pPr>
            <a:r>
              <a:rPr lang="cs-CZ" sz="1000" b="0" dirty="0" err="1">
                <a:solidFill>
                  <a:srgbClr val="000000"/>
                </a:solidFill>
                <a:highlight>
                  <a:srgbClr val="00FF00"/>
                </a:highlight>
                <a:latin typeface="Arial" panose="020B0604020202020204" pitchFamily="34" charset="0"/>
                <a:ea typeface="Calibri" panose="020F0502020204030204" pitchFamily="34" charset="0"/>
                <a:cs typeface="Arial" panose="020B0604020202020204" pitchFamily="34" charset="0"/>
              </a:rPr>
              <a:t>M.Braun</a:t>
            </a:r>
            <a:r>
              <a:rPr lang="cs-CZ" sz="1000" b="0" dirty="0">
                <a:solidFill>
                  <a:srgbClr val="000000"/>
                </a:solidFill>
                <a:highlight>
                  <a:srgbClr val="00FF00"/>
                </a:highlight>
                <a:latin typeface="Arial" panose="020B0604020202020204" pitchFamily="34" charset="0"/>
                <a:ea typeface="Calibri" panose="020F0502020204030204" pitchFamily="34" charset="0"/>
                <a:cs typeface="Arial" panose="020B0604020202020204" pitchFamily="34" charset="0"/>
              </a:rPr>
              <a:t>   0:1                                         </a:t>
            </a:r>
            <a:r>
              <a:rPr lang="cs-CZ" sz="1000" b="0" dirty="0" err="1">
                <a:solidFill>
                  <a:srgbClr val="000000"/>
                </a:solidFill>
                <a:highlight>
                  <a:srgbClr val="00FF00"/>
                </a:highlight>
                <a:latin typeface="Arial" panose="020B0604020202020204" pitchFamily="34" charset="0"/>
                <a:ea typeface="Calibri" panose="020F0502020204030204" pitchFamily="34" charset="0"/>
                <a:cs typeface="Arial" panose="020B0604020202020204" pitchFamily="34" charset="0"/>
              </a:rPr>
              <a:t>O.Malecha</a:t>
            </a:r>
            <a:r>
              <a:rPr lang="cs-CZ" sz="1000" b="0" dirty="0">
                <a:solidFill>
                  <a:srgbClr val="000000"/>
                </a:solidFill>
                <a:highlight>
                  <a:srgbClr val="00FF00"/>
                </a:highlight>
                <a:latin typeface="Arial" panose="020B0604020202020204" pitchFamily="34" charset="0"/>
                <a:ea typeface="Calibri" panose="020F0502020204030204" pitchFamily="34" charset="0"/>
                <a:cs typeface="Arial" panose="020B0604020202020204" pitchFamily="34" charset="0"/>
              </a:rPr>
              <a:t>  0:2</a:t>
            </a:r>
          </a:p>
          <a:p>
            <a:pPr lvl="0" algn="just">
              <a:lnSpc>
                <a:spcPct val="107000"/>
              </a:lnSpc>
              <a:spcAft>
                <a:spcPts val="0"/>
              </a:spcAft>
            </a:pPr>
            <a:r>
              <a:rPr lang="cs-CZ" sz="1000" b="0" dirty="0" err="1">
                <a:solidFill>
                  <a:srgbClr val="000000"/>
                </a:solidFill>
                <a:highlight>
                  <a:srgbClr val="00FF00"/>
                </a:highlight>
                <a:latin typeface="Arial" panose="020B0604020202020204" pitchFamily="34" charset="0"/>
                <a:ea typeface="Calibri" panose="020F0502020204030204" pitchFamily="34" charset="0"/>
                <a:cs typeface="Arial" panose="020B0604020202020204" pitchFamily="34" charset="0"/>
              </a:rPr>
              <a:t>Z.Tlustoš</a:t>
            </a:r>
            <a:r>
              <a:rPr lang="cs-CZ" sz="1000" b="0" dirty="0">
                <a:solidFill>
                  <a:srgbClr val="000000"/>
                </a:solidFill>
                <a:highlight>
                  <a:srgbClr val="00FF00"/>
                </a:highlight>
                <a:latin typeface="Arial" panose="020B0604020202020204" pitchFamily="34" charset="0"/>
                <a:ea typeface="Calibri" panose="020F0502020204030204" pitchFamily="34" charset="0"/>
                <a:cs typeface="Arial" panose="020B0604020202020204" pitchFamily="34" charset="0"/>
              </a:rPr>
              <a:t>  0:2                                         </a:t>
            </a:r>
            <a:r>
              <a:rPr lang="cs-CZ" sz="1000" b="0" dirty="0" err="1">
                <a:solidFill>
                  <a:srgbClr val="000000"/>
                </a:solidFill>
                <a:highlight>
                  <a:srgbClr val="00FF00"/>
                </a:highlight>
                <a:latin typeface="Arial" panose="020B0604020202020204" pitchFamily="34" charset="0"/>
                <a:ea typeface="Calibri" panose="020F0502020204030204" pitchFamily="34" charset="0"/>
                <a:cs typeface="Arial" panose="020B0604020202020204" pitchFamily="34" charset="0"/>
              </a:rPr>
              <a:t>L.Šrotýř</a:t>
            </a:r>
            <a:r>
              <a:rPr lang="cs-CZ" sz="1000" b="0" dirty="0">
                <a:solidFill>
                  <a:srgbClr val="000000"/>
                </a:solidFill>
                <a:highlight>
                  <a:srgbClr val="00FF00"/>
                </a:highlight>
                <a:latin typeface="Arial" panose="020B0604020202020204" pitchFamily="34" charset="0"/>
                <a:ea typeface="Calibri" panose="020F0502020204030204" pitchFamily="34" charset="0"/>
                <a:cs typeface="Arial" panose="020B0604020202020204" pitchFamily="34" charset="0"/>
              </a:rPr>
              <a:t>       0:2</a:t>
            </a:r>
          </a:p>
          <a:p>
            <a:pPr lvl="0" algn="just">
              <a:lnSpc>
                <a:spcPct val="107000"/>
              </a:lnSpc>
              <a:spcAft>
                <a:spcPts val="0"/>
              </a:spcAft>
            </a:pPr>
            <a:r>
              <a:rPr lang="cs-CZ" sz="1000" b="0" dirty="0" err="1">
                <a:solidFill>
                  <a:srgbClr val="000000"/>
                </a:solidFill>
                <a:highlight>
                  <a:srgbClr val="00FF00"/>
                </a:highlight>
                <a:latin typeface="Arial" panose="020B0604020202020204" pitchFamily="34" charset="0"/>
                <a:ea typeface="Calibri" panose="020F0502020204030204" pitchFamily="34" charset="0"/>
                <a:cs typeface="Arial" panose="020B0604020202020204" pitchFamily="34" charset="0"/>
              </a:rPr>
              <a:t>J.F.Vízner</a:t>
            </a:r>
            <a:r>
              <a:rPr lang="cs-CZ" sz="1000" b="0" dirty="0">
                <a:solidFill>
                  <a:srgbClr val="000000"/>
                </a:solidFill>
                <a:highlight>
                  <a:srgbClr val="00FF00"/>
                </a:highlight>
                <a:latin typeface="Arial" panose="020B0604020202020204" pitchFamily="34" charset="0"/>
                <a:ea typeface="Calibri" panose="020F0502020204030204" pitchFamily="34" charset="0"/>
                <a:cs typeface="Arial" panose="020B0604020202020204" pitchFamily="34" charset="0"/>
              </a:rPr>
              <a:t> 1:2                                        </a:t>
            </a:r>
            <a:r>
              <a:rPr lang="cs-CZ" sz="1000" b="0" dirty="0" err="1">
                <a:solidFill>
                  <a:srgbClr val="000000"/>
                </a:solidFill>
                <a:highlight>
                  <a:srgbClr val="00FF00"/>
                </a:highlight>
                <a:latin typeface="Arial" panose="020B0604020202020204" pitchFamily="34" charset="0"/>
                <a:ea typeface="Calibri" panose="020F0502020204030204" pitchFamily="34" charset="0"/>
                <a:cs typeface="Arial" panose="020B0604020202020204" pitchFamily="34" charset="0"/>
              </a:rPr>
              <a:t>L.Ladič</a:t>
            </a:r>
            <a:r>
              <a:rPr lang="cs-CZ" sz="1000" b="0" dirty="0">
                <a:solidFill>
                  <a:srgbClr val="000000"/>
                </a:solidFill>
                <a:highlight>
                  <a:srgbClr val="00FF00"/>
                </a:highlight>
                <a:latin typeface="Arial" panose="020B0604020202020204" pitchFamily="34" charset="0"/>
                <a:ea typeface="Calibri" panose="020F0502020204030204" pitchFamily="34" charset="0"/>
                <a:cs typeface="Arial" panose="020B0604020202020204" pitchFamily="34" charset="0"/>
              </a:rPr>
              <a:t>        1:3</a:t>
            </a:r>
          </a:p>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Vítězíme na penalty a bereme bod navíc. Zápas jsme skvěle začali a zdálo se, že nám výhru nemůže nic vzít. To jsme se ale přepočítali, protože už v 1. poločase měl soupeř velké šance, které nevyužil, ale po bouřce v kabině ve 2. části dokázal velmi rychle vyrovnat a nakonec jsme byli rádi aspoň za remízu vylepšenou penaltovým úspěchem.</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Branky: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L.Ladič</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M.Vaszi</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T.Dopater</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J.Daniluk</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Sestava: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L.Šrotýř-D.Ivanič</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T.Németh</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J.Šedivý</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L.Pšenička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O.Malecha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L.Ladič</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J.Daniluk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J.Pilař</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T.Dopater</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Cap Ngoc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Bao</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R.Kopecký</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L.Kuča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M.Vaszi</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Trenér:</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Z.Németh</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Vedoucí: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R.Hrdlička</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Rozhodčí: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D.Mojžiš</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40 diváků</a:t>
            </a:r>
          </a:p>
        </p:txBody>
      </p:sp>
      <p:sp useBgFill="1">
        <p:nvSpPr>
          <p:cNvPr id="7" name="TextovéPole 6"/>
          <p:cNvSpPr txBox="1"/>
          <p:nvPr/>
        </p:nvSpPr>
        <p:spPr>
          <a:xfrm>
            <a:off x="5427362" y="307132"/>
            <a:ext cx="4608512" cy="1015663"/>
          </a:xfrm>
          <a:prstGeom prst="rect">
            <a:avLst/>
          </a:prstGeom>
          <a:effectLst>
            <a:glow rad="101600">
              <a:srgbClr val="FFFF66">
                <a:alpha val="40000"/>
              </a:srgbClr>
            </a:glow>
            <a:softEdge rad="241300"/>
          </a:effectLst>
        </p:spPr>
        <p:txBody>
          <a:bodyPr wrap="square" rtlCol="0">
            <a:spAutoFit/>
          </a:bodyPr>
          <a:lstStyle/>
          <a:p>
            <a:pPr algn="ctr"/>
            <a:r>
              <a:rPr lang="cs-CZ" sz="2000" dirty="0">
                <a:solidFill>
                  <a:srgbClr val="00CC00"/>
                </a:solidFill>
                <a:latin typeface="Arial Black" panose="020B0A04020102020204" pitchFamily="34" charset="0"/>
              </a:rPr>
              <a:t>Pokračování SK Štětí – FK Česká Kamenice 5:4 PK 18.5.2019</a:t>
            </a:r>
          </a:p>
        </p:txBody>
      </p:sp>
      <p:pic>
        <p:nvPicPr>
          <p:cNvPr id="8" name="Obrázek 7"/>
          <p:cNvPicPr>
            <a:picLocks noChangeAspect="1"/>
          </p:cNvPicPr>
          <p:nvPr/>
        </p:nvPicPr>
        <p:blipFill>
          <a:blip r:embed="rId2"/>
          <a:stretch>
            <a:fillRect/>
          </a:stretch>
        </p:blipFill>
        <p:spPr>
          <a:xfrm>
            <a:off x="9072984" y="6184133"/>
            <a:ext cx="794581" cy="796170"/>
          </a:xfrm>
          <a:prstGeom prst="rect">
            <a:avLst/>
          </a:prstGeom>
        </p:spPr>
      </p:pic>
      <p:sp>
        <p:nvSpPr>
          <p:cNvPr id="9" name="Obdélník 8">
            <a:extLst>
              <a:ext uri="{FF2B5EF4-FFF2-40B4-BE49-F238E27FC236}">
                <a16:creationId xmlns:a16="http://schemas.microsoft.com/office/drawing/2014/main" id="{16186EBB-8BCB-4289-BD38-CDAB4D538FFC}"/>
              </a:ext>
            </a:extLst>
          </p:cNvPr>
          <p:cNvSpPr/>
          <p:nvPr/>
        </p:nvSpPr>
        <p:spPr>
          <a:xfrm>
            <a:off x="216000" y="163704"/>
            <a:ext cx="4583002" cy="2616101"/>
          </a:xfrm>
          <a:prstGeom prst="rect">
            <a:avLst/>
          </a:prstGeom>
          <a:solidFill>
            <a:srgbClr val="F7FDA5"/>
          </a:solidFill>
        </p:spPr>
        <p:txBody>
          <a:bodyPr wrap="square">
            <a:spAutoFit/>
          </a:bodyPr>
          <a:lstStyle/>
          <a:p>
            <a:pPr algn="ctr"/>
            <a:r>
              <a:rPr lang="cs-CZ" sz="1800" u="sng" dirty="0">
                <a:ln w="9525">
                  <a:noFill/>
                  <a:prstDash val="solid"/>
                </a:ln>
                <a:effectLst>
                  <a:outerShdw blurRad="12700" dist="38100" dir="2700000" algn="tl" rotWithShape="0">
                    <a:schemeClr val="accent5">
                      <a:lumMod val="60000"/>
                      <a:lumOff val="40000"/>
                    </a:schemeClr>
                  </a:outerShdw>
                </a:effectLst>
                <a:latin typeface="Arial Black" panose="020B0A04020102020204" pitchFamily="34" charset="0"/>
                <a:cs typeface="Arial" panose="020B0604020202020204" pitchFamily="34" charset="0"/>
              </a:rPr>
              <a:t>Výsledky 25. kola přeboru dospělých 11.-12.5.2019 </a:t>
            </a:r>
            <a:endParaRPr lang="cs-CZ" sz="2400" u="sng" dirty="0">
              <a:ln w="9525">
                <a:noFill/>
                <a:prstDash val="solid"/>
              </a:ln>
              <a:effectLst>
                <a:outerShdw blurRad="12700" dist="38100" dir="2700000" algn="tl" rotWithShape="0">
                  <a:schemeClr val="accent5">
                    <a:lumMod val="60000"/>
                    <a:lumOff val="40000"/>
                  </a:schemeClr>
                </a:outerShdw>
              </a:effectLst>
              <a:latin typeface="Arial Black" panose="020B0A04020102020204" pitchFamily="34" charset="0"/>
              <a:cs typeface="Arial" panose="020B0604020202020204" pitchFamily="34" charset="0"/>
            </a:endParaRPr>
          </a:p>
          <a:p>
            <a:pPr fontAlgn="ctr"/>
            <a:r>
              <a:rPr lang="cs-CZ" sz="1600" dirty="0">
                <a:solidFill>
                  <a:srgbClr val="0033CC"/>
                </a:solidFill>
              </a:rPr>
              <a:t>FK </a:t>
            </a:r>
            <a:r>
              <a:rPr lang="cs-CZ" sz="1600" dirty="0" err="1">
                <a:solidFill>
                  <a:srgbClr val="0033CC"/>
                </a:solidFill>
              </a:rPr>
              <a:t>Tatran</a:t>
            </a:r>
            <a:r>
              <a:rPr lang="cs-CZ" sz="1600" dirty="0">
                <a:solidFill>
                  <a:srgbClr val="0033CC"/>
                </a:solidFill>
              </a:rPr>
              <a:t> Kadaň</a:t>
            </a:r>
            <a:r>
              <a:rPr lang="cs-CZ" sz="1600" b="0" dirty="0">
                <a:solidFill>
                  <a:srgbClr val="0033CC"/>
                </a:solidFill>
              </a:rPr>
              <a:t> - </a:t>
            </a:r>
            <a:r>
              <a:rPr lang="cs-CZ" sz="1600" dirty="0">
                <a:solidFill>
                  <a:srgbClr val="0033CC"/>
                </a:solidFill>
              </a:rPr>
              <a:t>SK </a:t>
            </a:r>
            <a:r>
              <a:rPr lang="cs-CZ" sz="1600" dirty="0" err="1">
                <a:solidFill>
                  <a:srgbClr val="0033CC"/>
                </a:solidFill>
              </a:rPr>
              <a:t>Brná</a:t>
            </a:r>
            <a:r>
              <a:rPr lang="cs-CZ" sz="1600" dirty="0">
                <a:solidFill>
                  <a:srgbClr val="0033CC"/>
                </a:solidFill>
              </a:rPr>
              <a:t>   7:1(5:0)</a:t>
            </a:r>
          </a:p>
          <a:p>
            <a:pPr fontAlgn="ctr"/>
            <a:r>
              <a:rPr lang="cs-CZ" sz="1600" dirty="0">
                <a:solidFill>
                  <a:srgbClr val="0033CC"/>
                </a:solidFill>
              </a:rPr>
              <a:t>ASK Lovosice</a:t>
            </a:r>
            <a:r>
              <a:rPr lang="cs-CZ" sz="1600" b="0" dirty="0">
                <a:solidFill>
                  <a:srgbClr val="0033CC"/>
                </a:solidFill>
              </a:rPr>
              <a:t> - </a:t>
            </a:r>
            <a:r>
              <a:rPr lang="cs-CZ" sz="1600" dirty="0">
                <a:solidFill>
                  <a:srgbClr val="0033CC"/>
                </a:solidFill>
              </a:rPr>
              <a:t>FK SEKO Louny  0:2(0:2)</a:t>
            </a:r>
          </a:p>
          <a:p>
            <a:pPr fontAlgn="ctr"/>
            <a:r>
              <a:rPr lang="cs-CZ" sz="1600" dirty="0">
                <a:solidFill>
                  <a:srgbClr val="0033CC"/>
                </a:solidFill>
              </a:rPr>
              <a:t>TJ Srbice</a:t>
            </a:r>
            <a:r>
              <a:rPr lang="cs-CZ" sz="1600" b="0" dirty="0">
                <a:solidFill>
                  <a:srgbClr val="0033CC"/>
                </a:solidFill>
              </a:rPr>
              <a:t> - </a:t>
            </a:r>
            <a:r>
              <a:rPr lang="cs-CZ" sz="1600" dirty="0">
                <a:solidFill>
                  <a:srgbClr val="0033CC"/>
                </a:solidFill>
              </a:rPr>
              <a:t>SK STAP Vilémov  1:2PK(1:0)</a:t>
            </a:r>
          </a:p>
          <a:p>
            <a:pPr fontAlgn="ctr"/>
            <a:r>
              <a:rPr lang="pl-PL" sz="1600" dirty="0">
                <a:solidFill>
                  <a:srgbClr val="0033CC"/>
                </a:solidFill>
              </a:rPr>
              <a:t>TJ Krupka</a:t>
            </a:r>
            <a:r>
              <a:rPr lang="pl-PL" sz="1600" b="0" dirty="0">
                <a:solidFill>
                  <a:srgbClr val="0033CC"/>
                </a:solidFill>
              </a:rPr>
              <a:t> - </a:t>
            </a:r>
            <a:r>
              <a:rPr lang="pl-PL" sz="1600" dirty="0">
                <a:solidFill>
                  <a:srgbClr val="0033CC"/>
                </a:solidFill>
              </a:rPr>
              <a:t>SK Baník Modlany 2:3(1:3)</a:t>
            </a:r>
          </a:p>
          <a:p>
            <a:pPr fontAlgn="ctr"/>
            <a:r>
              <a:rPr lang="cs-CZ" sz="1600" dirty="0">
                <a:solidFill>
                  <a:srgbClr val="0033CC"/>
                </a:solidFill>
              </a:rPr>
              <a:t>TJ Sokol </a:t>
            </a:r>
            <a:r>
              <a:rPr lang="cs-CZ" sz="1600" dirty="0" err="1">
                <a:solidFill>
                  <a:srgbClr val="0033CC"/>
                </a:solidFill>
              </a:rPr>
              <a:t>H.Jiřetín</a:t>
            </a:r>
            <a:r>
              <a:rPr lang="cs-CZ" sz="1600" b="0" dirty="0">
                <a:solidFill>
                  <a:srgbClr val="0033CC"/>
                </a:solidFill>
              </a:rPr>
              <a:t> - </a:t>
            </a:r>
            <a:r>
              <a:rPr lang="cs-CZ" sz="1600" dirty="0">
                <a:solidFill>
                  <a:srgbClr val="0033CC"/>
                </a:solidFill>
              </a:rPr>
              <a:t>TJ Perštejn  5:6 PK</a:t>
            </a:r>
          </a:p>
          <a:p>
            <a:pPr fontAlgn="ctr"/>
            <a:r>
              <a:rPr lang="cs-CZ" sz="1600" dirty="0">
                <a:solidFill>
                  <a:srgbClr val="0033CC"/>
                </a:solidFill>
              </a:rPr>
              <a:t>SK Štětí</a:t>
            </a:r>
            <a:r>
              <a:rPr lang="cs-CZ" sz="1600" b="0" dirty="0">
                <a:solidFill>
                  <a:srgbClr val="0033CC"/>
                </a:solidFill>
              </a:rPr>
              <a:t> - </a:t>
            </a:r>
            <a:r>
              <a:rPr lang="cs-CZ" sz="1600" dirty="0">
                <a:solidFill>
                  <a:srgbClr val="0033CC"/>
                </a:solidFill>
              </a:rPr>
              <a:t>FK Slavoj Žatec 3:2 PK (1:1)</a:t>
            </a:r>
          </a:p>
          <a:p>
            <a:pPr fontAlgn="ctr"/>
            <a:r>
              <a:rPr lang="cs-CZ" sz="1600" dirty="0">
                <a:solidFill>
                  <a:srgbClr val="0033CC"/>
                </a:solidFill>
              </a:rPr>
              <a:t>FK Jílové</a:t>
            </a:r>
            <a:r>
              <a:rPr lang="cs-CZ" sz="1600" b="0" dirty="0">
                <a:solidFill>
                  <a:srgbClr val="0033CC"/>
                </a:solidFill>
              </a:rPr>
              <a:t> - </a:t>
            </a:r>
            <a:r>
              <a:rPr lang="cs-CZ" sz="1600" dirty="0">
                <a:solidFill>
                  <a:srgbClr val="0033CC"/>
                </a:solidFill>
              </a:rPr>
              <a:t>FK Litoměřicko B  2:1 PK (0:1)</a:t>
            </a:r>
          </a:p>
          <a:p>
            <a:pPr fontAlgn="ctr"/>
            <a:r>
              <a:rPr lang="cs-CZ" sz="1600" dirty="0">
                <a:solidFill>
                  <a:srgbClr val="0033CC"/>
                </a:solidFill>
              </a:rPr>
              <a:t>FK Jiskra Modrá</a:t>
            </a:r>
            <a:r>
              <a:rPr lang="cs-CZ" sz="1600" b="0" dirty="0">
                <a:solidFill>
                  <a:srgbClr val="0033CC"/>
                </a:solidFill>
              </a:rPr>
              <a:t> - </a:t>
            </a:r>
            <a:r>
              <a:rPr lang="cs-CZ" sz="1600" dirty="0">
                <a:solidFill>
                  <a:srgbClr val="0033CC"/>
                </a:solidFill>
              </a:rPr>
              <a:t>FK Dobroměřice 1:0(0:0)</a:t>
            </a:r>
            <a:endParaRPr lang="cs-CZ" sz="1800" b="0" dirty="0">
              <a:solidFill>
                <a:srgbClr val="0033CC"/>
              </a:solidFill>
              <a:latin typeface="Arial Black" panose="020B0A04020102020204" pitchFamily="34" charset="0"/>
            </a:endParaRPr>
          </a:p>
        </p:txBody>
      </p:sp>
      <p:sp>
        <p:nvSpPr>
          <p:cNvPr id="10" name="TextovéPole 9"/>
          <p:cNvSpPr txBox="1"/>
          <p:nvPr/>
        </p:nvSpPr>
        <p:spPr>
          <a:xfrm>
            <a:off x="193668" y="2900008"/>
            <a:ext cx="4583002" cy="3693319"/>
          </a:xfrm>
          <a:prstGeom prst="rect">
            <a:avLst/>
          </a:prstGeom>
          <a:solidFill>
            <a:srgbClr val="99FFCC"/>
          </a:solidFill>
          <a:effectLst>
            <a:glow rad="101600">
              <a:srgbClr val="FFFF66">
                <a:alpha val="40000"/>
              </a:srgbClr>
            </a:glow>
            <a:softEdge rad="241300"/>
          </a:effectLst>
        </p:spPr>
        <p:txBody>
          <a:bodyPr wrap="square" rtlCol="0">
            <a:spAutoFit/>
          </a:bodyPr>
          <a:lstStyle/>
          <a:p>
            <a:pPr algn="just"/>
            <a:r>
              <a:rPr lang="cs-CZ" sz="1300" dirty="0">
                <a:latin typeface="Bookman Old Style" panose="02050604050505020204" pitchFamily="18" charset="0"/>
              </a:rPr>
              <a:t>4x se ve 25. kole rozhodovalo v penaltovém rozstřelu. 2x byli úspěšní domácí, jedněmi z nich bylo i Štětí, a 2x se radovali hosté. Šlágrem kola bylo utkání 2. s 3. Srbice-Vilémov v němž si hosté odvezli cenné 2 body. Překvapením byla i prohra Krupky doma s Modlany. Vysokou výhru Kadaně 7:1 nad </a:t>
            </a:r>
            <a:r>
              <a:rPr lang="cs-CZ" sz="1300" dirty="0" err="1">
                <a:latin typeface="Bookman Old Style" panose="02050604050505020204" pitchFamily="18" charset="0"/>
              </a:rPr>
              <a:t>Brnou</a:t>
            </a:r>
            <a:r>
              <a:rPr lang="cs-CZ" sz="1300" dirty="0">
                <a:latin typeface="Bookman Old Style" panose="02050604050505020204" pitchFamily="18" charset="0"/>
              </a:rPr>
              <a:t> také asi nikdo nečekal. Statečný výkon předvedli Lovosice proti vedoucím Lounům, ale školácké chyby a neproměňování střeleckých příležitostí nemohlo na body stačit . Horní Jiřetín, který si myslel, že má již v cestě za záchranou vyhráno doma padl na penalty s také se zachraňujícím Perštejnem. Důležité body si do své sbírky připsaly Modrá a Jílové. Jílové sice jen 2 body, ale když se podíváme na průběh utkání s Litoměřickou rezervou, tak zjistíme, že vyrovnávali až v závěru.  Modrá vyhrála také tím nejtěsnějším rozdílem.   </a:t>
            </a:r>
          </a:p>
        </p:txBody>
      </p:sp>
    </p:spTree>
    <p:extLst>
      <p:ext uri="{BB962C8B-B14F-4D97-AF65-F5344CB8AC3E}">
        <p14:creationId xmlns:p14="http://schemas.microsoft.com/office/powerpoint/2010/main" val="1182956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5472584" y="91108"/>
            <a:ext cx="4680520" cy="1569660"/>
          </a:xfrm>
          <a:prstGeom prst="rect">
            <a:avLst/>
          </a:prstGeom>
          <a:solidFill>
            <a:srgbClr val="CCCCFF"/>
          </a:solidFill>
          <a:effectLst>
            <a:glow rad="63500">
              <a:srgbClr val="FFCC99">
                <a:alpha val="40000"/>
              </a:srgbClr>
            </a:glow>
            <a:softEdge rad="342900"/>
          </a:effectLst>
        </p:spPr>
        <p:txBody>
          <a:bodyPr wrap="square" rtlCol="0">
            <a:spAutoFit/>
          </a:bodyPr>
          <a:lstStyle/>
          <a:p>
            <a:pPr algn="ctr"/>
            <a:r>
              <a:rPr lang="cs-CZ" sz="2400" dirty="0">
                <a:solidFill>
                  <a:srgbClr val="FF0000"/>
                </a:solidFill>
                <a:latin typeface="Arial Black" panose="020B0A04020102020204" pitchFamily="34" charset="0"/>
              </a:rPr>
              <a:t>Dorostenci nedokázali využít oslabení hostů, kteří hráli jen v 8, k vylepšení skóre  </a:t>
            </a:r>
          </a:p>
        </p:txBody>
      </p:sp>
      <p:sp>
        <p:nvSpPr>
          <p:cNvPr id="5" name="Obdélník 4"/>
          <p:cNvSpPr/>
          <p:nvPr/>
        </p:nvSpPr>
        <p:spPr>
          <a:xfrm>
            <a:off x="71984" y="1344861"/>
            <a:ext cx="4752528" cy="5547096"/>
          </a:xfrm>
          <a:prstGeom prst="rect">
            <a:avLst/>
          </a:prstGeom>
        </p:spPr>
        <p:txBody>
          <a:bodyPr wrap="square">
            <a:spAutoFit/>
          </a:bodyPr>
          <a:lstStyle/>
          <a:p>
            <a:pPr algn="ctr">
              <a:lnSpc>
                <a:spcPct val="107000"/>
              </a:lnSpc>
              <a:spcAft>
                <a:spcPts val="0"/>
              </a:spcAft>
            </a:pPr>
            <a:r>
              <a:rPr lang="cs-CZ" sz="1600" dirty="0">
                <a:highlight>
                  <a:srgbClr val="00FFFF"/>
                </a:highlight>
                <a:latin typeface="Arial Black" panose="020B0A04020102020204" pitchFamily="34" charset="0"/>
                <a:ea typeface="Calibri" panose="020F0502020204030204" pitchFamily="34" charset="0"/>
                <a:cs typeface="Arial" panose="020B0604020202020204" pitchFamily="34" charset="0"/>
              </a:rPr>
              <a:t>SK Štětí - FK Česká Kamenice </a:t>
            </a:r>
          </a:p>
          <a:p>
            <a:pPr algn="ctr">
              <a:lnSpc>
                <a:spcPct val="107000"/>
              </a:lnSpc>
              <a:spcAft>
                <a:spcPts val="0"/>
              </a:spcAft>
            </a:pPr>
            <a:r>
              <a:rPr lang="cs-CZ" sz="1600" dirty="0">
                <a:highlight>
                  <a:srgbClr val="00FFFF"/>
                </a:highlight>
                <a:latin typeface="Arial Black" panose="020B0A04020102020204" pitchFamily="34" charset="0"/>
                <a:ea typeface="Calibri" panose="020F0502020204030204" pitchFamily="34" charset="0"/>
                <a:cs typeface="Arial" panose="020B0604020202020204" pitchFamily="34" charset="0"/>
              </a:rPr>
              <a:t>5:4 PK(4:0)18.5.2019  22. 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Přijde změna, nepřijde změna a zlepší se jarní výkony štětského dorostu? Otázka, kterou si před zápasem kladli pozorovatelé sledující výsledky štětských kolektivů.  První  čtvrthodinka byla víceméně poznávací. Předělem v dění na hřišti se stála právě 15. minuta. Ladislav Ladič využil skulinky v hostující obraně a dokázal získat našemu týmu vedení 1:0. Tím to však zdaleka neskončilo. Spící obrana soupeře jen sledovala, jak kolem nich probíhá Mikoláš </a:t>
            </a:r>
            <a:r>
              <a:rPr lang="cs-CZ" sz="1000" b="0" dirty="0" err="1">
                <a:latin typeface="Arial" panose="020B0604020202020204" pitchFamily="34" charset="0"/>
                <a:ea typeface="Calibri" panose="020F0502020204030204" pitchFamily="34" charset="0"/>
                <a:cs typeface="Arial" panose="020B0604020202020204" pitchFamily="34" charset="0"/>
              </a:rPr>
              <a:t>Vaszi</a:t>
            </a:r>
            <a:r>
              <a:rPr lang="cs-CZ" sz="1000" b="0" dirty="0">
                <a:latin typeface="Arial" panose="020B0604020202020204" pitchFamily="34" charset="0"/>
                <a:ea typeface="Calibri" panose="020F0502020204030204" pitchFamily="34" charset="0"/>
                <a:cs typeface="Arial" panose="020B0604020202020204" pitchFamily="34" charset="0"/>
              </a:rPr>
              <a:t> a zvyšuje na 2:0. Ve 20. minutě to byl zase Tomáš </a:t>
            </a:r>
            <a:r>
              <a:rPr lang="cs-CZ" sz="1000" b="0" dirty="0" err="1">
                <a:latin typeface="Arial" panose="020B0604020202020204" pitchFamily="34" charset="0"/>
                <a:ea typeface="Calibri" panose="020F0502020204030204" pitchFamily="34" charset="0"/>
                <a:cs typeface="Arial" panose="020B0604020202020204" pitchFamily="34" charset="0"/>
              </a:rPr>
              <a:t>Dopater</a:t>
            </a:r>
            <a:r>
              <a:rPr lang="cs-CZ" sz="1000" b="0" dirty="0">
                <a:latin typeface="Arial" panose="020B0604020202020204" pitchFamily="34" charset="0"/>
                <a:ea typeface="Calibri" panose="020F0502020204030204" pitchFamily="34" charset="0"/>
                <a:cs typeface="Arial" panose="020B0604020202020204" pitchFamily="34" charset="0"/>
              </a:rPr>
              <a:t>, který měl cestu k úspěchu otevřenou. Hráči Kamenice až příliš spoléhali na to, že se bude pískat ofsajd, ale zůstalo jen u přání. 3:0. Vyvrcholením destrukce hostující obrany byla akce ve 21. minutě, kterou gólem na 4:0 ukončil Jakub </a:t>
            </a:r>
            <a:r>
              <a:rPr lang="cs-CZ" sz="1000" b="0" dirty="0" err="1">
                <a:latin typeface="Arial" panose="020B0604020202020204" pitchFamily="34" charset="0"/>
                <a:ea typeface="Calibri" panose="020F0502020204030204" pitchFamily="34" charset="0"/>
                <a:cs typeface="Arial" panose="020B0604020202020204" pitchFamily="34" charset="0"/>
              </a:rPr>
              <a:t>Daniluk</a:t>
            </a:r>
            <a:r>
              <a:rPr lang="cs-CZ" sz="1000" b="0" dirty="0">
                <a:latin typeface="Arial" panose="020B0604020202020204" pitchFamily="34" charset="0"/>
                <a:ea typeface="Calibri" panose="020F0502020204030204" pitchFamily="34" charset="0"/>
                <a:cs typeface="Arial" panose="020B0604020202020204" pitchFamily="34" charset="0"/>
              </a:rPr>
              <a:t>. Výsledek 4:0 za necelou půlku prvního poločasu nečekal nikdo. Možná nás to uspokojilo, možná už se Česká Kamenice probudila, ale zbytek 1. půle aspoň co se brankových příležitostí týče, patřil hostům. Ve 25. minutě si na míč sáhnul Lukáš </a:t>
            </a:r>
            <a:r>
              <a:rPr lang="cs-CZ" sz="1000" b="0" dirty="0" err="1">
                <a:latin typeface="Arial" panose="020B0604020202020204" pitchFamily="34" charset="0"/>
                <a:ea typeface="Calibri" panose="020F0502020204030204" pitchFamily="34" charset="0"/>
                <a:cs typeface="Arial" panose="020B0604020202020204" pitchFamily="34" charset="0"/>
              </a:rPr>
              <a:t>Šrotýř</a:t>
            </a:r>
            <a:r>
              <a:rPr lang="cs-CZ" sz="1000" b="0" dirty="0">
                <a:latin typeface="Arial" panose="020B0604020202020204" pitchFamily="34" charset="0"/>
                <a:ea typeface="Calibri" panose="020F0502020204030204" pitchFamily="34" charset="0"/>
                <a:cs typeface="Arial" panose="020B0604020202020204" pitchFamily="34" charset="0"/>
              </a:rPr>
              <a:t> v naší brance a vytěsnil ho na tyč. Na svém místě stál i při dalším útoku a skvělým zákrokem udržel čisté konto. Obrovskou příležitost ke snížení náskoku měl soupeř ve 30. minutě. Jeden míč za druhým pálil na naši branku při velkém závalu před naší svatyní. Už se zdálo, že je to neudržitelné a míč přejde brankovou čáru. Nakonec se tak nestalo a kámen, který spadnul trenérům Štětí ze srdce, byl slyšet až ve Stračí. Druhý poločas začal šancí Mikuláše </a:t>
            </a:r>
            <a:r>
              <a:rPr lang="cs-CZ" sz="1000" b="0" dirty="0" err="1">
                <a:latin typeface="Arial" panose="020B0604020202020204" pitchFamily="34" charset="0"/>
                <a:ea typeface="Calibri" panose="020F0502020204030204" pitchFamily="34" charset="0"/>
                <a:cs typeface="Arial" panose="020B0604020202020204" pitchFamily="34" charset="0"/>
              </a:rPr>
              <a:t>Vasziho</a:t>
            </a:r>
            <a:r>
              <a:rPr lang="cs-CZ" sz="1000" b="0" dirty="0">
                <a:latin typeface="Arial" panose="020B0604020202020204" pitchFamily="34" charset="0"/>
                <a:ea typeface="Calibri" panose="020F0502020204030204" pitchFamily="34" charset="0"/>
                <a:cs typeface="Arial" panose="020B0604020202020204" pitchFamily="34" charset="0"/>
              </a:rPr>
              <a:t>, kterému ale míč na kopačku mu dobře nesedl. Hned z protiútoku něco podobného předvedl Václav Beneš. Další scénář 2. poločasu připomínal ten z 1., akorát v obráceném gardu. Naše obranná činnost začala uvadat v 51. minutě po centru do vápna, kde si nikdo nevšímal Patrika </a:t>
            </a:r>
            <a:r>
              <a:rPr lang="cs-CZ" sz="1000" b="0" dirty="0" err="1">
                <a:latin typeface="Arial" panose="020B0604020202020204" pitchFamily="34" charset="0"/>
                <a:ea typeface="Calibri" panose="020F0502020204030204" pitchFamily="34" charset="0"/>
                <a:cs typeface="Arial" panose="020B0604020202020204" pitchFamily="34" charset="0"/>
              </a:rPr>
              <a:t>Vicza</a:t>
            </a:r>
            <a:r>
              <a:rPr lang="cs-CZ" sz="1000" b="0" dirty="0">
                <a:latin typeface="Arial" panose="020B0604020202020204" pitchFamily="34" charset="0"/>
                <a:ea typeface="Calibri" panose="020F0502020204030204" pitchFamily="34" charset="0"/>
                <a:cs typeface="Arial" panose="020B0604020202020204" pitchFamily="34" charset="0"/>
              </a:rPr>
              <a:t> a ten snížil na 1:4. V 53. minutě pro změnu měl snadnou práci Zdeněk </a:t>
            </a:r>
            <a:r>
              <a:rPr lang="cs-CZ" sz="1000" b="0" dirty="0" err="1">
                <a:latin typeface="Arial" panose="020B0604020202020204" pitchFamily="34" charset="0"/>
                <a:ea typeface="Calibri" panose="020F0502020204030204" pitchFamily="34" charset="0"/>
                <a:cs typeface="Arial" panose="020B0604020202020204" pitchFamily="34" charset="0"/>
              </a:rPr>
              <a:t>Tlustoš</a:t>
            </a:r>
            <a:r>
              <a:rPr lang="cs-CZ" sz="1000" b="0" dirty="0">
                <a:latin typeface="Arial" panose="020B0604020202020204" pitchFamily="34" charset="0"/>
                <a:ea typeface="Calibri" panose="020F0502020204030204" pitchFamily="34" charset="0"/>
                <a:cs typeface="Arial" panose="020B0604020202020204" pitchFamily="34" charset="0"/>
              </a:rPr>
              <a:t> a upravil na 2:4. Hostující hráči ožívali jako polití živou vodou a naopak naše jedenáctka nedokázala reagovat. Zdálo se, že by našemu týmu pomohl ručník na hřišti, ale na to se ve fotbale nehraje. Místo něho přistál v 53. minutě z kopačky Marka Kellnera balón v naší síti a bylo to už jen o jednu branku 3:4. Od další pohromy nás uchránil v 59. minutě výborný brankářský zákrok Lukáše </a:t>
            </a:r>
            <a:r>
              <a:rPr lang="cs-CZ" sz="1000" b="0" dirty="0" err="1">
                <a:latin typeface="Arial" panose="020B0604020202020204" pitchFamily="34" charset="0"/>
                <a:ea typeface="Calibri" panose="020F0502020204030204" pitchFamily="34" charset="0"/>
                <a:cs typeface="Arial" panose="020B0604020202020204" pitchFamily="34" charset="0"/>
              </a:rPr>
              <a:t>Šrotýře</a:t>
            </a:r>
            <a:r>
              <a:rPr lang="cs-CZ" sz="1000" b="0" dirty="0">
                <a:latin typeface="Arial" panose="020B0604020202020204" pitchFamily="34" charset="0"/>
                <a:ea typeface="Calibri" panose="020F0502020204030204" pitchFamily="34" charset="0"/>
                <a:cs typeface="Arial" panose="020B0604020202020204" pitchFamily="34" charset="0"/>
              </a:rPr>
              <a:t>. V 62. minutě už nás však od vyrovnání neuchránil. </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ovéPole 5"/>
          <p:cNvSpPr txBox="1"/>
          <p:nvPr/>
        </p:nvSpPr>
        <p:spPr>
          <a:xfrm>
            <a:off x="143992" y="131470"/>
            <a:ext cx="4680520" cy="1015663"/>
          </a:xfrm>
          <a:prstGeom prst="rect">
            <a:avLst/>
          </a:prstGeom>
          <a:solidFill>
            <a:srgbClr val="CCFF66"/>
          </a:solidFill>
          <a:ln w="41275">
            <a:solidFill>
              <a:srgbClr val="FF66CC"/>
            </a:solidFill>
          </a:ln>
          <a:effectLst>
            <a:softEdge rad="0"/>
          </a:effectLst>
        </p:spPr>
        <p:txBody>
          <a:bodyPr wrap="square" rtlCol="0">
            <a:spAutoFit/>
          </a:bodyPr>
          <a:lstStyle/>
          <a:p>
            <a:pPr algn="ctr"/>
            <a:r>
              <a:rPr lang="cs-CZ" sz="2000" dirty="0">
                <a:latin typeface="Arial Black" panose="020B0A04020102020204" pitchFamily="34" charset="0"/>
              </a:rPr>
              <a:t>Hororový příběh sehráli dorostenci v I.A třídě. Vedli 4:0, ale ani to nestačilo na výhru </a:t>
            </a:r>
          </a:p>
        </p:txBody>
      </p:sp>
      <p:cxnSp>
        <p:nvCxnSpPr>
          <p:cNvPr id="7" name="Přímá spojnice se šipkou 6">
            <a:extLst>
              <a:ext uri="{FF2B5EF4-FFF2-40B4-BE49-F238E27FC236}">
                <a16:creationId xmlns:a16="http://schemas.microsoft.com/office/drawing/2014/main" id="{6CC32796-18B0-4995-9FD6-BBE2C1C9659D}"/>
              </a:ext>
            </a:extLst>
          </p:cNvPr>
          <p:cNvCxnSpPr/>
          <p:nvPr/>
        </p:nvCxnSpPr>
        <p:spPr bwMode="auto">
          <a:xfrm>
            <a:off x="2520256" y="7003876"/>
            <a:ext cx="936104" cy="0"/>
          </a:xfrm>
          <a:prstGeom prst="straightConnector1">
            <a:avLst/>
          </a:prstGeom>
          <a:noFill/>
          <a:ln w="25400" cap="flat" cmpd="sng" algn="ctr">
            <a:solidFill>
              <a:srgbClr val="FF99FF"/>
            </a:solidFill>
            <a:prstDash val="solid"/>
            <a:round/>
            <a:headEnd type="none" w="med" len="med"/>
            <a:tailEnd type="triangle"/>
          </a:ln>
          <a:effectLst>
            <a:outerShdw dist="45791" dir="2021404" algn="ctr" rotWithShape="0">
              <a:srgbClr val="9999FF"/>
            </a:outerShdw>
          </a:effectLst>
        </p:spPr>
      </p:cxnSp>
      <p:sp>
        <p:nvSpPr>
          <p:cNvPr id="2" name="Obdélník 1">
            <a:extLst>
              <a:ext uri="{FF2B5EF4-FFF2-40B4-BE49-F238E27FC236}">
                <a16:creationId xmlns:a16="http://schemas.microsoft.com/office/drawing/2014/main" id="{E4AA6017-90CA-4932-AB7D-4F1817C60A7F}"/>
              </a:ext>
            </a:extLst>
          </p:cNvPr>
          <p:cNvSpPr/>
          <p:nvPr/>
        </p:nvSpPr>
        <p:spPr>
          <a:xfrm>
            <a:off x="5472584" y="1800081"/>
            <a:ext cx="4680520" cy="5347811"/>
          </a:xfrm>
          <a:prstGeom prst="rect">
            <a:avLst/>
          </a:prstGeom>
        </p:spPr>
        <p:txBody>
          <a:bodyPr wrap="square">
            <a:spAutoFit/>
          </a:bodyPr>
          <a:lstStyle/>
          <a:p>
            <a:pPr algn="ctr">
              <a:lnSpc>
                <a:spcPct val="107000"/>
              </a:lnSpc>
              <a:spcAft>
                <a:spcPts val="0"/>
              </a:spcAft>
            </a:pPr>
            <a:r>
              <a:rPr lang="cs-CZ" sz="1600" dirty="0">
                <a:highlight>
                  <a:srgbClr val="99FF66"/>
                </a:highlight>
                <a:latin typeface="Arial" panose="020B0604020202020204" pitchFamily="34" charset="0"/>
                <a:ea typeface="Calibri" panose="020F0502020204030204" pitchFamily="34" charset="0"/>
                <a:cs typeface="Times New Roman" panose="02020603050405020304" pitchFamily="18" charset="0"/>
              </a:rPr>
              <a:t>SK Štětí – SK </a:t>
            </a:r>
            <a:r>
              <a:rPr lang="cs-CZ" sz="1600" dirty="0" err="1">
                <a:highlight>
                  <a:srgbClr val="99FF66"/>
                </a:highlight>
                <a:latin typeface="Arial" panose="020B0604020202020204" pitchFamily="34" charset="0"/>
                <a:ea typeface="Calibri" panose="020F0502020204030204" pitchFamily="34" charset="0"/>
                <a:cs typeface="Times New Roman" panose="02020603050405020304" pitchFamily="18" charset="0"/>
              </a:rPr>
              <a:t>Plaston</a:t>
            </a:r>
            <a:r>
              <a:rPr lang="cs-CZ" sz="1600" dirty="0">
                <a:highlight>
                  <a:srgbClr val="99FF66"/>
                </a:highlight>
                <a:latin typeface="Arial" panose="020B0604020202020204" pitchFamily="34" charset="0"/>
                <a:ea typeface="Calibri" panose="020F0502020204030204" pitchFamily="34" charset="0"/>
                <a:cs typeface="Times New Roman" panose="02020603050405020304" pitchFamily="18" charset="0"/>
              </a:rPr>
              <a:t> Šluknov</a:t>
            </a:r>
            <a:endParaRPr lang="cs-CZ" sz="1100" dirty="0">
              <a:highlight>
                <a:srgbClr val="99FF66"/>
              </a:highligh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highlight>
                  <a:srgbClr val="99FF66"/>
                </a:highlight>
                <a:latin typeface="Arial" panose="020B0604020202020204" pitchFamily="34" charset="0"/>
                <a:ea typeface="Calibri" panose="020F0502020204030204" pitchFamily="34" charset="0"/>
                <a:cs typeface="Times New Roman" panose="02020603050405020304" pitchFamily="18" charset="0"/>
              </a:rPr>
              <a:t>2:0(2:0)  25.5.2019  23. kolo</a:t>
            </a:r>
            <a:endParaRPr lang="cs-CZ" sz="1100" dirty="0">
              <a:highlight>
                <a:srgbClr val="99FF66"/>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b="0" dirty="0">
                <a:latin typeface="Arial" panose="020B0604020202020204" pitchFamily="34" charset="0"/>
                <a:ea typeface="Calibri" panose="020F0502020204030204" pitchFamily="34" charset="0"/>
                <a:cs typeface="Arial" panose="020B0604020202020204" pitchFamily="34" charset="0"/>
              </a:rPr>
              <a:t>Jaké překvapení nás čekalo, když až z dalekého Šluknova k nám přijel soupeř pouze s 8 fotbalisty. Šluknov měl před zápasem před námi náskok 11 bodů a naše naděje na úspěch nevypadala moc růžově. Takto se ale situace zcela změnila a vyhrát jsme měli my ne malým rozdílem. Míč jsme převzali do své úschovy, ale to bylo jediné pozitivní. Co s ním a jak ho dostat do branky už bylo složitější. Místo toho, abychom začali ostřelovat branku soupeře, tak jsme se vrhali do kombinace a s míčem chtěli dojít až do branky. Soupeř soustředěně bránil a moc nám to nedovoloval. Ještě, že vyšly 2 volné přímé kopy Jakubovi </a:t>
            </a:r>
            <a:r>
              <a:rPr lang="cs-CZ" b="0" dirty="0" err="1">
                <a:latin typeface="Arial" panose="020B0604020202020204" pitchFamily="34" charset="0"/>
                <a:ea typeface="Calibri" panose="020F0502020204030204" pitchFamily="34" charset="0"/>
                <a:cs typeface="Arial" panose="020B0604020202020204" pitchFamily="34" charset="0"/>
              </a:rPr>
              <a:t>Danilukovi</a:t>
            </a:r>
            <a:r>
              <a:rPr lang="cs-CZ" b="0" dirty="0">
                <a:latin typeface="Arial" panose="020B0604020202020204" pitchFamily="34" charset="0"/>
                <a:ea typeface="Calibri" panose="020F0502020204030204" pitchFamily="34" charset="0"/>
                <a:cs typeface="Arial" panose="020B0604020202020204" pitchFamily="34" charset="0"/>
              </a:rPr>
              <a:t> ve 20. a 33. minutě a do kabin na přestávku jsme tak mohli odejít aspoň s 2 brankovým náskokem. Jestli si někdo myslel, že ve 2. poločase se to protrhne a spustíme brankový ohňostroj, tak se hodně přepočítal. Jak se říká, trenérům stávaly z předvedené hry vlasy na hlavě. Ani jednou už jsme nedokázali hostujícího brankáře překonat a bylo z toho utrápené vítězství 2:0. Hosté odjížděli spokojeni, protože tomu, že odjedou domů jen s dvoubrankovým přídělem před zápasem těžko věřili.      </a:t>
            </a:r>
          </a:p>
          <a:p>
            <a:pPr>
              <a:lnSpc>
                <a:spcPct val="107000"/>
              </a:lnSpc>
              <a:spcAft>
                <a:spcPts val="0"/>
              </a:spcAft>
            </a:pPr>
            <a:r>
              <a:rPr lang="cs-CZ" b="0" u="sng" dirty="0">
                <a:latin typeface="Arial" panose="020B0604020202020204" pitchFamily="34" charset="0"/>
                <a:ea typeface="Calibri" panose="020F0502020204030204" pitchFamily="34" charset="0"/>
                <a:cs typeface="Arial" panose="020B0604020202020204" pitchFamily="34" charset="0"/>
              </a:rPr>
              <a:t>Branky:</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J.Daniluk</a:t>
            </a:r>
            <a:r>
              <a:rPr lang="cs-CZ" b="0" dirty="0">
                <a:latin typeface="Arial" panose="020B0604020202020204" pitchFamily="34" charset="0"/>
                <a:ea typeface="Calibri" panose="020F0502020204030204" pitchFamily="34" charset="0"/>
                <a:cs typeface="Arial" panose="020B0604020202020204" pitchFamily="34" charset="0"/>
              </a:rPr>
              <a:t> 2</a:t>
            </a:r>
          </a:p>
          <a:p>
            <a:pPr>
              <a:lnSpc>
                <a:spcPct val="107000"/>
              </a:lnSpc>
              <a:spcAft>
                <a:spcPts val="0"/>
              </a:spcAft>
            </a:pPr>
            <a:r>
              <a:rPr lang="cs-CZ" b="0" u="sng" dirty="0">
                <a:latin typeface="Arial" panose="020B0604020202020204" pitchFamily="34" charset="0"/>
                <a:ea typeface="Calibri" panose="020F0502020204030204" pitchFamily="34" charset="0"/>
                <a:cs typeface="Arial" panose="020B0604020202020204" pitchFamily="34" charset="0"/>
              </a:rPr>
              <a:t>Sestava:</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L.Šrotýř-D.Ivanič</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T.Németh</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J.Šedivý</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L.Pšenička</a:t>
            </a:r>
            <a:r>
              <a:rPr lang="cs-CZ"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L.Kuča</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J.Danilik</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J.Pilař</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T.Dopater</a:t>
            </a:r>
            <a:r>
              <a:rPr lang="cs-CZ" b="0" dirty="0">
                <a:latin typeface="Arial" panose="020B0604020202020204" pitchFamily="34" charset="0"/>
                <a:ea typeface="Calibri" panose="020F0502020204030204" pitchFamily="34" charset="0"/>
                <a:cs typeface="Arial" panose="020B0604020202020204" pitchFamily="34" charset="0"/>
              </a:rPr>
              <a:t>, Cap, </a:t>
            </a:r>
            <a:r>
              <a:rPr lang="cs-CZ" b="0" dirty="0" err="1">
                <a:latin typeface="Arial" panose="020B0604020202020204" pitchFamily="34" charset="0"/>
                <a:ea typeface="Calibri" panose="020F0502020204030204" pitchFamily="34" charset="0"/>
                <a:cs typeface="Arial" panose="020B0604020202020204" pitchFamily="34" charset="0"/>
              </a:rPr>
              <a:t>M.Vaszi</a:t>
            </a:r>
            <a:r>
              <a:rPr lang="cs-CZ"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P.Prokopec</a:t>
            </a:r>
            <a:endParaRPr lang="cs-CZ"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b="0" u="sng" dirty="0">
                <a:latin typeface="Arial" panose="020B0604020202020204" pitchFamily="34" charset="0"/>
                <a:ea typeface="Calibri" panose="020F0502020204030204" pitchFamily="34" charset="0"/>
                <a:cs typeface="Arial" panose="020B0604020202020204" pitchFamily="34" charset="0"/>
              </a:rPr>
              <a:t>Trenér:</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Z.Németh</a:t>
            </a:r>
            <a:r>
              <a:rPr lang="cs-CZ" b="0" dirty="0">
                <a:latin typeface="Arial" panose="020B0604020202020204" pitchFamily="34" charset="0"/>
                <a:ea typeface="Calibri" panose="020F0502020204030204" pitchFamily="34" charset="0"/>
                <a:cs typeface="Arial" panose="020B0604020202020204" pitchFamily="34" charset="0"/>
              </a:rPr>
              <a:t>  Vedoucí: </a:t>
            </a:r>
            <a:r>
              <a:rPr lang="cs-CZ" b="0" dirty="0" err="1">
                <a:latin typeface="Arial" panose="020B0604020202020204" pitchFamily="34" charset="0"/>
                <a:ea typeface="Calibri" panose="020F0502020204030204" pitchFamily="34" charset="0"/>
                <a:cs typeface="Arial" panose="020B0604020202020204" pitchFamily="34" charset="0"/>
              </a:rPr>
              <a:t>D.Németh</a:t>
            </a:r>
            <a:endParaRPr lang="cs-CZ"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b="0" u="sng" dirty="0">
                <a:latin typeface="Arial" panose="020B0604020202020204" pitchFamily="34" charset="0"/>
                <a:ea typeface="Calibri" panose="020F0502020204030204" pitchFamily="34" charset="0"/>
                <a:cs typeface="Arial" panose="020B0604020202020204" pitchFamily="34" charset="0"/>
              </a:rPr>
              <a:t>Rozhodčí:</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M.Otta</a:t>
            </a:r>
            <a:r>
              <a:rPr lang="cs-CZ" b="0" dirty="0">
                <a:latin typeface="Arial" panose="020B0604020202020204" pitchFamily="34" charset="0"/>
                <a:ea typeface="Calibri" panose="020F0502020204030204" pitchFamily="34" charset="0"/>
                <a:cs typeface="Arial" panose="020B0604020202020204" pitchFamily="34" charset="0"/>
              </a:rPr>
              <a:t>             </a:t>
            </a:r>
            <a:endParaRPr lang="cs-CZ" sz="1100" b="0" dirty="0">
              <a:latin typeface="Arial" panose="020B0604020202020204" pitchFamily="34" charset="0"/>
              <a:ea typeface="Calibri" panose="020F0502020204030204" pitchFamily="34" charset="0"/>
              <a:cs typeface="Arial" panose="020B0604020202020204" pitchFamily="34" charset="0"/>
            </a:endParaRPr>
          </a:p>
        </p:txBody>
      </p:sp>
      <p:sp>
        <p:nvSpPr>
          <p:cNvPr id="8" name="TextovéPole 7">
            <a:extLst>
              <a:ext uri="{FF2B5EF4-FFF2-40B4-BE49-F238E27FC236}">
                <a16:creationId xmlns:a16="http://schemas.microsoft.com/office/drawing/2014/main" id="{5D10A753-E85C-49F0-A6EA-AA4F3B46AF65}"/>
              </a:ext>
            </a:extLst>
          </p:cNvPr>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23</a:t>
            </a:r>
          </a:p>
        </p:txBody>
      </p:sp>
      <p:sp>
        <p:nvSpPr>
          <p:cNvPr id="9" name="TextovéPole 8">
            <a:extLst>
              <a:ext uri="{FF2B5EF4-FFF2-40B4-BE49-F238E27FC236}">
                <a16:creationId xmlns:a16="http://schemas.microsoft.com/office/drawing/2014/main" id="{91526E1D-484C-4C9A-BD7F-E8C49E935D8A}"/>
              </a:ext>
            </a:extLst>
          </p:cNvPr>
          <p:cNvSpPr txBox="1"/>
          <p:nvPr/>
        </p:nvSpPr>
        <p:spPr>
          <a:xfrm>
            <a:off x="1953410" y="6896154"/>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26</a:t>
            </a:r>
          </a:p>
        </p:txBody>
      </p:sp>
    </p:spTree>
    <p:extLst>
      <p:ext uri="{BB962C8B-B14F-4D97-AF65-F5344CB8AC3E}">
        <p14:creationId xmlns:p14="http://schemas.microsoft.com/office/powerpoint/2010/main" val="211517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39931" y="1072082"/>
            <a:ext cx="4608512" cy="5976000"/>
          </a:xfrm>
          <a:prstGeom prst="rect">
            <a:avLst/>
          </a:prstGeom>
        </p:spPr>
        <p:txBody>
          <a:bodyPr wrap="square">
            <a:spAutoFit/>
          </a:bodyPr>
          <a:lstStyle/>
          <a:p>
            <a:pPr algn="ctr">
              <a:lnSpc>
                <a:spcPct val="107000"/>
              </a:lnSpc>
              <a:spcAft>
                <a:spcPts val="0"/>
              </a:spcAft>
            </a:pPr>
            <a:r>
              <a:rPr lang="cs-CZ" sz="1600" dirty="0">
                <a:highlight>
                  <a:srgbClr val="00FFFF"/>
                </a:highlight>
                <a:latin typeface="Arial Black" panose="020B0A04020102020204" pitchFamily="34" charset="0"/>
                <a:ea typeface="Calibri" panose="020F0502020204030204" pitchFamily="34" charset="0"/>
                <a:cs typeface="Arial" panose="020B0604020202020204" pitchFamily="34" charset="0"/>
              </a:rPr>
              <a:t>TJ Chlumec-SK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highlight>
                  <a:srgbClr val="00FFFF"/>
                </a:highlight>
                <a:latin typeface="Arial Black" panose="020B0A04020102020204" pitchFamily="34" charset="0"/>
                <a:ea typeface="Calibri" panose="020F0502020204030204" pitchFamily="34" charset="0"/>
                <a:cs typeface="Arial" panose="020B0604020202020204" pitchFamily="34" charset="0"/>
              </a:rPr>
              <a:t>6:3(5:2)  11.5.2019  21.kolo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Stejně jako k poslednímu venkovnímu zápasu odjížděli dorostenci i do Chlumce pouze v deseti a moc to nenapovídalo, že by se matné jarní výkony měly změnit. Soupeř na jaře také výsledkově zrovna 2x nezáří a  na začátku se zdálo, že je šance uspět.  6. minutě byl faulován pronikající Jakub </a:t>
            </a:r>
            <a:r>
              <a:rPr lang="cs-CZ" sz="1000" b="0" dirty="0" err="1">
                <a:latin typeface="Arial" panose="020B0604020202020204" pitchFamily="34" charset="0"/>
                <a:ea typeface="Calibri" panose="020F0502020204030204" pitchFamily="34" charset="0"/>
                <a:cs typeface="Arial" panose="020B0604020202020204" pitchFamily="34" charset="0"/>
              </a:rPr>
              <a:t>Daniluk</a:t>
            </a:r>
            <a:r>
              <a:rPr lang="cs-CZ" sz="1000" b="0" dirty="0">
                <a:latin typeface="Arial" panose="020B0604020202020204" pitchFamily="34" charset="0"/>
                <a:ea typeface="Calibri" panose="020F0502020204030204" pitchFamily="34" charset="0"/>
                <a:cs typeface="Arial" panose="020B0604020202020204" pitchFamily="34" charset="0"/>
              </a:rPr>
              <a:t> a úlohu rozehrát volný přímý kop převzal věkem ještě žák Daniel </a:t>
            </a:r>
            <a:r>
              <a:rPr lang="cs-CZ" sz="1000" b="0" dirty="0" err="1">
                <a:latin typeface="Arial" panose="020B0604020202020204" pitchFamily="34" charset="0"/>
                <a:ea typeface="Calibri" panose="020F0502020204030204" pitchFamily="34" charset="0"/>
                <a:cs typeface="Arial" panose="020B0604020202020204" pitchFamily="34" charset="0"/>
              </a:rPr>
              <a:t>Ivanič</a:t>
            </a:r>
            <a:r>
              <a:rPr lang="cs-CZ" sz="1000" b="0" dirty="0">
                <a:latin typeface="Arial" panose="020B0604020202020204" pitchFamily="34" charset="0"/>
                <a:ea typeface="Calibri" panose="020F0502020204030204" pitchFamily="34" charset="0"/>
                <a:cs typeface="Arial" panose="020B0604020202020204" pitchFamily="34" charset="0"/>
              </a:rPr>
              <a:t>. Přes zeď mířil dobře a Tomáš Hubka v brance s velkými obtížemi míč vyrazil. Za další 2 minuty jsme se ocitli pod tlakem, obránci nedokázali odvrátit  míč do bezpečí a po střele přesně k tyči jsme prohrávali 1:0. Nijak nás to nerozhodilo. Uběhly snad 2. minuty a po výměně míče na jeden dotek jsme po gólu Daniela </a:t>
            </a:r>
            <a:r>
              <a:rPr lang="cs-CZ" sz="1000" b="0" dirty="0" err="1">
                <a:latin typeface="Arial" panose="020B0604020202020204" pitchFamily="34" charset="0"/>
                <a:ea typeface="Calibri" panose="020F0502020204030204" pitchFamily="34" charset="0"/>
                <a:cs typeface="Arial" panose="020B0604020202020204" pitchFamily="34" charset="0"/>
              </a:rPr>
              <a:t>Ivaniče</a:t>
            </a:r>
            <a:r>
              <a:rPr lang="cs-CZ" sz="1000" b="0" dirty="0">
                <a:latin typeface="Arial" panose="020B0604020202020204" pitchFamily="34" charset="0"/>
                <a:ea typeface="Calibri" panose="020F0502020204030204" pitchFamily="34" charset="0"/>
                <a:cs typeface="Arial" panose="020B0604020202020204" pitchFamily="34" charset="0"/>
              </a:rPr>
              <a:t> slavili vyrovnání na 1:1. Branková přetahovaná pokračovala a hned ve 12. minutě  se přesnou koncovkou uvedl Jakub </a:t>
            </a:r>
            <a:r>
              <a:rPr lang="cs-CZ" sz="1000" b="0" dirty="0" err="1">
                <a:latin typeface="Arial" panose="020B0604020202020204" pitchFamily="34" charset="0"/>
                <a:ea typeface="Calibri" panose="020F0502020204030204" pitchFamily="34" charset="0"/>
                <a:cs typeface="Arial" panose="020B0604020202020204" pitchFamily="34" charset="0"/>
              </a:rPr>
              <a:t>Daniluk</a:t>
            </a:r>
            <a:r>
              <a:rPr lang="cs-CZ" sz="1000" b="0" dirty="0">
                <a:latin typeface="Arial" panose="020B0604020202020204" pitchFamily="34" charset="0"/>
                <a:ea typeface="Calibri" panose="020F0502020204030204" pitchFamily="34" charset="0"/>
                <a:cs typeface="Arial" panose="020B0604020202020204" pitchFamily="34" charset="0"/>
              </a:rPr>
              <a:t>. Naše vedení 2:1 dlouhého trvání nemělo a hned z následujícího protiútoku po chybě brankáře Jaroslav Kugler skóre zarovnal na 2:2. Nebylo mu toho dost a v 17. minutě stejný střelec neváhal potrestat chybu našeho obránce, který trefil nebo lépe řečeno netrefil balón, a zajistil Chlumci vedení 3:2.   Hořkou příchuť z inkasované branky jsme ještě nestačili vstřebat a po volném přímém kopu a odrazu míče od zdi už jsme vytahovali balón ze sítě počtvrté. 6 gólů do 19. minuty nesvědčí zrovna o příliš velké koncentraci na hru. Ani za tohoto nepříznivého stavu a hře v deseti jsme to nevzdali. Měli jsme několik příležitostí, ale žádná sklizeň se nekonala. Jakub </a:t>
            </a:r>
            <a:r>
              <a:rPr lang="cs-CZ" sz="1000" b="0" dirty="0" err="1">
                <a:latin typeface="Arial" panose="020B0604020202020204" pitchFamily="34" charset="0"/>
                <a:ea typeface="Calibri" panose="020F0502020204030204" pitchFamily="34" charset="0"/>
                <a:cs typeface="Arial" panose="020B0604020202020204" pitchFamily="34" charset="0"/>
              </a:rPr>
              <a:t>Daniluk</a:t>
            </a:r>
            <a:r>
              <a:rPr lang="cs-CZ" sz="1000" b="0" dirty="0">
                <a:latin typeface="Arial" panose="020B0604020202020204" pitchFamily="34" charset="0"/>
                <a:ea typeface="Calibri" panose="020F0502020204030204" pitchFamily="34" charset="0"/>
                <a:cs typeface="Arial" panose="020B0604020202020204" pitchFamily="34" charset="0"/>
              </a:rPr>
              <a:t> to zkoušel ve 30. minutě z volného přímého kopu, ale brankovou konstrukci těsně, ale přestřelil. 7 minut před koncem první půle si druhou černou chvilku vybral strážce naší svatyně a domácí si šli odpočinout se slibným náskokem 5:2. Druhá část začala našim náporem, ale písnička, že naše efektivita a střelecká přesnost je nepřesná, se už stala jarním evergreenem. Když pak v 57. minutě vrcholil černý den našeho gólmana a domácí zvýšili už na 6:2, tak bylo jasné, že body domů žádné nepovezeme.  Ve zbývajícím čase byly k vidění střelecké pokusy na obou stranách a abychom našeho brankáře jen nehanili, tak je třeba pochválit, že několika dobrými zákroky právě v těchto chvílích zabránil ještě vyšší prohře. Malou útěchou byla branka Ladislava Ladiče 5 minut před koncem na konečných 3:6 z našeho pohledu, i když ihned po rozehrávce a krásném centru Ladislava Kuči na hlavu Jakuba </a:t>
            </a:r>
            <a:r>
              <a:rPr lang="cs-CZ" sz="1000" b="0" dirty="0" err="1">
                <a:latin typeface="Arial" panose="020B0604020202020204" pitchFamily="34" charset="0"/>
                <a:ea typeface="Calibri" panose="020F0502020204030204" pitchFamily="34" charset="0"/>
                <a:cs typeface="Arial" panose="020B0604020202020204" pitchFamily="34" charset="0"/>
              </a:rPr>
              <a:t>Daniluka</a:t>
            </a:r>
            <a:r>
              <a:rPr lang="cs-CZ" sz="1000" b="0" dirty="0">
                <a:latin typeface="Arial" panose="020B0604020202020204" pitchFamily="34" charset="0"/>
                <a:ea typeface="Calibri" panose="020F0502020204030204" pitchFamily="34" charset="0"/>
                <a:cs typeface="Arial" panose="020B0604020202020204" pitchFamily="34" charset="0"/>
              </a:rPr>
              <a:t> to mohlo být v uvozovkách jen o 2 branky.</a:t>
            </a:r>
          </a:p>
        </p:txBody>
      </p:sp>
      <p:sp>
        <p:nvSpPr>
          <p:cNvPr id="4" name="Obdélník 3"/>
          <p:cNvSpPr/>
          <p:nvPr/>
        </p:nvSpPr>
        <p:spPr>
          <a:xfrm>
            <a:off x="5421446" y="1572965"/>
            <a:ext cx="4752528" cy="2364878"/>
          </a:xfrm>
          <a:prstGeom prst="rect">
            <a:avLst/>
          </a:prstGeom>
        </p:spPr>
        <p:txBody>
          <a:bodyPr wrap="square">
            <a:spAutoFit/>
          </a:bodyPr>
          <a:lstStyle/>
          <a:p>
            <a:pPr algn="just">
              <a:lnSpc>
                <a:spcPct val="107000"/>
              </a:lnSpc>
              <a:spcAft>
                <a:spcPts val="0"/>
              </a:spcAft>
            </a:pPr>
            <a:r>
              <a:rPr lang="cs-CZ" sz="1800" u="sng" dirty="0">
                <a:latin typeface="Arial" panose="020B0604020202020204" pitchFamily="34" charset="0"/>
                <a:ea typeface="Calibri" panose="020F0502020204030204" pitchFamily="34" charset="0"/>
                <a:cs typeface="Arial" panose="020B0604020202020204" pitchFamily="34" charset="0"/>
              </a:rPr>
              <a:t>Zdeněk </a:t>
            </a:r>
            <a:r>
              <a:rPr lang="cs-CZ" sz="1800" u="sng" dirty="0" err="1">
                <a:latin typeface="Arial" panose="020B0604020202020204" pitchFamily="34" charset="0"/>
                <a:ea typeface="Calibri" panose="020F0502020204030204" pitchFamily="34" charset="0"/>
                <a:cs typeface="Arial" panose="020B0604020202020204" pitchFamily="34" charset="0"/>
              </a:rPr>
              <a:t>Németh</a:t>
            </a:r>
            <a:r>
              <a:rPr lang="cs-CZ" sz="1800" u="sng" dirty="0">
                <a:latin typeface="Arial" panose="020B0604020202020204" pitchFamily="34" charset="0"/>
                <a:ea typeface="Calibri" panose="020F0502020204030204" pitchFamily="34" charset="0"/>
                <a:cs typeface="Arial" panose="020B0604020202020204" pitchFamily="34" charset="0"/>
              </a:rPr>
              <a:t> – trenér SK Štětí</a:t>
            </a:r>
            <a:endParaRPr lang="cs-CZ" sz="18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b="0" dirty="0">
                <a:latin typeface="Arial" panose="020B0604020202020204" pitchFamily="34" charset="0"/>
                <a:ea typeface="Calibri" panose="020F0502020204030204" pitchFamily="34" charset="0"/>
                <a:cs typeface="Arial" panose="020B0604020202020204" pitchFamily="34" charset="0"/>
              </a:rPr>
              <a:t>Škoda chyb, po kterých jsme inkasovali velice laciné góly, jinak mohl být výsledek úplně jiný. Náš brankář i přes chyby, kterých se dopustil, v mnoha jiných šancích soupeře dokázal náš tým podržet.</a:t>
            </a:r>
            <a:br>
              <a:rPr lang="cs-CZ" b="0" dirty="0">
                <a:latin typeface="Arial" panose="020B0604020202020204" pitchFamily="34" charset="0"/>
                <a:ea typeface="Calibri" panose="020F0502020204030204" pitchFamily="34" charset="0"/>
                <a:cs typeface="Arial" panose="020B0604020202020204" pitchFamily="34" charset="0"/>
              </a:rPr>
            </a:br>
            <a:r>
              <a:rPr lang="cs-CZ" b="0" dirty="0">
                <a:latin typeface="Arial" panose="020B0604020202020204" pitchFamily="34" charset="0"/>
                <a:ea typeface="Calibri" panose="020F0502020204030204" pitchFamily="34" charset="0"/>
                <a:cs typeface="Arial" panose="020B0604020202020204" pitchFamily="34" charset="0"/>
              </a:rPr>
              <a:t>S výkonem a hrou našich hráčů i přes některé chyby jsem byl spokojen s výsledkem bohužel ne.</a:t>
            </a:r>
          </a:p>
          <a:p>
            <a:pPr algn="just">
              <a:lnSpc>
                <a:spcPct val="107000"/>
              </a:lnSpc>
              <a:spcAft>
                <a:spcPts val="0"/>
              </a:spcAft>
            </a:pPr>
            <a:r>
              <a:rPr lang="cs-CZ" b="0" dirty="0">
                <a:latin typeface="Arial" panose="020B0604020202020204" pitchFamily="34" charset="0"/>
                <a:ea typeface="Calibri" panose="020F0502020204030204" pitchFamily="34" charset="0"/>
                <a:cs typeface="Arial" panose="020B0604020202020204" pitchFamily="34" charset="0"/>
              </a:rPr>
              <a:t> </a:t>
            </a:r>
            <a:r>
              <a:rPr lang="cs-CZ" b="0" u="sng" dirty="0">
                <a:latin typeface="Arial" panose="020B0604020202020204" pitchFamily="34" charset="0"/>
                <a:ea typeface="Calibri" panose="020F0502020204030204" pitchFamily="34" charset="0"/>
                <a:cs typeface="Arial" panose="020B0604020202020204" pitchFamily="34" charset="0"/>
              </a:rPr>
              <a:t>Branky:</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D.Ivanič</a:t>
            </a:r>
            <a:r>
              <a:rPr lang="cs-CZ" b="0" dirty="0">
                <a:latin typeface="Arial" panose="020B0604020202020204" pitchFamily="34" charset="0"/>
                <a:ea typeface="Calibri" panose="020F0502020204030204" pitchFamily="34" charset="0"/>
                <a:cs typeface="Arial" panose="020B0604020202020204" pitchFamily="34" charset="0"/>
              </a:rPr>
              <a:t> 1, </a:t>
            </a:r>
            <a:r>
              <a:rPr lang="cs-CZ" b="0" dirty="0" err="1">
                <a:latin typeface="Arial" panose="020B0604020202020204" pitchFamily="34" charset="0"/>
                <a:ea typeface="Calibri" panose="020F0502020204030204" pitchFamily="34" charset="0"/>
                <a:cs typeface="Arial" panose="020B0604020202020204" pitchFamily="34" charset="0"/>
              </a:rPr>
              <a:t>J.Daniluk</a:t>
            </a:r>
            <a:r>
              <a:rPr lang="cs-CZ" b="0" dirty="0">
                <a:latin typeface="Arial" panose="020B0604020202020204" pitchFamily="34" charset="0"/>
                <a:ea typeface="Calibri" panose="020F0502020204030204" pitchFamily="34" charset="0"/>
                <a:cs typeface="Arial" panose="020B0604020202020204" pitchFamily="34" charset="0"/>
              </a:rPr>
              <a:t> 1, </a:t>
            </a:r>
            <a:r>
              <a:rPr lang="cs-CZ" b="0" dirty="0" err="1">
                <a:latin typeface="Arial" panose="020B0604020202020204" pitchFamily="34" charset="0"/>
                <a:ea typeface="Calibri" panose="020F0502020204030204" pitchFamily="34" charset="0"/>
                <a:cs typeface="Arial" panose="020B0604020202020204" pitchFamily="34" charset="0"/>
              </a:rPr>
              <a:t>L.Ladič</a:t>
            </a:r>
            <a:r>
              <a:rPr lang="cs-CZ" b="0" dirty="0">
                <a:latin typeface="Arial" panose="020B0604020202020204" pitchFamily="34" charset="0"/>
                <a:ea typeface="Calibri" panose="020F0502020204030204" pitchFamily="34" charset="0"/>
                <a:cs typeface="Arial" panose="020B0604020202020204" pitchFamily="34" charset="0"/>
              </a:rPr>
              <a:t> 1    </a:t>
            </a:r>
          </a:p>
          <a:p>
            <a:pPr>
              <a:lnSpc>
                <a:spcPct val="107000"/>
              </a:lnSpc>
              <a:spcAft>
                <a:spcPts val="0"/>
              </a:spcAft>
            </a:pPr>
            <a:r>
              <a:rPr lang="cs-CZ" b="0" u="sng" dirty="0">
                <a:latin typeface="Arial" panose="020B0604020202020204" pitchFamily="34" charset="0"/>
                <a:ea typeface="Calibri" panose="020F0502020204030204" pitchFamily="34" charset="0"/>
                <a:cs typeface="Arial" panose="020B0604020202020204" pitchFamily="34" charset="0"/>
              </a:rPr>
              <a:t>Sestava:</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L.Šrotýř</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D.Ivanič</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T.Németh</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J.Šedivý</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L.Pšenička</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L.Kuča</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L.Ladič</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J.Daniluk</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J.Pilař</a:t>
            </a:r>
            <a:r>
              <a:rPr lang="cs-CZ" b="0" dirty="0">
                <a:latin typeface="Arial" panose="020B0604020202020204" pitchFamily="34" charset="0"/>
                <a:ea typeface="Calibri" panose="020F0502020204030204" pitchFamily="34" charset="0"/>
                <a:cs typeface="Arial" panose="020B0604020202020204" pitchFamily="34" charset="0"/>
              </a:rPr>
              <a:t>, Cap</a:t>
            </a:r>
          </a:p>
          <a:p>
            <a:pPr>
              <a:lnSpc>
                <a:spcPct val="107000"/>
              </a:lnSpc>
              <a:spcAft>
                <a:spcPts val="0"/>
              </a:spcAft>
            </a:pPr>
            <a:r>
              <a:rPr lang="cs-CZ" b="0" u="sng" dirty="0">
                <a:latin typeface="Arial" panose="020B0604020202020204" pitchFamily="34" charset="0"/>
                <a:ea typeface="Calibri" panose="020F0502020204030204" pitchFamily="34" charset="0"/>
                <a:cs typeface="Arial" panose="020B0604020202020204" pitchFamily="34" charset="0"/>
              </a:rPr>
              <a:t>Trenér:</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Z.Németh</a:t>
            </a:r>
            <a:r>
              <a:rPr lang="cs-CZ" b="0" dirty="0">
                <a:latin typeface="Arial" panose="020B0604020202020204" pitchFamily="34" charset="0"/>
                <a:ea typeface="Calibri" panose="020F0502020204030204" pitchFamily="34" charset="0"/>
                <a:cs typeface="Arial" panose="020B0604020202020204" pitchFamily="34" charset="0"/>
              </a:rPr>
              <a:t>  </a:t>
            </a:r>
            <a:r>
              <a:rPr lang="cs-CZ" b="0" u="sng" dirty="0">
                <a:latin typeface="Arial" panose="020B0604020202020204" pitchFamily="34" charset="0"/>
                <a:ea typeface="Calibri" panose="020F0502020204030204" pitchFamily="34" charset="0"/>
                <a:cs typeface="Arial" panose="020B0604020202020204" pitchFamily="34" charset="0"/>
              </a:rPr>
              <a:t>Vedoucí:</a:t>
            </a:r>
            <a:r>
              <a:rPr lang="cs-CZ" b="0" dirty="0">
                <a:latin typeface="Arial" panose="020B0604020202020204" pitchFamily="34" charset="0"/>
                <a:ea typeface="Calibri" panose="020F0502020204030204" pitchFamily="34" charset="0"/>
                <a:cs typeface="Arial" panose="020B0604020202020204" pitchFamily="34" charset="0"/>
              </a:rPr>
              <a:t> </a:t>
            </a:r>
            <a:r>
              <a:rPr lang="cs-CZ" b="0" dirty="0" err="1">
                <a:latin typeface="Arial" panose="020B0604020202020204" pitchFamily="34" charset="0"/>
                <a:ea typeface="Calibri" panose="020F0502020204030204" pitchFamily="34" charset="0"/>
                <a:cs typeface="Arial" panose="020B0604020202020204" pitchFamily="34" charset="0"/>
              </a:rPr>
              <a:t>D.Németh</a:t>
            </a:r>
            <a:endParaRPr lang="cs-CZ"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b="0" u="sng" dirty="0" err="1">
                <a:latin typeface="Arial" panose="020B0604020202020204" pitchFamily="34" charset="0"/>
                <a:ea typeface="Calibri" panose="020F0502020204030204" pitchFamily="34" charset="0"/>
                <a:cs typeface="Arial" panose="020B0604020202020204" pitchFamily="34" charset="0"/>
              </a:rPr>
              <a:t>Rozhodčí:</a:t>
            </a:r>
            <a:r>
              <a:rPr lang="cs-CZ" b="0" dirty="0" err="1">
                <a:latin typeface="Arial" panose="020B0604020202020204" pitchFamily="34" charset="0"/>
                <a:ea typeface="Calibri" panose="020F0502020204030204" pitchFamily="34" charset="0"/>
                <a:cs typeface="Arial" panose="020B0604020202020204" pitchFamily="34" charset="0"/>
              </a:rPr>
              <a:t>T.Doubek-F.Peška</a:t>
            </a:r>
            <a:r>
              <a:rPr lang="cs-CZ" b="0" dirty="0">
                <a:latin typeface="Arial" panose="020B0604020202020204" pitchFamily="34" charset="0"/>
                <a:ea typeface="Calibri" panose="020F0502020204030204" pitchFamily="34" charset="0"/>
                <a:cs typeface="Arial" panose="020B0604020202020204" pitchFamily="34" charset="0"/>
              </a:rPr>
              <a:t>(laik),</a:t>
            </a:r>
            <a:r>
              <a:rPr lang="cs-CZ" b="0" dirty="0" err="1">
                <a:latin typeface="Arial" panose="020B0604020202020204" pitchFamily="34" charset="0"/>
                <a:ea typeface="Calibri" panose="020F0502020204030204" pitchFamily="34" charset="0"/>
                <a:cs typeface="Arial" panose="020B0604020202020204" pitchFamily="34" charset="0"/>
              </a:rPr>
              <a:t>R.Hrdlička</a:t>
            </a:r>
            <a:r>
              <a:rPr lang="cs-CZ" b="0" dirty="0">
                <a:latin typeface="Arial" panose="020B0604020202020204" pitchFamily="34" charset="0"/>
                <a:ea typeface="Calibri" panose="020F0502020204030204" pitchFamily="34" charset="0"/>
                <a:cs typeface="Arial" panose="020B0604020202020204" pitchFamily="34" charset="0"/>
              </a:rPr>
              <a:t>(laik) </a:t>
            </a:r>
          </a:p>
        </p:txBody>
      </p:sp>
      <p:sp>
        <p:nvSpPr>
          <p:cNvPr id="5" name="TextovéPole 4"/>
          <p:cNvSpPr txBox="1"/>
          <p:nvPr/>
        </p:nvSpPr>
        <p:spPr>
          <a:xfrm>
            <a:off x="143992" y="235124"/>
            <a:ext cx="4608512" cy="707886"/>
          </a:xfrm>
          <a:prstGeom prst="rect">
            <a:avLst/>
          </a:prstGeom>
          <a:gradFill>
            <a:gsLst>
              <a:gs pos="35000">
                <a:srgbClr val="CCFF33"/>
              </a:gs>
              <a:gs pos="86000">
                <a:srgbClr val="FF9966"/>
              </a:gs>
            </a:gsLst>
            <a:lin ang="5400000" scaled="1"/>
          </a:gradFill>
          <a:effectLst>
            <a:innerShdw blurRad="63500" dist="50800" dir="16200000">
              <a:prstClr val="black">
                <a:alpha val="50000"/>
              </a:prstClr>
            </a:innerShdw>
            <a:softEdge rad="0"/>
          </a:effectLst>
        </p:spPr>
        <p:txBody>
          <a:bodyPr wrap="square" rtlCol="0">
            <a:spAutoFit/>
          </a:bodyPr>
          <a:lstStyle/>
          <a:p>
            <a:pPr algn="ctr"/>
            <a:r>
              <a:rPr lang="cs-CZ" sz="2000" dirty="0">
                <a:solidFill>
                  <a:schemeClr val="accent6">
                    <a:lumMod val="50000"/>
                  </a:schemeClr>
                </a:solidFill>
                <a:latin typeface="Arial Black" panose="020B0A04020102020204" pitchFamily="34" charset="0"/>
              </a:rPr>
              <a:t>Dorostenci se venkovní výhry nedočkali</a:t>
            </a:r>
          </a:p>
        </p:txBody>
      </p:sp>
      <p:sp>
        <p:nvSpPr>
          <p:cNvPr id="6" name="TextovéPole 5"/>
          <p:cNvSpPr txBox="1"/>
          <p:nvPr/>
        </p:nvSpPr>
        <p:spPr>
          <a:xfrm>
            <a:off x="5400576" y="175310"/>
            <a:ext cx="4716524" cy="1015663"/>
          </a:xfrm>
          <a:prstGeom prst="rect">
            <a:avLst/>
          </a:prstGeom>
          <a:gradFill>
            <a:gsLst>
              <a:gs pos="35000">
                <a:srgbClr val="CCFF33"/>
              </a:gs>
              <a:gs pos="86000">
                <a:srgbClr val="FFFF66"/>
              </a:gs>
            </a:gsLst>
            <a:lin ang="5400000" scaled="1"/>
          </a:gradFill>
          <a:effectLst>
            <a:glow rad="101600">
              <a:srgbClr val="FFFF66">
                <a:alpha val="40000"/>
              </a:srgbClr>
            </a:glow>
            <a:softEdge rad="0"/>
          </a:effectLst>
        </p:spPr>
        <p:txBody>
          <a:bodyPr wrap="square" rtlCol="0">
            <a:spAutoFit/>
          </a:bodyPr>
          <a:lstStyle/>
          <a:p>
            <a:pPr algn="ctr"/>
            <a:r>
              <a:rPr lang="cs-CZ" sz="2000" dirty="0">
                <a:latin typeface="Arial Black" panose="020B0A04020102020204" pitchFamily="34" charset="0"/>
              </a:rPr>
              <a:t>Trenér Štětí byl i přes prohru s Chlumcem s výkonem  dorostenců spokojen</a:t>
            </a:r>
          </a:p>
        </p:txBody>
      </p:sp>
      <p:cxnSp>
        <p:nvCxnSpPr>
          <p:cNvPr id="8" name="Přímá spojnice se šipkou 7"/>
          <p:cNvCxnSpPr/>
          <p:nvPr/>
        </p:nvCxnSpPr>
        <p:spPr bwMode="auto">
          <a:xfrm>
            <a:off x="3456360" y="7239000"/>
            <a:ext cx="648072" cy="0"/>
          </a:xfrm>
          <a:prstGeom prst="straightConnector1">
            <a:avLst/>
          </a:prstGeom>
          <a:noFill/>
          <a:ln w="9525" cap="flat" cmpd="sng" algn="ctr">
            <a:noFill/>
            <a:prstDash val="solid"/>
            <a:round/>
            <a:headEnd type="none" w="med" len="med"/>
            <a:tailEnd type="triangle"/>
          </a:ln>
          <a:effectLst>
            <a:outerShdw dist="45791" dir="2021404" algn="ctr" rotWithShape="0">
              <a:srgbClr val="9999FF"/>
            </a:outerShdw>
          </a:effectLst>
        </p:spPr>
      </p:cxnSp>
      <p:cxnSp>
        <p:nvCxnSpPr>
          <p:cNvPr id="10" name="Přímá spojnice se šipkou 9"/>
          <p:cNvCxnSpPr/>
          <p:nvPr/>
        </p:nvCxnSpPr>
        <p:spPr bwMode="auto">
          <a:xfrm>
            <a:off x="3888408" y="7075220"/>
            <a:ext cx="864096" cy="0"/>
          </a:xfrm>
          <a:prstGeom prst="straightConnector1">
            <a:avLst/>
          </a:prstGeom>
          <a:noFill/>
          <a:ln w="19050" cap="flat" cmpd="sng" algn="ctr">
            <a:solidFill>
              <a:srgbClr val="3333CC"/>
            </a:solidFill>
            <a:prstDash val="solid"/>
            <a:round/>
            <a:headEnd type="none" w="med" len="med"/>
            <a:tailEnd type="triangle"/>
          </a:ln>
          <a:effectLst>
            <a:outerShdw dist="45791" dir="2021404" algn="ctr" rotWithShape="0">
              <a:srgbClr val="9999FF"/>
            </a:outerShdw>
          </a:effectLst>
        </p:spPr>
      </p:cxnSp>
      <p:pic>
        <p:nvPicPr>
          <p:cNvPr id="12" name="Obrázek 11"/>
          <p:cNvPicPr>
            <a:picLocks noChangeAspect="1"/>
          </p:cNvPicPr>
          <p:nvPr/>
        </p:nvPicPr>
        <p:blipFill>
          <a:blip r:embed="rId2"/>
          <a:stretch>
            <a:fillRect/>
          </a:stretch>
        </p:blipFill>
        <p:spPr>
          <a:xfrm>
            <a:off x="6624712" y="4483596"/>
            <a:ext cx="2120640" cy="2450653"/>
          </a:xfrm>
          <a:prstGeom prst="rect">
            <a:avLst/>
          </a:prstGeom>
        </p:spPr>
      </p:pic>
      <p:sp>
        <p:nvSpPr>
          <p:cNvPr id="9" name="TextovéPole 8">
            <a:extLst>
              <a:ext uri="{FF2B5EF4-FFF2-40B4-BE49-F238E27FC236}">
                <a16:creationId xmlns:a16="http://schemas.microsoft.com/office/drawing/2014/main" id="{A7612B5C-9AA9-478A-8A71-B58AAA69269F}"/>
              </a:ext>
            </a:extLst>
          </p:cNvPr>
          <p:cNvSpPr txBox="1"/>
          <p:nvPr/>
        </p:nvSpPr>
        <p:spPr>
          <a:xfrm>
            <a:off x="2590234" y="6940360"/>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24</a:t>
            </a:r>
          </a:p>
        </p:txBody>
      </p:sp>
      <p:sp>
        <p:nvSpPr>
          <p:cNvPr id="11" name="TextovéPole 10">
            <a:extLst>
              <a:ext uri="{FF2B5EF4-FFF2-40B4-BE49-F238E27FC236}">
                <a16:creationId xmlns:a16="http://schemas.microsoft.com/office/drawing/2014/main" id="{BEBC6DAA-57FE-4E38-A905-76BE24144AE4}"/>
              </a:ext>
            </a:extLst>
          </p:cNvPr>
          <p:cNvSpPr txBox="1"/>
          <p:nvPr/>
        </p:nvSpPr>
        <p:spPr>
          <a:xfrm>
            <a:off x="7920856" y="6955968"/>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25</a:t>
            </a:r>
          </a:p>
        </p:txBody>
      </p:sp>
    </p:spTree>
    <p:extLst>
      <p:ext uri="{BB962C8B-B14F-4D97-AF65-F5344CB8AC3E}">
        <p14:creationId xmlns:p14="http://schemas.microsoft.com/office/powerpoint/2010/main" val="4076312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5472584" y="68451"/>
            <a:ext cx="4594415" cy="6463308"/>
          </a:xfrm>
          <a:prstGeom prst="rect">
            <a:avLst/>
          </a:prstGeom>
          <a:noFill/>
          <a:ln w="57150">
            <a:solidFill>
              <a:srgbClr val="15AB47"/>
            </a:solidFill>
            <a:prstDash val="dash"/>
          </a:ln>
          <a:effectLst>
            <a:innerShdw blurRad="114300">
              <a:prstClr val="black"/>
            </a:innerShdw>
          </a:effectLst>
        </p:spPr>
        <p:txBody>
          <a:bodyPr wrap="square" anchor="t"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3200" i="1" u="sng" dirty="0">
                <a:ln w="28575" cap="flat">
                  <a:noFill/>
                  <a:prstDash val="solid"/>
                  <a:round/>
                </a:ln>
                <a:solidFill>
                  <a:schemeClr val="accent6">
                    <a:lumMod val="50000"/>
                  </a:schemeClr>
                </a:solidFill>
                <a:effectLst>
                  <a:outerShdw blurRad="50800" dist="38100" dir="10800000" algn="r" rotWithShape="0">
                    <a:srgbClr val="FFC000">
                      <a:alpha val="40000"/>
                    </a:srgbClr>
                  </a:outerShdw>
                </a:effectLst>
                <a:latin typeface="Bahnschrift SemiBold Condensed" panose="020B0502040204020203" pitchFamily="34" charset="0"/>
                <a:ea typeface="Yu Gothic UI Semibold" panose="020B0700000000000000" pitchFamily="34" charset="-128"/>
                <a:cs typeface="Miriam" panose="020B0502050101010101" pitchFamily="34" charset="-79"/>
              </a:rPr>
              <a:t>Vážení sportovní přátelé</a:t>
            </a:r>
          </a:p>
          <a:p>
            <a:pPr algn="just" eaLnBrk="0" hangingPunct="0">
              <a:defRPr/>
            </a:pPr>
            <a:r>
              <a:rPr lang="cs-CZ" sz="1300" i="1" dirty="0">
                <a:latin typeface="Arial" pitchFamily="34" charset="0"/>
                <a:cs typeface="Arial" pitchFamily="34" charset="0"/>
              </a:rPr>
              <a:t>     vítáme všechny fanoušky na zdejším stadionu. Je to výjimečně až po 3 týdnech, což se v roce stává 1x, když hraje mužstvo dospělých 2x za sebou venku. Před 14 dny to bylo v Litoměřicích a před týdnem v Horním Jiřetíně. Pokud jste v posledních 3 týdnech nestačili zaznamenat výsledky některých mužstev SK Štětí, tak stačí pročíst zpravodaj a všechno se dozvíte včetně detailního popisu. Dnes tu máme první červnový den a to je měsíc, kdy končí fotbalové soutěže. Vrcholí boje o co nejlepší umístění a týmy dohání, co v předchozích měsících ztratily.  Mužstvo dospělých hraje s Krupkou o konečné 4. místo. Dorostenci sice teď porazili Šluknov, ale ten přijel pouze v 8 a výhra 2:0 nesvědčí  o dobré formě. Starší žáci společně s mladšími bojují v Ústeckém přeboru. Starší  asi skončí na 6. místě a mladší se snaží získat hezkou čtvrtou pozici. Pak tu  máme B mužstvo dospělých, kterému se zatím v nadstavbové části moc nedaří ve 3 zápasech získal jen 3 body. Postup do III. třídy zaručí jen 3 výhry. Stará garda válí v okresním přeboru a je blízko 2. místu v konečném pořadí. Na závěr tu jsou naši nejmenší a to jsou 3 mužstva přípravek, která honí míč v okresních soutěžích. </a:t>
            </a:r>
          </a:p>
          <a:p>
            <a:pPr algn="just" eaLnBrk="0" hangingPunct="0">
              <a:defRPr/>
            </a:pPr>
            <a:r>
              <a:rPr lang="cs-CZ" sz="1300" i="1" dirty="0">
                <a:latin typeface="Arial" pitchFamily="34" charset="0"/>
                <a:cs typeface="Arial" pitchFamily="34" charset="0"/>
              </a:rPr>
              <a:t>        Do konce sezóny teda chybí už jen 14 dní. Přejeme Vám, aby jste si je fotbalově  užili co nejvíce a na fotbalový rok 2018/2019  ve Štětí vzpomínali ještě hodně dlouho.</a:t>
            </a:r>
          </a:p>
          <a:p>
            <a:pPr algn="just" eaLnBrk="0" hangingPunct="0">
              <a:defRPr/>
            </a:pPr>
            <a:endParaRPr lang="cs-CZ" sz="1300" i="1" dirty="0">
              <a:latin typeface="Arial" pitchFamily="34" charset="0"/>
              <a:cs typeface="Arial" pitchFamily="34" charset="0"/>
            </a:endParaRPr>
          </a:p>
          <a:p>
            <a:pPr algn="just" eaLnBrk="0" hangingPunct="0">
              <a:defRPr/>
            </a:pPr>
            <a:r>
              <a:rPr lang="cs-CZ" sz="1800" i="1" dirty="0">
                <a:latin typeface="Algerian" panose="04020705040A02060702" pitchFamily="82" charset="0"/>
                <a:cs typeface="Arial" pitchFamily="34" charset="0"/>
              </a:rPr>
              <a:t>                            Štětí do toho</a:t>
            </a:r>
            <a:endParaRPr lang="cs-CZ" sz="1300" i="1" dirty="0">
              <a:latin typeface="Algerian" panose="04020705040A02060702" pitchFamily="82" charset="0"/>
              <a:cs typeface="Arial" pitchFamily="34" charset="0"/>
            </a:endParaRPr>
          </a:p>
        </p:txBody>
      </p:sp>
      <p:sp>
        <p:nvSpPr>
          <p:cNvPr id="10" name="TextovéPole 9"/>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46</a:t>
            </a:r>
          </a:p>
        </p:txBody>
      </p:sp>
      <p:sp>
        <p:nvSpPr>
          <p:cNvPr id="12" name="TextovéPole 11"/>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a:t>
            </a:r>
          </a:p>
        </p:txBody>
      </p:sp>
      <p:sp>
        <p:nvSpPr>
          <p:cNvPr id="2" name="TextovéPole 1"/>
          <p:cNvSpPr txBox="1"/>
          <p:nvPr/>
        </p:nvSpPr>
        <p:spPr>
          <a:xfrm>
            <a:off x="143992" y="3689761"/>
            <a:ext cx="4608512" cy="3170099"/>
          </a:xfrm>
          <a:prstGeom prst="rect">
            <a:avLst/>
          </a:prstGeom>
          <a:blipFill>
            <a:blip r:embed="rId2"/>
            <a:stretch>
              <a:fillRect/>
            </a:stretch>
          </a:blipFill>
          <a:ln w="73025" cmpd="dbl">
            <a:solidFill>
              <a:srgbClr val="00FF00"/>
            </a:solidFill>
            <a:prstDash val="sysDash"/>
          </a:ln>
          <a:effectLst>
            <a:softEdge rad="0"/>
          </a:effectLst>
        </p:spPr>
        <p:txBody>
          <a:bodyPr wrap="square" rtlCol="0">
            <a:spAutoFit/>
          </a:bodyPr>
          <a:lstStyle/>
          <a:p>
            <a:pPr algn="ctr"/>
            <a:r>
              <a:rPr lang="cs-CZ" sz="6000" dirty="0">
                <a:solidFill>
                  <a:srgbClr val="4116BA"/>
                </a:solidFill>
                <a:latin typeface="Algerian" panose="04020705040A02060702" pitchFamily="82" charset="0"/>
              </a:rPr>
              <a:t>TJ Krupka</a:t>
            </a:r>
          </a:p>
          <a:p>
            <a:pPr algn="ctr"/>
            <a:r>
              <a:rPr lang="cs-CZ" sz="6000" dirty="0">
                <a:solidFill>
                  <a:srgbClr val="4116BA"/>
                </a:solidFill>
                <a:latin typeface="Algerian" panose="04020705040A02060702" pitchFamily="82" charset="0"/>
              </a:rPr>
              <a:t>SK Štětí</a:t>
            </a:r>
          </a:p>
          <a:p>
            <a:pPr algn="ctr"/>
            <a:r>
              <a:rPr lang="cs-CZ" sz="4000" dirty="0">
                <a:solidFill>
                  <a:srgbClr val="4116BA"/>
                </a:solidFill>
                <a:latin typeface="Algerian" panose="04020705040A02060702" pitchFamily="82" charset="0"/>
              </a:rPr>
              <a:t>neděle 9.6.2019 </a:t>
            </a:r>
          </a:p>
          <a:p>
            <a:pPr algn="ctr"/>
            <a:r>
              <a:rPr lang="cs-CZ" sz="4000" dirty="0">
                <a:solidFill>
                  <a:srgbClr val="4116BA"/>
                </a:solidFill>
                <a:latin typeface="Algerian" panose="04020705040A02060702" pitchFamily="82" charset="0"/>
              </a:rPr>
              <a:t>17:00 hod</a:t>
            </a:r>
          </a:p>
        </p:txBody>
      </p:sp>
      <p:sp>
        <p:nvSpPr>
          <p:cNvPr id="4" name="Obdélník 3"/>
          <p:cNvSpPr/>
          <p:nvPr/>
        </p:nvSpPr>
        <p:spPr>
          <a:xfrm>
            <a:off x="108555" y="91108"/>
            <a:ext cx="4643949" cy="2862322"/>
          </a:xfrm>
          <a:prstGeom prst="rect">
            <a:avLst/>
          </a:prstGeom>
          <a:gradFill>
            <a:gsLst>
              <a:gs pos="31000">
                <a:srgbClr val="66FFCC"/>
              </a:gs>
              <a:gs pos="45000">
                <a:srgbClr val="FFFF66"/>
              </a:gs>
            </a:gsLst>
            <a:lin ang="5400000" scaled="1"/>
          </a:gradFill>
        </p:spPr>
        <p:txBody>
          <a:bodyPr wrap="square" lIns="91440" tIns="45720" rIns="91440" bIns="45720">
            <a:spAutoFit/>
          </a:bodyPr>
          <a:lstStyle/>
          <a:p>
            <a:pPr algn="ctr"/>
            <a:r>
              <a:rPr lang="cs-CZ" sz="3600" b="1" i="1" cap="none" spc="0" dirty="0">
                <a:ln/>
                <a:effectLst>
                  <a:outerShdw blurRad="38100" dist="38100" dir="2700000" algn="tl">
                    <a:srgbClr val="000000">
                      <a:alpha val="43137"/>
                    </a:srgbClr>
                  </a:outerShdw>
                </a:effectLst>
              </a:rPr>
              <a:t>K poslednímu letošnímu zápasu na hřišti soupeře vyjíždí autobus ve 14:30  </a:t>
            </a:r>
          </a:p>
        </p:txBody>
      </p:sp>
      <p:pic>
        <p:nvPicPr>
          <p:cNvPr id="5" name="Obrázek 4" descr="&lt;strong&gt;TJ&lt;/strong&gt; &lt;strong&gt;Krupka&lt;/strong&gt; ... (99´ 00´ 01´ 02´ ...) - staré informac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4192" y="3045151"/>
            <a:ext cx="570359" cy="500014"/>
          </a:xfrm>
          <a:prstGeom prst="rect">
            <a:avLst/>
          </a:prstGeom>
        </p:spPr>
      </p:pic>
    </p:spTree>
    <p:extLst>
      <p:ext uri="{BB962C8B-B14F-4D97-AF65-F5344CB8AC3E}">
        <p14:creationId xmlns:p14="http://schemas.microsoft.com/office/powerpoint/2010/main" val="185489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a:t>
            </a:r>
          </a:p>
        </p:txBody>
      </p:sp>
      <p:sp>
        <p:nvSpPr>
          <p:cNvPr id="10" name="TextovéPole 9"/>
          <p:cNvSpPr txBox="1"/>
          <p:nvPr/>
        </p:nvSpPr>
        <p:spPr>
          <a:xfrm>
            <a:off x="9757060" y="6896734"/>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45</a:t>
            </a:r>
          </a:p>
        </p:txBody>
      </p:sp>
      <p:graphicFrame>
        <p:nvGraphicFramePr>
          <p:cNvPr id="2" name="Tabulka 1"/>
          <p:cNvGraphicFramePr>
            <a:graphicFrameLocks noGrp="1"/>
          </p:cNvGraphicFramePr>
          <p:nvPr>
            <p:extLst>
              <p:ext uri="{D42A27DB-BD31-4B8C-83A1-F6EECF244321}">
                <p14:modId xmlns:p14="http://schemas.microsoft.com/office/powerpoint/2010/main" val="3989481641"/>
              </p:ext>
            </p:extLst>
          </p:nvPr>
        </p:nvGraphicFramePr>
        <p:xfrm>
          <a:off x="143992" y="91108"/>
          <a:ext cx="4751008" cy="2897505"/>
        </p:xfrm>
        <a:graphic>
          <a:graphicData uri="http://schemas.openxmlformats.org/drawingml/2006/table">
            <a:tbl>
              <a:tblPr/>
              <a:tblGrid>
                <a:gridCol w="477241">
                  <a:extLst>
                    <a:ext uri="{9D8B030D-6E8A-4147-A177-3AD203B41FA5}">
                      <a16:colId xmlns:a16="http://schemas.microsoft.com/office/drawing/2014/main" val="2030841053"/>
                    </a:ext>
                  </a:extLst>
                </a:gridCol>
                <a:gridCol w="856589">
                  <a:extLst>
                    <a:ext uri="{9D8B030D-6E8A-4147-A177-3AD203B41FA5}">
                      <a16:colId xmlns:a16="http://schemas.microsoft.com/office/drawing/2014/main" val="3513829565"/>
                    </a:ext>
                  </a:extLst>
                </a:gridCol>
                <a:gridCol w="2288317">
                  <a:extLst>
                    <a:ext uri="{9D8B030D-6E8A-4147-A177-3AD203B41FA5}">
                      <a16:colId xmlns:a16="http://schemas.microsoft.com/office/drawing/2014/main" val="3681650782"/>
                    </a:ext>
                  </a:extLst>
                </a:gridCol>
                <a:gridCol w="1128861">
                  <a:extLst>
                    <a:ext uri="{9D8B030D-6E8A-4147-A177-3AD203B41FA5}">
                      <a16:colId xmlns:a16="http://schemas.microsoft.com/office/drawing/2014/main" val="1657444398"/>
                    </a:ext>
                  </a:extLst>
                </a:gridCol>
              </a:tblGrid>
              <a:tr h="206755">
                <a:tc gridSpan="4">
                  <a:txBody>
                    <a:bodyPr/>
                    <a:lstStyle/>
                    <a:p>
                      <a:pPr algn="ctr" fontAlgn="ctr"/>
                      <a:r>
                        <a:rPr lang="cs-CZ" sz="1400" b="1" i="0" u="none" strike="noStrike" dirty="0">
                          <a:solidFill>
                            <a:srgbClr val="000000"/>
                          </a:solidFill>
                          <a:effectLst/>
                          <a:latin typeface="Arial" panose="020B0604020202020204" pitchFamily="34" charset="0"/>
                        </a:rPr>
                        <a:t>Jarní výsledky FK </a:t>
                      </a:r>
                      <a:r>
                        <a:rPr lang="cs-CZ" sz="1400" b="1" i="0" u="none" strike="noStrike" dirty="0" err="1">
                          <a:solidFill>
                            <a:srgbClr val="000000"/>
                          </a:solidFill>
                          <a:effectLst/>
                          <a:latin typeface="Arial" panose="020B0604020202020204" pitchFamily="34" charset="0"/>
                        </a:rPr>
                        <a:t>Tatran</a:t>
                      </a:r>
                      <a:r>
                        <a:rPr lang="cs-CZ" sz="1400" b="1" i="0" u="none" strike="noStrike" dirty="0">
                          <a:solidFill>
                            <a:srgbClr val="000000"/>
                          </a:solidFill>
                          <a:effectLst/>
                          <a:latin typeface="Arial" panose="020B0604020202020204" pitchFamily="34" charset="0"/>
                        </a:rPr>
                        <a:t> Kadaň</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234279749"/>
                  </a:ext>
                </a:extLst>
              </a:tr>
              <a:tr h="206755">
                <a:tc>
                  <a:txBody>
                    <a:bodyPr/>
                    <a:lstStyle/>
                    <a:p>
                      <a:pPr algn="ctr" fontAlgn="ctr"/>
                      <a:r>
                        <a:rPr lang="cs-CZ" sz="1100" b="1" i="0" u="none" strike="noStrike">
                          <a:solidFill>
                            <a:srgbClr val="000000"/>
                          </a:solidFill>
                          <a:effectLst/>
                          <a:latin typeface="Arial" panose="020B0604020202020204" pitchFamily="34" charset="0"/>
                        </a:rPr>
                        <a:t>16</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100" b="1" i="0" u="none" strike="noStrike">
                          <a:solidFill>
                            <a:srgbClr val="000000"/>
                          </a:solidFill>
                          <a:effectLst/>
                          <a:latin typeface="Arial" panose="020B0604020202020204" pitchFamily="34" charset="0"/>
                        </a:rPr>
                        <a:t>09.03.2019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100" b="1" i="0" u="none" strike="noStrike">
                          <a:solidFill>
                            <a:srgbClr val="000000"/>
                          </a:solidFill>
                          <a:effectLst/>
                          <a:latin typeface="Arial" panose="020B0604020202020204" pitchFamily="34" charset="0"/>
                        </a:rPr>
                        <a:t>Krupka - Kadaň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400" b="1" i="0" u="none" strike="noStrike" dirty="0">
                          <a:solidFill>
                            <a:srgbClr val="000000"/>
                          </a:solidFill>
                          <a:effectLst/>
                          <a:latin typeface="Arial" panose="020B0604020202020204" pitchFamily="34" charset="0"/>
                        </a:rPr>
                        <a:t> </a:t>
                      </a:r>
                      <a:r>
                        <a:rPr lang="cs-CZ" sz="1400" b="1" i="0" u="none" strike="noStrike" dirty="0">
                          <a:solidFill>
                            <a:srgbClr val="FF0000"/>
                          </a:solidFill>
                          <a:effectLst/>
                          <a:latin typeface="Arial" panose="020B0604020202020204" pitchFamily="34" charset="0"/>
                        </a:rPr>
                        <a:t>6:0</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232491674"/>
                  </a:ext>
                </a:extLst>
              </a:tr>
              <a:tr h="206755">
                <a:tc>
                  <a:txBody>
                    <a:bodyPr/>
                    <a:lstStyle/>
                    <a:p>
                      <a:pPr algn="ctr" fontAlgn="ctr"/>
                      <a:r>
                        <a:rPr lang="cs-CZ" sz="1100" b="1" i="0" u="none" strike="noStrike">
                          <a:solidFill>
                            <a:srgbClr val="000000"/>
                          </a:solidFill>
                          <a:effectLst/>
                          <a:latin typeface="Arial" panose="020B0604020202020204" pitchFamily="34" charset="0"/>
                        </a:rPr>
                        <a:t>17</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100" b="1" i="0" u="none" strike="noStrike">
                          <a:solidFill>
                            <a:srgbClr val="000000"/>
                          </a:solidFill>
                          <a:effectLst/>
                          <a:latin typeface="Arial" panose="020B0604020202020204" pitchFamily="34" charset="0"/>
                        </a:rPr>
                        <a:t>16.03.2019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100" b="1" i="0" u="none" strike="noStrike">
                          <a:solidFill>
                            <a:srgbClr val="000000"/>
                          </a:solidFill>
                          <a:effectLst/>
                          <a:latin typeface="Arial" panose="020B0604020202020204" pitchFamily="34" charset="0"/>
                        </a:rPr>
                        <a:t>Kadaň - Srbice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400" b="1" i="0" u="none" strike="noStrike" dirty="0">
                          <a:solidFill>
                            <a:srgbClr val="FF0000"/>
                          </a:solidFill>
                          <a:effectLst/>
                          <a:latin typeface="Arial" panose="020B0604020202020204" pitchFamily="34" charset="0"/>
                        </a:rPr>
                        <a:t>0:2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55163148"/>
                  </a:ext>
                </a:extLst>
              </a:tr>
              <a:tr h="206755">
                <a:tc>
                  <a:txBody>
                    <a:bodyPr/>
                    <a:lstStyle/>
                    <a:p>
                      <a:pPr algn="ctr" fontAlgn="ctr"/>
                      <a:r>
                        <a:rPr lang="cs-CZ" sz="1100" b="1" i="0" u="none" strike="noStrike">
                          <a:solidFill>
                            <a:srgbClr val="000000"/>
                          </a:solidFill>
                          <a:effectLst/>
                          <a:latin typeface="Arial" panose="020B0604020202020204" pitchFamily="34" charset="0"/>
                        </a:rPr>
                        <a:t>18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100" b="1" i="0" u="none" strike="noStrike">
                          <a:solidFill>
                            <a:srgbClr val="000000"/>
                          </a:solidFill>
                          <a:effectLst/>
                          <a:latin typeface="Arial" panose="020B0604020202020204" pitchFamily="34" charset="0"/>
                        </a:rPr>
                        <a:t>23.03.2019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100" b="1" i="0" u="none" strike="noStrike">
                          <a:solidFill>
                            <a:srgbClr val="000000"/>
                          </a:solidFill>
                          <a:effectLst/>
                          <a:latin typeface="Arial" panose="020B0604020202020204" pitchFamily="34" charset="0"/>
                        </a:rPr>
                        <a:t>Lovosice - Kadaň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400" b="1" i="0" u="none" strike="noStrike" dirty="0">
                          <a:solidFill>
                            <a:srgbClr val="000000"/>
                          </a:solidFill>
                          <a:effectLst/>
                          <a:latin typeface="Arial" panose="020B0604020202020204" pitchFamily="34" charset="0"/>
                        </a:rPr>
                        <a:t> 4:5</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482482607"/>
                  </a:ext>
                </a:extLst>
              </a:tr>
              <a:tr h="206755">
                <a:tc>
                  <a:txBody>
                    <a:bodyPr/>
                    <a:lstStyle/>
                    <a:p>
                      <a:pPr algn="ctr" fontAlgn="ctr"/>
                      <a:r>
                        <a:rPr lang="cs-CZ" sz="1100" b="1" i="0" u="none" strike="noStrike">
                          <a:solidFill>
                            <a:srgbClr val="000000"/>
                          </a:solidFill>
                          <a:effectLst/>
                          <a:latin typeface="Arial" panose="020B0604020202020204" pitchFamily="34" charset="0"/>
                        </a:rPr>
                        <a:t>19</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100" b="1" i="0" u="none" strike="noStrike">
                          <a:solidFill>
                            <a:srgbClr val="000000"/>
                          </a:solidFill>
                          <a:effectLst/>
                          <a:latin typeface="Arial" panose="020B0604020202020204" pitchFamily="34" charset="0"/>
                        </a:rPr>
                        <a:t>30.03.2019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100" b="1" i="0" u="none" strike="noStrike">
                          <a:solidFill>
                            <a:srgbClr val="000000"/>
                          </a:solidFill>
                          <a:effectLst/>
                          <a:latin typeface="Arial" panose="020B0604020202020204" pitchFamily="34" charset="0"/>
                        </a:rPr>
                        <a:t>Kadaň - Modrá/Hrobce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400" b="1" i="0" u="none" strike="noStrike" dirty="0">
                          <a:solidFill>
                            <a:srgbClr val="FF0000"/>
                          </a:solidFill>
                          <a:effectLst/>
                          <a:latin typeface="Arial" panose="020B0604020202020204" pitchFamily="34" charset="0"/>
                        </a:rPr>
                        <a:t> 2:3 PK</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22389083"/>
                  </a:ext>
                </a:extLst>
              </a:tr>
              <a:tr h="206755">
                <a:tc>
                  <a:txBody>
                    <a:bodyPr/>
                    <a:lstStyle/>
                    <a:p>
                      <a:pPr algn="ctr" fontAlgn="ctr"/>
                      <a:r>
                        <a:rPr lang="cs-CZ" sz="1100" b="1" i="0" u="none" strike="noStrike">
                          <a:solidFill>
                            <a:srgbClr val="000000"/>
                          </a:solidFill>
                          <a:effectLst/>
                          <a:latin typeface="Arial" panose="020B0604020202020204" pitchFamily="34" charset="0"/>
                        </a:rPr>
                        <a:t>20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100" b="1" i="0" u="none" strike="noStrike">
                          <a:solidFill>
                            <a:srgbClr val="000000"/>
                          </a:solidFill>
                          <a:effectLst/>
                          <a:latin typeface="Arial" panose="020B0604020202020204" pitchFamily="34" charset="0"/>
                        </a:rPr>
                        <a:t>06.04.2019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100" b="1" i="0" u="none" strike="noStrike">
                          <a:solidFill>
                            <a:srgbClr val="000000"/>
                          </a:solidFill>
                          <a:effectLst/>
                          <a:latin typeface="Arial" panose="020B0604020202020204" pitchFamily="34" charset="0"/>
                        </a:rPr>
                        <a:t>Jílové - Kadaň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400" b="1" i="0" u="none" strike="noStrike" dirty="0">
                          <a:solidFill>
                            <a:srgbClr val="000000"/>
                          </a:solidFill>
                          <a:effectLst/>
                          <a:latin typeface="Arial" panose="020B0604020202020204" pitchFamily="34" charset="0"/>
                        </a:rPr>
                        <a:t> </a:t>
                      </a:r>
                      <a:r>
                        <a:rPr lang="cs-CZ" sz="1400" b="1" i="0" u="none" strike="noStrike" dirty="0">
                          <a:solidFill>
                            <a:srgbClr val="FF0000"/>
                          </a:solidFill>
                          <a:effectLst/>
                          <a:latin typeface="Arial" panose="020B0604020202020204" pitchFamily="34" charset="0"/>
                        </a:rPr>
                        <a:t>3:1</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120130396"/>
                  </a:ext>
                </a:extLst>
              </a:tr>
              <a:tr h="206755">
                <a:tc>
                  <a:txBody>
                    <a:bodyPr/>
                    <a:lstStyle/>
                    <a:p>
                      <a:pPr algn="ctr" fontAlgn="ctr"/>
                      <a:r>
                        <a:rPr lang="cs-CZ" sz="1100" b="1" i="0" u="none" strike="noStrike">
                          <a:solidFill>
                            <a:srgbClr val="000000"/>
                          </a:solidFill>
                          <a:effectLst/>
                          <a:latin typeface="Arial" panose="020B0604020202020204" pitchFamily="34" charset="0"/>
                        </a:rPr>
                        <a:t>21</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100" b="1" i="0" u="none" strike="noStrike">
                          <a:solidFill>
                            <a:srgbClr val="000000"/>
                          </a:solidFill>
                          <a:effectLst/>
                          <a:latin typeface="Arial" panose="020B0604020202020204" pitchFamily="34" charset="0"/>
                        </a:rPr>
                        <a:t>13.04.2019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100" b="1" i="0" u="none" strike="noStrike">
                          <a:solidFill>
                            <a:srgbClr val="000000"/>
                          </a:solidFill>
                          <a:effectLst/>
                          <a:latin typeface="Arial" panose="020B0604020202020204" pitchFamily="34" charset="0"/>
                        </a:rPr>
                        <a:t>Kadaň - Dobroměřice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400" b="1" i="0" u="none" strike="noStrike" dirty="0">
                          <a:solidFill>
                            <a:srgbClr val="000000"/>
                          </a:solidFill>
                          <a:effectLst/>
                          <a:latin typeface="Arial" panose="020B0604020202020204" pitchFamily="34" charset="0"/>
                        </a:rPr>
                        <a:t> 1:0</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899404339"/>
                  </a:ext>
                </a:extLst>
              </a:tr>
              <a:tr h="206755">
                <a:tc>
                  <a:txBody>
                    <a:bodyPr/>
                    <a:lstStyle/>
                    <a:p>
                      <a:pPr algn="ctr" fontAlgn="ctr"/>
                      <a:r>
                        <a:rPr lang="cs-CZ" sz="1100" b="1" i="0" u="none" strike="noStrike">
                          <a:solidFill>
                            <a:srgbClr val="000000"/>
                          </a:solidFill>
                          <a:effectLst/>
                          <a:latin typeface="Arial" panose="020B0604020202020204" pitchFamily="34" charset="0"/>
                        </a:rPr>
                        <a:t>22</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100" b="1" i="0" u="none" strike="noStrike">
                          <a:solidFill>
                            <a:srgbClr val="000000"/>
                          </a:solidFill>
                          <a:effectLst/>
                          <a:latin typeface="Arial" panose="020B0604020202020204" pitchFamily="34" charset="0"/>
                        </a:rPr>
                        <a:t>20.04.2019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100" b="1" i="0" u="none" strike="noStrike">
                          <a:solidFill>
                            <a:srgbClr val="000000"/>
                          </a:solidFill>
                          <a:effectLst/>
                          <a:latin typeface="Arial" panose="020B0604020202020204" pitchFamily="34" charset="0"/>
                        </a:rPr>
                        <a:t>Louny - Kadaň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400" b="1" i="0" u="none" strike="noStrike" dirty="0">
                          <a:solidFill>
                            <a:srgbClr val="000000"/>
                          </a:solidFill>
                          <a:effectLst/>
                          <a:latin typeface="Arial" panose="020B0604020202020204" pitchFamily="34" charset="0"/>
                        </a:rPr>
                        <a:t> </a:t>
                      </a:r>
                      <a:r>
                        <a:rPr lang="cs-CZ" sz="1400" b="1" i="0" u="none" strike="noStrike" dirty="0">
                          <a:solidFill>
                            <a:srgbClr val="FF0000"/>
                          </a:solidFill>
                          <a:effectLst/>
                          <a:latin typeface="Arial" panose="020B0604020202020204" pitchFamily="34" charset="0"/>
                        </a:rPr>
                        <a:t>5:3</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52237781"/>
                  </a:ext>
                </a:extLst>
              </a:tr>
              <a:tr h="206755">
                <a:tc>
                  <a:txBody>
                    <a:bodyPr/>
                    <a:lstStyle/>
                    <a:p>
                      <a:pPr algn="ctr" fontAlgn="ctr"/>
                      <a:r>
                        <a:rPr lang="cs-CZ" sz="1100" b="1" i="0" u="none" strike="noStrike">
                          <a:solidFill>
                            <a:srgbClr val="000000"/>
                          </a:solidFill>
                          <a:effectLst/>
                          <a:latin typeface="Arial" panose="020B0604020202020204" pitchFamily="34" charset="0"/>
                        </a:rPr>
                        <a:t>23</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100" b="1" i="0" u="none" strike="noStrike">
                          <a:solidFill>
                            <a:srgbClr val="000000"/>
                          </a:solidFill>
                          <a:effectLst/>
                          <a:latin typeface="Arial" panose="020B0604020202020204" pitchFamily="34" charset="0"/>
                        </a:rPr>
                        <a:t>27.04.2019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100" b="1" i="0" u="none" strike="noStrike">
                          <a:solidFill>
                            <a:srgbClr val="000000"/>
                          </a:solidFill>
                          <a:effectLst/>
                          <a:latin typeface="Arial" panose="020B0604020202020204" pitchFamily="34" charset="0"/>
                        </a:rPr>
                        <a:t>Kadaň - Vilémov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400" b="1" i="0" u="none" strike="noStrike" dirty="0">
                          <a:solidFill>
                            <a:srgbClr val="000000"/>
                          </a:solidFill>
                          <a:effectLst/>
                          <a:latin typeface="Arial" panose="020B0604020202020204" pitchFamily="34" charset="0"/>
                        </a:rPr>
                        <a:t> </a:t>
                      </a:r>
                      <a:r>
                        <a:rPr lang="cs-CZ" sz="1400" b="1" i="0" u="none" strike="noStrike" dirty="0">
                          <a:solidFill>
                            <a:srgbClr val="FF0000"/>
                          </a:solidFill>
                          <a:effectLst/>
                          <a:latin typeface="Arial" panose="020B0604020202020204" pitchFamily="34" charset="0"/>
                        </a:rPr>
                        <a:t>0:3</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556225764"/>
                  </a:ext>
                </a:extLst>
              </a:tr>
              <a:tr h="206755">
                <a:tc>
                  <a:txBody>
                    <a:bodyPr/>
                    <a:lstStyle/>
                    <a:p>
                      <a:pPr algn="ctr" fontAlgn="ctr"/>
                      <a:r>
                        <a:rPr lang="cs-CZ" sz="1100" b="1" i="0" u="none" strike="noStrike">
                          <a:solidFill>
                            <a:srgbClr val="000000"/>
                          </a:solidFill>
                          <a:effectLst/>
                          <a:latin typeface="Arial" panose="020B0604020202020204" pitchFamily="34" charset="0"/>
                        </a:rPr>
                        <a:t>24</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100" b="1" i="0" u="none" strike="noStrike">
                          <a:solidFill>
                            <a:srgbClr val="000000"/>
                          </a:solidFill>
                          <a:effectLst/>
                          <a:latin typeface="Arial" panose="020B0604020202020204" pitchFamily="34" charset="0"/>
                        </a:rPr>
                        <a:t>04.05.2019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100" b="1" i="0" u="none" strike="noStrike">
                          <a:solidFill>
                            <a:srgbClr val="000000"/>
                          </a:solidFill>
                          <a:effectLst/>
                          <a:latin typeface="Arial" panose="020B0604020202020204" pitchFamily="34" charset="0"/>
                        </a:rPr>
                        <a:t>Modlany - Kadaň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400" b="1" i="0" u="none" strike="noStrike" dirty="0">
                          <a:solidFill>
                            <a:srgbClr val="000000"/>
                          </a:solidFill>
                          <a:effectLst/>
                          <a:latin typeface="Arial" panose="020B0604020202020204" pitchFamily="34" charset="0"/>
                        </a:rPr>
                        <a:t> 1:3</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71250398"/>
                  </a:ext>
                </a:extLst>
              </a:tr>
              <a:tr h="206755">
                <a:tc>
                  <a:txBody>
                    <a:bodyPr/>
                    <a:lstStyle/>
                    <a:p>
                      <a:pPr algn="ctr" fontAlgn="ctr"/>
                      <a:r>
                        <a:rPr lang="cs-CZ" sz="1100" b="1" i="0" u="none" strike="noStrike">
                          <a:solidFill>
                            <a:srgbClr val="000000"/>
                          </a:solidFill>
                          <a:effectLst/>
                          <a:latin typeface="Arial" panose="020B0604020202020204" pitchFamily="34" charset="0"/>
                        </a:rPr>
                        <a:t>25</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100" b="1" i="0" u="none" strike="noStrike">
                          <a:solidFill>
                            <a:srgbClr val="000000"/>
                          </a:solidFill>
                          <a:effectLst/>
                          <a:latin typeface="Arial" panose="020B0604020202020204" pitchFamily="34" charset="0"/>
                        </a:rPr>
                        <a:t>11.05.2019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100" b="1" i="0" u="none" strike="noStrike">
                          <a:solidFill>
                            <a:srgbClr val="000000"/>
                          </a:solidFill>
                          <a:effectLst/>
                          <a:latin typeface="Arial" panose="020B0604020202020204" pitchFamily="34" charset="0"/>
                        </a:rPr>
                        <a:t>Kadaň - Brná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400" b="1" i="0" u="none" strike="noStrike" dirty="0">
                          <a:solidFill>
                            <a:schemeClr val="tx1"/>
                          </a:solidFill>
                          <a:effectLst/>
                          <a:latin typeface="Arial" panose="020B0604020202020204" pitchFamily="34" charset="0"/>
                        </a:rPr>
                        <a:t>7:1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529254579"/>
                  </a:ext>
                </a:extLst>
              </a:tr>
              <a:tr h="206755">
                <a:tc>
                  <a:txBody>
                    <a:bodyPr/>
                    <a:lstStyle/>
                    <a:p>
                      <a:pPr algn="ctr" fontAlgn="ctr"/>
                      <a:r>
                        <a:rPr lang="cs-CZ" sz="1100" b="1" i="0" u="none" strike="noStrike">
                          <a:solidFill>
                            <a:srgbClr val="000000"/>
                          </a:solidFill>
                          <a:effectLst/>
                          <a:latin typeface="Arial" panose="020B0604020202020204" pitchFamily="34" charset="0"/>
                        </a:rPr>
                        <a:t>26</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100" b="1" i="0" u="none" strike="noStrike">
                          <a:solidFill>
                            <a:srgbClr val="000000"/>
                          </a:solidFill>
                          <a:effectLst/>
                          <a:latin typeface="Arial" panose="020B0604020202020204" pitchFamily="34" charset="0"/>
                        </a:rPr>
                        <a:t>18.05.2019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100" b="1" i="0" u="none" strike="noStrike" dirty="0">
                          <a:solidFill>
                            <a:srgbClr val="000000"/>
                          </a:solidFill>
                          <a:effectLst/>
                          <a:latin typeface="Arial" panose="020B0604020202020204" pitchFamily="34" charset="0"/>
                        </a:rPr>
                        <a:t>Perštejn - Kadaň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cs-CZ" sz="1400" b="1" i="0" u="none" strike="noStrike" dirty="0">
                          <a:solidFill>
                            <a:srgbClr val="FF0000"/>
                          </a:solidFill>
                          <a:effectLst/>
                          <a:latin typeface="Arial" panose="020B0604020202020204" pitchFamily="34" charset="0"/>
                        </a:rPr>
                        <a:t> 3:2</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262878036"/>
                  </a:ext>
                </a:extLst>
              </a:tr>
              <a:tr h="206755">
                <a:tc>
                  <a:txBody>
                    <a:bodyPr/>
                    <a:lstStyle/>
                    <a:p>
                      <a:pPr algn="ctr" fontAlgn="ctr"/>
                      <a:r>
                        <a:rPr lang="cs-CZ" sz="1100" b="1" i="0" u="none" strike="noStrike">
                          <a:solidFill>
                            <a:srgbClr val="000000"/>
                          </a:solidFill>
                          <a:effectLst/>
                          <a:latin typeface="Arial" panose="020B0604020202020204" pitchFamily="34" charset="0"/>
                        </a:rPr>
                        <a:t>27</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DEBF7"/>
                    </a:solidFill>
                  </a:tcPr>
                </a:tc>
                <a:tc>
                  <a:txBody>
                    <a:bodyPr/>
                    <a:lstStyle/>
                    <a:p>
                      <a:pPr algn="ctr" fontAlgn="ctr"/>
                      <a:r>
                        <a:rPr lang="cs-CZ" sz="1100" b="1" i="0" u="none" strike="noStrike" dirty="0">
                          <a:solidFill>
                            <a:srgbClr val="000000"/>
                          </a:solidFill>
                          <a:effectLst/>
                          <a:latin typeface="Arial" panose="020B0604020202020204" pitchFamily="34" charset="0"/>
                        </a:rPr>
                        <a:t>25.05.2019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DEBF7"/>
                    </a:solidFill>
                  </a:tcPr>
                </a:tc>
                <a:tc>
                  <a:txBody>
                    <a:bodyPr/>
                    <a:lstStyle/>
                    <a:p>
                      <a:pPr algn="ctr" fontAlgn="ctr"/>
                      <a:r>
                        <a:rPr lang="cs-CZ" sz="1100" b="1" i="0" u="none" strike="noStrike">
                          <a:solidFill>
                            <a:srgbClr val="000000"/>
                          </a:solidFill>
                          <a:effectLst/>
                          <a:latin typeface="Arial" panose="020B0604020202020204" pitchFamily="34" charset="0"/>
                        </a:rPr>
                        <a:t>Kadaň - Žatec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DEBF7"/>
                    </a:solidFill>
                  </a:tcPr>
                </a:tc>
                <a:tc>
                  <a:txBody>
                    <a:bodyPr/>
                    <a:lstStyle/>
                    <a:p>
                      <a:pPr algn="ctr" fontAlgn="ctr"/>
                      <a:r>
                        <a:rPr lang="cs-CZ" sz="1100" b="1" i="0" u="none" strike="noStrike" dirty="0">
                          <a:solidFill>
                            <a:srgbClr val="000000"/>
                          </a:solidFill>
                          <a:effectLst/>
                          <a:latin typeface="Arial" panose="020B0604020202020204" pitchFamily="34" charset="0"/>
                        </a:rPr>
                        <a:t> </a:t>
                      </a:r>
                      <a:r>
                        <a:rPr lang="cs-CZ" sz="1400" b="1" i="0" u="none" strike="noStrike" dirty="0">
                          <a:solidFill>
                            <a:srgbClr val="000000"/>
                          </a:solidFill>
                          <a:effectLst/>
                          <a:latin typeface="Arial" panose="020B0604020202020204" pitchFamily="34" charset="0"/>
                        </a:rPr>
                        <a:t>2:1 PK</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520865364"/>
                  </a:ext>
                </a:extLst>
              </a:tr>
            </a:tbl>
          </a:graphicData>
        </a:graphic>
      </p:graphicFrame>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2002" y="523156"/>
            <a:ext cx="3851051" cy="2600170"/>
          </a:xfrm>
          <a:prstGeom prst="rect">
            <a:avLst/>
          </a:prstGeom>
          <a:ln w="25400">
            <a:solidFill>
              <a:schemeClr val="accent1"/>
            </a:solidFill>
          </a:ln>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1464" y="3887809"/>
            <a:ext cx="3612125" cy="2259500"/>
          </a:xfrm>
          <a:prstGeom prst="rect">
            <a:avLst/>
          </a:prstGeom>
          <a:ln w="31750">
            <a:solidFill>
              <a:schemeClr val="accent1"/>
            </a:solidFill>
          </a:ln>
        </p:spPr>
      </p:pic>
      <p:sp>
        <p:nvSpPr>
          <p:cNvPr id="6" name="TextovéPole 5"/>
          <p:cNvSpPr txBox="1"/>
          <p:nvPr/>
        </p:nvSpPr>
        <p:spPr>
          <a:xfrm>
            <a:off x="5617977" y="19100"/>
            <a:ext cx="4319103" cy="646331"/>
          </a:xfrm>
          <a:prstGeom prst="rect">
            <a:avLst/>
          </a:prstGeom>
          <a:solidFill>
            <a:schemeClr val="bg1">
              <a:lumMod val="95000"/>
            </a:schemeClr>
          </a:solidFill>
          <a:effectLst>
            <a:softEdge rad="139700"/>
          </a:effectLst>
        </p:spPr>
        <p:txBody>
          <a:bodyPr wrap="square" rtlCol="0">
            <a:spAutoFit/>
          </a:bodyPr>
          <a:lstStyle/>
          <a:p>
            <a:pPr algn="ctr"/>
            <a:r>
              <a:rPr lang="cs-CZ" sz="1600" dirty="0">
                <a:solidFill>
                  <a:srgbClr val="000099"/>
                </a:solidFill>
              </a:rPr>
              <a:t>Fotbal Štětí 1970  A mužstvo dospělých</a:t>
            </a:r>
          </a:p>
          <a:p>
            <a:pPr algn="ctr"/>
            <a:endParaRPr lang="cs-CZ" sz="2000" dirty="0">
              <a:latin typeface="Arial Black" panose="020B0A04020102020204" pitchFamily="34" charset="0"/>
            </a:endParaRPr>
          </a:p>
        </p:txBody>
      </p:sp>
      <p:sp>
        <p:nvSpPr>
          <p:cNvPr id="7" name="Obdélník 6"/>
          <p:cNvSpPr/>
          <p:nvPr/>
        </p:nvSpPr>
        <p:spPr>
          <a:xfrm>
            <a:off x="5617977" y="3115444"/>
            <a:ext cx="4608512" cy="707886"/>
          </a:xfrm>
          <a:prstGeom prst="rect">
            <a:avLst/>
          </a:prstGeom>
        </p:spPr>
        <p:txBody>
          <a:bodyPr wrap="square">
            <a:spAutoFit/>
          </a:bodyPr>
          <a:lstStyle/>
          <a:p>
            <a:r>
              <a:rPr lang="cs-CZ" sz="1000" b="0" dirty="0">
                <a:latin typeface="Arial" panose="020B0604020202020204" pitchFamily="34" charset="0"/>
                <a:cs typeface="Arial" panose="020B0604020202020204" pitchFamily="34" charset="0"/>
              </a:rPr>
              <a:t>1.řada zleva: Kubát Jaroslav, </a:t>
            </a:r>
            <a:r>
              <a:rPr lang="cs-CZ" sz="1000" b="0" dirty="0" err="1">
                <a:latin typeface="Arial" panose="020B0604020202020204" pitchFamily="34" charset="0"/>
                <a:cs typeface="Arial" panose="020B0604020202020204" pitchFamily="34" charset="0"/>
              </a:rPr>
              <a:t>Illéš</a:t>
            </a:r>
            <a:r>
              <a:rPr lang="cs-CZ" sz="1000" b="0" dirty="0">
                <a:latin typeface="Arial" panose="020B0604020202020204" pitchFamily="34" charset="0"/>
                <a:cs typeface="Arial" panose="020B0604020202020204" pitchFamily="34" charset="0"/>
              </a:rPr>
              <a:t> Alexander, Kratochvíl Petr, </a:t>
            </a:r>
            <a:r>
              <a:rPr lang="cs-CZ" sz="1000" b="0" dirty="0" err="1">
                <a:latin typeface="Arial" panose="020B0604020202020204" pitchFamily="34" charset="0"/>
                <a:cs typeface="Arial" panose="020B0604020202020204" pitchFamily="34" charset="0"/>
              </a:rPr>
              <a:t>Ernyéš</a:t>
            </a:r>
            <a:r>
              <a:rPr lang="cs-CZ" sz="1000" b="0" dirty="0">
                <a:latin typeface="Arial" panose="020B0604020202020204" pitchFamily="34" charset="0"/>
                <a:cs typeface="Arial" panose="020B0604020202020204" pitchFamily="34" charset="0"/>
              </a:rPr>
              <a:t> Richard,  </a:t>
            </a:r>
            <a:r>
              <a:rPr lang="cs-CZ" sz="1000" b="0" dirty="0" err="1">
                <a:latin typeface="Arial" panose="020B0604020202020204" pitchFamily="34" charset="0"/>
                <a:cs typeface="Arial" panose="020B0604020202020204" pitchFamily="34" charset="0"/>
              </a:rPr>
              <a:t>Malecha</a:t>
            </a:r>
            <a:r>
              <a:rPr lang="cs-CZ" sz="1000" b="0" dirty="0">
                <a:latin typeface="Arial" panose="020B0604020202020204" pitchFamily="34" charset="0"/>
                <a:cs typeface="Arial" panose="020B0604020202020204" pitchFamily="34" charset="0"/>
              </a:rPr>
              <a:t> Oldřich, Novák Vladislav, </a:t>
            </a:r>
            <a:r>
              <a:rPr lang="cs-CZ" sz="1000" b="0" dirty="0" err="1">
                <a:latin typeface="Arial" panose="020B0604020202020204" pitchFamily="34" charset="0"/>
                <a:cs typeface="Arial" panose="020B0604020202020204" pitchFamily="34" charset="0"/>
              </a:rPr>
              <a:t>Ličák</a:t>
            </a:r>
            <a:r>
              <a:rPr lang="cs-CZ" sz="1000" b="0" dirty="0">
                <a:latin typeface="Arial" panose="020B0604020202020204" pitchFamily="34" charset="0"/>
                <a:cs typeface="Arial" panose="020B0604020202020204" pitchFamily="34" charset="0"/>
              </a:rPr>
              <a:t> Jaroslav, Paul Josef, Blažek Jaroslav, 2  řada zleva: Zeman Jaroslav, Tyle Karel, Svoboda Rudolf, </a:t>
            </a:r>
            <a:r>
              <a:rPr lang="cs-CZ" sz="1000" b="0" dirty="0" err="1">
                <a:latin typeface="Arial" panose="020B0604020202020204" pitchFamily="34" charset="0"/>
                <a:cs typeface="Arial" panose="020B0604020202020204" pitchFamily="34" charset="0"/>
              </a:rPr>
              <a:t>Ransdorf</a:t>
            </a:r>
            <a:r>
              <a:rPr lang="cs-CZ" sz="1000" b="0" dirty="0">
                <a:latin typeface="Arial" panose="020B0604020202020204" pitchFamily="34" charset="0"/>
                <a:cs typeface="Arial" panose="020B0604020202020204" pitchFamily="34" charset="0"/>
              </a:rPr>
              <a:t> Miroslav, </a:t>
            </a:r>
            <a:r>
              <a:rPr lang="cs-CZ" sz="1000" b="0" dirty="0" err="1">
                <a:latin typeface="Arial" panose="020B0604020202020204" pitchFamily="34" charset="0"/>
                <a:cs typeface="Arial" panose="020B0604020202020204" pitchFamily="34" charset="0"/>
              </a:rPr>
              <a:t>Jiterský</a:t>
            </a:r>
            <a:r>
              <a:rPr lang="cs-CZ" sz="1000" b="0" dirty="0">
                <a:latin typeface="Arial" panose="020B0604020202020204" pitchFamily="34" charset="0"/>
                <a:cs typeface="Arial" panose="020B0604020202020204" pitchFamily="34" charset="0"/>
              </a:rPr>
              <a:t> Jan.</a:t>
            </a:r>
            <a:endParaRPr lang="cs-CZ" sz="1000" b="0" dirty="0">
              <a:effectLst/>
              <a:latin typeface="Arial" panose="020B0604020202020204" pitchFamily="34" charset="0"/>
              <a:cs typeface="Arial" panose="020B0604020202020204" pitchFamily="34" charset="0"/>
            </a:endParaRPr>
          </a:p>
        </p:txBody>
      </p:sp>
      <p:sp>
        <p:nvSpPr>
          <p:cNvPr id="8" name="Obdélník 7"/>
          <p:cNvSpPr/>
          <p:nvPr/>
        </p:nvSpPr>
        <p:spPr>
          <a:xfrm>
            <a:off x="5436580" y="6250404"/>
            <a:ext cx="4680520" cy="861774"/>
          </a:xfrm>
          <a:prstGeom prst="rect">
            <a:avLst/>
          </a:prstGeom>
        </p:spPr>
        <p:txBody>
          <a:bodyPr wrap="square">
            <a:spAutoFit/>
          </a:bodyPr>
          <a:lstStyle/>
          <a:p>
            <a:r>
              <a:rPr lang="cs-CZ" sz="1000" b="0" dirty="0">
                <a:latin typeface="Arial" panose="020B0604020202020204" pitchFamily="34" charset="0"/>
                <a:cs typeface="Arial" panose="020B0604020202020204" pitchFamily="34" charset="0"/>
              </a:rPr>
              <a:t>1 řada zleva: předseda </a:t>
            </a:r>
            <a:r>
              <a:rPr lang="cs-CZ" sz="1000" b="0" dirty="0" err="1">
                <a:latin typeface="Arial" panose="020B0604020202020204" pitchFamily="34" charset="0"/>
                <a:cs typeface="Arial" panose="020B0604020202020204" pitchFamily="34" charset="0"/>
              </a:rPr>
              <a:t>Fritsch</a:t>
            </a:r>
            <a:r>
              <a:rPr lang="cs-CZ" sz="1000" b="0" dirty="0">
                <a:latin typeface="Arial" panose="020B0604020202020204" pitchFamily="34" charset="0"/>
                <a:cs typeface="Arial" panose="020B0604020202020204" pitchFamily="34" charset="0"/>
              </a:rPr>
              <a:t> František, </a:t>
            </a:r>
            <a:r>
              <a:rPr lang="cs-CZ" sz="1000" b="0" dirty="0" err="1">
                <a:latin typeface="Arial" panose="020B0604020202020204" pitchFamily="34" charset="0"/>
                <a:cs typeface="Arial" panose="020B0604020202020204" pitchFamily="34" charset="0"/>
              </a:rPr>
              <a:t>Illéš</a:t>
            </a:r>
            <a:r>
              <a:rPr lang="cs-CZ" sz="1000" b="0" dirty="0">
                <a:latin typeface="Arial" panose="020B0604020202020204" pitchFamily="34" charset="0"/>
                <a:cs typeface="Arial" panose="020B0604020202020204" pitchFamily="34" charset="0"/>
              </a:rPr>
              <a:t> Alexander, </a:t>
            </a:r>
            <a:r>
              <a:rPr lang="cs-CZ" sz="1000" b="0" dirty="0" err="1">
                <a:latin typeface="Arial" panose="020B0604020202020204" pitchFamily="34" charset="0"/>
                <a:cs typeface="Arial" panose="020B0604020202020204" pitchFamily="34" charset="0"/>
              </a:rPr>
              <a:t>Ransdorf</a:t>
            </a:r>
            <a:r>
              <a:rPr lang="cs-CZ" sz="1000" b="0" dirty="0">
                <a:latin typeface="Arial" panose="020B0604020202020204" pitchFamily="34" charset="0"/>
                <a:cs typeface="Arial" panose="020B0604020202020204" pitchFamily="34" charset="0"/>
              </a:rPr>
              <a:t> Miroslav, </a:t>
            </a:r>
            <a:r>
              <a:rPr lang="cs-CZ" sz="1000" b="0" dirty="0" err="1">
                <a:latin typeface="Arial" panose="020B0604020202020204" pitchFamily="34" charset="0"/>
                <a:cs typeface="Arial" panose="020B0604020202020204" pitchFamily="34" charset="0"/>
              </a:rPr>
              <a:t>Jiterský</a:t>
            </a:r>
            <a:r>
              <a:rPr lang="cs-CZ" sz="1000" b="0" dirty="0">
                <a:latin typeface="Arial" panose="020B0604020202020204" pitchFamily="34" charset="0"/>
                <a:cs typeface="Arial" panose="020B0604020202020204" pitchFamily="34" charset="0"/>
              </a:rPr>
              <a:t> Jan, Novák Vladislav, </a:t>
            </a:r>
            <a:r>
              <a:rPr lang="cs-CZ" sz="1000" b="0" dirty="0" err="1">
                <a:latin typeface="Arial" panose="020B0604020202020204" pitchFamily="34" charset="0"/>
                <a:cs typeface="Arial" panose="020B0604020202020204" pitchFamily="34" charset="0"/>
              </a:rPr>
              <a:t>Malecha</a:t>
            </a:r>
            <a:r>
              <a:rPr lang="cs-CZ" sz="1000" b="0" dirty="0">
                <a:latin typeface="Arial" panose="020B0604020202020204" pitchFamily="34" charset="0"/>
                <a:cs typeface="Arial" panose="020B0604020202020204" pitchFamily="34" charset="0"/>
              </a:rPr>
              <a:t> Oldřich, Svoboda Rudolf, Kratochvíl </a:t>
            </a:r>
            <a:r>
              <a:rPr lang="cs-CZ" sz="1000" b="0" dirty="0" err="1">
                <a:latin typeface="Arial" panose="020B0604020202020204" pitchFamily="34" charset="0"/>
                <a:cs typeface="Arial" panose="020B0604020202020204" pitchFamily="34" charset="0"/>
              </a:rPr>
              <a:t>Petr,Netík</a:t>
            </a:r>
            <a:r>
              <a:rPr lang="cs-CZ" sz="1000" b="0" dirty="0">
                <a:latin typeface="Arial" panose="020B0604020202020204" pitchFamily="34" charset="0"/>
                <a:cs typeface="Arial" panose="020B0604020202020204" pitchFamily="34" charset="0"/>
              </a:rPr>
              <a:t> Radek, trenér JUDr. </a:t>
            </a:r>
            <a:r>
              <a:rPr lang="cs-CZ" sz="1000" b="0" dirty="0" err="1">
                <a:latin typeface="Arial" panose="020B0604020202020204" pitchFamily="34" charset="0"/>
                <a:cs typeface="Arial" panose="020B0604020202020204" pitchFamily="34" charset="0"/>
              </a:rPr>
              <a:t>Cvetler</a:t>
            </a:r>
            <a:r>
              <a:rPr lang="cs-CZ" sz="1000" b="0" dirty="0">
                <a:latin typeface="Arial" panose="020B0604020202020204" pitchFamily="34" charset="0"/>
                <a:cs typeface="Arial" panose="020B0604020202020204" pitchFamily="34" charset="0"/>
              </a:rPr>
              <a:t> Vladimír, vedoucí mužstva </a:t>
            </a:r>
            <a:r>
              <a:rPr lang="cs-CZ" sz="1000" b="0" dirty="0" err="1">
                <a:latin typeface="Arial" panose="020B0604020202020204" pitchFamily="34" charset="0"/>
                <a:cs typeface="Arial" panose="020B0604020202020204" pitchFamily="34" charset="0"/>
              </a:rPr>
              <a:t>Thauth</a:t>
            </a:r>
            <a:r>
              <a:rPr lang="cs-CZ" sz="1000" b="0" dirty="0">
                <a:latin typeface="Arial" panose="020B0604020202020204" pitchFamily="34" charset="0"/>
                <a:cs typeface="Arial" panose="020B0604020202020204" pitchFamily="34" charset="0"/>
              </a:rPr>
              <a:t> Josef 2. řada zleva: </a:t>
            </a:r>
            <a:r>
              <a:rPr lang="cs-CZ" sz="1000" b="0" dirty="0" err="1">
                <a:latin typeface="Arial" panose="020B0604020202020204" pitchFamily="34" charset="0"/>
                <a:cs typeface="Arial" panose="020B0604020202020204" pitchFamily="34" charset="0"/>
              </a:rPr>
              <a:t>Riečičiár</a:t>
            </a:r>
            <a:r>
              <a:rPr lang="cs-CZ" sz="1000" b="0" dirty="0">
                <a:latin typeface="Arial" panose="020B0604020202020204" pitchFamily="34" charset="0"/>
                <a:cs typeface="Arial" panose="020B0604020202020204" pitchFamily="34" charset="0"/>
              </a:rPr>
              <a:t> Václav, Psota Ctibor, Beneš Jaroslav, Tyle Karel, Blažek Jaroslav, Kubát Jaroslav, </a:t>
            </a:r>
            <a:r>
              <a:rPr lang="cs-CZ" sz="1000" b="0" dirty="0" err="1">
                <a:latin typeface="Arial" panose="020B0604020202020204" pitchFamily="34" charset="0"/>
                <a:cs typeface="Arial" panose="020B0604020202020204" pitchFamily="34" charset="0"/>
              </a:rPr>
              <a:t>Ernyéš</a:t>
            </a:r>
            <a:r>
              <a:rPr lang="cs-CZ" sz="1000" b="0" dirty="0">
                <a:latin typeface="Arial" panose="020B0604020202020204" pitchFamily="34" charset="0"/>
                <a:cs typeface="Arial" panose="020B0604020202020204" pitchFamily="34" charset="0"/>
              </a:rPr>
              <a:t> Richard, Hovorka Josef, Zeman Jaroslav.</a:t>
            </a:r>
            <a:endParaRPr lang="cs-CZ" sz="1000" b="0" dirty="0">
              <a:effectLst/>
              <a:latin typeface="Arial" panose="020B0604020202020204" pitchFamily="34" charset="0"/>
              <a:cs typeface="Arial" panose="020B0604020202020204" pitchFamily="34" charset="0"/>
            </a:endParaRPr>
          </a:p>
        </p:txBody>
      </p:sp>
      <p:sp>
        <p:nvSpPr>
          <p:cNvPr id="3" name="TextovéPole 2"/>
          <p:cNvSpPr txBox="1"/>
          <p:nvPr/>
        </p:nvSpPr>
        <p:spPr>
          <a:xfrm>
            <a:off x="71984" y="3115444"/>
            <a:ext cx="4823016" cy="1569660"/>
          </a:xfrm>
          <a:prstGeom prst="rect">
            <a:avLst/>
          </a:prstGeom>
          <a:pattFill prst="diagBrick">
            <a:fgClr>
              <a:srgbClr val="99FFCC"/>
            </a:fgClr>
            <a:bgClr>
              <a:schemeClr val="bg1"/>
            </a:bgClr>
          </a:pattFill>
          <a:effectLst>
            <a:softEdge rad="0"/>
          </a:effectLst>
        </p:spPr>
        <p:txBody>
          <a:bodyPr wrap="square" rtlCol="0">
            <a:spAutoFit/>
          </a:bodyPr>
          <a:lstStyle/>
          <a:p>
            <a:pPr algn="just"/>
            <a:r>
              <a:rPr lang="cs-CZ" dirty="0">
                <a:latin typeface="Arial" panose="020B0604020202020204" pitchFamily="34" charset="0"/>
                <a:cs typeface="Arial" panose="020B0604020202020204" pitchFamily="34" charset="0"/>
              </a:rPr>
              <a:t>Kadaň dokázala na jaře ve 12 zápasech 4x vyhrát v normální hrací době a 1x na penalty. 1x v penaltovém rozstřelu prohrála. Ve zbývajících 6 zápasech vyšla na prázdno.  Znamená to, že k 18 podzimním bodům přidala na jaře zatím 15 a v tabulce je na 11. místě.  Záchrana je téměř na 100% splněna a jen nějaká málo pravděpodobná souhra výsledků, pokud vůbec existuje,  by Kadani zabránila v účasti v krajském přeboru i v příštím roce. </a:t>
            </a:r>
          </a:p>
        </p:txBody>
      </p:sp>
      <p:sp>
        <p:nvSpPr>
          <p:cNvPr id="11" name="TextovéPole 10"/>
          <p:cNvSpPr txBox="1"/>
          <p:nvPr/>
        </p:nvSpPr>
        <p:spPr>
          <a:xfrm>
            <a:off x="107228" y="6357545"/>
            <a:ext cx="4752528" cy="646331"/>
          </a:xfrm>
          <a:prstGeom prst="rect">
            <a:avLst/>
          </a:prstGeom>
          <a:blipFill>
            <a:blip r:embed="rId4"/>
            <a:tile tx="0" ty="0" sx="100000" sy="100000" flip="none" algn="tl"/>
          </a:blipFill>
          <a:effectLst>
            <a:softEdge rad="0"/>
          </a:effectLst>
        </p:spPr>
        <p:txBody>
          <a:bodyPr wrap="square" rtlCol="0">
            <a:spAutoFit/>
          </a:bodyPr>
          <a:lstStyle/>
          <a:p>
            <a:pPr algn="ctr"/>
            <a:r>
              <a:rPr lang="cs-CZ" sz="1800" dirty="0">
                <a:solidFill>
                  <a:srgbClr val="000099"/>
                </a:solidFill>
                <a:latin typeface="Arial Black" panose="020B0A04020102020204" pitchFamily="34" charset="0"/>
              </a:rPr>
              <a:t>Nejlepší střelec Kadaně:</a:t>
            </a:r>
          </a:p>
          <a:p>
            <a:pPr algn="ctr"/>
            <a:r>
              <a:rPr lang="cs-CZ" sz="1800" dirty="0">
                <a:solidFill>
                  <a:srgbClr val="000099"/>
                </a:solidFill>
                <a:latin typeface="Arial Black" panose="020B0A04020102020204" pitchFamily="34" charset="0"/>
              </a:rPr>
              <a:t>Vít Karban 17 branek</a:t>
            </a:r>
          </a:p>
        </p:txBody>
      </p:sp>
      <p:sp>
        <p:nvSpPr>
          <p:cNvPr id="12" name="TextovéPole 11"/>
          <p:cNvSpPr txBox="1"/>
          <p:nvPr/>
        </p:nvSpPr>
        <p:spPr>
          <a:xfrm>
            <a:off x="148056" y="4725749"/>
            <a:ext cx="4823016" cy="1631216"/>
          </a:xfrm>
          <a:prstGeom prst="rect">
            <a:avLst/>
          </a:prstGeom>
          <a:noFill/>
          <a:effectLst>
            <a:softEdge rad="0"/>
          </a:effectLst>
        </p:spPr>
        <p:txBody>
          <a:bodyPr wrap="square" rtlCol="0">
            <a:spAutoFit/>
          </a:bodyPr>
          <a:lstStyle/>
          <a:p>
            <a:pPr algn="ctr"/>
            <a:r>
              <a:rPr lang="cs-CZ" sz="2000" u="sng" dirty="0">
                <a:latin typeface="Arial Black" panose="020B0A04020102020204" pitchFamily="34" charset="0"/>
              </a:rPr>
              <a:t>Realizační tým Kadaně:</a:t>
            </a:r>
          </a:p>
          <a:p>
            <a:r>
              <a:rPr lang="cs-CZ" sz="2000" dirty="0">
                <a:latin typeface="Arial Black" panose="020B0A04020102020204" pitchFamily="34" charset="0"/>
              </a:rPr>
              <a:t>Jindřich </a:t>
            </a:r>
            <a:r>
              <a:rPr lang="cs-CZ" sz="2000" dirty="0" err="1">
                <a:latin typeface="Arial Black" panose="020B0A04020102020204" pitchFamily="34" charset="0"/>
              </a:rPr>
              <a:t>Hefner</a:t>
            </a:r>
            <a:r>
              <a:rPr lang="cs-CZ" sz="2000" dirty="0">
                <a:latin typeface="Arial Black" panose="020B0A04020102020204" pitchFamily="34" charset="0"/>
              </a:rPr>
              <a:t> – trenér</a:t>
            </a:r>
          </a:p>
          <a:p>
            <a:r>
              <a:rPr lang="cs-CZ" sz="2000" dirty="0">
                <a:latin typeface="Arial Black" panose="020B0A04020102020204" pitchFamily="34" charset="0"/>
              </a:rPr>
              <a:t>Miroslav Příhoda - asistent</a:t>
            </a:r>
          </a:p>
          <a:p>
            <a:r>
              <a:rPr lang="cs-CZ" sz="2000" dirty="0">
                <a:latin typeface="Arial Black" panose="020B0A04020102020204" pitchFamily="34" charset="0"/>
              </a:rPr>
              <a:t>Pavlína Maderová – vedoucí</a:t>
            </a:r>
          </a:p>
          <a:p>
            <a:r>
              <a:rPr lang="cs-CZ" sz="2000" dirty="0">
                <a:latin typeface="Arial Black" panose="020B0A04020102020204" pitchFamily="34" charset="0"/>
              </a:rPr>
              <a:t>Václav </a:t>
            </a:r>
            <a:r>
              <a:rPr lang="cs-CZ" sz="2000" dirty="0" err="1">
                <a:latin typeface="Arial Black" panose="020B0A04020102020204" pitchFamily="34" charset="0"/>
              </a:rPr>
              <a:t>Hyský</a:t>
            </a:r>
            <a:r>
              <a:rPr lang="cs-CZ" sz="2000" dirty="0">
                <a:latin typeface="Arial Black" panose="020B0A04020102020204" pitchFamily="34" charset="0"/>
              </a:rPr>
              <a:t> - zdravotník</a:t>
            </a:r>
          </a:p>
        </p:txBody>
      </p:sp>
    </p:spTree>
    <p:extLst>
      <p:ext uri="{BB962C8B-B14F-4D97-AF65-F5344CB8AC3E}">
        <p14:creationId xmlns:p14="http://schemas.microsoft.com/office/powerpoint/2010/main" val="171060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44</a:t>
            </a:r>
          </a:p>
        </p:txBody>
      </p:sp>
      <p:sp>
        <p:nvSpPr>
          <p:cNvPr id="8" name="TextovéPole 7"/>
          <p:cNvSpPr txBox="1"/>
          <p:nvPr/>
        </p:nvSpPr>
        <p:spPr>
          <a:xfrm>
            <a:off x="7758663"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5</a:t>
            </a:r>
          </a:p>
        </p:txBody>
      </p:sp>
      <p:sp>
        <p:nvSpPr>
          <p:cNvPr id="2" name="Obdélník 1"/>
          <p:cNvSpPr/>
          <p:nvPr/>
        </p:nvSpPr>
        <p:spPr>
          <a:xfrm>
            <a:off x="5592664" y="1895297"/>
            <a:ext cx="4536505" cy="932115"/>
          </a:xfrm>
          <a:prstGeom prst="rect">
            <a:avLst/>
          </a:prstGeom>
        </p:spPr>
        <p:txBody>
          <a:bodyPr wrap="square" anchor="t" anchorCtr="0">
            <a:spAutoFit/>
          </a:bodyPr>
          <a:lstStyle/>
          <a:p>
            <a:pPr algn="ctr">
              <a:lnSpc>
                <a:spcPct val="107000"/>
              </a:lnSpc>
              <a:spcAft>
                <a:spcPts val="0"/>
              </a:spcAft>
            </a:pPr>
            <a:r>
              <a:rPr lang="cs-CZ" sz="2000" dirty="0">
                <a:highlight>
                  <a:srgbClr val="FFFF00"/>
                </a:highlight>
                <a:latin typeface="Arial Black" panose="020B0A04020102020204" pitchFamily="34" charset="0"/>
                <a:ea typeface="Calibri" panose="020F0502020204030204" pitchFamily="34" charset="0"/>
                <a:cs typeface="Arial" panose="020B0604020202020204" pitchFamily="34" charset="0"/>
              </a:rPr>
              <a:t>FK </a:t>
            </a:r>
            <a:r>
              <a:rPr lang="cs-CZ" sz="2000" dirty="0" err="1">
                <a:highlight>
                  <a:srgbClr val="FFFF00"/>
                </a:highlight>
                <a:latin typeface="Arial Black" panose="020B0A04020102020204" pitchFamily="34" charset="0"/>
                <a:ea typeface="Calibri" panose="020F0502020204030204" pitchFamily="34" charset="0"/>
                <a:cs typeface="Arial" panose="020B0604020202020204" pitchFamily="34" charset="0"/>
              </a:rPr>
              <a:t>Tatran</a:t>
            </a:r>
            <a:r>
              <a:rPr lang="cs-CZ" sz="2000" dirty="0">
                <a:highlight>
                  <a:srgbClr val="FFFF00"/>
                </a:highlight>
                <a:latin typeface="Arial Black" panose="020B0A04020102020204" pitchFamily="34" charset="0"/>
                <a:ea typeface="Calibri" panose="020F0502020204030204" pitchFamily="34" charset="0"/>
                <a:cs typeface="Arial" panose="020B0604020202020204" pitchFamily="34" charset="0"/>
              </a:rPr>
              <a:t> Kadaň - SK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dirty="0">
                <a:highlight>
                  <a:srgbClr val="FFFF00"/>
                </a:highlight>
                <a:latin typeface="Arial Black" panose="020B0A04020102020204" pitchFamily="34" charset="0"/>
                <a:ea typeface="Calibri" panose="020F0502020204030204" pitchFamily="34" charset="0"/>
                <a:cs typeface="Arial" panose="020B0604020202020204" pitchFamily="34" charset="0"/>
              </a:rPr>
              <a:t>1:3(1:2)    3.11.2018   13. kolo</a:t>
            </a:r>
          </a:p>
          <a:p>
            <a:pPr algn="ctr">
              <a:lnSpc>
                <a:spcPct val="107000"/>
              </a:lnSpc>
              <a:spcAft>
                <a:spcPts val="0"/>
              </a:spcAft>
            </a:pP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bdélník 2"/>
          <p:cNvSpPr/>
          <p:nvPr/>
        </p:nvSpPr>
        <p:spPr>
          <a:xfrm>
            <a:off x="5544592" y="2683396"/>
            <a:ext cx="4536504" cy="1722587"/>
          </a:xfrm>
          <a:prstGeom prst="rect">
            <a:avLst/>
          </a:prstGeom>
          <a:solidFill>
            <a:srgbClr val="FFFF99"/>
          </a:solidFill>
        </p:spPr>
        <p:txBody>
          <a:bodyPr wrap="square">
            <a:spAutoFit/>
          </a:bodyPr>
          <a:lstStyle/>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Branky:</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P.Fary</a:t>
            </a:r>
            <a:r>
              <a:rPr lang="cs-CZ" sz="1100" dirty="0">
                <a:latin typeface="Arial" panose="020B0604020202020204" pitchFamily="34" charset="0"/>
                <a:ea typeface="Calibri" panose="020F0502020204030204" pitchFamily="34" charset="0"/>
                <a:cs typeface="Times New Roman" panose="02020603050405020304" pitchFamily="18" charset="0"/>
              </a:rPr>
              <a:t> 2, </a:t>
            </a:r>
            <a:r>
              <a:rPr lang="cs-CZ" sz="1100" dirty="0" err="1">
                <a:latin typeface="Arial" panose="020B0604020202020204" pitchFamily="34" charset="0"/>
                <a:ea typeface="Calibri" panose="020F0502020204030204" pitchFamily="34" charset="0"/>
                <a:cs typeface="Times New Roman" panose="02020603050405020304" pitchFamily="18" charset="0"/>
              </a:rPr>
              <a:t>J.Vokoun</a:t>
            </a:r>
            <a:r>
              <a:rPr lang="cs-CZ" sz="1100" dirty="0">
                <a:latin typeface="Arial" panose="020B0604020202020204" pitchFamily="34" charset="0"/>
                <a:ea typeface="Calibri" panose="020F0502020204030204" pitchFamily="34" charset="0"/>
                <a:cs typeface="Times New Roman" panose="02020603050405020304" pitchFamily="18" charset="0"/>
              </a:rPr>
              <a:t> 1</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Sestava:</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J.Gabriel-P.Fary</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F.Svoboda</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J.Ransdorf</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D.Mencl</a:t>
            </a:r>
            <a:r>
              <a:rPr lang="cs-CZ" sz="1100" dirty="0">
                <a:latin typeface="Arial" panose="020B0604020202020204" pitchFamily="34" charset="0"/>
                <a:ea typeface="Calibri" panose="020F0502020204030204" pitchFamily="34" charset="0"/>
                <a:cs typeface="Times New Roman" panose="02020603050405020304" pitchFamily="18" charset="0"/>
              </a:rPr>
              <a:t>(88. </a:t>
            </a:r>
          </a:p>
          <a:p>
            <a:pPr>
              <a:lnSpc>
                <a:spcPct val="107000"/>
              </a:lnSpc>
              <a:spcAft>
                <a:spcPts val="0"/>
              </a:spcAft>
            </a:pP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D.Beruška</a:t>
            </a:r>
            <a:r>
              <a:rPr lang="cs-CZ" sz="1100" dirty="0">
                <a:latin typeface="Arial" panose="020B0604020202020204" pitchFamily="34" charset="0"/>
                <a:ea typeface="Calibri" panose="020F0502020204030204" pitchFamily="34" charset="0"/>
                <a:cs typeface="Times New Roman" panose="02020603050405020304" pitchFamily="18" charset="0"/>
              </a:rPr>
              <a:t>)-</a:t>
            </a:r>
            <a:r>
              <a:rPr lang="cs-CZ" sz="1100" dirty="0" err="1">
                <a:latin typeface="Arial" panose="020B0604020202020204" pitchFamily="34" charset="0"/>
                <a:ea typeface="Calibri" panose="020F0502020204030204" pitchFamily="34" charset="0"/>
                <a:cs typeface="Times New Roman" panose="02020603050405020304" pitchFamily="18" charset="0"/>
              </a:rPr>
              <a:t>T.Belák</a:t>
            </a:r>
            <a:r>
              <a:rPr lang="cs-CZ" sz="1100" dirty="0">
                <a:latin typeface="Arial" panose="020B0604020202020204" pitchFamily="34" charset="0"/>
                <a:ea typeface="Calibri" panose="020F0502020204030204" pitchFamily="34" charset="0"/>
                <a:cs typeface="Times New Roman" panose="02020603050405020304" pitchFamily="18" charset="0"/>
              </a:rPr>
              <a:t>(73.K.Horváth), </a:t>
            </a:r>
            <a:r>
              <a:rPr lang="cs-CZ" sz="1100" dirty="0" err="1">
                <a:latin typeface="Arial" panose="020B0604020202020204" pitchFamily="34" charset="0"/>
                <a:ea typeface="Calibri" panose="020F0502020204030204" pitchFamily="34" charset="0"/>
                <a:cs typeface="Times New Roman" panose="02020603050405020304" pitchFamily="18" charset="0"/>
              </a:rPr>
              <a:t>P.Stejskal</a:t>
            </a:r>
            <a:r>
              <a:rPr lang="cs-CZ" sz="1100" dirty="0">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0"/>
              </a:spcAft>
            </a:pP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R.Slanička</a:t>
            </a:r>
            <a:r>
              <a:rPr lang="cs-CZ" sz="1100" dirty="0">
                <a:latin typeface="Arial" panose="020B0604020202020204" pitchFamily="34" charset="0"/>
                <a:ea typeface="Calibri" panose="020F0502020204030204" pitchFamily="34" charset="0"/>
                <a:cs typeface="Times New Roman" panose="02020603050405020304" pitchFamily="18" charset="0"/>
              </a:rPr>
              <a:t>(78.J.Vacek), </a:t>
            </a:r>
            <a:r>
              <a:rPr lang="cs-CZ" sz="1100" dirty="0" err="1">
                <a:latin typeface="Arial" panose="020B0604020202020204" pitchFamily="34" charset="0"/>
                <a:ea typeface="Calibri" panose="020F0502020204030204" pitchFamily="34" charset="0"/>
                <a:cs typeface="Times New Roman" panose="02020603050405020304" pitchFamily="18" charset="0"/>
              </a:rPr>
              <a:t>M.Faust</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J.Vokoun</a:t>
            </a:r>
            <a:r>
              <a:rPr lang="cs-CZ" sz="1100" dirty="0">
                <a:latin typeface="Arial" panose="020B0604020202020204" pitchFamily="34" charset="0"/>
                <a:ea typeface="Calibri" panose="020F0502020204030204" pitchFamily="34" charset="0"/>
                <a:cs typeface="Times New Roman" panose="02020603050405020304" pitchFamily="18" charset="0"/>
              </a:rPr>
              <a:t>(</a:t>
            </a:r>
            <a:r>
              <a:rPr lang="cs-CZ" sz="1100" dirty="0" err="1">
                <a:latin typeface="Arial" panose="020B0604020202020204" pitchFamily="34" charset="0"/>
                <a:ea typeface="Calibri" panose="020F0502020204030204" pitchFamily="34" charset="0"/>
                <a:cs typeface="Times New Roman" panose="02020603050405020304" pitchFamily="18" charset="0"/>
              </a:rPr>
              <a:t>R.Feko</a:t>
            </a:r>
            <a:r>
              <a:rPr lang="cs-CZ" sz="1100" dirty="0">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0"/>
              </a:spcAft>
            </a:pP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M.Rejman</a:t>
            </a:r>
            <a:r>
              <a:rPr lang="cs-CZ" sz="1100" dirty="0">
                <a:latin typeface="Arial" panose="020B0604020202020204" pitchFamily="34" charset="0"/>
                <a:ea typeface="Calibri" panose="020F0502020204030204" pitchFamily="34" charset="0"/>
                <a:cs typeface="Times New Roman" panose="02020603050405020304" pitchFamily="18" charset="0"/>
              </a:rPr>
              <a:t>(70.M.Walter)</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Připraveni:</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T.Kysela</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Trenér:</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J.Ransdorf</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u="sng" dirty="0">
                <a:latin typeface="Arial" panose="020B0604020202020204" pitchFamily="34" charset="0"/>
                <a:ea typeface="Calibri" panose="020F0502020204030204" pitchFamily="34" charset="0"/>
                <a:cs typeface="Times New Roman" panose="02020603050405020304" pitchFamily="18" charset="0"/>
              </a:rPr>
              <a:t>Vedoucí:</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M.Plíšek</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u="sng" dirty="0">
                <a:latin typeface="Arial" panose="020B0604020202020204" pitchFamily="34" charset="0"/>
                <a:ea typeface="Calibri" panose="020F0502020204030204" pitchFamily="34" charset="0"/>
                <a:cs typeface="Times New Roman" panose="02020603050405020304" pitchFamily="18" charset="0"/>
              </a:rPr>
              <a:t>Masér:</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K.Zavřel</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Rozhodčí:</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I.Kuriljak-M.Klimpl</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A.Provazník</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u="sng" dirty="0">
                <a:latin typeface="Arial" panose="020B0604020202020204" pitchFamily="34" charset="0"/>
                <a:ea typeface="Calibri" panose="020F0502020204030204" pitchFamily="34" charset="0"/>
                <a:cs typeface="Times New Roman" panose="02020603050405020304" pitchFamily="18" charset="0"/>
              </a:rPr>
              <a:t>Delegát:</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P.Černý</a:t>
            </a:r>
            <a:r>
              <a:rPr lang="cs-CZ" sz="1100" dirty="0">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0"/>
              </a:spcAft>
            </a:pPr>
            <a:r>
              <a:rPr lang="cs-CZ" sz="1100" dirty="0">
                <a:latin typeface="Arial" panose="020B0604020202020204" pitchFamily="34" charset="0"/>
                <a:ea typeface="Calibri" panose="020F0502020204030204" pitchFamily="34" charset="0"/>
                <a:cs typeface="Times New Roman" panose="02020603050405020304" pitchFamily="18" charset="0"/>
              </a:rPr>
              <a:t> 50 diváků</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ovéPole 3"/>
          <p:cNvSpPr txBox="1"/>
          <p:nvPr/>
        </p:nvSpPr>
        <p:spPr>
          <a:xfrm>
            <a:off x="5544592" y="91108"/>
            <a:ext cx="4536504" cy="1815882"/>
          </a:xfrm>
          <a:prstGeom prst="rect">
            <a:avLst/>
          </a:prstGeom>
          <a:blipFill dpi="0" rotWithShape="1">
            <a:blip r:embed="rId2">
              <a:alphaModFix amt="79000"/>
            </a:blip>
            <a:srcRect/>
            <a:tile tx="0" ty="0" sx="100000" sy="100000" flip="none" algn="tl"/>
          </a:blipFill>
          <a:effectLst>
            <a:softEdge rad="0"/>
          </a:effectLst>
        </p:spPr>
        <p:txBody>
          <a:bodyPr wrap="square" rtlCol="0">
            <a:spAutoFit/>
            <a:scene3d>
              <a:camera prst="obliqueTopRight"/>
              <a:lightRig rig="threePt" dir="t"/>
            </a:scene3d>
            <a:sp3d extrusionH="57150">
              <a:bevelT w="38100" h="38100" prst="slope"/>
            </a:sp3d>
          </a:bodyPr>
          <a:lstStyle/>
          <a:p>
            <a:pPr algn="ctr"/>
            <a:r>
              <a:rPr lang="cs-CZ" sz="2800" dirty="0">
                <a:solidFill>
                  <a:srgbClr val="FF0000"/>
                </a:solidFill>
                <a:latin typeface="Colonna MT" panose="04020805060202030203" pitchFamily="82" charset="0"/>
              </a:rPr>
              <a:t>Úspěšné podzimní vystoupení dospělých v Kadani. </a:t>
            </a:r>
          </a:p>
          <a:p>
            <a:pPr algn="ctr"/>
            <a:r>
              <a:rPr lang="cs-CZ" sz="2800" dirty="0">
                <a:solidFill>
                  <a:srgbClr val="FF0000"/>
                </a:solidFill>
                <a:latin typeface="Colonna MT" panose="04020805060202030203" pitchFamily="82" charset="0"/>
              </a:rPr>
              <a:t>Pavel Fary 2 GÓLY</a:t>
            </a:r>
            <a:endParaRPr lang="cs-CZ" sz="2800" dirty="0">
              <a:solidFill>
                <a:srgbClr val="FF0000"/>
              </a:solidFill>
              <a:latin typeface="Arial Black" panose="020B0A04020102020204" pitchFamily="34" charset="0"/>
            </a:endParaRPr>
          </a:p>
        </p:txBody>
      </p:sp>
      <p:pic>
        <p:nvPicPr>
          <p:cNvPr id="5" name="Obrázek 4"/>
          <p:cNvPicPr>
            <a:picLocks noChangeAspect="1"/>
          </p:cNvPicPr>
          <p:nvPr/>
        </p:nvPicPr>
        <p:blipFill>
          <a:blip r:embed="rId3"/>
          <a:stretch>
            <a:fillRect/>
          </a:stretch>
        </p:blipFill>
        <p:spPr>
          <a:xfrm>
            <a:off x="5850451" y="4538727"/>
            <a:ext cx="3816424" cy="2393141"/>
          </a:xfrm>
          <a:prstGeom prst="rect">
            <a:avLst/>
          </a:prstGeom>
          <a:ln w="34925">
            <a:solidFill>
              <a:schemeClr val="accent1"/>
            </a:solidFill>
            <a:prstDash val="sysDash"/>
          </a:ln>
        </p:spPr>
      </p:pic>
      <p:pic>
        <p:nvPicPr>
          <p:cNvPr id="13" name="Obrázek 12"/>
          <p:cNvPicPr>
            <a:picLocks noChangeAspect="1"/>
          </p:cNvPicPr>
          <p:nvPr/>
        </p:nvPicPr>
        <p:blipFill>
          <a:blip r:embed="rId4"/>
          <a:stretch>
            <a:fillRect/>
          </a:stretch>
        </p:blipFill>
        <p:spPr>
          <a:xfrm>
            <a:off x="143992" y="1315244"/>
            <a:ext cx="4733925" cy="5543550"/>
          </a:xfrm>
          <a:prstGeom prst="rect">
            <a:avLst/>
          </a:prstGeom>
        </p:spPr>
      </p:pic>
      <p:sp>
        <p:nvSpPr>
          <p:cNvPr id="14" name="TextovéPole 13"/>
          <p:cNvSpPr txBox="1"/>
          <p:nvPr/>
        </p:nvSpPr>
        <p:spPr>
          <a:xfrm>
            <a:off x="143991" y="163116"/>
            <a:ext cx="4733925" cy="954107"/>
          </a:xfrm>
          <a:prstGeom prst="rect">
            <a:avLst/>
          </a:prstGeom>
          <a:blipFill>
            <a:blip r:embed="rId5"/>
            <a:tile tx="0" ty="0" sx="100000" sy="100000" flip="none" algn="tl"/>
          </a:blipFill>
          <a:effectLst>
            <a:glow rad="101600">
              <a:srgbClr val="FFFF66">
                <a:alpha val="40000"/>
              </a:srgbClr>
            </a:glow>
            <a:softEdge rad="0"/>
          </a:effectLst>
        </p:spPr>
        <p:txBody>
          <a:bodyPr wrap="square" rtlCol="0">
            <a:spAutoFit/>
          </a:bodyPr>
          <a:lstStyle/>
          <a:p>
            <a:pPr algn="ctr"/>
            <a:r>
              <a:rPr lang="cs-CZ" sz="2800" dirty="0" smtClean="0">
                <a:latin typeface="Franklin Gothic Heavy" panose="020B0903020102020204" pitchFamily="34" charset="0"/>
              </a:rPr>
              <a:t>Foto bez 1 roku </a:t>
            </a:r>
          </a:p>
          <a:p>
            <a:pPr algn="ctr"/>
            <a:r>
              <a:rPr lang="cs-CZ" sz="2800" dirty="0" smtClean="0">
                <a:latin typeface="Franklin Gothic Heavy" panose="020B0903020102020204" pitchFamily="34" charset="0"/>
              </a:rPr>
              <a:t>půl století staré</a:t>
            </a:r>
            <a:endParaRPr lang="cs-CZ" sz="2800" dirty="0" smtClean="0">
              <a:latin typeface="Franklin Gothic Heavy" panose="020B0903020102020204" pitchFamily="34" charset="0"/>
            </a:endParaRPr>
          </a:p>
        </p:txBody>
      </p:sp>
    </p:spTree>
    <p:extLst>
      <p:ext uri="{BB962C8B-B14F-4D97-AF65-F5344CB8AC3E}">
        <p14:creationId xmlns:p14="http://schemas.microsoft.com/office/powerpoint/2010/main" val="1473858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6</a:t>
            </a:r>
          </a:p>
        </p:txBody>
      </p:sp>
      <p:sp>
        <p:nvSpPr>
          <p:cNvPr id="7" name="TextovéPole 6"/>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43</a:t>
            </a:r>
          </a:p>
        </p:txBody>
      </p:sp>
      <p:sp>
        <p:nvSpPr>
          <p:cNvPr id="4" name="TextovéPole 3"/>
          <p:cNvSpPr txBox="1"/>
          <p:nvPr/>
        </p:nvSpPr>
        <p:spPr>
          <a:xfrm>
            <a:off x="210355" y="307132"/>
            <a:ext cx="4537298" cy="1477328"/>
          </a:xfrm>
          <a:prstGeom prst="rect">
            <a:avLst/>
          </a:prstGeom>
          <a:pattFill prst="dkVert">
            <a:fgClr>
              <a:srgbClr val="99FFCC"/>
            </a:fgClr>
            <a:bgClr>
              <a:schemeClr val="bg1"/>
            </a:bgClr>
          </a:pattFill>
          <a:effectLst>
            <a:glow rad="101600">
              <a:srgbClr val="FFFF66">
                <a:alpha val="40000"/>
              </a:srgbClr>
            </a:glow>
            <a:softEdge rad="419100"/>
          </a:effectLst>
        </p:spPr>
        <p:txBody>
          <a:bodyPr wrap="square" rtlCol="0">
            <a:spAutoFit/>
          </a:bodyPr>
          <a:lstStyle/>
          <a:p>
            <a:pPr algn="ctr"/>
            <a:r>
              <a:rPr lang="cs-CZ" sz="3000" dirty="0">
                <a:solidFill>
                  <a:srgbClr val="FF0000"/>
                </a:solidFill>
                <a:latin typeface="Arial Black" panose="020B0A04020102020204" pitchFamily="34" charset="0"/>
              </a:rPr>
              <a:t>Poslední šance vidět fotbal ve Štětí v letošním ročníku</a:t>
            </a:r>
          </a:p>
        </p:txBody>
      </p:sp>
      <p:graphicFrame>
        <p:nvGraphicFramePr>
          <p:cNvPr id="3" name="Tabulka 2"/>
          <p:cNvGraphicFramePr>
            <a:graphicFrameLocks noGrp="1"/>
          </p:cNvGraphicFramePr>
          <p:nvPr>
            <p:extLst>
              <p:ext uri="{D42A27DB-BD31-4B8C-83A1-F6EECF244321}">
                <p14:modId xmlns:p14="http://schemas.microsoft.com/office/powerpoint/2010/main" val="1889089639"/>
              </p:ext>
            </p:extLst>
          </p:nvPr>
        </p:nvGraphicFramePr>
        <p:xfrm>
          <a:off x="161444" y="1963316"/>
          <a:ext cx="4585691" cy="4864994"/>
        </p:xfrm>
        <a:graphic>
          <a:graphicData uri="http://schemas.openxmlformats.org/drawingml/2006/table">
            <a:tbl>
              <a:tblPr/>
              <a:tblGrid>
                <a:gridCol w="558612">
                  <a:extLst>
                    <a:ext uri="{9D8B030D-6E8A-4147-A177-3AD203B41FA5}">
                      <a16:colId xmlns:a16="http://schemas.microsoft.com/office/drawing/2014/main" val="3870148746"/>
                    </a:ext>
                  </a:extLst>
                </a:gridCol>
                <a:gridCol w="674429">
                  <a:extLst>
                    <a:ext uri="{9D8B030D-6E8A-4147-A177-3AD203B41FA5}">
                      <a16:colId xmlns:a16="http://schemas.microsoft.com/office/drawing/2014/main" val="3504541856"/>
                    </a:ext>
                  </a:extLst>
                </a:gridCol>
                <a:gridCol w="499331">
                  <a:extLst>
                    <a:ext uri="{9D8B030D-6E8A-4147-A177-3AD203B41FA5}">
                      <a16:colId xmlns:a16="http://schemas.microsoft.com/office/drawing/2014/main" val="1615995348"/>
                    </a:ext>
                  </a:extLst>
                </a:gridCol>
                <a:gridCol w="743901">
                  <a:extLst>
                    <a:ext uri="{9D8B030D-6E8A-4147-A177-3AD203B41FA5}">
                      <a16:colId xmlns:a16="http://schemas.microsoft.com/office/drawing/2014/main" val="4042320059"/>
                    </a:ext>
                  </a:extLst>
                </a:gridCol>
                <a:gridCol w="1222851">
                  <a:extLst>
                    <a:ext uri="{9D8B030D-6E8A-4147-A177-3AD203B41FA5}">
                      <a16:colId xmlns:a16="http://schemas.microsoft.com/office/drawing/2014/main" val="352102716"/>
                    </a:ext>
                  </a:extLst>
                </a:gridCol>
                <a:gridCol w="886567">
                  <a:extLst>
                    <a:ext uri="{9D8B030D-6E8A-4147-A177-3AD203B41FA5}">
                      <a16:colId xmlns:a16="http://schemas.microsoft.com/office/drawing/2014/main" val="1876065922"/>
                    </a:ext>
                  </a:extLst>
                </a:gridCol>
              </a:tblGrid>
              <a:tr h="223393">
                <a:tc>
                  <a:txBody>
                    <a:bodyPr/>
                    <a:lstStyle/>
                    <a:p>
                      <a:pPr algn="ctr" fontAlgn="ctr"/>
                      <a:r>
                        <a:rPr lang="cs-CZ" sz="1000" b="1" i="0" u="none" strike="noStrike">
                          <a:solidFill>
                            <a:srgbClr val="000000"/>
                          </a:solidFill>
                          <a:effectLst/>
                          <a:latin typeface="Arial" panose="020B0604020202020204" pitchFamily="34" charset="0"/>
                        </a:rPr>
                        <a:t>Den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Datum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Čas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Domácí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Hosté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Soutěž</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825658254"/>
                  </a:ext>
                </a:extLst>
              </a:tr>
              <a:tr h="651739">
                <a:tc>
                  <a:txBody>
                    <a:bodyPr/>
                    <a:lstStyle/>
                    <a:p>
                      <a:pPr algn="ctr" fontAlgn="ctr"/>
                      <a:r>
                        <a:rPr lang="cs-CZ" sz="1100" b="1" i="0" u="none" strike="noStrike" dirty="0">
                          <a:solidFill>
                            <a:srgbClr val="000000"/>
                          </a:solidFill>
                          <a:effectLst/>
                          <a:latin typeface="Georgia" panose="02040502050405020303" pitchFamily="18" charset="0"/>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Georgia" panose="02040502050405020303" pitchFamily="18" charset="0"/>
                        </a:rPr>
                        <a:t>01.06.</a:t>
                      </a:r>
                    </a:p>
                    <a:p>
                      <a:pPr algn="ctr" fontAlgn="ctr"/>
                      <a:r>
                        <a:rPr lang="cs-CZ" sz="1100" b="1" i="0" u="none" strike="noStrike" dirty="0">
                          <a:solidFill>
                            <a:srgbClr val="000000"/>
                          </a:solidFill>
                          <a:effectLst/>
                          <a:latin typeface="Georgia" panose="02040502050405020303" pitchFamily="18"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Georgia" panose="02040502050405020303" pitchFamily="18" charset="0"/>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Georgia" panose="02040502050405020303" pitchFamily="18" charset="0"/>
                        </a:rPr>
                        <a:t>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Georgia" panose="02040502050405020303" pitchFamily="18" charset="0"/>
                        </a:rPr>
                        <a:t>  FK Tatran Kadaň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Georgia" panose="02040502050405020303" pitchFamily="18" charset="0"/>
                        </a:rPr>
                        <a:t>HET Krajský přebor dospělých</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91587018"/>
                  </a:ext>
                </a:extLst>
              </a:tr>
              <a:tr h="691453">
                <a:tc>
                  <a:txBody>
                    <a:bodyPr/>
                    <a:lstStyle/>
                    <a:p>
                      <a:pPr algn="ctr" fontAlgn="ctr"/>
                      <a:r>
                        <a:rPr lang="cs-CZ" sz="1100" b="1" i="0" u="none" strike="noStrike">
                          <a:solidFill>
                            <a:srgbClr val="000000"/>
                          </a:solidFill>
                          <a:effectLst/>
                          <a:latin typeface="Georgia" panose="02040502050405020303" pitchFamily="18" charset="0"/>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Georgia" panose="02040502050405020303" pitchFamily="18" charset="0"/>
                        </a:rPr>
                        <a:t>01.06.</a:t>
                      </a:r>
                    </a:p>
                    <a:p>
                      <a:pPr algn="ctr" fontAlgn="ctr"/>
                      <a:r>
                        <a:rPr lang="cs-CZ" sz="1100" b="1" i="0" u="none" strike="noStrike" dirty="0">
                          <a:solidFill>
                            <a:srgbClr val="000000"/>
                          </a:solidFill>
                          <a:effectLst/>
                          <a:latin typeface="Georgia" panose="02040502050405020303" pitchFamily="18"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Georgia" panose="02040502050405020303" pitchFamily="18" charset="0"/>
                        </a:rPr>
                        <a:t>09:00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Georgia" panose="02040502050405020303" pitchFamily="18"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Georgia" panose="02040502050405020303" pitchFamily="18" charset="0"/>
                        </a:rPr>
                        <a:t>SK Velemín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Georgia" panose="02040502050405020303" pitchFamily="18" charset="0"/>
                        </a:rPr>
                        <a:t>OP Mladší přípravka sk. "UMÍSTĚNÍ"</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024850952"/>
                  </a:ext>
                </a:extLst>
              </a:tr>
              <a:tr h="651739">
                <a:tc>
                  <a:txBody>
                    <a:bodyPr/>
                    <a:lstStyle/>
                    <a:p>
                      <a:pPr algn="ctr" fontAlgn="ctr"/>
                      <a:r>
                        <a:rPr lang="cs-CZ" sz="1100" b="1" i="0" u="none" strike="noStrike" dirty="0">
                          <a:solidFill>
                            <a:srgbClr val="000000"/>
                          </a:solidFill>
                          <a:effectLst/>
                          <a:latin typeface="Georgia" panose="02040502050405020303" pitchFamily="18" charset="0"/>
                        </a:rPr>
                        <a:t>neděle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000000"/>
                          </a:solidFill>
                          <a:effectLst/>
                          <a:latin typeface="Georgia" panose="02040502050405020303" pitchFamily="18" charset="0"/>
                        </a:rPr>
                        <a:t>02.06.</a:t>
                      </a:r>
                    </a:p>
                    <a:p>
                      <a:pPr algn="ctr" fontAlgn="ctr"/>
                      <a:r>
                        <a:rPr lang="cs-CZ" sz="1100" b="1" i="0" u="none" strike="noStrike" dirty="0">
                          <a:solidFill>
                            <a:srgbClr val="000000"/>
                          </a:solidFill>
                          <a:effectLst/>
                          <a:latin typeface="Georgia" panose="02040502050405020303" pitchFamily="18"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00"/>
                          </a:solidFill>
                          <a:effectLst/>
                          <a:latin typeface="Georgia" panose="02040502050405020303" pitchFamily="18" charset="0"/>
                        </a:rPr>
                        <a:t>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00"/>
                          </a:solidFill>
                          <a:effectLst/>
                          <a:latin typeface="Georgia" panose="02040502050405020303" pitchFamily="18" charset="0"/>
                        </a:rPr>
                        <a:t>  SK Štětí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00"/>
                          </a:solidFill>
                          <a:effectLst/>
                          <a:latin typeface="Georgia" panose="02040502050405020303" pitchFamily="18" charset="0"/>
                        </a:rPr>
                        <a:t>FK Schoeller Křešice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Georgia" panose="02040502050405020303" pitchFamily="18" charset="0"/>
                        </a:rPr>
                        <a:t>IV. třída dospělých sk. "B"</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709560454"/>
                  </a:ext>
                </a:extLst>
              </a:tr>
              <a:tr h="651739">
                <a:tc>
                  <a:txBody>
                    <a:bodyPr/>
                    <a:lstStyle/>
                    <a:p>
                      <a:pPr algn="ctr" fontAlgn="ctr"/>
                      <a:r>
                        <a:rPr lang="cs-CZ" sz="1100" b="1" i="0" u="none" strike="noStrike" dirty="0">
                          <a:solidFill>
                            <a:srgbClr val="000000"/>
                          </a:solidFill>
                          <a:effectLst/>
                          <a:latin typeface="Georgia" panose="02040502050405020303" pitchFamily="18" charset="0"/>
                        </a:rPr>
                        <a:t>čtvrtek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Georgia" panose="02040502050405020303" pitchFamily="18" charset="0"/>
                        </a:rPr>
                        <a:t>06.06.</a:t>
                      </a:r>
                    </a:p>
                    <a:p>
                      <a:pPr algn="ctr" fontAlgn="ctr"/>
                      <a:r>
                        <a:rPr lang="cs-CZ" sz="1100" b="1" i="0" u="none" strike="noStrike" dirty="0">
                          <a:solidFill>
                            <a:srgbClr val="000000"/>
                          </a:solidFill>
                          <a:effectLst/>
                          <a:latin typeface="Georgia" panose="02040502050405020303" pitchFamily="18"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Georgia" panose="02040502050405020303" pitchFamily="18" charset="0"/>
                        </a:rPr>
                        <a:t>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Georgia" panose="02040502050405020303" pitchFamily="18"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Georgia" panose="02040502050405020303" pitchFamily="18" charset="0"/>
                        </a:rPr>
                        <a:t>FK Litoměřicko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Georgia" panose="02040502050405020303" pitchFamily="18" charset="0"/>
                        </a:rPr>
                        <a:t>OP Mini přípravky</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31944226"/>
                  </a:ext>
                </a:extLst>
              </a:tr>
              <a:tr h="691453">
                <a:tc>
                  <a:txBody>
                    <a:bodyPr/>
                    <a:lstStyle/>
                    <a:p>
                      <a:pPr algn="ctr" fontAlgn="ctr"/>
                      <a:r>
                        <a:rPr lang="cs-CZ" sz="1100" b="1" i="0" u="none" strike="noStrike">
                          <a:solidFill>
                            <a:srgbClr val="000000"/>
                          </a:solidFill>
                          <a:effectLst/>
                          <a:latin typeface="Georgia" panose="02040502050405020303" pitchFamily="18" charset="0"/>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000000"/>
                          </a:solidFill>
                          <a:effectLst/>
                          <a:latin typeface="Georgia" panose="02040502050405020303" pitchFamily="18" charset="0"/>
                        </a:rPr>
                        <a:t>08.06.</a:t>
                      </a:r>
                    </a:p>
                    <a:p>
                      <a:pPr algn="ctr" fontAlgn="ctr"/>
                      <a:r>
                        <a:rPr lang="cs-CZ" sz="1100" b="1" i="0" u="none" strike="noStrike" dirty="0">
                          <a:solidFill>
                            <a:srgbClr val="000000"/>
                          </a:solidFill>
                          <a:effectLst/>
                          <a:latin typeface="Georgia" panose="02040502050405020303" pitchFamily="18"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00"/>
                          </a:solidFill>
                          <a:effectLst/>
                          <a:latin typeface="Georgia" panose="02040502050405020303"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00"/>
                          </a:solidFill>
                          <a:effectLst/>
                          <a:latin typeface="Georgia" panose="02040502050405020303" pitchFamily="18" charset="0"/>
                        </a:rPr>
                        <a:t>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000000"/>
                          </a:solidFill>
                          <a:effectLst/>
                          <a:latin typeface="Georgia" panose="02040502050405020303" pitchFamily="18" charset="0"/>
                        </a:rPr>
                        <a:t>  TJ </a:t>
                      </a:r>
                      <a:r>
                        <a:rPr lang="cs-CZ" sz="1100" b="1" i="0" u="none" strike="noStrike" dirty="0" err="1">
                          <a:solidFill>
                            <a:srgbClr val="000000"/>
                          </a:solidFill>
                          <a:effectLst/>
                          <a:latin typeface="Georgia" panose="02040502050405020303" pitchFamily="18" charset="0"/>
                        </a:rPr>
                        <a:t>Vaňov</a:t>
                      </a:r>
                      <a:r>
                        <a:rPr lang="cs-CZ" sz="1100" b="1" i="0" u="none" strike="noStrike" dirty="0">
                          <a:solidFill>
                            <a:srgbClr val="000000"/>
                          </a:solidFill>
                          <a:effectLst/>
                          <a:latin typeface="Georgia" panose="02040502050405020303" pitchFamily="18" charset="0"/>
                        </a:rPr>
                        <a:t>/</a:t>
                      </a:r>
                    </a:p>
                    <a:p>
                      <a:pPr algn="ctr" fontAlgn="ctr"/>
                      <a:r>
                        <a:rPr lang="cs-CZ" sz="1100" b="1" i="0" u="none" strike="noStrike" dirty="0">
                          <a:solidFill>
                            <a:srgbClr val="000000"/>
                          </a:solidFill>
                          <a:effectLst/>
                          <a:latin typeface="Georgia" panose="02040502050405020303" pitchFamily="18" charset="0"/>
                        </a:rPr>
                        <a:t>Libouchec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Georgia" panose="02040502050405020303" pitchFamily="18" charset="0"/>
                        </a:rPr>
                        <a:t>I.třída staršího dorostu - sk.A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643559415"/>
                  </a:ext>
                </a:extLst>
              </a:tr>
              <a:tr h="651739">
                <a:tc>
                  <a:txBody>
                    <a:bodyPr/>
                    <a:lstStyle/>
                    <a:p>
                      <a:pPr algn="ctr" fontAlgn="ctr"/>
                      <a:r>
                        <a:rPr lang="cs-CZ" sz="1100" b="1" i="0" u="none" strike="noStrike">
                          <a:solidFill>
                            <a:srgbClr val="000000"/>
                          </a:solidFill>
                          <a:effectLst/>
                          <a:latin typeface="Georgia" panose="02040502050405020303" pitchFamily="18" charset="0"/>
                        </a:rPr>
                        <a:t>sobota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Georgia" panose="02040502050405020303" pitchFamily="18" charset="0"/>
                        </a:rPr>
                        <a:t>15.06.</a:t>
                      </a:r>
                    </a:p>
                    <a:p>
                      <a:pPr algn="ctr" fontAlgn="ctr"/>
                      <a:r>
                        <a:rPr lang="cs-CZ" sz="1100" b="1" i="0" u="none" strike="noStrike" dirty="0">
                          <a:solidFill>
                            <a:srgbClr val="000000"/>
                          </a:solidFill>
                          <a:effectLst/>
                          <a:latin typeface="Georgia" panose="02040502050405020303" pitchFamily="18"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Georgia" panose="02040502050405020303" pitchFamily="18" charset="0"/>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Georgia" panose="02040502050405020303" pitchFamily="18" charset="0"/>
                        </a:rPr>
                        <a:t>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Georgia" panose="02040502050405020303" pitchFamily="18" charset="0"/>
                        </a:rPr>
                        <a:t>  TJ Sokol Srbice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Georgia" panose="02040502050405020303" pitchFamily="18" charset="0"/>
                        </a:rPr>
                        <a:t>HET Krajský přebor dospělých</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33562570"/>
                  </a:ext>
                </a:extLst>
              </a:tr>
              <a:tr h="651739">
                <a:tc>
                  <a:txBody>
                    <a:bodyPr/>
                    <a:lstStyle/>
                    <a:p>
                      <a:pPr algn="ctr" fontAlgn="ctr"/>
                      <a:r>
                        <a:rPr lang="cs-CZ" sz="1100" b="1" i="0" u="none" strike="noStrike">
                          <a:solidFill>
                            <a:srgbClr val="000000"/>
                          </a:solidFill>
                          <a:effectLst/>
                          <a:latin typeface="Georgia" panose="02040502050405020303" pitchFamily="18" charset="0"/>
                        </a:rPr>
                        <a:t>neděle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000000"/>
                          </a:solidFill>
                          <a:effectLst/>
                          <a:latin typeface="Georgia" panose="02040502050405020303" pitchFamily="18" charset="0"/>
                        </a:rPr>
                        <a:t>16.06.</a:t>
                      </a:r>
                    </a:p>
                    <a:p>
                      <a:pPr algn="ctr" fontAlgn="ctr"/>
                      <a:r>
                        <a:rPr lang="cs-CZ" sz="1100" b="1" i="0" u="none" strike="noStrike" dirty="0">
                          <a:solidFill>
                            <a:srgbClr val="000000"/>
                          </a:solidFill>
                          <a:effectLst/>
                          <a:latin typeface="Georgia" panose="02040502050405020303" pitchFamily="18"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00"/>
                          </a:solidFill>
                          <a:effectLst/>
                          <a:latin typeface="Georgia" panose="02040502050405020303" pitchFamily="18" charset="0"/>
                        </a:rPr>
                        <a:t>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00"/>
                          </a:solidFill>
                          <a:effectLst/>
                          <a:latin typeface="Georgia" panose="02040502050405020303" pitchFamily="18" charset="0"/>
                        </a:rPr>
                        <a:t>  SK Štětí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a:solidFill>
                            <a:srgbClr val="000000"/>
                          </a:solidFill>
                          <a:effectLst/>
                          <a:latin typeface="Georgia" panose="02040502050405020303" pitchFamily="18" charset="0"/>
                        </a:rPr>
                        <a:t>Slavoj Sulejovice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Georgia" panose="02040502050405020303" pitchFamily="18" charset="0"/>
                        </a:rPr>
                        <a:t>IV. třída dospělých </a:t>
                      </a:r>
                      <a:r>
                        <a:rPr lang="cs-CZ" sz="1000" b="1" i="0" u="none" strike="noStrike" dirty="0" err="1">
                          <a:solidFill>
                            <a:srgbClr val="000000"/>
                          </a:solidFill>
                          <a:effectLst/>
                          <a:latin typeface="Georgia" panose="02040502050405020303" pitchFamily="18" charset="0"/>
                        </a:rPr>
                        <a:t>sk</a:t>
                      </a:r>
                      <a:r>
                        <a:rPr lang="cs-CZ" sz="1000" b="1" i="0" u="none" strike="noStrike" dirty="0">
                          <a:solidFill>
                            <a:srgbClr val="000000"/>
                          </a:solidFill>
                          <a:effectLst/>
                          <a:latin typeface="Georgia" panose="02040502050405020303" pitchFamily="18" charset="0"/>
                        </a:rPr>
                        <a:t>. "B"</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895373343"/>
                  </a:ext>
                </a:extLst>
              </a:tr>
            </a:tbl>
          </a:graphicData>
        </a:graphic>
      </p:graphicFrame>
      <p:sp>
        <p:nvSpPr>
          <p:cNvPr id="8" name="Obdélník 7">
            <a:extLst>
              <a:ext uri="{FF2B5EF4-FFF2-40B4-BE49-F238E27FC236}">
                <a16:creationId xmlns:a16="http://schemas.microsoft.com/office/drawing/2014/main" id="{E1ABFFC8-B4A6-49A0-8491-4A7E982B0C93}"/>
              </a:ext>
            </a:extLst>
          </p:cNvPr>
          <p:cNvSpPr/>
          <p:nvPr/>
        </p:nvSpPr>
        <p:spPr>
          <a:xfrm>
            <a:off x="5477921" y="4979078"/>
            <a:ext cx="4680520" cy="1992661"/>
          </a:xfrm>
          <a:prstGeom prst="rect">
            <a:avLst/>
          </a:prstGeom>
        </p:spPr>
        <p:txBody>
          <a:bodyPr wrap="square">
            <a:spAutoFit/>
          </a:bodyPr>
          <a:lstStyle/>
          <a:p>
            <a:pPr algn="ctr">
              <a:lnSpc>
                <a:spcPct val="107000"/>
              </a:lnSpc>
              <a:spcAft>
                <a:spcPts val="0"/>
              </a:spcAft>
            </a:pPr>
            <a:r>
              <a:rPr lang="cs-CZ" sz="1600" dirty="0">
                <a:highlight>
                  <a:srgbClr val="99FF66"/>
                </a:highlight>
                <a:latin typeface="Arial Black" panose="020B0A04020102020204" pitchFamily="34" charset="0"/>
                <a:ea typeface="Calibri" panose="020F0502020204030204" pitchFamily="34" charset="0"/>
                <a:cs typeface="Arial" panose="020B0604020202020204" pitchFamily="34" charset="0"/>
              </a:rPr>
              <a:t>TJ</a:t>
            </a:r>
            <a:r>
              <a:rPr lang="cs-CZ" dirty="0">
                <a:highlight>
                  <a:srgbClr val="99FF66"/>
                </a:highlight>
                <a:latin typeface="Arial Black" panose="020B0A04020102020204" pitchFamily="34" charset="0"/>
                <a:ea typeface="Calibri" panose="020F0502020204030204" pitchFamily="34" charset="0"/>
                <a:cs typeface="Arial" panose="020B0604020202020204" pitchFamily="34" charset="0"/>
              </a:rPr>
              <a:t> </a:t>
            </a:r>
            <a:r>
              <a:rPr lang="cs-CZ" sz="1600" dirty="0">
                <a:highlight>
                  <a:srgbClr val="99FF66"/>
                </a:highlight>
                <a:latin typeface="Arial Black" panose="020B0A04020102020204" pitchFamily="34" charset="0"/>
                <a:ea typeface="Calibri" panose="020F0502020204030204" pitchFamily="34" charset="0"/>
                <a:cs typeface="Arial" panose="020B0604020202020204" pitchFamily="34" charset="0"/>
              </a:rPr>
              <a:t>Sokol České Kopisty – </a:t>
            </a:r>
            <a:r>
              <a:rPr lang="cs-CZ" sz="1600" dirty="0" err="1">
                <a:highlight>
                  <a:srgbClr val="99FF66"/>
                </a:highlight>
                <a:latin typeface="Arial Black" panose="020B0A04020102020204" pitchFamily="34" charset="0"/>
                <a:ea typeface="Calibri" panose="020F0502020204030204" pitchFamily="34" charset="0"/>
                <a:cs typeface="Arial" panose="020B0604020202020204" pitchFamily="34" charset="0"/>
              </a:rPr>
              <a:t>Sepap</a:t>
            </a:r>
            <a:r>
              <a:rPr lang="cs-CZ" sz="1600" dirty="0">
                <a:highlight>
                  <a:srgbClr val="99FF66"/>
                </a:highlight>
                <a:latin typeface="Arial Black" panose="020B0A04020102020204" pitchFamily="34" charset="0"/>
                <a:ea typeface="Calibri" panose="020F0502020204030204" pitchFamily="34" charset="0"/>
                <a:cs typeface="Arial" panose="020B0604020202020204" pitchFamily="34" charset="0"/>
              </a:rPr>
              <a:t>  Štětí</a:t>
            </a:r>
          </a:p>
          <a:p>
            <a:pPr algn="ctr">
              <a:lnSpc>
                <a:spcPct val="107000"/>
              </a:lnSpc>
              <a:spcAft>
                <a:spcPts val="0"/>
              </a:spcAft>
            </a:pPr>
            <a:r>
              <a:rPr lang="cs-CZ" sz="1600" dirty="0">
                <a:highlight>
                  <a:srgbClr val="99FF66"/>
                </a:highlight>
                <a:latin typeface="Arial Black" panose="020B0A04020102020204" pitchFamily="34" charset="0"/>
                <a:ea typeface="Calibri" panose="020F0502020204030204" pitchFamily="34" charset="0"/>
                <a:cs typeface="Arial" panose="020B0604020202020204" pitchFamily="34" charset="0"/>
              </a:rPr>
              <a:t>3:0(3:1)   </a:t>
            </a:r>
            <a:r>
              <a:rPr lang="cs-CZ" dirty="0">
                <a:highlight>
                  <a:srgbClr val="99FF66"/>
                </a:highlight>
                <a:latin typeface="Arial Black" panose="020B0A04020102020204" pitchFamily="34" charset="0"/>
                <a:ea typeface="Calibri" panose="020F0502020204030204" pitchFamily="34" charset="0"/>
                <a:cs typeface="Arial" panose="020B0604020202020204" pitchFamily="34" charset="0"/>
              </a:rPr>
              <a:t>4.5.2019    14. kolo</a:t>
            </a:r>
          </a:p>
          <a:p>
            <a:pPr algn="just">
              <a:lnSpc>
                <a:spcPct val="107000"/>
              </a:lnSpc>
              <a:spcAft>
                <a:spcPts val="0"/>
              </a:spcAft>
            </a:pPr>
            <a:r>
              <a:rPr lang="cs-CZ" dirty="0">
                <a:latin typeface="Arial" panose="020B0604020202020204" pitchFamily="34" charset="0"/>
                <a:ea typeface="Calibri" panose="020F0502020204030204" pitchFamily="34" charset="0"/>
                <a:cs typeface="Arial" panose="020B0604020202020204" pitchFamily="34" charset="0"/>
              </a:rPr>
              <a:t>Rychle zapomenout na nepovedené utkání v příjemném prostředí fotbalového stadionu v Českých Kopistech. Soupeř před tímto utkáním příliš vzdálen bodově našemu týmu nebyl a jedině výhra mohla ještě České Kopisty udržet v naději na 2. místo v konečném součtu. Bohužel náš výběr se k zápasu nedostavil v nejsilnějším složení  a pro zaslouženou výhru dokráčeli zaslouženě domácí. </a:t>
            </a:r>
            <a:endParaRPr lang="cs-CZ" sz="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ovéPole 8">
            <a:extLst>
              <a:ext uri="{FF2B5EF4-FFF2-40B4-BE49-F238E27FC236}">
                <a16:creationId xmlns:a16="http://schemas.microsoft.com/office/drawing/2014/main" id="{103C0CD0-9B7D-4B31-9A08-190E5ECE55DC}"/>
              </a:ext>
            </a:extLst>
          </p:cNvPr>
          <p:cNvSpPr txBox="1"/>
          <p:nvPr/>
        </p:nvSpPr>
        <p:spPr>
          <a:xfrm>
            <a:off x="5477437" y="130979"/>
            <a:ext cx="4681003" cy="646331"/>
          </a:xfrm>
          <a:prstGeom prst="rect">
            <a:avLst/>
          </a:prstGeom>
          <a:blipFill>
            <a:blip r:embed="rId2"/>
            <a:tile tx="0" ty="0" sx="100000" sy="100000" flip="none" algn="tl"/>
          </a:blipFill>
          <a:effectLst>
            <a:glow rad="101600">
              <a:srgbClr val="FFFF66">
                <a:alpha val="40000"/>
              </a:srgbClr>
            </a:glow>
            <a:softEdge rad="241300"/>
          </a:effectLst>
        </p:spPr>
        <p:txBody>
          <a:bodyPr wrap="square" rtlCol="0">
            <a:spAutoFit/>
          </a:bodyPr>
          <a:lstStyle/>
          <a:p>
            <a:pPr algn="ctr"/>
            <a:r>
              <a:rPr lang="cs-CZ" sz="1800" dirty="0">
                <a:latin typeface="Arial Black" panose="020B0A04020102020204" pitchFamily="34" charset="0"/>
              </a:rPr>
              <a:t>O 2. až 4. místo to bude v posledních 2 kolech  ještě velký boj</a:t>
            </a:r>
          </a:p>
        </p:txBody>
      </p:sp>
      <p:graphicFrame>
        <p:nvGraphicFramePr>
          <p:cNvPr id="10" name="Tabulka 9">
            <a:extLst>
              <a:ext uri="{FF2B5EF4-FFF2-40B4-BE49-F238E27FC236}">
                <a16:creationId xmlns:a16="http://schemas.microsoft.com/office/drawing/2014/main" id="{B79979E5-17D3-4782-B32E-D49E9B6BE4CA}"/>
              </a:ext>
            </a:extLst>
          </p:cNvPr>
          <p:cNvGraphicFramePr>
            <a:graphicFrameLocks noGrp="1"/>
          </p:cNvGraphicFramePr>
          <p:nvPr>
            <p:extLst>
              <p:ext uri="{D42A27DB-BD31-4B8C-83A1-F6EECF244321}">
                <p14:modId xmlns:p14="http://schemas.microsoft.com/office/powerpoint/2010/main" val="1806479285"/>
              </p:ext>
            </p:extLst>
          </p:nvPr>
        </p:nvGraphicFramePr>
        <p:xfrm>
          <a:off x="5489459" y="3399639"/>
          <a:ext cx="4668982" cy="1484167"/>
        </p:xfrm>
        <a:graphic>
          <a:graphicData uri="http://schemas.openxmlformats.org/drawingml/2006/table">
            <a:tbl>
              <a:tblPr/>
              <a:tblGrid>
                <a:gridCol w="3619965">
                  <a:extLst>
                    <a:ext uri="{9D8B030D-6E8A-4147-A177-3AD203B41FA5}">
                      <a16:colId xmlns:a16="http://schemas.microsoft.com/office/drawing/2014/main" val="3424421092"/>
                    </a:ext>
                  </a:extLst>
                </a:gridCol>
                <a:gridCol w="1049017">
                  <a:extLst>
                    <a:ext uri="{9D8B030D-6E8A-4147-A177-3AD203B41FA5}">
                      <a16:colId xmlns:a16="http://schemas.microsoft.com/office/drawing/2014/main" val="1369434505"/>
                    </a:ext>
                  </a:extLst>
                </a:gridCol>
              </a:tblGrid>
              <a:tr h="133880">
                <a:tc gridSpan="2">
                  <a:txBody>
                    <a:bodyPr/>
                    <a:lstStyle/>
                    <a:p>
                      <a:pPr algn="ctr" fontAlgn="ctr"/>
                      <a:r>
                        <a:rPr lang="pl-PL" sz="1200" b="1" i="0" u="none" strike="noStrike">
                          <a:solidFill>
                            <a:srgbClr val="000000"/>
                          </a:solidFill>
                          <a:effectLst/>
                          <a:latin typeface="Arial" panose="020B0604020202020204" pitchFamily="34" charset="0"/>
                        </a:rPr>
                        <a:t>15.kolo okresního přeboru staré gardy  17.5.2019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fontAlgn="ctr"/>
                      <a:endParaRPr lang="pl-PL" sz="1200" b="1"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998333317"/>
                  </a:ext>
                </a:extLst>
              </a:tr>
              <a:tr h="133880">
                <a:tc>
                  <a:txBody>
                    <a:bodyPr/>
                    <a:lstStyle/>
                    <a:p>
                      <a:pPr algn="ctr" fontAlgn="ctr"/>
                      <a:r>
                        <a:rPr lang="cs-CZ" sz="1200" b="1" i="0" u="none" strike="noStrike">
                          <a:solidFill>
                            <a:srgbClr val="000000"/>
                          </a:solidFill>
                          <a:effectLst/>
                          <a:latin typeface="Arial" panose="020B0604020202020204" pitchFamily="34" charset="0"/>
                        </a:rPr>
                        <a:t>Malé Žernoseky - Lovosice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8:2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08709151"/>
                  </a:ext>
                </a:extLst>
              </a:tr>
              <a:tr h="133880">
                <a:tc>
                  <a:txBody>
                    <a:bodyPr/>
                    <a:lstStyle/>
                    <a:p>
                      <a:pPr algn="ctr" fontAlgn="ctr"/>
                      <a:r>
                        <a:rPr lang="cs-CZ" sz="1200" b="1" i="0" u="none" strike="noStrike">
                          <a:solidFill>
                            <a:srgbClr val="000000"/>
                          </a:solidFill>
                          <a:effectLst/>
                          <a:latin typeface="Arial" panose="020B0604020202020204" pitchFamily="34" charset="0"/>
                        </a:rPr>
                        <a:t>Štětí - Bohušovice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7:1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19669852"/>
                  </a:ext>
                </a:extLst>
              </a:tr>
              <a:tr h="133880">
                <a:tc>
                  <a:txBody>
                    <a:bodyPr/>
                    <a:lstStyle/>
                    <a:p>
                      <a:pPr algn="ctr" fontAlgn="ctr"/>
                      <a:r>
                        <a:rPr lang="cs-CZ" sz="1200" b="1" i="0" u="none" strike="noStrike">
                          <a:solidFill>
                            <a:srgbClr val="000000"/>
                          </a:solidFill>
                          <a:effectLst/>
                          <a:latin typeface="Arial" panose="020B0604020202020204" pitchFamily="34" charset="0"/>
                        </a:rPr>
                        <a:t>Tigo 1996 - České Kopisty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5:3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53241862"/>
                  </a:ext>
                </a:extLst>
              </a:tr>
              <a:tr h="204007">
                <a:tc gridSpan="2">
                  <a:txBody>
                    <a:bodyPr/>
                    <a:lstStyle/>
                    <a:p>
                      <a:pPr algn="ctr" fontAlgn="ctr"/>
                      <a:r>
                        <a:rPr lang="pl-PL" sz="1200" b="1" i="0" u="none" strike="noStrike">
                          <a:solidFill>
                            <a:srgbClr val="000000"/>
                          </a:solidFill>
                          <a:effectLst/>
                          <a:latin typeface="Arial" panose="020B0604020202020204" pitchFamily="34" charset="0"/>
                        </a:rPr>
                        <a:t>16.kolo okresního přeboru staré gardy 24.5.2019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fontAlgn="ctr"/>
                      <a:endParaRPr lang="pl-PL" sz="1200" b="1"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173490378"/>
                  </a:ext>
                </a:extLst>
              </a:tr>
              <a:tr h="178507">
                <a:tc>
                  <a:txBody>
                    <a:bodyPr/>
                    <a:lstStyle/>
                    <a:p>
                      <a:pPr algn="ctr" fontAlgn="ctr"/>
                      <a:r>
                        <a:rPr lang="cs-CZ" sz="1200" b="1" i="0" u="none" strike="noStrike">
                          <a:solidFill>
                            <a:srgbClr val="000000"/>
                          </a:solidFill>
                          <a:effectLst/>
                          <a:latin typeface="Arial" panose="020B0604020202020204" pitchFamily="34" charset="0"/>
                        </a:rPr>
                        <a:t>Malé Žernoseky - Litoměřicko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 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51099449"/>
                  </a:ext>
                </a:extLst>
              </a:tr>
              <a:tr h="122404">
                <a:tc>
                  <a:txBody>
                    <a:bodyPr/>
                    <a:lstStyle/>
                    <a:p>
                      <a:pPr algn="ctr" fontAlgn="ctr"/>
                      <a:r>
                        <a:rPr lang="cs-CZ" sz="1200" b="1" i="0" u="none" strike="noStrike">
                          <a:solidFill>
                            <a:srgbClr val="000000"/>
                          </a:solidFill>
                          <a:effectLst/>
                          <a:latin typeface="Arial" panose="020B0604020202020204" pitchFamily="34" charset="0"/>
                        </a:rPr>
                        <a:t>Žitenice - Lovosice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 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71831014"/>
                  </a:ext>
                </a:extLst>
              </a:tr>
              <a:tr h="140255">
                <a:tc>
                  <a:txBody>
                    <a:bodyPr/>
                    <a:lstStyle/>
                    <a:p>
                      <a:pPr algn="ctr" fontAlgn="ctr"/>
                      <a:r>
                        <a:rPr lang="cs-CZ" sz="1200" b="1" i="0" u="none" strike="noStrike">
                          <a:solidFill>
                            <a:srgbClr val="000000"/>
                          </a:solidFill>
                          <a:effectLst/>
                          <a:latin typeface="Arial" panose="020B0604020202020204" pitchFamily="34" charset="0"/>
                        </a:rPr>
                        <a:t>Bohušovice - Tigo 1996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200" b="1" i="0" u="none" strike="noStrike" dirty="0">
                          <a:solidFill>
                            <a:srgbClr val="000000"/>
                          </a:solidFill>
                          <a:effectLst/>
                          <a:latin typeface="Arial" panose="020B0604020202020204" pitchFamily="34" charset="0"/>
                        </a:rPr>
                        <a:t> 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31829462"/>
                  </a:ext>
                </a:extLst>
              </a:tr>
            </a:tbl>
          </a:graphicData>
        </a:graphic>
      </p:graphicFrame>
      <p:graphicFrame>
        <p:nvGraphicFramePr>
          <p:cNvPr id="11" name="Tabulka 10">
            <a:extLst>
              <a:ext uri="{FF2B5EF4-FFF2-40B4-BE49-F238E27FC236}">
                <a16:creationId xmlns:a16="http://schemas.microsoft.com/office/drawing/2014/main" id="{A2F40488-EE62-4A1D-8706-14708EEEA8DA}"/>
              </a:ext>
            </a:extLst>
          </p:cNvPr>
          <p:cNvGraphicFramePr>
            <a:graphicFrameLocks noGrp="1"/>
          </p:cNvGraphicFramePr>
          <p:nvPr>
            <p:extLst>
              <p:ext uri="{D42A27DB-BD31-4B8C-83A1-F6EECF244321}">
                <p14:modId xmlns:p14="http://schemas.microsoft.com/office/powerpoint/2010/main" val="1763846728"/>
              </p:ext>
            </p:extLst>
          </p:nvPr>
        </p:nvGraphicFramePr>
        <p:xfrm>
          <a:off x="5405913" y="1038920"/>
          <a:ext cx="4800600" cy="2114550"/>
        </p:xfrm>
        <a:graphic>
          <a:graphicData uri="http://schemas.openxmlformats.org/drawingml/2006/table">
            <a:tbl>
              <a:tblPr/>
              <a:tblGrid>
                <a:gridCol w="215615">
                  <a:extLst>
                    <a:ext uri="{9D8B030D-6E8A-4147-A177-3AD203B41FA5}">
                      <a16:colId xmlns:a16="http://schemas.microsoft.com/office/drawing/2014/main" val="1757063090"/>
                    </a:ext>
                  </a:extLst>
                </a:gridCol>
                <a:gridCol w="240981">
                  <a:extLst>
                    <a:ext uri="{9D8B030D-6E8A-4147-A177-3AD203B41FA5}">
                      <a16:colId xmlns:a16="http://schemas.microsoft.com/office/drawing/2014/main" val="667635976"/>
                    </a:ext>
                  </a:extLst>
                </a:gridCol>
                <a:gridCol w="1902483">
                  <a:extLst>
                    <a:ext uri="{9D8B030D-6E8A-4147-A177-3AD203B41FA5}">
                      <a16:colId xmlns:a16="http://schemas.microsoft.com/office/drawing/2014/main" val="4193555113"/>
                    </a:ext>
                  </a:extLst>
                </a:gridCol>
                <a:gridCol w="304397">
                  <a:extLst>
                    <a:ext uri="{9D8B030D-6E8A-4147-A177-3AD203B41FA5}">
                      <a16:colId xmlns:a16="http://schemas.microsoft.com/office/drawing/2014/main" val="2227324855"/>
                    </a:ext>
                  </a:extLst>
                </a:gridCol>
                <a:gridCol w="266348">
                  <a:extLst>
                    <a:ext uri="{9D8B030D-6E8A-4147-A177-3AD203B41FA5}">
                      <a16:colId xmlns:a16="http://schemas.microsoft.com/office/drawing/2014/main" val="3772707570"/>
                    </a:ext>
                  </a:extLst>
                </a:gridCol>
                <a:gridCol w="180736">
                  <a:extLst>
                    <a:ext uri="{9D8B030D-6E8A-4147-A177-3AD203B41FA5}">
                      <a16:colId xmlns:a16="http://schemas.microsoft.com/office/drawing/2014/main" val="1391382332"/>
                    </a:ext>
                  </a:extLst>
                </a:gridCol>
                <a:gridCol w="332935">
                  <a:extLst>
                    <a:ext uri="{9D8B030D-6E8A-4147-A177-3AD203B41FA5}">
                      <a16:colId xmlns:a16="http://schemas.microsoft.com/office/drawing/2014/main" val="1444399109"/>
                    </a:ext>
                  </a:extLst>
                </a:gridCol>
                <a:gridCol w="748310">
                  <a:extLst>
                    <a:ext uri="{9D8B030D-6E8A-4147-A177-3AD203B41FA5}">
                      <a16:colId xmlns:a16="http://schemas.microsoft.com/office/drawing/2014/main" val="554142132"/>
                    </a:ext>
                  </a:extLst>
                </a:gridCol>
                <a:gridCol w="329764">
                  <a:extLst>
                    <a:ext uri="{9D8B030D-6E8A-4147-A177-3AD203B41FA5}">
                      <a16:colId xmlns:a16="http://schemas.microsoft.com/office/drawing/2014/main" val="943504351"/>
                    </a:ext>
                  </a:extLst>
                </a:gridCol>
                <a:gridCol w="279031">
                  <a:extLst>
                    <a:ext uri="{9D8B030D-6E8A-4147-A177-3AD203B41FA5}">
                      <a16:colId xmlns:a16="http://schemas.microsoft.com/office/drawing/2014/main" val="1869102296"/>
                    </a:ext>
                  </a:extLst>
                </a:gridCol>
              </a:tblGrid>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541950754"/>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8">
                  <a:txBody>
                    <a:bodyPr/>
                    <a:lstStyle/>
                    <a:p>
                      <a:pPr algn="ctr" fontAlgn="ctr"/>
                      <a:r>
                        <a:rPr lang="cs-CZ" sz="1100" b="1" i="0" u="none" strike="noStrike">
                          <a:solidFill>
                            <a:srgbClr val="0000CC"/>
                          </a:solidFill>
                          <a:effectLst/>
                          <a:latin typeface="Calibri" panose="020F0502020204030204" pitchFamily="34" charset="0"/>
                        </a:rPr>
                        <a:t>Stará garda Sepap Štětí Okr. přebor 2018/19  po 12 odehraných zápasech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3388747"/>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TJ Žitenice,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96:13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378024225"/>
                  </a:ext>
                </a:extLst>
              </a:tr>
              <a:tr h="20002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l" fontAlgn="ctr"/>
                      <a:r>
                        <a:rPr lang="cs-CZ" sz="1200" b="1" i="0" u="none" strike="noStrike">
                          <a:solidFill>
                            <a:srgbClr val="FF0000"/>
                          </a:solidFill>
                          <a:effectLst/>
                          <a:latin typeface="Arial" panose="020B0604020202020204" pitchFamily="34" charset="0"/>
                        </a:rPr>
                        <a:t>Sepap Štětí</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42:35</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22</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903412292"/>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Sokol Malé Žernoseky</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45:35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629320564"/>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Tigo Nučnice 1996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56:48</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425072577"/>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TJ Sokol České Kopisty</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38:35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35767517"/>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31:50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549095157"/>
                  </a:ext>
                </a:extLst>
              </a:tr>
              <a:tr h="200025">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Slavoj Bohušovice n.O.</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28:65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450459"/>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16:71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98305459"/>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620234205"/>
                  </a:ext>
                </a:extLst>
              </a:tr>
            </a:tbl>
          </a:graphicData>
        </a:graphic>
      </p:graphicFrame>
    </p:spTree>
    <p:extLst>
      <p:ext uri="{BB962C8B-B14F-4D97-AF65-F5344CB8AC3E}">
        <p14:creationId xmlns:p14="http://schemas.microsoft.com/office/powerpoint/2010/main" val="2942402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42</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7</a:t>
            </a:r>
          </a:p>
        </p:txBody>
      </p:sp>
      <p:graphicFrame>
        <p:nvGraphicFramePr>
          <p:cNvPr id="2" name="Tabulka 1"/>
          <p:cNvGraphicFramePr>
            <a:graphicFrameLocks noGrp="1"/>
          </p:cNvGraphicFramePr>
          <p:nvPr>
            <p:extLst>
              <p:ext uri="{D42A27DB-BD31-4B8C-83A1-F6EECF244321}">
                <p14:modId xmlns:p14="http://schemas.microsoft.com/office/powerpoint/2010/main" val="127251963"/>
              </p:ext>
            </p:extLst>
          </p:nvPr>
        </p:nvGraphicFramePr>
        <p:xfrm>
          <a:off x="5472583" y="2467372"/>
          <a:ext cx="4586689" cy="4343400"/>
        </p:xfrm>
        <a:graphic>
          <a:graphicData uri="http://schemas.openxmlformats.org/drawingml/2006/table">
            <a:tbl>
              <a:tblPr/>
              <a:tblGrid>
                <a:gridCol w="593255">
                  <a:extLst>
                    <a:ext uri="{9D8B030D-6E8A-4147-A177-3AD203B41FA5}">
                      <a16:colId xmlns:a16="http://schemas.microsoft.com/office/drawing/2014/main" val="3083425591"/>
                    </a:ext>
                  </a:extLst>
                </a:gridCol>
                <a:gridCol w="430063">
                  <a:extLst>
                    <a:ext uri="{9D8B030D-6E8A-4147-A177-3AD203B41FA5}">
                      <a16:colId xmlns:a16="http://schemas.microsoft.com/office/drawing/2014/main" val="4215119386"/>
                    </a:ext>
                  </a:extLst>
                </a:gridCol>
                <a:gridCol w="414703">
                  <a:extLst>
                    <a:ext uri="{9D8B030D-6E8A-4147-A177-3AD203B41FA5}">
                      <a16:colId xmlns:a16="http://schemas.microsoft.com/office/drawing/2014/main" val="732011148"/>
                    </a:ext>
                  </a:extLst>
                </a:gridCol>
                <a:gridCol w="1221069">
                  <a:extLst>
                    <a:ext uri="{9D8B030D-6E8A-4147-A177-3AD203B41FA5}">
                      <a16:colId xmlns:a16="http://schemas.microsoft.com/office/drawing/2014/main" val="402023139"/>
                    </a:ext>
                  </a:extLst>
                </a:gridCol>
                <a:gridCol w="604455">
                  <a:extLst>
                    <a:ext uri="{9D8B030D-6E8A-4147-A177-3AD203B41FA5}">
                      <a16:colId xmlns:a16="http://schemas.microsoft.com/office/drawing/2014/main" val="254617718"/>
                    </a:ext>
                  </a:extLst>
                </a:gridCol>
                <a:gridCol w="1323144">
                  <a:extLst>
                    <a:ext uri="{9D8B030D-6E8A-4147-A177-3AD203B41FA5}">
                      <a16:colId xmlns:a16="http://schemas.microsoft.com/office/drawing/2014/main" val="709007657"/>
                    </a:ext>
                  </a:extLst>
                </a:gridCol>
              </a:tblGrid>
              <a:tr h="310896">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Den</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Datum</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Čas</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Domácí</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Hosté</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Soutěž</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826385602"/>
                  </a:ext>
                </a:extLst>
              </a:tr>
              <a:tr h="384048">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sobota</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01.06.2019</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10:00</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FK Jiskra Velké Březno</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SK Štětí</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I.třída staršího dorostu - sk.A</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304661611"/>
                  </a:ext>
                </a:extLst>
              </a:tr>
              <a:tr h="384048">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neděle</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02.06.2019</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10:00</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Slavoj Bohušovice n.O.</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SK Štětí</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OP Starších Přípravek sk. "ELITE"</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810341154"/>
                  </a:ext>
                </a:extLst>
              </a:tr>
              <a:tr h="384048">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neděle</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02.06.2019</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10:00</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SK Sokol Brozany/Lukavec</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SK Štětí</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Krajský přebor starších žáků- sk. B</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595554249"/>
                  </a:ext>
                </a:extLst>
              </a:tr>
              <a:tr h="384048">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neděle</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02.06.2019</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11:45</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SK Sokol Brozany/Lukavec</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SK Štětí</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Krajský přebor mladších žáků- sk. B</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67912138"/>
                  </a:ext>
                </a:extLst>
              </a:tr>
              <a:tr h="502920">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pátek</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07.06.2019</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17:30</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Sokol Malé Žernoseky</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Sepap Štětí</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Okresní přebor staré gardy</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2991598357"/>
                  </a:ext>
                </a:extLst>
              </a:tr>
              <a:tr h="384048">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sobota</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08.06.2019</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17:00</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TJ Krupka</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SK Štětí</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HET Krajský přebor dospělých</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2971517265"/>
                  </a:ext>
                </a:extLst>
              </a:tr>
              <a:tr h="384048">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neděle</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09.06.2019</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10:00</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SK Liběšice</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SK Štětí</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OP Starších Přípravek sk. "ELITE"</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2814324695"/>
                  </a:ext>
                </a:extLst>
              </a:tr>
              <a:tr h="384048">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Neděle</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16.06.2019</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14:00</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TJ Skorotice</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SK Štětí</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I.třída staršího dorostu - sk.A</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82047555"/>
                  </a:ext>
                </a:extLst>
              </a:tr>
              <a:tr h="393192">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neděle</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16.06.2019</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10:00</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FK Litoměřicko B</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SK Štětí</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Krajský přebor starších žáků- sk. B</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271529950"/>
                  </a:ext>
                </a:extLst>
              </a:tr>
              <a:tr h="448056">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neděle</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16.06.2019</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11:45</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FK Litoměřicko B</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SK Štětí</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Krajský přebor mladších žáků- </a:t>
                      </a:r>
                      <a:r>
                        <a:rPr lang="cs-CZ" sz="1000" b="0" i="0" u="none" strike="noStrike" dirty="0" err="1">
                          <a:solidFill>
                            <a:srgbClr val="000000"/>
                          </a:solidFill>
                          <a:effectLst/>
                          <a:latin typeface="Arial" panose="020B0604020202020204" pitchFamily="34" charset="0"/>
                          <a:cs typeface="Arial" panose="020B0604020202020204" pitchFamily="34" charset="0"/>
                        </a:rPr>
                        <a:t>sk</a:t>
                      </a:r>
                      <a:r>
                        <a:rPr lang="cs-CZ" sz="1000" b="0" i="0" u="none" strike="noStrike" dirty="0">
                          <a:solidFill>
                            <a:srgbClr val="000000"/>
                          </a:solidFill>
                          <a:effectLst/>
                          <a:latin typeface="Arial" panose="020B0604020202020204" pitchFamily="34" charset="0"/>
                          <a:cs typeface="Arial" panose="020B0604020202020204" pitchFamily="34" charset="0"/>
                        </a:rPr>
                        <a:t>. B</a:t>
                      </a:r>
                    </a:p>
                  </a:txBody>
                  <a:tcPr marL="9144" marR="9144" marT="914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718449454"/>
                  </a:ext>
                </a:extLst>
              </a:tr>
            </a:tbl>
          </a:graphicData>
        </a:graphic>
      </p:graphicFrame>
      <p:sp>
        <p:nvSpPr>
          <p:cNvPr id="5" name="TextovéPole 4"/>
          <p:cNvSpPr txBox="1"/>
          <p:nvPr/>
        </p:nvSpPr>
        <p:spPr>
          <a:xfrm>
            <a:off x="5400576" y="128392"/>
            <a:ext cx="4658696" cy="2062103"/>
          </a:xfrm>
          <a:prstGeom prst="rect">
            <a:avLst/>
          </a:prstGeom>
          <a:blipFill>
            <a:blip r:embed="rId2"/>
            <a:stretch>
              <a:fillRect/>
            </a:stretch>
          </a:blipFill>
          <a:ln w="66675">
            <a:solidFill>
              <a:schemeClr val="accent1"/>
            </a:solidFill>
          </a:ln>
          <a:effectLst>
            <a:softEdge rad="0"/>
          </a:effectLst>
        </p:spPr>
        <p:txBody>
          <a:bodyPr wrap="square" rtlCol="0">
            <a:spAutoFit/>
          </a:bodyPr>
          <a:lstStyle/>
          <a:p>
            <a:pPr algn="ctr"/>
            <a:r>
              <a:rPr lang="cs-CZ" sz="3200" dirty="0">
                <a:solidFill>
                  <a:srgbClr val="000099"/>
                </a:solidFill>
                <a:latin typeface="Britannic Bold" panose="020B0903060703020204" pitchFamily="34" charset="0"/>
              </a:rPr>
              <a:t>Poslední zápas na hřištích soupeřů v letošním ročníku sehrají žáci v Litoměřicích</a:t>
            </a:r>
          </a:p>
        </p:txBody>
      </p:sp>
      <p:sp>
        <p:nvSpPr>
          <p:cNvPr id="8" name="Obdélník 7">
            <a:extLst>
              <a:ext uri="{FF2B5EF4-FFF2-40B4-BE49-F238E27FC236}">
                <a16:creationId xmlns:a16="http://schemas.microsoft.com/office/drawing/2014/main" id="{57E7ED44-145F-49CB-B60E-614B01841F38}"/>
              </a:ext>
            </a:extLst>
          </p:cNvPr>
          <p:cNvSpPr/>
          <p:nvPr/>
        </p:nvSpPr>
        <p:spPr>
          <a:xfrm>
            <a:off x="165816" y="667172"/>
            <a:ext cx="4672484" cy="6337441"/>
          </a:xfrm>
          <a:prstGeom prst="rect">
            <a:avLst/>
          </a:prstGeom>
        </p:spPr>
        <p:txBody>
          <a:bodyPr wrap="square">
            <a:spAutoFit/>
          </a:bodyPr>
          <a:lstStyle/>
          <a:p>
            <a:pPr algn="ctr">
              <a:lnSpc>
                <a:spcPct val="107000"/>
              </a:lnSpc>
              <a:spcAft>
                <a:spcPts val="0"/>
              </a:spcAft>
            </a:pPr>
            <a:r>
              <a:rPr lang="cs-CZ" sz="1600" dirty="0">
                <a:highlight>
                  <a:srgbClr val="FF99CC"/>
                </a:highlight>
                <a:latin typeface="Arial Black" panose="020B0A04020102020204" pitchFamily="34" charset="0"/>
                <a:ea typeface="Calibri" panose="020F0502020204030204" pitchFamily="34" charset="0"/>
                <a:cs typeface="Arial" panose="020B0604020202020204" pitchFamily="34" charset="0"/>
              </a:rPr>
              <a:t>SK Štětí – Slavoj Bohušovice </a:t>
            </a:r>
            <a:r>
              <a:rPr lang="cs-CZ" sz="1600" dirty="0" err="1">
                <a:highlight>
                  <a:srgbClr val="FF99CC"/>
                </a:highlight>
                <a:latin typeface="Arial Black" panose="020B0A04020102020204" pitchFamily="34" charset="0"/>
                <a:ea typeface="Calibri" panose="020F0502020204030204" pitchFamily="34" charset="0"/>
                <a:cs typeface="Arial" panose="020B0604020202020204" pitchFamily="34" charset="0"/>
              </a:rPr>
              <a:t>n.O</a:t>
            </a:r>
            <a:r>
              <a:rPr lang="cs-CZ" sz="1600" dirty="0">
                <a:highlight>
                  <a:srgbClr val="FF99CC"/>
                </a:highlight>
                <a:latin typeface="Arial Black" panose="020B0A04020102020204" pitchFamily="34" charset="0"/>
                <a:ea typeface="Calibri" panose="020F0502020204030204" pitchFamily="34" charset="0"/>
                <a:cs typeface="Arial" panose="020B0604020202020204" pitchFamily="34" charset="0"/>
              </a:rPr>
              <a:t>.</a:t>
            </a:r>
            <a:endParaRPr lang="cs-CZ" sz="900" dirty="0">
              <a:highlight>
                <a:srgbClr val="FF99CC"/>
              </a:highligh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highlight>
                  <a:srgbClr val="FF99CC"/>
                </a:highlight>
                <a:latin typeface="Arial Black" panose="020B0A04020102020204" pitchFamily="34" charset="0"/>
                <a:ea typeface="Calibri" panose="020F0502020204030204" pitchFamily="34" charset="0"/>
                <a:cs typeface="Arial" panose="020B0604020202020204" pitchFamily="34" charset="0"/>
              </a:rPr>
              <a:t>7:1(3:1)  </a:t>
            </a:r>
            <a:r>
              <a:rPr lang="cs-CZ" dirty="0">
                <a:latin typeface="Arial Black" panose="020B0A04020102020204" pitchFamily="34" charset="0"/>
                <a:ea typeface="Calibri" panose="020F0502020204030204" pitchFamily="34" charset="0"/>
                <a:cs typeface="Arial" panose="020B0604020202020204" pitchFamily="34" charset="0"/>
              </a:rPr>
              <a:t> 17.5.2019    15. kolo</a:t>
            </a:r>
            <a:endParaRPr lang="cs-CZ" sz="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Stará garda vyběhla do zápasu s úkolem odčinit prohru z minulého týdne v Českých Kopistech, kde nejenom, že prohrála, ale nevstřelila ani gól. Dnešní protivník, který je v tabulce až na předposledním místě, nezačal špatně a hned v úvodu si vypracoval několik celkem slušných příležitostí, kterým chybělo jen přesné zakončení. Postupně ale štětská družina začínala získávat pevnou půdu pod nohama a v 11. minutě to byl Tomáš Burda, kdo se v rychlém sledu dostal do koncovky. Nejprve jeho střelu z hranice šestnáctky vyrazil brankář a hned po následném centru mu zase míč sjel ze špičky kopačky a skončil vedle branky. Ve 14. minutě jsme zahrávali nepřímý volný kop z 5 metrů za nedovolenou malou domů, ale Jiří Vokoun trefil jen dobře postavenou zeď. Vedoucí gól jsme vstřelili v 18. minutě. Ve vápně si prostor k zakončení našel Miloš Vála a nemýlil se. 1:0. Pojistku na 2:0 přidal ve 27. minutě Jiří Vokoun. Nebylo to pro něj ale nic těžkého. Balón dostal jak na podnose a stačilo jen nastavit nohu. Hosté to zkusili ve 31. minutě rychlým útokem. Jiří Vrzák se pustil do sprintu, ale nakonec byl dostižen obráncem. Ve 33. minutě se hosté z Bohušovic přeci jen dočkali. Až moc jsme otevřeli obranný val a Pavel </a:t>
            </a:r>
            <a:r>
              <a:rPr lang="cs-CZ" sz="1000" b="0" dirty="0" err="1">
                <a:latin typeface="Arial" panose="020B0604020202020204" pitchFamily="34" charset="0"/>
                <a:ea typeface="Calibri" panose="020F0502020204030204" pitchFamily="34" charset="0"/>
                <a:cs typeface="Arial" panose="020B0604020202020204" pitchFamily="34" charset="0"/>
              </a:rPr>
              <a:t>Kret</a:t>
            </a:r>
            <a:r>
              <a:rPr lang="cs-CZ" sz="1000" b="0" dirty="0">
                <a:latin typeface="Arial" panose="020B0604020202020204" pitchFamily="34" charset="0"/>
                <a:ea typeface="Calibri" panose="020F0502020204030204" pitchFamily="34" charset="0"/>
                <a:cs typeface="Arial" panose="020B0604020202020204" pitchFamily="34" charset="0"/>
              </a:rPr>
              <a:t> snížil na 1:2. Ještě do změny stran se nám však podařilo odpovědět. Balón po přesném centru Josefa Jonáka poslal hlavou za záda bezmocného brankáře Jiří Vokoun a svojí druhou brankou na 3:1 se přiblížil hattricku. Ten završil hned po změně stran. Najednou postupovali 4 naši hráči na 2 osamocené obránce Bohušovic. Míč dostal Jiří Vokoun, podíval, se jak situace vypadá a rozhodl se vystřelit. Udělal dobře a zvýšil už na 4:1. Další gól v síti hostů se urodil v 58. minutě. Soupeř nechal bez dozoru Pavla Božíka a ten došel s míčem vycházkovým tempem do prázdné branky upravit výsledek na 5:1. Bylo rozhodnuto a na hřišti už nebyl nikdo, kdo by věřil, že Bohušovice ještě uspějí. Naopak to  byl Jan </a:t>
            </a:r>
            <a:r>
              <a:rPr lang="cs-CZ" sz="1000" b="0" dirty="0" err="1">
                <a:latin typeface="Arial" panose="020B0604020202020204" pitchFamily="34" charset="0"/>
                <a:ea typeface="Calibri" panose="020F0502020204030204" pitchFamily="34" charset="0"/>
                <a:cs typeface="Arial" panose="020B0604020202020204" pitchFamily="34" charset="0"/>
              </a:rPr>
              <a:t>Arazim</a:t>
            </a:r>
            <a:r>
              <a:rPr lang="cs-CZ" sz="1000" b="0" dirty="0">
                <a:latin typeface="Arial" panose="020B0604020202020204" pitchFamily="34" charset="0"/>
                <a:ea typeface="Calibri" panose="020F0502020204030204" pitchFamily="34" charset="0"/>
                <a:cs typeface="Arial" panose="020B0604020202020204" pitchFamily="34" charset="0"/>
              </a:rPr>
              <a:t>, který servíroval ideální přihrávku na Pavla Čermáka a bylo to už 6:1. Rozlučkou pátečního vystoupení byla branka Miloše Vály, která stanovila konečný výsledek 7:1. Teď má stará garda volný los a pak ji čekají ještě 2 zápasy. Je na 2. místě okresního přeboru a jeho udržení má ve  svých rukách. Stačí jen 2x vyhrát. Držme </a:t>
            </a:r>
            <a:r>
              <a:rPr lang="cs-CZ" sz="1000" b="0" dirty="0" err="1">
                <a:latin typeface="Arial" panose="020B0604020202020204" pitchFamily="34" charset="0"/>
                <a:ea typeface="Calibri" panose="020F0502020204030204" pitchFamily="34" charset="0"/>
                <a:cs typeface="Arial" panose="020B0604020202020204" pitchFamily="34" charset="0"/>
              </a:rPr>
              <a:t>Sepapu</a:t>
            </a:r>
            <a:r>
              <a:rPr lang="cs-CZ" sz="1000" b="0" dirty="0">
                <a:latin typeface="Arial" panose="020B0604020202020204" pitchFamily="34" charset="0"/>
                <a:ea typeface="Calibri" panose="020F0502020204030204" pitchFamily="34" charset="0"/>
                <a:cs typeface="Arial" panose="020B0604020202020204" pitchFamily="34" charset="0"/>
              </a:rPr>
              <a:t> palce. </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J.Vokoun</a:t>
            </a:r>
            <a:r>
              <a:rPr lang="cs-CZ" sz="1000" b="0" dirty="0">
                <a:latin typeface="Arial" panose="020B0604020202020204" pitchFamily="34" charset="0"/>
                <a:ea typeface="Calibri" panose="020F0502020204030204" pitchFamily="34" charset="0"/>
                <a:cs typeface="Arial" panose="020B0604020202020204" pitchFamily="34" charset="0"/>
              </a:rPr>
              <a:t> 3, </a:t>
            </a:r>
            <a:r>
              <a:rPr lang="cs-CZ" sz="1000" b="0" dirty="0" err="1">
                <a:latin typeface="Arial" panose="020B0604020202020204" pitchFamily="34" charset="0"/>
                <a:ea typeface="Calibri" panose="020F0502020204030204" pitchFamily="34" charset="0"/>
                <a:cs typeface="Arial" panose="020B0604020202020204" pitchFamily="34" charset="0"/>
              </a:rPr>
              <a:t>M.Vála</a:t>
            </a:r>
            <a:r>
              <a:rPr lang="cs-CZ" sz="1000" b="0" dirty="0">
                <a:latin typeface="Arial" panose="020B0604020202020204" pitchFamily="34" charset="0"/>
                <a:ea typeface="Calibri" panose="020F0502020204030204" pitchFamily="34" charset="0"/>
                <a:cs typeface="Arial" panose="020B0604020202020204" pitchFamily="34" charset="0"/>
              </a:rPr>
              <a:t> 2, </a:t>
            </a:r>
            <a:r>
              <a:rPr lang="cs-CZ" sz="1000" b="0" dirty="0" err="1">
                <a:latin typeface="Arial" panose="020B0604020202020204" pitchFamily="34" charset="0"/>
                <a:ea typeface="Calibri" panose="020F0502020204030204" pitchFamily="34" charset="0"/>
                <a:cs typeface="Arial" panose="020B0604020202020204" pitchFamily="34" charset="0"/>
              </a:rPr>
              <a:t>P.Božík</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P.Čermák</a:t>
            </a:r>
            <a:r>
              <a:rPr lang="cs-CZ" sz="1000" b="0" dirty="0">
                <a:latin typeface="Arial" panose="020B0604020202020204" pitchFamily="34" charset="0"/>
                <a:ea typeface="Calibri" panose="020F0502020204030204" pitchFamily="34" charset="0"/>
                <a:cs typeface="Arial" panose="020B0604020202020204" pitchFamily="34" charset="0"/>
              </a:rPr>
              <a:t> 1</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J.Suchitra-P.Božík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J.Jonák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P.Kindl</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D.Jerman</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J.Arazim</a:t>
            </a:r>
            <a:r>
              <a:rPr lang="cs-CZ" sz="10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J.Vokoun</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M.Vála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R.Páviš</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J.Arazim</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Z.Brzek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T.Burda</a:t>
            </a:r>
            <a:r>
              <a:rPr lang="cs-CZ" sz="10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P.Kratochvíl</a:t>
            </a:r>
            <a:r>
              <a:rPr lang="cs-CZ" sz="10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000" b="0" u="sng" dirty="0" err="1">
                <a:latin typeface="Arial" panose="020B0604020202020204" pitchFamily="34" charset="0"/>
                <a:ea typeface="Calibri" panose="020F0502020204030204" pitchFamily="34" charset="0"/>
                <a:cs typeface="Arial" panose="020B0604020202020204" pitchFamily="34" charset="0"/>
              </a:rPr>
              <a:t>Manager</a:t>
            </a:r>
            <a:r>
              <a:rPr lang="cs-CZ" sz="1000" b="0" u="sng" dirty="0">
                <a:latin typeface="Arial" panose="020B0604020202020204" pitchFamily="34" charset="0"/>
                <a:ea typeface="Calibri" panose="020F0502020204030204" pitchFamily="34" charset="0"/>
                <a:cs typeface="Arial" panose="020B0604020202020204" pitchFamily="34" charset="0"/>
              </a:rPr>
              <a:t>:</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M.Šťastný</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Rozhodčí: </a:t>
            </a:r>
            <a:r>
              <a:rPr lang="cs-CZ" sz="1000" b="0" dirty="0">
                <a:latin typeface="Arial" panose="020B0604020202020204" pitchFamily="34" charset="0"/>
                <a:ea typeface="Calibri" panose="020F0502020204030204" pitchFamily="34" charset="0"/>
                <a:cs typeface="Arial" panose="020B0604020202020204" pitchFamily="34" charset="0"/>
              </a:rPr>
              <a:t>Antonín Andrle</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ovéPole 10">
            <a:extLst>
              <a:ext uri="{FF2B5EF4-FFF2-40B4-BE49-F238E27FC236}">
                <a16:creationId xmlns:a16="http://schemas.microsoft.com/office/drawing/2014/main" id="{00B721BD-E42D-461B-9BA3-03A244269651}"/>
              </a:ext>
            </a:extLst>
          </p:cNvPr>
          <p:cNvSpPr txBox="1"/>
          <p:nvPr/>
        </p:nvSpPr>
        <p:spPr>
          <a:xfrm>
            <a:off x="165816" y="19100"/>
            <a:ext cx="4680520" cy="646331"/>
          </a:xfrm>
          <a:prstGeom prst="rect">
            <a:avLst/>
          </a:prstGeom>
          <a:solidFill>
            <a:srgbClr val="93F7DD"/>
          </a:solidFill>
          <a:effectLst>
            <a:softEdge rad="203200"/>
          </a:effectLst>
        </p:spPr>
        <p:txBody>
          <a:bodyPr wrap="square" rtlCol="0">
            <a:spAutoFit/>
          </a:bodyPr>
          <a:lstStyle/>
          <a:p>
            <a:pPr algn="ctr"/>
            <a:r>
              <a:rPr lang="cs-CZ" sz="1800" dirty="0">
                <a:solidFill>
                  <a:srgbClr val="FF0000"/>
                </a:solidFill>
                <a:latin typeface="Rockwell" panose="02060603020205020403" pitchFamily="18" charset="0"/>
              </a:rPr>
              <a:t>Stará garda válí. Rozstřílela Bohušovice a drží 2. místo okresního přeboru </a:t>
            </a:r>
          </a:p>
        </p:txBody>
      </p:sp>
      <p:pic>
        <p:nvPicPr>
          <p:cNvPr id="3" name="Obrázek 2">
            <a:extLst>
              <a:ext uri="{FF2B5EF4-FFF2-40B4-BE49-F238E27FC236}">
                <a16:creationId xmlns:a16="http://schemas.microsoft.com/office/drawing/2014/main" id="{3A4051F1-0E50-4260-AEA3-F05F0B2984FD}"/>
              </a:ext>
            </a:extLst>
          </p:cNvPr>
          <p:cNvPicPr>
            <a:picLocks noChangeAspect="1"/>
          </p:cNvPicPr>
          <p:nvPr/>
        </p:nvPicPr>
        <p:blipFill>
          <a:blip r:embed="rId3"/>
          <a:stretch>
            <a:fillRect/>
          </a:stretch>
        </p:blipFill>
        <p:spPr>
          <a:xfrm flipH="1">
            <a:off x="4104432" y="6283518"/>
            <a:ext cx="586880" cy="576620"/>
          </a:xfrm>
          <a:prstGeom prst="rect">
            <a:avLst/>
          </a:prstGeom>
        </p:spPr>
      </p:pic>
    </p:spTree>
    <p:extLst>
      <p:ext uri="{BB962C8B-B14F-4D97-AF65-F5344CB8AC3E}">
        <p14:creationId xmlns:p14="http://schemas.microsoft.com/office/powerpoint/2010/main" val="112617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8</a:t>
            </a:r>
          </a:p>
        </p:txBody>
      </p:sp>
      <p:sp>
        <p:nvSpPr>
          <p:cNvPr id="12" name="TextovéPole 11"/>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41</a:t>
            </a:r>
          </a:p>
        </p:txBody>
      </p:sp>
      <p:sp>
        <p:nvSpPr>
          <p:cNvPr id="13" name="Obdélník 12">
            <a:extLst>
              <a:ext uri="{FF2B5EF4-FFF2-40B4-BE49-F238E27FC236}">
                <a16:creationId xmlns:a16="http://schemas.microsoft.com/office/drawing/2014/main" id="{0FC908D0-F37C-4B67-8EBB-11E7E215FB5D}"/>
              </a:ext>
            </a:extLst>
          </p:cNvPr>
          <p:cNvSpPr/>
          <p:nvPr/>
        </p:nvSpPr>
        <p:spPr>
          <a:xfrm>
            <a:off x="147246" y="163116"/>
            <a:ext cx="4680520" cy="2308324"/>
          </a:xfrm>
          <a:prstGeom prst="rect">
            <a:avLst/>
          </a:prstGeom>
          <a:pattFill prst="lgConfetti">
            <a:fgClr>
              <a:srgbClr val="FFFF66"/>
            </a:fgClr>
            <a:bgClr>
              <a:schemeClr val="bg1"/>
            </a:bgClr>
          </a:pattFill>
        </p:spPr>
        <p:txBody>
          <a:bodyPr wrap="square" lIns="91440" tIns="45720" rIns="91440" bIns="45720">
            <a:spAutoFit/>
          </a:bodyPr>
          <a:lstStyle/>
          <a:p>
            <a:pPr algn="ctr" fontAlgn="ctr"/>
            <a:r>
              <a:rPr lang="cs-CZ" sz="1600" b="1" u="sng" cap="none" spc="0" dirty="0">
                <a:ln w="9525">
                  <a:noFill/>
                  <a:prstDash val="solid"/>
                </a:ln>
                <a:effectLst>
                  <a:outerShdw blurRad="12700" dist="38100" dir="2700000" algn="tl" rotWithShape="0">
                    <a:schemeClr val="accent5">
                      <a:lumMod val="60000"/>
                      <a:lumOff val="40000"/>
                    </a:schemeClr>
                  </a:outerShdw>
                </a:effectLst>
                <a:latin typeface="Arial Black" panose="020B0A04020102020204" pitchFamily="34" charset="0"/>
                <a:cs typeface="Arial" panose="020B0604020202020204" pitchFamily="34" charset="0"/>
              </a:rPr>
              <a:t>Výsledky 27. kola přeboru 25.-26.5.2019 </a:t>
            </a:r>
          </a:p>
          <a:p>
            <a:pPr fontAlgn="ctr"/>
            <a:r>
              <a:rPr lang="cs-CZ" sz="1600" dirty="0">
                <a:latin typeface="Berlin Sans FB Demi" panose="020E0802020502020306" pitchFamily="34" charset="0"/>
              </a:rPr>
              <a:t>ASK Lovosice</a:t>
            </a:r>
            <a:r>
              <a:rPr lang="cs-CZ" sz="1600" b="0" dirty="0">
                <a:latin typeface="Berlin Sans FB Demi" panose="020E0802020502020306" pitchFamily="34" charset="0"/>
              </a:rPr>
              <a:t> - </a:t>
            </a:r>
            <a:r>
              <a:rPr lang="cs-CZ" sz="1600" dirty="0">
                <a:latin typeface="Berlin Sans FB Demi" panose="020E0802020502020306" pitchFamily="34" charset="0"/>
              </a:rPr>
              <a:t>SK Baník Modlany   4:1(2:1)</a:t>
            </a:r>
          </a:p>
          <a:p>
            <a:pPr fontAlgn="ctr"/>
            <a:r>
              <a:rPr lang="cs-CZ" sz="1600" dirty="0">
                <a:latin typeface="Berlin Sans FB Demi" panose="020E0802020502020306" pitchFamily="34" charset="0"/>
              </a:rPr>
              <a:t>TJ Sokol Srbice</a:t>
            </a:r>
            <a:r>
              <a:rPr lang="cs-CZ" sz="1600" b="0" dirty="0">
                <a:latin typeface="Berlin Sans FB Demi" panose="020E0802020502020306" pitchFamily="34" charset="0"/>
              </a:rPr>
              <a:t> - </a:t>
            </a:r>
            <a:r>
              <a:rPr lang="cs-CZ" sz="1600" dirty="0">
                <a:latin typeface="Berlin Sans FB Demi" panose="020E0802020502020306" pitchFamily="34" charset="0"/>
              </a:rPr>
              <a:t>SK </a:t>
            </a:r>
            <a:r>
              <a:rPr lang="cs-CZ" sz="1600" dirty="0" err="1">
                <a:latin typeface="Berlin Sans FB Demi" panose="020E0802020502020306" pitchFamily="34" charset="0"/>
              </a:rPr>
              <a:t>Brná</a:t>
            </a:r>
            <a:r>
              <a:rPr lang="cs-CZ" sz="1600" dirty="0">
                <a:latin typeface="Berlin Sans FB Demi" panose="020E0802020502020306" pitchFamily="34" charset="0"/>
              </a:rPr>
              <a:t>  9:3(6:2)</a:t>
            </a:r>
          </a:p>
          <a:p>
            <a:pPr fontAlgn="ctr"/>
            <a:r>
              <a:rPr lang="cs-CZ" sz="1600" dirty="0">
                <a:latin typeface="Berlin Sans FB Demi" panose="020E0802020502020306" pitchFamily="34" charset="0"/>
              </a:rPr>
              <a:t>TJ Krupka</a:t>
            </a:r>
            <a:r>
              <a:rPr lang="cs-CZ" sz="1600" b="0" dirty="0">
                <a:latin typeface="Berlin Sans FB Demi" panose="020E0802020502020306" pitchFamily="34" charset="0"/>
              </a:rPr>
              <a:t> - </a:t>
            </a:r>
            <a:r>
              <a:rPr lang="cs-CZ" sz="1600" dirty="0">
                <a:latin typeface="Berlin Sans FB Demi" panose="020E0802020502020306" pitchFamily="34" charset="0"/>
              </a:rPr>
              <a:t>TJ Spartak Perštejn  1:0(1:0)</a:t>
            </a:r>
          </a:p>
          <a:p>
            <a:pPr fontAlgn="ctr"/>
            <a:r>
              <a:rPr lang="cs-CZ" sz="1600" dirty="0">
                <a:latin typeface="Berlin Sans FB Demi" panose="020E0802020502020306" pitchFamily="34" charset="0"/>
              </a:rPr>
              <a:t>FK </a:t>
            </a:r>
            <a:r>
              <a:rPr lang="cs-CZ" sz="1600" dirty="0" err="1">
                <a:latin typeface="Berlin Sans FB Demi" panose="020E0802020502020306" pitchFamily="34" charset="0"/>
              </a:rPr>
              <a:t>Tatran</a:t>
            </a:r>
            <a:r>
              <a:rPr lang="cs-CZ" sz="1600" dirty="0">
                <a:latin typeface="Berlin Sans FB Demi" panose="020E0802020502020306" pitchFamily="34" charset="0"/>
              </a:rPr>
              <a:t> Kadaň</a:t>
            </a:r>
            <a:r>
              <a:rPr lang="cs-CZ" sz="1600" b="0" dirty="0">
                <a:latin typeface="Berlin Sans FB Demi" panose="020E0802020502020306" pitchFamily="34" charset="0"/>
              </a:rPr>
              <a:t> - </a:t>
            </a:r>
            <a:r>
              <a:rPr lang="cs-CZ" sz="1600" dirty="0">
                <a:latin typeface="Berlin Sans FB Demi" panose="020E0802020502020306" pitchFamily="34" charset="0"/>
              </a:rPr>
              <a:t>FK Slavoj Žatec   2:1 PK (1:0)</a:t>
            </a:r>
          </a:p>
          <a:p>
            <a:pPr fontAlgn="ctr"/>
            <a:r>
              <a:rPr lang="cs-CZ" sz="1600" dirty="0">
                <a:latin typeface="Berlin Sans FB Demi" panose="020E0802020502020306" pitchFamily="34" charset="0"/>
              </a:rPr>
              <a:t>TJ  Horní Jiřetín/FK Litvínov</a:t>
            </a:r>
            <a:r>
              <a:rPr lang="cs-CZ" sz="1600" b="0" dirty="0">
                <a:latin typeface="Berlin Sans FB Demi" panose="020E0802020502020306" pitchFamily="34" charset="0"/>
              </a:rPr>
              <a:t> - </a:t>
            </a:r>
            <a:r>
              <a:rPr lang="cs-CZ" sz="1600" dirty="0">
                <a:latin typeface="Berlin Sans FB Demi" panose="020E0802020502020306" pitchFamily="34" charset="0"/>
              </a:rPr>
              <a:t>SK Štětí 3:2(2:0)</a:t>
            </a:r>
          </a:p>
          <a:p>
            <a:pPr fontAlgn="ctr"/>
            <a:r>
              <a:rPr lang="cs-CZ" sz="1600" dirty="0">
                <a:latin typeface="Berlin Sans FB Demi" panose="020E0802020502020306" pitchFamily="34" charset="0"/>
              </a:rPr>
              <a:t>FK Dobroměřice</a:t>
            </a:r>
            <a:r>
              <a:rPr lang="cs-CZ" sz="1600" b="0" dirty="0">
                <a:latin typeface="Berlin Sans FB Demi" panose="020E0802020502020306" pitchFamily="34" charset="0"/>
              </a:rPr>
              <a:t> - </a:t>
            </a:r>
            <a:r>
              <a:rPr lang="cs-CZ" sz="1600" dirty="0">
                <a:latin typeface="Berlin Sans FB Demi" panose="020E0802020502020306" pitchFamily="34" charset="0"/>
              </a:rPr>
              <a:t>FK Litoměřicko B 5:0(1:0)</a:t>
            </a:r>
          </a:p>
          <a:p>
            <a:pPr fontAlgn="ctr"/>
            <a:r>
              <a:rPr lang="cs-CZ" sz="1600" dirty="0">
                <a:latin typeface="Berlin Sans FB Demi" panose="020E0802020502020306" pitchFamily="34" charset="0"/>
              </a:rPr>
              <a:t>FK Jílové</a:t>
            </a:r>
            <a:r>
              <a:rPr lang="cs-CZ" sz="1600" b="0" dirty="0">
                <a:latin typeface="Berlin Sans FB Demi" panose="020E0802020502020306" pitchFamily="34" charset="0"/>
              </a:rPr>
              <a:t> - </a:t>
            </a:r>
            <a:r>
              <a:rPr lang="cs-CZ" sz="1600" dirty="0">
                <a:latin typeface="Berlin Sans FB Demi" panose="020E0802020502020306" pitchFamily="34" charset="0"/>
              </a:rPr>
              <a:t>FK SEKO Louny   0:1(0:0)</a:t>
            </a:r>
          </a:p>
          <a:p>
            <a:pPr fontAlgn="ctr"/>
            <a:r>
              <a:rPr lang="cs-CZ" sz="1600" dirty="0">
                <a:latin typeface="Berlin Sans FB Demi" panose="020E0802020502020306" pitchFamily="34" charset="0"/>
              </a:rPr>
              <a:t>FK Jiskra Modrá</a:t>
            </a:r>
            <a:r>
              <a:rPr lang="cs-CZ" sz="1600" b="0" dirty="0">
                <a:latin typeface="Berlin Sans FB Demi" panose="020E0802020502020306" pitchFamily="34" charset="0"/>
              </a:rPr>
              <a:t> - </a:t>
            </a:r>
            <a:r>
              <a:rPr lang="cs-CZ" sz="1600" dirty="0">
                <a:latin typeface="Berlin Sans FB Demi" panose="020E0802020502020306" pitchFamily="34" charset="0"/>
              </a:rPr>
              <a:t>SK TRATEC Vilémov 2:1 PK (1:1)</a:t>
            </a:r>
            <a:endParaRPr lang="cs-CZ" sz="1800" b="1" u="sng" cap="none" spc="0" dirty="0">
              <a:ln w="9525">
                <a:noFill/>
                <a:prstDash val="solid"/>
              </a:ln>
              <a:effectLst>
                <a:outerShdw blurRad="12700" dist="38100" dir="2700000" algn="tl" rotWithShape="0">
                  <a:schemeClr val="accent5">
                    <a:lumMod val="60000"/>
                    <a:lumOff val="40000"/>
                  </a:schemeClr>
                </a:outerShdw>
              </a:effectLst>
              <a:latin typeface="Berlin Sans FB Demi" panose="020E0802020502020306" pitchFamily="34" charset="0"/>
              <a:cs typeface="Arial" panose="020B0604020202020204" pitchFamily="34" charset="0"/>
            </a:endParaRPr>
          </a:p>
        </p:txBody>
      </p:sp>
      <p:sp>
        <p:nvSpPr>
          <p:cNvPr id="4" name="TextovéPole 3"/>
          <p:cNvSpPr txBox="1"/>
          <p:nvPr/>
        </p:nvSpPr>
        <p:spPr>
          <a:xfrm>
            <a:off x="155581" y="2823929"/>
            <a:ext cx="4680520" cy="3970318"/>
          </a:xfrm>
          <a:prstGeom prst="rect">
            <a:avLst/>
          </a:prstGeom>
          <a:gradFill>
            <a:gsLst>
              <a:gs pos="25000">
                <a:srgbClr val="FFFF66"/>
              </a:gs>
              <a:gs pos="60000">
                <a:schemeClr val="bg1">
                  <a:lumMod val="95000"/>
                </a:schemeClr>
              </a:gs>
            </a:gsLst>
            <a:lin ang="5400000" scaled="1"/>
          </a:gradFill>
          <a:effectLst>
            <a:softEdge rad="0"/>
          </a:effectLst>
        </p:spPr>
        <p:txBody>
          <a:bodyPr wrap="square" rtlCol="0">
            <a:spAutoFit/>
          </a:bodyPr>
          <a:lstStyle/>
          <a:p>
            <a:pPr algn="just"/>
            <a:r>
              <a:rPr lang="cs-CZ" sz="1400" dirty="0">
                <a:latin typeface="Arial" panose="020B0604020202020204" pitchFamily="34" charset="0"/>
                <a:cs typeface="Arial" panose="020B0604020202020204" pitchFamily="34" charset="0"/>
              </a:rPr>
              <a:t>Zajímavostí 27. kola je, že hosté vyhráli jen jednou a to Louny v Jílovém. 5x domácí bodovali za 3 body a ve 2 případech zvítězili na penalty.  Málokdy vídaný výsledek se urodil na umělce v Srbicích, kde domácí málem čepovali desítku. V </a:t>
            </a:r>
            <a:r>
              <a:rPr lang="cs-CZ" sz="1400" dirty="0" err="1">
                <a:latin typeface="Arial" panose="020B0604020202020204" pitchFamily="34" charset="0"/>
                <a:cs typeface="Arial" panose="020B0604020202020204" pitchFamily="34" charset="0"/>
              </a:rPr>
              <a:t>Brné</a:t>
            </a:r>
            <a:r>
              <a:rPr lang="cs-CZ" sz="1400" dirty="0">
                <a:latin typeface="Arial" panose="020B0604020202020204" pitchFamily="34" charset="0"/>
                <a:cs typeface="Arial" panose="020B0604020202020204" pitchFamily="34" charset="0"/>
              </a:rPr>
              <a:t> už si asi pomalu zvykají, že když jednou ven, tak v posledních kolech přivezou vždy velkou nadílku. Krupka vyhrála těsně doma a byla to výhra po 3 předchozích domácích porážkách. Dobroměřice si přeložily zápas proti Litoměřicím B na neděli, kdy hrál jejich A tým a vyplatilo se. Ti přijeli pouze v 11 a navíc se jeden z nich zranil. Lovosice překvapivě přehrály Modlany, i když jsme i slyšeli, že pro někoho to překvapení nebylo. V Lovosicích už si řekli, že jsou zachráněni.  Přijatelným výsledkem pro oba skončil zápas v Kadani a Modré. Všechny body nechalo naše mužstvo v Horním Jiřetíně  a nerado jim pomohlo v boji o záchranu.</a:t>
            </a:r>
            <a:endParaRPr lang="cs-CZ" dirty="0">
              <a:latin typeface="Arial" panose="020B0604020202020204" pitchFamily="34" charset="0"/>
              <a:cs typeface="Arial" panose="020B0604020202020204" pitchFamily="34" charset="0"/>
            </a:endParaRPr>
          </a:p>
        </p:txBody>
      </p:sp>
      <p:graphicFrame>
        <p:nvGraphicFramePr>
          <p:cNvPr id="9" name="Tabulka 8">
            <a:extLst>
              <a:ext uri="{FF2B5EF4-FFF2-40B4-BE49-F238E27FC236}">
                <a16:creationId xmlns:a16="http://schemas.microsoft.com/office/drawing/2014/main" id="{AAE34832-2BA8-416C-A826-2821FDE9A1AD}"/>
              </a:ext>
            </a:extLst>
          </p:cNvPr>
          <p:cNvGraphicFramePr>
            <a:graphicFrameLocks noGrp="1"/>
          </p:cNvGraphicFramePr>
          <p:nvPr>
            <p:extLst>
              <p:ext uri="{D42A27DB-BD31-4B8C-83A1-F6EECF244321}">
                <p14:modId xmlns:p14="http://schemas.microsoft.com/office/powerpoint/2010/main" val="825261555"/>
              </p:ext>
            </p:extLst>
          </p:nvPr>
        </p:nvGraphicFramePr>
        <p:xfrm>
          <a:off x="5544592" y="4339580"/>
          <a:ext cx="4516374" cy="2549865"/>
        </p:xfrm>
        <a:graphic>
          <a:graphicData uri="http://schemas.openxmlformats.org/drawingml/2006/table">
            <a:tbl>
              <a:tblPr/>
              <a:tblGrid>
                <a:gridCol w="1940539">
                  <a:extLst>
                    <a:ext uri="{9D8B030D-6E8A-4147-A177-3AD203B41FA5}">
                      <a16:colId xmlns:a16="http://schemas.microsoft.com/office/drawing/2014/main" val="4255496066"/>
                    </a:ext>
                  </a:extLst>
                </a:gridCol>
                <a:gridCol w="1836582">
                  <a:extLst>
                    <a:ext uri="{9D8B030D-6E8A-4147-A177-3AD203B41FA5}">
                      <a16:colId xmlns:a16="http://schemas.microsoft.com/office/drawing/2014/main" val="2510570808"/>
                    </a:ext>
                  </a:extLst>
                </a:gridCol>
                <a:gridCol w="739253">
                  <a:extLst>
                    <a:ext uri="{9D8B030D-6E8A-4147-A177-3AD203B41FA5}">
                      <a16:colId xmlns:a16="http://schemas.microsoft.com/office/drawing/2014/main" val="2576343861"/>
                    </a:ext>
                  </a:extLst>
                </a:gridCol>
              </a:tblGrid>
              <a:tr h="198555">
                <a:tc gridSpan="3">
                  <a:txBody>
                    <a:bodyPr/>
                    <a:lstStyle/>
                    <a:p>
                      <a:pPr algn="ctr" fontAlgn="ctr"/>
                      <a:r>
                        <a:rPr lang="cs-CZ" sz="1200" b="1" i="0" u="none" strike="noStrike">
                          <a:solidFill>
                            <a:srgbClr val="000000"/>
                          </a:solidFill>
                          <a:effectLst/>
                          <a:latin typeface="Arial" panose="020B0604020202020204" pitchFamily="34" charset="0"/>
                        </a:rPr>
                        <a:t>1. kolo 12.5.2019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851605273"/>
                  </a:ext>
                </a:extLst>
              </a:tr>
              <a:tr h="198555">
                <a:tc>
                  <a:txBody>
                    <a:bodyPr/>
                    <a:lstStyle/>
                    <a:p>
                      <a:pPr algn="ctr" fontAlgn="ctr"/>
                      <a:r>
                        <a:rPr lang="cs-CZ" sz="1200" b="1" i="0" u="none" strike="noStrike">
                          <a:solidFill>
                            <a:srgbClr val="000000"/>
                          </a:solidFill>
                          <a:effectLst/>
                          <a:latin typeface="Arial" panose="020B0604020202020204" pitchFamily="34" charset="0"/>
                        </a:rPr>
                        <a:t>SK Liběšice "B"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Ctiněves/Libkovice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8:1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278999128"/>
                  </a:ext>
                </a:extLst>
              </a:tr>
              <a:tr h="198555">
                <a:tc>
                  <a:txBody>
                    <a:bodyPr/>
                    <a:lstStyle/>
                    <a:p>
                      <a:pPr algn="ctr" fontAlgn="ctr"/>
                      <a:r>
                        <a:rPr lang="cs-CZ" sz="1200" b="1" i="0" u="none" strike="noStrike">
                          <a:solidFill>
                            <a:srgbClr val="000000"/>
                          </a:solidFill>
                          <a:effectLst/>
                          <a:latin typeface="Arial" panose="020B0604020202020204" pitchFamily="34" charset="0"/>
                        </a:rPr>
                        <a:t>FK Schoeller Křešice "B"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Štětí "B"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5:2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20062386"/>
                  </a:ext>
                </a:extLst>
              </a:tr>
              <a:tr h="198555">
                <a:tc>
                  <a:txBody>
                    <a:bodyPr/>
                    <a:lstStyle/>
                    <a:p>
                      <a:pPr algn="ctr" fontAlgn="ctr"/>
                      <a:r>
                        <a:rPr lang="cs-CZ" sz="1200" b="1" i="0" u="none" strike="noStrike" dirty="0">
                          <a:solidFill>
                            <a:srgbClr val="000000"/>
                          </a:solidFill>
                          <a:effectLst/>
                          <a:latin typeface="Arial" panose="020B0604020202020204" pitchFamily="34" charset="0"/>
                        </a:rPr>
                        <a:t>Slavoj Sulejovice </a:t>
                      </a:r>
                      <a:r>
                        <a:rPr lang="cs-CZ" sz="1200" b="1" i="0" u="none" strike="noStrike" dirty="0" err="1">
                          <a:solidFill>
                            <a:srgbClr val="000000"/>
                          </a:solidFill>
                          <a:effectLst/>
                          <a:latin typeface="Arial" panose="020B0604020202020204" pitchFamily="34" charset="0"/>
                        </a:rPr>
                        <a:t>z.s</a:t>
                      </a:r>
                      <a:r>
                        <a:rPr lang="cs-CZ" sz="1200" b="1" i="0" u="none" strike="noStrike" dirty="0">
                          <a:solidFill>
                            <a:srgbClr val="000000"/>
                          </a:solidFill>
                          <a:effectLst/>
                          <a:latin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Dynamo Podlusky "B"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4:0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205930233"/>
                  </a:ext>
                </a:extLst>
              </a:tr>
              <a:tr h="198555">
                <a:tc gridSpan="3">
                  <a:txBody>
                    <a:bodyPr/>
                    <a:lstStyle/>
                    <a:p>
                      <a:pPr algn="ctr" fontAlgn="ctr"/>
                      <a:r>
                        <a:rPr lang="cs-CZ" sz="1200" b="1" i="0" u="none" strike="noStrike">
                          <a:solidFill>
                            <a:srgbClr val="000000"/>
                          </a:solidFill>
                          <a:effectLst/>
                          <a:latin typeface="Arial" panose="020B0604020202020204" pitchFamily="34" charset="0"/>
                        </a:rPr>
                        <a:t>2. kolo  19.05.2019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904399399"/>
                  </a:ext>
                </a:extLst>
              </a:tr>
              <a:tr h="198555">
                <a:tc>
                  <a:txBody>
                    <a:bodyPr/>
                    <a:lstStyle/>
                    <a:p>
                      <a:pPr algn="ctr" fontAlgn="ctr"/>
                      <a:r>
                        <a:rPr lang="cs-CZ" sz="1200" b="1" i="0" u="none" strike="noStrike">
                          <a:solidFill>
                            <a:srgbClr val="000000"/>
                          </a:solidFill>
                          <a:effectLst/>
                          <a:latin typeface="Arial" panose="020B0604020202020204" pitchFamily="34" charset="0"/>
                        </a:rPr>
                        <a:t>SK Štětí "B"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Liběšice "B"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4:3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706470435"/>
                  </a:ext>
                </a:extLst>
              </a:tr>
              <a:tr h="198555">
                <a:tc>
                  <a:txBody>
                    <a:bodyPr/>
                    <a:lstStyle/>
                    <a:p>
                      <a:pPr algn="ctr" fontAlgn="ctr"/>
                      <a:r>
                        <a:rPr lang="cs-CZ" sz="1200" b="1" i="0" u="none" strike="noStrike">
                          <a:solidFill>
                            <a:srgbClr val="000000"/>
                          </a:solidFill>
                          <a:effectLst/>
                          <a:latin typeface="Arial" panose="020B0604020202020204" pitchFamily="34" charset="0"/>
                        </a:rPr>
                        <a:t>Ctiněves/Libkovice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Slavoj Sulejovice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447295973"/>
                  </a:ext>
                </a:extLst>
              </a:tr>
              <a:tr h="198555">
                <a:tc>
                  <a:txBody>
                    <a:bodyPr/>
                    <a:lstStyle/>
                    <a:p>
                      <a:pPr algn="ctr" fontAlgn="ctr"/>
                      <a:r>
                        <a:rPr lang="cs-CZ" sz="1200" b="1" i="0" u="none" strike="noStrike" dirty="0">
                          <a:solidFill>
                            <a:srgbClr val="000000"/>
                          </a:solidFill>
                          <a:effectLst/>
                          <a:latin typeface="Arial" panose="020B0604020202020204" pitchFamily="34" charset="0"/>
                        </a:rPr>
                        <a:t>Dynamo </a:t>
                      </a:r>
                      <a:r>
                        <a:rPr lang="cs-CZ" sz="1200" b="1" i="0" u="none" strike="noStrike" dirty="0" err="1">
                          <a:solidFill>
                            <a:srgbClr val="000000"/>
                          </a:solidFill>
                          <a:effectLst/>
                          <a:latin typeface="Arial" panose="020B0604020202020204" pitchFamily="34" charset="0"/>
                        </a:rPr>
                        <a:t>Podlusky</a:t>
                      </a:r>
                      <a:r>
                        <a:rPr lang="cs-CZ" sz="1200" b="1" i="0" u="none" strike="noStrike" dirty="0">
                          <a:solidFill>
                            <a:srgbClr val="000000"/>
                          </a:solidFill>
                          <a:effectLst/>
                          <a:latin typeface="Arial" panose="020B0604020202020204" pitchFamily="34" charset="0"/>
                        </a:rPr>
                        <a:t> "B"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FK Schoeller Křešice "B"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2:7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399346663"/>
                  </a:ext>
                </a:extLst>
              </a:tr>
              <a:tr h="198555">
                <a:tc gridSpan="3">
                  <a:txBody>
                    <a:bodyPr/>
                    <a:lstStyle/>
                    <a:p>
                      <a:pPr algn="ctr" fontAlgn="ctr"/>
                      <a:r>
                        <a:rPr lang="cs-CZ" sz="1200" b="1" i="0" u="none" strike="noStrike">
                          <a:solidFill>
                            <a:srgbClr val="000000"/>
                          </a:solidFill>
                          <a:effectLst/>
                          <a:latin typeface="Arial" panose="020B0604020202020204" pitchFamily="34" charset="0"/>
                        </a:rPr>
                        <a:t>3. kolo 26.05.2019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774889766"/>
                  </a:ext>
                </a:extLst>
              </a:tr>
              <a:tr h="198555">
                <a:tc>
                  <a:txBody>
                    <a:bodyPr/>
                    <a:lstStyle/>
                    <a:p>
                      <a:pPr algn="ctr" fontAlgn="ctr"/>
                      <a:r>
                        <a:rPr lang="cs-CZ" sz="1200" b="1" i="0" u="none" strike="noStrike">
                          <a:solidFill>
                            <a:srgbClr val="000000"/>
                          </a:solidFill>
                          <a:effectLst/>
                          <a:latin typeface="Arial" panose="020B0604020202020204" pitchFamily="34" charset="0"/>
                        </a:rPr>
                        <a:t>SK Liběšice "B"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Dynamo Podlusky "B"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 8:0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489739710"/>
                  </a:ext>
                </a:extLst>
              </a:tr>
              <a:tr h="198555">
                <a:tc>
                  <a:txBody>
                    <a:bodyPr/>
                    <a:lstStyle/>
                    <a:p>
                      <a:pPr algn="ctr" fontAlgn="ctr"/>
                      <a:r>
                        <a:rPr lang="cs-CZ" sz="1200" b="1" i="0" u="none" strike="noStrike">
                          <a:solidFill>
                            <a:srgbClr val="000000"/>
                          </a:solidFill>
                          <a:effectLst/>
                          <a:latin typeface="Arial" panose="020B0604020202020204" pitchFamily="34" charset="0"/>
                        </a:rPr>
                        <a:t>FK Schoeller Křešice "B"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Ctiněves/Libkovice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 11:1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841603750"/>
                  </a:ext>
                </a:extLst>
              </a:tr>
              <a:tr h="198555">
                <a:tc>
                  <a:txBody>
                    <a:bodyPr/>
                    <a:lstStyle/>
                    <a:p>
                      <a:pPr algn="ctr" fontAlgn="ctr"/>
                      <a:r>
                        <a:rPr lang="cs-CZ" sz="1200" b="1" i="0" u="none" strike="noStrike">
                          <a:solidFill>
                            <a:srgbClr val="000000"/>
                          </a:solidFill>
                          <a:effectLst/>
                          <a:latin typeface="Arial" panose="020B0604020202020204" pitchFamily="34" charset="0"/>
                        </a:rPr>
                        <a:t>Slavoj Sulejovice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SK Štětí "B"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 5:3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895073069"/>
                  </a:ext>
                </a:extLst>
              </a:tr>
            </a:tbl>
          </a:graphicData>
        </a:graphic>
      </p:graphicFrame>
      <p:sp>
        <p:nvSpPr>
          <p:cNvPr id="10" name="TextovéPole 9">
            <a:extLst>
              <a:ext uri="{FF2B5EF4-FFF2-40B4-BE49-F238E27FC236}">
                <a16:creationId xmlns:a16="http://schemas.microsoft.com/office/drawing/2014/main" id="{56A35A00-E56E-4C12-AC08-4987A01621F2}"/>
              </a:ext>
            </a:extLst>
          </p:cNvPr>
          <p:cNvSpPr txBox="1"/>
          <p:nvPr/>
        </p:nvSpPr>
        <p:spPr>
          <a:xfrm>
            <a:off x="5544592" y="163116"/>
            <a:ext cx="4536504" cy="1384995"/>
          </a:xfrm>
          <a:prstGeom prst="rect">
            <a:avLst/>
          </a:prstGeom>
          <a:blipFill>
            <a:blip r:embed="rId2">
              <a:alphaModFix amt="64000"/>
            </a:blip>
            <a:tile tx="0" ty="0" sx="100000" sy="100000" flip="none" algn="tl"/>
          </a:blipFill>
          <a:effectLst>
            <a:softEdge rad="0"/>
          </a:effectLst>
        </p:spPr>
        <p:txBody>
          <a:bodyPr wrap="square" rtlCol="0">
            <a:spAutoFit/>
          </a:bodyPr>
          <a:lstStyle/>
          <a:p>
            <a:pPr algn="ctr"/>
            <a:r>
              <a:rPr lang="cs-CZ" sz="2800" dirty="0">
                <a:solidFill>
                  <a:srgbClr val="0000CC"/>
                </a:solidFill>
                <a:latin typeface="Arial Black" panose="020B0A04020102020204" pitchFamily="34" charset="0"/>
              </a:rPr>
              <a:t>B mužstvo dospělých zahajuje 2. polovinu nadstavby ze 3. místa </a:t>
            </a:r>
          </a:p>
        </p:txBody>
      </p:sp>
      <p:graphicFrame>
        <p:nvGraphicFramePr>
          <p:cNvPr id="2" name="Tabulka 1"/>
          <p:cNvGraphicFramePr>
            <a:graphicFrameLocks noGrp="1"/>
          </p:cNvGraphicFramePr>
          <p:nvPr>
            <p:extLst>
              <p:ext uri="{D42A27DB-BD31-4B8C-83A1-F6EECF244321}">
                <p14:modId xmlns:p14="http://schemas.microsoft.com/office/powerpoint/2010/main" val="3062988097"/>
              </p:ext>
            </p:extLst>
          </p:nvPr>
        </p:nvGraphicFramePr>
        <p:xfrm>
          <a:off x="5544593" y="1675286"/>
          <a:ext cx="4507220" cy="2592285"/>
        </p:xfrm>
        <a:graphic>
          <a:graphicData uri="http://schemas.openxmlformats.org/drawingml/2006/table">
            <a:tbl>
              <a:tblPr/>
              <a:tblGrid>
                <a:gridCol w="206162">
                  <a:extLst>
                    <a:ext uri="{9D8B030D-6E8A-4147-A177-3AD203B41FA5}">
                      <a16:colId xmlns:a16="http://schemas.microsoft.com/office/drawing/2014/main" val="3483530896"/>
                    </a:ext>
                  </a:extLst>
                </a:gridCol>
                <a:gridCol w="391708">
                  <a:extLst>
                    <a:ext uri="{9D8B030D-6E8A-4147-A177-3AD203B41FA5}">
                      <a16:colId xmlns:a16="http://schemas.microsoft.com/office/drawing/2014/main" val="1055770601"/>
                    </a:ext>
                  </a:extLst>
                </a:gridCol>
                <a:gridCol w="1566832">
                  <a:extLst>
                    <a:ext uri="{9D8B030D-6E8A-4147-A177-3AD203B41FA5}">
                      <a16:colId xmlns:a16="http://schemas.microsoft.com/office/drawing/2014/main" val="3431064694"/>
                    </a:ext>
                  </a:extLst>
                </a:gridCol>
                <a:gridCol w="329860">
                  <a:extLst>
                    <a:ext uri="{9D8B030D-6E8A-4147-A177-3AD203B41FA5}">
                      <a16:colId xmlns:a16="http://schemas.microsoft.com/office/drawing/2014/main" val="3282736782"/>
                    </a:ext>
                  </a:extLst>
                </a:gridCol>
                <a:gridCol w="319553">
                  <a:extLst>
                    <a:ext uri="{9D8B030D-6E8A-4147-A177-3AD203B41FA5}">
                      <a16:colId xmlns:a16="http://schemas.microsoft.com/office/drawing/2014/main" val="3509099903"/>
                    </a:ext>
                  </a:extLst>
                </a:gridCol>
                <a:gridCol w="206162">
                  <a:extLst>
                    <a:ext uri="{9D8B030D-6E8A-4147-A177-3AD203B41FA5}">
                      <a16:colId xmlns:a16="http://schemas.microsoft.com/office/drawing/2014/main" val="2283978079"/>
                    </a:ext>
                  </a:extLst>
                </a:gridCol>
                <a:gridCol w="206162">
                  <a:extLst>
                    <a:ext uri="{9D8B030D-6E8A-4147-A177-3AD203B41FA5}">
                      <a16:colId xmlns:a16="http://schemas.microsoft.com/office/drawing/2014/main" val="1383801851"/>
                    </a:ext>
                  </a:extLst>
                </a:gridCol>
                <a:gridCol w="206162">
                  <a:extLst>
                    <a:ext uri="{9D8B030D-6E8A-4147-A177-3AD203B41FA5}">
                      <a16:colId xmlns:a16="http://schemas.microsoft.com/office/drawing/2014/main" val="3323809111"/>
                    </a:ext>
                  </a:extLst>
                </a:gridCol>
                <a:gridCol w="515405">
                  <a:extLst>
                    <a:ext uri="{9D8B030D-6E8A-4147-A177-3AD203B41FA5}">
                      <a16:colId xmlns:a16="http://schemas.microsoft.com/office/drawing/2014/main" val="4212722207"/>
                    </a:ext>
                  </a:extLst>
                </a:gridCol>
                <a:gridCol w="332437">
                  <a:extLst>
                    <a:ext uri="{9D8B030D-6E8A-4147-A177-3AD203B41FA5}">
                      <a16:colId xmlns:a16="http://schemas.microsoft.com/office/drawing/2014/main" val="2905700345"/>
                    </a:ext>
                  </a:extLst>
                </a:gridCol>
                <a:gridCol w="226777">
                  <a:extLst>
                    <a:ext uri="{9D8B030D-6E8A-4147-A177-3AD203B41FA5}">
                      <a16:colId xmlns:a16="http://schemas.microsoft.com/office/drawing/2014/main" val="4063679732"/>
                    </a:ext>
                  </a:extLst>
                </a:gridCol>
              </a:tblGrid>
              <a:tr h="20351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716283222"/>
                  </a:ext>
                </a:extLst>
              </a:tr>
              <a:tr h="23658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pl-PL" sz="1400" b="1" i="0" u="none" strike="noStrike" dirty="0">
                          <a:solidFill>
                            <a:srgbClr val="0000CC"/>
                          </a:solidFill>
                          <a:effectLst/>
                          <a:latin typeface="Calibri" panose="020F0502020204030204" pitchFamily="34" charset="0"/>
                        </a:rPr>
                        <a:t>IV. Třída dospělých 2018-2019 po 3. kole Nadstavby </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42430334"/>
                  </a:ext>
                </a:extLst>
              </a:tr>
              <a:tr h="46045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dirty="0">
                          <a:solidFill>
                            <a:srgbClr val="FF0000"/>
                          </a:solidFill>
                          <a:effectLst/>
                          <a:latin typeface="Arial" panose="020B0604020202020204" pitchFamily="34" charset="0"/>
                        </a:rPr>
                        <a:t>FK </a:t>
                      </a:r>
                      <a:r>
                        <a:rPr lang="cs-CZ" sz="1100" b="1" i="0" u="none" strike="noStrike" dirty="0" err="1">
                          <a:solidFill>
                            <a:srgbClr val="FF0000"/>
                          </a:solidFill>
                          <a:effectLst/>
                          <a:latin typeface="Arial" panose="020B0604020202020204" pitchFamily="34" charset="0"/>
                        </a:rPr>
                        <a:t>Schoeller</a:t>
                      </a:r>
                      <a:r>
                        <a:rPr lang="cs-CZ" sz="1100" b="1" i="0" u="none" strike="noStrike" dirty="0">
                          <a:solidFill>
                            <a:srgbClr val="FF0000"/>
                          </a:solidFill>
                          <a:effectLst/>
                          <a:latin typeface="Arial" panose="020B0604020202020204" pitchFamily="34" charset="0"/>
                        </a:rPr>
                        <a:t> Křešice "B"</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dirty="0">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dirty="0">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33:12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17</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422794276"/>
                  </a:ext>
                </a:extLst>
              </a:tr>
              <a:tr h="21623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Slavoj Sulejovice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23:13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641253322"/>
                  </a:ext>
                </a:extLst>
              </a:tr>
              <a:tr h="21623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SK Štětí B </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26:14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699386099"/>
                  </a:ext>
                </a:extLst>
              </a:tr>
              <a:tr h="21623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SK Liběšice. "B"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26:17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712767507"/>
                  </a:ext>
                </a:extLst>
              </a:tr>
              <a:tr h="41975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Sokol Ctiněves/Libkovice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11:43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853025958"/>
                  </a:ext>
                </a:extLst>
              </a:tr>
              <a:tr h="41975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pl-PL" sz="1000" b="1" i="0" u="none" strike="noStrike" dirty="0">
                          <a:solidFill>
                            <a:srgbClr val="000000"/>
                          </a:solidFill>
                          <a:effectLst/>
                          <a:latin typeface="Arial" panose="020B0604020202020204" pitchFamily="34" charset="0"/>
                        </a:rPr>
                        <a:t>TJ Dynamo Podlusky. 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12:32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942362189"/>
                  </a:ext>
                </a:extLst>
              </a:tr>
              <a:tr h="20351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780753467"/>
                  </a:ext>
                </a:extLst>
              </a:tr>
            </a:tbl>
          </a:graphicData>
        </a:graphic>
      </p:graphicFrame>
    </p:spTree>
    <p:extLst>
      <p:ext uri="{BB962C8B-B14F-4D97-AF65-F5344CB8AC3E}">
        <p14:creationId xmlns:p14="http://schemas.microsoft.com/office/powerpoint/2010/main" val="3870091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40</a:t>
            </a:r>
          </a:p>
        </p:txBody>
      </p:sp>
      <p:sp>
        <p:nvSpPr>
          <p:cNvPr id="11" name="TextovéPole 10"/>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9</a:t>
            </a:r>
          </a:p>
        </p:txBody>
      </p:sp>
      <p:graphicFrame>
        <p:nvGraphicFramePr>
          <p:cNvPr id="4" name="Tabulka 3"/>
          <p:cNvGraphicFramePr>
            <a:graphicFrameLocks noGrp="1"/>
          </p:cNvGraphicFramePr>
          <p:nvPr>
            <p:extLst>
              <p:ext uri="{D42A27DB-BD31-4B8C-83A1-F6EECF244321}">
                <p14:modId xmlns:p14="http://schemas.microsoft.com/office/powerpoint/2010/main" val="3793811420"/>
              </p:ext>
            </p:extLst>
          </p:nvPr>
        </p:nvGraphicFramePr>
        <p:xfrm>
          <a:off x="5544590" y="95243"/>
          <a:ext cx="4608514" cy="3568097"/>
        </p:xfrm>
        <a:graphic>
          <a:graphicData uri="http://schemas.openxmlformats.org/drawingml/2006/table">
            <a:tbl>
              <a:tblPr/>
              <a:tblGrid>
                <a:gridCol w="224532">
                  <a:extLst>
                    <a:ext uri="{9D8B030D-6E8A-4147-A177-3AD203B41FA5}">
                      <a16:colId xmlns:a16="http://schemas.microsoft.com/office/drawing/2014/main" val="464594328"/>
                    </a:ext>
                  </a:extLst>
                </a:gridCol>
                <a:gridCol w="426610">
                  <a:extLst>
                    <a:ext uri="{9D8B030D-6E8A-4147-A177-3AD203B41FA5}">
                      <a16:colId xmlns:a16="http://schemas.microsoft.com/office/drawing/2014/main" val="4171177268"/>
                    </a:ext>
                  </a:extLst>
                </a:gridCol>
                <a:gridCol w="1372451">
                  <a:extLst>
                    <a:ext uri="{9D8B030D-6E8A-4147-A177-3AD203B41FA5}">
                      <a16:colId xmlns:a16="http://schemas.microsoft.com/office/drawing/2014/main" val="2670861731"/>
                    </a:ext>
                  </a:extLst>
                </a:gridCol>
                <a:gridCol w="359251">
                  <a:extLst>
                    <a:ext uri="{9D8B030D-6E8A-4147-A177-3AD203B41FA5}">
                      <a16:colId xmlns:a16="http://schemas.microsoft.com/office/drawing/2014/main" val="3566930561"/>
                    </a:ext>
                  </a:extLst>
                </a:gridCol>
                <a:gridCol w="348023">
                  <a:extLst>
                    <a:ext uri="{9D8B030D-6E8A-4147-A177-3AD203B41FA5}">
                      <a16:colId xmlns:a16="http://schemas.microsoft.com/office/drawing/2014/main" val="728947205"/>
                    </a:ext>
                  </a:extLst>
                </a:gridCol>
                <a:gridCol w="224532">
                  <a:extLst>
                    <a:ext uri="{9D8B030D-6E8A-4147-A177-3AD203B41FA5}">
                      <a16:colId xmlns:a16="http://schemas.microsoft.com/office/drawing/2014/main" val="3920968653"/>
                    </a:ext>
                  </a:extLst>
                </a:gridCol>
                <a:gridCol w="224532">
                  <a:extLst>
                    <a:ext uri="{9D8B030D-6E8A-4147-A177-3AD203B41FA5}">
                      <a16:colId xmlns:a16="http://schemas.microsoft.com/office/drawing/2014/main" val="329173012"/>
                    </a:ext>
                  </a:extLst>
                </a:gridCol>
                <a:gridCol w="224532">
                  <a:extLst>
                    <a:ext uri="{9D8B030D-6E8A-4147-A177-3AD203B41FA5}">
                      <a16:colId xmlns:a16="http://schemas.microsoft.com/office/drawing/2014/main" val="4023095828"/>
                    </a:ext>
                  </a:extLst>
                </a:gridCol>
                <a:gridCol w="561330">
                  <a:extLst>
                    <a:ext uri="{9D8B030D-6E8A-4147-A177-3AD203B41FA5}">
                      <a16:colId xmlns:a16="http://schemas.microsoft.com/office/drawing/2014/main" val="39828222"/>
                    </a:ext>
                  </a:extLst>
                </a:gridCol>
                <a:gridCol w="362057">
                  <a:extLst>
                    <a:ext uri="{9D8B030D-6E8A-4147-A177-3AD203B41FA5}">
                      <a16:colId xmlns:a16="http://schemas.microsoft.com/office/drawing/2014/main" val="98480039"/>
                    </a:ext>
                  </a:extLst>
                </a:gridCol>
                <a:gridCol w="280664">
                  <a:extLst>
                    <a:ext uri="{9D8B030D-6E8A-4147-A177-3AD203B41FA5}">
                      <a16:colId xmlns:a16="http://schemas.microsoft.com/office/drawing/2014/main" val="3089330845"/>
                    </a:ext>
                  </a:extLst>
                </a:gridCol>
              </a:tblGrid>
              <a:tr h="12367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730279894"/>
                  </a:ext>
                </a:extLst>
              </a:tr>
              <a:tr h="16669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100" b="1" i="0" u="none" strike="noStrike">
                          <a:solidFill>
                            <a:srgbClr val="0000CC"/>
                          </a:solidFill>
                          <a:effectLst/>
                          <a:latin typeface="Calibri" panose="020F0502020204030204" pitchFamily="34" charset="0"/>
                        </a:rPr>
                        <a:t>Ústecký přebor dospělých 2018-2019 po 27 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571728573"/>
                  </a:ext>
                </a:extLst>
              </a:tr>
              <a:tr h="15235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Louny</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71:25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270523885"/>
                  </a:ext>
                </a:extLst>
              </a:tr>
              <a:tr h="15235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Srbice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85:33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759636151"/>
                  </a:ext>
                </a:extLst>
              </a:tr>
              <a:tr h="29575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STAP-TRATEC Vilémov</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55:25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57</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344504614"/>
                  </a:ext>
                </a:extLst>
              </a:tr>
              <a:tr h="16669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75:49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48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779951632"/>
                  </a:ext>
                </a:extLst>
              </a:tr>
              <a:tr h="15235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66:50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352514945"/>
                  </a:ext>
                </a:extLst>
              </a:tr>
              <a:tr h="19432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Baník Modlany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64:55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078843927"/>
                  </a:ext>
                </a:extLst>
              </a:tr>
              <a:tr h="15235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Brná,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60:70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37</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472430527"/>
                  </a:ext>
                </a:extLst>
              </a:tr>
              <a:tr h="15235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39:54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983329953"/>
                  </a:ext>
                </a:extLst>
              </a:tr>
              <a:tr h="15235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Slavoj Žatec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62:68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34</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95952325"/>
                  </a:ext>
                </a:extLst>
              </a:tr>
              <a:tr h="29575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Jiskra Modrá/SK Hrobce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40:56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233430802"/>
                  </a:ext>
                </a:extLst>
              </a:tr>
              <a:tr h="15235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Tatran Kadaň o.s.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52:69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215811718"/>
                  </a:ext>
                </a:extLst>
              </a:tr>
              <a:tr h="15235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H.Jiřetín /Litvínov</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57:71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379048391"/>
                  </a:ext>
                </a:extLst>
              </a:tr>
              <a:tr h="29575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Spartak Perštejn,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51:78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305727900"/>
                  </a:ext>
                </a:extLst>
              </a:tr>
              <a:tr h="15235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Dobroměřice.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39:49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394523875"/>
                  </a:ext>
                </a:extLst>
              </a:tr>
              <a:tr h="15235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Jílové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38:59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788883622"/>
                  </a:ext>
                </a:extLst>
              </a:tr>
              <a:tr h="19432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Litoměřicko, z.s. 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50:93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312794379"/>
                  </a:ext>
                </a:extLst>
              </a:tr>
              <a:tr h="12367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105297706"/>
                  </a:ext>
                </a:extLst>
              </a:tr>
            </a:tbl>
          </a:graphicData>
        </a:graphic>
      </p:graphicFrame>
      <p:sp>
        <p:nvSpPr>
          <p:cNvPr id="6" name="TextovéPole 5"/>
          <p:cNvSpPr txBox="1"/>
          <p:nvPr/>
        </p:nvSpPr>
        <p:spPr>
          <a:xfrm>
            <a:off x="5539877" y="3835524"/>
            <a:ext cx="4608514" cy="3093154"/>
          </a:xfrm>
          <a:prstGeom prst="rect">
            <a:avLst/>
          </a:prstGeom>
          <a:solidFill>
            <a:srgbClr val="99FFCC"/>
          </a:solidFill>
          <a:effectLst>
            <a:glow rad="101600">
              <a:srgbClr val="FFFF66">
                <a:alpha val="40000"/>
              </a:srgbClr>
            </a:glow>
            <a:softEdge rad="241300"/>
          </a:effectLst>
        </p:spPr>
        <p:txBody>
          <a:bodyPr wrap="square" rtlCol="0">
            <a:spAutoFit/>
          </a:bodyPr>
          <a:lstStyle/>
          <a:p>
            <a:pPr algn="just"/>
            <a:r>
              <a:rPr lang="cs-CZ" sz="1300" dirty="0">
                <a:latin typeface="Arial" panose="020B0604020202020204" pitchFamily="34" charset="0"/>
                <a:cs typeface="Arial" panose="020B0604020202020204" pitchFamily="34" charset="0"/>
              </a:rPr>
              <a:t>V Lounech už chystají šampaňské a otvírat by ho mohli už v neděli 2.6.2019 po derby zápase doma s Dobroměřicemi, které jsou ale zase hodně namočeni v boji o záchranu. 2. a 3. místo s hodně velkou pravděpodobností získají Srbice a Vilémov, ale v jakém to bude pořadí se ještě uvidí. O 4. místo si to rozdají Štětí s Krupkou. Do Krupky jedeme za týden. Zachráněni už budou Lovosice, Žatec a si i po podzimu poslední Modrá. Malinký krůček od záchrany je i Kadaň.  Účast v příštím ročníku Ústeckého přeboru mají ve svých rukách 31 bodový Horní Jiřetín a Perštejn. Těžká práce čeká Kadaň a Dobroměřice na 14. resp. 15. místě. Navíc není jasné kolik týmů bude vlastně sestupovat 2, 3 nebo také třeba i 1. Osud mají asi zpečetěn v Litoměřicích</a:t>
            </a:r>
            <a:r>
              <a:rPr lang="cs-CZ" dirty="0">
                <a:latin typeface="Arial" panose="020B0604020202020204" pitchFamily="34" charset="0"/>
                <a:cs typeface="Arial" panose="020B0604020202020204" pitchFamily="34" charset="0"/>
              </a:rPr>
              <a:t>.   </a:t>
            </a:r>
          </a:p>
        </p:txBody>
      </p:sp>
      <p:sp>
        <p:nvSpPr>
          <p:cNvPr id="9" name="Obdélník 8">
            <a:extLst>
              <a:ext uri="{FF2B5EF4-FFF2-40B4-BE49-F238E27FC236}">
                <a16:creationId xmlns:a16="http://schemas.microsoft.com/office/drawing/2014/main" id="{581711A6-BC8A-4B1F-B522-7F2F43BF4036}"/>
              </a:ext>
            </a:extLst>
          </p:cNvPr>
          <p:cNvSpPr/>
          <p:nvPr/>
        </p:nvSpPr>
        <p:spPr>
          <a:xfrm>
            <a:off x="186088" y="1627592"/>
            <a:ext cx="4592957" cy="5262979"/>
          </a:xfrm>
          <a:prstGeom prst="rect">
            <a:avLst/>
          </a:prstGeom>
        </p:spPr>
        <p:txBody>
          <a:bodyPr wrap="square">
            <a:spAutoFit/>
          </a:bodyPr>
          <a:lstStyle/>
          <a:p>
            <a:pPr algn="ctr"/>
            <a:r>
              <a:rPr lang="cs-CZ" sz="1800" dirty="0">
                <a:solidFill>
                  <a:srgbClr val="151515"/>
                </a:solidFill>
                <a:highlight>
                  <a:srgbClr val="00FFFF"/>
                </a:highlight>
                <a:latin typeface="Rockwell" panose="02060603020205020403" pitchFamily="18" charset="0"/>
              </a:rPr>
              <a:t>FK </a:t>
            </a:r>
            <a:r>
              <a:rPr lang="cs-CZ" sz="1800" dirty="0" err="1">
                <a:solidFill>
                  <a:srgbClr val="151515"/>
                </a:solidFill>
                <a:highlight>
                  <a:srgbClr val="00FFFF"/>
                </a:highlight>
                <a:latin typeface="Rockwell" panose="02060603020205020403" pitchFamily="18" charset="0"/>
              </a:rPr>
              <a:t>Schoeller</a:t>
            </a:r>
            <a:r>
              <a:rPr lang="cs-CZ" sz="1800" dirty="0">
                <a:solidFill>
                  <a:srgbClr val="151515"/>
                </a:solidFill>
                <a:highlight>
                  <a:srgbClr val="00FFFF"/>
                </a:highlight>
                <a:latin typeface="Rockwell" panose="02060603020205020403" pitchFamily="18" charset="0"/>
              </a:rPr>
              <a:t> Křešice  B – SK Štětí B</a:t>
            </a:r>
          </a:p>
          <a:p>
            <a:pPr algn="ctr"/>
            <a:r>
              <a:rPr lang="cs-CZ" sz="1800" dirty="0">
                <a:solidFill>
                  <a:srgbClr val="151515"/>
                </a:solidFill>
                <a:highlight>
                  <a:srgbClr val="00FFFF"/>
                </a:highlight>
                <a:latin typeface="Rockwell" panose="02060603020205020403" pitchFamily="18" charset="0"/>
              </a:rPr>
              <a:t>5:2(2:1)  </a:t>
            </a:r>
            <a:r>
              <a:rPr lang="cs-CZ" sz="1400" dirty="0">
                <a:solidFill>
                  <a:srgbClr val="151515"/>
                </a:solidFill>
                <a:highlight>
                  <a:srgbClr val="00FFFF"/>
                </a:highlight>
                <a:latin typeface="Rockwell" panose="02060603020205020403" pitchFamily="18" charset="0"/>
              </a:rPr>
              <a:t>12.5.2019  1. kolo nadstavby IV. Třídy</a:t>
            </a:r>
          </a:p>
          <a:p>
            <a:pPr algn="just"/>
            <a:r>
              <a:rPr lang="cs-CZ" b="0" dirty="0">
                <a:solidFill>
                  <a:srgbClr val="151515"/>
                </a:solidFill>
                <a:latin typeface="Arial" panose="020B0604020202020204" pitchFamily="34" charset="0"/>
                <a:cs typeface="Arial" panose="020B0604020202020204" pitchFamily="34" charset="0"/>
              </a:rPr>
              <a:t>Úvodní střetnutí nadstavbové části, ze které postoupí 2 týmy do III. třídy se nám termínově moc nelíbilo, protože A mužstvo ve stejnou hodinu hrálo své mistrovské utkání doma proti Žatci. Domácí ti měli výhodu a podle zápisu o utkání některé borce A týmu do utkání nasadili. Hned ve 4. minutě také mladík Milan Svátek prokázal, že na hřišti je od toho, aby střílel branky a otevřel skóre na 1:0. Druhou branku v polovině poločasu přidal Martin </a:t>
            </a:r>
            <a:r>
              <a:rPr lang="cs-CZ" b="0" dirty="0" err="1">
                <a:solidFill>
                  <a:srgbClr val="151515"/>
                </a:solidFill>
                <a:latin typeface="Arial" panose="020B0604020202020204" pitchFamily="34" charset="0"/>
                <a:cs typeface="Arial" panose="020B0604020202020204" pitchFamily="34" charset="0"/>
              </a:rPr>
              <a:t>Hensch</a:t>
            </a:r>
            <a:r>
              <a:rPr lang="cs-CZ" b="0" dirty="0">
                <a:solidFill>
                  <a:srgbClr val="151515"/>
                </a:solidFill>
                <a:latin typeface="Arial" panose="020B0604020202020204" pitchFamily="34" charset="0"/>
                <a:cs typeface="Arial" panose="020B0604020202020204" pitchFamily="34" charset="0"/>
              </a:rPr>
              <a:t> a bylo jasné, že domácí to s cestou za vítězstvím myslí vážně. Hezkým momentem prvního poločasu byla branka věkem ještě dorostence Petra Fulína na 1:2. Po otevření opony druhého poločasu měli první hezký výstup Křešice a Milan Svátek zvýšil na 3:1. Výsledek pak dlouho zůstával neměnný a gól padl až v 70. minutě. Byl vlastní a tím nešťastníkem byl Jaroslav Zelený. Rázem jsme prohrávali jen o branku 2:3 a naděje na úspěch žila až do 84. minut, kdy svojí třetí branek v zápase navýšil náskok domácích na 4:2 Milan Svátek. Posledním hřebíčkem do naší rakve byl gól minutu před koncem z kopačky Karla Patky.  </a:t>
            </a:r>
          </a:p>
          <a:p>
            <a:r>
              <a:rPr lang="cs-CZ" b="0" u="sng" dirty="0">
                <a:solidFill>
                  <a:srgbClr val="151515"/>
                </a:solidFill>
                <a:latin typeface="Arial" panose="020B0604020202020204" pitchFamily="34" charset="0"/>
                <a:cs typeface="Arial" panose="020B0604020202020204" pitchFamily="34" charset="0"/>
              </a:rPr>
              <a:t>Branky: </a:t>
            </a:r>
            <a:r>
              <a:rPr lang="cs-CZ" b="0" dirty="0" err="1">
                <a:solidFill>
                  <a:srgbClr val="151515"/>
                </a:solidFill>
                <a:latin typeface="Arial" panose="020B0604020202020204" pitchFamily="34" charset="0"/>
                <a:cs typeface="Arial" panose="020B0604020202020204" pitchFamily="34" charset="0"/>
              </a:rPr>
              <a:t>P.Fulín</a:t>
            </a:r>
            <a:r>
              <a:rPr lang="cs-CZ" b="0" dirty="0">
                <a:solidFill>
                  <a:srgbClr val="151515"/>
                </a:solidFill>
                <a:latin typeface="Arial" panose="020B0604020202020204" pitchFamily="34" charset="0"/>
                <a:cs typeface="Arial" panose="020B0604020202020204" pitchFamily="34" charset="0"/>
              </a:rPr>
              <a:t> 1, </a:t>
            </a:r>
            <a:r>
              <a:rPr lang="cs-CZ" b="0" dirty="0" err="1">
                <a:solidFill>
                  <a:srgbClr val="151515"/>
                </a:solidFill>
                <a:latin typeface="Arial" panose="020B0604020202020204" pitchFamily="34" charset="0"/>
                <a:cs typeface="Arial" panose="020B0604020202020204" pitchFamily="34" charset="0"/>
              </a:rPr>
              <a:t>J.Zelený</a:t>
            </a:r>
            <a:r>
              <a:rPr lang="cs-CZ" b="0" dirty="0">
                <a:solidFill>
                  <a:srgbClr val="151515"/>
                </a:solidFill>
                <a:latin typeface="Arial" panose="020B0604020202020204" pitchFamily="34" charset="0"/>
                <a:cs typeface="Arial" panose="020B0604020202020204" pitchFamily="34" charset="0"/>
              </a:rPr>
              <a:t> 1(vlastní)</a:t>
            </a:r>
          </a:p>
          <a:p>
            <a:r>
              <a:rPr lang="cs-CZ" b="0" u="sng" dirty="0">
                <a:solidFill>
                  <a:srgbClr val="151515"/>
                </a:solidFill>
                <a:latin typeface="Arial" panose="020B0604020202020204" pitchFamily="34" charset="0"/>
                <a:cs typeface="Arial" panose="020B0604020202020204" pitchFamily="34" charset="0"/>
              </a:rPr>
              <a:t>Sestava: </a:t>
            </a:r>
            <a:r>
              <a:rPr lang="cs-CZ" b="0" dirty="0" err="1">
                <a:solidFill>
                  <a:srgbClr val="151515"/>
                </a:solidFill>
                <a:latin typeface="Arial" panose="020B0604020202020204" pitchFamily="34" charset="0"/>
                <a:cs typeface="Arial" panose="020B0604020202020204" pitchFamily="34" charset="0"/>
              </a:rPr>
              <a:t>J.Horáček-J.Tichý</a:t>
            </a:r>
            <a:r>
              <a:rPr lang="cs-CZ" b="0" dirty="0">
                <a:solidFill>
                  <a:srgbClr val="151515"/>
                </a:solidFill>
                <a:latin typeface="Arial" panose="020B0604020202020204" pitchFamily="34" charset="0"/>
                <a:cs typeface="Arial" panose="020B0604020202020204" pitchFamily="34" charset="0"/>
              </a:rPr>
              <a:t>, </a:t>
            </a:r>
            <a:r>
              <a:rPr lang="cs-CZ" b="0" dirty="0" err="1">
                <a:solidFill>
                  <a:srgbClr val="151515"/>
                </a:solidFill>
                <a:latin typeface="Arial" panose="020B0604020202020204" pitchFamily="34" charset="0"/>
                <a:cs typeface="Arial" panose="020B0604020202020204" pitchFamily="34" charset="0"/>
              </a:rPr>
              <a:t>P.Střihavka</a:t>
            </a:r>
            <a:r>
              <a:rPr lang="cs-CZ" b="0" dirty="0">
                <a:solidFill>
                  <a:srgbClr val="151515"/>
                </a:solidFill>
                <a:latin typeface="Arial" panose="020B0604020202020204" pitchFamily="34" charset="0"/>
                <a:cs typeface="Arial" panose="020B0604020202020204" pitchFamily="34" charset="0"/>
              </a:rPr>
              <a:t>(46.R.Šíma), </a:t>
            </a:r>
          </a:p>
          <a:p>
            <a:r>
              <a:rPr lang="cs-CZ" b="0" dirty="0">
                <a:solidFill>
                  <a:srgbClr val="151515"/>
                </a:solidFill>
                <a:latin typeface="Arial" panose="020B0604020202020204" pitchFamily="34" charset="0"/>
                <a:cs typeface="Arial" panose="020B0604020202020204" pitchFamily="34" charset="0"/>
              </a:rPr>
              <a:t>               </a:t>
            </a:r>
            <a:r>
              <a:rPr lang="cs-CZ" b="0" dirty="0" err="1">
                <a:solidFill>
                  <a:srgbClr val="151515"/>
                </a:solidFill>
                <a:latin typeface="Arial" panose="020B0604020202020204" pitchFamily="34" charset="0"/>
                <a:cs typeface="Arial" panose="020B0604020202020204" pitchFamily="34" charset="0"/>
              </a:rPr>
              <a:t>M.Svoboda</a:t>
            </a:r>
            <a:r>
              <a:rPr lang="cs-CZ" b="0" dirty="0">
                <a:solidFill>
                  <a:srgbClr val="151515"/>
                </a:solidFill>
                <a:latin typeface="Arial" panose="020B0604020202020204" pitchFamily="34" charset="0"/>
                <a:cs typeface="Arial" panose="020B0604020202020204" pitchFamily="34" charset="0"/>
              </a:rPr>
              <a:t>, </a:t>
            </a:r>
            <a:r>
              <a:rPr lang="cs-CZ" b="0" dirty="0" err="1">
                <a:solidFill>
                  <a:srgbClr val="151515"/>
                </a:solidFill>
                <a:latin typeface="Arial" panose="020B0604020202020204" pitchFamily="34" charset="0"/>
                <a:cs typeface="Arial" panose="020B0604020202020204" pitchFamily="34" charset="0"/>
              </a:rPr>
              <a:t>R.Růžička</a:t>
            </a:r>
            <a:r>
              <a:rPr lang="cs-CZ" b="0" dirty="0">
                <a:solidFill>
                  <a:srgbClr val="151515"/>
                </a:solidFill>
                <a:latin typeface="Arial" panose="020B0604020202020204" pitchFamily="34" charset="0"/>
                <a:cs typeface="Arial" panose="020B0604020202020204" pitchFamily="34" charset="0"/>
              </a:rPr>
              <a:t>, </a:t>
            </a:r>
            <a:r>
              <a:rPr lang="cs-CZ" b="0" dirty="0" err="1">
                <a:solidFill>
                  <a:srgbClr val="151515"/>
                </a:solidFill>
                <a:latin typeface="Arial" panose="020B0604020202020204" pitchFamily="34" charset="0"/>
                <a:cs typeface="Arial" panose="020B0604020202020204" pitchFamily="34" charset="0"/>
              </a:rPr>
              <a:t>L.Šrotýř</a:t>
            </a:r>
            <a:r>
              <a:rPr lang="cs-CZ" b="0" dirty="0">
                <a:solidFill>
                  <a:srgbClr val="151515"/>
                </a:solidFill>
                <a:latin typeface="Arial" panose="020B0604020202020204" pitchFamily="34" charset="0"/>
                <a:cs typeface="Arial" panose="020B0604020202020204" pitchFamily="34" charset="0"/>
              </a:rPr>
              <a:t>(76. </a:t>
            </a:r>
            <a:r>
              <a:rPr lang="cs-CZ" b="0" dirty="0" err="1">
                <a:solidFill>
                  <a:srgbClr val="151515"/>
                </a:solidFill>
                <a:latin typeface="Arial" panose="020B0604020202020204" pitchFamily="34" charset="0"/>
                <a:cs typeface="Arial" panose="020B0604020202020204" pitchFamily="34" charset="0"/>
              </a:rPr>
              <a:t>V.Podhorský</a:t>
            </a:r>
            <a:r>
              <a:rPr lang="cs-CZ" b="0" dirty="0">
                <a:solidFill>
                  <a:srgbClr val="151515"/>
                </a:solidFill>
                <a:latin typeface="Arial" panose="020B0604020202020204" pitchFamily="34" charset="0"/>
                <a:cs typeface="Arial" panose="020B0604020202020204" pitchFamily="34" charset="0"/>
              </a:rPr>
              <a:t>), </a:t>
            </a:r>
          </a:p>
          <a:p>
            <a:r>
              <a:rPr lang="cs-CZ" b="0" dirty="0">
                <a:solidFill>
                  <a:srgbClr val="151515"/>
                </a:solidFill>
                <a:latin typeface="Arial" panose="020B0604020202020204" pitchFamily="34" charset="0"/>
                <a:cs typeface="Arial" panose="020B0604020202020204" pitchFamily="34" charset="0"/>
              </a:rPr>
              <a:t>               </a:t>
            </a:r>
            <a:r>
              <a:rPr lang="cs-CZ" b="0" dirty="0" err="1">
                <a:solidFill>
                  <a:srgbClr val="151515"/>
                </a:solidFill>
                <a:latin typeface="Arial" panose="020B0604020202020204" pitchFamily="34" charset="0"/>
                <a:cs typeface="Arial" panose="020B0604020202020204" pitchFamily="34" charset="0"/>
              </a:rPr>
              <a:t>P.Fulín</a:t>
            </a:r>
            <a:r>
              <a:rPr lang="cs-CZ" b="0" dirty="0">
                <a:solidFill>
                  <a:srgbClr val="151515"/>
                </a:solidFill>
                <a:latin typeface="Arial" panose="020B0604020202020204" pitchFamily="34" charset="0"/>
                <a:cs typeface="Arial" panose="020B0604020202020204" pitchFamily="34" charset="0"/>
              </a:rPr>
              <a:t>, </a:t>
            </a:r>
            <a:r>
              <a:rPr lang="cs-CZ" b="0" dirty="0" err="1">
                <a:solidFill>
                  <a:srgbClr val="151515"/>
                </a:solidFill>
                <a:latin typeface="Arial" panose="020B0604020202020204" pitchFamily="34" charset="0"/>
                <a:cs typeface="Arial" panose="020B0604020202020204" pitchFamily="34" charset="0"/>
              </a:rPr>
              <a:t>Š.Vála</a:t>
            </a:r>
            <a:r>
              <a:rPr lang="cs-CZ" b="0" dirty="0">
                <a:solidFill>
                  <a:srgbClr val="151515"/>
                </a:solidFill>
                <a:latin typeface="Arial" panose="020B0604020202020204" pitchFamily="34" charset="0"/>
                <a:cs typeface="Arial" panose="020B0604020202020204" pitchFamily="34" charset="0"/>
              </a:rPr>
              <a:t>, </a:t>
            </a:r>
            <a:r>
              <a:rPr lang="cs-CZ" b="0" dirty="0" err="1">
                <a:solidFill>
                  <a:srgbClr val="151515"/>
                </a:solidFill>
                <a:latin typeface="Arial" panose="020B0604020202020204" pitchFamily="34" charset="0"/>
                <a:cs typeface="Arial" panose="020B0604020202020204" pitchFamily="34" charset="0"/>
              </a:rPr>
              <a:t>F.Podhorský</a:t>
            </a:r>
            <a:r>
              <a:rPr lang="cs-CZ" b="0" dirty="0">
                <a:solidFill>
                  <a:srgbClr val="151515"/>
                </a:solidFill>
                <a:latin typeface="Arial" panose="020B0604020202020204" pitchFamily="34" charset="0"/>
                <a:cs typeface="Arial" panose="020B0604020202020204" pitchFamily="34" charset="0"/>
              </a:rPr>
              <a:t>, </a:t>
            </a:r>
            <a:r>
              <a:rPr lang="cs-CZ" b="0" dirty="0" err="1">
                <a:solidFill>
                  <a:srgbClr val="151515"/>
                </a:solidFill>
                <a:latin typeface="Arial" panose="020B0604020202020204" pitchFamily="34" charset="0"/>
                <a:cs typeface="Arial" panose="020B0604020202020204" pitchFamily="34" charset="0"/>
              </a:rPr>
              <a:t>T.Danč</a:t>
            </a:r>
            <a:r>
              <a:rPr lang="cs-CZ" b="0" dirty="0">
                <a:solidFill>
                  <a:srgbClr val="151515"/>
                </a:solidFill>
                <a:latin typeface="Arial" panose="020B0604020202020204" pitchFamily="34" charset="0"/>
                <a:cs typeface="Arial" panose="020B0604020202020204" pitchFamily="34" charset="0"/>
              </a:rPr>
              <a:t>, </a:t>
            </a:r>
            <a:r>
              <a:rPr lang="cs-CZ" b="0" dirty="0" err="1">
                <a:solidFill>
                  <a:srgbClr val="151515"/>
                </a:solidFill>
                <a:latin typeface="Arial" panose="020B0604020202020204" pitchFamily="34" charset="0"/>
                <a:cs typeface="Arial" panose="020B0604020202020204" pitchFamily="34" charset="0"/>
              </a:rPr>
              <a:t>P.Minárik</a:t>
            </a:r>
            <a:endParaRPr lang="cs-CZ" b="0" dirty="0">
              <a:solidFill>
                <a:srgbClr val="151515"/>
              </a:solidFill>
              <a:latin typeface="Arial" panose="020B0604020202020204" pitchFamily="34" charset="0"/>
              <a:cs typeface="Arial" panose="020B0604020202020204" pitchFamily="34" charset="0"/>
            </a:endParaRPr>
          </a:p>
          <a:p>
            <a:r>
              <a:rPr lang="cs-CZ" b="0" u="sng" dirty="0">
                <a:solidFill>
                  <a:srgbClr val="151515"/>
                </a:solidFill>
                <a:latin typeface="Arial" panose="020B0604020202020204" pitchFamily="34" charset="0"/>
                <a:cs typeface="Arial" panose="020B0604020202020204" pitchFamily="34" charset="0"/>
              </a:rPr>
              <a:t>Připraveni: </a:t>
            </a:r>
            <a:r>
              <a:rPr lang="cs-CZ" b="0" dirty="0" err="1">
                <a:solidFill>
                  <a:srgbClr val="151515"/>
                </a:solidFill>
                <a:latin typeface="Arial" panose="020B0604020202020204" pitchFamily="34" charset="0"/>
                <a:cs typeface="Arial" panose="020B0604020202020204" pitchFamily="34" charset="0"/>
              </a:rPr>
              <a:t>M.Srba</a:t>
            </a:r>
            <a:endParaRPr lang="cs-CZ" b="0" dirty="0">
              <a:solidFill>
                <a:srgbClr val="151515"/>
              </a:solidFill>
              <a:latin typeface="Arial" panose="020B0604020202020204" pitchFamily="34" charset="0"/>
              <a:cs typeface="Arial" panose="020B0604020202020204" pitchFamily="34" charset="0"/>
            </a:endParaRPr>
          </a:p>
          <a:p>
            <a:r>
              <a:rPr lang="cs-CZ" b="0" u="sng" dirty="0">
                <a:solidFill>
                  <a:srgbClr val="151515"/>
                </a:solidFill>
                <a:latin typeface="Arial" panose="020B0604020202020204" pitchFamily="34" charset="0"/>
                <a:cs typeface="Arial" panose="020B0604020202020204" pitchFamily="34" charset="0"/>
              </a:rPr>
              <a:t>Trenér: </a:t>
            </a:r>
            <a:r>
              <a:rPr lang="cs-CZ" b="0" dirty="0" err="1">
                <a:solidFill>
                  <a:srgbClr val="151515"/>
                </a:solidFill>
                <a:latin typeface="Arial" panose="020B0604020202020204" pitchFamily="34" charset="0"/>
                <a:cs typeface="Arial" panose="020B0604020202020204" pitchFamily="34" charset="0"/>
              </a:rPr>
              <a:t>V.Podhorský</a:t>
            </a:r>
            <a:r>
              <a:rPr lang="cs-CZ" b="0" dirty="0">
                <a:solidFill>
                  <a:srgbClr val="151515"/>
                </a:solidFill>
                <a:latin typeface="Arial" panose="020B0604020202020204" pitchFamily="34" charset="0"/>
                <a:cs typeface="Arial" panose="020B0604020202020204" pitchFamily="34" charset="0"/>
              </a:rPr>
              <a:t>  Vedoucí: </a:t>
            </a:r>
            <a:r>
              <a:rPr lang="cs-CZ" b="0" dirty="0" err="1">
                <a:solidFill>
                  <a:srgbClr val="151515"/>
                </a:solidFill>
                <a:latin typeface="Arial" panose="020B0604020202020204" pitchFamily="34" charset="0"/>
                <a:cs typeface="Arial" panose="020B0604020202020204" pitchFamily="34" charset="0"/>
              </a:rPr>
              <a:t>V.Švancara</a:t>
            </a:r>
            <a:endParaRPr lang="cs-CZ" b="0" dirty="0">
              <a:solidFill>
                <a:srgbClr val="151515"/>
              </a:solidFill>
              <a:latin typeface="Arial" panose="020B0604020202020204" pitchFamily="34" charset="0"/>
              <a:cs typeface="Arial" panose="020B0604020202020204" pitchFamily="34" charset="0"/>
            </a:endParaRPr>
          </a:p>
          <a:p>
            <a:r>
              <a:rPr lang="cs-CZ" b="0" u="sng" dirty="0">
                <a:solidFill>
                  <a:srgbClr val="151515"/>
                </a:solidFill>
                <a:latin typeface="Arial" panose="020B0604020202020204" pitchFamily="34" charset="0"/>
                <a:cs typeface="Arial" panose="020B0604020202020204" pitchFamily="34" charset="0"/>
              </a:rPr>
              <a:t>Rozhodčí: </a:t>
            </a:r>
            <a:r>
              <a:rPr lang="cs-CZ" b="0" dirty="0">
                <a:solidFill>
                  <a:srgbClr val="151515"/>
                </a:solidFill>
                <a:latin typeface="Arial" panose="020B0604020202020204" pitchFamily="34" charset="0"/>
                <a:cs typeface="Arial" panose="020B0604020202020204" pitchFamily="34" charset="0"/>
              </a:rPr>
              <a:t>Václav Bartoš-</a:t>
            </a:r>
            <a:r>
              <a:rPr lang="cs-CZ" b="0" dirty="0" err="1">
                <a:solidFill>
                  <a:srgbClr val="151515"/>
                </a:solidFill>
                <a:latin typeface="Arial" panose="020B0604020202020204" pitchFamily="34" charset="0"/>
                <a:cs typeface="Arial" panose="020B0604020202020204" pitchFamily="34" charset="0"/>
              </a:rPr>
              <a:t>M.Loula</a:t>
            </a:r>
            <a:r>
              <a:rPr lang="cs-CZ" b="0" dirty="0">
                <a:solidFill>
                  <a:srgbClr val="151515"/>
                </a:solidFill>
                <a:latin typeface="Arial" panose="020B0604020202020204" pitchFamily="34" charset="0"/>
                <a:cs typeface="Arial" panose="020B0604020202020204" pitchFamily="34" charset="0"/>
              </a:rPr>
              <a:t>(laik), </a:t>
            </a:r>
            <a:r>
              <a:rPr lang="cs-CZ" b="0" dirty="0" err="1">
                <a:solidFill>
                  <a:srgbClr val="151515"/>
                </a:solidFill>
                <a:latin typeface="Arial" panose="020B0604020202020204" pitchFamily="34" charset="0"/>
                <a:cs typeface="Arial" panose="020B0604020202020204" pitchFamily="34" charset="0"/>
              </a:rPr>
              <a:t>V.Škaroupka</a:t>
            </a:r>
            <a:r>
              <a:rPr lang="cs-CZ" b="0" dirty="0">
                <a:solidFill>
                  <a:srgbClr val="151515"/>
                </a:solidFill>
                <a:latin typeface="Arial" panose="020B0604020202020204" pitchFamily="34" charset="0"/>
                <a:cs typeface="Arial" panose="020B0604020202020204" pitchFamily="34" charset="0"/>
              </a:rPr>
              <a:t>(laik)</a:t>
            </a:r>
            <a:endParaRPr lang="cs-CZ" b="0" dirty="0">
              <a:latin typeface="Rockwell" panose="02060603020205020403" pitchFamily="18" charset="0"/>
            </a:endParaRPr>
          </a:p>
        </p:txBody>
      </p:sp>
      <p:sp>
        <p:nvSpPr>
          <p:cNvPr id="12" name="TextovéPole 11">
            <a:extLst>
              <a:ext uri="{FF2B5EF4-FFF2-40B4-BE49-F238E27FC236}">
                <a16:creationId xmlns:a16="http://schemas.microsoft.com/office/drawing/2014/main" id="{E26D0ED9-7639-4DEB-A86F-BA147D24411A}"/>
              </a:ext>
            </a:extLst>
          </p:cNvPr>
          <p:cNvSpPr txBox="1"/>
          <p:nvPr/>
        </p:nvSpPr>
        <p:spPr>
          <a:xfrm>
            <a:off x="143992" y="259440"/>
            <a:ext cx="4608512" cy="1200329"/>
          </a:xfrm>
          <a:prstGeom prst="rect">
            <a:avLst/>
          </a:prstGeom>
          <a:solidFill>
            <a:srgbClr val="FFFF66"/>
          </a:solidFill>
          <a:effectLst>
            <a:glow rad="127000">
              <a:srgbClr val="FF9966">
                <a:alpha val="99000"/>
              </a:srgbClr>
            </a:glow>
            <a:softEdge rad="0"/>
          </a:effectLst>
          <a:scene3d>
            <a:camera prst="orthographicFront"/>
            <a:lightRig rig="threePt" dir="t"/>
          </a:scene3d>
          <a:sp3d>
            <a:bevelT w="82550"/>
          </a:sp3d>
        </p:spPr>
        <p:txBody>
          <a:bodyPr wrap="square" rtlCol="0">
            <a:spAutoFit/>
          </a:bodyPr>
          <a:lstStyle/>
          <a:p>
            <a:r>
              <a:rPr lang="cs-CZ" sz="2400" dirty="0">
                <a:solidFill>
                  <a:srgbClr val="FF0066"/>
                </a:solidFill>
                <a:latin typeface="Imprint MT Shadow" panose="04020605060303030202" pitchFamily="82" charset="0"/>
              </a:rPr>
              <a:t>Vstup do nadstavbové části skupiny o 1. až 6. místo</a:t>
            </a:r>
          </a:p>
          <a:p>
            <a:r>
              <a:rPr lang="cs-CZ" sz="2400" dirty="0">
                <a:solidFill>
                  <a:srgbClr val="FF0066"/>
                </a:solidFill>
                <a:latin typeface="Imprint MT Shadow" panose="04020605060303030202" pitchFamily="82" charset="0"/>
              </a:rPr>
              <a:t> IV. třídy  B mužstvu nevyšel </a:t>
            </a:r>
          </a:p>
        </p:txBody>
      </p:sp>
      <p:pic>
        <p:nvPicPr>
          <p:cNvPr id="13" name="Obrázek 12">
            <a:extLst>
              <a:ext uri="{FF2B5EF4-FFF2-40B4-BE49-F238E27FC236}">
                <a16:creationId xmlns:a16="http://schemas.microsoft.com/office/drawing/2014/main" id="{EE3FDB8F-6CD0-4E95-97BA-6448282AB6CF}"/>
              </a:ext>
            </a:extLst>
          </p:cNvPr>
          <p:cNvPicPr>
            <a:picLocks noChangeAspect="1"/>
          </p:cNvPicPr>
          <p:nvPr/>
        </p:nvPicPr>
        <p:blipFill>
          <a:blip r:embed="rId2"/>
          <a:stretch>
            <a:fillRect/>
          </a:stretch>
        </p:blipFill>
        <p:spPr>
          <a:xfrm>
            <a:off x="3888408" y="331448"/>
            <a:ext cx="751044" cy="689345"/>
          </a:xfrm>
          <a:prstGeom prst="rect">
            <a:avLst/>
          </a:prstGeom>
        </p:spPr>
      </p:pic>
    </p:spTree>
    <p:extLst>
      <p:ext uri="{BB962C8B-B14F-4D97-AF65-F5344CB8AC3E}">
        <p14:creationId xmlns:p14="http://schemas.microsoft.com/office/powerpoint/2010/main" val="39706990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CC"/>
        </a:solidFill>
        <a:effectLst>
          <a:glow rad="101600">
            <a:srgbClr val="FFFF66">
              <a:alpha val="40000"/>
            </a:srgbClr>
          </a:glow>
          <a:softEdge rad="241300"/>
        </a:effectLst>
      </a:spPr>
      <a:bodyPr wrap="square" rtlCol="0">
        <a:spAutoFit/>
      </a:bodyPr>
      <a:lstStyle>
        <a:defPPr algn="ctr">
          <a:defRPr sz="2000" dirty="0" smtClean="0">
            <a:latin typeface="Arial Black" panose="020B0A04020102020204" pitchFamily="34"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6" Type="http://schemas.microsoft.com/office/2011/relationships/webextension" Target="webextension6.xml"/><Relationship Id="rId5" Type="http://schemas.microsoft.com/office/2011/relationships/webextension" Target="webextension5.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 dockstate="right" visibility="0" width="350" row="4">
    <wetp:webextensionref xmlns:r="http://schemas.openxmlformats.org/officeDocument/2006/relationships" r:id="rId2"/>
  </wetp:taskpane>
  <wetp:taskpane dockstate="right" visibility="0" width="350" row="5">
    <wetp:webextensionref xmlns:r="http://schemas.openxmlformats.org/officeDocument/2006/relationships" r:id="rId3"/>
  </wetp:taskpane>
  <wetp:taskpane dockstate="right" visibility="0" width="350" row="6">
    <wetp:webextensionref xmlns:r="http://schemas.openxmlformats.org/officeDocument/2006/relationships" r:id="rId4"/>
  </wetp:taskpane>
  <wetp:taskpane dockstate="right" visibility="0" width="350" row="7">
    <wetp:webextensionref xmlns:r="http://schemas.openxmlformats.org/officeDocument/2006/relationships" r:id="rId5"/>
  </wetp:taskpane>
  <wetp:taskpane dockstate="right" visibility="0" width="350" row="3">
    <wetp:webextensionref xmlns:r="http://schemas.openxmlformats.org/officeDocument/2006/relationships" r:id="rId6"/>
  </wetp:taskpane>
</wetp:taskpanes>
</file>

<file path=ppt/webextensions/webextension1.xml><?xml version="1.0" encoding="utf-8"?>
<we:webextension xmlns:we="http://schemas.microsoft.com/office/webextensions/webextension/2010/11" id="{475B91A8-6E46-426A-9707-2262F9DA1466}">
  <we:reference id="wa104380121" version="2.0.0.0" store="cs-CZ" storeType="OMEX"/>
  <we:alternateReferences>
    <we:reference id="WA104380121" version="2.0.0.0" store="WA10438012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67A753F-66AA-4724-8520-F8EFCF212C5A}">
  <we:reference id="wa104178141" version="3.9.11.1" store="cs-CZ" storeType="OMEX"/>
  <we:alternateReferences>
    <we:reference id="WA104178141" version="3.9.11.1" store="WA104178141"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62AB1FFC-DB39-43F4-9F5C-1C25464A3EE9}">
  <we:reference id="wa104380317" version="1.0.0.0" store="cs-CZ" storeType="OMEX"/>
  <we:alternateReferences>
    <we:reference id="WA104380317" version="1.0.0.0" store="WA104380317"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243B770F-8C12-4926-A20A-C65321F450E0}">
  <we:reference id="wa104380162" version="1.0.1.0" store="cs-CZ" storeType="OMEX"/>
  <we:alternateReferences>
    <we:reference id="WA104380162" version="1.0.1.0" store="WA104380162" storeType="OMEX"/>
  </we:alternateReferences>
  <we:properties/>
  <we:bindings/>
  <we:snapshot xmlns:r="http://schemas.openxmlformats.org/officeDocument/2006/relationships"/>
</we:webextension>
</file>

<file path=ppt/webextensions/webextension5.xml><?xml version="1.0" encoding="utf-8"?>
<we:webextension xmlns:we="http://schemas.microsoft.com/office/webextensions/webextension/2010/11" id="{E2A4739D-7E32-41D0-A5DF-C3FA12595487}">
  <we:reference id="wa104380510" version="1.0.0.3" store="cs-CZ" storeType="OMEX"/>
  <we:alternateReferences>
    <we:reference id="WA104380510" version="1.0.0.3" store="WA104380510" storeType="OMEX"/>
  </we:alternateReferences>
  <we:properties/>
  <we:bindings/>
  <we:snapshot xmlns:r="http://schemas.openxmlformats.org/officeDocument/2006/relationships"/>
</we:webextension>
</file>

<file path=ppt/webextensions/webextension6.xml><?xml version="1.0" encoding="utf-8"?>
<we:webextension xmlns:we="http://schemas.microsoft.com/office/webextensions/webextension/2010/11" id="{040C81F9-9116-4A3C-A58F-264ECAB51127}">
  <we:reference id="wa104380907" version="1.0.0.0" store="cs-CZ" storeType="OMEX"/>
  <we:alternateReferences>
    <we:reference id="wa104380907" version="1.0.0.0" store="wa10438090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Organic</Template>
  <TotalTime>83</TotalTime>
  <Words>5338</Words>
  <Application>Microsoft Office PowerPoint</Application>
  <PresentationFormat>Vlastní</PresentationFormat>
  <Paragraphs>1944</Paragraphs>
  <Slides>24</Slides>
  <Notes>2</Notes>
  <HiddenSlides>0</HiddenSlides>
  <MMClips>0</MMClips>
  <ScaleCrop>false</ScaleCrop>
  <HeadingPairs>
    <vt:vector size="6" baseType="variant">
      <vt:variant>
        <vt:lpstr>Použitá písma</vt:lpstr>
      </vt:variant>
      <vt:variant>
        <vt:i4>38</vt:i4>
      </vt:variant>
      <vt:variant>
        <vt:lpstr>Motiv</vt:lpstr>
      </vt:variant>
      <vt:variant>
        <vt:i4>1</vt:i4>
      </vt:variant>
      <vt:variant>
        <vt:lpstr>Nadpisy snímků</vt:lpstr>
      </vt:variant>
      <vt:variant>
        <vt:i4>24</vt:i4>
      </vt:variant>
    </vt:vector>
  </HeadingPairs>
  <TitlesOfParts>
    <vt:vector size="63" baseType="lpstr">
      <vt:lpstr>Yu Gothic UI Light</vt:lpstr>
      <vt:lpstr>Yu Gothic UI Semibold</vt:lpstr>
      <vt:lpstr>Albertus MT</vt:lpstr>
      <vt:lpstr>Algerian</vt:lpstr>
      <vt:lpstr>Arial</vt:lpstr>
      <vt:lpstr>Arial Black</vt:lpstr>
      <vt:lpstr>Arial Rounded MT Bold</vt:lpstr>
      <vt:lpstr>Bahnschrift</vt:lpstr>
      <vt:lpstr>Bahnschrift SemiBold Condensed</vt:lpstr>
      <vt:lpstr>Berlin Sans FB Demi</vt:lpstr>
      <vt:lpstr>Bodoni MT</vt:lpstr>
      <vt:lpstr>Bodoni MT Black</vt:lpstr>
      <vt:lpstr>Bookman Old Style</vt:lpstr>
      <vt:lpstr>Britannic Bold</vt:lpstr>
      <vt:lpstr>Calibri</vt:lpstr>
      <vt:lpstr>Colonna MT</vt:lpstr>
      <vt:lpstr>Comic Sans MS</vt:lpstr>
      <vt:lpstr>David</vt:lpstr>
      <vt:lpstr>FangSong</vt:lpstr>
      <vt:lpstr>Franklin Gothic Heavy</vt:lpstr>
      <vt:lpstr>Georgia</vt:lpstr>
      <vt:lpstr>Gill Sans Ultra Bold</vt:lpstr>
      <vt:lpstr>Gungsuh</vt:lpstr>
      <vt:lpstr>GungsuhChe</vt:lpstr>
      <vt:lpstr>Haettenschweiler</vt:lpstr>
      <vt:lpstr>Imprint MT Shadow</vt:lpstr>
      <vt:lpstr>Khmer UI</vt:lpstr>
      <vt:lpstr>KodchiangUPC</vt:lpstr>
      <vt:lpstr>Miriam</vt:lpstr>
      <vt:lpstr>Rockwell</vt:lpstr>
      <vt:lpstr>Rockwell Condensed</vt:lpstr>
      <vt:lpstr>Rockwell Nova Extra Bold</vt:lpstr>
      <vt:lpstr>Segoe UI Black</vt:lpstr>
      <vt:lpstr>STHupo</vt:lpstr>
      <vt:lpstr>Times New Roman</vt:lpstr>
      <vt:lpstr>Tw Cen MT Condensed Extra Bold</vt:lpstr>
      <vt:lpstr>Verdana</vt:lpstr>
      <vt:lpstr>Yu Mincho Demibold</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Uživatel systému Windows</cp:lastModifiedBy>
  <cp:revision>22914</cp:revision>
  <cp:lastPrinted>2017-10-26T04:05:10Z</cp:lastPrinted>
  <dcterms:created xsi:type="dcterms:W3CDTF">2001-03-12T13:44:53Z</dcterms:created>
  <dcterms:modified xsi:type="dcterms:W3CDTF">2019-05-28T18:02:01Z</dcterms:modified>
</cp:coreProperties>
</file>