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8" r:id="rId2"/>
    <p:sldId id="323" r:id="rId3"/>
    <p:sldId id="324" r:id="rId4"/>
    <p:sldId id="338" r:id="rId5"/>
    <p:sldId id="344" r:id="rId6"/>
    <p:sldId id="345" r:id="rId7"/>
    <p:sldId id="339" r:id="rId8"/>
    <p:sldId id="340" r:id="rId9"/>
    <p:sldId id="341" r:id="rId10"/>
    <p:sldId id="325" r:id="rId11"/>
    <p:sldId id="342" r:id="rId12"/>
    <p:sldId id="343" r:id="rId13"/>
    <p:sldId id="326" r:id="rId14"/>
    <p:sldId id="336" r:id="rId15"/>
    <p:sldId id="337" r:id="rId16"/>
    <p:sldId id="327" r:id="rId17"/>
    <p:sldId id="328" r:id="rId18"/>
    <p:sldId id="329" r:id="rId19"/>
    <p:sldId id="330" r:id="rId20"/>
    <p:sldId id="331" r:id="rId21"/>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0033CC"/>
    <a:srgbClr val="FF9999"/>
    <a:srgbClr val="FFFFCC"/>
    <a:srgbClr val="CC3399"/>
    <a:srgbClr val="FF3300"/>
    <a:srgbClr val="A50021"/>
    <a:srgbClr val="66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3988" autoAdjust="0"/>
  </p:normalViewPr>
  <p:slideViewPr>
    <p:cSldViewPr>
      <p:cViewPr varScale="1">
        <p:scale>
          <a:sx n="81" d="100"/>
          <a:sy n="81" d="100"/>
        </p:scale>
        <p:origin x="1344" y="96"/>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5</a:t>
            </a:fld>
            <a:endParaRPr lang="cs-CZ" dirty="0"/>
          </a:p>
        </p:txBody>
      </p:sp>
    </p:spTree>
    <p:extLst>
      <p:ext uri="{BB962C8B-B14F-4D97-AF65-F5344CB8AC3E}">
        <p14:creationId xmlns:p14="http://schemas.microsoft.com/office/powerpoint/2010/main" val="38757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katalog.estranky.cz/stranka/1034703/slamova" TargetMode="External"/><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33CC33"/>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107580"/>
            <a:ext cx="4608512" cy="431800"/>
          </a:xfrm>
          <a:prstGeom prst="rect">
            <a:avLst/>
          </a:prstGeom>
          <a:solidFill>
            <a:srgbClr val="33CC33"/>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solidFill>
            <a:srgbClr val="FFCCFF"/>
          </a:solid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33CC"/>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rPr>
              <a:t>D</a:t>
            </a:r>
            <a:r>
              <a:rPr lang="en-GB" sz="2100" dirty="0">
                <a:solidFill>
                  <a:srgbClr val="0033CC"/>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33CC"/>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33CC"/>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43993" y="631476"/>
            <a:ext cx="4608512"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6" y="4020771"/>
            <a:ext cx="4716000" cy="2915395"/>
          </a:xfrm>
          <a:prstGeom prst="rect">
            <a:avLst/>
          </a:prstGeom>
          <a:blipFill>
            <a:blip r:embed="rId6">
              <a:alphaModFix amt="70000"/>
            </a:blip>
            <a:srcRect/>
            <a:stretch>
              <a:fillRect l="3398" t="5547" r="3472" b="5547"/>
            </a:stretch>
          </a:blipFill>
          <a:ln w="63500" cap="rnd" cmpd="sng">
            <a:solidFill>
              <a:srgbClr val="FF0066"/>
            </a:solidFill>
            <a:prstDash val="sysDash"/>
            <a:bevel/>
            <a:headEnd/>
            <a:tailEnd/>
          </a:ln>
          <a:effectLst>
            <a:glow rad="63500">
              <a:srgbClr val="FFCCFF">
                <a:alpha val="34000"/>
              </a:srgbClr>
            </a:glow>
            <a:innerShdw blurRad="63500" dist="50800" dir="8100000">
              <a:schemeClr val="accent1">
                <a:lumMod val="40000"/>
                <a:lumOff val="60000"/>
                <a:alpha val="50000"/>
              </a:schemeClr>
            </a:innerShdw>
            <a:softEdge rad="0"/>
          </a:effectLst>
          <a:scene3d>
            <a:camera prst="orthographicFront"/>
            <a:lightRig rig="threePt" dir="t"/>
          </a:scene3d>
          <a:sp3d contourW="12700">
            <a:contourClr>
              <a:schemeClr val="accent1">
                <a:lumMod val="40000"/>
                <a:lumOff val="60000"/>
              </a:schemeClr>
            </a:contourClr>
          </a:sp3d>
        </p:spPr>
        <p:txBody>
          <a:bodyPr wrap="square" lIns="0" tIns="108000" rIns="0" bIns="36000" anchor="ctr" anchorCtr="0">
            <a:spAutoFit/>
            <a:sp3d contourW="12700" prstMaterial="matte">
              <a:extrusionClr>
                <a:schemeClr val="bg1"/>
              </a:extrusionClr>
              <a:contourClr>
                <a:schemeClr val="tx1"/>
              </a:contourClr>
            </a:sp3d>
          </a:bodyPr>
          <a:lstStyle/>
          <a:p>
            <a:pPr algn="ctr" eaLnBrk="0" hangingPunct="0">
              <a:defRPr/>
            </a:pPr>
            <a:r>
              <a:rPr lang="cs-CZ" sz="3200" dirty="0">
                <a:ln w="28575" cap="rnd" cmpd="dbl">
                  <a:noFill/>
                  <a:bevel/>
                </a:ln>
                <a:effectLst/>
                <a:latin typeface="Arial" panose="020B0604020202020204" pitchFamily="34" charset="0"/>
                <a:ea typeface="Gungsuh" pitchFamily="18" charset="-127"/>
                <a:cs typeface="Arial" panose="020B0604020202020204" pitchFamily="34" charset="0"/>
              </a:rPr>
              <a:t> </a:t>
            </a:r>
            <a:r>
              <a:rPr lang="cs-CZ" sz="3200" dirty="0">
                <a:ln w="19050" cap="rnd" cmpd="dbl">
                  <a:noFill/>
                  <a:bevel/>
                </a:ln>
                <a:solidFill>
                  <a:srgbClr val="FFFF00"/>
                </a:solidFill>
                <a:effectLst/>
                <a:latin typeface="Imprint MT Shadow" panose="04020605060303030202" pitchFamily="82" charset="0"/>
                <a:ea typeface="Gungsuh" pitchFamily="18" charset="-127"/>
                <a:cs typeface="Arial" panose="020B0604020202020204" pitchFamily="34" charset="0"/>
              </a:rPr>
              <a:t>3</a:t>
            </a:r>
            <a:r>
              <a:rPr lang="cs-CZ" sz="4800" dirty="0">
                <a:ln w="19050" cap="rnd" cmpd="dbl">
                  <a:noFill/>
                  <a:bevel/>
                </a:ln>
                <a:solidFill>
                  <a:srgbClr val="FFFF00"/>
                </a:solidFill>
                <a:effectLst/>
                <a:latin typeface="Imprint MT Shadow" panose="04020605060303030202" pitchFamily="82" charset="0"/>
                <a:ea typeface="STHupo" panose="020B0503020204020204" pitchFamily="2" charset="-122"/>
                <a:cs typeface="Arial" panose="020B0604020202020204" pitchFamily="34" charset="0"/>
              </a:rPr>
              <a:t>.</a:t>
            </a:r>
            <a:endParaRPr lang="cs-CZ" sz="4400" dirty="0">
              <a:ln w="19050" cap="rnd" cmpd="dbl">
                <a:noFill/>
                <a:bevel/>
              </a:ln>
              <a:solidFill>
                <a:srgbClr val="FFFF00"/>
              </a:solidFill>
              <a:effectLst/>
              <a:latin typeface="Imprint MT Shadow" panose="04020605060303030202" pitchFamily="82" charset="0"/>
              <a:ea typeface="STHupo" panose="020B0503020204020204" pitchFamily="2" charset="-122"/>
              <a:cs typeface="Arial" panose="020B0604020202020204" pitchFamily="34" charset="0"/>
            </a:endParaRPr>
          </a:p>
          <a:p>
            <a:pPr algn="ctr" eaLnBrk="0" hangingPunct="0">
              <a:defRPr/>
            </a:pPr>
            <a:r>
              <a:rPr lang="cs-CZ" sz="6600" dirty="0">
                <a:ln w="19050" cap="rnd" cmpd="dbl">
                  <a:solidFill>
                    <a:srgbClr val="008000"/>
                  </a:solidFill>
                  <a:bevel/>
                </a:ln>
                <a:solidFill>
                  <a:srgbClr val="FFFF00"/>
                </a:solidFill>
                <a:effectLst/>
                <a:latin typeface="Imprint MT Shadow" panose="04020605060303030202" pitchFamily="82" charset="0"/>
                <a:ea typeface="STHupo" panose="020B0503020204020204" pitchFamily="2" charset="-122"/>
                <a:cs typeface="Arial" panose="020B0604020202020204" pitchFamily="34" charset="0"/>
              </a:rPr>
              <a:t>FK SEKO Louny, </a:t>
            </a:r>
            <a:r>
              <a:rPr lang="cs-CZ" sz="6600" dirty="0" err="1">
                <a:ln w="19050" cap="rnd" cmpd="dbl">
                  <a:solidFill>
                    <a:srgbClr val="008000"/>
                  </a:solidFill>
                  <a:bevel/>
                </a:ln>
                <a:solidFill>
                  <a:srgbClr val="FFFF00"/>
                </a:solidFill>
                <a:effectLst/>
                <a:latin typeface="Imprint MT Shadow" panose="04020605060303030202" pitchFamily="82" charset="0"/>
                <a:ea typeface="STHupo" panose="020B0503020204020204" pitchFamily="2" charset="-122"/>
                <a:cs typeface="Arial" panose="020B0604020202020204" pitchFamily="34" charset="0"/>
              </a:rPr>
              <a:t>z.s</a:t>
            </a:r>
            <a:r>
              <a:rPr lang="cs-CZ" sz="6600" dirty="0">
                <a:ln w="19050" cap="rnd" cmpd="dbl">
                  <a:solidFill>
                    <a:srgbClr val="008000"/>
                  </a:solidFill>
                  <a:bevel/>
                </a:ln>
                <a:solidFill>
                  <a:srgbClr val="FFFF00"/>
                </a:solidFill>
                <a:effectLst/>
                <a:latin typeface="Imprint MT Shadow" panose="04020605060303030202" pitchFamily="82" charset="0"/>
                <a:ea typeface="STHupo" panose="020B0503020204020204" pitchFamily="2" charset="-122"/>
                <a:cs typeface="Arial" panose="020B0604020202020204" pitchFamily="34" charset="0"/>
              </a:rPr>
              <a:t>.</a:t>
            </a:r>
            <a:endParaRPr lang="cs-CZ" sz="6000" dirty="0">
              <a:ln w="19050" cap="rnd" cmpd="dbl">
                <a:solidFill>
                  <a:srgbClr val="008000"/>
                </a:solidFill>
                <a:bevel/>
              </a:ln>
              <a:solidFill>
                <a:srgbClr val="FFFF00"/>
              </a:solidFill>
              <a:effectLst/>
              <a:latin typeface="Imprint MT Shadow" panose="04020605060303030202" pitchFamily="82" charset="0"/>
              <a:ea typeface="STHupo" panose="020B0503020204020204" pitchFamily="2" charset="-122"/>
              <a:cs typeface="Arial" panose="020B0604020202020204" pitchFamily="34" charset="0"/>
            </a:endParaRPr>
          </a:p>
        </p:txBody>
      </p:sp>
      <p:sp>
        <p:nvSpPr>
          <p:cNvPr id="16" name="TextovéPole 15"/>
          <p:cNvSpPr txBox="1"/>
          <p:nvPr/>
        </p:nvSpPr>
        <p:spPr>
          <a:xfrm>
            <a:off x="5410484" y="2467372"/>
            <a:ext cx="4712610" cy="1440160"/>
          </a:xfrm>
          <a:prstGeom prst="rect">
            <a:avLst/>
          </a:prstGeom>
          <a:gradFill>
            <a:gsLst>
              <a:gs pos="26000">
                <a:srgbClr val="FBDE05"/>
              </a:gs>
              <a:gs pos="74000">
                <a:srgbClr val="00FF00"/>
              </a:gs>
            </a:gsLst>
            <a:lin ang="5400000" scaled="1"/>
          </a:gradFill>
          <a:ln w="57150" cap="rnd" cmpd="sng">
            <a:solidFill>
              <a:srgbClr val="00FFFF"/>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800" dirty="0">
                <a:ln w="12700">
                  <a:noFill/>
                </a:ln>
                <a:solidFill>
                  <a:srgbClr val="006666"/>
                </a:solidFill>
                <a:effectLst>
                  <a:reflection endPos="0" dist="50800" dir="5400000" sy="-100000" algn="bl" rotWithShape="0"/>
                </a:effectLst>
                <a:latin typeface="Sitka Small" panose="02000505000000020004" pitchFamily="2" charset="0"/>
                <a:ea typeface="FangSong" pitchFamily="49" charset="-122"/>
                <a:cs typeface="Arial" panose="020B0604020202020204" pitchFamily="34" charset="0"/>
              </a:rPr>
              <a:t>8.9.2018 sobota    </a:t>
            </a:r>
          </a:p>
          <a:p>
            <a:pPr algn="ctr"/>
            <a:r>
              <a:rPr lang="cs-CZ" sz="3800" dirty="0">
                <a:ln w="12700">
                  <a:noFill/>
                </a:ln>
                <a:solidFill>
                  <a:srgbClr val="006666"/>
                </a:solidFill>
                <a:effectLst>
                  <a:reflection endPos="0" dist="50800" dir="5400000" sy="-100000" algn="bl" rotWithShape="0"/>
                </a:effectLst>
                <a:latin typeface="Sitka Small" panose="02000505000000020004" pitchFamily="2" charset="0"/>
                <a:ea typeface="FangSong" pitchFamily="49" charset="-122"/>
                <a:cs typeface="Arial" panose="020B0604020202020204" pitchFamily="34" charset="0"/>
              </a:rPr>
              <a:t>10:15 hod  5. kolo</a:t>
            </a:r>
          </a:p>
        </p:txBody>
      </p:sp>
      <p:sp>
        <p:nvSpPr>
          <p:cNvPr id="17" name="AutoShape 3" descr="ů§"/>
          <p:cNvSpPr>
            <a:spLocks noChangeArrowheads="1"/>
          </p:cNvSpPr>
          <p:nvPr/>
        </p:nvSpPr>
        <p:spPr bwMode="auto">
          <a:xfrm>
            <a:off x="5400576" y="91108"/>
            <a:ext cx="4716000" cy="1127576"/>
          </a:xfrm>
          <a:prstGeom prst="flowChartAlternateProcess">
            <a:avLst/>
          </a:prstGeom>
          <a:blipFill dpi="0" rotWithShape="1">
            <a:blip r:embed="rId7">
              <a:alphaModFix amt="55000"/>
            </a:blip>
            <a:srcRect/>
            <a:stretch>
              <a:fillRect t="-9065" r="-12214" b="-9065"/>
            </a:stretch>
          </a:blipFill>
          <a:ln w="69850" cap="flat" cmpd="sng">
            <a:solidFill>
              <a:srgbClr val="FF0000"/>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Berlin Sans FB" panose="020E0602020502020306" pitchFamily="34" charset="0"/>
                <a:cs typeface="Khmer UI" pitchFamily="34" charset="0"/>
              </a:rPr>
              <a:t> </a:t>
            </a:r>
            <a:r>
              <a:rPr lang="cs-CZ" sz="3600" dirty="0">
                <a:ln w="6350" cap="rnd">
                  <a:solidFill>
                    <a:schemeClr val="accent6">
                      <a:lumMod val="60000"/>
                      <a:lumOff val="40000"/>
                    </a:schemeClr>
                  </a:solidFill>
                  <a:miter lim="800000"/>
                </a:ln>
                <a:solidFill>
                  <a:srgbClr val="EA2222"/>
                </a:solidFill>
                <a:effectLst>
                  <a:outerShdw blurRad="38100" dist="38100" dir="2700000" algn="tl">
                    <a:srgbClr val="000000">
                      <a:alpha val="43137"/>
                    </a:srgbClr>
                  </a:outerShdw>
                </a:effectLst>
                <a:latin typeface="Arial" panose="020B0604020202020204" pitchFamily="34" charset="0"/>
                <a:ea typeface="SimHei" pitchFamily="49" charset="-122"/>
                <a:cs typeface="Arial" panose="020B0604020202020204" pitchFamily="34" charset="0"/>
              </a:rPr>
              <a:t>Fotbalový zpravodaj</a:t>
            </a:r>
          </a:p>
          <a:p>
            <a:pPr algn="ctr" eaLnBrk="0" hangingPunct="0">
              <a:defRPr/>
            </a:pPr>
            <a:r>
              <a:rPr lang="cs-CZ" sz="3600" dirty="0">
                <a:ln w="6350" cap="rnd">
                  <a:solidFill>
                    <a:schemeClr val="accent6">
                      <a:lumMod val="60000"/>
                      <a:lumOff val="40000"/>
                    </a:schemeClr>
                  </a:solidFill>
                  <a:miter lim="800000"/>
                </a:ln>
                <a:solidFill>
                  <a:srgbClr val="EA2222"/>
                </a:solidFill>
                <a:effectLst>
                  <a:outerShdw blurRad="38100" dist="38100" dir="2700000" algn="tl">
                    <a:srgbClr val="000000">
                      <a:alpha val="43137"/>
                    </a:srgbClr>
                  </a:outerShdw>
                </a:effectLst>
                <a:latin typeface="Arial" panose="020B0604020202020204" pitchFamily="34" charset="0"/>
                <a:ea typeface="SimHei" pitchFamily="49" charset="-122"/>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15244"/>
            <a:ext cx="4722518" cy="1005848"/>
          </a:xfrm>
          <a:prstGeom prst="rect">
            <a:avLst/>
          </a:prstGeom>
          <a:blipFill>
            <a:blip r:embed="rId8">
              <a:alphaModFix amt="70000"/>
            </a:blip>
            <a:srcRect/>
            <a:stretch>
              <a:fillRect l="-349" t="-3686" r="-275" b="-3686"/>
            </a:stretch>
          </a:blipFill>
          <a:ln w="57150" cmpd="sng">
            <a:solidFill>
              <a:srgbClr val="33CC33"/>
            </a:solidFill>
            <a:prstDash val="dash"/>
            <a:miter lim="800000"/>
          </a:ln>
          <a:effectLst>
            <a:innerShdw blurRad="406400" dist="1117600" dir="5400000">
              <a:srgbClr val="FFFF00">
                <a:alpha val="56000"/>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6350" cap="sq">
                  <a:noFill/>
                  <a:prstDash val="solid"/>
                  <a:miter lim="800000"/>
                </a:ln>
                <a:solidFill>
                  <a:srgbClr val="CC2626"/>
                </a:solidFill>
                <a:effectLst/>
                <a:latin typeface="Franklin Gothic Demi Cond" panose="020B0706030402020204" pitchFamily="34" charset="0"/>
                <a:ea typeface="Microsoft YaHei UI" panose="020B0503020204020204" pitchFamily="34" charset="-122"/>
                <a:cs typeface="Arial" panose="020B0604020202020204" pitchFamily="34" charset="0"/>
              </a:rPr>
              <a:t>Sezóna 2018/2019</a:t>
            </a:r>
          </a:p>
          <a:p>
            <a:pPr algn="ctr"/>
            <a:r>
              <a:rPr lang="cs-CZ" sz="2800" dirty="0">
                <a:ln w="6350" cap="sq">
                  <a:noFill/>
                  <a:prstDash val="solid"/>
                  <a:miter lim="800000"/>
                </a:ln>
                <a:solidFill>
                  <a:srgbClr val="CC2626"/>
                </a:solidFill>
                <a:effectLst/>
                <a:latin typeface="Franklin Gothic Demi Cond" panose="020B0706030402020204" pitchFamily="34" charset="0"/>
                <a:ea typeface="Microsoft YaHei UI" panose="020B0503020204020204" pitchFamily="34" charset="-122"/>
                <a:cs typeface="Arial" panose="020B0604020202020204" pitchFamily="34" charset="0"/>
              </a:rPr>
              <a:t>Ústecký přebor Podzim</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0616" y="4225257"/>
            <a:ext cx="720080" cy="729163"/>
          </a:xfrm>
          <a:prstGeom prst="rect">
            <a:avLst/>
          </a:prstGeom>
        </p:spPr>
      </p:pic>
      <p:pic>
        <p:nvPicPr>
          <p:cNvPr id="2" name="Obrázek 1" descr="&lt;strong&gt;Seko&lt;/strong&gt; &lt;strong&gt;Logo&lt;/strong&gt; Vector (.EPS) Free Downloa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00976" y="4195354"/>
            <a:ext cx="648072" cy="7776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ulka 6">
            <a:extLst>
              <a:ext uri="{FF2B5EF4-FFF2-40B4-BE49-F238E27FC236}">
                <a16:creationId xmlns:a16="http://schemas.microsoft.com/office/drawing/2014/main" id="{7F1759E0-F15F-4941-B492-DB9EB97A691F}"/>
              </a:ext>
            </a:extLst>
          </p:cNvPr>
          <p:cNvGraphicFramePr>
            <a:graphicFrameLocks noGrp="1"/>
          </p:cNvGraphicFramePr>
          <p:nvPr>
            <p:extLst>
              <p:ext uri="{D42A27DB-BD31-4B8C-83A1-F6EECF244321}">
                <p14:modId xmlns:p14="http://schemas.microsoft.com/office/powerpoint/2010/main" val="938681757"/>
              </p:ext>
            </p:extLst>
          </p:nvPr>
        </p:nvGraphicFramePr>
        <p:xfrm>
          <a:off x="5472584" y="1171228"/>
          <a:ext cx="4608513" cy="5328660"/>
        </p:xfrm>
        <a:graphic>
          <a:graphicData uri="http://schemas.openxmlformats.org/drawingml/2006/table">
            <a:tbl>
              <a:tblPr/>
              <a:tblGrid>
                <a:gridCol w="615475">
                  <a:extLst>
                    <a:ext uri="{9D8B030D-6E8A-4147-A177-3AD203B41FA5}">
                      <a16:colId xmlns:a16="http://schemas.microsoft.com/office/drawing/2014/main" val="606282022"/>
                    </a:ext>
                  </a:extLst>
                </a:gridCol>
                <a:gridCol w="961370">
                  <a:extLst>
                    <a:ext uri="{9D8B030D-6E8A-4147-A177-3AD203B41FA5}">
                      <a16:colId xmlns:a16="http://schemas.microsoft.com/office/drawing/2014/main" val="3354344249"/>
                    </a:ext>
                  </a:extLst>
                </a:gridCol>
                <a:gridCol w="124364">
                  <a:extLst>
                    <a:ext uri="{9D8B030D-6E8A-4147-A177-3AD203B41FA5}">
                      <a16:colId xmlns:a16="http://schemas.microsoft.com/office/drawing/2014/main" val="1983034612"/>
                    </a:ext>
                  </a:extLst>
                </a:gridCol>
                <a:gridCol w="1199058">
                  <a:extLst>
                    <a:ext uri="{9D8B030D-6E8A-4147-A177-3AD203B41FA5}">
                      <a16:colId xmlns:a16="http://schemas.microsoft.com/office/drawing/2014/main" val="4272673780"/>
                    </a:ext>
                  </a:extLst>
                </a:gridCol>
                <a:gridCol w="854123">
                  <a:extLst>
                    <a:ext uri="{9D8B030D-6E8A-4147-A177-3AD203B41FA5}">
                      <a16:colId xmlns:a16="http://schemas.microsoft.com/office/drawing/2014/main" val="365255088"/>
                    </a:ext>
                  </a:extLst>
                </a:gridCol>
                <a:gridCol w="854123">
                  <a:extLst>
                    <a:ext uri="{9D8B030D-6E8A-4147-A177-3AD203B41FA5}">
                      <a16:colId xmlns:a16="http://schemas.microsoft.com/office/drawing/2014/main" val="254158701"/>
                    </a:ext>
                  </a:extLst>
                </a:gridCol>
              </a:tblGrid>
              <a:tr h="158518">
                <a:tc gridSpan="6">
                  <a:txBody>
                    <a:bodyPr/>
                    <a:lstStyle/>
                    <a:p>
                      <a:pPr algn="ctr" fontAlgn="ctr"/>
                      <a:r>
                        <a:rPr lang="cs-CZ" sz="1800" b="1" i="0" u="none" strike="noStrike" dirty="0">
                          <a:solidFill>
                            <a:srgbClr val="000000"/>
                          </a:solidFill>
                          <a:effectLst/>
                          <a:latin typeface="Arial" panose="020B0604020202020204" pitchFamily="34" charset="0"/>
                        </a:rPr>
                        <a:t>1. kolo </a:t>
                      </a:r>
                    </a:p>
                  </a:txBody>
                  <a:tcPr marL="7926" marR="7926" marT="79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22317833"/>
                  </a:ext>
                </a:extLst>
              </a:tr>
              <a:tr h="317036">
                <a:tc>
                  <a:txBody>
                    <a:bodyPr/>
                    <a:lstStyle/>
                    <a:p>
                      <a:pPr algn="ctr" fontAlgn="ctr"/>
                      <a:r>
                        <a:rPr lang="cs-CZ" sz="1000" b="1" i="0" u="none" strike="noStrike" dirty="0">
                          <a:solidFill>
                            <a:srgbClr val="000000"/>
                          </a:solidFill>
                          <a:effectLst/>
                          <a:latin typeface="Arial" panose="020B0604020202020204" pitchFamily="34" charset="0"/>
                        </a:rPr>
                        <a:t>25.08.2018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FK Litoměřicko B</a:t>
                      </a: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r>
                        <a:rPr lang="cs-CZ" sz="1100" b="1" i="0" u="none" strike="noStrike" dirty="0">
                          <a:solidFill>
                            <a:srgbClr val="000000"/>
                          </a:solidFill>
                          <a:effectLst/>
                          <a:latin typeface="Arial" panose="020B0604020202020204" pitchFamily="34" charset="0"/>
                        </a:rPr>
                        <a:t>FK Litoměřicko A</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Litoměřicko A</a:t>
                      </a: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1:6</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1:2 PK</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19137197"/>
                  </a:ext>
                </a:extLst>
              </a:tr>
              <a:tr h="317036">
                <a:tc>
                  <a:txBody>
                    <a:bodyPr/>
                    <a:lstStyle/>
                    <a:p>
                      <a:pPr algn="ctr" fontAlgn="ctr"/>
                      <a:r>
                        <a:rPr lang="cs-CZ" sz="1000" b="1" i="0" u="none" strike="noStrike" dirty="0">
                          <a:solidFill>
                            <a:srgbClr val="000000"/>
                          </a:solidFill>
                          <a:effectLst/>
                          <a:latin typeface="Arial" panose="020B0604020202020204" pitchFamily="34" charset="0"/>
                        </a:rPr>
                        <a:t>26.08.2018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1100" b="1" i="0" u="none" strike="noStrike" dirty="0">
                          <a:solidFill>
                            <a:srgbClr val="000000"/>
                          </a:solidFill>
                          <a:effectLst/>
                          <a:latin typeface="Arial" panose="020B0604020202020204" pitchFamily="34" charset="0"/>
                        </a:rPr>
                        <a:t>MSK Benešov </a:t>
                      </a:r>
                      <a:r>
                        <a:rPr lang="cs-CZ" sz="1100" b="1" i="0" u="none" strike="noStrike" dirty="0" err="1">
                          <a:solidFill>
                            <a:srgbClr val="000000"/>
                          </a:solidFill>
                          <a:effectLst/>
                          <a:latin typeface="Arial" panose="020B0604020202020204" pitchFamily="34" charset="0"/>
                        </a:rPr>
                        <a:t>n.P</a:t>
                      </a:r>
                      <a:r>
                        <a:rPr lang="cs-CZ" sz="1100" b="1" i="0" u="none" strike="noStrike" dirty="0">
                          <a:solidFill>
                            <a:srgbClr val="000000"/>
                          </a:solidFill>
                          <a:effectLst/>
                          <a:latin typeface="Arial" panose="020B0604020202020204" pitchFamily="34" charset="0"/>
                        </a:rPr>
                        <a:t>./Boletice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pPr algn="ctr" fontAlgn="ctr"/>
                      <a:r>
                        <a:rPr lang="cs-CZ" sz="1100" b="1" i="0" u="none" strike="noStrike" dirty="0">
                          <a:solidFill>
                            <a:srgbClr val="000000"/>
                          </a:solidFill>
                          <a:effectLst/>
                          <a:latin typeface="Arial" panose="020B0604020202020204" pitchFamily="34" charset="0"/>
                        </a:rPr>
                        <a:t>SK Štětí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SK Štětí </a:t>
                      </a: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1:2</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1:15</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40096115"/>
                  </a:ext>
                </a:extLst>
              </a:tr>
              <a:tr h="317036">
                <a:tc>
                  <a:txBody>
                    <a:bodyPr/>
                    <a:lstStyle/>
                    <a:p>
                      <a:pPr algn="ctr" fontAlgn="ctr"/>
                      <a:r>
                        <a:rPr lang="cs-CZ" sz="1000" b="1" i="0" u="none" strike="noStrike" dirty="0">
                          <a:solidFill>
                            <a:srgbClr val="000000"/>
                          </a:solidFill>
                          <a:effectLst/>
                          <a:latin typeface="Arial" panose="020B0604020202020204" pitchFamily="34" charset="0"/>
                        </a:rPr>
                        <a:t>26.08.2018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SK Sokol Brozany/Lukavec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r>
                        <a:rPr lang="cs-CZ" sz="1100" b="1" i="0" u="none" strike="noStrike" dirty="0">
                          <a:solidFill>
                            <a:srgbClr val="000000"/>
                          </a:solidFill>
                          <a:effectLst/>
                          <a:latin typeface="Arial" panose="020B0604020202020204" pitchFamily="34" charset="0"/>
                        </a:rPr>
                        <a:t>MSK Trmice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MSK Trmice</a:t>
                      </a: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4:6</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6:3</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78948048"/>
                  </a:ext>
                </a:extLst>
              </a:tr>
              <a:tr h="317036">
                <a:tc>
                  <a:txBody>
                    <a:bodyPr/>
                    <a:lstStyle/>
                    <a:p>
                      <a:pPr algn="ctr" fontAlgn="ctr"/>
                      <a:r>
                        <a:rPr lang="cs-CZ" sz="1000" b="1" i="0" u="none" strike="noStrike" dirty="0">
                          <a:solidFill>
                            <a:srgbClr val="000000"/>
                          </a:solidFill>
                          <a:effectLst/>
                          <a:latin typeface="Arial" panose="020B0604020202020204" pitchFamily="34" charset="0"/>
                        </a:rPr>
                        <a:t>30.08.2018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1100" b="1" i="0" u="none" strike="noStrike" dirty="0">
                          <a:solidFill>
                            <a:srgbClr val="000000"/>
                          </a:solidFill>
                          <a:effectLst/>
                          <a:latin typeface="Arial" panose="020B0604020202020204" pitchFamily="34" charset="0"/>
                        </a:rPr>
                        <a:t>SK Junior Teplice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pPr algn="ctr" fontAlgn="ctr"/>
                      <a:r>
                        <a:rPr lang="cs-CZ" sz="1100" b="1" i="0" u="none" strike="noStrike" dirty="0">
                          <a:solidFill>
                            <a:srgbClr val="000000"/>
                          </a:solidFill>
                          <a:effectLst/>
                          <a:latin typeface="Arial" panose="020B0604020202020204" pitchFamily="34" charset="0"/>
                        </a:rPr>
                        <a:t>FK Neštěmice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FK Neštěmice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1:6</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 6:3</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56067754"/>
                  </a:ext>
                </a:extLst>
              </a:tr>
              <a:tr h="166444">
                <a:tc gridSpan="6">
                  <a:txBody>
                    <a:bodyPr/>
                    <a:lstStyle/>
                    <a:p>
                      <a:pPr algn="ctr" fontAlgn="ctr"/>
                      <a:r>
                        <a:rPr lang="cs-CZ" sz="1600" b="1" i="0" u="none" strike="noStrike" dirty="0">
                          <a:solidFill>
                            <a:srgbClr val="000000"/>
                          </a:solidFill>
                          <a:effectLst/>
                          <a:latin typeface="Arial" panose="020B0604020202020204" pitchFamily="34" charset="0"/>
                        </a:rPr>
                        <a:t>2. kolo </a:t>
                      </a:r>
                    </a:p>
                  </a:txBody>
                  <a:tcPr marL="7926" marR="7926" marT="79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55476247"/>
                  </a:ext>
                </a:extLst>
              </a:tr>
              <a:tr h="317036">
                <a:tc>
                  <a:txBody>
                    <a:bodyPr/>
                    <a:lstStyle/>
                    <a:p>
                      <a:pPr algn="ctr" fontAlgn="ctr"/>
                      <a:r>
                        <a:rPr lang="cs-CZ" sz="700" b="1" i="0" u="none" strike="noStrike">
                          <a:solidFill>
                            <a:srgbClr val="000000"/>
                          </a:solidFill>
                          <a:effectLst/>
                          <a:latin typeface="Arial" panose="020B0604020202020204" pitchFamily="34" charset="0"/>
                        </a:rPr>
                        <a:t>01.09.2018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Neštěmice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pl-PL" sz="1100" b="1" i="0" u="none" strike="noStrike" dirty="0">
                          <a:solidFill>
                            <a:srgbClr val="000000"/>
                          </a:solidFill>
                          <a:effectLst/>
                          <a:latin typeface="Arial" panose="020B0604020202020204" pitchFamily="34" charset="0"/>
                        </a:rPr>
                        <a:t>SK </a:t>
                      </a:r>
                      <a:r>
                        <a:rPr lang="pl-PL" sz="1100" b="1" i="0" u="none" strike="noStrike" dirty="0" err="1">
                          <a:solidFill>
                            <a:srgbClr val="000000"/>
                          </a:solidFill>
                          <a:effectLst/>
                          <a:latin typeface="Arial" panose="020B0604020202020204" pitchFamily="34" charset="0"/>
                        </a:rPr>
                        <a:t>Sokol</a:t>
                      </a:r>
                      <a:r>
                        <a:rPr lang="pl-PL" sz="1100" b="1" i="0" u="none" strike="noStrike" dirty="0">
                          <a:solidFill>
                            <a:srgbClr val="000000"/>
                          </a:solidFill>
                          <a:effectLst/>
                          <a:latin typeface="Arial" panose="020B0604020202020204" pitchFamily="34" charset="0"/>
                        </a:rPr>
                        <a:t> </a:t>
                      </a:r>
                      <a:r>
                        <a:rPr lang="pl-PL" sz="1100" b="1" i="0" u="none" strike="noStrike" dirty="0" err="1">
                          <a:solidFill>
                            <a:srgbClr val="000000"/>
                          </a:solidFill>
                          <a:effectLst/>
                          <a:latin typeface="Arial" panose="020B0604020202020204" pitchFamily="34" charset="0"/>
                        </a:rPr>
                        <a:t>Brozany</a:t>
                      </a:r>
                      <a:r>
                        <a:rPr lang="pl-PL" sz="1100" b="1" i="0" u="none" strike="noStrike" dirty="0">
                          <a:solidFill>
                            <a:srgbClr val="000000"/>
                          </a:solidFill>
                          <a:effectLst/>
                          <a:latin typeface="Arial" panose="020B0604020202020204" pitchFamily="34" charset="0"/>
                        </a:rPr>
                        <a:t>/</a:t>
                      </a:r>
                      <a:r>
                        <a:rPr lang="pl-PL" sz="1100" b="1" i="0" u="none" strike="noStrike" dirty="0" err="1">
                          <a:solidFill>
                            <a:srgbClr val="000000"/>
                          </a:solidFill>
                          <a:effectLst/>
                          <a:latin typeface="Arial" panose="020B0604020202020204" pitchFamily="34" charset="0"/>
                        </a:rPr>
                        <a:t>Lukavec</a:t>
                      </a:r>
                      <a:r>
                        <a:rPr lang="pl-PL" sz="1100" b="1" i="0" u="none" strike="noStrike" dirty="0">
                          <a:solidFill>
                            <a:srgbClr val="000000"/>
                          </a:solidFill>
                          <a:effectLst/>
                          <a:latin typeface="Arial" panose="020B0604020202020204" pitchFamily="34" charset="0"/>
                        </a:rPr>
                        <a:t>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pl-PL"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4:3 PK</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9:2 </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44795407"/>
                  </a:ext>
                </a:extLst>
              </a:tr>
              <a:tr h="340814">
                <a:tc>
                  <a:txBody>
                    <a:bodyPr/>
                    <a:lstStyle/>
                    <a:p>
                      <a:pPr algn="ctr" fontAlgn="ctr"/>
                      <a:r>
                        <a:rPr lang="cs-CZ" sz="700" b="1" i="0" u="none" strike="noStrike">
                          <a:solidFill>
                            <a:srgbClr val="000000"/>
                          </a:solidFill>
                          <a:effectLst/>
                          <a:latin typeface="Arial" panose="020B0604020202020204" pitchFamily="34" charset="0"/>
                        </a:rPr>
                        <a:t>02.09.2018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a:solidFill>
                            <a:srgbClr val="000000"/>
                          </a:solidFill>
                          <a:effectLst/>
                          <a:latin typeface="Arial" panose="020B0604020202020204" pitchFamily="34" charset="0"/>
                        </a:rPr>
                        <a:t>MSK Benešov n.P./Boletice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1100" b="1" i="0" u="none" strike="noStrike" dirty="0">
                          <a:solidFill>
                            <a:srgbClr val="000000"/>
                          </a:solidFill>
                          <a:effectLst/>
                          <a:latin typeface="Arial" panose="020B0604020202020204" pitchFamily="34" charset="0"/>
                        </a:rPr>
                        <a:t>ASK Lovosice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pPr algn="ctr" fontAlgn="ct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1:7</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 1:15</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97386362"/>
                  </a:ext>
                </a:extLst>
              </a:tr>
              <a:tr h="317036">
                <a:tc>
                  <a:txBody>
                    <a:bodyPr/>
                    <a:lstStyle/>
                    <a:p>
                      <a:pPr algn="ctr" fontAlgn="ctr"/>
                      <a:r>
                        <a:rPr lang="cs-CZ" sz="700" b="1" i="0" u="none" strike="noStrike">
                          <a:solidFill>
                            <a:srgbClr val="000000"/>
                          </a:solidFill>
                          <a:effectLst/>
                          <a:latin typeface="Arial" panose="020B0604020202020204" pitchFamily="34" charset="0"/>
                        </a:rPr>
                        <a:t>02.09.2018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effectLst/>
                          <a:latin typeface="Arial" panose="020B0604020202020204" pitchFamily="34" charset="0"/>
                        </a:rPr>
                        <a:t>FK Litoměřicko A</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1:7</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1:7</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87002722"/>
                  </a:ext>
                </a:extLst>
              </a:tr>
              <a:tr h="317036">
                <a:tc>
                  <a:txBody>
                    <a:bodyPr/>
                    <a:lstStyle/>
                    <a:p>
                      <a:pPr algn="ctr" fontAlgn="ctr"/>
                      <a:r>
                        <a:rPr lang="cs-CZ" sz="700" b="1" i="0" u="none" strike="noStrike">
                          <a:solidFill>
                            <a:srgbClr val="000000"/>
                          </a:solidFill>
                          <a:effectLst/>
                          <a:latin typeface="Arial" panose="020B0604020202020204" pitchFamily="34" charset="0"/>
                        </a:rPr>
                        <a:t>02.09.2018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MSK Trmice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1100" b="1" i="0" u="none" strike="noStrike" dirty="0">
                          <a:solidFill>
                            <a:srgbClr val="000000"/>
                          </a:solidFill>
                          <a:effectLst/>
                          <a:latin typeface="Arial" panose="020B0604020202020204" pitchFamily="34" charset="0"/>
                        </a:rPr>
                        <a:t>FK Litoměřicko B</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pPr algn="ctr" fontAlgn="ct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3:1</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0:5 </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985915102"/>
                  </a:ext>
                </a:extLst>
              </a:tr>
              <a:tr h="166444">
                <a:tc gridSpan="6">
                  <a:txBody>
                    <a:bodyPr/>
                    <a:lstStyle/>
                    <a:p>
                      <a:pPr algn="ctr" fontAlgn="ctr"/>
                      <a:r>
                        <a:rPr lang="cs-CZ" sz="1600" b="1" i="0" u="none" strike="noStrike" dirty="0">
                          <a:solidFill>
                            <a:srgbClr val="000000"/>
                          </a:solidFill>
                          <a:effectLst/>
                          <a:latin typeface="Arial" panose="020B0604020202020204" pitchFamily="34" charset="0"/>
                        </a:rPr>
                        <a:t>13. kolo </a:t>
                      </a:r>
                    </a:p>
                  </a:txBody>
                  <a:tcPr marL="7926" marR="7926" marT="79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50708169"/>
                  </a:ext>
                </a:extLst>
              </a:tr>
              <a:tr h="317036">
                <a:tc>
                  <a:txBody>
                    <a:bodyPr/>
                    <a:lstStyle/>
                    <a:p>
                      <a:pPr algn="ctr" fontAlgn="ctr"/>
                      <a:r>
                        <a:rPr lang="cs-CZ" sz="700" b="1" i="0" u="none" strike="noStrike">
                          <a:solidFill>
                            <a:srgbClr val="000000"/>
                          </a:solidFill>
                          <a:effectLst/>
                          <a:latin typeface="Arial" panose="020B0604020202020204" pitchFamily="34" charset="0"/>
                        </a:rPr>
                        <a:t>04.09.2018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Junior Teplice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effectLst/>
                          <a:latin typeface="Arial" panose="020B0604020202020204" pitchFamily="34" charset="0"/>
                        </a:rPr>
                        <a:t>ASK Lovosice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smtClean="0">
                          <a:solidFill>
                            <a:srgbClr val="000000"/>
                          </a:solidFill>
                          <a:effectLst/>
                          <a:latin typeface="Arial" panose="020B0604020202020204" pitchFamily="34" charset="0"/>
                        </a:rPr>
                        <a:t>2:4</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r>
                        <a:rPr lang="cs-CZ" sz="1600" b="1" i="0" u="none" strike="noStrike" dirty="0" smtClean="0">
                          <a:solidFill>
                            <a:srgbClr val="000000"/>
                          </a:solidFill>
                          <a:effectLst/>
                          <a:latin typeface="Arial" panose="020B0604020202020204" pitchFamily="34" charset="0"/>
                        </a:rPr>
                        <a:t>6:7</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33435364"/>
                  </a:ext>
                </a:extLst>
              </a:tr>
              <a:tr h="317036">
                <a:tc>
                  <a:txBody>
                    <a:bodyPr/>
                    <a:lstStyle/>
                    <a:p>
                      <a:pPr algn="ctr" fontAlgn="ctr"/>
                      <a:r>
                        <a:rPr lang="cs-CZ" sz="700" b="1" i="0" u="none" strike="noStrike">
                          <a:solidFill>
                            <a:srgbClr val="000000"/>
                          </a:solidFill>
                          <a:effectLst/>
                          <a:latin typeface="Arial" panose="020B0604020202020204" pitchFamily="34" charset="0"/>
                        </a:rPr>
                        <a:t>05.09.2018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FK Litoměřicko A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1100" b="1" i="0" u="none" strike="noStrike" dirty="0">
                          <a:solidFill>
                            <a:srgbClr val="000000"/>
                          </a:solidFill>
                          <a:effectLst/>
                          <a:latin typeface="Arial" panose="020B0604020202020204" pitchFamily="34" charset="0"/>
                        </a:rPr>
                        <a:t>FK Neštěmice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pPr algn="ctr" fontAlgn="ct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smtClean="0">
                          <a:solidFill>
                            <a:srgbClr val="000000"/>
                          </a:solidFill>
                          <a:effectLst/>
                          <a:latin typeface="Arial" panose="020B0604020202020204" pitchFamily="34" charset="0"/>
                        </a:rPr>
                        <a:t>5:0</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smtClean="0">
                          <a:solidFill>
                            <a:srgbClr val="000000"/>
                          </a:solidFill>
                          <a:effectLst/>
                          <a:latin typeface="Arial" panose="020B0604020202020204" pitchFamily="34" charset="0"/>
                        </a:rPr>
                        <a:t>7:2</a:t>
                      </a:r>
                      <a:r>
                        <a:rPr lang="cs-CZ" sz="1600" b="1" i="0" u="none" strike="noStrike" dirty="0">
                          <a:solidFill>
                            <a:srgbClr val="000000"/>
                          </a:solidFill>
                          <a:effectLst/>
                          <a:latin typeface="Arial" panose="020B0604020202020204" pitchFamily="34" charset="0"/>
                        </a:rPr>
                        <a:t> </a:t>
                      </a: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559055095"/>
                  </a:ext>
                </a:extLst>
              </a:tr>
              <a:tr h="317036">
                <a:tc>
                  <a:txBody>
                    <a:bodyPr/>
                    <a:lstStyle/>
                    <a:p>
                      <a:pPr algn="ctr" fontAlgn="ctr"/>
                      <a:r>
                        <a:rPr lang="cs-CZ" sz="700" b="1" i="0" u="none" strike="noStrike">
                          <a:solidFill>
                            <a:srgbClr val="000000"/>
                          </a:solidFill>
                          <a:effectLst/>
                          <a:latin typeface="Arial" panose="020B0604020202020204" pitchFamily="34" charset="0"/>
                        </a:rPr>
                        <a:t>05.09.2018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MSK Trmice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effectLst/>
                          <a:latin typeface="Arial" panose="020B0604020202020204" pitchFamily="34" charset="0"/>
                        </a:rPr>
                        <a:t>SK Štětí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smtClean="0">
                          <a:solidFill>
                            <a:srgbClr val="000000"/>
                          </a:solidFill>
                          <a:effectLst/>
                          <a:latin typeface="Arial" panose="020B0604020202020204" pitchFamily="34" charset="0"/>
                        </a:rPr>
                        <a:t>11:3</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r>
                        <a:rPr lang="cs-CZ" sz="1600" b="1" i="0" u="none" strike="noStrike" dirty="0" smtClean="0">
                          <a:solidFill>
                            <a:srgbClr val="000000"/>
                          </a:solidFill>
                          <a:effectLst/>
                          <a:latin typeface="Arial" panose="020B0604020202020204" pitchFamily="34" charset="0"/>
                        </a:rPr>
                        <a:t>0:19</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84707487"/>
                  </a:ext>
                </a:extLst>
              </a:tr>
              <a:tr h="340814">
                <a:tc>
                  <a:txBody>
                    <a:bodyPr/>
                    <a:lstStyle/>
                    <a:p>
                      <a:pPr algn="ctr" fontAlgn="ctr"/>
                      <a:r>
                        <a:rPr lang="cs-CZ" sz="700" b="1" i="0" u="none" strike="noStrike">
                          <a:solidFill>
                            <a:srgbClr val="000000"/>
                          </a:solidFill>
                          <a:effectLst/>
                          <a:latin typeface="Arial" panose="020B0604020202020204" pitchFamily="34" charset="0"/>
                        </a:rPr>
                        <a:t>05.09.2018</a:t>
                      </a:r>
                    </a:p>
                  </a:txBody>
                  <a:tcPr marL="7926" marR="7926" marT="79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a:solidFill>
                            <a:srgbClr val="000000"/>
                          </a:solidFill>
                          <a:effectLst/>
                          <a:latin typeface="Arial" panose="020B0604020202020204" pitchFamily="34" charset="0"/>
                        </a:rPr>
                        <a:t>SK Sokol Brozany/Lukavec </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1100" b="1" i="0" u="none" strike="noStrike" dirty="0">
                          <a:solidFill>
                            <a:srgbClr val="000000"/>
                          </a:solidFill>
                          <a:effectLst/>
                          <a:latin typeface="Arial" panose="020B0604020202020204" pitchFamily="34" charset="0"/>
                        </a:rPr>
                        <a:t>MSK Benešov </a:t>
                      </a:r>
                      <a:r>
                        <a:rPr lang="cs-CZ" sz="1100" b="1" i="0" u="none" strike="noStrike" dirty="0" err="1">
                          <a:solidFill>
                            <a:srgbClr val="000000"/>
                          </a:solidFill>
                          <a:effectLst/>
                          <a:latin typeface="Arial" panose="020B0604020202020204" pitchFamily="34" charset="0"/>
                        </a:rPr>
                        <a:t>n.P</a:t>
                      </a:r>
                      <a:r>
                        <a:rPr lang="cs-CZ" sz="1100" b="1" i="0" u="none" strike="noStrike" dirty="0">
                          <a:solidFill>
                            <a:srgbClr val="000000"/>
                          </a:solidFill>
                          <a:effectLst/>
                          <a:latin typeface="Arial" panose="020B0604020202020204" pitchFamily="34" charset="0"/>
                        </a:rPr>
                        <a:t>./Boletice</a:t>
                      </a: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pPr algn="ctr" fontAlgn="ctr"/>
                      <a:endParaRPr lang="cs-CZ" sz="11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smtClean="0">
                          <a:solidFill>
                            <a:srgbClr val="000000"/>
                          </a:solidFill>
                          <a:effectLst/>
                          <a:latin typeface="Arial" panose="020B0604020202020204" pitchFamily="34" charset="0"/>
                        </a:rPr>
                        <a:t>14:2</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600" b="1" i="0" u="none" strike="noStrike" dirty="0">
                          <a:solidFill>
                            <a:srgbClr val="000000"/>
                          </a:solidFill>
                          <a:effectLst/>
                          <a:latin typeface="Arial" panose="020B0604020202020204" pitchFamily="34" charset="0"/>
                        </a:rPr>
                        <a:t> </a:t>
                      </a:r>
                      <a:r>
                        <a:rPr lang="cs-CZ" sz="1600" b="1" i="0" u="none" strike="noStrike" dirty="0" smtClean="0">
                          <a:solidFill>
                            <a:srgbClr val="000000"/>
                          </a:solidFill>
                          <a:effectLst/>
                          <a:latin typeface="Arial" panose="020B0604020202020204" pitchFamily="34" charset="0"/>
                        </a:rPr>
                        <a:t>6:2</a:t>
                      </a:r>
                      <a:endParaRPr lang="cs-CZ" sz="1600" b="1" i="0" u="none" strike="noStrike" dirty="0">
                        <a:solidFill>
                          <a:srgbClr val="000000"/>
                        </a:solidFill>
                        <a:effectLst/>
                        <a:latin typeface="Arial" panose="020B0604020202020204" pitchFamily="34" charset="0"/>
                      </a:endParaRPr>
                    </a:p>
                  </a:txBody>
                  <a:tcPr marL="7926" marR="7926" marT="79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613944734"/>
                  </a:ext>
                </a:extLst>
              </a:tr>
            </a:tbl>
          </a:graphicData>
        </a:graphic>
      </p:graphicFrame>
      <p:sp>
        <p:nvSpPr>
          <p:cNvPr id="8" name="TextovéPole 7">
            <a:extLst>
              <a:ext uri="{FF2B5EF4-FFF2-40B4-BE49-F238E27FC236}">
                <a16:creationId xmlns:a16="http://schemas.microsoft.com/office/drawing/2014/main" id="{4B866BF7-187F-4959-9FAE-785186F4B83E}"/>
              </a:ext>
            </a:extLst>
          </p:cNvPr>
          <p:cNvSpPr txBox="1"/>
          <p:nvPr/>
        </p:nvSpPr>
        <p:spPr>
          <a:xfrm>
            <a:off x="5616600" y="307132"/>
            <a:ext cx="4464495" cy="584775"/>
          </a:xfrm>
          <a:prstGeom prst="rect">
            <a:avLst/>
          </a:prstGeom>
          <a:solidFill>
            <a:srgbClr val="66FFFF"/>
          </a:solidFill>
          <a:effectLst>
            <a:glow rad="139700">
              <a:schemeClr val="bg2">
                <a:lumMod val="40000"/>
                <a:lumOff val="60000"/>
                <a:alpha val="40000"/>
              </a:schemeClr>
            </a:glow>
            <a:softEdge rad="203200"/>
          </a:effectLst>
        </p:spPr>
        <p:txBody>
          <a:bodyPr wrap="square" rtlCol="0">
            <a:spAutoFit/>
          </a:bodyPr>
          <a:lstStyle/>
          <a:p>
            <a:pPr algn="ctr"/>
            <a:r>
              <a:rPr lang="cs-CZ" sz="1600" dirty="0">
                <a:solidFill>
                  <a:srgbClr val="FF0000"/>
                </a:solidFill>
                <a:latin typeface="Georgia Pro Black" panose="02040A02050405020203" pitchFamily="18" charset="0"/>
              </a:rPr>
              <a:t>Výsledky prvních 3 kol Ústeckého přeboru starších a mladších žáků</a:t>
            </a:r>
          </a:p>
        </p:txBody>
      </p:sp>
      <p:graphicFrame>
        <p:nvGraphicFramePr>
          <p:cNvPr id="4" name="Tabulka 3">
            <a:extLst>
              <a:ext uri="{FF2B5EF4-FFF2-40B4-BE49-F238E27FC236}">
                <a16:creationId xmlns:a16="http://schemas.microsoft.com/office/drawing/2014/main" id="{5614CBA7-D04C-4864-9CBE-CC1E37C5E9E5}"/>
              </a:ext>
            </a:extLst>
          </p:cNvPr>
          <p:cNvGraphicFramePr>
            <a:graphicFrameLocks noGrp="1"/>
          </p:cNvGraphicFramePr>
          <p:nvPr>
            <p:extLst>
              <p:ext uri="{D42A27DB-BD31-4B8C-83A1-F6EECF244321}">
                <p14:modId xmlns:p14="http://schemas.microsoft.com/office/powerpoint/2010/main" val="4206568162"/>
              </p:ext>
            </p:extLst>
          </p:nvPr>
        </p:nvGraphicFramePr>
        <p:xfrm>
          <a:off x="143991" y="163116"/>
          <a:ext cx="4540038" cy="6720273"/>
        </p:xfrm>
        <a:graphic>
          <a:graphicData uri="http://schemas.openxmlformats.org/drawingml/2006/table">
            <a:tbl>
              <a:tblPr/>
              <a:tblGrid>
                <a:gridCol w="1107623">
                  <a:extLst>
                    <a:ext uri="{9D8B030D-6E8A-4147-A177-3AD203B41FA5}">
                      <a16:colId xmlns:a16="http://schemas.microsoft.com/office/drawing/2014/main" val="171237243"/>
                    </a:ext>
                  </a:extLst>
                </a:gridCol>
                <a:gridCol w="1935298">
                  <a:extLst>
                    <a:ext uri="{9D8B030D-6E8A-4147-A177-3AD203B41FA5}">
                      <a16:colId xmlns:a16="http://schemas.microsoft.com/office/drawing/2014/main" val="854164767"/>
                    </a:ext>
                  </a:extLst>
                </a:gridCol>
                <a:gridCol w="1497117">
                  <a:extLst>
                    <a:ext uri="{9D8B030D-6E8A-4147-A177-3AD203B41FA5}">
                      <a16:colId xmlns:a16="http://schemas.microsoft.com/office/drawing/2014/main" val="2711398287"/>
                    </a:ext>
                  </a:extLst>
                </a:gridCol>
              </a:tblGrid>
              <a:tr h="248899">
                <a:tc gridSpan="3">
                  <a:txBody>
                    <a:bodyPr/>
                    <a:lstStyle/>
                    <a:p>
                      <a:pPr algn="ctr" rtl="0" fontAlgn="ctr"/>
                      <a:r>
                        <a:rPr lang="cs-CZ" sz="1000" b="1" i="0" u="none" strike="noStrike" dirty="0">
                          <a:solidFill>
                            <a:srgbClr val="000000"/>
                          </a:solidFill>
                          <a:effectLst/>
                          <a:latin typeface="Arial" panose="020B0604020202020204" pitchFamily="34" charset="0"/>
                        </a:rPr>
                        <a:t>5. kolo Ústeckého přeboru dospělých</a:t>
                      </a:r>
                    </a:p>
                  </a:txBody>
                  <a:tcPr marL="5497" marR="5497" marT="549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98407362"/>
                  </a:ext>
                </a:extLst>
              </a:tr>
              <a:tr h="248899">
                <a:tc>
                  <a:txBody>
                    <a:bodyPr/>
                    <a:lstStyle/>
                    <a:p>
                      <a:pPr algn="ctr" rtl="0" fontAlgn="ctr"/>
                      <a:r>
                        <a:rPr lang="cs-CZ" sz="1000" b="1" i="0" u="none" strike="noStrike" dirty="0">
                          <a:solidFill>
                            <a:srgbClr val="000000"/>
                          </a:solidFill>
                          <a:effectLst/>
                          <a:latin typeface="Arial" panose="020B0604020202020204" pitchFamily="34" charset="0"/>
                        </a:rPr>
                        <a:t>08.09.2018 10:15</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KF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FK Jílové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44506862"/>
                  </a:ext>
                </a:extLst>
              </a:tr>
              <a:tr h="248899">
                <a:tc>
                  <a:txBody>
                    <a:bodyPr/>
                    <a:lstStyle/>
                    <a:p>
                      <a:pPr algn="ctr" rtl="0" fontAlgn="ctr"/>
                      <a:r>
                        <a:rPr lang="cs-CZ" sz="1000" b="1" i="0" u="none" strike="noStrike" dirty="0">
                          <a:solidFill>
                            <a:srgbClr val="000000"/>
                          </a:solidFill>
                          <a:effectLst/>
                          <a:latin typeface="Arial" panose="020B0604020202020204" pitchFamily="34" charset="0"/>
                        </a:rPr>
                        <a:t>08.09.2018 10:15</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SEKO lOUNY</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88036230"/>
                  </a:ext>
                </a:extLst>
              </a:tr>
              <a:tr h="248899">
                <a:tc>
                  <a:txBody>
                    <a:bodyPr/>
                    <a:lstStyle/>
                    <a:p>
                      <a:pPr algn="ctr" rtl="0" fontAlgn="ctr"/>
                      <a:r>
                        <a:rPr lang="cs-CZ" sz="1000" b="1" i="0" u="none" strike="noStrike" dirty="0">
                          <a:solidFill>
                            <a:srgbClr val="000000"/>
                          </a:solidFill>
                          <a:effectLst/>
                          <a:latin typeface="Arial" panose="020B0604020202020204" pitchFamily="34" charset="0"/>
                        </a:rPr>
                        <a:t>08.09.2018 17:00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Horní Jiřetín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FK Dobroměřice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954284531"/>
                  </a:ext>
                </a:extLst>
              </a:tr>
              <a:tr h="248899">
                <a:tc>
                  <a:txBody>
                    <a:bodyPr/>
                    <a:lstStyle/>
                    <a:p>
                      <a:pPr algn="ctr" rtl="0" fontAlgn="ctr"/>
                      <a:r>
                        <a:rPr lang="cs-CZ" sz="1000" b="1" i="0" u="none" strike="noStrike" dirty="0">
                          <a:solidFill>
                            <a:srgbClr val="000000"/>
                          </a:solidFill>
                          <a:effectLst/>
                          <a:latin typeface="Arial" panose="020B0604020202020204" pitchFamily="34" charset="0"/>
                        </a:rPr>
                        <a:t>08.09.2018 17:00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Krupka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Modrá/Hrobce</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96265791"/>
                  </a:ext>
                </a:extLst>
              </a:tr>
              <a:tr h="248899">
                <a:tc>
                  <a:txBody>
                    <a:bodyPr/>
                    <a:lstStyle/>
                    <a:p>
                      <a:pPr algn="ctr" rtl="0" fontAlgn="ctr"/>
                      <a:r>
                        <a:rPr lang="cs-CZ" sz="1000" b="1" i="0" u="none" strike="noStrike" dirty="0">
                          <a:solidFill>
                            <a:srgbClr val="000000"/>
                          </a:solidFill>
                          <a:effectLst/>
                          <a:latin typeface="Arial" panose="020B0604020202020204" pitchFamily="34" charset="0"/>
                        </a:rPr>
                        <a:t>08.09.2018 17:00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Srbice</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ASK Lovosice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46649907"/>
                  </a:ext>
                </a:extLst>
              </a:tr>
              <a:tr h="248899">
                <a:tc>
                  <a:txBody>
                    <a:bodyPr/>
                    <a:lstStyle/>
                    <a:p>
                      <a:pPr algn="ctr" rtl="0" fontAlgn="ctr"/>
                      <a:r>
                        <a:rPr lang="cs-CZ" sz="1000" b="1" i="0" u="none" strike="noStrike">
                          <a:solidFill>
                            <a:srgbClr val="000000"/>
                          </a:solidFill>
                          <a:effectLst/>
                          <a:latin typeface="Arial" panose="020B0604020202020204" pitchFamily="34" charset="0"/>
                        </a:rPr>
                        <a:t>08.09.2018 17:00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Brná</a:t>
                      </a:r>
                      <a:r>
                        <a:rPr lang="cs-CZ" sz="1000" b="1" i="0" u="none" strike="noStrike" dirty="0">
                          <a:solidFill>
                            <a:srgbClr val="000000"/>
                          </a:solidFill>
                          <a:effectLst/>
                          <a:latin typeface="Arial" panose="020B0604020202020204" pitchFamily="34" charset="0"/>
                        </a:rPr>
                        <a:t>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Litoměřicko B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88935644"/>
                  </a:ext>
                </a:extLst>
              </a:tr>
              <a:tr h="248899">
                <a:tc>
                  <a:txBody>
                    <a:bodyPr/>
                    <a:lstStyle/>
                    <a:p>
                      <a:pPr algn="ctr" rtl="0" fontAlgn="ctr"/>
                      <a:r>
                        <a:rPr lang="cs-CZ" sz="1000" b="1" i="0" u="none" strike="noStrike">
                          <a:solidFill>
                            <a:srgbClr val="000000"/>
                          </a:solidFill>
                          <a:effectLst/>
                          <a:latin typeface="Arial" panose="020B0604020202020204" pitchFamily="34" charset="0"/>
                        </a:rPr>
                        <a:t>08.09.2018 17:00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Spartak Perštejn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SK Baník Modlany</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517185189"/>
                  </a:ext>
                </a:extLst>
              </a:tr>
              <a:tr h="248899">
                <a:tc>
                  <a:txBody>
                    <a:bodyPr/>
                    <a:lstStyle/>
                    <a:p>
                      <a:pPr algn="ctr" rtl="0" fontAlgn="ctr"/>
                      <a:r>
                        <a:rPr lang="cs-CZ" sz="1000" b="1" i="0" u="none" strike="noStrike">
                          <a:solidFill>
                            <a:srgbClr val="000000"/>
                          </a:solidFill>
                          <a:effectLst/>
                          <a:latin typeface="Arial" panose="020B0604020202020204" pitchFamily="34" charset="0"/>
                        </a:rPr>
                        <a:t>08.09.2018 17:00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Slavoj Žatec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 Vilémov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541450658"/>
                  </a:ext>
                </a:extLst>
              </a:tr>
              <a:tr h="248899">
                <a:tc gridSpan="3">
                  <a:txBody>
                    <a:bodyPr/>
                    <a:lstStyle/>
                    <a:p>
                      <a:pPr algn="ctr" rtl="0" fontAlgn="ctr"/>
                      <a:r>
                        <a:rPr lang="cs-CZ" sz="1000" b="1" i="0" u="none" strike="noStrike" dirty="0">
                          <a:solidFill>
                            <a:srgbClr val="000000"/>
                          </a:solidFill>
                          <a:effectLst/>
                          <a:latin typeface="Arial" panose="020B0604020202020204" pitchFamily="34" charset="0"/>
                        </a:rPr>
                        <a:t>6. kolo Ústeckého přeboru dospělých</a:t>
                      </a:r>
                    </a:p>
                  </a:txBody>
                  <a:tcPr marL="5497" marR="5497" marT="549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34403229"/>
                  </a:ext>
                </a:extLst>
              </a:tr>
              <a:tr h="248899">
                <a:tc>
                  <a:txBody>
                    <a:bodyPr/>
                    <a:lstStyle/>
                    <a:p>
                      <a:pPr algn="ctr" rtl="0" fontAlgn="ctr"/>
                      <a:r>
                        <a:rPr lang="cs-CZ" sz="1000" b="1" i="0" u="none" strike="noStrike">
                          <a:solidFill>
                            <a:srgbClr val="000000"/>
                          </a:solidFill>
                          <a:effectLst/>
                          <a:latin typeface="Arial" panose="020B0604020202020204" pitchFamily="34" charset="0"/>
                        </a:rPr>
                        <a:t>15.09.2018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Jílové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Krupka</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78634655"/>
                  </a:ext>
                </a:extLst>
              </a:tr>
              <a:tr h="248899">
                <a:tc>
                  <a:txBody>
                    <a:bodyPr/>
                    <a:lstStyle/>
                    <a:p>
                      <a:pPr algn="ctr" rtl="0" fontAlgn="ctr"/>
                      <a:r>
                        <a:rPr lang="cs-CZ" sz="1000" b="1" i="0" u="none" strike="noStrike">
                          <a:solidFill>
                            <a:srgbClr val="000000"/>
                          </a:solidFill>
                          <a:effectLst/>
                          <a:latin typeface="Arial" panose="020B0604020202020204" pitchFamily="34" charset="0"/>
                        </a:rPr>
                        <a:t>15.09.2018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Dobroměřice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a:t>
                      </a:r>
                      <a:r>
                        <a:rPr lang="cs-CZ" sz="1000" b="1" i="0" u="none" strike="noStrike" dirty="0">
                          <a:solidFill>
                            <a:srgbClr val="000000"/>
                          </a:solidFill>
                          <a:effectLst/>
                          <a:latin typeface="Arial" panose="020B0604020202020204" pitchFamily="34" charset="0"/>
                        </a:rPr>
                        <a:t> Kadaň</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20718893"/>
                  </a:ext>
                </a:extLst>
              </a:tr>
              <a:tr h="248899">
                <a:tc>
                  <a:txBody>
                    <a:bodyPr/>
                    <a:lstStyle/>
                    <a:p>
                      <a:pPr algn="ctr" rtl="0" fontAlgn="ctr"/>
                      <a:r>
                        <a:rPr lang="cs-CZ" sz="1000" b="1" i="0" u="none" strike="noStrike">
                          <a:solidFill>
                            <a:srgbClr val="000000"/>
                          </a:solidFill>
                          <a:effectLst/>
                          <a:latin typeface="Arial" panose="020B0604020202020204" pitchFamily="34" charset="0"/>
                        </a:rPr>
                        <a:t>15.09.2018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STAP-TRATEC Vilémov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Štětí</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91191611"/>
                  </a:ext>
                </a:extLst>
              </a:tr>
              <a:tr h="248899">
                <a:tc>
                  <a:txBody>
                    <a:bodyPr/>
                    <a:lstStyle/>
                    <a:p>
                      <a:pPr algn="ctr" rtl="0" fontAlgn="ctr"/>
                      <a:r>
                        <a:rPr lang="cs-CZ" sz="1000" b="1" i="0" u="none" strike="noStrike">
                          <a:solidFill>
                            <a:srgbClr val="000000"/>
                          </a:solidFill>
                          <a:effectLst/>
                          <a:latin typeface="Arial" panose="020B0604020202020204" pitchFamily="34" charset="0"/>
                        </a:rPr>
                        <a:t>15.09.2018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Baník Modlany</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Slavoj Žatec</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09341945"/>
                  </a:ext>
                </a:extLst>
              </a:tr>
              <a:tr h="248899">
                <a:tc>
                  <a:txBody>
                    <a:bodyPr/>
                    <a:lstStyle/>
                    <a:p>
                      <a:pPr algn="ctr" rtl="0" fontAlgn="ctr"/>
                      <a:r>
                        <a:rPr lang="cs-CZ" sz="1000" b="1" i="0" u="none" strike="noStrike">
                          <a:solidFill>
                            <a:srgbClr val="000000"/>
                          </a:solidFill>
                          <a:effectLst/>
                          <a:latin typeface="Arial" panose="020B0604020202020204" pitchFamily="34" charset="0"/>
                        </a:rPr>
                        <a:t>15.09.2018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Brná</a:t>
                      </a:r>
                      <a:r>
                        <a:rPr lang="cs-CZ" sz="1000" b="1" i="0" u="none" strike="noStrike" dirty="0">
                          <a:solidFill>
                            <a:srgbClr val="000000"/>
                          </a:solidFill>
                          <a:effectLst/>
                          <a:latin typeface="Arial" panose="020B0604020202020204" pitchFamily="34" charset="0"/>
                        </a:rPr>
                        <a:t>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TJ Spartak Perštejn</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363238555"/>
                  </a:ext>
                </a:extLst>
              </a:tr>
              <a:tr h="248899">
                <a:tc>
                  <a:txBody>
                    <a:bodyPr/>
                    <a:lstStyle/>
                    <a:p>
                      <a:pPr algn="ctr" rtl="0" fontAlgn="ctr"/>
                      <a:r>
                        <a:rPr lang="cs-CZ" sz="1000" b="1" i="0" u="none" strike="noStrike">
                          <a:solidFill>
                            <a:srgbClr val="000000"/>
                          </a:solidFill>
                          <a:effectLst/>
                          <a:latin typeface="Arial" panose="020B0604020202020204" pitchFamily="34" charset="0"/>
                        </a:rPr>
                        <a:t>16.09.2018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Litoměřicko B</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ASK Lovosice</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851638590"/>
                  </a:ext>
                </a:extLst>
              </a:tr>
              <a:tr h="248899">
                <a:tc>
                  <a:txBody>
                    <a:bodyPr/>
                    <a:lstStyle/>
                    <a:p>
                      <a:pPr algn="ctr" rtl="0" fontAlgn="ctr"/>
                      <a:r>
                        <a:rPr lang="cs-CZ" sz="1000" b="1" i="0" u="none" strike="noStrike">
                          <a:solidFill>
                            <a:srgbClr val="000000"/>
                          </a:solidFill>
                          <a:effectLst/>
                          <a:latin typeface="Arial" panose="020B0604020202020204" pitchFamily="34" charset="0"/>
                        </a:rPr>
                        <a:t>16.09.2018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Jiskra Modrá/SK Hrobce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Srbice</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25705053"/>
                  </a:ext>
                </a:extLst>
              </a:tr>
              <a:tr h="248899">
                <a:tc>
                  <a:txBody>
                    <a:bodyPr/>
                    <a:lstStyle/>
                    <a:p>
                      <a:pPr algn="ctr" rtl="0" fontAlgn="ctr"/>
                      <a:r>
                        <a:rPr lang="cs-CZ" sz="1000" b="1" i="0" u="none" strike="noStrike">
                          <a:solidFill>
                            <a:srgbClr val="000000"/>
                          </a:solidFill>
                          <a:effectLst/>
                          <a:latin typeface="Arial" panose="020B0604020202020204" pitchFamily="34" charset="0"/>
                        </a:rPr>
                        <a:t>16.09.2018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SK SEKO Louny</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TJ Sokol Horní Jiřetín</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12355571"/>
                  </a:ext>
                </a:extLst>
              </a:tr>
              <a:tr h="248899">
                <a:tc gridSpan="3">
                  <a:txBody>
                    <a:bodyPr/>
                    <a:lstStyle/>
                    <a:p>
                      <a:pPr algn="ctr" rtl="0" fontAlgn="ctr"/>
                      <a:r>
                        <a:rPr lang="cs-CZ" sz="1000" b="1" i="0" u="none" strike="noStrike" dirty="0">
                          <a:solidFill>
                            <a:srgbClr val="000000"/>
                          </a:solidFill>
                          <a:effectLst/>
                          <a:latin typeface="Arial" panose="020B0604020202020204" pitchFamily="34" charset="0"/>
                        </a:rPr>
                        <a:t>7. kolo Ústeckého přeboru dospělých</a:t>
                      </a:r>
                    </a:p>
                  </a:txBody>
                  <a:tcPr marL="5497" marR="5497" marT="5497"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EC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59030912"/>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10:15</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SK Štětí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Baník Modlany</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064503803"/>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10:15</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FK Tatran Kadaň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SEKO Louny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11339268"/>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14:30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ASK Lovosice</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Modrá/SK Hrobce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530221324"/>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TJ Krupka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Dobroměřice</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68775722"/>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TJ Sokol Srbice</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Jílové</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395868599"/>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effectLst/>
                          <a:latin typeface="Arial" panose="020B0604020202020204" pitchFamily="34" charset="0"/>
                        </a:rPr>
                        <a:t>TJ Sokol Horní Jiřetín</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STAP Vilémov </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44340001"/>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a:solidFill>
                            <a:srgbClr val="000000"/>
                          </a:solidFill>
                          <a:effectLst/>
                          <a:latin typeface="Arial" panose="020B0604020202020204" pitchFamily="34" charset="0"/>
                        </a:rPr>
                        <a:t>TJ Spartak Perštejn</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Litoměřicko B</a:t>
                      </a: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949427227"/>
                  </a:ext>
                </a:extLst>
              </a:tr>
              <a:tr h="248899">
                <a:tc>
                  <a:txBody>
                    <a:bodyPr/>
                    <a:lstStyle/>
                    <a:p>
                      <a:pPr algn="ctr" rtl="0" fontAlgn="ctr"/>
                      <a:r>
                        <a:rPr lang="cs-CZ" sz="1000" b="1" i="0" u="none" strike="noStrike">
                          <a:solidFill>
                            <a:srgbClr val="000000"/>
                          </a:solidFill>
                          <a:effectLst/>
                          <a:latin typeface="Arial" panose="020B0604020202020204" pitchFamily="34" charset="0"/>
                        </a:rPr>
                        <a:t>22.09.2018 16:30</a:t>
                      </a:r>
                    </a:p>
                  </a:txBody>
                  <a:tcPr marL="5497" marR="5497" marT="549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FK Slavoj Žatec </a:t>
                      </a:r>
                    </a:p>
                  </a:txBody>
                  <a:tcPr marL="5497" marR="5497" marT="5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Brná</a:t>
                      </a:r>
                      <a:endParaRPr lang="cs-CZ" sz="1000" b="1" i="0" u="none" strike="noStrike" dirty="0">
                        <a:solidFill>
                          <a:srgbClr val="000000"/>
                        </a:solidFill>
                        <a:effectLst/>
                        <a:latin typeface="Arial" panose="020B0604020202020204" pitchFamily="34" charset="0"/>
                      </a:endParaRPr>
                    </a:p>
                  </a:txBody>
                  <a:tcPr marL="5497" marR="5497" marT="549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427475570"/>
                  </a:ext>
                </a:extLst>
              </a:tr>
            </a:tbl>
          </a:graphicData>
        </a:graphic>
      </p:graphicFrame>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endParaRPr lang="cs-CZ" sz="800" dirty="0">
              <a:latin typeface="Bookman Old Style" pitchFamily="18" charset="0"/>
            </a:endParaRPr>
          </a:p>
        </p:txBody>
      </p:sp>
      <p:sp>
        <p:nvSpPr>
          <p:cNvPr id="6" name="TextovéPole 5"/>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spTree>
    <p:extLst>
      <p:ext uri="{BB962C8B-B14F-4D97-AF65-F5344CB8AC3E}">
        <p14:creationId xmlns:p14="http://schemas.microsoft.com/office/powerpoint/2010/main" val="285800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D81655CA-8015-4367-8F6E-8937D4D1EDFC}"/>
              </a:ext>
            </a:extLst>
          </p:cNvPr>
          <p:cNvSpPr/>
          <p:nvPr/>
        </p:nvSpPr>
        <p:spPr>
          <a:xfrm>
            <a:off x="5400000" y="2395364"/>
            <a:ext cx="4751710" cy="4439677"/>
          </a:xfrm>
          <a:prstGeom prst="rect">
            <a:avLst/>
          </a:prstGeom>
        </p:spPr>
        <p:txBody>
          <a:bodyPr wrap="square">
            <a:spAutoFit/>
          </a:bodyPr>
          <a:lstStyle/>
          <a:p>
            <a:pPr algn="ctr">
              <a:lnSpc>
                <a:spcPct val="107000"/>
              </a:lnSpc>
              <a:spcAft>
                <a:spcPts val="0"/>
              </a:spcAft>
            </a:pPr>
            <a:r>
              <a:rPr lang="cs-CZ" sz="2200" u="sng"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Jílové</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200" u="sng" dirty="0">
                <a:highlight>
                  <a:srgbClr val="FFFF00"/>
                </a:highlight>
                <a:latin typeface="Arial Black" panose="020B0A04020102020204" pitchFamily="34" charset="0"/>
                <a:ea typeface="Calibri" panose="020F0502020204030204" pitchFamily="34" charset="0"/>
                <a:cs typeface="Arial" panose="020B0604020202020204" pitchFamily="34" charset="0"/>
              </a:rPr>
              <a:t>4:1(2:1)  25.8.2018  3.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Po dobrém výkonu v Modré, výhra 4:0, nás ve 3. kole čekal tým, který venku vyhrál v </a:t>
            </a:r>
            <a:r>
              <a:rPr lang="cs-CZ" sz="1100" dirty="0" err="1">
                <a:latin typeface="Arial" panose="020B0604020202020204" pitchFamily="34" charset="0"/>
                <a:ea typeface="Calibri" panose="020F0502020204030204" pitchFamily="34" charset="0"/>
                <a:cs typeface="Times New Roman" panose="02020603050405020304" pitchFamily="18" charset="0"/>
              </a:rPr>
              <a:t>Perštejně</a:t>
            </a:r>
            <a:r>
              <a:rPr lang="cs-CZ" sz="1100" dirty="0">
                <a:latin typeface="Arial" panose="020B0604020202020204" pitchFamily="34" charset="0"/>
                <a:ea typeface="Calibri" panose="020F0502020204030204" pitchFamily="34" charset="0"/>
                <a:cs typeface="Times New Roman" panose="02020603050405020304" pitchFamily="18" charset="0"/>
              </a:rPr>
              <a:t> a doma před týdnem prohrál  s Žatcem 1:0. Diváci ještě nestačili zaujmout ten správný výhled a už jsme kopali volný přímý kop, který z kopačky Martina Rejmana skončil na prvním obránci. Ve 3. minutě si ve středu hřiště ještě na chvilku </a:t>
            </a:r>
            <a:r>
              <a:rPr lang="cs-CZ" sz="1100" dirty="0" err="1">
                <a:latin typeface="Arial" panose="020B0604020202020204" pitchFamily="34" charset="0"/>
                <a:ea typeface="Calibri" panose="020F0502020204030204" pitchFamily="34" charset="0"/>
                <a:cs typeface="Times New Roman" panose="02020603050405020304" pitchFamily="18" charset="0"/>
              </a:rPr>
              <a:t>klimbnul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Rudlof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Slanička</a:t>
            </a:r>
            <a:r>
              <a:rPr lang="cs-CZ" sz="1100" dirty="0">
                <a:latin typeface="Arial" panose="020B0604020202020204" pitchFamily="34" charset="0"/>
                <a:ea typeface="Calibri" panose="020F0502020204030204" pitchFamily="34" charset="0"/>
                <a:cs typeface="Times New Roman" panose="02020603050405020304" pitchFamily="18" charset="0"/>
              </a:rPr>
              <a:t> a Jakub Pícha, který před pár léty hrál i ve Štětí, si míč vzal a překvapil i našeho brankáře. Rychle jsme prohrávali 1:0 a vzpomínky na Lovosice ožily. Když se za další 2 minuty dostal do </a:t>
            </a:r>
            <a:r>
              <a:rPr lang="cs-CZ" sz="1100" dirty="0" err="1">
                <a:latin typeface="Arial" panose="020B0604020202020204" pitchFamily="34" charset="0"/>
                <a:ea typeface="Calibri" panose="020F0502020204030204" pitchFamily="34" charset="0"/>
                <a:cs typeface="Times New Roman" panose="02020603050405020304" pitchFamily="18" charset="0"/>
              </a:rPr>
              <a:t>gólovky</a:t>
            </a:r>
            <a:r>
              <a:rPr lang="cs-CZ" sz="1100" dirty="0">
                <a:latin typeface="Arial" panose="020B0604020202020204" pitchFamily="34" charset="0"/>
                <a:ea typeface="Calibri" panose="020F0502020204030204" pitchFamily="34" charset="0"/>
                <a:cs typeface="Times New Roman" panose="02020603050405020304" pitchFamily="18" charset="0"/>
              </a:rPr>
              <a:t> hostující Bílek bylo nám zle nedobře.  Ještě že byl Jiří Gabriel mezi 3 tyčemi na tom správném místě. Úvodní minuty přinášely jednu zajímavou příležitost za druhou a v 7. to byl Walter, kdo byl blízko srovnání náskoku. Po snaze dostat se k míči a střele </a:t>
            </a:r>
            <a:r>
              <a:rPr lang="cs-CZ" sz="1100" dirty="0" err="1">
                <a:latin typeface="Arial" panose="020B0604020202020204" pitchFamily="34" charset="0"/>
                <a:ea typeface="Calibri" panose="020F0502020204030204" pitchFamily="34" charset="0"/>
                <a:cs typeface="Times New Roman" panose="02020603050405020304" pitchFamily="18" charset="0"/>
              </a:rPr>
              <a:t>Slaničky</a:t>
            </a:r>
            <a:r>
              <a:rPr lang="cs-CZ" sz="1100" dirty="0">
                <a:latin typeface="Arial" panose="020B0604020202020204" pitchFamily="34" charset="0"/>
                <a:ea typeface="Calibri" panose="020F0502020204030204" pitchFamily="34" charset="0"/>
                <a:cs typeface="Times New Roman" panose="02020603050405020304" pitchFamily="18" charset="0"/>
              </a:rPr>
              <a:t> moc nechybělo a bylo srovnáno. Hezky vystřelil z větší dálky Rejman, ale Vosecký si poradil. Nedůrazné napadání soupeře hned v zárodku akce se nám málem vymstilo po čtvrthodině hry, kdy to byl opět Pícha, kdo šel osamocen na našeho gólmana, ale tentokrát míč cestu do sítě nenašel. Spěchali jsme, spěchali a chtěli co nejrychleji vyrovnat. Chybělo však zakončení a střely mezi 3 tyče nebyly.  To už ale běžela 35. minuta, kdy jsme soupeře zmačkli, vybojovali hned 2 rohy za sebou a po tom druhém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ovéPole 5">
            <a:extLst>
              <a:ext uri="{FF2B5EF4-FFF2-40B4-BE49-F238E27FC236}">
                <a16:creationId xmlns:a16="http://schemas.microsoft.com/office/drawing/2014/main" id="{BB753CE0-D3F3-4206-92BA-54CD96D15774}"/>
              </a:ext>
            </a:extLst>
          </p:cNvPr>
          <p:cNvSpPr txBox="1"/>
          <p:nvPr/>
        </p:nvSpPr>
        <p:spPr>
          <a:xfrm>
            <a:off x="5400000" y="163116"/>
            <a:ext cx="4608512" cy="1944000"/>
          </a:xfrm>
          <a:prstGeom prst="rect">
            <a:avLst/>
          </a:prstGeom>
          <a:pattFill prst="plaid">
            <a:fgClr>
              <a:srgbClr val="99FFCC"/>
            </a:fgClr>
            <a:bgClr>
              <a:schemeClr val="bg1"/>
            </a:bgClr>
          </a:pattFill>
          <a:ln w="79375">
            <a:gradFill>
              <a:gsLst>
                <a:gs pos="26000">
                  <a:schemeClr val="accent6">
                    <a:lumMod val="75000"/>
                  </a:schemeClr>
                </a:gs>
                <a:gs pos="74000">
                  <a:srgbClr val="66FF33"/>
                </a:gs>
              </a:gsLst>
              <a:lin ang="5400000" scaled="1"/>
            </a:gradFill>
          </a:ln>
          <a:effectLst>
            <a:innerShdw blurRad="63500" dist="1168400" dir="16200000">
              <a:srgbClr val="FFFF00">
                <a:alpha val="49804"/>
              </a:srgbClr>
            </a:innerShdw>
            <a:softEdge rad="0"/>
          </a:effectLst>
        </p:spPr>
        <p:txBody>
          <a:bodyPr wrap="square" lIns="108000" rtlCol="0">
            <a:spAutoFit/>
          </a:bodyPr>
          <a:lstStyle/>
          <a:p>
            <a:pPr algn="ctr"/>
            <a:r>
              <a:rPr lang="cs-CZ" sz="2400" dirty="0">
                <a:solidFill>
                  <a:srgbClr val="FF0066"/>
                </a:solidFill>
                <a:latin typeface="Georgia" panose="02040502050405020303" pitchFamily="18" charset="0"/>
              </a:rPr>
              <a:t>Mužstvo dospělých slaví letošní první domácí výhru i když hned v úvodu inkasovalo a muselo dotahovat</a:t>
            </a:r>
          </a:p>
        </p:txBody>
      </p:sp>
      <p:cxnSp>
        <p:nvCxnSpPr>
          <p:cNvPr id="8" name="Přímá spojnice se šipkou 7">
            <a:extLst>
              <a:ext uri="{FF2B5EF4-FFF2-40B4-BE49-F238E27FC236}">
                <a16:creationId xmlns:a16="http://schemas.microsoft.com/office/drawing/2014/main" id="{E7E26EA3-F2A8-4174-9619-4C3595ECA6D9}"/>
              </a:ext>
            </a:extLst>
          </p:cNvPr>
          <p:cNvCxnSpPr>
            <a:cxnSpLocks/>
          </p:cNvCxnSpPr>
          <p:nvPr/>
        </p:nvCxnSpPr>
        <p:spPr bwMode="auto">
          <a:xfrm>
            <a:off x="8352904" y="7003876"/>
            <a:ext cx="1655608" cy="144016"/>
          </a:xfrm>
          <a:prstGeom prst="straightConnector1">
            <a:avLst/>
          </a:prstGeom>
          <a:noFill/>
          <a:ln w="28575" cap="flat" cmpd="sng" algn="ctr">
            <a:solidFill>
              <a:schemeClr val="accent6">
                <a:lumMod val="50000"/>
              </a:schemeClr>
            </a:solidFill>
            <a:prstDash val="solid"/>
            <a:round/>
            <a:headEnd type="none" w="med" len="med"/>
            <a:tailEnd type="triangle"/>
          </a:ln>
          <a:effectLst>
            <a:outerShdw dist="45791" dir="2021404" algn="ctr" rotWithShape="0">
              <a:srgbClr val="9999FF"/>
            </a:outerShdw>
          </a:effectLst>
        </p:spPr>
      </p:cxnSp>
      <p:sp>
        <p:nvSpPr>
          <p:cNvPr id="7" name="TextovéPole 6"/>
          <p:cNvSpPr txBox="1"/>
          <p:nvPr/>
        </p:nvSpPr>
        <p:spPr>
          <a:xfrm>
            <a:off x="7056760" y="6968162"/>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endParaRPr lang="cs-CZ" sz="800" dirty="0">
              <a:latin typeface="Bookman Old Style" pitchFamily="18" charset="0"/>
            </a:endParaRPr>
          </a:p>
        </p:txBody>
      </p:sp>
      <p:sp>
        <p:nvSpPr>
          <p:cNvPr id="9" name="TextovéPole 8"/>
          <p:cNvSpPr txBox="1"/>
          <p:nvPr/>
        </p:nvSpPr>
        <p:spPr>
          <a:xfrm>
            <a:off x="2196220" y="6968162"/>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2448406639"/>
              </p:ext>
            </p:extLst>
          </p:nvPr>
        </p:nvGraphicFramePr>
        <p:xfrm>
          <a:off x="198190" y="185736"/>
          <a:ext cx="4626321" cy="3145729"/>
        </p:xfrm>
        <a:graphic>
          <a:graphicData uri="http://schemas.openxmlformats.org/drawingml/2006/table">
            <a:tbl>
              <a:tblPr/>
              <a:tblGrid>
                <a:gridCol w="228626">
                  <a:extLst>
                    <a:ext uri="{9D8B030D-6E8A-4147-A177-3AD203B41FA5}">
                      <a16:colId xmlns:a16="http://schemas.microsoft.com/office/drawing/2014/main" val="1480681113"/>
                    </a:ext>
                  </a:extLst>
                </a:gridCol>
                <a:gridCol w="268973">
                  <a:extLst>
                    <a:ext uri="{9D8B030D-6E8A-4147-A177-3AD203B41FA5}">
                      <a16:colId xmlns:a16="http://schemas.microsoft.com/office/drawing/2014/main" val="2405102563"/>
                    </a:ext>
                  </a:extLst>
                </a:gridCol>
                <a:gridCol w="1805476">
                  <a:extLst>
                    <a:ext uri="{9D8B030D-6E8A-4147-A177-3AD203B41FA5}">
                      <a16:colId xmlns:a16="http://schemas.microsoft.com/office/drawing/2014/main" val="768965442"/>
                    </a:ext>
                  </a:extLst>
                </a:gridCol>
                <a:gridCol w="242074">
                  <a:extLst>
                    <a:ext uri="{9D8B030D-6E8A-4147-A177-3AD203B41FA5}">
                      <a16:colId xmlns:a16="http://schemas.microsoft.com/office/drawing/2014/main" val="625595154"/>
                    </a:ext>
                  </a:extLst>
                </a:gridCol>
                <a:gridCol w="242074">
                  <a:extLst>
                    <a:ext uri="{9D8B030D-6E8A-4147-A177-3AD203B41FA5}">
                      <a16:colId xmlns:a16="http://schemas.microsoft.com/office/drawing/2014/main" val="3568193843"/>
                    </a:ext>
                  </a:extLst>
                </a:gridCol>
                <a:gridCol w="191643">
                  <a:extLst>
                    <a:ext uri="{9D8B030D-6E8A-4147-A177-3AD203B41FA5}">
                      <a16:colId xmlns:a16="http://schemas.microsoft.com/office/drawing/2014/main" val="1195058277"/>
                    </a:ext>
                  </a:extLst>
                </a:gridCol>
                <a:gridCol w="191643">
                  <a:extLst>
                    <a:ext uri="{9D8B030D-6E8A-4147-A177-3AD203B41FA5}">
                      <a16:colId xmlns:a16="http://schemas.microsoft.com/office/drawing/2014/main" val="3888159248"/>
                    </a:ext>
                  </a:extLst>
                </a:gridCol>
                <a:gridCol w="255524">
                  <a:extLst>
                    <a:ext uri="{9D8B030D-6E8A-4147-A177-3AD203B41FA5}">
                      <a16:colId xmlns:a16="http://schemas.microsoft.com/office/drawing/2014/main" val="659008564"/>
                    </a:ext>
                  </a:extLst>
                </a:gridCol>
                <a:gridCol w="685879">
                  <a:extLst>
                    <a:ext uri="{9D8B030D-6E8A-4147-A177-3AD203B41FA5}">
                      <a16:colId xmlns:a16="http://schemas.microsoft.com/office/drawing/2014/main" val="279794253"/>
                    </a:ext>
                  </a:extLst>
                </a:gridCol>
                <a:gridCol w="231988">
                  <a:extLst>
                    <a:ext uri="{9D8B030D-6E8A-4147-A177-3AD203B41FA5}">
                      <a16:colId xmlns:a16="http://schemas.microsoft.com/office/drawing/2014/main" val="3474390227"/>
                    </a:ext>
                  </a:extLst>
                </a:gridCol>
                <a:gridCol w="282421">
                  <a:extLst>
                    <a:ext uri="{9D8B030D-6E8A-4147-A177-3AD203B41FA5}">
                      <a16:colId xmlns:a16="http://schemas.microsoft.com/office/drawing/2014/main" val="3457085317"/>
                    </a:ext>
                  </a:extLst>
                </a:gridCol>
              </a:tblGrid>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25981168"/>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starších žáků 2018/2019 po 3.kole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58811333"/>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18:2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5768860"/>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20:8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54369468"/>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86077250"/>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FK Neštěmice, </a:t>
                      </a:r>
                      <a:r>
                        <a:rPr lang="cs-CZ" sz="1050" b="1" i="0" u="none" strike="noStrike" dirty="0" err="1">
                          <a:solidFill>
                            <a:srgbClr val="000000"/>
                          </a:solidFill>
                          <a:effectLst/>
                          <a:latin typeface="Arial" panose="020B0604020202020204" pitchFamily="34" charset="0"/>
                        </a:rPr>
                        <a:t>z.s</a:t>
                      </a:r>
                      <a:r>
                        <a:rPr lang="cs-CZ" sz="105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9:9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0681470"/>
                  </a:ext>
                </a:extLst>
              </a:tr>
              <a:tr h="39945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21:11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6885272"/>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effectLst/>
                          <a:latin typeface="Calibri" panose="020F0502020204030204" pitchFamily="34" charset="0"/>
                        </a:rPr>
                        <a:t>6:19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38077924"/>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3:10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76616795"/>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13720364"/>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4:23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78901639"/>
                  </a:ext>
                </a:extLst>
              </a:tr>
              <a:tr h="24966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11799652"/>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1078468210"/>
              </p:ext>
            </p:extLst>
          </p:nvPr>
        </p:nvGraphicFramePr>
        <p:xfrm>
          <a:off x="242641" y="3624563"/>
          <a:ext cx="4581870" cy="3155476"/>
        </p:xfrm>
        <a:graphic>
          <a:graphicData uri="http://schemas.openxmlformats.org/drawingml/2006/table">
            <a:tbl>
              <a:tblPr/>
              <a:tblGrid>
                <a:gridCol w="326063">
                  <a:extLst>
                    <a:ext uri="{9D8B030D-6E8A-4147-A177-3AD203B41FA5}">
                      <a16:colId xmlns:a16="http://schemas.microsoft.com/office/drawing/2014/main" val="3302667754"/>
                    </a:ext>
                  </a:extLst>
                </a:gridCol>
                <a:gridCol w="285305">
                  <a:extLst>
                    <a:ext uri="{9D8B030D-6E8A-4147-A177-3AD203B41FA5}">
                      <a16:colId xmlns:a16="http://schemas.microsoft.com/office/drawing/2014/main" val="3617284408"/>
                    </a:ext>
                  </a:extLst>
                </a:gridCol>
                <a:gridCol w="1864676">
                  <a:extLst>
                    <a:ext uri="{9D8B030D-6E8A-4147-A177-3AD203B41FA5}">
                      <a16:colId xmlns:a16="http://schemas.microsoft.com/office/drawing/2014/main" val="2493248103"/>
                    </a:ext>
                  </a:extLst>
                </a:gridCol>
                <a:gridCol w="230962">
                  <a:extLst>
                    <a:ext uri="{9D8B030D-6E8A-4147-A177-3AD203B41FA5}">
                      <a16:colId xmlns:a16="http://schemas.microsoft.com/office/drawing/2014/main" val="2199898680"/>
                    </a:ext>
                  </a:extLst>
                </a:gridCol>
                <a:gridCol w="193600">
                  <a:extLst>
                    <a:ext uri="{9D8B030D-6E8A-4147-A177-3AD203B41FA5}">
                      <a16:colId xmlns:a16="http://schemas.microsoft.com/office/drawing/2014/main" val="575197593"/>
                    </a:ext>
                  </a:extLst>
                </a:gridCol>
                <a:gridCol w="193600">
                  <a:extLst>
                    <a:ext uri="{9D8B030D-6E8A-4147-A177-3AD203B41FA5}">
                      <a16:colId xmlns:a16="http://schemas.microsoft.com/office/drawing/2014/main" val="3015925641"/>
                    </a:ext>
                  </a:extLst>
                </a:gridCol>
                <a:gridCol w="193600">
                  <a:extLst>
                    <a:ext uri="{9D8B030D-6E8A-4147-A177-3AD203B41FA5}">
                      <a16:colId xmlns:a16="http://schemas.microsoft.com/office/drawing/2014/main" val="3727149974"/>
                    </a:ext>
                  </a:extLst>
                </a:gridCol>
                <a:gridCol w="193600">
                  <a:extLst>
                    <a:ext uri="{9D8B030D-6E8A-4147-A177-3AD203B41FA5}">
                      <a16:colId xmlns:a16="http://schemas.microsoft.com/office/drawing/2014/main" val="3251274679"/>
                    </a:ext>
                  </a:extLst>
                </a:gridCol>
                <a:gridCol w="475509">
                  <a:extLst>
                    <a:ext uri="{9D8B030D-6E8A-4147-A177-3AD203B41FA5}">
                      <a16:colId xmlns:a16="http://schemas.microsoft.com/office/drawing/2014/main" val="1217218095"/>
                    </a:ext>
                  </a:extLst>
                </a:gridCol>
                <a:gridCol w="366821">
                  <a:extLst>
                    <a:ext uri="{9D8B030D-6E8A-4147-A177-3AD203B41FA5}">
                      <a16:colId xmlns:a16="http://schemas.microsoft.com/office/drawing/2014/main" val="141802383"/>
                    </a:ext>
                  </a:extLst>
                </a:gridCol>
                <a:gridCol w="258134">
                  <a:extLst>
                    <a:ext uri="{9D8B030D-6E8A-4147-A177-3AD203B41FA5}">
                      <a16:colId xmlns:a16="http://schemas.microsoft.com/office/drawing/2014/main" val="774009774"/>
                    </a:ext>
                  </a:extLst>
                </a:gridCol>
              </a:tblGrid>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61095799"/>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mladších žáků 2018/2019 po 3.kole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35134214"/>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15:4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2201748"/>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C00000"/>
                          </a:solidFill>
                          <a:effectLst/>
                          <a:latin typeface="Arial" panose="020B0604020202020204" pitchFamily="34" charset="0"/>
                        </a:rPr>
                        <a:t>SK  Štětí, </a:t>
                      </a:r>
                      <a:r>
                        <a:rPr lang="cs-CZ" sz="1200" b="1" i="0" u="none" strike="noStrike" dirty="0" err="1">
                          <a:solidFill>
                            <a:srgbClr val="C00000"/>
                          </a:solidFill>
                          <a:effectLst/>
                          <a:latin typeface="Arial" panose="020B0604020202020204" pitchFamily="34" charset="0"/>
                        </a:rPr>
                        <a:t>z.s</a:t>
                      </a:r>
                      <a:r>
                        <a:rPr lang="cs-CZ" sz="1200" b="1" i="0" u="none" strike="noStrike" dirty="0">
                          <a:solidFill>
                            <a:srgbClr val="C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Calibri" panose="020F0502020204030204" pitchFamily="34" charset="0"/>
                        </a:rPr>
                        <a:t>35:8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C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00822639"/>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22:7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81175372"/>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14:14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88273323"/>
                  </a:ext>
                </a:extLst>
              </a:tr>
              <a:tr h="36874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18:1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28313223"/>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12:10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52247497"/>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Calibri" panose="020F0502020204030204" pitchFamily="34" charset="0"/>
                        </a:rPr>
                        <a:t>14:15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2522220"/>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Calibri" panose="020F0502020204030204" pitchFamily="34" charset="0"/>
                        </a:rPr>
                        <a:t>4:36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65678733"/>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Calibri" panose="020F0502020204030204" pitchFamily="34" charset="0"/>
                        </a:rPr>
                        <a:t>3:42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8432344"/>
                  </a:ext>
                </a:extLst>
              </a:tr>
              <a:tr h="230469">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6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32393030"/>
                  </a:ext>
                </a:extLst>
              </a:tr>
            </a:tbl>
          </a:graphicData>
        </a:graphic>
      </p:graphicFrame>
    </p:spTree>
    <p:extLst>
      <p:ext uri="{BB962C8B-B14F-4D97-AF65-F5344CB8AC3E}">
        <p14:creationId xmlns:p14="http://schemas.microsoft.com/office/powerpoint/2010/main" val="416424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6BB6941-E2EE-4BA6-A62A-854311CD194F}"/>
              </a:ext>
            </a:extLst>
          </p:cNvPr>
          <p:cNvSpPr/>
          <p:nvPr/>
        </p:nvSpPr>
        <p:spPr>
          <a:xfrm>
            <a:off x="5472584" y="1491279"/>
            <a:ext cx="4536504" cy="5577026"/>
          </a:xfrm>
          <a:prstGeom prst="rect">
            <a:avLst/>
          </a:prstGeom>
        </p:spPr>
        <p:txBody>
          <a:bodyPr wrap="square" lIns="0" tIns="108000" rIns="108000" bIns="0" anchor="ctr" anchorCtr="0">
            <a:spAutoFit/>
          </a:bodyPr>
          <a:lstStyle/>
          <a:p>
            <a:pPr marL="228600"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MSK Benešov </a:t>
            </a:r>
            <a:r>
              <a:rPr lang="cs-CZ" sz="2000" u="sng" dirty="0" err="1">
                <a:highlight>
                  <a:srgbClr val="FFFF00"/>
                </a:highlight>
                <a:latin typeface="Arial Black" panose="020B0A04020102020204" pitchFamily="34" charset="0"/>
                <a:ea typeface="Calibri" panose="020F0502020204030204" pitchFamily="34" charset="0"/>
                <a:cs typeface="Arial" panose="020B0604020202020204" pitchFamily="34" charset="0"/>
              </a:rPr>
              <a:t>n.Pl</a:t>
            </a: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 - SK Štětí</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1:15(0:8)  26.8.2018  2. kolo</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 vyčerpávajícím utkání, kdy většina mladších žáků nastoupila za starší žáky v předchozí hodince, jsme měli určité obavy, co to s hráči udělá. Nestalo se k naší velké radosti nic  a od úvodního hvizdu jsme domácí zmačkli. První úspěch přišel z kopačky Daniela </a:t>
            </a:r>
            <a:r>
              <a:rPr lang="cs-CZ" sz="1000" b="0" dirty="0" err="1">
                <a:latin typeface="Arial" panose="020B0604020202020204" pitchFamily="34" charset="0"/>
                <a:ea typeface="Calibri" panose="020F0502020204030204" pitchFamily="34" charset="0"/>
                <a:cs typeface="Arial" panose="020B0604020202020204" pitchFamily="34" charset="0"/>
              </a:rPr>
              <a:t>Hromeho</a:t>
            </a:r>
            <a:r>
              <a:rPr lang="cs-CZ" sz="1000" b="0" dirty="0">
                <a:latin typeface="Arial" panose="020B0604020202020204" pitchFamily="34" charset="0"/>
                <a:ea typeface="Calibri" panose="020F0502020204030204" pitchFamily="34" charset="0"/>
                <a:cs typeface="Arial" panose="020B0604020202020204" pitchFamily="34" charset="0"/>
              </a:rPr>
              <a:t> v 5. minutě a za další 2 minuty už jsme zásluhou Petra Hůrky vedli 2:0.  Další 2 záseky do pažby jsme vyryli v 11. resp. 12. minutě. Nejprve Hromy a o pak Lukáš </a:t>
            </a:r>
            <a:r>
              <a:rPr lang="cs-CZ" sz="1000" b="0" dirty="0" err="1">
                <a:latin typeface="Arial" panose="020B0604020202020204" pitchFamily="34" charset="0"/>
                <a:ea typeface="Calibri" panose="020F0502020204030204" pitchFamily="34" charset="0"/>
                <a:cs typeface="Arial" panose="020B0604020202020204" pitchFamily="34" charset="0"/>
              </a:rPr>
              <a:t>Širochman</a:t>
            </a:r>
            <a:r>
              <a:rPr lang="cs-CZ" sz="1000" b="0" dirty="0">
                <a:latin typeface="Arial" panose="020B0604020202020204" pitchFamily="34" charset="0"/>
                <a:ea typeface="Calibri" panose="020F0502020204030204" pitchFamily="34" charset="0"/>
                <a:cs typeface="Arial" panose="020B0604020202020204" pitchFamily="34" charset="0"/>
              </a:rPr>
              <a:t>. Takovýto průběh utkání nám umožňoval vyzkoušet si různé kombinace nebo změny v rozestavění, kdy se obránci vysunuli do útoku. Vyplatilo se to hned v 17. minutě, když na 5:0 zvýšil právě jeden z obránců Radim Paďour. Ve 20. minutě se prosadil i střelec jedné z branek v přechozím utkání starších žáků Patrik Oliva. Napodobil byl ho za pár minut Petr Hůrka zvyšující už na 7:0. Poločasový výsledek to ale nebyl, protože brankou na 8:0 se o něj zasloužil Lukáš Viktora. Druhý poločas pokračoval ve stejném rytmu padajících branek.  Svojí třetí brankou upravil na 9:0 Daniel Hromy. Ve 33. minutě nezůstal pozadu </a:t>
            </a:r>
            <a:r>
              <a:rPr lang="cs-CZ" sz="1000" b="0" dirty="0" err="1">
                <a:latin typeface="Arial" panose="020B0604020202020204" pitchFamily="34" charset="0"/>
                <a:ea typeface="Calibri" panose="020F0502020204030204" pitchFamily="34" charset="0"/>
                <a:cs typeface="Arial" panose="020B0604020202020204" pitchFamily="34" charset="0"/>
              </a:rPr>
              <a:t>Širochman</a:t>
            </a:r>
            <a:r>
              <a:rPr lang="cs-CZ" sz="1000" b="0" dirty="0">
                <a:latin typeface="Arial" panose="020B0604020202020204" pitchFamily="34" charset="0"/>
                <a:ea typeface="Calibri" panose="020F0502020204030204" pitchFamily="34" charset="0"/>
                <a:cs typeface="Arial" panose="020B0604020202020204" pitchFamily="34" charset="0"/>
              </a:rPr>
              <a:t> a výsledek byl už dvouciferný 10:0. O dvě jedničky 11:0 se postaral opět </a:t>
            </a:r>
            <a:r>
              <a:rPr lang="cs-CZ" sz="1000" b="0" dirty="0" err="1">
                <a:latin typeface="Arial" panose="020B0604020202020204" pitchFamily="34" charset="0"/>
                <a:ea typeface="Calibri" panose="020F0502020204030204" pitchFamily="34" charset="0"/>
                <a:cs typeface="Arial" panose="020B0604020202020204" pitchFamily="34" charset="0"/>
              </a:rPr>
              <a:t>Hromý</a:t>
            </a:r>
            <a:r>
              <a:rPr lang="cs-CZ" sz="1000" b="0" dirty="0">
                <a:latin typeface="Arial" panose="020B0604020202020204" pitchFamily="34" charset="0"/>
                <a:ea typeface="Calibri" panose="020F0502020204030204" pitchFamily="34" charset="0"/>
                <a:cs typeface="Arial" panose="020B0604020202020204" pitchFamily="34" charset="0"/>
              </a:rPr>
              <a:t>. Velký moment pro domácí přišel ve 39. minutě a to když Martin Verner snížil na 1:11.  Na závěr jsme se ještě nadechli k náporu a cíl trefili 4x. Ve 42. minutě se prosadil Patrik Oliva gólem na 12:1 a svůj pátý gól na 13:1 vsítil Daniel Hromy. V 50. minutě zvyšuje na krásných 14:1 svojí třetí dnešní brankou Petr Hůrka. Brankový ohňostroj zakončuje minutu před koncem Jan Viktora a stanoví konečný výsledek 15:1.  </a:t>
            </a:r>
          </a:p>
          <a:p>
            <a:pPr marL="228600">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5,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L.Širichman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p>
          <a:p>
            <a:pPr marL="228600">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000" b="0" dirty="0">
              <a:latin typeface="Arial" panose="020B0604020202020204" pitchFamily="34" charset="0"/>
              <a:ea typeface="Calibri" panose="020F0502020204030204" pitchFamily="34" charset="0"/>
              <a:cs typeface="Arial" panose="020B0604020202020204" pitchFamily="34" charset="0"/>
            </a:endParaRPr>
          </a:p>
          <a:p>
            <a:pPr marL="228600">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R.Kolačev-R.Paďour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B.Koleničová</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228600">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marL="228600">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marL="228600">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L.Šimeček</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0E1267A7-9FEB-45EE-A4BF-C999B38B670E}"/>
              </a:ext>
            </a:extLst>
          </p:cNvPr>
          <p:cNvSpPr txBox="1"/>
          <p:nvPr/>
        </p:nvSpPr>
        <p:spPr>
          <a:xfrm>
            <a:off x="5472584" y="91108"/>
            <a:ext cx="4536504" cy="1200329"/>
          </a:xfrm>
          <a:prstGeom prst="rect">
            <a:avLst/>
          </a:prstGeom>
          <a:pattFill prst="ltHorz">
            <a:fgClr>
              <a:schemeClr val="accent1">
                <a:lumMod val="40000"/>
                <a:lumOff val="60000"/>
              </a:schemeClr>
            </a:fgClr>
            <a:bgClr>
              <a:schemeClr val="bg1"/>
            </a:bgClr>
          </a:pattFill>
          <a:ln w="57150">
            <a:gradFill>
              <a:gsLst>
                <a:gs pos="33000">
                  <a:srgbClr val="FF9966"/>
                </a:gs>
                <a:gs pos="100000">
                  <a:schemeClr val="bg1">
                    <a:lumMod val="65000"/>
                  </a:schemeClr>
                </a:gs>
              </a:gsLst>
              <a:lin ang="5400000" scaled="1"/>
            </a:gradFill>
          </a:ln>
          <a:effectLst>
            <a:softEdge rad="0"/>
          </a:effectLst>
        </p:spPr>
        <p:txBody>
          <a:bodyPr wrap="square" rtlCol="0">
            <a:spAutoFit/>
          </a:bodyPr>
          <a:lstStyle/>
          <a:p>
            <a:pPr algn="ctr"/>
            <a:r>
              <a:rPr lang="cs-CZ" sz="2400" dirty="0">
                <a:solidFill>
                  <a:srgbClr val="3333CC"/>
                </a:solidFill>
                <a:latin typeface="Arial Black" panose="020B0A04020102020204" pitchFamily="34" charset="0"/>
              </a:rPr>
              <a:t>Mladší žáci o prázdninách na chuť po gólech nepřišli</a:t>
            </a:r>
          </a:p>
        </p:txBody>
      </p:sp>
      <p:sp>
        <p:nvSpPr>
          <p:cNvPr id="4" name="Obdélník 3">
            <a:extLst>
              <a:ext uri="{FF2B5EF4-FFF2-40B4-BE49-F238E27FC236}">
                <a16:creationId xmlns:a16="http://schemas.microsoft.com/office/drawing/2014/main" id="{68D88983-BB91-4783-9409-80689802D1C8}"/>
              </a:ext>
            </a:extLst>
          </p:cNvPr>
          <p:cNvSpPr/>
          <p:nvPr/>
        </p:nvSpPr>
        <p:spPr>
          <a:xfrm>
            <a:off x="71984" y="606706"/>
            <a:ext cx="4680520" cy="5707653"/>
          </a:xfrm>
          <a:prstGeom prst="rect">
            <a:avLst/>
          </a:prstGeom>
        </p:spPr>
        <p:txBody>
          <a:bodyPr wrap="square">
            <a:spAutoFit/>
          </a:bodyPr>
          <a:lstStyle/>
          <a:p>
            <a:pPr algn="just">
              <a:lnSpc>
                <a:spcPct val="107000"/>
              </a:lnSpc>
              <a:spcAft>
                <a:spcPts val="0"/>
              </a:spcAft>
            </a:pPr>
            <a:r>
              <a:rPr lang="cs-CZ" sz="1100" dirty="0">
                <a:latin typeface="Arial" panose="020B0604020202020204" pitchFamily="34" charset="0"/>
                <a:ea typeface="Calibri" panose="020F0502020204030204" pitchFamily="34" charset="0"/>
                <a:cs typeface="Arial" panose="020B0604020202020204" pitchFamily="34" charset="0"/>
              </a:rPr>
              <a:t>hlavičce Ransdorfa, si na něj po odrazu od tyče počíhal </a:t>
            </a:r>
            <a:r>
              <a:rPr lang="cs-CZ" sz="1100" dirty="0" err="1">
                <a:latin typeface="Arial" panose="020B0604020202020204" pitchFamily="34" charset="0"/>
                <a:ea typeface="Calibri" panose="020F0502020204030204" pitchFamily="34" charset="0"/>
                <a:cs typeface="Arial" panose="020B0604020202020204" pitchFamily="34" charset="0"/>
              </a:rPr>
              <a:t>Slanička</a:t>
            </a:r>
            <a:r>
              <a:rPr lang="cs-CZ" sz="1100" dirty="0">
                <a:latin typeface="Arial" panose="020B0604020202020204" pitchFamily="34" charset="0"/>
                <a:ea typeface="Calibri" panose="020F0502020204030204" pitchFamily="34" charset="0"/>
                <a:cs typeface="Arial" panose="020B0604020202020204" pitchFamily="34" charset="0"/>
              </a:rPr>
              <a:t> a bylo to 1:1. Branka nás nabila, a i když hosté ještě zkoušeli po rohu vzít si vedení zpátky, tak to byl Martin Rejman, kdo se probil ve 40. minutě po brankové čáře k přihrávce na </a:t>
            </a:r>
            <a:r>
              <a:rPr lang="cs-CZ" sz="1100" dirty="0" err="1">
                <a:latin typeface="Arial" panose="020B0604020202020204" pitchFamily="34" charset="0"/>
                <a:ea typeface="Calibri" panose="020F0502020204030204" pitchFamily="34" charset="0"/>
                <a:cs typeface="Arial" panose="020B0604020202020204" pitchFamily="34" charset="0"/>
              </a:rPr>
              <a:t>Slaničku</a:t>
            </a:r>
            <a:r>
              <a:rPr lang="cs-CZ" sz="1100" dirty="0">
                <a:latin typeface="Arial" panose="020B0604020202020204" pitchFamily="34" charset="0"/>
                <a:ea typeface="Calibri" panose="020F0502020204030204" pitchFamily="34" charset="0"/>
                <a:cs typeface="Arial" panose="020B0604020202020204" pitchFamily="34" charset="0"/>
              </a:rPr>
              <a:t> a na přestávku jsme šli s vedením 2:1. Hned po otáčce stran, z kabiny nabuzený soupeř zahrozil. Situace před naší svatyní byla dost nepřehledná, ale nakonec jsme si s tím poradili a míč poslali do bezpečí. V 53. minutě zvítězil Walter v přetlačované s obráncem ve středu hřiště, moc dobře viděl nabíhajícího Fausta, kterému balón pověsil na hlavu, a diváci křičeli 3:1.  V 61. minutě se moc hezky dívalo na roh Rejmana, ale jen do té doby než po centru a hlavě Marka Fausta opustil míč hřiště.  Rejman se dostal i do další příležitosti, ale na jeho pokus zpoza šestnáctky k bližší tyči si počkal gólman. V 69. minutě od samého začátku aktivitou hýřící Jakub Slavíček odcentroval zprava na </a:t>
            </a:r>
            <a:r>
              <a:rPr lang="cs-CZ" sz="1100" dirty="0" err="1">
                <a:latin typeface="Arial" panose="020B0604020202020204" pitchFamily="34" charset="0"/>
                <a:ea typeface="Calibri" panose="020F0502020204030204" pitchFamily="34" charset="0"/>
                <a:cs typeface="Arial" panose="020B0604020202020204" pitchFamily="34" charset="0"/>
              </a:rPr>
              <a:t>Slaničku</a:t>
            </a:r>
            <a:r>
              <a:rPr lang="cs-CZ" sz="1100" dirty="0">
                <a:latin typeface="Arial" panose="020B0604020202020204" pitchFamily="34" charset="0"/>
                <a:ea typeface="Calibri" panose="020F0502020204030204" pitchFamily="34" charset="0"/>
                <a:cs typeface="Arial" panose="020B0604020202020204" pitchFamily="34" charset="0"/>
              </a:rPr>
              <a:t>, kterého si obrana vůbec nevšímala a gól z jeho hlavy znamenal nejenom naše vedení 4:1, ale i  hattrick. Úpravu výsledku mohli hosté učinit mezi 76. a 78. minutou, když kopali 2 trestňáky. Při tom prvním odvrátil míč na roh obránce Svoboda a při tom druhém, který kopal Pícha, se míč k závěrečné koncovce nedostal. Byl to naopak Marek Faust v 82. minutě, kdo mohl skóre našeho týmu vylepšit. Postupoval sice sám na brankáře, ale ten se mu postavil do cesty a byl z toho jen roh. Vadit nám to ale nemuselo. Byl tu konec a výhra 4:1. </a:t>
            </a:r>
          </a:p>
          <a:p>
            <a:pPr>
              <a:lnSpc>
                <a:spcPct val="107000"/>
              </a:lnSpc>
              <a:spcAft>
                <a:spcPts val="0"/>
              </a:spcAft>
            </a:pP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Branky</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R.Slanička</a:t>
            </a:r>
            <a:r>
              <a:rPr lang="cs-CZ" sz="1100" dirty="0">
                <a:latin typeface="Arial" panose="020B0604020202020204" pitchFamily="34" charset="0"/>
                <a:ea typeface="Calibri" panose="020F0502020204030204" pitchFamily="34" charset="0"/>
                <a:cs typeface="Arial" panose="020B0604020202020204" pitchFamily="34" charset="0"/>
              </a:rPr>
              <a:t> 3, M.Faust1</a:t>
            </a:r>
          </a:p>
          <a:p>
            <a:pPr>
              <a:lnSpc>
                <a:spcPct val="107000"/>
              </a:lnSpc>
              <a:spcAft>
                <a:spcPts val="0"/>
              </a:spcAft>
            </a:pP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Sestava:</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J.Gabriel-P.Stejskal</a:t>
            </a:r>
            <a:r>
              <a:rPr lang="cs-CZ" sz="1100" dirty="0">
                <a:latin typeface="Arial" panose="020B0604020202020204" pitchFamily="34" charset="0"/>
                <a:ea typeface="Calibri" panose="020F0502020204030204" pitchFamily="34" charset="0"/>
                <a:cs typeface="Arial" panose="020B0604020202020204" pitchFamily="34" charset="0"/>
              </a:rPr>
              <a:t>(86.J.Černý) </a:t>
            </a:r>
            <a:r>
              <a:rPr lang="cs-CZ" sz="1100" dirty="0" err="1">
                <a:latin typeface="Arial" panose="020B0604020202020204" pitchFamily="34" charset="0"/>
                <a:ea typeface="Calibri" panose="020F0502020204030204" pitchFamily="34" charset="0"/>
                <a:cs typeface="Arial" panose="020B0604020202020204" pitchFamily="34" charset="0"/>
              </a:rPr>
              <a:t>J.Ransdorf</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F.Svoboda</a:t>
            </a:r>
            <a:r>
              <a:rPr lang="cs-CZ" sz="11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D.Mencl-J.Slavíček</a:t>
            </a:r>
            <a:r>
              <a:rPr lang="cs-CZ" sz="1100" dirty="0">
                <a:latin typeface="Arial" panose="020B0604020202020204" pitchFamily="34" charset="0"/>
                <a:ea typeface="Calibri" panose="020F0502020204030204" pitchFamily="34" charset="0"/>
                <a:cs typeface="Arial" panose="020B0604020202020204" pitchFamily="34" charset="0"/>
              </a:rPr>
              <a:t>(84.J.Křtěn), Rejman(75.D.Beruška), </a:t>
            </a:r>
          </a:p>
          <a:p>
            <a:pPr>
              <a:lnSpc>
                <a:spcPct val="107000"/>
              </a:lnSpc>
              <a:spcAft>
                <a:spcPts val="0"/>
              </a:spcAft>
            </a:pP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J.Vacek</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R.Slanička</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M.Faust</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M.Walter</a:t>
            </a:r>
            <a:r>
              <a:rPr lang="cs-CZ" sz="1100" dirty="0">
                <a:latin typeface="Arial" panose="020B0604020202020204" pitchFamily="34" charset="0"/>
                <a:ea typeface="Calibri" panose="020F0502020204030204" pitchFamily="34" charset="0"/>
                <a:cs typeface="Arial" panose="020B0604020202020204" pitchFamily="34" charset="0"/>
              </a:rPr>
              <a:t>(66.K.Horváth)</a:t>
            </a:r>
          </a:p>
          <a:p>
            <a:pPr>
              <a:lnSpc>
                <a:spcPct val="107000"/>
              </a:lnSpc>
              <a:spcAft>
                <a:spcPts val="0"/>
              </a:spcAft>
            </a:pP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Připraveni</a:t>
            </a:r>
            <a:r>
              <a:rPr lang="cs-CZ" sz="1100" u="sng" dirty="0">
                <a:latin typeface="Arial" panose="020B0604020202020204" pitchFamily="34" charset="0"/>
                <a:ea typeface="Calibri" panose="020F0502020204030204" pitchFamily="34" charset="0"/>
                <a:cs typeface="Arial" panose="020B0604020202020204" pitchFamily="34" charset="0"/>
              </a:rPr>
              <a:t>:</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R.Feko</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T.Kysela</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Trenér:</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J.Ransdorf</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K.Zuna</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a:highlight>
                  <a:srgbClr val="00FF00"/>
                </a:highlight>
                <a:latin typeface="Arial" panose="020B0604020202020204" pitchFamily="34" charset="0"/>
                <a:ea typeface="Calibri" panose="020F0502020204030204" pitchFamily="34" charset="0"/>
                <a:cs typeface="Arial" panose="020B0604020202020204" pitchFamily="34" charset="0"/>
              </a:rPr>
              <a:t>Vedoucí:</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J.Tyle</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Rozhodčí</a:t>
            </a:r>
            <a:r>
              <a:rPr lang="cs-CZ" sz="1100" dirty="0">
                <a:highlight>
                  <a:srgbClr val="00FF00"/>
                </a:highlight>
                <a:latin typeface="Arial" panose="020B0604020202020204" pitchFamily="34" charset="0"/>
                <a:ea typeface="Calibri" panose="020F0502020204030204" pitchFamily="34" charset="0"/>
                <a:cs typeface="Arial" panose="020B0604020202020204" pitchFamily="34" charset="0"/>
              </a:rPr>
              <a:t>:</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I.Kuriljak-M.Klimpl</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M.Karrmann</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Delegát</a:t>
            </a:r>
            <a:r>
              <a:rPr lang="cs-CZ" sz="1100" dirty="0">
                <a:highlight>
                  <a:srgbClr val="00FF00"/>
                </a:highlight>
                <a:latin typeface="Arial" panose="020B0604020202020204" pitchFamily="34" charset="0"/>
                <a:ea typeface="Calibri" panose="020F0502020204030204" pitchFamily="34" charset="0"/>
                <a:cs typeface="Arial" panose="020B0604020202020204" pitchFamily="34" charset="0"/>
              </a:rPr>
              <a:t>:</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V.Píbl</a:t>
            </a:r>
            <a:endParaRPr lang="cs-CZ" sz="1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u="sng" dirty="0">
                <a:highlight>
                  <a:srgbClr val="00FF00"/>
                </a:highlight>
                <a:latin typeface="Arial" panose="020B0604020202020204" pitchFamily="34" charset="0"/>
                <a:ea typeface="Calibri" panose="020F0502020204030204" pitchFamily="34" charset="0"/>
                <a:cs typeface="Arial" panose="020B0604020202020204" pitchFamily="34" charset="0"/>
              </a:rPr>
              <a:t>Hlavní pořadatel</a:t>
            </a:r>
            <a:r>
              <a:rPr lang="cs-CZ" sz="1100" u="sng" dirty="0">
                <a:latin typeface="Arial" panose="020B0604020202020204" pitchFamily="34" charset="0"/>
                <a:ea typeface="Calibri" panose="020F0502020204030204" pitchFamily="34" charset="0"/>
                <a:cs typeface="Arial" panose="020B0604020202020204" pitchFamily="34" charset="0"/>
              </a:rPr>
              <a:t>:</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err="1">
                <a:latin typeface="Arial" panose="020B0604020202020204" pitchFamily="34" charset="0"/>
                <a:ea typeface="Calibri" panose="020F0502020204030204" pitchFamily="34" charset="0"/>
                <a:cs typeface="Arial" panose="020B0604020202020204" pitchFamily="34" charset="0"/>
              </a:rPr>
              <a:t>M.Hromy</a:t>
            </a:r>
            <a:r>
              <a:rPr lang="cs-CZ" sz="1100" dirty="0">
                <a:latin typeface="Arial" panose="020B0604020202020204" pitchFamily="34" charset="0"/>
                <a:ea typeface="Calibri" panose="020F0502020204030204" pitchFamily="34" charset="0"/>
                <a:cs typeface="Arial" panose="020B0604020202020204" pitchFamily="34" charset="0"/>
              </a:rPr>
              <a:t>  160 diváků</a:t>
            </a:r>
          </a:p>
        </p:txBody>
      </p:sp>
      <p:pic>
        <p:nvPicPr>
          <p:cNvPr id="5" name="Obrázek 4">
            <a:extLst>
              <a:ext uri="{FF2B5EF4-FFF2-40B4-BE49-F238E27FC236}">
                <a16:creationId xmlns:a16="http://schemas.microsoft.com/office/drawing/2014/main" id="{40313350-4050-4536-8001-42309A2003E6}"/>
              </a:ext>
            </a:extLst>
          </p:cNvPr>
          <p:cNvPicPr>
            <a:picLocks noChangeAspect="1"/>
          </p:cNvPicPr>
          <p:nvPr/>
        </p:nvPicPr>
        <p:blipFill>
          <a:blip r:embed="rId2"/>
          <a:stretch>
            <a:fillRect/>
          </a:stretch>
        </p:blipFill>
        <p:spPr>
          <a:xfrm>
            <a:off x="1757482" y="6314360"/>
            <a:ext cx="834782" cy="755936"/>
          </a:xfrm>
          <a:prstGeom prst="rect">
            <a:avLst/>
          </a:prstGeom>
          <a:ln w="34925">
            <a:noFill/>
          </a:ln>
        </p:spPr>
      </p:pic>
      <p:sp>
        <p:nvSpPr>
          <p:cNvPr id="6" name="TextovéPole 5">
            <a:extLst>
              <a:ext uri="{FF2B5EF4-FFF2-40B4-BE49-F238E27FC236}">
                <a16:creationId xmlns:a16="http://schemas.microsoft.com/office/drawing/2014/main" id="{892CC0E0-39F2-4853-808D-A3DF8621C5C5}"/>
              </a:ext>
            </a:extLst>
          </p:cNvPr>
          <p:cNvSpPr txBox="1"/>
          <p:nvPr/>
        </p:nvSpPr>
        <p:spPr>
          <a:xfrm>
            <a:off x="143992" y="163116"/>
            <a:ext cx="4608512" cy="288032"/>
          </a:xfrm>
          <a:prstGeom prst="rect">
            <a:avLst/>
          </a:prstGeom>
          <a:solidFill>
            <a:schemeClr val="bg2">
              <a:lumMod val="40000"/>
              <a:lumOff val="60000"/>
            </a:schemeClr>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SK Štětí-FK Jílové 25.8.2018 pokračování</a:t>
            </a:r>
          </a:p>
        </p:txBody>
      </p:sp>
      <p:sp>
        <p:nvSpPr>
          <p:cNvPr id="7" name="TextovéPole 6"/>
          <p:cNvSpPr txBox="1"/>
          <p:nvPr/>
        </p:nvSpPr>
        <p:spPr>
          <a:xfrm>
            <a:off x="2880296" y="6960583"/>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endParaRPr lang="cs-CZ" sz="800" dirty="0">
              <a:latin typeface="Bookman Old Style" pitchFamily="18" charset="0"/>
            </a:endParaRPr>
          </a:p>
        </p:txBody>
      </p:sp>
      <p:sp>
        <p:nvSpPr>
          <p:cNvPr id="8" name="TextovéPole 7"/>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spTree>
    <p:extLst>
      <p:ext uri="{BB962C8B-B14F-4D97-AF65-F5344CB8AC3E}">
        <p14:creationId xmlns:p14="http://schemas.microsoft.com/office/powerpoint/2010/main" val="293004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0AEFD2D3-E209-4EAE-B908-5A50EA0F0528}"/>
              </a:ext>
            </a:extLst>
          </p:cNvPr>
          <p:cNvSpPr/>
          <p:nvPr/>
        </p:nvSpPr>
        <p:spPr>
          <a:xfrm>
            <a:off x="143991" y="1027212"/>
            <a:ext cx="4475633" cy="5678029"/>
          </a:xfrm>
          <a:prstGeom prst="rect">
            <a:avLst/>
          </a:prstGeom>
        </p:spPr>
        <p:txBody>
          <a:bodyPr wrap="square">
            <a:spAutoFit/>
          </a:bodyPr>
          <a:lstStyle/>
          <a:p>
            <a:pPr algn="ctr">
              <a:lnSpc>
                <a:spcPct val="107000"/>
              </a:lnSpc>
              <a:spcAft>
                <a:spcPts val="0"/>
              </a:spcAft>
            </a:pPr>
            <a:r>
              <a:rPr lang="cs-CZ" sz="1600" u="sng" dirty="0">
                <a:highlight>
                  <a:srgbClr val="00FF00"/>
                </a:highlight>
                <a:latin typeface="Arial" panose="020B0604020202020204" pitchFamily="34" charset="0"/>
                <a:ea typeface="Calibri" panose="020F0502020204030204" pitchFamily="34" charset="0"/>
                <a:cs typeface="Times New Roman" panose="02020603050405020304" pitchFamily="18" charset="0"/>
              </a:rPr>
              <a:t>SK Štětí - FK Litoměřicko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u="sng" dirty="0">
                <a:highlight>
                  <a:srgbClr val="00FF00"/>
                </a:highlight>
                <a:latin typeface="Arial" panose="020B0604020202020204" pitchFamily="34" charset="0"/>
                <a:ea typeface="Calibri" panose="020F0502020204030204" pitchFamily="34" charset="0"/>
                <a:cs typeface="Times New Roman" panose="02020603050405020304" pitchFamily="18" charset="0"/>
              </a:rPr>
              <a:t>1:7(0:4)  2.9.2018  2.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Favoritem stejně jako v předchozím utkání bylo FK Litoměřicko. Než jsme stačili získat tu správnou fotbalovou teplotu, tak už jsme ve 4. minutě prohrávali 1:0.  V následujících minutách se utkání vyrovnalo a i naše mužstvo mělo několik příležitostí ke srovnání výsledku. Hosté byli ale přeci jenom trochu více nebezpečnější i důraznější před naší brankou. Třikrát také stačili do poločasu skórovat. Ve 2. poločas jsme chtěli hrát o něco aktivněji dopředu a Petr Hůrka z branky nastoupil do pole. Byl to také on, kdo mohl několikrát korigovat výsledek, ale nepodařilo se mu to. Za stavu 0:6 jsme po faulu na Jana Viktoru kopali penaltu a tu Lukáš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Širochman</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proměnil. V závěru se hostům podařilo ještě náskok navýšit na konečných 7:1.   </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Petr kdy mohl několikrát z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korovat</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bohužel se tak nestalo za stavu 0:6 jsme kopali pokutový kop po faulu na Honzu Viktoru . Balon si postavil Lukáš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Širochman</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z přehledem snížil na 1:6 v závěru zápasu jsme inkasovali ještě jednou na konečných 1:7 </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Hodnocení trenér Štětí Miroslav 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Malinké připomínky mám ke středové řadě, která hrála jen prvních 10 minut a zbytek zápasu už byl bez pohybu. Na hře se to také projevilo. Ostatní hráči bojovali, chtěli hrát a na hře je oproti loňskému ročníku vidět posun ve hře dopředu. Jinak před hráči smekám, protože dnešní den toho měli opravdu dost, jak se říká plné brýle. Pochvala pro celý tým.</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P. Hůrka,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B.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Koleničová</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J. Viktora , </a:t>
            </a:r>
          </a:p>
          <a:p>
            <a:pPr>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L.Širochman,P.Oliva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D. Hromy</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L.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Širochman</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J.Buřil</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0748AB2A-614C-4D97-8579-744F7E0AAE99}"/>
              </a:ext>
            </a:extLst>
          </p:cNvPr>
          <p:cNvSpPr txBox="1"/>
          <p:nvPr/>
        </p:nvSpPr>
        <p:spPr>
          <a:xfrm>
            <a:off x="125662" y="135201"/>
            <a:ext cx="4536504" cy="707886"/>
          </a:xfrm>
          <a:prstGeom prst="rect">
            <a:avLst/>
          </a:prstGeom>
          <a:solidFill>
            <a:schemeClr val="accent5">
              <a:lumMod val="40000"/>
              <a:lumOff val="60000"/>
            </a:schemeClr>
          </a:solidFill>
          <a:effectLst>
            <a:glow rad="101600">
              <a:schemeClr val="accent2">
                <a:satMod val="175000"/>
                <a:alpha val="40000"/>
              </a:schemeClr>
            </a:glow>
            <a:outerShdw blurRad="50800" dist="38100" dir="2700000" algn="tl" rotWithShape="0">
              <a:prstClr val="black">
                <a:alpha val="40000"/>
              </a:prstClr>
            </a:outerShdw>
            <a:softEdge rad="0"/>
          </a:effectLst>
          <a:scene3d>
            <a:camera prst="orthographicFront"/>
            <a:lightRig rig="threePt" dir="t"/>
          </a:scene3d>
          <a:sp3d extrusionH="63500" contourW="69850">
            <a:extrusionClr>
              <a:srgbClr val="FFFF00"/>
            </a:extrusionClr>
            <a:contourClr>
              <a:schemeClr val="accent1">
                <a:lumMod val="60000"/>
                <a:lumOff val="40000"/>
              </a:schemeClr>
            </a:contourClr>
          </a:sp3d>
        </p:spPr>
        <p:txBody>
          <a:bodyPr wrap="square" rtlCol="0">
            <a:spAutoFit/>
          </a:bodyPr>
          <a:lstStyle/>
          <a:p>
            <a:pPr algn="ctr"/>
            <a:r>
              <a:rPr lang="cs-CZ" sz="2000" dirty="0">
                <a:solidFill>
                  <a:srgbClr val="FF0000"/>
                </a:solidFill>
                <a:latin typeface="Arial Black" panose="020B0A04020102020204" pitchFamily="34" charset="0"/>
              </a:rPr>
              <a:t>Okresní derby mladších žáků. Rozhodnutí padlo v 1. poločase </a:t>
            </a:r>
          </a:p>
        </p:txBody>
      </p:sp>
      <p:pic>
        <p:nvPicPr>
          <p:cNvPr id="7" name="Obrázek 6">
            <a:extLst>
              <a:ext uri="{FF2B5EF4-FFF2-40B4-BE49-F238E27FC236}">
                <a16:creationId xmlns:a16="http://schemas.microsoft.com/office/drawing/2014/main" id="{CCB8E774-E0A6-40DC-9A55-7050A6B76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594" y="790160"/>
            <a:ext cx="4535502" cy="3024000"/>
          </a:xfrm>
          <a:prstGeom prst="rect">
            <a:avLst/>
          </a:prstGeom>
          <a:ln w="31750">
            <a:solidFill>
              <a:schemeClr val="accent2">
                <a:lumMod val="40000"/>
                <a:lumOff val="60000"/>
              </a:schemeClr>
            </a:solidFill>
          </a:ln>
        </p:spPr>
      </p:pic>
      <p:pic>
        <p:nvPicPr>
          <p:cNvPr id="8" name="Obrázek 7">
            <a:extLst>
              <a:ext uri="{FF2B5EF4-FFF2-40B4-BE49-F238E27FC236}">
                <a16:creationId xmlns:a16="http://schemas.microsoft.com/office/drawing/2014/main" id="{E22E8FAB-86B5-4008-950B-513E21D26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934" y="4051548"/>
            <a:ext cx="4535502" cy="2916000"/>
          </a:xfrm>
          <a:prstGeom prst="rect">
            <a:avLst/>
          </a:prstGeom>
          <a:ln w="34925">
            <a:solidFill>
              <a:schemeClr val="accent2">
                <a:lumMod val="40000"/>
                <a:lumOff val="60000"/>
              </a:schemeClr>
            </a:solidFill>
          </a:ln>
        </p:spPr>
      </p:pic>
      <p:sp>
        <p:nvSpPr>
          <p:cNvPr id="9" name="TextovéPole 8">
            <a:extLst>
              <a:ext uri="{FF2B5EF4-FFF2-40B4-BE49-F238E27FC236}">
                <a16:creationId xmlns:a16="http://schemas.microsoft.com/office/drawing/2014/main" id="{9F430291-336C-4A75-B802-EF71914C31B7}"/>
              </a:ext>
            </a:extLst>
          </p:cNvPr>
          <p:cNvSpPr txBox="1"/>
          <p:nvPr/>
        </p:nvSpPr>
        <p:spPr>
          <a:xfrm>
            <a:off x="5536934" y="91108"/>
            <a:ext cx="4535502" cy="461665"/>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dirty="0">
                <a:latin typeface="Arial Black" panose="020B0A04020102020204" pitchFamily="34" charset="0"/>
              </a:rPr>
              <a:t>SK Štětí-FK Jílové 25.8.2018 4:1</a:t>
            </a:r>
          </a:p>
          <a:p>
            <a:pPr algn="ctr"/>
            <a:r>
              <a:rPr lang="cs-CZ" dirty="0">
                <a:latin typeface="Arial Black" panose="020B0A04020102020204" pitchFamily="34" charset="0"/>
              </a:rPr>
              <a:t>Foto Zuzana </a:t>
            </a:r>
            <a:r>
              <a:rPr lang="cs-CZ" dirty="0" err="1">
                <a:latin typeface="Arial Black" panose="020B0A04020102020204" pitchFamily="34" charset="0"/>
              </a:rPr>
              <a:t>Ransdorfová</a:t>
            </a:r>
            <a:endParaRPr lang="cs-CZ" dirty="0">
              <a:latin typeface="Arial Black" panose="020B0A04020102020204" pitchFamily="34" charset="0"/>
            </a:endParaRPr>
          </a:p>
        </p:txBody>
      </p:sp>
      <p:sp>
        <p:nvSpPr>
          <p:cNvPr id="10" name="TextovéPole 9"/>
          <p:cNvSpPr txBox="1"/>
          <p:nvPr/>
        </p:nvSpPr>
        <p:spPr>
          <a:xfrm>
            <a:off x="7344792" y="70006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endParaRPr lang="cs-CZ" sz="800" dirty="0">
              <a:latin typeface="Bookman Old Style" pitchFamily="18" charset="0"/>
            </a:endParaRPr>
          </a:p>
        </p:txBody>
      </p:sp>
      <p:sp>
        <p:nvSpPr>
          <p:cNvPr id="11" name="TextovéPole 10"/>
          <p:cNvSpPr txBox="1"/>
          <p:nvPr/>
        </p:nvSpPr>
        <p:spPr>
          <a:xfrm>
            <a:off x="2021767" y="6892934"/>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spTree>
    <p:extLst>
      <p:ext uri="{BB962C8B-B14F-4D97-AF65-F5344CB8AC3E}">
        <p14:creationId xmlns:p14="http://schemas.microsoft.com/office/powerpoint/2010/main" val="408264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C4DE0EB0-23D5-46D5-B40A-84466026E3B1}"/>
              </a:ext>
            </a:extLst>
          </p:cNvPr>
          <p:cNvSpPr/>
          <p:nvPr/>
        </p:nvSpPr>
        <p:spPr>
          <a:xfrm>
            <a:off x="5472584" y="2395364"/>
            <a:ext cx="4464496" cy="4460260"/>
          </a:xfrm>
          <a:prstGeom prst="rect">
            <a:avLst/>
          </a:prstGeom>
        </p:spPr>
        <p:txBody>
          <a:bodyPr wrap="square" lIns="0">
            <a:spAutoFit/>
          </a:bodyPr>
          <a:lstStyle/>
          <a:p>
            <a:pPr marL="228600"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MSK Benešov </a:t>
            </a:r>
            <a:r>
              <a:rPr lang="cs-CZ" sz="1800" u="sng" dirty="0" err="1">
                <a:highlight>
                  <a:srgbClr val="FFFF00"/>
                </a:highlight>
                <a:latin typeface="Arial Black" panose="020B0A04020102020204" pitchFamily="34" charset="0"/>
                <a:ea typeface="Calibri" panose="020F0502020204030204" pitchFamily="34" charset="0"/>
                <a:cs typeface="Arial" panose="020B0604020202020204" pitchFamily="34" charset="0"/>
              </a:rPr>
              <a:t>n.Pl</a:t>
            </a: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 - SK Štětí</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Arial" panose="020B0604020202020204" pitchFamily="34" charset="0"/>
              </a:rPr>
              <a:t>1:2(0:0)  26.8.2018  2. kolo</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 konce prázdnin před 1. kolem Ústeckého přeboru chybí ještě týden. Někteří borci týmu starších žáků tráví své chvíle ještě na táborech a tak jsme byli sami zvědavi kolik se nás sejde na odjezd k prvnímu zápasu na hřiště nováčka soutěže. Navíc se den před zápasem zranil Daniel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kterému přejeme  rychlý návrat na fotbalové trávníky. Mužstvo musel doplnit velký počet mladších žáků. Začali jsme opatrně a byla znát nervozita, která ale postupně mizela. Pomalu jsme získávali půdu pod nohama a stále častěji se přesouvali na polovinu domácích.  Začaly se rodit šance a strážce naší svatyně Šimon Černý se začínal nudit. Jen ten gól v síti domácích nepřicházel a vydrželo to až do konce prvního poločasu. Co se nepodařilo za 35 minut první části, tak si vynahradil ve 37. minutě Petr Hůrka. Z dobrých 20 metrů se opřel do míče a brankáři nedal šanci. Ve 46. minutě už jsme vedli dokonce 2:0. Nešikovný výkop domácího gólmana trefil přesně Patrika Olivu, pro kterého už nebylo velkým problémem dostat míč do sítě. Domácí se pokusili ještě zazlobit a po jednom z dlouhých nákopů na naši polovinu došlo k obrannému nedorozumění jehož výsledkem byl výsledek 1:2. To bylo ale také všechno a po závěrečném hvizdu jsme se mohli radovat z vítězství.</a:t>
            </a:r>
          </a:p>
          <a:p>
            <a:pPr marL="228600"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Š.Černý-M.Borovec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B.Koleničová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L.Viktota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p>
          <a:p>
            <a:pPr marL="228600"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R.Kolačev</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P.Oliva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p>
          <a:p>
            <a:pPr marL="228600"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marL="228600"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L.Šimeček-L.Klaban</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M.Kougl</a:t>
            </a:r>
            <a:r>
              <a:rPr lang="cs-CZ" sz="1000" b="0" dirty="0">
                <a:latin typeface="Arial" panose="020B0604020202020204" pitchFamily="34" charset="0"/>
                <a:ea typeface="Calibri" panose="020F0502020204030204" pitchFamily="34" charset="0"/>
                <a:cs typeface="Arial" panose="020B0604020202020204" pitchFamily="34" charset="0"/>
              </a:rPr>
              <a:t>(laik)  </a:t>
            </a:r>
          </a:p>
        </p:txBody>
      </p:sp>
      <p:pic>
        <p:nvPicPr>
          <p:cNvPr id="8" name="Obrázek 7">
            <a:extLst>
              <a:ext uri="{FF2B5EF4-FFF2-40B4-BE49-F238E27FC236}">
                <a16:creationId xmlns:a16="http://schemas.microsoft.com/office/drawing/2014/main" id="{86A526AC-7203-42EB-868F-61A803323BAB}"/>
              </a:ext>
            </a:extLst>
          </p:cNvPr>
          <p:cNvPicPr>
            <a:picLocks noChangeAspect="1"/>
          </p:cNvPicPr>
          <p:nvPr/>
        </p:nvPicPr>
        <p:blipFill>
          <a:blip r:embed="rId2"/>
          <a:stretch>
            <a:fillRect/>
          </a:stretch>
        </p:blipFill>
        <p:spPr>
          <a:xfrm>
            <a:off x="6048648" y="91108"/>
            <a:ext cx="3528392" cy="2181118"/>
          </a:xfrm>
          <a:prstGeom prst="rect">
            <a:avLst/>
          </a:prstGeom>
        </p:spPr>
      </p:pic>
      <p:sp>
        <p:nvSpPr>
          <p:cNvPr id="9" name="TextovéPole 8">
            <a:extLst>
              <a:ext uri="{FF2B5EF4-FFF2-40B4-BE49-F238E27FC236}">
                <a16:creationId xmlns:a16="http://schemas.microsoft.com/office/drawing/2014/main" id="{92F7EB45-C388-480F-8D10-A3363855DA67}"/>
              </a:ext>
            </a:extLst>
          </p:cNvPr>
          <p:cNvSpPr txBox="1"/>
          <p:nvPr/>
        </p:nvSpPr>
        <p:spPr>
          <a:xfrm>
            <a:off x="216000" y="64449"/>
            <a:ext cx="4608512" cy="1815882"/>
          </a:xfrm>
          <a:prstGeom prst="rect">
            <a:avLst/>
          </a:prstGeom>
          <a:pattFill prst="dotGrid">
            <a:fgClr>
              <a:srgbClr val="FFFF66"/>
            </a:fgClr>
            <a:bgClr>
              <a:schemeClr val="bg1"/>
            </a:bgClr>
          </a:pattFill>
          <a:ln>
            <a:solidFill>
              <a:srgbClr val="E93815"/>
            </a:solidFill>
          </a:ln>
          <a:effectLst>
            <a:glow rad="101600">
              <a:srgbClr val="FFFF66">
                <a:alpha val="40000"/>
              </a:srgbClr>
            </a:glow>
            <a:softEdge rad="0"/>
          </a:effectLst>
        </p:spPr>
        <p:txBody>
          <a:bodyPr wrap="square" rtlCol="0">
            <a:spAutoFit/>
          </a:bodyPr>
          <a:lstStyle/>
          <a:p>
            <a:pPr algn="ctr"/>
            <a:r>
              <a:rPr lang="cs-CZ" sz="2000" u="sng" dirty="0">
                <a:solidFill>
                  <a:srgbClr val="000066"/>
                </a:solidFill>
                <a:effectLst>
                  <a:outerShdw blurRad="38100" dist="38100" dir="2700000" algn="tl">
                    <a:srgbClr val="000000">
                      <a:alpha val="43137"/>
                    </a:srgbClr>
                  </a:outerShdw>
                </a:effectLst>
                <a:latin typeface="Arial Black" panose="020B0A04020102020204" pitchFamily="34" charset="0"/>
              </a:rPr>
              <a:t>Trenér Jílového Pavel </a:t>
            </a:r>
            <a:r>
              <a:rPr lang="cs-CZ" sz="2000" u="sng" dirty="0" err="1">
                <a:solidFill>
                  <a:srgbClr val="000066"/>
                </a:solidFill>
                <a:effectLst>
                  <a:outerShdw blurRad="38100" dist="38100" dir="2700000" algn="tl">
                    <a:srgbClr val="000000">
                      <a:alpha val="43137"/>
                    </a:srgbClr>
                  </a:outerShdw>
                </a:effectLst>
                <a:latin typeface="Arial Black" panose="020B0A04020102020204" pitchFamily="34" charset="0"/>
              </a:rPr>
              <a:t>Salava</a:t>
            </a:r>
            <a:r>
              <a:rPr lang="cs-CZ" sz="2000" u="sng" dirty="0">
                <a:solidFill>
                  <a:srgbClr val="000066"/>
                </a:solidFill>
                <a:effectLst>
                  <a:outerShdw blurRad="38100" dist="38100" dir="2700000" algn="tl">
                    <a:srgbClr val="000000">
                      <a:alpha val="43137"/>
                    </a:srgbClr>
                  </a:outerShdw>
                </a:effectLst>
                <a:latin typeface="Arial Black" panose="020B0A04020102020204" pitchFamily="34" charset="0"/>
              </a:rPr>
              <a:t> hledal příčiny porážky</a:t>
            </a:r>
          </a:p>
          <a:p>
            <a:r>
              <a:rPr lang="cs-CZ" b="0" dirty="0"/>
              <a:t>Je to pro nás krutá porážka. Začali jsme skvěle, krom gólu tam byly další dvě obrovské šance. Na kluky se nemůžu zlobit, odvedli dobrý výkon. Ale rozhodla naše chabá koncovka a také chyby. Hned dvě udělal brankář Vosecký. Vzhledem k tomu, jakou má formu, je to škoda,“ litoval </a:t>
            </a:r>
            <a:r>
              <a:rPr lang="cs-CZ" b="0" dirty="0" err="1"/>
              <a:t>Salava</a:t>
            </a:r>
            <a:r>
              <a:rPr lang="cs-CZ" b="0" dirty="0"/>
              <a:t>.</a:t>
            </a:r>
            <a:endParaRPr lang="cs-CZ" sz="2000" dirty="0">
              <a:latin typeface="Arial Black" panose="020B0A04020102020204" pitchFamily="34" charset="0"/>
            </a:endParaRPr>
          </a:p>
        </p:txBody>
      </p:sp>
      <p:pic>
        <p:nvPicPr>
          <p:cNvPr id="10" name="Obrázek 9">
            <a:extLst>
              <a:ext uri="{FF2B5EF4-FFF2-40B4-BE49-F238E27FC236}">
                <a16:creationId xmlns:a16="http://schemas.microsoft.com/office/drawing/2014/main" id="{B3621831-35C2-46F4-9BDD-D8F609FE1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184" y="2075340"/>
            <a:ext cx="917302" cy="1375954"/>
          </a:xfrm>
          <a:prstGeom prst="rect">
            <a:avLst/>
          </a:prstGeom>
        </p:spPr>
      </p:pic>
      <p:pic>
        <p:nvPicPr>
          <p:cNvPr id="11" name="Obrázek 10">
            <a:extLst>
              <a:ext uri="{FF2B5EF4-FFF2-40B4-BE49-F238E27FC236}">
                <a16:creationId xmlns:a16="http://schemas.microsoft.com/office/drawing/2014/main" id="{0CCD065F-1C47-4924-A5F5-E26EF933D747}"/>
              </a:ext>
            </a:extLst>
          </p:cNvPr>
          <p:cNvPicPr>
            <a:picLocks noChangeAspect="1"/>
          </p:cNvPicPr>
          <p:nvPr/>
        </p:nvPicPr>
        <p:blipFill>
          <a:blip r:embed="rId4"/>
          <a:stretch>
            <a:fillRect/>
          </a:stretch>
        </p:blipFill>
        <p:spPr>
          <a:xfrm>
            <a:off x="216198" y="3688176"/>
            <a:ext cx="4229274" cy="3024000"/>
          </a:xfrm>
          <a:prstGeom prst="rect">
            <a:avLst/>
          </a:prstGeom>
          <a:ln w="22225">
            <a:solidFill>
              <a:srgbClr val="FFFF00"/>
            </a:solidFill>
          </a:ln>
        </p:spPr>
      </p:pic>
      <p:sp>
        <p:nvSpPr>
          <p:cNvPr id="12" name="TextovéPole 11">
            <a:extLst>
              <a:ext uri="{FF2B5EF4-FFF2-40B4-BE49-F238E27FC236}">
                <a16:creationId xmlns:a16="http://schemas.microsoft.com/office/drawing/2014/main" id="{DF2F3EB2-E1E6-4848-97B8-34FE1C2A5E95}"/>
              </a:ext>
            </a:extLst>
          </p:cNvPr>
          <p:cNvSpPr txBox="1"/>
          <p:nvPr/>
        </p:nvSpPr>
        <p:spPr>
          <a:xfrm>
            <a:off x="756060" y="6942901"/>
            <a:ext cx="3528392" cy="276999"/>
          </a:xfrm>
          <a:prstGeom prst="rect">
            <a:avLst/>
          </a:prstGeom>
          <a:pattFill prst="ltUpDiag">
            <a:fgClr>
              <a:schemeClr val="accent3">
                <a:lumMod val="75000"/>
              </a:schemeClr>
            </a:fgClr>
            <a:bgClr>
              <a:schemeClr val="bg1"/>
            </a:bgClr>
          </a:patt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Foto Jan </a:t>
            </a:r>
            <a:r>
              <a:rPr lang="cs-CZ" dirty="0" err="1">
                <a:latin typeface="Arial Black" panose="020B0A04020102020204" pitchFamily="34" charset="0"/>
              </a:rPr>
              <a:t>Pechánek</a:t>
            </a:r>
            <a:endParaRPr lang="cs-CZ" dirty="0">
              <a:latin typeface="Arial Black" panose="020B0A04020102020204" pitchFamily="34" charset="0"/>
            </a:endParaRPr>
          </a:p>
        </p:txBody>
      </p:sp>
      <p:sp>
        <p:nvSpPr>
          <p:cNvPr id="13" name="TextovéPole 12"/>
          <p:cNvSpPr txBox="1"/>
          <p:nvPr/>
        </p:nvSpPr>
        <p:spPr>
          <a:xfrm>
            <a:off x="224887" y="6929053"/>
            <a:ext cx="423161"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endParaRPr lang="cs-CZ" sz="800" dirty="0">
              <a:latin typeface="Bookman Old Style" pitchFamily="18" charset="0"/>
            </a:endParaRPr>
          </a:p>
        </p:txBody>
      </p:sp>
      <p:sp>
        <p:nvSpPr>
          <p:cNvPr id="14" name="TextovéPole 13"/>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spTree>
    <p:extLst>
      <p:ext uri="{BB962C8B-B14F-4D97-AF65-F5344CB8AC3E}">
        <p14:creationId xmlns:p14="http://schemas.microsoft.com/office/powerpoint/2010/main" val="38095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E1FB362B-50D9-4BEC-8F97-41B9CC24B008}"/>
              </a:ext>
            </a:extLst>
          </p:cNvPr>
          <p:cNvSpPr/>
          <p:nvPr/>
        </p:nvSpPr>
        <p:spPr>
          <a:xfrm>
            <a:off x="179996" y="1531268"/>
            <a:ext cx="4392488" cy="4789581"/>
          </a:xfrm>
          <a:prstGeom prst="rect">
            <a:avLst/>
          </a:prstGeom>
        </p:spPr>
        <p:txBody>
          <a:bodyPr wrap="square">
            <a:spAutoFit/>
          </a:bodyPr>
          <a:lstStyle/>
          <a:p>
            <a:pPr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SK Štětí -  FK Litoměřicko</a:t>
            </a:r>
            <a:endParaRPr lang="cs-CZ" sz="1800" dirty="0">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1:7(0:2)  2.9.2018  2. kolo</a:t>
            </a:r>
            <a:endParaRPr lang="cs-CZ" sz="1800" dirty="0">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Mužstvo starších žáků bylo stejně jako před týdnem doplněno mladšími žáky a proti favoritovi, nejen zápasu, ale možná i celé soutěže je čekal složitý útok. Soupeř sice hrál většinou na naší polovině, ale krok jsme dokázali držet až do 23. minuty, kdy se hostům přeci jenom podařilo získat vedení 1:0. Branku vstřelil Štěpán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Machaj</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Mohl mu i odskok balónu těsně před brankářem.  Ve 31. minutě jsme se dopustili nedovoleného přestupku ve vlastním pokutovém území a z nařízené penalty zvýšil na poločasových 2:0 Kučera. Do 2. poločasu jsme nastoupili s určitým rizikem, když jsme Pavla Prokopce vysunuli do útoku ve 40. minutě se to vyplatilo. Utekl všem obráncům, na zem si položil brankáře a podařilo se mu snížit na 1:2. Trvalo to ale jen do 45. minuty, kdy jsme si malinko zdřímli a Ondřej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Fádler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zvýšil na 3:1. Jak ale utíkaly minuty, tak nám odcházet síly a projevilo se to i na hře. Během 15 minut se Litoměřicku podařilo vstřelit 4 branky a stanovit konečnou podobu výsledku 7:1.</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Hodnocení trenér Štětí Miroslav 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Výsledek nakonec bereme. Co se týče jednotlivých postů, tak hledáme optimální sestavu a to potřebuje čas. Co je důležité, že starší a mladší žáci začínají držet pohromadě. Soupeř byl kvalitní, ale hlavně měl fyzickou převahu. Pochvalu zaslouží celý tým. </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 :</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Š. Černý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P.Prokopec</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T.Kabelka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B.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Koleničová,R.Paďour,L</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Viktora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D. Hromy , P. Hůrka , R.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L.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Oliva,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Mi.Miga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P.Prokopec</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J.Buřil-D.Németh</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(laik),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J.Mačaj</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(laik)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549A1B6F-6669-4E91-920F-742039595A62}"/>
              </a:ext>
            </a:extLst>
          </p:cNvPr>
          <p:cNvSpPr txBox="1"/>
          <p:nvPr/>
        </p:nvSpPr>
        <p:spPr>
          <a:xfrm>
            <a:off x="143992" y="124589"/>
            <a:ext cx="4464496" cy="1323439"/>
          </a:xfrm>
          <a:prstGeom prst="rect">
            <a:avLst/>
          </a:prstGeom>
          <a:pattFill prst="dkHorz">
            <a:fgClr>
              <a:srgbClr val="FFCC66"/>
            </a:fgClr>
            <a:bgClr>
              <a:schemeClr val="bg1"/>
            </a:bgClr>
          </a:pattFill>
          <a:ln w="31750">
            <a:solidFill>
              <a:srgbClr val="000066"/>
            </a:solidFill>
          </a:ln>
          <a:effectLst>
            <a:softEdge rad="0"/>
          </a:effectLst>
        </p:spPr>
        <p:txBody>
          <a:bodyPr wrap="square" rtlCol="0">
            <a:spAutoFit/>
          </a:bodyPr>
          <a:lstStyle/>
          <a:p>
            <a:pPr algn="ctr"/>
            <a:r>
              <a:rPr lang="cs-CZ" sz="2000" dirty="0">
                <a:solidFill>
                  <a:srgbClr val="000099"/>
                </a:solidFill>
                <a:latin typeface="Arial Black" panose="020B0A04020102020204" pitchFamily="34" charset="0"/>
              </a:rPr>
              <a:t>Starší žáci sice snížili na úvod 2. půle na 1:2, ale hosté rychle odpověděli a přesvědčivě vyhráli</a:t>
            </a:r>
          </a:p>
        </p:txBody>
      </p:sp>
      <p:pic>
        <p:nvPicPr>
          <p:cNvPr id="8" name="Obrázek 7">
            <a:extLst>
              <a:ext uri="{FF2B5EF4-FFF2-40B4-BE49-F238E27FC236}">
                <a16:creationId xmlns:a16="http://schemas.microsoft.com/office/drawing/2014/main" id="{E2CAD816-EE3F-442A-86FB-673DE0D84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688" y="3407544"/>
            <a:ext cx="2256000" cy="3384000"/>
          </a:xfrm>
          <a:prstGeom prst="rect">
            <a:avLst/>
          </a:prstGeom>
          <a:ln w="41275">
            <a:solidFill>
              <a:schemeClr val="accent6">
                <a:lumMod val="60000"/>
                <a:lumOff val="40000"/>
              </a:schemeClr>
            </a:solidFill>
          </a:ln>
        </p:spPr>
      </p:pic>
      <p:sp>
        <p:nvSpPr>
          <p:cNvPr id="2" name="TextovéPole 1"/>
          <p:cNvSpPr txBox="1"/>
          <p:nvPr/>
        </p:nvSpPr>
        <p:spPr>
          <a:xfrm>
            <a:off x="5472584" y="124589"/>
            <a:ext cx="4608512" cy="707886"/>
          </a:xfrm>
          <a:prstGeom prst="rect">
            <a:avLst/>
          </a:prstGeom>
          <a:solidFill>
            <a:srgbClr val="FF9999"/>
          </a:solidFill>
          <a:effectLst>
            <a:glow rad="101600">
              <a:schemeClr val="accent1">
                <a:lumMod val="40000"/>
                <a:lumOff val="60000"/>
                <a:alpha val="40000"/>
              </a:schemeClr>
            </a:glow>
            <a:softEdge rad="241300"/>
          </a:effectLst>
        </p:spPr>
        <p:txBody>
          <a:bodyPr wrap="square" rtlCol="0">
            <a:spAutoFit/>
          </a:bodyPr>
          <a:lstStyle/>
          <a:p>
            <a:pPr algn="ctr"/>
            <a:r>
              <a:rPr lang="cs-CZ" sz="2000" dirty="0" smtClean="0">
                <a:latin typeface="Arial Black" panose="020B0A04020102020204" pitchFamily="34" charset="0"/>
              </a:rPr>
              <a:t>Trenér SK Štětí Jiří </a:t>
            </a:r>
            <a:r>
              <a:rPr lang="cs-CZ" sz="2000" dirty="0" err="1" smtClean="0">
                <a:latin typeface="Arial Black" panose="020B0A04020102020204" pitchFamily="34" charset="0"/>
              </a:rPr>
              <a:t>Ransdorf</a:t>
            </a:r>
            <a:r>
              <a:rPr lang="cs-CZ" sz="2000" dirty="0" smtClean="0">
                <a:latin typeface="Arial Black" panose="020B0A04020102020204" pitchFamily="34" charset="0"/>
              </a:rPr>
              <a:t> po výhře nad Jílovém</a:t>
            </a:r>
          </a:p>
        </p:txBody>
      </p:sp>
      <p:sp>
        <p:nvSpPr>
          <p:cNvPr id="3" name="TextovéPole 2"/>
          <p:cNvSpPr txBox="1"/>
          <p:nvPr/>
        </p:nvSpPr>
        <p:spPr>
          <a:xfrm>
            <a:off x="5472584" y="1099220"/>
            <a:ext cx="4608512" cy="2308324"/>
          </a:xfrm>
          <a:prstGeom prst="rect">
            <a:avLst/>
          </a:prstGeom>
          <a:noFill/>
          <a:effectLst>
            <a:softEdge rad="0"/>
          </a:effectLst>
        </p:spPr>
        <p:txBody>
          <a:bodyPr wrap="square" rtlCol="0">
            <a:spAutoFit/>
          </a:bodyPr>
          <a:lstStyle/>
          <a:p>
            <a:pPr algn="just"/>
            <a:r>
              <a:rPr lang="cs-CZ" sz="1800" dirty="0" smtClean="0">
                <a:latin typeface="Arial" panose="020B0604020202020204" pitchFamily="34" charset="0"/>
                <a:cs typeface="Arial" panose="020B0604020202020204" pitchFamily="34" charset="0"/>
              </a:rPr>
              <a:t>Nechytli jsme začátek a hned ve 3. minutě jsme inkasovali. Trvalo nám půlhodiny než jsme dali gól. Pak jsme otočili výsledek do poločasu na 2:1 a pak jsme hráli dobře. To je naše největší slabost, že nemůžeme dát gól. Chybí nám hráč typu Brandejse. Ty mladý kluci se do toho musí teprve dostat.</a:t>
            </a:r>
          </a:p>
        </p:txBody>
      </p:sp>
      <p:sp>
        <p:nvSpPr>
          <p:cNvPr id="9" name="TextovéPole 8"/>
          <p:cNvSpPr txBox="1"/>
          <p:nvPr/>
        </p:nvSpPr>
        <p:spPr>
          <a:xfrm>
            <a:off x="7201143" y="6997182"/>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endParaRPr lang="cs-CZ" sz="800" dirty="0">
              <a:latin typeface="Bookman Old Style" pitchFamily="18" charset="0"/>
            </a:endParaRPr>
          </a:p>
        </p:txBody>
      </p:sp>
      <p:sp>
        <p:nvSpPr>
          <p:cNvPr id="10" name="TextovéPole 9"/>
          <p:cNvSpPr txBox="1"/>
          <p:nvPr/>
        </p:nvSpPr>
        <p:spPr>
          <a:xfrm>
            <a:off x="2025087" y="6979789"/>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Tree>
    <p:extLst>
      <p:ext uri="{BB962C8B-B14F-4D97-AF65-F5344CB8AC3E}">
        <p14:creationId xmlns:p14="http://schemas.microsoft.com/office/powerpoint/2010/main" val="136296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E9511D5E-FE9D-4F87-BC0F-6F78F81039AA}"/>
              </a:ext>
            </a:extLst>
          </p:cNvPr>
          <p:cNvSpPr txBox="1"/>
          <p:nvPr/>
        </p:nvSpPr>
        <p:spPr>
          <a:xfrm>
            <a:off x="5400576" y="91108"/>
            <a:ext cx="4680520" cy="1015663"/>
          </a:xfrm>
          <a:prstGeom prst="rect">
            <a:avLst/>
          </a:prstGeom>
          <a:gradFill>
            <a:gsLst>
              <a:gs pos="33000">
                <a:srgbClr val="FFFF00"/>
              </a:gs>
              <a:gs pos="100000">
                <a:srgbClr val="FFCC99"/>
              </a:gs>
            </a:gsLst>
            <a:lin ang="5400000" scaled="1"/>
          </a:gradFill>
          <a:ln w="50800" cmpd="dbl">
            <a:solidFill>
              <a:srgbClr val="CC0066"/>
            </a:solidFill>
            <a:prstDash val="dashDot"/>
          </a:ln>
          <a:effectLst>
            <a:softEdge rad="0"/>
          </a:effectLst>
        </p:spPr>
        <p:txBody>
          <a:bodyPr wrap="square" rtlCol="0">
            <a:spAutoFit/>
          </a:bodyPr>
          <a:lstStyle/>
          <a:p>
            <a:pPr algn="ctr"/>
            <a:r>
              <a:rPr lang="cs-CZ" sz="2000" dirty="0">
                <a:solidFill>
                  <a:srgbClr val="000099"/>
                </a:solidFill>
                <a:latin typeface="Arial Black" panose="020B0A04020102020204" pitchFamily="34" charset="0"/>
              </a:rPr>
              <a:t>Aktuální výsledky starší žáků a mladších žáků v předehrávaném kole 13. kole</a:t>
            </a:r>
          </a:p>
        </p:txBody>
      </p:sp>
      <p:sp>
        <p:nvSpPr>
          <p:cNvPr id="5" name="TextovéPole 4">
            <a:extLst>
              <a:ext uri="{FF2B5EF4-FFF2-40B4-BE49-F238E27FC236}">
                <a16:creationId xmlns:a16="http://schemas.microsoft.com/office/drawing/2014/main" id="{94C90E20-BF76-40AD-B37D-7E56AE5F2378}"/>
              </a:ext>
            </a:extLst>
          </p:cNvPr>
          <p:cNvSpPr txBox="1"/>
          <p:nvPr/>
        </p:nvSpPr>
        <p:spPr>
          <a:xfrm>
            <a:off x="5400576" y="1315244"/>
            <a:ext cx="4536502" cy="2200602"/>
          </a:xfrm>
          <a:prstGeom prst="rect">
            <a:avLst/>
          </a:prstGeom>
          <a:solidFill>
            <a:schemeClr val="accent2">
              <a:lumMod val="40000"/>
              <a:lumOff val="60000"/>
            </a:schemeClr>
          </a:solidFill>
          <a:effectLst>
            <a:glow rad="101600">
              <a:srgbClr val="FFFF66">
                <a:alpha val="40000"/>
              </a:srgbClr>
            </a:glow>
            <a:softEdge rad="241300"/>
          </a:effectLst>
        </p:spPr>
        <p:txBody>
          <a:bodyPr wrap="square" rtlCol="0">
            <a:spAutoFit/>
          </a:bodyPr>
          <a:lstStyle/>
          <a:p>
            <a:pPr algn="ctr"/>
            <a:r>
              <a:rPr lang="cs-CZ" sz="2000" u="sng" dirty="0">
                <a:solidFill>
                  <a:srgbClr val="C00000"/>
                </a:solidFill>
                <a:latin typeface="Arial Black" panose="020B0A04020102020204" pitchFamily="34" charset="0"/>
              </a:rPr>
              <a:t>Starší </a:t>
            </a:r>
            <a:r>
              <a:rPr lang="cs-CZ" sz="2000" u="sng" dirty="0" smtClean="0">
                <a:solidFill>
                  <a:srgbClr val="C00000"/>
                </a:solidFill>
                <a:latin typeface="Arial Black" panose="020B0A04020102020204" pitchFamily="34" charset="0"/>
              </a:rPr>
              <a:t>žáci vysoko prohráli</a:t>
            </a:r>
            <a:endParaRPr lang="cs-CZ" sz="2000" u="sng" dirty="0">
              <a:solidFill>
                <a:srgbClr val="C00000"/>
              </a:solidFill>
              <a:latin typeface="Arial Black" panose="020B0A04020102020204" pitchFamily="34" charset="0"/>
            </a:endParaRPr>
          </a:p>
          <a:p>
            <a:pPr algn="ctr"/>
            <a:r>
              <a:rPr lang="cs-CZ" sz="2000" dirty="0">
                <a:solidFill>
                  <a:srgbClr val="C00000"/>
                </a:solidFill>
                <a:latin typeface="Arial Black" panose="020B0A04020102020204" pitchFamily="34" charset="0"/>
              </a:rPr>
              <a:t>MSK Trmice - Štětí </a:t>
            </a:r>
          </a:p>
          <a:p>
            <a:pPr algn="ctr"/>
            <a:r>
              <a:rPr lang="cs-CZ" sz="2000" dirty="0" smtClean="0">
                <a:solidFill>
                  <a:srgbClr val="C00000"/>
                </a:solidFill>
                <a:latin typeface="Arial Black" panose="020B0A04020102020204" pitchFamily="34" charset="0"/>
              </a:rPr>
              <a:t>11:3(5:0)  </a:t>
            </a:r>
            <a:r>
              <a:rPr lang="cs-CZ" sz="2000" dirty="0">
                <a:solidFill>
                  <a:srgbClr val="C00000"/>
                </a:solidFill>
                <a:latin typeface="Arial Black" panose="020B0A04020102020204" pitchFamily="34" charset="0"/>
              </a:rPr>
              <a:t>5.9.2018 </a:t>
            </a:r>
            <a:r>
              <a:rPr lang="cs-CZ" sz="2000" dirty="0" smtClean="0">
                <a:solidFill>
                  <a:srgbClr val="C00000"/>
                </a:solidFill>
                <a:latin typeface="Arial Black" panose="020B0A04020102020204" pitchFamily="34" charset="0"/>
              </a:rPr>
              <a:t>13.kolo</a:t>
            </a:r>
          </a:p>
          <a:p>
            <a:r>
              <a:rPr lang="cs-CZ" sz="1100" u="sng" dirty="0" smtClean="0">
                <a:latin typeface="Arial" panose="020B0604020202020204" pitchFamily="34" charset="0"/>
                <a:cs typeface="Arial" panose="020B0604020202020204" pitchFamily="34" charset="0"/>
              </a:rPr>
              <a:t>Branky:</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P.Prokopec</a:t>
            </a:r>
            <a:r>
              <a:rPr lang="cs-CZ" sz="1100" dirty="0" smtClean="0">
                <a:latin typeface="Arial" panose="020B0604020202020204" pitchFamily="34" charset="0"/>
                <a:cs typeface="Arial" panose="020B0604020202020204" pitchFamily="34" charset="0"/>
              </a:rPr>
              <a:t> 2, D. Hromy 1</a:t>
            </a:r>
          </a:p>
          <a:p>
            <a:r>
              <a:rPr lang="cs-CZ" sz="1100" u="sng" dirty="0" smtClean="0">
                <a:latin typeface="Arial" panose="020B0604020202020204" pitchFamily="34" charset="0"/>
                <a:cs typeface="Arial" panose="020B0604020202020204" pitchFamily="34" charset="0"/>
              </a:rPr>
              <a:t>Sestava</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P.Hůrka-P.Prokopec</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M.Borovec</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B.Koleničová</a:t>
            </a:r>
            <a:r>
              <a:rPr lang="cs-CZ" sz="1100" dirty="0" smtClean="0">
                <a:latin typeface="Arial" panose="020B0604020202020204" pitchFamily="34" charset="0"/>
                <a:cs typeface="Arial" panose="020B0604020202020204" pitchFamily="34" charset="0"/>
              </a:rPr>
              <a:t>, </a:t>
            </a:r>
          </a:p>
          <a:p>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R.Paďour</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D.Hromy</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T.Kabelka</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J.Viktora</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M.Miga</a:t>
            </a:r>
            <a:r>
              <a:rPr lang="cs-CZ" sz="1100" dirty="0" smtClean="0">
                <a:latin typeface="Arial" panose="020B0604020202020204" pitchFamily="34" charset="0"/>
                <a:cs typeface="Arial" panose="020B0604020202020204" pitchFamily="34" charset="0"/>
              </a:rPr>
              <a:t>, </a:t>
            </a:r>
          </a:p>
          <a:p>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R.Kolačev</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L.Viktora</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P.Oliva</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L.Širochoman</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A.Šabák</a:t>
            </a:r>
            <a:r>
              <a:rPr lang="cs-CZ" sz="1100" dirty="0" smtClean="0">
                <a:latin typeface="Arial" panose="020B0604020202020204" pitchFamily="34" charset="0"/>
                <a:cs typeface="Arial" panose="020B0604020202020204" pitchFamily="34" charset="0"/>
              </a:rPr>
              <a:t>,   </a:t>
            </a:r>
          </a:p>
          <a:p>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P,Bradáč</a:t>
            </a:r>
            <a:endParaRPr lang="cs-CZ" sz="1100" dirty="0" smtClean="0">
              <a:latin typeface="Arial" panose="020B0604020202020204" pitchFamily="34" charset="0"/>
              <a:cs typeface="Arial" panose="020B0604020202020204" pitchFamily="34" charset="0"/>
            </a:endParaRPr>
          </a:p>
          <a:p>
            <a:r>
              <a:rPr lang="cs-CZ" sz="1100" u="sng" dirty="0" smtClean="0">
                <a:latin typeface="Arial" panose="020B0604020202020204" pitchFamily="34" charset="0"/>
                <a:cs typeface="Arial" panose="020B0604020202020204" pitchFamily="34" charset="0"/>
              </a:rPr>
              <a:t>Trenér</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M.Hromy</a:t>
            </a:r>
            <a:endParaRPr lang="cs-CZ" sz="1100" dirty="0" smtClean="0">
              <a:latin typeface="Arial" panose="020B0604020202020204" pitchFamily="34" charset="0"/>
              <a:cs typeface="Arial" panose="020B0604020202020204" pitchFamily="34" charset="0"/>
            </a:endParaRPr>
          </a:p>
          <a:p>
            <a:r>
              <a:rPr lang="cs-CZ" sz="1100" u="sng" dirty="0" smtClean="0">
                <a:latin typeface="Arial" panose="020B0604020202020204" pitchFamily="34" charset="0"/>
                <a:cs typeface="Arial" panose="020B0604020202020204" pitchFamily="34" charset="0"/>
              </a:rPr>
              <a:t>Rozhodčí</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V.Řízek-V.Ajm</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M.Vávra</a:t>
            </a:r>
            <a:endParaRPr lang="cs-CZ" sz="1100"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B11A698F-80C4-4A21-9B9A-F1CC1541AD25}"/>
              </a:ext>
            </a:extLst>
          </p:cNvPr>
          <p:cNvSpPr txBox="1"/>
          <p:nvPr/>
        </p:nvSpPr>
        <p:spPr>
          <a:xfrm>
            <a:off x="5400576" y="3938661"/>
            <a:ext cx="4536502" cy="2616101"/>
          </a:xfrm>
          <a:prstGeom prst="rect">
            <a:avLst/>
          </a:prstGeom>
          <a:pattFill prst="pct25">
            <a:fgClr>
              <a:srgbClr val="00FF00"/>
            </a:fgClr>
            <a:bgClr>
              <a:schemeClr val="bg1"/>
            </a:bgClr>
          </a:pattFill>
          <a:effectLst>
            <a:glow rad="101600">
              <a:srgbClr val="FFFF66">
                <a:alpha val="40000"/>
              </a:srgbClr>
            </a:glow>
            <a:softEdge rad="241300"/>
          </a:effectLst>
        </p:spPr>
        <p:txBody>
          <a:bodyPr wrap="square" rtlCol="0">
            <a:spAutoFit/>
          </a:bodyPr>
          <a:lstStyle/>
          <a:p>
            <a:pPr algn="ctr"/>
            <a:r>
              <a:rPr lang="cs-CZ" sz="2000" u="sng" dirty="0">
                <a:latin typeface="Arial Black" panose="020B0A04020102020204" pitchFamily="34" charset="0"/>
              </a:rPr>
              <a:t>Mladší </a:t>
            </a:r>
            <a:r>
              <a:rPr lang="cs-CZ" sz="2000" u="sng" dirty="0" smtClean="0">
                <a:latin typeface="Arial Black" panose="020B0A04020102020204" pitchFamily="34" charset="0"/>
              </a:rPr>
              <a:t>žáci se střelecky zastavili těsně před dvacítkou</a:t>
            </a:r>
            <a:endParaRPr lang="cs-CZ" sz="2000" u="sng" dirty="0">
              <a:latin typeface="Arial Black" panose="020B0A04020102020204" pitchFamily="34" charset="0"/>
            </a:endParaRPr>
          </a:p>
          <a:p>
            <a:pPr algn="ctr"/>
            <a:r>
              <a:rPr lang="cs-CZ" sz="2000" dirty="0">
                <a:latin typeface="Arial Black" panose="020B0A04020102020204" pitchFamily="34" charset="0"/>
              </a:rPr>
              <a:t>MSK Trmice - Štětí </a:t>
            </a:r>
          </a:p>
          <a:p>
            <a:pPr algn="ctr"/>
            <a:r>
              <a:rPr lang="cs-CZ" sz="2000" dirty="0" smtClean="0">
                <a:latin typeface="Arial Black" panose="020B0A04020102020204" pitchFamily="34" charset="0"/>
              </a:rPr>
              <a:t>0:19(0:7)  </a:t>
            </a:r>
            <a:r>
              <a:rPr lang="cs-CZ" sz="2000" dirty="0">
                <a:latin typeface="Arial Black" panose="020B0A04020102020204" pitchFamily="34" charset="0"/>
              </a:rPr>
              <a:t>5.9.2018 </a:t>
            </a:r>
            <a:r>
              <a:rPr lang="cs-CZ" sz="2000" dirty="0" smtClean="0">
                <a:latin typeface="Arial Black" panose="020B0A04020102020204" pitchFamily="34" charset="0"/>
              </a:rPr>
              <a:t>13.kolo</a:t>
            </a:r>
          </a:p>
          <a:p>
            <a:r>
              <a:rPr lang="cs-CZ" sz="1050" u="sng" dirty="0">
                <a:latin typeface="Arial" panose="020B0604020202020204" pitchFamily="34" charset="0"/>
                <a:cs typeface="Arial" panose="020B0604020202020204" pitchFamily="34" charset="0"/>
              </a:rPr>
              <a:t>Branky:</a:t>
            </a:r>
            <a:r>
              <a:rPr lang="cs-CZ" sz="1050" dirty="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P.Hůrka</a:t>
            </a:r>
            <a:r>
              <a:rPr lang="cs-CZ" sz="1050" dirty="0" smtClean="0">
                <a:latin typeface="Arial" panose="020B0604020202020204" pitchFamily="34" charset="0"/>
                <a:cs typeface="Arial" panose="020B0604020202020204" pitchFamily="34" charset="0"/>
              </a:rPr>
              <a:t> 6, </a:t>
            </a:r>
            <a:r>
              <a:rPr lang="cs-CZ" sz="1050" dirty="0" err="1" smtClean="0">
                <a:latin typeface="Arial" panose="020B0604020202020204" pitchFamily="34" charset="0"/>
                <a:cs typeface="Arial" panose="020B0604020202020204" pitchFamily="34" charset="0"/>
              </a:rPr>
              <a:t>D.Hromy</a:t>
            </a:r>
            <a:r>
              <a:rPr lang="cs-CZ" sz="1050" dirty="0" smtClean="0">
                <a:latin typeface="Arial" panose="020B0604020202020204" pitchFamily="34" charset="0"/>
                <a:cs typeface="Arial" panose="020B0604020202020204" pitchFamily="34" charset="0"/>
              </a:rPr>
              <a:t> 4, </a:t>
            </a:r>
            <a:r>
              <a:rPr lang="cs-CZ" sz="1050" dirty="0" err="1" smtClean="0">
                <a:latin typeface="Arial" panose="020B0604020202020204" pitchFamily="34" charset="0"/>
                <a:cs typeface="Arial" panose="020B0604020202020204" pitchFamily="34" charset="0"/>
              </a:rPr>
              <a:t>J.Viktora</a:t>
            </a:r>
            <a:r>
              <a:rPr lang="cs-CZ" sz="1050" dirty="0" smtClean="0">
                <a:latin typeface="Arial" panose="020B0604020202020204" pitchFamily="34" charset="0"/>
                <a:cs typeface="Arial" panose="020B0604020202020204" pitchFamily="34" charset="0"/>
              </a:rPr>
              <a:t> 4, </a:t>
            </a:r>
            <a:r>
              <a:rPr lang="cs-CZ" sz="1050" dirty="0" err="1" smtClean="0">
                <a:latin typeface="Arial" panose="020B0604020202020204" pitchFamily="34" charset="0"/>
                <a:cs typeface="Arial" panose="020B0604020202020204" pitchFamily="34" charset="0"/>
              </a:rPr>
              <a:t>R.Paďour</a:t>
            </a:r>
            <a:r>
              <a:rPr lang="cs-CZ" sz="1050" dirty="0" smtClean="0">
                <a:latin typeface="Arial" panose="020B0604020202020204" pitchFamily="34" charset="0"/>
                <a:cs typeface="Arial" panose="020B0604020202020204" pitchFamily="34" charset="0"/>
              </a:rPr>
              <a:t> 2, </a:t>
            </a:r>
            <a:r>
              <a:rPr lang="cs-CZ" sz="1050" dirty="0" err="1" smtClean="0">
                <a:latin typeface="Arial" panose="020B0604020202020204" pitchFamily="34" charset="0"/>
                <a:cs typeface="Arial" panose="020B0604020202020204" pitchFamily="34" charset="0"/>
              </a:rPr>
              <a:t>P.Oliva</a:t>
            </a:r>
            <a:r>
              <a:rPr lang="cs-CZ" sz="1050" dirty="0" smtClean="0">
                <a:latin typeface="Arial" panose="020B0604020202020204" pitchFamily="34" charset="0"/>
                <a:cs typeface="Arial" panose="020B0604020202020204" pitchFamily="34" charset="0"/>
              </a:rPr>
              <a:t> 1, </a:t>
            </a:r>
          </a:p>
          <a:p>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L.Viktora</a:t>
            </a:r>
            <a:r>
              <a:rPr lang="cs-CZ" sz="1050" dirty="0" smtClean="0">
                <a:latin typeface="Arial" panose="020B0604020202020204" pitchFamily="34" charset="0"/>
                <a:cs typeface="Arial" panose="020B0604020202020204" pitchFamily="34" charset="0"/>
              </a:rPr>
              <a:t> 1, </a:t>
            </a:r>
            <a:r>
              <a:rPr lang="cs-CZ" sz="1050" dirty="0" err="1" smtClean="0">
                <a:latin typeface="Arial" panose="020B0604020202020204" pitchFamily="34" charset="0"/>
                <a:cs typeface="Arial" panose="020B0604020202020204" pitchFamily="34" charset="0"/>
              </a:rPr>
              <a:t>P,Bradáč</a:t>
            </a:r>
            <a:r>
              <a:rPr lang="cs-CZ" sz="1050" dirty="0" smtClean="0">
                <a:latin typeface="Arial" panose="020B0604020202020204" pitchFamily="34" charset="0"/>
                <a:cs typeface="Arial" panose="020B0604020202020204" pitchFamily="34" charset="0"/>
              </a:rPr>
              <a:t> 1</a:t>
            </a:r>
          </a:p>
          <a:p>
            <a:r>
              <a:rPr lang="cs-CZ" sz="1050" u="sng" dirty="0" smtClean="0">
                <a:latin typeface="Arial" panose="020B0604020202020204" pitchFamily="34" charset="0"/>
                <a:cs typeface="Arial" panose="020B0604020202020204" pitchFamily="34" charset="0"/>
              </a:rPr>
              <a:t>Sestava</a:t>
            </a:r>
            <a:r>
              <a:rPr lang="cs-CZ" sz="1050" dirty="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R.Kolačev-D.Lančarič</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B.Koleničová</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R.Paďour</a:t>
            </a:r>
            <a:r>
              <a:rPr lang="cs-CZ" sz="1050" dirty="0" smtClean="0">
                <a:latin typeface="Arial" panose="020B0604020202020204" pitchFamily="34" charset="0"/>
                <a:cs typeface="Arial" panose="020B0604020202020204" pitchFamily="34" charset="0"/>
              </a:rPr>
              <a:t>, </a:t>
            </a:r>
          </a:p>
          <a:p>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L.Širochoman</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P.Oliva</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P.Hůrka</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D,Hromy</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L,Viktora</a:t>
            </a:r>
            <a:r>
              <a:rPr lang="cs-CZ" sz="1050" dirty="0" smtClean="0">
                <a:latin typeface="Arial" panose="020B0604020202020204" pitchFamily="34" charset="0"/>
                <a:cs typeface="Arial" panose="020B0604020202020204" pitchFamily="34" charset="0"/>
              </a:rPr>
              <a:t>, </a:t>
            </a:r>
          </a:p>
          <a:p>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J.Viktora</a:t>
            </a:r>
            <a:r>
              <a:rPr lang="cs-CZ" sz="1050" dirty="0" smtClean="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P.Bradáč</a:t>
            </a:r>
            <a:endParaRPr lang="cs-CZ" sz="1050" dirty="0" smtClean="0">
              <a:latin typeface="Arial" panose="020B0604020202020204" pitchFamily="34" charset="0"/>
              <a:cs typeface="Arial" panose="020B0604020202020204" pitchFamily="34" charset="0"/>
            </a:endParaRPr>
          </a:p>
          <a:p>
            <a:r>
              <a:rPr lang="cs-CZ" sz="1050" u="sng" dirty="0" smtClean="0">
                <a:latin typeface="Arial" panose="020B0604020202020204" pitchFamily="34" charset="0"/>
                <a:cs typeface="Arial" panose="020B0604020202020204" pitchFamily="34" charset="0"/>
              </a:rPr>
              <a:t>Trenér</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M.Hromy</a:t>
            </a:r>
            <a:endParaRPr lang="cs-CZ" sz="1050" dirty="0">
              <a:latin typeface="Arial" panose="020B0604020202020204" pitchFamily="34" charset="0"/>
              <a:cs typeface="Arial" panose="020B0604020202020204" pitchFamily="34" charset="0"/>
            </a:endParaRPr>
          </a:p>
          <a:p>
            <a:r>
              <a:rPr lang="cs-CZ" sz="1050" u="sng" dirty="0">
                <a:latin typeface="Arial" panose="020B0604020202020204" pitchFamily="34" charset="0"/>
                <a:cs typeface="Arial" panose="020B0604020202020204" pitchFamily="34" charset="0"/>
              </a:rPr>
              <a:t>Rozhodčí</a:t>
            </a:r>
            <a:r>
              <a:rPr lang="cs-CZ" sz="1050" dirty="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V.Řízek</a:t>
            </a:r>
            <a:endParaRPr lang="cs-CZ" sz="1050" dirty="0">
              <a:latin typeface="Arial" panose="020B0604020202020204" pitchFamily="34" charset="0"/>
              <a:cs typeface="Arial" panose="020B0604020202020204" pitchFamily="34" charset="0"/>
            </a:endParaRPr>
          </a:p>
          <a:p>
            <a:pPr algn="ctr"/>
            <a:endParaRPr lang="cs-CZ" sz="1050" dirty="0">
              <a:latin typeface="Arial Black" panose="020B0A04020102020204" pitchFamily="34" charset="0"/>
            </a:endParaRPr>
          </a:p>
        </p:txBody>
      </p:sp>
      <p:sp>
        <p:nvSpPr>
          <p:cNvPr id="8" name="TextovéPole 7">
            <a:extLst>
              <a:ext uri="{FF2B5EF4-FFF2-40B4-BE49-F238E27FC236}">
                <a16:creationId xmlns:a16="http://schemas.microsoft.com/office/drawing/2014/main" id="{71F790BC-8A1A-4EB0-8C02-4C7000E05EA5}"/>
              </a:ext>
            </a:extLst>
          </p:cNvPr>
          <p:cNvSpPr txBox="1"/>
          <p:nvPr/>
        </p:nvSpPr>
        <p:spPr>
          <a:xfrm>
            <a:off x="216000" y="163116"/>
            <a:ext cx="4536501" cy="830997"/>
          </a:xfrm>
          <a:prstGeom prst="rect">
            <a:avLst/>
          </a:prstGeom>
          <a:blipFill>
            <a:blip r:embed="rId2"/>
            <a:tile tx="0" ty="0" sx="100000" sy="100000" flip="none" algn="tl"/>
          </a:blipFill>
          <a:effectLst>
            <a:softEdge rad="0"/>
          </a:effectLst>
        </p:spPr>
        <p:txBody>
          <a:bodyPr wrap="square" rtlCol="0">
            <a:spAutoFit/>
          </a:bodyPr>
          <a:lstStyle/>
          <a:p>
            <a:pPr algn="ctr"/>
            <a:r>
              <a:rPr lang="cs-CZ" sz="2400" dirty="0" smtClean="0">
                <a:solidFill>
                  <a:srgbClr val="0033CC"/>
                </a:solidFill>
              </a:rPr>
              <a:t>V poháru dospělých jsme  vypadli hned v 1. kole</a:t>
            </a:r>
            <a:endParaRPr lang="cs-CZ" sz="2400" dirty="0">
              <a:solidFill>
                <a:srgbClr val="0033CC"/>
              </a:solidFill>
            </a:endParaRPr>
          </a:p>
        </p:txBody>
      </p:sp>
      <p:sp>
        <p:nvSpPr>
          <p:cNvPr id="9" name="TextovéPole 8">
            <a:extLst>
              <a:ext uri="{FF2B5EF4-FFF2-40B4-BE49-F238E27FC236}">
                <a16:creationId xmlns:a16="http://schemas.microsoft.com/office/drawing/2014/main" id="{5CE56A71-13C0-4221-BEC9-434AAB8EDE34}"/>
              </a:ext>
            </a:extLst>
          </p:cNvPr>
          <p:cNvSpPr txBox="1"/>
          <p:nvPr/>
        </p:nvSpPr>
        <p:spPr>
          <a:xfrm>
            <a:off x="73076" y="1099220"/>
            <a:ext cx="4680517" cy="5847755"/>
          </a:xfrm>
          <a:prstGeom prst="rect">
            <a:avLst/>
          </a:prstGeom>
          <a:solidFill>
            <a:srgbClr val="FFFF99"/>
          </a:solidFill>
          <a:effectLst>
            <a:softEdge rad="0"/>
          </a:effectLst>
        </p:spPr>
        <p:txBody>
          <a:bodyPr wrap="square" rtlCol="0">
            <a:spAutoFit/>
          </a:bodyPr>
          <a:lstStyle/>
          <a:p>
            <a:pPr algn="ctr"/>
            <a:r>
              <a:rPr lang="cs-CZ" sz="2200" dirty="0">
                <a:latin typeface="Eras Bold ITC" panose="020B0907030504020204" pitchFamily="34" charset="0"/>
              </a:rPr>
              <a:t>TJ Union Děčín – SK Štětí</a:t>
            </a:r>
          </a:p>
          <a:p>
            <a:pPr algn="ctr"/>
            <a:r>
              <a:rPr lang="cs-CZ" sz="2200" dirty="0" smtClean="0">
                <a:latin typeface="Eras Bold ITC" panose="020B0907030504020204" pitchFamily="34" charset="0"/>
              </a:rPr>
              <a:t>5:4(4:2)  </a:t>
            </a:r>
            <a:r>
              <a:rPr lang="cs-CZ" sz="2200" dirty="0">
                <a:latin typeface="Eras Bold ITC" panose="020B0907030504020204" pitchFamily="34" charset="0"/>
              </a:rPr>
              <a:t>1.kolo  </a:t>
            </a:r>
            <a:r>
              <a:rPr lang="cs-CZ" sz="2200" dirty="0" smtClean="0">
                <a:latin typeface="Eras Bold ITC" panose="020B0907030504020204" pitchFamily="34" charset="0"/>
              </a:rPr>
              <a:t>5.9.2018</a:t>
            </a:r>
          </a:p>
          <a:p>
            <a:pPr algn="just"/>
            <a:r>
              <a:rPr lang="cs-CZ" sz="1100" b="0" dirty="0" smtClean="0">
                <a:latin typeface="Arial" panose="020B0604020202020204" pitchFamily="34" charset="0"/>
                <a:cs typeface="Arial" panose="020B0604020202020204" pitchFamily="34" charset="0"/>
              </a:rPr>
              <a:t>Příležitost dostali hráči, kteří se na hřišti v mistrákách tak často neobjevují a v úvodu se nám dařilo. Po centru na zadní už ve 3. minutě vstřelil branku na 1:0 Tomáš </a:t>
            </a:r>
            <a:r>
              <a:rPr lang="cs-CZ" sz="1100" b="0" dirty="0" err="1" smtClean="0">
                <a:latin typeface="Arial" panose="020B0604020202020204" pitchFamily="34" charset="0"/>
                <a:cs typeface="Arial" panose="020B0604020202020204" pitchFamily="34" charset="0"/>
              </a:rPr>
              <a:t>Belák</a:t>
            </a:r>
            <a:r>
              <a:rPr lang="cs-CZ" sz="1100" b="0" dirty="0" smtClean="0">
                <a:latin typeface="Arial" panose="020B0604020202020204" pitchFamily="34" charset="0"/>
                <a:cs typeface="Arial" panose="020B0604020202020204" pitchFamily="34" charset="0"/>
              </a:rPr>
              <a:t>. Druhou přidal David Mencl ve 12. minutě, když mu na gól přihrál autor   prvního gólu. Zpátky do zápasu se domácí vrátili o 4. minuty později z volného přímého kopu. V dalším minutách jsme měli několik příležitostí na vstřelení branky,  ale buď byla střela nepřesná nebo nevyšla finální přihrávka. Pak to ale přišla a mezi 32. až 40. minutou jsme zažili totální destrukci obranné činnosti. Hráči Bezouška a </a:t>
            </a:r>
            <a:r>
              <a:rPr lang="cs-CZ" sz="1100" b="0" dirty="0" err="1" smtClean="0">
                <a:latin typeface="Arial" panose="020B0604020202020204" pitchFamily="34" charset="0"/>
                <a:cs typeface="Arial" panose="020B0604020202020204" pitchFamily="34" charset="0"/>
              </a:rPr>
              <a:t>Galaš</a:t>
            </a:r>
            <a:r>
              <a:rPr lang="cs-CZ" sz="1100" b="0" dirty="0" smtClean="0">
                <a:latin typeface="Arial" panose="020B0604020202020204" pitchFamily="34" charset="0"/>
                <a:cs typeface="Arial" panose="020B0604020202020204" pitchFamily="34" charset="0"/>
              </a:rPr>
              <a:t> si s obranou začali dělat co chtěli a diváci se nestačili divit- Nakonec jsme do kabin odcházeli z našeho pohledu za stavu 2:4. Do druhé půle jsme nastoupili ve stejném složení, ale místo kontaktní branky jsme v 58. minutě tahali míč ze sítě popáté. Trenéři reagovali hromadným střídáním, ale na 3:5 se nám podařilo snížit až v 69. minutě z kopačky Vokouna po přihrávce od Slavíčka. Soupeře jsme zatlačili na jeho polovině, ale naše snaha vstřelit gól k úspěchu dlouho nevedla. Kombinace byla příliš složitá a většina útoků šla středem hřiště, kde byl plno. Když už se nám vystřelit na branku podařilo, tak to zase končilo mimo tři tyče. Až v 82. minutě pomohla </a:t>
            </a:r>
            <a:r>
              <a:rPr lang="cs-CZ" sz="1100" b="0" dirty="0" err="1" smtClean="0">
                <a:latin typeface="Arial" panose="020B0604020202020204" pitchFamily="34" charset="0"/>
                <a:cs typeface="Arial" panose="020B0604020202020204" pitchFamily="34" charset="0"/>
              </a:rPr>
              <a:t>Slaničkovi</a:t>
            </a:r>
            <a:r>
              <a:rPr lang="cs-CZ" sz="1100" b="0" dirty="0" smtClean="0">
                <a:latin typeface="Arial" panose="020B0604020202020204" pitchFamily="34" charset="0"/>
                <a:cs typeface="Arial" panose="020B0604020202020204" pitchFamily="34" charset="0"/>
              </a:rPr>
              <a:t> po volném přímém kopu teč a míč zapadl k tyči na 4:5. Do konce zbývalo ještě 8 minut, a i když tam pár náznaků na vyrovnání bylo, tak jsme se už neprosadil a účastník I.B třídy z Děčína mohl slavit postup do dalšího kola.</a:t>
            </a:r>
          </a:p>
          <a:p>
            <a:r>
              <a:rPr lang="cs-CZ" sz="1100" b="0" u="sng" dirty="0" smtClean="0">
                <a:latin typeface="Arial" panose="020B0604020202020204" pitchFamily="34" charset="0"/>
                <a:cs typeface="Arial" panose="020B0604020202020204" pitchFamily="34" charset="0"/>
              </a:rPr>
              <a:t>Branky:</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T.Belák</a:t>
            </a:r>
            <a:r>
              <a:rPr lang="cs-CZ" sz="1100" b="0" dirty="0" smtClean="0">
                <a:latin typeface="Arial" panose="020B0604020202020204" pitchFamily="34" charset="0"/>
                <a:cs typeface="Arial" panose="020B0604020202020204" pitchFamily="34" charset="0"/>
              </a:rPr>
              <a:t> 1, </a:t>
            </a:r>
            <a:r>
              <a:rPr lang="cs-CZ" sz="1100" b="0" dirty="0" err="1" smtClean="0">
                <a:latin typeface="Arial" panose="020B0604020202020204" pitchFamily="34" charset="0"/>
                <a:cs typeface="Arial" panose="020B0604020202020204" pitchFamily="34" charset="0"/>
              </a:rPr>
              <a:t>D.Mencl</a:t>
            </a:r>
            <a:r>
              <a:rPr lang="cs-CZ" sz="1100" b="0" dirty="0" smtClean="0">
                <a:latin typeface="Arial" panose="020B0604020202020204" pitchFamily="34" charset="0"/>
                <a:cs typeface="Arial" panose="020B0604020202020204" pitchFamily="34" charset="0"/>
              </a:rPr>
              <a:t> 1, </a:t>
            </a:r>
            <a:r>
              <a:rPr lang="cs-CZ" sz="1100" b="0" dirty="0" err="1" smtClean="0">
                <a:latin typeface="Arial" panose="020B0604020202020204" pitchFamily="34" charset="0"/>
                <a:cs typeface="Arial" panose="020B0604020202020204" pitchFamily="34" charset="0"/>
              </a:rPr>
              <a:t>J.Vokoun</a:t>
            </a:r>
            <a:r>
              <a:rPr lang="cs-CZ" sz="1100" b="0" dirty="0" smtClean="0">
                <a:latin typeface="Arial" panose="020B0604020202020204" pitchFamily="34" charset="0"/>
                <a:cs typeface="Arial" panose="020B0604020202020204" pitchFamily="34" charset="0"/>
              </a:rPr>
              <a:t> 1, </a:t>
            </a:r>
            <a:r>
              <a:rPr lang="cs-CZ" sz="1100" b="0" dirty="0" err="1" smtClean="0">
                <a:latin typeface="Arial" panose="020B0604020202020204" pitchFamily="34" charset="0"/>
                <a:cs typeface="Arial" panose="020B0604020202020204" pitchFamily="34" charset="0"/>
              </a:rPr>
              <a:t>R.Slanička</a:t>
            </a:r>
            <a:r>
              <a:rPr lang="cs-CZ" sz="1100" b="0" dirty="0" smtClean="0">
                <a:latin typeface="Arial" panose="020B0604020202020204" pitchFamily="34" charset="0"/>
                <a:cs typeface="Arial" panose="020B0604020202020204" pitchFamily="34" charset="0"/>
              </a:rPr>
              <a:t> 1</a:t>
            </a:r>
          </a:p>
          <a:p>
            <a:r>
              <a:rPr lang="cs-CZ" sz="1100" b="0" u="sng" dirty="0" smtClean="0">
                <a:latin typeface="Arial" panose="020B0604020202020204" pitchFamily="34" charset="0"/>
                <a:cs typeface="Arial" panose="020B0604020202020204" pitchFamily="34" charset="0"/>
              </a:rPr>
              <a:t>Sestava:</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T.Kysela-J.Černý</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J.Vacek</a:t>
            </a:r>
            <a:r>
              <a:rPr lang="cs-CZ" sz="1100" b="0" dirty="0" smtClean="0">
                <a:latin typeface="Arial" panose="020B0604020202020204" pitchFamily="34" charset="0"/>
                <a:cs typeface="Arial" panose="020B0604020202020204" pitchFamily="34" charset="0"/>
              </a:rPr>
              <a:t>(59.P.Stejskal), </a:t>
            </a:r>
            <a:r>
              <a:rPr lang="cs-CZ" sz="1100" b="0" dirty="0" err="1" smtClean="0">
                <a:latin typeface="Arial" panose="020B0604020202020204" pitchFamily="34" charset="0"/>
                <a:cs typeface="Arial" panose="020B0604020202020204" pitchFamily="34" charset="0"/>
              </a:rPr>
              <a:t>F.Svoboda</a:t>
            </a:r>
            <a:r>
              <a:rPr lang="cs-CZ" sz="1100" b="0" dirty="0" smtClean="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D.Mencl-T.Belák</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D.Beruška</a:t>
            </a:r>
            <a:r>
              <a:rPr lang="cs-CZ" sz="1100" b="0" dirty="0" smtClean="0">
                <a:latin typeface="Arial" panose="020B0604020202020204" pitchFamily="34" charset="0"/>
                <a:cs typeface="Arial" panose="020B0604020202020204" pitchFamily="34" charset="0"/>
              </a:rPr>
              <a:t>(59.R.Slanička), </a:t>
            </a:r>
          </a:p>
          <a:p>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R.Feko</a:t>
            </a:r>
            <a:r>
              <a:rPr lang="cs-CZ" sz="1100" b="0" dirty="0" smtClean="0">
                <a:latin typeface="Arial" panose="020B0604020202020204" pitchFamily="34" charset="0"/>
                <a:cs typeface="Arial" panose="020B0604020202020204" pitchFamily="34" charset="0"/>
              </a:rPr>
              <a:t>(</a:t>
            </a:r>
            <a:r>
              <a:rPr lang="cs-CZ" sz="1100" b="0" dirty="0" err="1" smtClean="0">
                <a:latin typeface="Arial" panose="020B0604020202020204" pitchFamily="34" charset="0"/>
                <a:cs typeface="Arial" panose="020B0604020202020204" pitchFamily="34" charset="0"/>
              </a:rPr>
              <a:t>M.Rejman</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J.Voukoun</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M.Faust</a:t>
            </a:r>
            <a:r>
              <a:rPr lang="cs-CZ" sz="1100" b="0" dirty="0" smtClean="0">
                <a:latin typeface="Arial" panose="020B0604020202020204" pitchFamily="34" charset="0"/>
                <a:cs typeface="Arial" panose="020B0604020202020204" pitchFamily="34" charset="0"/>
              </a:rPr>
              <a:t>(62.J.Slavíček)-</a:t>
            </a:r>
          </a:p>
          <a:p>
            <a:r>
              <a:rPr lang="cs-CZ" sz="1100" b="0" dirty="0">
                <a:latin typeface="Arial" panose="020B0604020202020204" pitchFamily="34" charset="0"/>
                <a:cs typeface="Arial" panose="020B0604020202020204" pitchFamily="34" charset="0"/>
              </a:rPr>
              <a:t> </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K.Horváth</a:t>
            </a:r>
            <a:r>
              <a:rPr lang="cs-CZ" sz="1100" b="0" dirty="0" smtClean="0">
                <a:latin typeface="Arial" panose="020B0604020202020204" pitchFamily="34" charset="0"/>
                <a:cs typeface="Arial" panose="020B0604020202020204" pitchFamily="34" charset="0"/>
              </a:rPr>
              <a:t>(27. </a:t>
            </a:r>
            <a:r>
              <a:rPr lang="cs-CZ" sz="1100" b="0" dirty="0" err="1" smtClean="0">
                <a:latin typeface="Arial" panose="020B0604020202020204" pitchFamily="34" charset="0"/>
                <a:cs typeface="Arial" panose="020B0604020202020204" pitchFamily="34" charset="0"/>
              </a:rPr>
              <a:t>M.Walter</a:t>
            </a:r>
            <a:r>
              <a:rPr lang="cs-CZ" sz="1100" b="0" dirty="0" smtClean="0">
                <a:latin typeface="Arial" panose="020B0604020202020204" pitchFamily="34" charset="0"/>
                <a:cs typeface="Arial" panose="020B0604020202020204" pitchFamily="34" charset="0"/>
              </a:rPr>
              <a:t>)</a:t>
            </a:r>
          </a:p>
          <a:p>
            <a:r>
              <a:rPr lang="cs-CZ" sz="1100" b="0" u="sng" dirty="0" smtClean="0">
                <a:latin typeface="Arial" panose="020B0604020202020204" pitchFamily="34" charset="0"/>
                <a:cs typeface="Arial" panose="020B0604020202020204" pitchFamily="34" charset="0"/>
              </a:rPr>
              <a:t>Připraveni</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J.Gabriel</a:t>
            </a:r>
            <a:endParaRPr lang="cs-CZ" sz="1100" b="0" dirty="0" smtClean="0">
              <a:latin typeface="Arial" panose="020B0604020202020204" pitchFamily="34" charset="0"/>
              <a:cs typeface="Arial" panose="020B0604020202020204" pitchFamily="34" charset="0"/>
            </a:endParaRPr>
          </a:p>
          <a:p>
            <a:r>
              <a:rPr lang="cs-CZ" sz="1100" b="0" u="sng" dirty="0" smtClean="0">
                <a:latin typeface="Arial" panose="020B0604020202020204" pitchFamily="34" charset="0"/>
                <a:cs typeface="Arial" panose="020B0604020202020204" pitchFamily="34" charset="0"/>
              </a:rPr>
              <a:t>Trenér:</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J.Ransdorf</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K.Zuna</a:t>
            </a:r>
            <a:r>
              <a:rPr lang="cs-CZ" sz="1100" b="0" dirty="0" smtClean="0">
                <a:latin typeface="Arial" panose="020B0604020202020204" pitchFamily="34" charset="0"/>
                <a:cs typeface="Arial" panose="020B0604020202020204" pitchFamily="34" charset="0"/>
              </a:rPr>
              <a:t>  </a:t>
            </a:r>
            <a:r>
              <a:rPr lang="cs-CZ" sz="1100" b="0" u="sng" dirty="0" smtClean="0">
                <a:latin typeface="Arial" panose="020B0604020202020204" pitchFamily="34" charset="0"/>
                <a:cs typeface="Arial" panose="020B0604020202020204" pitchFamily="34" charset="0"/>
              </a:rPr>
              <a:t>Vedoucí:</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M.Plíšek</a:t>
            </a:r>
            <a:r>
              <a:rPr lang="cs-CZ" sz="1100" b="0" dirty="0" smtClean="0">
                <a:latin typeface="Arial" panose="020B0604020202020204" pitchFamily="34" charset="0"/>
                <a:cs typeface="Arial" panose="020B0604020202020204" pitchFamily="34" charset="0"/>
              </a:rPr>
              <a:t>  </a:t>
            </a:r>
            <a:r>
              <a:rPr lang="cs-CZ" sz="1100" b="0" u="sng" dirty="0" smtClean="0">
                <a:latin typeface="Arial" panose="020B0604020202020204" pitchFamily="34" charset="0"/>
                <a:cs typeface="Arial" panose="020B0604020202020204" pitchFamily="34" charset="0"/>
              </a:rPr>
              <a:t>Masér:</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K.Zavřel</a:t>
            </a:r>
            <a:endParaRPr lang="cs-CZ" sz="1100" b="0" dirty="0" smtClean="0">
              <a:latin typeface="Arial" panose="020B0604020202020204" pitchFamily="34" charset="0"/>
              <a:cs typeface="Arial" panose="020B0604020202020204" pitchFamily="34" charset="0"/>
            </a:endParaRPr>
          </a:p>
          <a:p>
            <a:r>
              <a:rPr lang="cs-CZ" sz="1100" b="0" u="sng" dirty="0" smtClean="0">
                <a:latin typeface="Arial" panose="020B0604020202020204" pitchFamily="34" charset="0"/>
                <a:cs typeface="Arial" panose="020B0604020202020204" pitchFamily="34" charset="0"/>
              </a:rPr>
              <a:t>Rozhodčí: </a:t>
            </a:r>
            <a:r>
              <a:rPr lang="cs-CZ" sz="1100" b="0" dirty="0" err="1" smtClean="0">
                <a:latin typeface="Arial" panose="020B0604020202020204" pitchFamily="34" charset="0"/>
                <a:cs typeface="Arial" panose="020B0604020202020204" pitchFamily="34" charset="0"/>
              </a:rPr>
              <a:t>M.Sabo-J,Jirsák</a:t>
            </a:r>
            <a:r>
              <a:rPr lang="cs-CZ" sz="1100" b="0" dirty="0" smtClean="0">
                <a:latin typeface="Arial" panose="020B0604020202020204" pitchFamily="34" charset="0"/>
                <a:cs typeface="Arial" panose="020B0604020202020204" pitchFamily="34" charset="0"/>
              </a:rPr>
              <a:t>, </a:t>
            </a:r>
            <a:r>
              <a:rPr lang="cs-CZ" sz="1100" b="0" dirty="0" err="1" smtClean="0">
                <a:latin typeface="Arial" panose="020B0604020202020204" pitchFamily="34" charset="0"/>
                <a:cs typeface="Arial" panose="020B0604020202020204" pitchFamily="34" charset="0"/>
              </a:rPr>
              <a:t>T,Červený</a:t>
            </a:r>
            <a:endParaRPr lang="cs-CZ" sz="1100" b="0" dirty="0">
              <a:latin typeface="Arial" panose="020B0604020202020204" pitchFamily="34" charset="0"/>
              <a:cs typeface="Arial" panose="020B0604020202020204" pitchFamily="34" charset="0"/>
            </a:endParaRPr>
          </a:p>
        </p:txBody>
      </p:sp>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endParaRPr lang="cs-CZ" sz="800" dirty="0">
              <a:latin typeface="Bookman Old Style" pitchFamily="18" charset="0"/>
            </a:endParaRPr>
          </a:p>
        </p:txBody>
      </p:sp>
      <p:sp>
        <p:nvSpPr>
          <p:cNvPr id="11" name="TextovéPole 10"/>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Tree>
    <p:extLst>
      <p:ext uri="{BB962C8B-B14F-4D97-AF65-F5344CB8AC3E}">
        <p14:creationId xmlns:p14="http://schemas.microsoft.com/office/powerpoint/2010/main" val="282669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D28F5404-75D0-447B-8FAB-75639FD76995}"/>
              </a:ext>
            </a:extLst>
          </p:cNvPr>
          <p:cNvSpPr txBox="1"/>
          <p:nvPr/>
        </p:nvSpPr>
        <p:spPr>
          <a:xfrm>
            <a:off x="129082" y="1315244"/>
            <a:ext cx="4501032" cy="4201150"/>
          </a:xfrm>
          <a:prstGeom prst="rect">
            <a:avLst/>
          </a:prstGeom>
          <a:noFill/>
          <a:effectLst>
            <a:softEdge rad="0"/>
          </a:effectLst>
        </p:spPr>
        <p:txBody>
          <a:bodyPr wrap="square" rtlCol="0">
            <a:spAutoFit/>
          </a:bodyPr>
          <a:lstStyle/>
          <a:p>
            <a:pPr algn="ctr"/>
            <a:r>
              <a:rPr lang="cs-CZ" sz="1800" u="sng" dirty="0">
                <a:highlight>
                  <a:srgbClr val="66FFFF"/>
                </a:highlight>
                <a:latin typeface="Arial" panose="020B0604020202020204" pitchFamily="34" charset="0"/>
                <a:cs typeface="Arial" panose="020B0604020202020204" pitchFamily="34" charset="0"/>
              </a:rPr>
              <a:t>TJ Hvězda Trnovany – SK Štětí</a:t>
            </a:r>
          </a:p>
          <a:p>
            <a:pPr algn="ctr"/>
            <a:r>
              <a:rPr lang="cs-CZ" sz="1800" u="sng" dirty="0">
                <a:highlight>
                  <a:srgbClr val="66FFFF"/>
                </a:highlight>
                <a:latin typeface="Arial" panose="020B0604020202020204" pitchFamily="34" charset="0"/>
                <a:cs typeface="Arial" panose="020B0604020202020204" pitchFamily="34" charset="0"/>
              </a:rPr>
              <a:t>2:1(1:0)   25.8.2018  1.kolo  I.A třída</a:t>
            </a:r>
          </a:p>
          <a:p>
            <a:pPr algn="just"/>
            <a:r>
              <a:rPr lang="cs-CZ" sz="1100" b="0" dirty="0">
                <a:latin typeface="Arial" panose="020B0604020202020204" pitchFamily="34" charset="0"/>
                <a:cs typeface="Arial" panose="020B0604020202020204" pitchFamily="34" charset="0"/>
              </a:rPr>
              <a:t>Novou sezónu  zahájili dorostenci sympaticky a svého soupeře zatlačili na jeho polovinu. Přišly i nějaké ty šance, ale k naší nelibosti zůstaly nevyužity. Domácí se postupně začínali probouzet a vyprodukovali několik nepříjemných střel, které skončily mimo brankovou konstrukci. První branka zápasu se urodila ve 28. minutě. Špatně jsme se soustředili na bránění rohu a domácí slavili.  Během chvilky mohlo být i hůř, ale </a:t>
            </a:r>
            <a:r>
              <a:rPr lang="cs-CZ" sz="1100" b="0" dirty="0" err="1">
                <a:latin typeface="Arial" panose="020B0604020202020204" pitchFamily="34" charset="0"/>
                <a:cs typeface="Arial" panose="020B0604020202020204" pitchFamily="34" charset="0"/>
              </a:rPr>
              <a:t>Šrotýř</a:t>
            </a:r>
            <a:r>
              <a:rPr lang="cs-CZ" sz="1100" b="0" dirty="0">
                <a:latin typeface="Arial" panose="020B0604020202020204" pitchFamily="34" charset="0"/>
                <a:cs typeface="Arial" panose="020B0604020202020204" pitchFamily="34" charset="0"/>
              </a:rPr>
              <a:t> v brance reflexivně balón vyrazil. Do poločasu jsme se snažili ještě vyrovnat, ale koncovka byla v tomto utkání naší největší slabinou. Druhý poločas jsme začali opět tlak na domácí branku, ale vyrovnání přišlo až v 75. minutě. Po rohu srovnal hlavou na 1:1 Tomáš </a:t>
            </a:r>
            <a:r>
              <a:rPr lang="cs-CZ" sz="1100" b="0" dirty="0" err="1">
                <a:latin typeface="Arial" panose="020B0604020202020204" pitchFamily="34" charset="0"/>
                <a:cs typeface="Arial" panose="020B0604020202020204" pitchFamily="34" charset="0"/>
              </a:rPr>
              <a:t>Dopater</a:t>
            </a:r>
            <a:r>
              <a:rPr lang="cs-CZ" sz="1100" b="0" dirty="0">
                <a:latin typeface="Arial" panose="020B0604020202020204" pitchFamily="34" charset="0"/>
                <a:cs typeface="Arial" panose="020B0604020202020204" pitchFamily="34" charset="0"/>
              </a:rPr>
              <a:t>. Než jsme stačili vstřebat radost z vyrovnávací branky, tak jsme o 2 minuty později zaspali v bránění a domácí opět vedli tentokrát 2:1. To ž se ale blížil konec zápasu, a i když bylo několik možností na srovnání výsledku, tak to bylo bez výsledku a domácí mohli slavit výhru: </a:t>
            </a:r>
          </a:p>
          <a:p>
            <a:pPr algn="just"/>
            <a:r>
              <a:rPr lang="cs-CZ" sz="1100" b="0" u="sng" dirty="0">
                <a:latin typeface="Arial" panose="020B0604020202020204" pitchFamily="34" charset="0"/>
                <a:cs typeface="Arial" panose="020B0604020202020204" pitchFamily="34" charset="0"/>
              </a:rPr>
              <a:t>Branky: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L.Šrotýř-P.Fulín</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D.Ivanič</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P.Kadlec</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A.Špaček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L.Ladič</a:t>
            </a:r>
            <a:r>
              <a:rPr lang="cs-CZ" sz="1100" b="0" dirty="0">
                <a:latin typeface="Arial" panose="020B0604020202020204" pitchFamily="34" charset="0"/>
                <a:cs typeface="Arial" panose="020B0604020202020204" pitchFamily="34" charset="0"/>
              </a:rPr>
              <a:t>, </a:t>
            </a:r>
          </a:p>
          <a:p>
            <a:pPr algn="just"/>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O.Malecha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J.Daniluk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J.Pilař</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T.Dopater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M.Nedvěd</a:t>
            </a:r>
            <a:r>
              <a:rPr lang="cs-CZ" sz="1100" b="0" dirty="0">
                <a:latin typeface="Arial" panose="020B0604020202020204" pitchFamily="34" charset="0"/>
                <a:cs typeface="Arial" panose="020B0604020202020204" pitchFamily="34" charset="0"/>
              </a:rPr>
              <a:t>, </a:t>
            </a:r>
          </a:p>
          <a:p>
            <a:pPr algn="just"/>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J.Šedivý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R.Šíma</a:t>
            </a:r>
            <a:endParaRPr lang="cs-CZ" sz="1100" b="0" dirty="0">
              <a:latin typeface="Arial" panose="020B0604020202020204" pitchFamily="34" charset="0"/>
              <a:cs typeface="Arial" panose="020B0604020202020204" pitchFamily="34" charset="0"/>
            </a:endParaRPr>
          </a:p>
          <a:p>
            <a:pPr algn="just"/>
            <a:r>
              <a:rPr lang="cs-CZ" sz="1100" b="0" u="sng" dirty="0">
                <a:latin typeface="Arial" panose="020B0604020202020204" pitchFamily="34" charset="0"/>
                <a:cs typeface="Arial" panose="020B0604020202020204" pitchFamily="34" charset="0"/>
              </a:rPr>
              <a:t>Trenér: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Z.Németh</a:t>
            </a:r>
            <a:endParaRPr lang="cs-CZ" sz="1100" b="0" dirty="0">
              <a:latin typeface="Arial" panose="020B0604020202020204" pitchFamily="34" charset="0"/>
              <a:cs typeface="Arial" panose="020B0604020202020204" pitchFamily="34" charset="0"/>
            </a:endParaRPr>
          </a:p>
          <a:p>
            <a:pPr algn="just"/>
            <a:r>
              <a:rPr lang="cs-CZ" sz="1100" b="0" u="sng" dirty="0" err="1">
                <a:latin typeface="Arial" panose="020B0604020202020204" pitchFamily="34" charset="0"/>
                <a:cs typeface="Arial" panose="020B0604020202020204" pitchFamily="34" charset="0"/>
              </a:rPr>
              <a:t>Rozhodčí</a:t>
            </a:r>
            <a:r>
              <a:rPr lang="cs-CZ" sz="1100" b="0" dirty="0" err="1">
                <a:latin typeface="Arial" panose="020B0604020202020204" pitchFamily="34" charset="0"/>
                <a:cs typeface="Arial" panose="020B0604020202020204" pitchFamily="34" charset="0"/>
              </a:rPr>
              <a:t>:M-Mráz-Radovan</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Glaw</a:t>
            </a:r>
            <a:r>
              <a:rPr lang="cs-CZ" sz="1100" b="0" dirty="0">
                <a:latin typeface="Arial" panose="020B0604020202020204" pitchFamily="34" charset="0"/>
                <a:cs typeface="Arial" panose="020B0604020202020204" pitchFamily="34" charset="0"/>
              </a:rPr>
              <a:t>(laik), Václav Petrů(laik)  35 diváků	 </a:t>
            </a:r>
          </a:p>
        </p:txBody>
      </p:sp>
      <p:pic>
        <p:nvPicPr>
          <p:cNvPr id="7" name="Obrázek 6">
            <a:extLst>
              <a:ext uri="{FF2B5EF4-FFF2-40B4-BE49-F238E27FC236}">
                <a16:creationId xmlns:a16="http://schemas.microsoft.com/office/drawing/2014/main" id="{FC98D28A-1D47-454C-B326-CA822F3CD86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584152" y="5872182"/>
            <a:ext cx="1080120" cy="1069319"/>
          </a:xfrm>
          <a:prstGeom prst="rect">
            <a:avLst/>
          </a:prstGeom>
        </p:spPr>
      </p:pic>
      <p:sp>
        <p:nvSpPr>
          <p:cNvPr id="8" name="TextovéPole 7">
            <a:extLst>
              <a:ext uri="{FF2B5EF4-FFF2-40B4-BE49-F238E27FC236}">
                <a16:creationId xmlns:a16="http://schemas.microsoft.com/office/drawing/2014/main" id="{D3923C88-FB3F-487B-9310-E433467F8C76}"/>
              </a:ext>
            </a:extLst>
          </p:cNvPr>
          <p:cNvSpPr txBox="1"/>
          <p:nvPr/>
        </p:nvSpPr>
        <p:spPr>
          <a:xfrm>
            <a:off x="138656" y="239341"/>
            <a:ext cx="4680520" cy="707886"/>
          </a:xfrm>
          <a:prstGeom prst="rect">
            <a:avLst/>
          </a:prstGeom>
          <a:noFill/>
          <a:ln w="44450">
            <a:solidFill>
              <a:srgbClr val="CC0066"/>
            </a:solidFill>
          </a:ln>
          <a:effectLst>
            <a:glow rad="101600">
              <a:srgbClr val="FFFF66"/>
            </a:glow>
            <a:outerShdw blurRad="50800" dist="50800" dir="5400000" algn="ctr" rotWithShape="0">
              <a:srgbClr val="66FFFF"/>
            </a:outerShdw>
            <a:softEdge rad="0"/>
          </a:effectLst>
        </p:spPr>
        <p:txBody>
          <a:bodyPr wrap="square" rtlCol="0">
            <a:spAutoFit/>
          </a:bodyPr>
          <a:lstStyle/>
          <a:p>
            <a:pPr algn="ctr"/>
            <a:r>
              <a:rPr lang="cs-CZ" sz="2000" dirty="0">
                <a:effectLst>
                  <a:outerShdw blurRad="50800" dist="38100" dir="5400000" algn="t" rotWithShape="0">
                    <a:prstClr val="black">
                      <a:alpha val="40000"/>
                    </a:prstClr>
                  </a:outerShdw>
                </a:effectLst>
                <a:latin typeface="Arial Black" panose="020B0A04020102020204" pitchFamily="34" charset="0"/>
              </a:rPr>
              <a:t>Dorostenci v 1. kole nového ročníku vyšli naprázdno   </a:t>
            </a:r>
          </a:p>
        </p:txBody>
      </p:sp>
      <p:sp>
        <p:nvSpPr>
          <p:cNvPr id="5" name="TextovéPole 4"/>
          <p:cNvSpPr txBox="1"/>
          <p:nvPr/>
        </p:nvSpPr>
        <p:spPr>
          <a:xfrm>
            <a:off x="7488808" y="694150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
        <p:nvSpPr>
          <p:cNvPr id="9" name="TextovéPole 8"/>
          <p:cNvSpPr txBox="1"/>
          <p:nvPr/>
        </p:nvSpPr>
        <p:spPr>
          <a:xfrm>
            <a:off x="2643560" y="6833779"/>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pic>
        <p:nvPicPr>
          <p:cNvPr id="2" name="Obrázek 1"/>
          <p:cNvPicPr>
            <a:picLocks noChangeAspect="1"/>
          </p:cNvPicPr>
          <p:nvPr/>
        </p:nvPicPr>
        <p:blipFill>
          <a:blip r:embed="rId4"/>
          <a:stretch>
            <a:fillRect/>
          </a:stretch>
        </p:blipFill>
        <p:spPr>
          <a:xfrm>
            <a:off x="5544592" y="739179"/>
            <a:ext cx="4559842" cy="6094599"/>
          </a:xfrm>
          <a:prstGeom prst="rect">
            <a:avLst/>
          </a:prstGeom>
        </p:spPr>
      </p:pic>
      <p:sp>
        <p:nvSpPr>
          <p:cNvPr id="3" name="TextovéPole 2"/>
          <p:cNvSpPr txBox="1"/>
          <p:nvPr/>
        </p:nvSpPr>
        <p:spPr>
          <a:xfrm>
            <a:off x="5544592" y="163116"/>
            <a:ext cx="4559842" cy="400110"/>
          </a:xfrm>
          <a:prstGeom prst="rect">
            <a:avLst/>
          </a:prstGeom>
          <a:gradFill>
            <a:gsLst>
              <a:gs pos="0">
                <a:srgbClr val="FFFF00"/>
              </a:gs>
              <a:gs pos="3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01600">
              <a:srgbClr val="FFFF66">
                <a:alpha val="40000"/>
              </a:srgbClr>
            </a:glow>
            <a:softEdge rad="0"/>
          </a:effectLst>
        </p:spPr>
        <p:txBody>
          <a:bodyPr wrap="square" rtlCol="0">
            <a:spAutoFit/>
          </a:bodyPr>
          <a:lstStyle/>
          <a:p>
            <a:pPr algn="ctr"/>
            <a:r>
              <a:rPr lang="cs-CZ" sz="2000" dirty="0" smtClean="0">
                <a:latin typeface="Arial Black" panose="020B0A04020102020204" pitchFamily="34" charset="0"/>
              </a:rPr>
              <a:t>1. kolo poháru dospělých</a:t>
            </a:r>
          </a:p>
        </p:txBody>
      </p:sp>
    </p:spTree>
    <p:extLst>
      <p:ext uri="{BB962C8B-B14F-4D97-AF65-F5344CB8AC3E}">
        <p14:creationId xmlns:p14="http://schemas.microsoft.com/office/powerpoint/2010/main" val="427409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77338C17-56B5-469E-9980-0ADFA67D5B56}"/>
              </a:ext>
            </a:extLst>
          </p:cNvPr>
          <p:cNvSpPr txBox="1"/>
          <p:nvPr/>
        </p:nvSpPr>
        <p:spPr>
          <a:xfrm>
            <a:off x="5582130" y="991548"/>
            <a:ext cx="4535502" cy="5976000"/>
          </a:xfrm>
          <a:prstGeom prst="rect">
            <a:avLst/>
          </a:prstGeom>
          <a:noFill/>
          <a:effectLst>
            <a:softEdge rad="0"/>
          </a:effectLst>
        </p:spPr>
        <p:txBody>
          <a:bodyPr wrap="square" rtlCol="0">
            <a:spAutoFit/>
          </a:bodyPr>
          <a:lstStyle/>
          <a:p>
            <a:pPr algn="ctr"/>
            <a:r>
              <a:rPr lang="cs-CZ" sz="1800" u="sng" dirty="0">
                <a:highlight>
                  <a:srgbClr val="66FFFF"/>
                </a:highlight>
                <a:latin typeface="Arial" panose="020B0604020202020204" pitchFamily="34" charset="0"/>
                <a:cs typeface="Arial" panose="020B0604020202020204" pitchFamily="34" charset="0"/>
              </a:rPr>
              <a:t>SK Štětí  - </a:t>
            </a:r>
            <a:r>
              <a:rPr lang="cs-CZ" sz="1800" u="sng" dirty="0" err="1">
                <a:highlight>
                  <a:srgbClr val="66FFFF"/>
                </a:highlight>
                <a:latin typeface="Arial" panose="020B0604020202020204" pitchFamily="34" charset="0"/>
                <a:cs typeface="Arial" panose="020B0604020202020204" pitchFamily="34" charset="0"/>
              </a:rPr>
              <a:t>FKJunior</a:t>
            </a:r>
            <a:r>
              <a:rPr lang="cs-CZ" sz="1800" u="sng" dirty="0">
                <a:highlight>
                  <a:srgbClr val="66FFFF"/>
                </a:highlight>
                <a:latin typeface="Arial" panose="020B0604020202020204" pitchFamily="34" charset="0"/>
                <a:cs typeface="Arial" panose="020B0604020202020204" pitchFamily="34" charset="0"/>
              </a:rPr>
              <a:t> ROMA Děčín</a:t>
            </a:r>
          </a:p>
          <a:p>
            <a:pPr algn="ctr"/>
            <a:r>
              <a:rPr lang="cs-CZ" sz="1800" u="sng" dirty="0">
                <a:highlight>
                  <a:srgbClr val="66FFFF"/>
                </a:highlight>
                <a:latin typeface="Arial" panose="020B0604020202020204" pitchFamily="34" charset="0"/>
                <a:cs typeface="Arial" panose="020B0604020202020204" pitchFamily="34" charset="0"/>
              </a:rPr>
              <a:t>5:6 PK (2:3)   1.9.2018  1.kolo  I.A třída</a:t>
            </a:r>
          </a:p>
          <a:p>
            <a:pPr algn="just"/>
            <a:r>
              <a:rPr lang="cs-CZ" sz="1000" b="0" dirty="0">
                <a:latin typeface="Arial" panose="020B0604020202020204" pitchFamily="34" charset="0"/>
                <a:cs typeface="Arial" panose="020B0604020202020204" pitchFamily="34" charset="0"/>
              </a:rPr>
              <a:t>Atraktivní soupeř nováček soutěže složeny z vybrané skupiny </a:t>
            </a:r>
            <a:r>
              <a:rPr lang="cs-CZ" sz="1000" b="0" dirty="0" err="1">
                <a:latin typeface="Arial" panose="020B0604020202020204" pitchFamily="34" charset="0"/>
                <a:cs typeface="Arial" panose="020B0604020202020204" pitchFamily="34" charset="0"/>
              </a:rPr>
              <a:t>obyvatelsztav</a:t>
            </a:r>
            <a:r>
              <a:rPr lang="cs-CZ" sz="1000" b="0" dirty="0">
                <a:latin typeface="Arial" panose="020B0604020202020204" pitchFamily="34" charset="0"/>
                <a:cs typeface="Arial" panose="020B0604020202020204" pitchFamily="34" charset="0"/>
              </a:rPr>
              <a:t> zavítal do Štětí na poslední chvílí a převlékání do dresů muselo být bleskové, aby se nezačínalo s velkým zpožděním. Domácí toužili po letošním prvním vítězství, ale bohužel tým nebyl úplně kompletní a lavička prázdná. Začátek nám ale vůbec nevyšel a než jsme ses stačili rozkoukat, tak jsme prohrávali 1:0.  Další krušné chvilky jsme zažili v 17. minutě, když jsme se nedokázali vypořádat s odkopem a po pěkné umístěné střele Mika jsme prohrávali 2:0. Nebyla to však poslední </a:t>
            </a:r>
            <a:r>
              <a:rPr lang="cs-CZ" sz="1000" b="0" dirty="0" err="1">
                <a:latin typeface="Arial" panose="020B0604020202020204" pitchFamily="34" charset="0"/>
                <a:cs typeface="Arial" panose="020B0604020202020204" pitchFamily="34" charset="0"/>
              </a:rPr>
              <a:t>smuná</a:t>
            </a:r>
            <a:r>
              <a:rPr lang="cs-CZ" sz="1000" b="0" dirty="0">
                <a:latin typeface="Arial" panose="020B0604020202020204" pitchFamily="34" charset="0"/>
                <a:cs typeface="Arial" panose="020B0604020202020204" pitchFamily="34" charset="0"/>
              </a:rPr>
              <a:t> chvíle, kterou jsme v první půlhodině zápasu prožívali. Ve 21. minutě jsme čelili volnému přímému kopu. Do míče se opřel </a:t>
            </a:r>
            <a:r>
              <a:rPr lang="cs-CZ" sz="1000" b="0" dirty="0" err="1">
                <a:latin typeface="Arial" panose="020B0604020202020204" pitchFamily="34" charset="0"/>
                <a:cs typeface="Arial" panose="020B0604020202020204" pitchFamily="34" charset="0"/>
              </a:rPr>
              <a:t>Korpa</a:t>
            </a:r>
            <a:r>
              <a:rPr lang="cs-CZ" sz="1000" b="0" dirty="0">
                <a:latin typeface="Arial" panose="020B0604020202020204" pitchFamily="34" charset="0"/>
                <a:cs typeface="Arial" panose="020B0604020202020204" pitchFamily="34" charset="0"/>
              </a:rPr>
              <a:t> a </a:t>
            </a:r>
            <a:r>
              <a:rPr lang="cs-CZ" sz="1000" b="0" dirty="0" err="1">
                <a:latin typeface="Arial" panose="020B0604020202020204" pitchFamily="34" charset="0"/>
                <a:cs typeface="Arial" panose="020B0604020202020204" pitchFamily="34" charset="0"/>
              </a:rPr>
              <a:t>Šrotýř</a:t>
            </a:r>
            <a:r>
              <a:rPr lang="cs-CZ" sz="1000" b="0" dirty="0">
                <a:latin typeface="Arial" panose="020B0604020202020204" pitchFamily="34" charset="0"/>
                <a:cs typeface="Arial" panose="020B0604020202020204" pitchFamily="34" charset="0"/>
              </a:rPr>
              <a:t> v brance byl krátký. 3:0 nevěštilo nic dobrého. Naštěstí o minutu později se správným směrem vydal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a střelou přes  celou branku vrátil našemu mužstvo po brance na 1:3 naději. Ve 37.minutě prokázal své fotbalové umění Ladislav Ladič, který se uvolnil a pohotově snížil už jen na 2:3. Tak skončil také poločas do druhého jsme vstoupili s odhodláním výsledek otočit. Na 3:3 srovnal </a:t>
            </a:r>
            <a:r>
              <a:rPr lang="cs-CZ" sz="1000" b="0" dirty="0" err="1">
                <a:latin typeface="Arial" panose="020B0604020202020204" pitchFamily="34" charset="0"/>
                <a:cs typeface="Arial" panose="020B0604020202020204" pitchFamily="34" charset="0"/>
              </a:rPr>
              <a:t>Dopater</a:t>
            </a:r>
            <a:r>
              <a:rPr lang="cs-CZ" sz="1000" b="0" dirty="0">
                <a:latin typeface="Arial" panose="020B0604020202020204" pitchFamily="34" charset="0"/>
                <a:cs typeface="Arial" panose="020B0604020202020204" pitchFamily="34" charset="0"/>
              </a:rPr>
              <a:t>, který si zaběhl za blok obrany a nezadržitelně skóroval. Gólová přestřelka ale pokračovala dál. Hned v 60. minutě to byl již podruhé Korba v tomto utkání, který z volného přímého kopu překvapil štětského brankáře a hosté opět vedli. Tentokrát 4:3. Nebyl to ale poslední smutný okamžik, protože hosté šli v 67. minutě dokonce do dvoubrankového vedení. Aspoň na vyrovnání zbývalo ještě 23. minut. Času dost, ale chtělo to spěchat a především zlepšit výkon na hřišti. Jiskřička naděje svitla v 77, minutě, kdy byl faulován v pokutovém území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a sám postižený se z penalty postaral o  změnu skóre na 4:5. Dokonce zbývaly 4 minuty a emotivně povzbuzující lavička hostů už začínala věřit, že si domů poveze 3 body, když se vepředu objevil </a:t>
            </a:r>
            <a:r>
              <a:rPr lang="cs-CZ" sz="1000" b="0" dirty="0" err="1">
                <a:latin typeface="Arial" panose="020B0604020202020204" pitchFamily="34" charset="0"/>
                <a:cs typeface="Arial" panose="020B0604020202020204" pitchFamily="34" charset="0"/>
              </a:rPr>
              <a:t>Dopater</a:t>
            </a:r>
            <a:r>
              <a:rPr lang="cs-CZ" sz="1000" b="0" dirty="0">
                <a:latin typeface="Arial" panose="020B0604020202020204" pitchFamily="34" charset="0"/>
                <a:cs typeface="Arial" panose="020B0604020202020204" pitchFamily="34" charset="0"/>
              </a:rPr>
              <a:t> a vyrovnal na konečných 5:5. Šli se kopat penalty . Hned v 1. sérii nedal </a:t>
            </a:r>
            <a:r>
              <a:rPr lang="cs-CZ" sz="1000" b="0" dirty="0" err="1">
                <a:latin typeface="Arial" panose="020B0604020202020204" pitchFamily="34" charset="0"/>
                <a:cs typeface="Arial" panose="020B0604020202020204" pitchFamily="34" charset="0"/>
              </a:rPr>
              <a:t>Dopater</a:t>
            </a:r>
            <a:r>
              <a:rPr lang="cs-CZ" sz="1000" b="0" dirty="0">
                <a:latin typeface="Arial" panose="020B0604020202020204" pitchFamily="34" charset="0"/>
                <a:cs typeface="Arial" panose="020B0604020202020204" pitchFamily="34" charset="0"/>
              </a:rPr>
              <a:t>, ale stejně tak se to v dalším průběhu nepovedlo hostů, za stavu 3:3 se kopala poslední série. Hosté nadali, ale bohužel Jakub </a:t>
            </a:r>
            <a:r>
              <a:rPr lang="cs-CZ" sz="1000" b="0" dirty="0" err="1">
                <a:latin typeface="Arial" panose="020B0604020202020204" pitchFamily="34" charset="0"/>
                <a:cs typeface="Arial" panose="020B0604020202020204" pitchFamily="34" charset="0"/>
              </a:rPr>
              <a:t>Daniluk</a:t>
            </a:r>
            <a:r>
              <a:rPr lang="cs-CZ" sz="1000" b="0" dirty="0">
                <a:latin typeface="Arial" panose="020B0604020202020204" pitchFamily="34" charset="0"/>
                <a:cs typeface="Arial" panose="020B0604020202020204" pitchFamily="34" charset="0"/>
              </a:rPr>
              <a:t> poslal balón hodně vysoko nad branku.</a:t>
            </a:r>
          </a:p>
          <a:p>
            <a:pPr algn="just"/>
            <a:r>
              <a:rPr lang="cs-CZ" sz="1000" b="0" u="sng" dirty="0">
                <a:latin typeface="Arial" panose="020B0604020202020204" pitchFamily="34" charset="0"/>
                <a:cs typeface="Arial" panose="020B0604020202020204" pitchFamily="34" charset="0"/>
              </a:rPr>
              <a:t>Branky: </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T.Dopater</a:t>
            </a:r>
            <a:r>
              <a:rPr lang="cs-CZ" sz="1000" b="0" dirty="0">
                <a:latin typeface="Arial" panose="020B0604020202020204" pitchFamily="34" charset="0"/>
                <a:cs typeface="Arial" panose="020B0604020202020204" pitchFamily="34" charset="0"/>
              </a:rPr>
              <a:t> 2, </a:t>
            </a:r>
            <a:r>
              <a:rPr lang="cs-CZ" sz="1000" b="0" dirty="0" err="1">
                <a:latin typeface="Arial" panose="020B0604020202020204" pitchFamily="34" charset="0"/>
                <a:cs typeface="Arial" panose="020B0604020202020204" pitchFamily="34" charset="0"/>
              </a:rPr>
              <a:t>O.Malecha</a:t>
            </a:r>
            <a:r>
              <a:rPr lang="cs-CZ" sz="1000" b="0" dirty="0">
                <a:latin typeface="Arial" panose="020B0604020202020204" pitchFamily="34" charset="0"/>
                <a:cs typeface="Arial" panose="020B0604020202020204" pitchFamily="34" charset="0"/>
              </a:rPr>
              <a:t> 2(1 z penalty), </a:t>
            </a:r>
            <a:r>
              <a:rPr lang="cs-CZ" sz="1000" b="0" dirty="0" err="1">
                <a:latin typeface="Arial" panose="020B0604020202020204" pitchFamily="34" charset="0"/>
                <a:cs typeface="Arial" panose="020B0604020202020204" pitchFamily="34" charset="0"/>
              </a:rPr>
              <a:t>L.Ladič</a:t>
            </a:r>
            <a:r>
              <a:rPr lang="cs-CZ" sz="1000" b="0" dirty="0">
                <a:latin typeface="Arial" panose="020B0604020202020204" pitchFamily="34" charset="0"/>
                <a:cs typeface="Arial" panose="020B0604020202020204" pitchFamily="34" charset="0"/>
              </a:rPr>
              <a:t> 1</a:t>
            </a:r>
            <a:endParaRPr lang="cs-CZ" sz="1000" b="0" u="sng" dirty="0">
              <a:latin typeface="Arial" panose="020B0604020202020204" pitchFamily="34" charset="0"/>
              <a:cs typeface="Arial" panose="020B0604020202020204" pitchFamily="34" charset="0"/>
            </a:endParaRPr>
          </a:p>
          <a:p>
            <a:pPr algn="just"/>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L.Šrotýř-P.Fulín</a:t>
            </a:r>
            <a:r>
              <a:rPr lang="cs-CZ" sz="1000" b="0" dirty="0">
                <a:latin typeface="Arial" panose="020B0604020202020204" pitchFamily="34" charset="0"/>
                <a:cs typeface="Arial" panose="020B0604020202020204" pitchFamily="34" charset="0"/>
              </a:rPr>
              <a:t>, , </a:t>
            </a:r>
            <a:r>
              <a:rPr lang="cs-CZ" sz="1000" b="0" dirty="0" err="1">
                <a:latin typeface="Arial" panose="020B0604020202020204" pitchFamily="34" charset="0"/>
                <a:cs typeface="Arial" panose="020B0604020202020204" pitchFamily="34" charset="0"/>
              </a:rPr>
              <a:t>P.Kadlec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A.Špaček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L.Ladič</a:t>
            </a:r>
            <a:r>
              <a:rPr lang="cs-CZ" sz="1000" b="0" dirty="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O.Malecha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J.Daniluk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J.Pilař</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T.Dopater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M.Nedvěd</a:t>
            </a:r>
            <a:r>
              <a:rPr lang="cs-CZ" sz="1000" b="0" dirty="0">
                <a:latin typeface="Arial" panose="020B0604020202020204" pitchFamily="34" charset="0"/>
                <a:cs typeface="Arial" panose="020B0604020202020204" pitchFamily="34" charset="0"/>
              </a:rPr>
              <a:t>, </a:t>
            </a:r>
          </a:p>
          <a:p>
            <a:pPr algn="just"/>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J.Šedivý</a:t>
            </a:r>
            <a:r>
              <a:rPr lang="cs-CZ" sz="1000" b="0" dirty="0">
                <a:latin typeface="Arial" panose="020B0604020202020204" pitchFamily="34" charset="0"/>
                <a:cs typeface="Arial" panose="020B0604020202020204" pitchFamily="34" charset="0"/>
              </a:rPr>
              <a:t>, </a:t>
            </a:r>
          </a:p>
          <a:p>
            <a:pPr algn="just"/>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Z.Németh</a:t>
            </a:r>
            <a:endParaRPr lang="cs-CZ" sz="1000" b="0" dirty="0">
              <a:latin typeface="Arial" panose="020B0604020202020204" pitchFamily="34" charset="0"/>
              <a:cs typeface="Arial" panose="020B0604020202020204" pitchFamily="34" charset="0"/>
            </a:endParaRPr>
          </a:p>
          <a:p>
            <a:pPr algn="just"/>
            <a:r>
              <a:rPr lang="cs-CZ" sz="1000" b="0" u="sng" dirty="0" err="1">
                <a:latin typeface="Arial" panose="020B0604020202020204" pitchFamily="34" charset="0"/>
                <a:cs typeface="Arial" panose="020B0604020202020204" pitchFamily="34" charset="0"/>
              </a:rPr>
              <a:t>Rozhodčí</a:t>
            </a:r>
            <a:r>
              <a:rPr lang="cs-CZ" sz="1000" b="0" dirty="0" err="1">
                <a:latin typeface="Arial" panose="020B0604020202020204" pitchFamily="34" charset="0"/>
                <a:cs typeface="Arial" panose="020B0604020202020204" pitchFamily="34" charset="0"/>
              </a:rPr>
              <a:t>:M.Otta</a:t>
            </a:r>
            <a:r>
              <a:rPr lang="cs-CZ" sz="1000" b="0" dirty="0">
                <a:latin typeface="Arial" panose="020B0604020202020204" pitchFamily="34" charset="0"/>
                <a:cs typeface="Arial" panose="020B0604020202020204" pitchFamily="34" charset="0"/>
              </a:rPr>
              <a:t>  40 diváků</a:t>
            </a:r>
          </a:p>
        </p:txBody>
      </p:sp>
      <p:sp>
        <p:nvSpPr>
          <p:cNvPr id="8" name="TextovéPole 7">
            <a:extLst>
              <a:ext uri="{FF2B5EF4-FFF2-40B4-BE49-F238E27FC236}">
                <a16:creationId xmlns:a16="http://schemas.microsoft.com/office/drawing/2014/main" id="{3B56D799-F2A7-4D73-A149-7A992779AE0D}"/>
              </a:ext>
            </a:extLst>
          </p:cNvPr>
          <p:cNvSpPr txBox="1"/>
          <p:nvPr/>
        </p:nvSpPr>
        <p:spPr>
          <a:xfrm>
            <a:off x="5582130" y="163116"/>
            <a:ext cx="4455794" cy="646331"/>
          </a:xfrm>
          <a:prstGeom prst="rect">
            <a:avLst/>
          </a:prstGeom>
          <a:solidFill>
            <a:srgbClr val="99FFCC"/>
          </a:solidFill>
          <a:effectLst>
            <a:glow rad="101600">
              <a:srgbClr val="FF6699">
                <a:alpha val="40000"/>
              </a:srgbClr>
            </a:glow>
            <a:softEdge rad="0"/>
          </a:effectLst>
        </p:spPr>
        <p:txBody>
          <a:bodyPr wrap="square" rtlCol="0">
            <a:spAutoFit/>
          </a:bodyPr>
          <a:lstStyle/>
          <a:p>
            <a:pPr algn="ctr"/>
            <a:r>
              <a:rPr lang="cs-CZ" sz="1800" dirty="0">
                <a:solidFill>
                  <a:srgbClr val="660066"/>
                </a:solidFill>
                <a:latin typeface="Georgia Pro Black" panose="02040A02050405020203" pitchFamily="18" charset="0"/>
                <a:cs typeface="Arial" panose="020B0604020202020204" pitchFamily="34" charset="0"/>
              </a:rPr>
              <a:t>ROMA vedla 3:0, 5:3, ale nakonec zápas dorostu skončil remízou </a:t>
            </a:r>
          </a:p>
        </p:txBody>
      </p:sp>
      <p:graphicFrame>
        <p:nvGraphicFramePr>
          <p:cNvPr id="9" name="Tabulka 8"/>
          <p:cNvGraphicFramePr>
            <a:graphicFrameLocks noGrp="1"/>
          </p:cNvGraphicFramePr>
          <p:nvPr>
            <p:extLst>
              <p:ext uri="{D42A27DB-BD31-4B8C-83A1-F6EECF244321}">
                <p14:modId xmlns:p14="http://schemas.microsoft.com/office/powerpoint/2010/main" val="2513265868"/>
              </p:ext>
            </p:extLst>
          </p:nvPr>
        </p:nvGraphicFramePr>
        <p:xfrm>
          <a:off x="141826" y="1083775"/>
          <a:ext cx="4680521" cy="5852800"/>
        </p:xfrm>
        <a:graphic>
          <a:graphicData uri="http://schemas.openxmlformats.org/drawingml/2006/table">
            <a:tbl>
              <a:tblPr/>
              <a:tblGrid>
                <a:gridCol w="792090">
                  <a:extLst>
                    <a:ext uri="{9D8B030D-6E8A-4147-A177-3AD203B41FA5}">
                      <a16:colId xmlns:a16="http://schemas.microsoft.com/office/drawing/2014/main" val="2875644450"/>
                    </a:ext>
                  </a:extLst>
                </a:gridCol>
                <a:gridCol w="576064">
                  <a:extLst>
                    <a:ext uri="{9D8B030D-6E8A-4147-A177-3AD203B41FA5}">
                      <a16:colId xmlns:a16="http://schemas.microsoft.com/office/drawing/2014/main" val="1638320096"/>
                    </a:ext>
                  </a:extLst>
                </a:gridCol>
                <a:gridCol w="576064">
                  <a:extLst>
                    <a:ext uri="{9D8B030D-6E8A-4147-A177-3AD203B41FA5}">
                      <a16:colId xmlns:a16="http://schemas.microsoft.com/office/drawing/2014/main" val="2100620538"/>
                    </a:ext>
                  </a:extLst>
                </a:gridCol>
                <a:gridCol w="1298308">
                  <a:extLst>
                    <a:ext uri="{9D8B030D-6E8A-4147-A177-3AD203B41FA5}">
                      <a16:colId xmlns:a16="http://schemas.microsoft.com/office/drawing/2014/main" val="4039758890"/>
                    </a:ext>
                  </a:extLst>
                </a:gridCol>
                <a:gridCol w="421620">
                  <a:extLst>
                    <a:ext uri="{9D8B030D-6E8A-4147-A177-3AD203B41FA5}">
                      <a16:colId xmlns:a16="http://schemas.microsoft.com/office/drawing/2014/main" val="181899522"/>
                    </a:ext>
                  </a:extLst>
                </a:gridCol>
                <a:gridCol w="1016375">
                  <a:extLst>
                    <a:ext uri="{9D8B030D-6E8A-4147-A177-3AD203B41FA5}">
                      <a16:colId xmlns:a16="http://schemas.microsoft.com/office/drawing/2014/main" val="2390296381"/>
                    </a:ext>
                  </a:extLst>
                </a:gridCol>
              </a:tblGrid>
              <a:tr h="228942">
                <a:tc>
                  <a:txBody>
                    <a:bodyPr/>
                    <a:lstStyle/>
                    <a:p>
                      <a:pPr algn="ctr" fontAlgn="ctr"/>
                      <a:r>
                        <a:rPr lang="cs-CZ" sz="1000" b="1" i="0" u="none" strike="noStrike">
                          <a:solidFill>
                            <a:srgbClr val="000000"/>
                          </a:solidFill>
                          <a:effectLst/>
                          <a:latin typeface="Arial" panose="020B0604020202020204" pitchFamily="34" charset="0"/>
                        </a:rPr>
                        <a:t>Datum</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Venku</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Kolo</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Kategorie</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2189541982"/>
                  </a:ext>
                </a:extLst>
              </a:tr>
              <a:tr h="575750">
                <a:tc>
                  <a:txBody>
                    <a:bodyPr/>
                    <a:lstStyle/>
                    <a:p>
                      <a:pPr algn="ctr" fontAlgn="ctr"/>
                      <a:r>
                        <a:rPr lang="cs-CZ" sz="1100" b="1" i="0" u="none" strike="noStrike" dirty="0">
                          <a:solidFill>
                            <a:srgbClr val="000000"/>
                          </a:solidFill>
                          <a:effectLst/>
                          <a:latin typeface="Arial" panose="020B0604020202020204" pitchFamily="34" charset="0"/>
                        </a:rPr>
                        <a:t>08.09.2018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10:15</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SEKO Louny</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Dospělí 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63379872"/>
                  </a:ext>
                </a:extLst>
              </a:tr>
              <a:tr h="290873">
                <a:tc>
                  <a:txBody>
                    <a:bodyPr/>
                    <a:lstStyle/>
                    <a:p>
                      <a:pPr algn="ctr" fontAlgn="ctr"/>
                      <a:r>
                        <a:rPr lang="cs-CZ" sz="1100" b="1" i="0" u="none" strike="noStrike" dirty="0">
                          <a:solidFill>
                            <a:srgbClr val="000000"/>
                          </a:solidFill>
                          <a:effectLst/>
                          <a:latin typeface="Arial" panose="020B0604020202020204" pitchFamily="34" charset="0"/>
                        </a:rPr>
                        <a:t>09.09.2018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neděle</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Bezděkov/Dobříň</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Starší přípravka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71397990"/>
                  </a:ext>
                </a:extLst>
              </a:tr>
              <a:tr h="575750">
                <a:tc>
                  <a:txBody>
                    <a:bodyPr/>
                    <a:lstStyle/>
                    <a:p>
                      <a:pPr algn="ctr" fontAlgn="ctr"/>
                      <a:r>
                        <a:rPr lang="cs-CZ" sz="1100" b="1" i="0" u="none" strike="noStrike">
                          <a:solidFill>
                            <a:srgbClr val="000000"/>
                          </a:solidFill>
                          <a:effectLst/>
                          <a:latin typeface="Arial" panose="020B0604020202020204" pitchFamily="34" charset="0"/>
                        </a:rPr>
                        <a:t>13.09.2018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čtvrtek</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FK Travčice</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Minipřípravka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72249870"/>
                  </a:ext>
                </a:extLst>
              </a:tr>
              <a:tr h="575750">
                <a:tc>
                  <a:txBody>
                    <a:bodyPr/>
                    <a:lstStyle/>
                    <a:p>
                      <a:pPr algn="ctr" fontAlgn="ctr"/>
                      <a:r>
                        <a:rPr lang="cs-CZ" sz="1100" b="1" i="0" u="none" strike="noStrike">
                          <a:solidFill>
                            <a:srgbClr val="000000"/>
                          </a:solidFill>
                          <a:effectLst/>
                          <a:latin typeface="Arial" panose="020B0604020202020204" pitchFamily="34" charset="0"/>
                        </a:rPr>
                        <a:t>15.09.2018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endParaRPr lang="cs-CZ" sz="1200" b="1" i="0" u="none" strike="noStrike" dirty="0">
                        <a:solidFill>
                          <a:srgbClr val="000000"/>
                        </a:solidFill>
                        <a:effectLst/>
                        <a:latin typeface="Arial" panose="020B0604020202020204" pitchFamily="34" charset="0"/>
                      </a:endParaRP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Dorost</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024267256"/>
                  </a:ext>
                </a:extLst>
              </a:tr>
              <a:tr h="575750">
                <a:tc>
                  <a:txBody>
                    <a:bodyPr/>
                    <a:lstStyle/>
                    <a:p>
                      <a:pPr algn="ctr" fontAlgn="ctr"/>
                      <a:r>
                        <a:rPr lang="cs-CZ" sz="1100" b="1" i="0" u="none" strike="noStrike" dirty="0">
                          <a:solidFill>
                            <a:srgbClr val="000000"/>
                          </a:solidFill>
                          <a:effectLst/>
                          <a:latin typeface="Arial" panose="020B0604020202020204" pitchFamily="34" charset="0"/>
                        </a:rPr>
                        <a:t>16.09.2018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10:00, 12:00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MSK Trmice </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Starší, mladší žáci</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57899546"/>
                  </a:ext>
                </a:extLst>
              </a:tr>
              <a:tr h="575750">
                <a:tc>
                  <a:txBody>
                    <a:bodyPr/>
                    <a:lstStyle/>
                    <a:p>
                      <a:pPr algn="ctr" fontAlgn="ctr"/>
                      <a:r>
                        <a:rPr lang="cs-CZ" sz="1100" b="1" i="0" u="none" strike="noStrike">
                          <a:solidFill>
                            <a:srgbClr val="000000"/>
                          </a:solidFill>
                          <a:effectLst/>
                          <a:latin typeface="Arial" panose="020B0604020202020204" pitchFamily="34" charset="0"/>
                        </a:rPr>
                        <a:t>16.09.2018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neděle</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16:30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SK Dušníky,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 B</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Dospělí B</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56067836"/>
                  </a:ext>
                </a:extLst>
              </a:tr>
              <a:tr h="575750">
                <a:tc>
                  <a:txBody>
                    <a:bodyPr/>
                    <a:lstStyle/>
                    <a:p>
                      <a:pPr algn="ctr" fontAlgn="ctr"/>
                      <a:r>
                        <a:rPr lang="cs-CZ" sz="1100" b="1" i="0" u="none" strike="noStrike">
                          <a:solidFill>
                            <a:srgbClr val="000000"/>
                          </a:solidFill>
                          <a:effectLst/>
                          <a:latin typeface="Arial" panose="020B0604020202020204" pitchFamily="34" charset="0"/>
                        </a:rPr>
                        <a:t>19.09.2018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středa</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17:00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Slavoj Úštěk</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Starší přípravka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09146237"/>
                  </a:ext>
                </a:extLst>
              </a:tr>
              <a:tr h="642870">
                <a:tc>
                  <a:txBody>
                    <a:bodyPr/>
                    <a:lstStyle/>
                    <a:p>
                      <a:pPr algn="ctr" fontAlgn="ctr"/>
                      <a:r>
                        <a:rPr lang="cs-CZ" sz="1100" b="1" i="0" u="none" strike="noStrike">
                          <a:solidFill>
                            <a:srgbClr val="000000"/>
                          </a:solidFill>
                          <a:effectLst/>
                          <a:latin typeface="Arial" panose="020B0604020202020204" pitchFamily="34" charset="0"/>
                        </a:rPr>
                        <a:t>21.09.2018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pátek</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17:00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Sokol České Kopisty</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Stará garda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1364027756"/>
                  </a:ext>
                </a:extLst>
              </a:tr>
              <a:tr h="575750">
                <a:tc>
                  <a:txBody>
                    <a:bodyPr/>
                    <a:lstStyle/>
                    <a:p>
                      <a:pPr algn="ctr" fontAlgn="ctr"/>
                      <a:r>
                        <a:rPr lang="cs-CZ" sz="1100" b="1" i="0" u="none" strike="noStrike">
                          <a:solidFill>
                            <a:srgbClr val="000000"/>
                          </a:solidFill>
                          <a:effectLst/>
                          <a:latin typeface="Arial" panose="020B0604020202020204" pitchFamily="34" charset="0"/>
                        </a:rPr>
                        <a:t>22.09.2018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sobota</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10:15</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Baník Modlany</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Dospělí 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14342690"/>
                  </a:ext>
                </a:extLst>
              </a:tr>
              <a:tr h="575750">
                <a:tc>
                  <a:txBody>
                    <a:bodyPr/>
                    <a:lstStyle/>
                    <a:p>
                      <a:pPr algn="ctr" fontAlgn="ctr"/>
                      <a:r>
                        <a:rPr lang="cs-CZ" sz="1100" b="1" i="0" u="none" strike="noStrike">
                          <a:solidFill>
                            <a:srgbClr val="000000"/>
                          </a:solidFill>
                          <a:effectLst/>
                          <a:latin typeface="Arial" panose="020B0604020202020204" pitchFamily="34" charset="0"/>
                        </a:rPr>
                        <a:t>23.09.2018</a:t>
                      </a:r>
                    </a:p>
                  </a:txBody>
                  <a:tcPr marL="9228" marR="9228" marT="92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neděle</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Libotenice</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228" marR="9228" marT="92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Starší přípravka</a:t>
                      </a:r>
                    </a:p>
                  </a:txBody>
                  <a:tcPr marL="9228" marR="9228" marT="92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63446552"/>
                  </a:ext>
                </a:extLst>
              </a:tr>
            </a:tbl>
          </a:graphicData>
        </a:graphic>
      </p:graphicFrame>
      <p:sp>
        <p:nvSpPr>
          <p:cNvPr id="10" name="TextovéPole 9"/>
          <p:cNvSpPr txBox="1"/>
          <p:nvPr/>
        </p:nvSpPr>
        <p:spPr>
          <a:xfrm>
            <a:off x="143992" y="115217"/>
            <a:ext cx="4678355" cy="830997"/>
          </a:xfrm>
          <a:prstGeom prst="rect">
            <a:avLst/>
          </a:prstGeom>
          <a:pattFill prst="wdDnDiag">
            <a:fgClr>
              <a:srgbClr val="FFFFCC"/>
            </a:fgClr>
            <a:bgClr>
              <a:schemeClr val="bg1"/>
            </a:bgClr>
          </a:pattFill>
          <a:ln w="57150">
            <a:solidFill>
              <a:srgbClr val="CC3399"/>
            </a:solidFill>
          </a:ln>
          <a:effectLst>
            <a:softEdge rad="0"/>
          </a:effectLst>
        </p:spPr>
        <p:txBody>
          <a:bodyPr wrap="square" rtlCol="0">
            <a:spAutoFit/>
          </a:bodyPr>
          <a:lstStyle/>
          <a:p>
            <a:pPr algn="ctr"/>
            <a:r>
              <a:rPr lang="cs-CZ" sz="2400" dirty="0" smtClean="0">
                <a:latin typeface="Eras Bold ITC" panose="020B0907030504020204" pitchFamily="34" charset="0"/>
              </a:rPr>
              <a:t>3 víkendy na fotbalovém stadionu ve Štětí</a:t>
            </a:r>
          </a:p>
        </p:txBody>
      </p:sp>
      <p:sp>
        <p:nvSpPr>
          <p:cNvPr id="11" name="TextovéPole 10"/>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endParaRPr lang="cs-CZ" sz="800" dirty="0">
              <a:latin typeface="Bookman Old Style" pitchFamily="18" charset="0"/>
            </a:endParaRPr>
          </a:p>
        </p:txBody>
      </p:sp>
      <p:sp>
        <p:nvSpPr>
          <p:cNvPr id="12" name="TextovéPole 11"/>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spTree>
    <p:extLst>
      <p:ext uri="{BB962C8B-B14F-4D97-AF65-F5344CB8AC3E}">
        <p14:creationId xmlns:p14="http://schemas.microsoft.com/office/powerpoint/2010/main" val="35812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ulka 6">
            <a:extLst>
              <a:ext uri="{FF2B5EF4-FFF2-40B4-BE49-F238E27FC236}">
                <a16:creationId xmlns:a16="http://schemas.microsoft.com/office/drawing/2014/main" id="{48C5500B-F8BF-451B-BC6D-4271ACE1E8EB}"/>
              </a:ext>
            </a:extLst>
          </p:cNvPr>
          <p:cNvGraphicFramePr>
            <a:graphicFrameLocks noGrp="1"/>
          </p:cNvGraphicFramePr>
          <p:nvPr>
            <p:extLst>
              <p:ext uri="{D42A27DB-BD31-4B8C-83A1-F6EECF244321}">
                <p14:modId xmlns:p14="http://schemas.microsoft.com/office/powerpoint/2010/main" val="2730300553"/>
              </p:ext>
            </p:extLst>
          </p:nvPr>
        </p:nvGraphicFramePr>
        <p:xfrm>
          <a:off x="189261" y="777790"/>
          <a:ext cx="4392488" cy="5932467"/>
        </p:xfrm>
        <a:graphic>
          <a:graphicData uri="http://schemas.openxmlformats.org/drawingml/2006/table">
            <a:tbl>
              <a:tblPr/>
              <a:tblGrid>
                <a:gridCol w="864096">
                  <a:extLst>
                    <a:ext uri="{9D8B030D-6E8A-4147-A177-3AD203B41FA5}">
                      <a16:colId xmlns:a16="http://schemas.microsoft.com/office/drawing/2014/main" val="3745727322"/>
                    </a:ext>
                  </a:extLst>
                </a:gridCol>
                <a:gridCol w="1512168">
                  <a:extLst>
                    <a:ext uri="{9D8B030D-6E8A-4147-A177-3AD203B41FA5}">
                      <a16:colId xmlns:a16="http://schemas.microsoft.com/office/drawing/2014/main" val="1608909775"/>
                    </a:ext>
                  </a:extLst>
                </a:gridCol>
                <a:gridCol w="109962">
                  <a:extLst>
                    <a:ext uri="{9D8B030D-6E8A-4147-A177-3AD203B41FA5}">
                      <a16:colId xmlns:a16="http://schemas.microsoft.com/office/drawing/2014/main" val="3105174764"/>
                    </a:ext>
                  </a:extLst>
                </a:gridCol>
                <a:gridCol w="1186182">
                  <a:extLst>
                    <a:ext uri="{9D8B030D-6E8A-4147-A177-3AD203B41FA5}">
                      <a16:colId xmlns:a16="http://schemas.microsoft.com/office/drawing/2014/main" val="2860312478"/>
                    </a:ext>
                  </a:extLst>
                </a:gridCol>
                <a:gridCol w="720080">
                  <a:extLst>
                    <a:ext uri="{9D8B030D-6E8A-4147-A177-3AD203B41FA5}">
                      <a16:colId xmlns:a16="http://schemas.microsoft.com/office/drawing/2014/main" val="3999906539"/>
                    </a:ext>
                  </a:extLst>
                </a:gridCol>
              </a:tblGrid>
              <a:tr h="206829">
                <a:tc gridSpan="5">
                  <a:txBody>
                    <a:bodyPr/>
                    <a:lstStyle/>
                    <a:p>
                      <a:pPr algn="ctr" fontAlgn="ctr"/>
                      <a:r>
                        <a:rPr lang="cs-CZ" sz="1100" b="0" i="0" u="none" strike="noStrike" dirty="0">
                          <a:solidFill>
                            <a:srgbClr val="000000"/>
                          </a:solidFill>
                          <a:effectLst/>
                          <a:latin typeface="Arial" panose="020B0604020202020204" pitchFamily="34" charset="0"/>
                        </a:rPr>
                        <a:t>1. kolo </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tcPr>
                </a:tc>
                <a:tc hMerge="1">
                  <a:txBody>
                    <a:bodyPr/>
                    <a:lstStyle/>
                    <a:p>
                      <a:pPr algn="ctr" fontAlgn="ctr"/>
                      <a:endParaRPr lang="cs-CZ" sz="1100" b="0" i="0" u="none" strike="noStrike" dirty="0">
                        <a:solidFill>
                          <a:srgbClr val="000000"/>
                        </a:solidFill>
                        <a:effectLst/>
                        <a:latin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9154536"/>
                  </a:ext>
                </a:extLst>
              </a:tr>
              <a:tr h="206829">
                <a:tc>
                  <a:txBody>
                    <a:bodyPr/>
                    <a:lstStyle/>
                    <a:p>
                      <a:pPr algn="ctr" fontAlgn="ctr"/>
                      <a:r>
                        <a:rPr lang="cs-CZ" sz="900" b="0" i="0" u="none" strike="noStrike" dirty="0">
                          <a:solidFill>
                            <a:srgbClr val="000000"/>
                          </a:solidFill>
                          <a:effectLst/>
                          <a:latin typeface="Arial" panose="020B0604020202020204" pitchFamily="34" charset="0"/>
                        </a:rPr>
                        <a:t>25.08.2018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Hvězda Trnovany</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SK Štětí</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r>
                        <a:rPr lang="cs-CZ" sz="1100" b="1" i="0" u="none" strike="noStrike">
                          <a:solidFill>
                            <a:srgbClr val="000000"/>
                          </a:solidFill>
                          <a:effectLst/>
                          <a:latin typeface="Arial" panose="020B0604020202020204" pitchFamily="34" charset="0"/>
                        </a:rPr>
                        <a:t>SK Štětí</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2:1</a:t>
                      </a:r>
                    </a:p>
                  </a:txBody>
                  <a:tcPr marL="5550" marR="5550" marT="5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70073023"/>
                  </a:ext>
                </a:extLst>
              </a:tr>
              <a:tr h="206829">
                <a:tc>
                  <a:txBody>
                    <a:bodyPr/>
                    <a:lstStyle/>
                    <a:p>
                      <a:pPr algn="ctr" fontAlgn="ctr"/>
                      <a:r>
                        <a:rPr lang="cs-CZ" sz="900" b="0" i="0" u="none" strike="noStrike" dirty="0">
                          <a:solidFill>
                            <a:srgbClr val="000000"/>
                          </a:solidFill>
                          <a:effectLst/>
                          <a:latin typeface="Arial" panose="020B0604020202020204" pitchFamily="34" charset="0"/>
                        </a:rPr>
                        <a:t>25.08.2018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Mojžíř</a:t>
                      </a:r>
                      <a:r>
                        <a:rPr lang="cs-CZ" sz="1100" b="1" i="0" u="none" strike="noStrike" dirty="0">
                          <a:solidFill>
                            <a:srgbClr val="000000"/>
                          </a:solidFill>
                          <a:effectLst/>
                          <a:latin typeface="Arial" panose="020B0604020202020204" pitchFamily="34" charset="0"/>
                        </a:rPr>
                        <a:t>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effectLst/>
                          <a:latin typeface="Arial" panose="020B0604020202020204" pitchFamily="34" charset="0"/>
                        </a:rPr>
                        <a:t>TJ Sokol Straškov-</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effectLst/>
                          <a:latin typeface="Arial" panose="020B0604020202020204" pitchFamily="34" charset="0"/>
                        </a:rPr>
                        <a:t>2:3 PK</a:t>
                      </a:r>
                    </a:p>
                  </a:txBody>
                  <a:tcPr marL="5550" marR="5550" marT="5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628234602"/>
                  </a:ext>
                </a:extLst>
              </a:tr>
              <a:tr h="206829">
                <a:tc>
                  <a:txBody>
                    <a:bodyPr/>
                    <a:lstStyle/>
                    <a:p>
                      <a:pPr algn="ctr" fontAlgn="ctr"/>
                      <a:r>
                        <a:rPr lang="cs-CZ" sz="900" b="0" i="0" u="none" strike="noStrike" dirty="0">
                          <a:solidFill>
                            <a:srgbClr val="000000"/>
                          </a:solidFill>
                          <a:effectLst/>
                          <a:latin typeface="Arial" panose="020B0604020202020204" pitchFamily="34" charset="0"/>
                        </a:rPr>
                        <a:t>26.08.2018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Česká Kamenice</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dirty="0">
                          <a:solidFill>
                            <a:srgbClr val="000000"/>
                          </a:solidFill>
                          <a:effectLst/>
                          <a:latin typeface="Arial" panose="020B0604020202020204" pitchFamily="34" charset="0"/>
                        </a:rPr>
                        <a:t>TJ JUNIOR ROMA Děčín</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r>
                        <a:rPr lang="cs-CZ" sz="1100" b="1" i="0" u="none" strike="noStrike" dirty="0">
                          <a:solidFill>
                            <a:srgbClr val="000000"/>
                          </a:solidFill>
                          <a:effectLst/>
                          <a:latin typeface="Arial" panose="020B0604020202020204" pitchFamily="34" charset="0"/>
                        </a:rPr>
                        <a:t>TJ JUNIOR ROMA Děčín</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5:1</a:t>
                      </a:r>
                    </a:p>
                  </a:txBody>
                  <a:tcPr marL="5550" marR="5550" marT="5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51578034"/>
                  </a:ext>
                </a:extLst>
              </a:tr>
              <a:tr h="206829">
                <a:tc>
                  <a:txBody>
                    <a:bodyPr/>
                    <a:lstStyle/>
                    <a:p>
                      <a:pPr algn="ctr" fontAlgn="ctr"/>
                      <a:r>
                        <a:rPr lang="cs-CZ" sz="900" b="0" i="0" u="none" strike="noStrike" dirty="0">
                          <a:solidFill>
                            <a:srgbClr val="000000"/>
                          </a:solidFill>
                          <a:effectLst/>
                          <a:latin typeface="Arial" panose="020B0604020202020204" pitchFamily="34" charset="0"/>
                        </a:rPr>
                        <a:t>26.08.2018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Arial" panose="020B0604020202020204" pitchFamily="34" charset="0"/>
                        </a:rPr>
                        <a:t>FK Malšovice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effectLst/>
                          <a:latin typeface="Arial" panose="020B0604020202020204" pitchFamily="34" charset="0"/>
                        </a:rPr>
                        <a:t>TJ SLAVOJ Úštěk</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r>
                        <a:rPr lang="cs-CZ" sz="1100" b="1" i="0" u="none" strike="noStrike" dirty="0">
                          <a:solidFill>
                            <a:srgbClr val="000000"/>
                          </a:solidFill>
                          <a:effectLst/>
                          <a:latin typeface="Arial" panose="020B0604020202020204" pitchFamily="34" charset="0"/>
                        </a:rPr>
                        <a:t>TJ SLAVOJ Úštěk</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effectLst/>
                          <a:latin typeface="Arial" panose="020B0604020202020204" pitchFamily="34" charset="0"/>
                        </a:rPr>
                        <a:t>3:2</a:t>
                      </a:r>
                    </a:p>
                  </a:txBody>
                  <a:tcPr marL="5550" marR="5550" marT="5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447628246"/>
                  </a:ext>
                </a:extLst>
              </a:tr>
              <a:tr h="206829">
                <a:tc>
                  <a:txBody>
                    <a:bodyPr/>
                    <a:lstStyle/>
                    <a:p>
                      <a:pPr algn="ctr" fontAlgn="ctr"/>
                      <a:r>
                        <a:rPr lang="cs-CZ" sz="900" b="0" i="0" u="none" strike="noStrike" dirty="0">
                          <a:solidFill>
                            <a:srgbClr val="000000"/>
                          </a:solidFill>
                          <a:effectLst/>
                          <a:latin typeface="Arial" panose="020B0604020202020204" pitchFamily="34" charset="0"/>
                        </a:rPr>
                        <a:t>26.08.2018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Skorotice</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FK Jiskra Velké Březno</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r>
                        <a:rPr lang="cs-CZ" sz="1100" b="1" i="0" u="none" strike="noStrike" dirty="0">
                          <a:solidFill>
                            <a:srgbClr val="000000"/>
                          </a:solidFill>
                          <a:effectLst/>
                          <a:latin typeface="Arial" panose="020B0604020202020204" pitchFamily="34" charset="0"/>
                        </a:rPr>
                        <a:t>FK Jiskra Velké Březno</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1:4</a:t>
                      </a:r>
                    </a:p>
                  </a:txBody>
                  <a:tcPr marL="5550" marR="5550" marT="5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74077331"/>
                  </a:ext>
                </a:extLst>
              </a:tr>
              <a:tr h="206829">
                <a:tc>
                  <a:txBody>
                    <a:bodyPr/>
                    <a:lstStyle/>
                    <a:p>
                      <a:pPr algn="ctr" fontAlgn="ctr"/>
                      <a:r>
                        <a:rPr lang="cs-CZ" sz="900" b="0" i="0" u="none" strike="noStrike" dirty="0">
                          <a:solidFill>
                            <a:srgbClr val="000000"/>
                          </a:solidFill>
                          <a:effectLst/>
                          <a:latin typeface="Arial" panose="020B0604020202020204" pitchFamily="34" charset="0"/>
                        </a:rPr>
                        <a:t>26.08.2018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Vaňov</a:t>
                      </a:r>
                      <a:r>
                        <a:rPr lang="cs-CZ" sz="1100" b="1" i="0" u="none" strike="noStrike" dirty="0">
                          <a:solidFill>
                            <a:srgbClr val="000000"/>
                          </a:solidFill>
                          <a:effectLst/>
                          <a:latin typeface="Arial" panose="020B0604020202020204" pitchFamily="34" charset="0"/>
                        </a:rPr>
                        <a:t>/Libouchec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Plaston</a:t>
                      </a:r>
                      <a:r>
                        <a:rPr lang="cs-CZ" sz="1100" b="1" i="0" u="none" strike="noStrike" dirty="0">
                          <a:solidFill>
                            <a:srgbClr val="000000"/>
                          </a:solidFill>
                          <a:effectLst/>
                          <a:latin typeface="Arial" panose="020B0604020202020204" pitchFamily="34" charset="0"/>
                        </a:rPr>
                        <a:t> Šluknov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Plaston</a:t>
                      </a:r>
                      <a:r>
                        <a:rPr lang="cs-CZ" sz="1100" b="1" i="0" u="none" strike="noStrike" dirty="0">
                          <a:solidFill>
                            <a:srgbClr val="000000"/>
                          </a:solidFill>
                          <a:effectLst/>
                          <a:latin typeface="Arial" panose="020B0604020202020204" pitchFamily="34" charset="0"/>
                        </a:rPr>
                        <a:t> Šluknov </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effectLst/>
                          <a:latin typeface="Arial" panose="020B0604020202020204" pitchFamily="34" charset="0"/>
                        </a:rPr>
                        <a:t>5:1</a:t>
                      </a:r>
                    </a:p>
                  </a:txBody>
                  <a:tcPr marL="5550" marR="5550" marT="55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346381754"/>
                  </a:ext>
                </a:extLst>
              </a:tr>
              <a:tr h="206829">
                <a:tc gridSpan="5">
                  <a:txBody>
                    <a:bodyPr/>
                    <a:lstStyle/>
                    <a:p>
                      <a:pPr algn="ctr" fontAlgn="ctr"/>
                      <a:r>
                        <a:rPr lang="cs-CZ" sz="900" b="1" i="0" u="none" strike="noStrike" dirty="0">
                          <a:solidFill>
                            <a:srgbClr val="000000"/>
                          </a:solidFill>
                          <a:effectLst/>
                          <a:latin typeface="Arial" panose="020B0604020202020204" pitchFamily="34" charset="0"/>
                        </a:rPr>
                        <a:t>2. kolo </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51841892"/>
                  </a:ext>
                </a:extLst>
              </a:tr>
              <a:tr h="206829">
                <a:tc>
                  <a:txBody>
                    <a:bodyPr/>
                    <a:lstStyle/>
                    <a:p>
                      <a:pPr algn="ctr" fontAlgn="ctr"/>
                      <a:r>
                        <a:rPr lang="cs-CZ" sz="900" b="0" i="0" u="none" strike="noStrike" dirty="0">
                          <a:solidFill>
                            <a:srgbClr val="000000"/>
                          </a:solidFill>
                          <a:effectLst/>
                          <a:latin typeface="Arial" panose="020B0604020202020204" pitchFamily="34" charset="0"/>
                        </a:rPr>
                        <a:t>01.09.2018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SK Štětí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JUNIOR ROMA Děčín</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5:6 PK </a:t>
                      </a:r>
                      <a:endParaRPr lang="cs-CZ" sz="14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78516720"/>
                  </a:ext>
                </a:extLst>
              </a:tr>
              <a:tr h="206829">
                <a:tc>
                  <a:txBody>
                    <a:bodyPr/>
                    <a:lstStyle/>
                    <a:p>
                      <a:pPr algn="ctr" fontAlgn="ctr"/>
                      <a:r>
                        <a:rPr lang="cs-CZ" sz="900" b="0" i="0" u="none" strike="noStrike" dirty="0">
                          <a:solidFill>
                            <a:srgbClr val="000000"/>
                          </a:solidFill>
                          <a:effectLst/>
                          <a:latin typeface="Arial" panose="020B0604020202020204" pitchFamily="34" charset="0"/>
                        </a:rPr>
                        <a:t>01.09.2018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effectLst/>
                          <a:latin typeface="Arial" panose="020B0604020202020204" pitchFamily="34" charset="0"/>
                        </a:rPr>
                        <a:t>SK Plaston Šluknov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SLAVOJ Úštěk</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Arial" panose="020B0604020202020204" pitchFamily="34" charset="0"/>
                        </a:rPr>
                        <a:t> 7:1</a:t>
                      </a:r>
                      <a:endParaRPr lang="cs-CZ" sz="14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109144578"/>
                  </a:ext>
                </a:extLst>
              </a:tr>
              <a:tr h="206829">
                <a:tc>
                  <a:txBody>
                    <a:bodyPr/>
                    <a:lstStyle/>
                    <a:p>
                      <a:pPr algn="ctr" fontAlgn="ctr"/>
                      <a:r>
                        <a:rPr lang="cs-CZ" sz="900" b="0" i="0" u="none" strike="noStrike" dirty="0">
                          <a:solidFill>
                            <a:srgbClr val="000000"/>
                          </a:solidFill>
                          <a:effectLst/>
                          <a:latin typeface="Arial" panose="020B0604020202020204" pitchFamily="34" charset="0"/>
                        </a:rPr>
                        <a:t>01.09.2018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TJ Chlumec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Mojžíř</a:t>
                      </a:r>
                      <a:r>
                        <a:rPr lang="cs-CZ" sz="1100" b="1" i="0" u="none" strike="noStrike" dirty="0">
                          <a:solidFill>
                            <a:srgbClr val="000000"/>
                          </a:solidFill>
                          <a:effectLst/>
                          <a:latin typeface="Arial" panose="020B0604020202020204" pitchFamily="34" charset="0"/>
                        </a:rPr>
                        <a:t> </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 1:7</a:t>
                      </a:r>
                      <a:endParaRPr lang="cs-CZ" sz="14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3673701"/>
                  </a:ext>
                </a:extLst>
              </a:tr>
              <a:tr h="206829">
                <a:tc>
                  <a:txBody>
                    <a:bodyPr/>
                    <a:lstStyle/>
                    <a:p>
                      <a:pPr algn="ctr" fontAlgn="ctr"/>
                      <a:r>
                        <a:rPr lang="cs-CZ" sz="900" b="0" i="0" u="none" strike="noStrike" dirty="0">
                          <a:solidFill>
                            <a:srgbClr val="000000"/>
                          </a:solidFill>
                          <a:effectLst/>
                          <a:latin typeface="Arial" panose="020B0604020202020204" pitchFamily="34" charset="0"/>
                        </a:rPr>
                        <a:t>01.09.2018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effectLst/>
                          <a:latin typeface="Arial" panose="020B0604020202020204" pitchFamily="34" charset="0"/>
                        </a:rPr>
                        <a:t>TJ Vaňov/Libouchec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Skorotice</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Arial" panose="020B0604020202020204" pitchFamily="34" charset="0"/>
                        </a:rPr>
                        <a:t>3:4 </a:t>
                      </a:r>
                      <a:endParaRPr lang="cs-CZ" sz="14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543158577"/>
                  </a:ext>
                </a:extLst>
              </a:tr>
              <a:tr h="206829">
                <a:tc>
                  <a:txBody>
                    <a:bodyPr/>
                    <a:lstStyle/>
                    <a:p>
                      <a:pPr algn="ctr" fontAlgn="ctr"/>
                      <a:r>
                        <a:rPr lang="cs-CZ" sz="900" b="0" i="0" u="none" strike="noStrike" dirty="0">
                          <a:solidFill>
                            <a:srgbClr val="000000"/>
                          </a:solidFill>
                          <a:effectLst/>
                          <a:latin typeface="Arial" panose="020B0604020202020204" pitchFamily="34" charset="0"/>
                        </a:rPr>
                        <a:t>01.09.2018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FK Jiskra Velké Březno</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Hvězda Trnovany</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7:3 </a:t>
                      </a:r>
                      <a:endParaRPr lang="cs-CZ" sz="14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84444923"/>
                  </a:ext>
                </a:extLst>
              </a:tr>
              <a:tr h="206829">
                <a:tc>
                  <a:txBody>
                    <a:bodyPr/>
                    <a:lstStyle/>
                    <a:p>
                      <a:pPr algn="ctr" fontAlgn="ctr"/>
                      <a:r>
                        <a:rPr lang="cs-CZ" sz="900" b="0" i="0" u="none" strike="noStrike" dirty="0">
                          <a:solidFill>
                            <a:srgbClr val="000000"/>
                          </a:solidFill>
                          <a:effectLst/>
                          <a:latin typeface="Arial" panose="020B0604020202020204" pitchFamily="34" charset="0"/>
                        </a:rPr>
                        <a:t>02.09.2018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dirty="0">
                          <a:solidFill>
                            <a:srgbClr val="000000"/>
                          </a:solidFill>
                          <a:effectLst/>
                          <a:latin typeface="Arial" panose="020B0604020202020204" pitchFamily="34" charset="0"/>
                        </a:rPr>
                        <a:t>TJ 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FK Malšovice</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400" b="1" i="0" u="none" strike="noStrike" dirty="0">
                          <a:solidFill>
                            <a:srgbClr val="000000"/>
                          </a:solidFill>
                          <a:effectLst/>
                          <a:latin typeface="Arial" panose="020B0604020202020204" pitchFamily="34" charset="0"/>
                        </a:rPr>
                        <a:t>3:2 </a:t>
                      </a:r>
                      <a:endParaRPr lang="cs-CZ" sz="14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258016425"/>
                  </a:ext>
                </a:extLst>
              </a:tr>
              <a:tr h="206829">
                <a:tc gridSpan="5">
                  <a:txBody>
                    <a:bodyPr/>
                    <a:lstStyle/>
                    <a:p>
                      <a:pPr algn="ctr" fontAlgn="ctr"/>
                      <a:r>
                        <a:rPr lang="cs-CZ" sz="900" b="1" i="0" u="none" strike="noStrike" dirty="0">
                          <a:solidFill>
                            <a:srgbClr val="000000"/>
                          </a:solidFill>
                          <a:effectLst/>
                          <a:latin typeface="Arial" panose="020B0604020202020204" pitchFamily="34" charset="0"/>
                        </a:rPr>
                        <a:t>13. kolo </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4251210"/>
                  </a:ext>
                </a:extLst>
              </a:tr>
              <a:tr h="206829">
                <a:tc>
                  <a:txBody>
                    <a:bodyPr/>
                    <a:lstStyle/>
                    <a:p>
                      <a:pPr algn="ctr" fontAlgn="ctr"/>
                      <a:r>
                        <a:rPr lang="cs-CZ" sz="900" b="0" i="0" u="none" strike="noStrike" dirty="0" smtClean="0">
                          <a:solidFill>
                            <a:srgbClr val="000000"/>
                          </a:solidFill>
                          <a:effectLst/>
                          <a:latin typeface="Arial" panose="020B0604020202020204" pitchFamily="34" charset="0"/>
                        </a:rPr>
                        <a:t>8,05..2019</a:t>
                      </a:r>
                      <a:endParaRPr lang="cs-CZ" sz="900" b="0" i="0" u="none" strike="noStrike" dirty="0">
                        <a:solidFill>
                          <a:srgbClr val="000000"/>
                        </a:solidFill>
                        <a:effectLst/>
                        <a:latin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FK Malšovice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Plaston</a:t>
                      </a:r>
                      <a:r>
                        <a:rPr lang="cs-CZ" sz="1100" b="1" i="0" u="none" strike="noStrike" dirty="0">
                          <a:solidFill>
                            <a:srgbClr val="000000"/>
                          </a:solidFill>
                          <a:effectLst/>
                          <a:latin typeface="Arial" panose="020B0604020202020204" pitchFamily="34" charset="0"/>
                        </a:rPr>
                        <a:t> Šluknov</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endParaRPr lang="cs-CZ" sz="16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16994580"/>
                  </a:ext>
                </a:extLst>
              </a:tr>
              <a:tr h="206829">
                <a:tc>
                  <a:txBody>
                    <a:bodyPr/>
                    <a:lstStyle/>
                    <a:p>
                      <a:pPr algn="ctr" fontAlgn="ctr"/>
                      <a:r>
                        <a:rPr lang="cs-CZ" sz="900" b="0" i="0" u="none" strike="noStrike" dirty="0">
                          <a:solidFill>
                            <a:srgbClr val="000000"/>
                          </a:solidFill>
                          <a:effectLst/>
                          <a:latin typeface="Arial" panose="020B0604020202020204" pitchFamily="34" charset="0"/>
                        </a:rPr>
                        <a:t>05.09.2018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effectLst/>
                          <a:latin typeface="Arial" panose="020B0604020202020204" pitchFamily="34" charset="0"/>
                        </a:rPr>
                        <a:t>TJ SLAVOJ Úštěk</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Mojžíř</a:t>
                      </a:r>
                      <a:r>
                        <a:rPr lang="cs-CZ" sz="1100" b="1" i="0" u="none" strike="noStrike" dirty="0">
                          <a:solidFill>
                            <a:srgbClr val="000000"/>
                          </a:solidFill>
                          <a:effectLst/>
                          <a:latin typeface="Arial" panose="020B0604020202020204" pitchFamily="34" charset="0"/>
                        </a:rPr>
                        <a:t> </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smtClean="0">
                          <a:solidFill>
                            <a:srgbClr val="000000"/>
                          </a:solidFill>
                          <a:effectLst/>
                          <a:latin typeface="Arial" panose="020B0604020202020204" pitchFamily="34" charset="0"/>
                        </a:rPr>
                        <a:t>0:1</a:t>
                      </a:r>
                      <a:r>
                        <a:rPr lang="cs-CZ" sz="1600" b="1" i="0" u="none" strike="noStrike" dirty="0">
                          <a:solidFill>
                            <a:srgbClr val="000000"/>
                          </a:solidFill>
                          <a:effectLst/>
                          <a:latin typeface="Arial" panose="020B0604020202020204" pitchFamily="34" charset="0"/>
                        </a:rPr>
                        <a:t> </a:t>
                      </a:r>
                      <a:endParaRPr lang="cs-CZ" sz="16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932240635"/>
                  </a:ext>
                </a:extLst>
              </a:tr>
              <a:tr h="206829">
                <a:tc>
                  <a:txBody>
                    <a:bodyPr/>
                    <a:lstStyle/>
                    <a:p>
                      <a:pPr algn="ctr" fontAlgn="ctr"/>
                      <a:r>
                        <a:rPr lang="cs-CZ" sz="900" b="0" i="0" u="none" strike="noStrike" dirty="0" smtClean="0">
                          <a:solidFill>
                            <a:srgbClr val="000000"/>
                          </a:solidFill>
                          <a:effectLst/>
                          <a:latin typeface="Arial" panose="020B0604020202020204" pitchFamily="34" charset="0"/>
                        </a:rPr>
                        <a:t>19.09.2018</a:t>
                      </a:r>
                      <a:endParaRPr lang="cs-CZ" sz="900" b="0" i="0" u="none" strike="noStrike" dirty="0">
                        <a:solidFill>
                          <a:srgbClr val="000000"/>
                        </a:solidFill>
                        <a:effectLst/>
                        <a:latin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TJ Chlumec</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JUNIOR ROMA Děčín</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endParaRPr lang="cs-CZ" sz="16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18159170"/>
                  </a:ext>
                </a:extLst>
              </a:tr>
              <a:tr h="206829">
                <a:tc>
                  <a:txBody>
                    <a:bodyPr/>
                    <a:lstStyle/>
                    <a:p>
                      <a:pPr algn="ctr" fontAlgn="ctr"/>
                      <a:r>
                        <a:rPr lang="cs-CZ" sz="900" b="0" i="0" u="none" strike="noStrike" dirty="0">
                          <a:solidFill>
                            <a:srgbClr val="000000"/>
                          </a:solidFill>
                          <a:effectLst/>
                          <a:latin typeface="Arial" panose="020B0604020202020204" pitchFamily="34" charset="0"/>
                        </a:rPr>
                        <a:t>05.09.2018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a:solidFill>
                            <a:srgbClr val="000000"/>
                          </a:solidFill>
                          <a:effectLst/>
                          <a:latin typeface="Arial" panose="020B0604020202020204" pitchFamily="34" charset="0"/>
                        </a:rPr>
                        <a:t>SK Štětí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Skorotice </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smtClean="0">
                          <a:solidFill>
                            <a:srgbClr val="000000"/>
                          </a:solidFill>
                          <a:effectLst/>
                          <a:latin typeface="Arial" panose="020B0604020202020204" pitchFamily="34" charset="0"/>
                        </a:rPr>
                        <a:t>3:2</a:t>
                      </a:r>
                      <a:r>
                        <a:rPr lang="cs-CZ" sz="1600" b="1" i="0" u="none" strike="noStrike" dirty="0">
                          <a:solidFill>
                            <a:srgbClr val="000000"/>
                          </a:solidFill>
                          <a:effectLst/>
                          <a:latin typeface="Arial" panose="020B0604020202020204" pitchFamily="34" charset="0"/>
                        </a:rPr>
                        <a:t> </a:t>
                      </a:r>
                      <a:endParaRPr lang="cs-CZ" sz="16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452920309"/>
                  </a:ext>
                </a:extLst>
              </a:tr>
              <a:tr h="206829">
                <a:tc>
                  <a:txBody>
                    <a:bodyPr/>
                    <a:lstStyle/>
                    <a:p>
                      <a:pPr algn="ctr" fontAlgn="ctr"/>
                      <a:r>
                        <a:rPr lang="cs-CZ" sz="900" b="0" i="0" u="none" strike="noStrike" dirty="0">
                          <a:solidFill>
                            <a:srgbClr val="000000"/>
                          </a:solidFill>
                          <a:effectLst/>
                          <a:latin typeface="Arial" panose="020B0604020202020204" pitchFamily="34" charset="0"/>
                        </a:rPr>
                        <a:t>05.09.2018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100" b="1" i="0" u="none" strike="noStrike">
                          <a:solidFill>
                            <a:srgbClr val="000000"/>
                          </a:solidFill>
                          <a:effectLst/>
                          <a:latin typeface="Arial" panose="020B0604020202020204" pitchFamily="34" charset="0"/>
                        </a:rPr>
                        <a:t>FK Česká Kamenice</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TJ Hvězda Trnovany</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r>
                        <a:rPr lang="cs-CZ" sz="1600" b="1" i="0" u="none" strike="noStrike" dirty="0" smtClean="0">
                          <a:solidFill>
                            <a:srgbClr val="000000"/>
                          </a:solidFill>
                          <a:effectLst/>
                          <a:latin typeface="Arial" panose="020B0604020202020204" pitchFamily="34" charset="0"/>
                        </a:rPr>
                        <a:t>6:2</a:t>
                      </a:r>
                      <a:endParaRPr lang="cs-CZ" sz="16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5458518"/>
                  </a:ext>
                </a:extLst>
              </a:tr>
              <a:tr h="206829">
                <a:tc>
                  <a:txBody>
                    <a:bodyPr/>
                    <a:lstStyle/>
                    <a:p>
                      <a:pPr algn="ctr" fontAlgn="ctr"/>
                      <a:r>
                        <a:rPr lang="cs-CZ" sz="900" b="0" i="0" u="none" strike="noStrike" dirty="0">
                          <a:solidFill>
                            <a:srgbClr val="000000"/>
                          </a:solidFill>
                          <a:effectLst/>
                          <a:latin typeface="Arial" panose="020B0604020202020204" pitchFamily="34" charset="0"/>
                        </a:rPr>
                        <a:t>12.09.2018</a:t>
                      </a:r>
                    </a:p>
                  </a:txBody>
                  <a:tcPr marL="5550" marR="5550" marT="55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100" b="1" i="0" u="none" strike="noStrike" dirty="0">
                          <a:solidFill>
                            <a:srgbClr val="000000"/>
                          </a:solidFill>
                          <a:effectLst/>
                          <a:latin typeface="Arial" panose="020B0604020202020204" pitchFamily="34" charset="0"/>
                        </a:rPr>
                        <a:t>FK Jiskra Velké Březno </a:t>
                      </a: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pPr algn="ctr" fontAlgn="ctr"/>
                      <a:endParaRPr lang="cs-CZ" sz="9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Vaňov</a:t>
                      </a:r>
                      <a:r>
                        <a:rPr lang="cs-CZ" sz="1100" b="1" i="0" u="none" strike="noStrike" dirty="0">
                          <a:solidFill>
                            <a:srgbClr val="000000"/>
                          </a:solidFill>
                          <a:effectLst/>
                          <a:latin typeface="Arial" panose="020B0604020202020204" pitchFamily="34" charset="0"/>
                        </a:rPr>
                        <a:t>/Libouchec</a:t>
                      </a: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600" b="1" i="0" u="none" strike="noStrike" dirty="0">
                          <a:solidFill>
                            <a:srgbClr val="000000"/>
                          </a:solidFill>
                          <a:effectLst/>
                          <a:latin typeface="Arial" panose="020B0604020202020204" pitchFamily="34" charset="0"/>
                        </a:rPr>
                        <a:t> </a:t>
                      </a:r>
                      <a:endParaRPr lang="cs-CZ" sz="1600" b="0" i="0" u="none" strike="noStrike" dirty="0">
                        <a:solidFill>
                          <a:srgbClr val="000000"/>
                        </a:solidFill>
                        <a:effectLst/>
                        <a:latin typeface="Arial" panose="020B0604020202020204" pitchFamily="34" charset="0"/>
                      </a:endParaRPr>
                    </a:p>
                  </a:txBody>
                  <a:tcPr marL="5550" marR="5550" marT="5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274217468"/>
                  </a:ext>
                </a:extLst>
              </a:tr>
            </a:tbl>
          </a:graphicData>
        </a:graphic>
      </p:graphicFrame>
      <p:sp>
        <p:nvSpPr>
          <p:cNvPr id="8" name="TextovéPole 7">
            <a:extLst>
              <a:ext uri="{FF2B5EF4-FFF2-40B4-BE49-F238E27FC236}">
                <a16:creationId xmlns:a16="http://schemas.microsoft.com/office/drawing/2014/main" id="{675F2766-BB99-4E1B-B1EC-E6016FFB2E33}"/>
              </a:ext>
            </a:extLst>
          </p:cNvPr>
          <p:cNvSpPr txBox="1"/>
          <p:nvPr/>
        </p:nvSpPr>
        <p:spPr>
          <a:xfrm>
            <a:off x="189261" y="116682"/>
            <a:ext cx="4392488" cy="584775"/>
          </a:xfrm>
          <a:prstGeom prst="rect">
            <a:avLst/>
          </a:prstGeom>
          <a:pattFill prst="ltHorz">
            <a:fgClr>
              <a:srgbClr val="FFCC00"/>
            </a:fgClr>
            <a:bgClr>
              <a:schemeClr val="bg1"/>
            </a:bgClr>
          </a:pattFill>
          <a:effectLst>
            <a:softEdge rad="0"/>
          </a:effectLst>
        </p:spPr>
        <p:txBody>
          <a:bodyPr wrap="square" rtlCol="0">
            <a:spAutoFit/>
          </a:bodyPr>
          <a:lstStyle/>
          <a:p>
            <a:pPr algn="ctr"/>
            <a:r>
              <a:rPr lang="cs-CZ" sz="1600" dirty="0">
                <a:solidFill>
                  <a:srgbClr val="0000FF"/>
                </a:solidFill>
                <a:latin typeface="Georgia Pro Black" panose="02040A02050405020203" pitchFamily="18" charset="0"/>
              </a:rPr>
              <a:t>Výsledky prvních 3 kol I. A třídy dorostu</a:t>
            </a:r>
          </a:p>
        </p:txBody>
      </p:sp>
      <p:sp>
        <p:nvSpPr>
          <p:cNvPr id="4" name="Obdélník 3"/>
          <p:cNvSpPr/>
          <p:nvPr/>
        </p:nvSpPr>
        <p:spPr>
          <a:xfrm>
            <a:off x="5472584" y="91108"/>
            <a:ext cx="4680520" cy="523220"/>
          </a:xfrm>
          <a:prstGeom prst="rect">
            <a:avLst/>
          </a:prstGeom>
          <a:solidFill>
            <a:srgbClr val="FF3300"/>
          </a:solidFill>
          <a:ln w="31750">
            <a:solidFill>
              <a:srgbClr val="FFFF00"/>
            </a:solidFill>
          </a:ln>
        </p:spPr>
        <p:txBody>
          <a:bodyPr wrap="square" lIns="91440" tIns="45720" rIns="91440" bIns="45720">
            <a:spAutoFit/>
          </a:bodyPr>
          <a:lstStyle/>
          <a:p>
            <a:pPr algn="ctr"/>
            <a:r>
              <a:rPr lang="cs-CZ" sz="2800" b="1" cap="none" spc="0" dirty="0" smtClean="0">
                <a:ln w="13462">
                  <a:solidFill>
                    <a:schemeClr val="bg1"/>
                  </a:solidFill>
                  <a:prstDash val="solid"/>
                </a:ln>
                <a:solidFill>
                  <a:srgbClr val="0033CC"/>
                </a:solidFill>
                <a:effectLst>
                  <a:outerShdw dist="38100" dir="2700000" algn="bl" rotWithShape="0">
                    <a:schemeClr val="accent5"/>
                  </a:outerShdw>
                </a:effectLst>
              </a:rPr>
              <a:t>3. kola venkovních zápasů</a:t>
            </a:r>
            <a:endParaRPr lang="cs-CZ" sz="2800" b="1" cap="none" spc="0" dirty="0">
              <a:ln w="13462">
                <a:solidFill>
                  <a:schemeClr val="bg1"/>
                </a:solidFill>
                <a:prstDash val="solid"/>
              </a:ln>
              <a:solidFill>
                <a:srgbClr val="0033CC"/>
              </a:solidFill>
              <a:effectLst>
                <a:outerShdw dist="38100" dir="2700000" algn="bl" rotWithShape="0">
                  <a:schemeClr val="accent5"/>
                </a:outerShdw>
              </a:effectLst>
            </a:endParaRPr>
          </a:p>
        </p:txBody>
      </p:sp>
      <p:graphicFrame>
        <p:nvGraphicFramePr>
          <p:cNvPr id="5" name="Tabulka 4"/>
          <p:cNvGraphicFramePr>
            <a:graphicFrameLocks noGrp="1"/>
          </p:cNvGraphicFramePr>
          <p:nvPr>
            <p:extLst>
              <p:ext uri="{D42A27DB-BD31-4B8C-83A1-F6EECF244321}">
                <p14:modId xmlns:p14="http://schemas.microsoft.com/office/powerpoint/2010/main" val="69371927"/>
              </p:ext>
            </p:extLst>
          </p:nvPr>
        </p:nvGraphicFramePr>
        <p:xfrm>
          <a:off x="5472584" y="739184"/>
          <a:ext cx="4680520" cy="6207344"/>
        </p:xfrm>
        <a:graphic>
          <a:graphicData uri="http://schemas.openxmlformats.org/drawingml/2006/table">
            <a:tbl>
              <a:tblPr/>
              <a:tblGrid>
                <a:gridCol w="864096">
                  <a:extLst>
                    <a:ext uri="{9D8B030D-6E8A-4147-A177-3AD203B41FA5}">
                      <a16:colId xmlns:a16="http://schemas.microsoft.com/office/drawing/2014/main" val="2214899525"/>
                    </a:ext>
                  </a:extLst>
                </a:gridCol>
                <a:gridCol w="576064">
                  <a:extLst>
                    <a:ext uri="{9D8B030D-6E8A-4147-A177-3AD203B41FA5}">
                      <a16:colId xmlns:a16="http://schemas.microsoft.com/office/drawing/2014/main" val="194957842"/>
                    </a:ext>
                  </a:extLst>
                </a:gridCol>
                <a:gridCol w="413067">
                  <a:extLst>
                    <a:ext uri="{9D8B030D-6E8A-4147-A177-3AD203B41FA5}">
                      <a16:colId xmlns:a16="http://schemas.microsoft.com/office/drawing/2014/main" val="638083596"/>
                    </a:ext>
                  </a:extLst>
                </a:gridCol>
                <a:gridCol w="609417">
                  <a:extLst>
                    <a:ext uri="{9D8B030D-6E8A-4147-A177-3AD203B41FA5}">
                      <a16:colId xmlns:a16="http://schemas.microsoft.com/office/drawing/2014/main" val="861752754"/>
                    </a:ext>
                  </a:extLst>
                </a:gridCol>
                <a:gridCol w="879158">
                  <a:extLst>
                    <a:ext uri="{9D8B030D-6E8A-4147-A177-3AD203B41FA5}">
                      <a16:colId xmlns:a16="http://schemas.microsoft.com/office/drawing/2014/main" val="2084394187"/>
                    </a:ext>
                  </a:extLst>
                </a:gridCol>
                <a:gridCol w="459560">
                  <a:extLst>
                    <a:ext uri="{9D8B030D-6E8A-4147-A177-3AD203B41FA5}">
                      <a16:colId xmlns:a16="http://schemas.microsoft.com/office/drawing/2014/main" val="3378254705"/>
                    </a:ext>
                  </a:extLst>
                </a:gridCol>
                <a:gridCol w="879158">
                  <a:extLst>
                    <a:ext uri="{9D8B030D-6E8A-4147-A177-3AD203B41FA5}">
                      <a16:colId xmlns:a16="http://schemas.microsoft.com/office/drawing/2014/main" val="4000875653"/>
                    </a:ext>
                  </a:extLst>
                </a:gridCol>
              </a:tblGrid>
              <a:tr h="259909">
                <a:tc>
                  <a:txBody>
                    <a:bodyPr/>
                    <a:lstStyle/>
                    <a:p>
                      <a:pPr algn="ctr" fontAlgn="ctr"/>
                      <a:r>
                        <a:rPr lang="cs-CZ" sz="1000" b="1" i="0" u="none" strike="noStrike">
                          <a:solidFill>
                            <a:srgbClr val="000000"/>
                          </a:solidFill>
                          <a:effectLst/>
                          <a:latin typeface="Arial" panose="020B06040202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Odjezd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242768659"/>
                  </a:ext>
                </a:extLst>
              </a:tr>
              <a:tr h="502491">
                <a:tc>
                  <a:txBody>
                    <a:bodyPr/>
                    <a:lstStyle/>
                    <a:p>
                      <a:pPr algn="ctr" fontAlgn="ctr"/>
                      <a:r>
                        <a:rPr lang="cs-CZ" sz="1100" b="1" i="0" u="none" strike="noStrike" dirty="0">
                          <a:solidFill>
                            <a:srgbClr val="000000"/>
                          </a:solidFill>
                          <a:effectLst/>
                          <a:latin typeface="Arial" panose="020B0604020202020204" pitchFamily="34" charset="0"/>
                        </a:rPr>
                        <a:t>08.09.2018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Mladší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76256056"/>
                  </a:ext>
                </a:extLst>
              </a:tr>
              <a:tr h="502491">
                <a:tc>
                  <a:txBody>
                    <a:bodyPr/>
                    <a:lstStyle/>
                    <a:p>
                      <a:pPr algn="ctr" fontAlgn="ctr"/>
                      <a:r>
                        <a:rPr lang="cs-CZ" sz="1100" b="1" i="0" u="none" strike="noStrike" dirty="0">
                          <a:solidFill>
                            <a:srgbClr val="000000"/>
                          </a:solidFill>
                          <a:effectLst/>
                          <a:latin typeface="Arial" panose="020B0604020202020204" pitchFamily="34" charset="0"/>
                        </a:rPr>
                        <a:t>09.09.2018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11:45,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ASK Lovosice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48075681"/>
                  </a:ext>
                </a:extLst>
              </a:tr>
              <a:tr h="502491">
                <a:tc>
                  <a:txBody>
                    <a:bodyPr/>
                    <a:lstStyle/>
                    <a:p>
                      <a:pPr algn="ctr" fontAlgn="ctr"/>
                      <a:r>
                        <a:rPr lang="cs-CZ" sz="1100" b="1" i="0" u="none" strike="noStrike" dirty="0">
                          <a:solidFill>
                            <a:srgbClr val="000000"/>
                          </a:solidFill>
                          <a:effectLst/>
                          <a:latin typeface="Arial" panose="020B0604020202020204" pitchFamily="34" charset="0"/>
                        </a:rPr>
                        <a:t>09.09.2018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T.J. Sokol Račiněves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221403804"/>
                  </a:ext>
                </a:extLst>
              </a:tr>
              <a:tr h="502491">
                <a:tc>
                  <a:txBody>
                    <a:bodyPr/>
                    <a:lstStyle/>
                    <a:p>
                      <a:pPr algn="ctr" fontAlgn="ctr"/>
                      <a:r>
                        <a:rPr lang="cs-CZ" sz="1100" b="1" i="0" u="none" strike="noStrike" dirty="0">
                          <a:solidFill>
                            <a:srgbClr val="000000"/>
                          </a:solidFill>
                          <a:effectLst/>
                          <a:latin typeface="Arial" panose="020B0604020202020204" pitchFamily="34" charset="0"/>
                        </a:rPr>
                        <a:t>14.09.2018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24051848"/>
                  </a:ext>
                </a:extLst>
              </a:tr>
              <a:tr h="707531">
                <a:tc>
                  <a:txBody>
                    <a:bodyPr/>
                    <a:lstStyle/>
                    <a:p>
                      <a:pPr algn="ctr" fontAlgn="ctr"/>
                      <a:r>
                        <a:rPr lang="cs-CZ" sz="1100" b="1" i="0" u="none" strike="noStrike" dirty="0">
                          <a:solidFill>
                            <a:srgbClr val="000000"/>
                          </a:solidFill>
                          <a:effectLst/>
                          <a:latin typeface="Arial" panose="020B0604020202020204" pitchFamily="34" charset="0"/>
                        </a:rPr>
                        <a:t>15.09.2018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STAP </a:t>
                      </a:r>
                      <a:r>
                        <a:rPr lang="cs-CZ" sz="1100" b="1" i="0" u="none" strike="noStrike" dirty="0" err="1">
                          <a:solidFill>
                            <a:srgbClr val="000000"/>
                          </a:solidFill>
                          <a:effectLst/>
                          <a:latin typeface="Arial" panose="020B0604020202020204" pitchFamily="34" charset="0"/>
                        </a:rPr>
                        <a:t>Tratec</a:t>
                      </a:r>
                      <a:r>
                        <a:rPr lang="cs-CZ" sz="1100" b="1" i="0" u="none" strike="noStrike" dirty="0">
                          <a:solidFill>
                            <a:srgbClr val="000000"/>
                          </a:solidFill>
                          <a:effectLst/>
                          <a:latin typeface="Arial" panose="020B0604020202020204" pitchFamily="34" charset="0"/>
                        </a:rPr>
                        <a:t> Vilémov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Dospělí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71059478"/>
                  </a:ext>
                </a:extLst>
              </a:tr>
              <a:tr h="502491">
                <a:tc>
                  <a:txBody>
                    <a:bodyPr/>
                    <a:lstStyle/>
                    <a:p>
                      <a:pPr algn="ctr" fontAlgn="ctr"/>
                      <a:r>
                        <a:rPr lang="cs-CZ" sz="1100" b="1" i="0" u="none" strike="noStrike" dirty="0">
                          <a:solidFill>
                            <a:srgbClr val="000000"/>
                          </a:solidFill>
                          <a:effectLst/>
                          <a:latin typeface="Arial" panose="020B0604020202020204" pitchFamily="34" charset="0"/>
                        </a:rPr>
                        <a:t>16.09.2018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Sokol Mšené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39147901"/>
                  </a:ext>
                </a:extLst>
              </a:tr>
              <a:tr h="502491">
                <a:tc>
                  <a:txBody>
                    <a:bodyPr/>
                    <a:lstStyle/>
                    <a:p>
                      <a:pPr algn="ctr" fontAlgn="ctr"/>
                      <a:r>
                        <a:rPr lang="cs-CZ" sz="1100" b="1" i="0" u="none" strike="noStrike" dirty="0">
                          <a:solidFill>
                            <a:srgbClr val="000000"/>
                          </a:solidFill>
                          <a:effectLst/>
                          <a:latin typeface="Arial" panose="020B0604020202020204" pitchFamily="34" charset="0"/>
                        </a:rPr>
                        <a:t>20.09.2018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čtvrtek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Minipřípravka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279701681"/>
                  </a:ext>
                </a:extLst>
              </a:tr>
              <a:tr h="707531">
                <a:tc>
                  <a:txBody>
                    <a:bodyPr/>
                    <a:lstStyle/>
                    <a:p>
                      <a:pPr algn="ctr" fontAlgn="ctr"/>
                      <a:r>
                        <a:rPr lang="cs-CZ" sz="1100" b="1" i="0" u="none" strike="noStrike" dirty="0">
                          <a:solidFill>
                            <a:srgbClr val="000000"/>
                          </a:solidFill>
                          <a:effectLst/>
                          <a:latin typeface="Arial" panose="020B0604020202020204" pitchFamily="34" charset="0"/>
                        </a:rPr>
                        <a:t>22.09.2018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Sokol </a:t>
                      </a:r>
                      <a:r>
                        <a:rPr lang="cs-CZ" sz="1100" b="1" i="0" u="none" strike="noStrike" dirty="0" err="1">
                          <a:solidFill>
                            <a:srgbClr val="000000"/>
                          </a:solidFill>
                          <a:effectLst/>
                          <a:latin typeface="Arial" panose="020B0604020202020204" pitchFamily="34" charset="0"/>
                        </a:rPr>
                        <a:t>Straškov</a:t>
                      </a:r>
                      <a:r>
                        <a:rPr lang="cs-CZ" sz="1100" b="1" i="0" u="none" strike="noStrike" dirty="0">
                          <a:solidFill>
                            <a:srgbClr val="000000"/>
                          </a:solidFill>
                          <a:effectLst/>
                          <a:latin typeface="Arial" panose="020B0604020202020204" pitchFamily="34" charset="0"/>
                        </a:rPr>
                        <a:t> Vodochody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Mladší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20546205"/>
                  </a:ext>
                </a:extLst>
              </a:tr>
              <a:tr h="502491">
                <a:tc>
                  <a:txBody>
                    <a:bodyPr/>
                    <a:lstStyle/>
                    <a:p>
                      <a:pPr algn="ctr" fontAlgn="ctr"/>
                      <a:r>
                        <a:rPr lang="cs-CZ" sz="1100" b="1" i="0" u="none" strike="noStrike" dirty="0">
                          <a:solidFill>
                            <a:srgbClr val="000000"/>
                          </a:solidFill>
                          <a:effectLst/>
                          <a:latin typeface="Arial" panose="020B0604020202020204" pitchFamily="34" charset="0"/>
                        </a:rPr>
                        <a:t>23.09.2018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FK Malšovice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89771036"/>
                  </a:ext>
                </a:extLst>
              </a:tr>
              <a:tr h="502491">
                <a:tc>
                  <a:txBody>
                    <a:bodyPr/>
                    <a:lstStyle/>
                    <a:p>
                      <a:pPr algn="ctr" fontAlgn="ctr"/>
                      <a:r>
                        <a:rPr lang="cs-CZ" sz="1100" b="1" i="0" u="none" strike="noStrike" dirty="0">
                          <a:solidFill>
                            <a:srgbClr val="000000"/>
                          </a:solidFill>
                          <a:effectLst/>
                          <a:latin typeface="Arial" panose="020B0604020202020204" pitchFamily="34" charset="0"/>
                        </a:rPr>
                        <a:t>23.09.2018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9:00, 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SK Junior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850401465"/>
                  </a:ext>
                </a:extLst>
              </a:tr>
              <a:tr h="502491">
                <a:tc>
                  <a:txBody>
                    <a:bodyPr/>
                    <a:lstStyle/>
                    <a:p>
                      <a:pPr algn="ctr" fontAlgn="ctr"/>
                      <a:r>
                        <a:rPr lang="cs-CZ" sz="1100" b="1" i="0" u="none" strike="noStrike" dirty="0">
                          <a:solidFill>
                            <a:srgbClr val="000000"/>
                          </a:solidFill>
                          <a:effectLst/>
                          <a:latin typeface="Arial" panose="020B0604020202020204" pitchFamily="34" charset="0"/>
                        </a:rPr>
                        <a:t>23.09.2018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effectLst/>
                          <a:latin typeface="Arial" panose="020B0604020202020204" pitchFamily="34" charset="0"/>
                        </a:rPr>
                        <a:t>TJ </a:t>
                      </a:r>
                      <a:r>
                        <a:rPr lang="cs-CZ" sz="1100" b="1" i="0" u="none" strike="noStrike" dirty="0" err="1">
                          <a:solidFill>
                            <a:srgbClr val="000000"/>
                          </a:solidFill>
                          <a:effectLst/>
                          <a:latin typeface="Arial" panose="020B0604020202020204" pitchFamily="34" charset="0"/>
                        </a:rPr>
                        <a:t>Podřipan</a:t>
                      </a:r>
                      <a:r>
                        <a:rPr lang="cs-CZ" sz="1100" b="1" i="0" u="none" strike="noStrike" dirty="0">
                          <a:solidFill>
                            <a:srgbClr val="000000"/>
                          </a:solidFill>
                          <a:effectLst/>
                          <a:latin typeface="Arial" panose="020B0604020202020204" pitchFamily="34" charset="0"/>
                        </a:rPr>
                        <a:t> Kostomlaty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Dospělí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91477625"/>
                  </a:ext>
                </a:extLst>
              </a:tr>
            </a:tbl>
          </a:graphicData>
        </a:graphic>
      </p:graphicFrame>
      <p:sp>
        <p:nvSpPr>
          <p:cNvPr id="6" name="TextovéPole 5"/>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
        <p:nvSpPr>
          <p:cNvPr id="10" name="TextovéPole 9"/>
          <p:cNvSpPr txBox="1"/>
          <p:nvPr/>
        </p:nvSpPr>
        <p:spPr>
          <a:xfrm>
            <a:off x="7723385" y="7004456"/>
            <a:ext cx="413495"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spTree>
    <p:extLst>
      <p:ext uri="{BB962C8B-B14F-4D97-AF65-F5344CB8AC3E}">
        <p14:creationId xmlns:p14="http://schemas.microsoft.com/office/powerpoint/2010/main" val="20633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69646" y="19100"/>
            <a:ext cx="4664932" cy="930639"/>
          </a:xfrm>
          <a:prstGeom prst="rect">
            <a:avLst/>
          </a:prstGeom>
          <a:gradFill>
            <a:gsLst>
              <a:gs pos="45000">
                <a:srgbClr val="D60093"/>
              </a:gs>
              <a:gs pos="95000">
                <a:srgbClr val="FF9933"/>
              </a:gs>
            </a:gsLst>
            <a:lin ang="5400000" scaled="1"/>
          </a:gradFill>
          <a:ln w="34925" cmpd="sng">
            <a:solidFill>
              <a:srgbClr val="FFFF00"/>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lnSpcReduction="1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200" dirty="0">
                <a:ln w="38100">
                  <a:solidFill>
                    <a:srgbClr val="CCFF99"/>
                  </a:solidFill>
                  <a:prstDash val="solid"/>
                </a:ln>
                <a:solidFill>
                  <a:srgbClr val="3333FF"/>
                </a:solidFill>
                <a:effectLst/>
                <a:latin typeface="Microsoft PhagsPa" panose="020B0502040204020203" pitchFamily="34" charset="0"/>
                <a:ea typeface="Gungsuh" pitchFamily="18" charset="-127"/>
                <a:cs typeface="Arial" panose="020B0604020202020204" pitchFamily="34" charset="0"/>
              </a:rPr>
              <a:t>Vítáme</a:t>
            </a:r>
          </a:p>
        </p:txBody>
      </p:sp>
      <p:sp>
        <p:nvSpPr>
          <p:cNvPr id="13" name="Rectangle 129"/>
          <p:cNvSpPr>
            <a:spLocks noChangeArrowheads="1"/>
          </p:cNvSpPr>
          <p:nvPr/>
        </p:nvSpPr>
        <p:spPr bwMode="auto">
          <a:xfrm>
            <a:off x="83001" y="1675284"/>
            <a:ext cx="4651577" cy="1008112"/>
          </a:xfrm>
          <a:prstGeom prst="rect">
            <a:avLst/>
          </a:prstGeom>
          <a:solidFill>
            <a:srgbClr val="3333FF"/>
          </a:solidFill>
          <a:ln w="31750" cmpd="sng">
            <a:solidFill>
              <a:schemeClr val="tx1"/>
            </a:solidFill>
            <a:prstDash val="solid"/>
            <a:miter lim="800000"/>
            <a:headEnd/>
            <a:tailEnd/>
          </a:ln>
          <a:effectLst/>
        </p:spPr>
        <p:txBody>
          <a:bodyPr lIns="91425" tIns="45713" rIns="91425" bIns="45713" anchor="ctr"/>
          <a:lstStyle/>
          <a:p>
            <a:pPr algn="ctr" eaLnBrk="0" hangingPunct="0">
              <a:defRPr/>
            </a:pPr>
            <a:r>
              <a:rPr lang="cs-CZ" sz="5400" dirty="0">
                <a:ln w="19050">
                  <a:solidFill>
                    <a:srgbClr val="FFFF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SK Štětí, </a:t>
            </a:r>
            <a:r>
              <a:rPr lang="cs-CZ" sz="5400" dirty="0" err="1">
                <a:ln w="19050">
                  <a:solidFill>
                    <a:srgbClr val="FFFF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z.s</a:t>
            </a:r>
            <a:r>
              <a:rPr lang="cs-CZ" sz="5400" dirty="0">
                <a:ln w="19050">
                  <a:solidFill>
                    <a:srgbClr val="FFFF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a:t>
            </a:r>
          </a:p>
        </p:txBody>
      </p:sp>
      <p:sp>
        <p:nvSpPr>
          <p:cNvPr id="14" name="Text Box 148"/>
          <p:cNvSpPr txBox="1">
            <a:spLocks noChangeArrowheads="1"/>
          </p:cNvSpPr>
          <p:nvPr/>
        </p:nvSpPr>
        <p:spPr bwMode="auto">
          <a:xfrm>
            <a:off x="69646" y="4377337"/>
            <a:ext cx="4664932" cy="2554531"/>
          </a:xfrm>
          <a:prstGeom prst="rect">
            <a:avLst/>
          </a:prstGeom>
          <a:blipFill>
            <a:blip r:embed="rId4">
              <a:alphaModFix amt="70000"/>
            </a:blip>
            <a:tile tx="0" ty="0" sx="100000" sy="100000" flip="none" algn="tl"/>
          </a:blipFill>
          <a:ln w="31750" cmpd="sng">
            <a:solidFill>
              <a:srgbClr val="CCCCFF"/>
            </a:solidFill>
            <a:prstDash val="sysDash"/>
            <a:miter lim="800000"/>
            <a:headEnd/>
            <a:tailEnd/>
          </a:ln>
          <a:effectLst>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008000"/>
                </a:solidFill>
                <a:effectLst>
                  <a:outerShdw blurRad="38100" dist="38100" dir="2700000" algn="tl">
                    <a:srgbClr val="000000">
                      <a:alpha val="43137"/>
                    </a:srgbClr>
                  </a:outerShdw>
                </a:effectLst>
                <a:latin typeface="Cooper Black" panose="0208090404030B020404" pitchFamily="18" charset="0"/>
                <a:ea typeface="GungsuhChe" pitchFamily="49" charset="-127"/>
                <a:cs typeface="Arial" panose="020B0604020202020204" pitchFamily="34" charset="0"/>
              </a:rPr>
              <a:t>Hlavního rozhodčího</a:t>
            </a:r>
          </a:p>
          <a:p>
            <a:pPr algn="ctr" eaLnBrk="0" hangingPunct="0">
              <a:defRPr/>
            </a:pPr>
            <a:r>
              <a:rPr lang="cs-CZ" sz="2800" dirty="0" err="1">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Jense</a:t>
            </a:r>
            <a:r>
              <a:rPr lang="cs-CZ" sz="2800" dirty="0">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 </a:t>
            </a:r>
            <a:r>
              <a:rPr lang="cs-CZ" sz="2800" dirty="0" err="1">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Fladeho</a:t>
            </a:r>
            <a:endParaRPr lang="cs-CZ" sz="2800" dirty="0">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a:p>
            <a:pPr algn="ctr" eaLnBrk="0" hangingPunct="0">
              <a:defRPr/>
            </a:pPr>
            <a:r>
              <a:rPr lang="cs-CZ" sz="2000" u="sng" dirty="0">
                <a:ln w="19050">
                  <a:noFill/>
                </a:ln>
                <a:solidFill>
                  <a:srgbClr val="008000"/>
                </a:solidFill>
                <a:effectLst>
                  <a:outerShdw blurRad="38100" dist="38100" dir="2700000" algn="tl">
                    <a:srgbClr val="000000">
                      <a:alpha val="43137"/>
                    </a:srgbClr>
                  </a:outerShdw>
                </a:effectLst>
                <a:latin typeface="Cooper Black" panose="0208090404030B020404" pitchFamily="18"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Tomáše Doubka</a:t>
            </a:r>
          </a:p>
          <a:p>
            <a:pPr algn="ctr" eaLnBrk="0" hangingPunct="0">
              <a:defRPr/>
            </a:pPr>
            <a:r>
              <a:rPr lang="cs-CZ" sz="2400" dirty="0">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Adama Provazníka</a:t>
            </a:r>
          </a:p>
          <a:p>
            <a:pPr algn="ctr" eaLnBrk="0" hangingPunct="0">
              <a:defRPr/>
            </a:pPr>
            <a:r>
              <a:rPr lang="cs-CZ" sz="2000" u="sng" dirty="0">
                <a:ln w="19050">
                  <a:noFill/>
                </a:ln>
                <a:solidFill>
                  <a:srgbClr val="008000"/>
                </a:solidFill>
                <a:effectLst>
                  <a:outerShdw blurRad="38100" dist="38100" dir="2700000" algn="tl">
                    <a:srgbClr val="000000">
                      <a:alpha val="43137"/>
                    </a:srgbClr>
                  </a:outerShdw>
                </a:effectLst>
                <a:latin typeface="Cooper Black" panose="0208090404030B020404" pitchFamily="18"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t>Zdeňka Vaňkáta</a:t>
            </a:r>
            <a:endParaRPr lang="cs-CZ" sz="2000" dirty="0">
              <a:ln w="3175">
                <a:noFill/>
              </a:ln>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p:txBody>
      </p:sp>
      <p:sp>
        <p:nvSpPr>
          <p:cNvPr id="16" name="TextovéPole 15"/>
          <p:cNvSpPr txBox="1"/>
          <p:nvPr/>
        </p:nvSpPr>
        <p:spPr>
          <a:xfrm>
            <a:off x="71984" y="1027212"/>
            <a:ext cx="4662594" cy="584775"/>
          </a:xfrm>
          <a:prstGeom prst="rect">
            <a:avLst/>
          </a:prstGeom>
          <a:pattFill prst="dashHorz">
            <a:fgClr>
              <a:srgbClr val="CCFF66"/>
            </a:fgClr>
            <a:bgClr>
              <a:schemeClr val="bg1"/>
            </a:bgClr>
          </a:pattFill>
          <a:ln w="28575"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solidFill>
                  <a:srgbClr val="CC00FF"/>
                </a:solidFill>
                <a:effectLst/>
                <a:latin typeface="Rockwell" panose="02060603020205020403" pitchFamily="18" charset="0"/>
                <a:ea typeface="Segoe UI Black" panose="020B0A02040204020203"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71984" y="2755404"/>
            <a:ext cx="4662594" cy="1477337"/>
          </a:xfrm>
          <a:prstGeom prst="rect">
            <a:avLst/>
          </a:prstGeom>
          <a:solidFill>
            <a:srgbClr val="FFFF00"/>
          </a:solidFill>
          <a:ln w="31750" cmpd="sng">
            <a:solidFill>
              <a:srgbClr val="66FF33"/>
            </a:solidFill>
            <a:prstDash val="solid"/>
            <a:miter lim="800000"/>
            <a:headEnd/>
            <a:tailEnd/>
          </a:ln>
          <a:effectLst>
            <a:innerShdw blurRad="685800" dist="1803400" dir="1380000">
              <a:srgbClr val="FFCCFF">
                <a:alpha val="61961"/>
              </a:srgb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5200" dirty="0">
                <a:ln w="28575" cap="rnd" cmpd="dbl">
                  <a:solidFill>
                    <a:schemeClr val="tx1"/>
                  </a:solidFill>
                  <a:beve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FK SEKO Louny, </a:t>
            </a:r>
            <a:r>
              <a:rPr lang="cs-CZ" sz="5200" dirty="0" err="1">
                <a:ln w="28575" cap="rnd" cmpd="dbl">
                  <a:solidFill>
                    <a:schemeClr val="tx1"/>
                  </a:solidFill>
                  <a:beve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z.s</a:t>
            </a:r>
            <a:r>
              <a:rPr lang="cs-CZ" sz="5200" dirty="0">
                <a:ln w="28575" cap="rnd" cmpd="dbl">
                  <a:solidFill>
                    <a:schemeClr val="tx1"/>
                  </a:solidFill>
                  <a:bevel/>
                </a:ln>
                <a:blipFill dpi="0" rotWithShape="1">
                  <a:blip r:embed="rId5">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Arial" panose="020B0604020202020204" pitchFamily="34" charset="0"/>
              </a:rPr>
              <a:t>.</a:t>
            </a:r>
          </a:p>
        </p:txBody>
      </p:sp>
      <p:pic>
        <p:nvPicPr>
          <p:cNvPr id="3" name="Obrázek 2"/>
          <p:cNvPicPr>
            <a:picLocks noChangeAspect="1"/>
          </p:cNvPicPr>
          <p:nvPr/>
        </p:nvPicPr>
        <p:blipFill>
          <a:blip r:embed="rId6"/>
          <a:stretch>
            <a:fillRect/>
          </a:stretch>
        </p:blipFill>
        <p:spPr>
          <a:xfrm>
            <a:off x="216000" y="6228397"/>
            <a:ext cx="626244" cy="493177"/>
          </a:xfrm>
          <a:prstGeom prst="rect">
            <a:avLst/>
          </a:prstGeom>
        </p:spPr>
      </p:pic>
      <p:sp>
        <p:nvSpPr>
          <p:cNvPr id="10" name="TextovéPole 9">
            <a:extLst>
              <a:ext uri="{FF2B5EF4-FFF2-40B4-BE49-F238E27FC236}">
                <a16:creationId xmlns:a16="http://schemas.microsoft.com/office/drawing/2014/main" id="{ADEF2E3A-69B3-49CC-87B9-55B83206097C}"/>
              </a:ext>
            </a:extLst>
          </p:cNvPr>
          <p:cNvSpPr txBox="1"/>
          <p:nvPr/>
        </p:nvSpPr>
        <p:spPr>
          <a:xfrm>
            <a:off x="5406870" y="1668889"/>
            <a:ext cx="4674226" cy="5201424"/>
          </a:xfrm>
          <a:prstGeom prst="rect">
            <a:avLst/>
          </a:prstGeom>
          <a:blipFill>
            <a:blip r:embed="rId7"/>
            <a:stretch>
              <a:fillRect/>
            </a:stretch>
          </a:blipFill>
          <a:ln w="60325" cmpd="dbl">
            <a:solidFill>
              <a:srgbClr val="FF6600"/>
            </a:solidFill>
          </a:ln>
          <a:effectLst>
            <a:glow rad="101600">
              <a:srgbClr val="FFFF66">
                <a:alpha val="48000"/>
              </a:srgbClr>
            </a:glow>
            <a:softEdge rad="0"/>
          </a:effectLst>
        </p:spPr>
        <p:txBody>
          <a:bodyPr wrap="square" rtlCol="0">
            <a:spAutoFit/>
          </a:bodyPr>
          <a:lstStyle/>
          <a:p>
            <a:pPr algn="ctr"/>
            <a:r>
              <a:rPr lang="cs-CZ" sz="4800" dirty="0">
                <a:ln w="38100">
                  <a:solidFill>
                    <a:srgbClr val="FF6600"/>
                  </a:solidFill>
                </a:ln>
                <a:solidFill>
                  <a:srgbClr val="3333CC"/>
                </a:solidFill>
                <a:latin typeface="Rockwell Extra Bold" panose="02060903040505020403" pitchFamily="18" charset="0"/>
              </a:rPr>
              <a:t>SK Štětí </a:t>
            </a:r>
          </a:p>
          <a:p>
            <a:pPr algn="ctr"/>
            <a:r>
              <a:rPr lang="cs-CZ" sz="4800" dirty="0">
                <a:ln w="38100">
                  <a:solidFill>
                    <a:srgbClr val="FF6600"/>
                  </a:solidFill>
                </a:ln>
                <a:solidFill>
                  <a:srgbClr val="3333CC"/>
                </a:solidFill>
                <a:latin typeface="Rockwell Extra Bold" panose="02060903040505020403" pitchFamily="18" charset="0"/>
              </a:rPr>
              <a:t>SK Baník Modlany</a:t>
            </a:r>
            <a:r>
              <a:rPr lang="cs-CZ" sz="3200" dirty="0">
                <a:ln w="38100">
                  <a:solidFill>
                    <a:srgbClr val="FF6600"/>
                  </a:solidFill>
                </a:ln>
                <a:solidFill>
                  <a:srgbClr val="3333CC"/>
                </a:solidFill>
                <a:latin typeface="Arial Black" panose="020B0A04020102020204" pitchFamily="34" charset="0"/>
              </a:rPr>
              <a:t> </a:t>
            </a:r>
          </a:p>
          <a:p>
            <a:pPr algn="ctr"/>
            <a:r>
              <a:rPr lang="cs-CZ" sz="2800" dirty="0">
                <a:latin typeface="Arial Black" panose="020B0A04020102020204" pitchFamily="34" charset="0"/>
              </a:rPr>
              <a:t> </a:t>
            </a:r>
            <a:r>
              <a:rPr lang="cs-CZ" sz="4000" dirty="0">
                <a:highlight>
                  <a:srgbClr val="FFFF00"/>
                </a:highlight>
                <a:latin typeface="Arial Black" panose="020B0A04020102020204" pitchFamily="34" charset="0"/>
              </a:rPr>
              <a:t>sobota </a:t>
            </a:r>
          </a:p>
          <a:p>
            <a:pPr algn="ctr"/>
            <a:r>
              <a:rPr lang="cs-CZ" sz="4000" dirty="0">
                <a:highlight>
                  <a:srgbClr val="FFFF00"/>
                </a:highlight>
                <a:latin typeface="Arial Black" panose="020B0A04020102020204" pitchFamily="34" charset="0"/>
              </a:rPr>
              <a:t>22.9.2018</a:t>
            </a:r>
          </a:p>
          <a:p>
            <a:pPr algn="ctr"/>
            <a:r>
              <a:rPr lang="cs-CZ" sz="4000" dirty="0">
                <a:highlight>
                  <a:srgbClr val="FFFF00"/>
                </a:highlight>
                <a:latin typeface="Arial Black" panose="020B0A04020102020204" pitchFamily="34" charset="0"/>
              </a:rPr>
              <a:t>10:15 hod</a:t>
            </a:r>
          </a:p>
          <a:p>
            <a:pPr algn="ctr"/>
            <a:r>
              <a:rPr lang="cs-CZ" sz="3600" dirty="0">
                <a:highlight>
                  <a:srgbClr val="FFFF00"/>
                </a:highlight>
                <a:latin typeface="Arial Black" panose="020B0A04020102020204" pitchFamily="34" charset="0"/>
              </a:rPr>
              <a:t>7. kolo </a:t>
            </a:r>
          </a:p>
          <a:p>
            <a:pPr algn="ctr"/>
            <a:r>
              <a:rPr lang="cs-CZ" sz="3200" dirty="0">
                <a:highlight>
                  <a:srgbClr val="FFFF00"/>
                </a:highlight>
                <a:latin typeface="Arial Black" panose="020B0A04020102020204" pitchFamily="34" charset="0"/>
              </a:rPr>
              <a:t>přeboru dospělých</a:t>
            </a:r>
            <a:endParaRPr lang="cs-CZ" sz="1800" dirty="0">
              <a:highlight>
                <a:srgbClr val="FFFF00"/>
              </a:highlight>
              <a:latin typeface="Arial Black" panose="020B0A04020102020204" pitchFamily="34" charset="0"/>
            </a:endParaRPr>
          </a:p>
        </p:txBody>
      </p:sp>
      <p:sp>
        <p:nvSpPr>
          <p:cNvPr id="11" name="Obdélník 10">
            <a:extLst>
              <a:ext uri="{FF2B5EF4-FFF2-40B4-BE49-F238E27FC236}">
                <a16:creationId xmlns:a16="http://schemas.microsoft.com/office/drawing/2014/main" id="{B8AAD1C8-A473-4D7E-A027-17606D6350CD}"/>
              </a:ext>
            </a:extLst>
          </p:cNvPr>
          <p:cNvSpPr/>
          <p:nvPr/>
        </p:nvSpPr>
        <p:spPr>
          <a:xfrm>
            <a:off x="5406870" y="91108"/>
            <a:ext cx="4674226" cy="1446550"/>
          </a:xfrm>
          <a:prstGeom prst="rect">
            <a:avLst/>
          </a:prstGeom>
          <a:solidFill>
            <a:srgbClr val="E93815"/>
          </a:solidFill>
          <a:ln w="63500">
            <a:gradFill flip="none" rotWithShape="1">
              <a:gsLst>
                <a:gs pos="32000">
                  <a:schemeClr val="accent1">
                    <a:lumMod val="45000"/>
                    <a:lumOff val="55000"/>
                  </a:schemeClr>
                </a:gs>
                <a:gs pos="78000">
                  <a:srgbClr val="FFFF00"/>
                </a:gs>
              </a:gsLst>
              <a:path path="circle">
                <a:fillToRect l="100000" t="100000"/>
              </a:path>
              <a:tileRect r="-100000" b="-100000"/>
            </a:gradFill>
          </a:ln>
        </p:spPr>
        <p:txBody>
          <a:bodyPr wrap="square" lIns="91440" tIns="45720" rIns="91440" bIns="45720">
            <a:spAutoFit/>
          </a:bodyPr>
          <a:lstStyle/>
          <a:p>
            <a:pPr algn="ctr"/>
            <a:r>
              <a:rPr lang="cs-CZ" sz="4400" b="1" cap="none" spc="0" dirty="0">
                <a:ln w="6600">
                  <a:solidFill>
                    <a:schemeClr val="accent2"/>
                  </a:solidFill>
                  <a:prstDash val="solid"/>
                </a:ln>
                <a:solidFill>
                  <a:srgbClr val="FFFFFF"/>
                </a:solidFill>
                <a:effectLst>
                  <a:outerShdw dist="38100" dir="2700000" algn="tl" rotWithShape="0">
                    <a:schemeClr val="accent2"/>
                  </a:outerShdw>
                </a:effectLst>
              </a:rPr>
              <a:t>Pozvánka na </a:t>
            </a:r>
          </a:p>
          <a:p>
            <a:pPr algn="ctr"/>
            <a:r>
              <a:rPr lang="cs-CZ" sz="4400" b="1" cap="none" spc="0" dirty="0">
                <a:ln w="6600">
                  <a:solidFill>
                    <a:schemeClr val="accent2"/>
                  </a:solidFill>
                  <a:prstDash val="solid"/>
                </a:ln>
                <a:solidFill>
                  <a:srgbClr val="FFFFFF"/>
                </a:solidFill>
                <a:effectLst>
                  <a:outerShdw dist="38100" dir="2700000" algn="tl" rotWithShape="0">
                    <a:schemeClr val="accent2"/>
                  </a:outerShdw>
                </a:effectLst>
              </a:rPr>
              <a:t>domácí utkání</a:t>
            </a:r>
          </a:p>
        </p:txBody>
      </p:sp>
      <p:pic>
        <p:nvPicPr>
          <p:cNvPr id="17" name="Obrázek 16" descr="Vector Logos, &lt;strong&gt;Logo&lt;/strong&gt; Templates Free Download | seeklogo">
            <a:extLst>
              <a:ext uri="{FF2B5EF4-FFF2-40B4-BE49-F238E27FC236}">
                <a16:creationId xmlns:a16="http://schemas.microsoft.com/office/drawing/2014/main" id="{C2C36080-8ED9-44D5-99CE-856750A983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0886" y="1819300"/>
            <a:ext cx="720080" cy="729163"/>
          </a:xfrm>
          <a:prstGeom prst="rect">
            <a:avLst/>
          </a:prstGeom>
        </p:spPr>
      </p:pic>
      <p:pic>
        <p:nvPicPr>
          <p:cNvPr id="19" name="Obrázek 18">
            <a:extLst>
              <a:ext uri="{FF2B5EF4-FFF2-40B4-BE49-F238E27FC236}">
                <a16:creationId xmlns:a16="http://schemas.microsoft.com/office/drawing/2014/main" id="{A41D3133-FADC-415F-AA1E-E979D6411CA6}"/>
              </a:ext>
            </a:extLst>
          </p:cNvPr>
          <p:cNvPicPr>
            <a:picLocks noChangeAspect="1"/>
          </p:cNvPicPr>
          <p:nvPr/>
        </p:nvPicPr>
        <p:blipFill>
          <a:blip r:embed="rId9"/>
          <a:stretch>
            <a:fillRect/>
          </a:stretch>
        </p:blipFill>
        <p:spPr>
          <a:xfrm>
            <a:off x="9295302" y="1747292"/>
            <a:ext cx="648072" cy="729162"/>
          </a:xfrm>
          <a:prstGeom prst="rect">
            <a:avLst/>
          </a:prstGeom>
        </p:spPr>
      </p:pic>
      <p:sp>
        <p:nvSpPr>
          <p:cNvPr id="20" name="TextovéPole 19"/>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endParaRPr lang="cs-CZ" sz="800" dirty="0">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86777175-C920-4DD4-9701-FD3A84A5AB49}"/>
              </a:ext>
            </a:extLst>
          </p:cNvPr>
          <p:cNvSpPr txBox="1"/>
          <p:nvPr/>
        </p:nvSpPr>
        <p:spPr>
          <a:xfrm>
            <a:off x="5472586" y="63813"/>
            <a:ext cx="4536502" cy="1323439"/>
          </a:xfrm>
          <a:prstGeom prst="rect">
            <a:avLst/>
          </a:prstGeom>
          <a:solidFill>
            <a:schemeClr val="accent3">
              <a:lumMod val="95000"/>
            </a:schemeClr>
          </a:solidFill>
          <a:effectLst>
            <a:glow rad="101600">
              <a:srgbClr val="FFFF66">
                <a:alpha val="40000"/>
              </a:srgbClr>
            </a:glow>
            <a:softEdge rad="241300"/>
          </a:effectLst>
        </p:spPr>
        <p:txBody>
          <a:bodyPr wrap="square" rtlCol="0">
            <a:spAutoFit/>
          </a:bodyPr>
          <a:lstStyle/>
          <a:p>
            <a:pPr algn="ctr"/>
            <a:r>
              <a:rPr lang="cs-CZ" sz="2000" dirty="0" smtClean="0">
                <a:latin typeface="Arial Black" panose="020B0A04020102020204" pitchFamily="34" charset="0"/>
              </a:rPr>
              <a:t>Vložené </a:t>
            </a:r>
            <a:r>
              <a:rPr lang="cs-CZ" sz="2000" dirty="0">
                <a:latin typeface="Arial Black" panose="020B0A04020102020204" pitchFamily="34" charset="0"/>
              </a:rPr>
              <a:t>13. </a:t>
            </a:r>
            <a:r>
              <a:rPr lang="cs-CZ" sz="2000" dirty="0" smtClean="0">
                <a:latin typeface="Arial Black" panose="020B0A04020102020204" pitchFamily="34" charset="0"/>
              </a:rPr>
              <a:t>kolo </a:t>
            </a:r>
            <a:r>
              <a:rPr lang="cs-CZ" sz="2000" dirty="0">
                <a:latin typeface="Arial Black" panose="020B0A04020102020204" pitchFamily="34" charset="0"/>
              </a:rPr>
              <a:t>I.A třídy </a:t>
            </a:r>
            <a:r>
              <a:rPr lang="cs-CZ" sz="2000" dirty="0" smtClean="0">
                <a:latin typeface="Arial Black" panose="020B0A04020102020204" pitchFamily="34" charset="0"/>
              </a:rPr>
              <a:t>dorostu. V poločasu jsme vedli 3:0, ale nakonec jsme se museli strachovat o výsledek</a:t>
            </a:r>
            <a:endParaRPr lang="cs-CZ" sz="2000" dirty="0">
              <a:latin typeface="Arial Black" panose="020B0A04020102020204" pitchFamily="34" charset="0"/>
            </a:endParaRPr>
          </a:p>
        </p:txBody>
      </p:sp>
      <p:sp>
        <p:nvSpPr>
          <p:cNvPr id="8" name="TextovéPole 7">
            <a:extLst>
              <a:ext uri="{FF2B5EF4-FFF2-40B4-BE49-F238E27FC236}">
                <a16:creationId xmlns:a16="http://schemas.microsoft.com/office/drawing/2014/main" id="{F78ED38A-1F4A-454C-830B-A8753B831059}"/>
              </a:ext>
            </a:extLst>
          </p:cNvPr>
          <p:cNvSpPr txBox="1"/>
          <p:nvPr/>
        </p:nvSpPr>
        <p:spPr>
          <a:xfrm>
            <a:off x="5506123" y="1531268"/>
            <a:ext cx="4536502" cy="2000548"/>
          </a:xfrm>
          <a:prstGeom prst="rect">
            <a:avLst/>
          </a:prstGeom>
          <a:no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SK Štětí – TJ Skorotice</a:t>
            </a:r>
          </a:p>
          <a:p>
            <a:pPr algn="ctr"/>
            <a:r>
              <a:rPr lang="cs-CZ" sz="2000" dirty="0" smtClean="0">
                <a:latin typeface="Arial Black" panose="020B0A04020102020204" pitchFamily="34" charset="0"/>
              </a:rPr>
              <a:t>3:2(3:0)  </a:t>
            </a:r>
            <a:r>
              <a:rPr lang="cs-CZ" sz="2000" dirty="0">
                <a:latin typeface="Arial Black" panose="020B0A04020102020204" pitchFamily="34" charset="0"/>
              </a:rPr>
              <a:t>5.9.2018 </a:t>
            </a:r>
            <a:r>
              <a:rPr lang="cs-CZ" sz="2000" dirty="0" smtClean="0">
                <a:latin typeface="Arial Black" panose="020B0A04020102020204" pitchFamily="34" charset="0"/>
              </a:rPr>
              <a:t>13.kolo</a:t>
            </a:r>
          </a:p>
          <a:p>
            <a:pPr algn="just"/>
            <a:r>
              <a:rPr lang="cs-CZ" sz="1400" b="0" u="sng" dirty="0" smtClean="0">
                <a:latin typeface="Arial" panose="020B0604020202020204" pitchFamily="34" charset="0"/>
                <a:cs typeface="Arial" panose="020B0604020202020204" pitchFamily="34" charset="0"/>
              </a:rPr>
              <a:t>Branky:</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T.Dopater</a:t>
            </a:r>
            <a:r>
              <a:rPr lang="cs-CZ" sz="1400" b="0" dirty="0" smtClean="0">
                <a:latin typeface="Arial" panose="020B0604020202020204" pitchFamily="34" charset="0"/>
                <a:cs typeface="Arial" panose="020B0604020202020204" pitchFamily="34" charset="0"/>
              </a:rPr>
              <a:t> 2, </a:t>
            </a:r>
            <a:r>
              <a:rPr lang="cs-CZ" sz="1400" b="0" dirty="0" err="1" smtClean="0">
                <a:latin typeface="Arial" panose="020B0604020202020204" pitchFamily="34" charset="0"/>
                <a:cs typeface="Arial" panose="020B0604020202020204" pitchFamily="34" charset="0"/>
              </a:rPr>
              <a:t>O.Malecha</a:t>
            </a:r>
            <a:r>
              <a:rPr lang="cs-CZ" sz="1400" b="0" dirty="0" smtClean="0">
                <a:latin typeface="Arial" panose="020B0604020202020204" pitchFamily="34" charset="0"/>
                <a:cs typeface="Arial" panose="020B0604020202020204" pitchFamily="34" charset="0"/>
              </a:rPr>
              <a:t> 1</a:t>
            </a:r>
          </a:p>
          <a:p>
            <a:pPr algn="just"/>
            <a:r>
              <a:rPr lang="cs-CZ" sz="1400" b="0" u="sng" dirty="0" smtClean="0">
                <a:latin typeface="Arial" panose="020B0604020202020204" pitchFamily="34" charset="0"/>
                <a:cs typeface="Arial" panose="020B0604020202020204" pitchFamily="34" charset="0"/>
              </a:rPr>
              <a:t>Sestava:</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L.Šrotýř-P.Fulín</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T.Németh</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P.Kadlec</a:t>
            </a:r>
            <a:r>
              <a:rPr lang="cs-CZ" sz="1400" b="0" dirty="0" smtClean="0">
                <a:latin typeface="Arial" panose="020B0604020202020204" pitchFamily="34" charset="0"/>
                <a:cs typeface="Arial" panose="020B0604020202020204" pitchFamily="34" charset="0"/>
              </a:rPr>
              <a:t>, </a:t>
            </a:r>
          </a:p>
          <a:p>
            <a:pPr algn="just"/>
            <a:r>
              <a:rPr lang="cs-CZ" sz="1400" b="0" dirty="0">
                <a:latin typeface="Arial" panose="020B0604020202020204" pitchFamily="34" charset="0"/>
                <a:cs typeface="Arial" panose="020B0604020202020204" pitchFamily="34" charset="0"/>
              </a:rPr>
              <a:t> </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A.Špaček</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O.Malecha</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L.Ladič</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J.Daniluk</a:t>
            </a:r>
            <a:r>
              <a:rPr lang="cs-CZ" sz="1400" b="0" dirty="0" smtClean="0">
                <a:latin typeface="Arial" panose="020B0604020202020204" pitchFamily="34" charset="0"/>
                <a:cs typeface="Arial" panose="020B0604020202020204" pitchFamily="34" charset="0"/>
              </a:rPr>
              <a:t>, </a:t>
            </a:r>
          </a:p>
          <a:p>
            <a:pPr algn="just"/>
            <a:r>
              <a:rPr lang="cs-CZ" sz="1400" b="0" dirty="0">
                <a:latin typeface="Arial" panose="020B0604020202020204" pitchFamily="34" charset="0"/>
                <a:cs typeface="Arial" panose="020B0604020202020204" pitchFamily="34" charset="0"/>
              </a:rPr>
              <a:t> </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J.Pilař</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T.Dopater</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M.Bartko</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J.Šedivý</a:t>
            </a:r>
            <a:endParaRPr lang="cs-CZ" sz="1400" b="0" dirty="0" smtClean="0">
              <a:latin typeface="Arial" panose="020B0604020202020204" pitchFamily="34" charset="0"/>
              <a:cs typeface="Arial" panose="020B0604020202020204" pitchFamily="34" charset="0"/>
            </a:endParaRPr>
          </a:p>
          <a:p>
            <a:pPr algn="just"/>
            <a:r>
              <a:rPr lang="cs-CZ" sz="1400" b="0" u="sng" dirty="0" smtClean="0">
                <a:latin typeface="Arial" panose="020B0604020202020204" pitchFamily="34" charset="0"/>
                <a:cs typeface="Arial" panose="020B0604020202020204" pitchFamily="34" charset="0"/>
              </a:rPr>
              <a:t>Trenér:</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Z.Németh</a:t>
            </a:r>
            <a:r>
              <a:rPr lang="cs-CZ" sz="1400" b="0" dirty="0" smtClean="0">
                <a:latin typeface="Arial" panose="020B0604020202020204" pitchFamily="34" charset="0"/>
                <a:cs typeface="Arial" panose="020B0604020202020204" pitchFamily="34" charset="0"/>
              </a:rPr>
              <a:t>  </a:t>
            </a:r>
            <a:r>
              <a:rPr lang="cs-CZ" sz="1400" b="0" u="sng" dirty="0" smtClean="0">
                <a:latin typeface="Arial" panose="020B0604020202020204" pitchFamily="34" charset="0"/>
                <a:cs typeface="Arial" panose="020B0604020202020204" pitchFamily="34" charset="0"/>
              </a:rPr>
              <a:t>Vedoucí:</a:t>
            </a:r>
            <a:r>
              <a:rPr lang="cs-CZ" sz="1400" b="0" dirty="0" smtClean="0">
                <a:latin typeface="Arial" panose="020B0604020202020204" pitchFamily="34" charset="0"/>
                <a:cs typeface="Arial" panose="020B0604020202020204" pitchFamily="34" charset="0"/>
              </a:rPr>
              <a:t> </a:t>
            </a:r>
            <a:r>
              <a:rPr lang="cs-CZ" sz="1400" b="0" dirty="0" err="1" smtClean="0">
                <a:latin typeface="Arial" panose="020B0604020202020204" pitchFamily="34" charset="0"/>
                <a:cs typeface="Arial" panose="020B0604020202020204" pitchFamily="34" charset="0"/>
              </a:rPr>
              <a:t>R.Hrdlička</a:t>
            </a:r>
            <a:endParaRPr lang="cs-CZ" sz="1400" b="0" dirty="0" smtClean="0">
              <a:latin typeface="Arial" panose="020B0604020202020204" pitchFamily="34" charset="0"/>
              <a:cs typeface="Arial" panose="020B0604020202020204" pitchFamily="34" charset="0"/>
            </a:endParaRPr>
          </a:p>
          <a:p>
            <a:pPr algn="just"/>
            <a:r>
              <a:rPr lang="cs-CZ" sz="1400" b="0" u="sng" dirty="0" err="1" smtClean="0">
                <a:latin typeface="Arial" panose="020B0604020202020204" pitchFamily="34" charset="0"/>
                <a:cs typeface="Arial" panose="020B0604020202020204" pitchFamily="34" charset="0"/>
              </a:rPr>
              <a:t>Rozhodčí</a:t>
            </a:r>
            <a:r>
              <a:rPr lang="cs-CZ" sz="1400" b="0" dirty="0" err="1" smtClean="0">
                <a:latin typeface="Arial" panose="020B0604020202020204" pitchFamily="34" charset="0"/>
                <a:cs typeface="Arial" panose="020B0604020202020204" pitchFamily="34" charset="0"/>
              </a:rPr>
              <a:t>:J.Šíma-D.Németh</a:t>
            </a:r>
            <a:r>
              <a:rPr lang="cs-CZ" sz="1400" b="0" dirty="0" smtClean="0">
                <a:latin typeface="Arial" panose="020B0604020202020204" pitchFamily="34" charset="0"/>
                <a:cs typeface="Arial" panose="020B0604020202020204" pitchFamily="34" charset="0"/>
              </a:rPr>
              <a:t>(laik), </a:t>
            </a:r>
            <a:r>
              <a:rPr lang="cs-CZ" sz="1400" b="0" dirty="0" err="1" smtClean="0">
                <a:latin typeface="Arial" panose="020B0604020202020204" pitchFamily="34" charset="0"/>
                <a:cs typeface="Arial" panose="020B0604020202020204" pitchFamily="34" charset="0"/>
              </a:rPr>
              <a:t>M.Škrdleta</a:t>
            </a:r>
            <a:r>
              <a:rPr lang="cs-CZ" sz="1400" b="0" dirty="0" smtClean="0">
                <a:latin typeface="Arial" panose="020B0604020202020204" pitchFamily="34" charset="0"/>
                <a:cs typeface="Arial" panose="020B0604020202020204" pitchFamily="34" charset="0"/>
              </a:rPr>
              <a:t> (laik)</a:t>
            </a:r>
            <a:endParaRPr lang="cs-CZ" sz="2000" dirty="0">
              <a:latin typeface="Arial Black" panose="020B0A04020102020204" pitchFamily="34" charset="0"/>
            </a:endParaRPr>
          </a:p>
        </p:txBody>
      </p:sp>
      <p:sp>
        <p:nvSpPr>
          <p:cNvPr id="6" name="TextovéPole 5">
            <a:extLst>
              <a:ext uri="{FF2B5EF4-FFF2-40B4-BE49-F238E27FC236}">
                <a16:creationId xmlns:a16="http://schemas.microsoft.com/office/drawing/2014/main" id="{F822A5F4-F707-48DE-A99A-32DB25192AF3}"/>
              </a:ext>
            </a:extLst>
          </p:cNvPr>
          <p:cNvSpPr txBox="1"/>
          <p:nvPr/>
        </p:nvSpPr>
        <p:spPr>
          <a:xfrm>
            <a:off x="102469" y="34815"/>
            <a:ext cx="4752528" cy="6912000"/>
          </a:xfrm>
          <a:prstGeom prst="rect">
            <a:avLst/>
          </a:prstGeom>
          <a:blipFill>
            <a:blip r:embed="rId2"/>
            <a:stretch>
              <a:fillRect/>
            </a:stretch>
          </a:blipFill>
          <a:ln w="63500">
            <a:solidFill>
              <a:srgbClr val="FF6600"/>
            </a:solidFill>
            <a:prstDash val="sysDash"/>
          </a:ln>
          <a:effectLst>
            <a:softEdge rad="0"/>
          </a:effectLst>
        </p:spPr>
        <p:txBody>
          <a:bodyPr wrap="square" rtlCol="0">
            <a:spAutoFit/>
          </a:bodyPr>
          <a:lstStyle/>
          <a:p>
            <a:pPr algn="ctr"/>
            <a:r>
              <a:rPr lang="cs-CZ" sz="3200" i="1" u="sng" dirty="0">
                <a:solidFill>
                  <a:schemeClr val="bg1"/>
                </a:solidFill>
                <a:effectLst>
                  <a:outerShdw blurRad="38100" dist="38100" dir="2700000" algn="tl">
                    <a:srgbClr val="000000">
                      <a:alpha val="43137"/>
                    </a:srgbClr>
                  </a:outerShdw>
                </a:effectLst>
                <a:latin typeface="Arial Black" panose="020B0A04020102020204" pitchFamily="34" charset="0"/>
              </a:rPr>
              <a:t>Výjezdní p</a:t>
            </a:r>
            <a:r>
              <a:rPr lang="cs-CZ" sz="3200" i="1" u="sng" dirty="0">
                <a:effectLst>
                  <a:outerShdw blurRad="38100" dist="38100" dir="2700000" algn="tl">
                    <a:srgbClr val="000000">
                      <a:alpha val="43137"/>
                    </a:srgbClr>
                  </a:outerShdw>
                </a:effectLst>
                <a:latin typeface="Arial Black" panose="020B0A04020102020204" pitchFamily="34" charset="0"/>
              </a:rPr>
              <a:t>ozvánka</a:t>
            </a:r>
          </a:p>
          <a:p>
            <a:pPr algn="ctr"/>
            <a:r>
              <a:rPr lang="cs-CZ" sz="5400" dirty="0">
                <a:ln w="28575">
                  <a:solidFill>
                    <a:srgbClr val="FFFF00"/>
                  </a:solidFill>
                </a:ln>
                <a:solidFill>
                  <a:srgbClr val="000099"/>
                </a:solidFill>
                <a:latin typeface="Cooper Black" panose="0208090404030B020404" pitchFamily="18" charset="0"/>
              </a:rPr>
              <a:t>SK STAP Vilémov-</a:t>
            </a:r>
          </a:p>
          <a:p>
            <a:pPr algn="ctr"/>
            <a:r>
              <a:rPr lang="cs-CZ" sz="5400" dirty="0">
                <a:ln w="28575">
                  <a:solidFill>
                    <a:srgbClr val="FFFF00"/>
                  </a:solidFill>
                </a:ln>
                <a:solidFill>
                  <a:srgbClr val="000099"/>
                </a:solidFill>
                <a:latin typeface="Cooper Black" panose="0208090404030B020404" pitchFamily="18" charset="0"/>
              </a:rPr>
              <a:t>SK Štětí</a:t>
            </a:r>
          </a:p>
          <a:p>
            <a:pPr algn="ctr"/>
            <a:endParaRPr lang="cs-CZ" sz="5400" dirty="0">
              <a:ln w="28575">
                <a:solidFill>
                  <a:srgbClr val="FFFF00"/>
                </a:solidFill>
              </a:ln>
              <a:solidFill>
                <a:srgbClr val="000099"/>
              </a:solidFill>
              <a:latin typeface="Cooper Black" panose="0208090404030B020404" pitchFamily="18" charset="0"/>
            </a:endParaRPr>
          </a:p>
          <a:p>
            <a:pPr algn="ctr"/>
            <a:endParaRPr lang="cs-CZ" sz="5400" dirty="0">
              <a:ln w="28575">
                <a:solidFill>
                  <a:srgbClr val="FFFF00"/>
                </a:solidFill>
              </a:ln>
              <a:solidFill>
                <a:srgbClr val="000099"/>
              </a:solidFill>
              <a:latin typeface="Cooper Black" panose="0208090404030B020404" pitchFamily="18" charset="0"/>
            </a:endParaRPr>
          </a:p>
          <a:p>
            <a:pPr algn="ctr"/>
            <a:r>
              <a:rPr lang="cs-CZ" sz="3600" dirty="0">
                <a:solidFill>
                  <a:srgbClr val="FF0000"/>
                </a:solidFill>
                <a:latin typeface="Cooper Black" panose="0208090404030B020404" pitchFamily="18" charset="0"/>
              </a:rPr>
              <a:t>Sobota 15.9.2018</a:t>
            </a:r>
          </a:p>
          <a:p>
            <a:pPr algn="ctr"/>
            <a:r>
              <a:rPr lang="cs-CZ" sz="3600" dirty="0">
                <a:solidFill>
                  <a:srgbClr val="FF0000"/>
                </a:solidFill>
                <a:latin typeface="Cooper Black" panose="0208090404030B020404" pitchFamily="18" charset="0"/>
              </a:rPr>
              <a:t>výkop 16:30 hod</a:t>
            </a:r>
          </a:p>
          <a:p>
            <a:pPr algn="ctr"/>
            <a:r>
              <a:rPr lang="cs-CZ" sz="3600" dirty="0">
                <a:solidFill>
                  <a:srgbClr val="FF0000"/>
                </a:solidFill>
                <a:latin typeface="Cooper Black" panose="0208090404030B020404" pitchFamily="18" charset="0"/>
              </a:rPr>
              <a:t>Odjezd</a:t>
            </a:r>
          </a:p>
          <a:p>
            <a:pPr algn="ctr"/>
            <a:r>
              <a:rPr lang="cs-CZ" sz="3600" dirty="0">
                <a:solidFill>
                  <a:srgbClr val="FF0000"/>
                </a:solidFill>
                <a:latin typeface="Cooper Black" panose="0208090404030B020404" pitchFamily="18" charset="0"/>
              </a:rPr>
              <a:t> 13:30 hod</a:t>
            </a:r>
          </a:p>
        </p:txBody>
      </p:sp>
      <p:pic>
        <p:nvPicPr>
          <p:cNvPr id="10" name="Obrázek 9">
            <a:extLst>
              <a:ext uri="{FF2B5EF4-FFF2-40B4-BE49-F238E27FC236}">
                <a16:creationId xmlns:a16="http://schemas.microsoft.com/office/drawing/2014/main" id="{ECE28EB9-8EE6-4381-A661-A402C251B1B7}"/>
              </a:ext>
            </a:extLst>
          </p:cNvPr>
          <p:cNvPicPr>
            <a:picLocks noChangeAspect="1"/>
          </p:cNvPicPr>
          <p:nvPr/>
        </p:nvPicPr>
        <p:blipFill>
          <a:blip r:embed="rId3"/>
          <a:stretch>
            <a:fillRect/>
          </a:stretch>
        </p:blipFill>
        <p:spPr>
          <a:xfrm>
            <a:off x="648048" y="3323471"/>
            <a:ext cx="1213828" cy="1232133"/>
          </a:xfrm>
          <a:prstGeom prst="rect">
            <a:avLst/>
          </a:prstGeom>
        </p:spPr>
      </p:pic>
      <p:pic>
        <p:nvPicPr>
          <p:cNvPr id="11" name="Obrázek 10" descr="Vector Logos, &lt;strong&gt;Logo&lt;/strong&gt; Templates Free Download | seeklogo">
            <a:extLst>
              <a:ext uri="{FF2B5EF4-FFF2-40B4-BE49-F238E27FC236}">
                <a16:creationId xmlns:a16="http://schemas.microsoft.com/office/drawing/2014/main" id="{A142F609-EAEF-462C-BA64-6D26408C9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344" y="3185851"/>
            <a:ext cx="1141820" cy="1156223"/>
          </a:xfrm>
          <a:prstGeom prst="rect">
            <a:avLst/>
          </a:prstGeom>
        </p:spPr>
      </p:pic>
      <p:sp>
        <p:nvSpPr>
          <p:cNvPr id="12" name="TextovéPole 11"/>
          <p:cNvSpPr txBox="1"/>
          <p:nvPr/>
        </p:nvSpPr>
        <p:spPr>
          <a:xfrm>
            <a:off x="2091685" y="695579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endParaRPr lang="cs-CZ" sz="800" dirty="0">
              <a:latin typeface="Bookman Old Style" pitchFamily="18" charset="0"/>
            </a:endParaRPr>
          </a:p>
        </p:txBody>
      </p:sp>
      <p:sp>
        <p:nvSpPr>
          <p:cNvPr id="13" name="TextovéPole 12"/>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057597232"/>
              </p:ext>
            </p:extLst>
          </p:nvPr>
        </p:nvGraphicFramePr>
        <p:xfrm>
          <a:off x="5498358" y="3619500"/>
          <a:ext cx="4536503" cy="3121282"/>
        </p:xfrm>
        <a:graphic>
          <a:graphicData uri="http://schemas.openxmlformats.org/drawingml/2006/table">
            <a:tbl>
              <a:tblPr/>
              <a:tblGrid>
                <a:gridCol w="231159">
                  <a:extLst>
                    <a:ext uri="{9D8B030D-6E8A-4147-A177-3AD203B41FA5}">
                      <a16:colId xmlns:a16="http://schemas.microsoft.com/office/drawing/2014/main" val="1760309930"/>
                    </a:ext>
                  </a:extLst>
                </a:gridCol>
                <a:gridCol w="231159">
                  <a:extLst>
                    <a:ext uri="{9D8B030D-6E8A-4147-A177-3AD203B41FA5}">
                      <a16:colId xmlns:a16="http://schemas.microsoft.com/office/drawing/2014/main" val="3095138690"/>
                    </a:ext>
                  </a:extLst>
                </a:gridCol>
                <a:gridCol w="1930181">
                  <a:extLst>
                    <a:ext uri="{9D8B030D-6E8A-4147-A177-3AD203B41FA5}">
                      <a16:colId xmlns:a16="http://schemas.microsoft.com/office/drawing/2014/main" val="1103731485"/>
                    </a:ext>
                  </a:extLst>
                </a:gridCol>
                <a:gridCol w="219602">
                  <a:extLst>
                    <a:ext uri="{9D8B030D-6E8A-4147-A177-3AD203B41FA5}">
                      <a16:colId xmlns:a16="http://schemas.microsoft.com/office/drawing/2014/main" val="2834932050"/>
                    </a:ext>
                  </a:extLst>
                </a:gridCol>
                <a:gridCol w="242717">
                  <a:extLst>
                    <a:ext uri="{9D8B030D-6E8A-4147-A177-3AD203B41FA5}">
                      <a16:colId xmlns:a16="http://schemas.microsoft.com/office/drawing/2014/main" val="448957967"/>
                    </a:ext>
                  </a:extLst>
                </a:gridCol>
                <a:gridCol w="288950">
                  <a:extLst>
                    <a:ext uri="{9D8B030D-6E8A-4147-A177-3AD203B41FA5}">
                      <a16:colId xmlns:a16="http://schemas.microsoft.com/office/drawing/2014/main" val="4070474971"/>
                    </a:ext>
                  </a:extLst>
                </a:gridCol>
                <a:gridCol w="164701">
                  <a:extLst>
                    <a:ext uri="{9D8B030D-6E8A-4147-A177-3AD203B41FA5}">
                      <a16:colId xmlns:a16="http://schemas.microsoft.com/office/drawing/2014/main" val="734880584"/>
                    </a:ext>
                  </a:extLst>
                </a:gridCol>
                <a:gridCol w="242717">
                  <a:extLst>
                    <a:ext uri="{9D8B030D-6E8A-4147-A177-3AD203B41FA5}">
                      <a16:colId xmlns:a16="http://schemas.microsoft.com/office/drawing/2014/main" val="1615959566"/>
                    </a:ext>
                  </a:extLst>
                </a:gridCol>
                <a:gridCol w="450761">
                  <a:extLst>
                    <a:ext uri="{9D8B030D-6E8A-4147-A177-3AD203B41FA5}">
                      <a16:colId xmlns:a16="http://schemas.microsoft.com/office/drawing/2014/main" val="232054631"/>
                    </a:ext>
                  </a:extLst>
                </a:gridCol>
                <a:gridCol w="300507">
                  <a:extLst>
                    <a:ext uri="{9D8B030D-6E8A-4147-A177-3AD203B41FA5}">
                      <a16:colId xmlns:a16="http://schemas.microsoft.com/office/drawing/2014/main" val="3819978792"/>
                    </a:ext>
                  </a:extLst>
                </a:gridCol>
                <a:gridCol w="234049">
                  <a:extLst>
                    <a:ext uri="{9D8B030D-6E8A-4147-A177-3AD203B41FA5}">
                      <a16:colId xmlns:a16="http://schemas.microsoft.com/office/drawing/2014/main" val="2129496833"/>
                    </a:ext>
                  </a:extLst>
                </a:gridCol>
              </a:tblGrid>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72612520"/>
                  </a:ext>
                </a:extLst>
              </a:tr>
              <a:tr h="2454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effectLst/>
                          <a:latin typeface="Calibri" panose="020F0502020204030204" pitchFamily="34" charset="0"/>
                        </a:rPr>
                        <a:t>I.A třída  dorostu  2018/2019 po 3.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04965962"/>
                  </a:ext>
                </a:extLst>
              </a:tr>
              <a:tr h="19873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74538709"/>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80149472"/>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98555085"/>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61992579"/>
                  </a:ext>
                </a:extLst>
              </a:tr>
              <a:tr h="23380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9:9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73583974"/>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19838363"/>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5790647"/>
                  </a:ext>
                </a:extLst>
              </a:tr>
              <a:tr h="19873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78273790"/>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77201484"/>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85527633"/>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71198620"/>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42421854"/>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43676745"/>
                  </a:ext>
                </a:extLst>
              </a:tr>
              <a:tr h="1870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58965091"/>
                  </a:ext>
                </a:extLst>
              </a:tr>
            </a:tbl>
          </a:graphicData>
        </a:graphic>
      </p:graphicFrame>
    </p:spTree>
    <p:extLst>
      <p:ext uri="{BB962C8B-B14F-4D97-AF65-F5344CB8AC3E}">
        <p14:creationId xmlns:p14="http://schemas.microsoft.com/office/powerpoint/2010/main" val="238981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669931"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6" name="TextovéPole 5"/>
          <p:cNvSpPr txBox="1"/>
          <p:nvPr/>
        </p:nvSpPr>
        <p:spPr>
          <a:xfrm>
            <a:off x="5475055" y="155565"/>
            <a:ext cx="4594415" cy="6740307"/>
          </a:xfrm>
          <a:prstGeom prst="rect">
            <a:avLst/>
          </a:prstGeom>
          <a:noFill/>
          <a:ln w="57150">
            <a:solidFill>
              <a:srgbClr val="FF0000"/>
            </a:solidFill>
            <a:prstDash val="solid"/>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i="1" dirty="0">
                <a:latin typeface="Arial" pitchFamily="34" charset="0"/>
                <a:cs typeface="Arial" pitchFamily="34" charset="0"/>
              </a:rPr>
              <a:t>je za námi dalších 14 dní od vydání posledního zpravodaje. Od té doby se odehrálo velké množství zápasů ať už mistrovských nebo pohárových. Všechna mužstva už se zapojila do soutěží  a nabídka na další  dny je bohatá. Právě tento týden patří k těm nejúrodnějším. Už ve středu a ve čtvrtek hráli naše týmy předehrávky a mužstvo dospělých si vyjelo k pohárovému střetnutí do Děčína.</a:t>
            </a:r>
          </a:p>
          <a:p>
            <a:pPr algn="just" eaLnBrk="0" hangingPunct="0">
              <a:defRPr/>
            </a:pPr>
            <a:r>
              <a:rPr lang="cs-CZ" i="1" dirty="0">
                <a:latin typeface="Arial" pitchFamily="34" charset="0"/>
                <a:cs typeface="Arial" pitchFamily="34" charset="0"/>
              </a:rPr>
              <a:t>    Ten největší zápas týdne, ale i podzimu je na programu právě dnes. Do Štětí přijel loňský účastník divizní soutěže, který sestoupil dost nešťastným způsobem, ale netají se však tím, že pomýšlí na rychlý návrat zpět. Naše mužstvo má po 4 zápasech 6 bodů. 2x jsme prohráli a co je zajímavé, že 2 porážky nám uštědřili nováčci soutěže. Soutěž je však na úplném začátku a po dnešním utkání může být všechno jinak. Kádr je stabilizovaný a hráči mají natrénováno. Teď už zbývá jen to na hřišti prodat. </a:t>
            </a:r>
          </a:p>
          <a:p>
            <a:pPr algn="just" eaLnBrk="0" hangingPunct="0">
              <a:defRPr/>
            </a:pPr>
            <a:r>
              <a:rPr lang="cs-CZ" i="1" dirty="0">
                <a:latin typeface="Arial" pitchFamily="34" charset="0"/>
                <a:cs typeface="Arial" pitchFamily="34" charset="0"/>
              </a:rPr>
              <a:t>      Vítáme na našem stadionu všechny fanoušky. Jsme rádi, že jste přišli a stanete se 12. hráčem našeho týmu. Klobásky se připravují a pivečko v lahvi už se nalévá. Při této příležitosti se musíme ještě vrátit k článku v litoměřickém deníku, kde jeden z novinářů vypracoval hodnocení prostředí našeho stadionu při zápase proti Jílovému. Pomalu jako nevyhovující. Na našich internetových stránkách jsme zveřejnili nesouhlasné stanovisko, kde ostře vyhrazujeme proti tomuto slušně řečeno neférovému hodnocení, které haní práci všech kdo se kolem fotbalu ve Štětí pohybuje. </a:t>
            </a:r>
          </a:p>
          <a:p>
            <a:pPr algn="just" eaLnBrk="0" hangingPunct="0">
              <a:defRPr/>
            </a:pPr>
            <a:r>
              <a:rPr lang="cs-CZ" i="1" dirty="0">
                <a:latin typeface="Arial" pitchFamily="34" charset="0"/>
                <a:cs typeface="Arial" pitchFamily="34" charset="0"/>
              </a:rPr>
              <a:t>       Pojďme ale raději k dnešnímu zápasu. Držme palce našim hráčům, fanděte slušně a </a:t>
            </a:r>
          </a:p>
          <a:p>
            <a:pPr algn="just" eaLnBrk="0" hangingPunct="0">
              <a:defRPr/>
            </a:pPr>
            <a:endParaRPr lang="cs-CZ" sz="1400" i="1" dirty="0">
              <a:latin typeface="Arial" pitchFamily="34" charset="0"/>
              <a:cs typeface="Arial" pitchFamily="34" charset="0"/>
            </a:endParaRPr>
          </a:p>
          <a:p>
            <a:pPr algn="just" eaLnBrk="0" hangingPunct="0">
              <a:defRPr/>
            </a:pPr>
            <a:r>
              <a:rPr lang="cs-CZ" sz="2000" i="1" dirty="0">
                <a:latin typeface="Arial" pitchFamily="34" charset="0"/>
                <a:cs typeface="Arial" pitchFamily="34" charset="0"/>
              </a:rPr>
              <a:t>                      </a:t>
            </a:r>
            <a:r>
              <a:rPr lang="cs-CZ" sz="2000" i="1" dirty="0">
                <a:latin typeface="Goudy Stout" panose="0202090407030B020401" pitchFamily="18" charset="0"/>
                <a:cs typeface="Arial" pitchFamily="34" charset="0"/>
              </a:rPr>
              <a:t>Štětí                                                                                       </a:t>
            </a:r>
          </a:p>
          <a:p>
            <a:pPr algn="just" eaLnBrk="0" hangingPunct="0">
              <a:defRPr/>
            </a:pPr>
            <a:r>
              <a:rPr lang="cs-CZ" sz="2000" i="1" dirty="0">
                <a:latin typeface="Goudy Stout" panose="0202090407030B020401" pitchFamily="18" charset="0"/>
                <a:cs typeface="Arial" pitchFamily="34" charset="0"/>
              </a:rPr>
              <a:t>                 do toho</a:t>
            </a:r>
            <a:r>
              <a:rPr lang="cs-CZ" sz="2000" i="1" dirty="0">
                <a:latin typeface="Arial" pitchFamily="34" charset="0"/>
                <a:cs typeface="Arial" pitchFamily="34" charset="0"/>
              </a:rPr>
              <a:t>            </a:t>
            </a:r>
          </a:p>
        </p:txBody>
      </p:sp>
      <p:sp>
        <p:nvSpPr>
          <p:cNvPr id="7" name="TextovéPole 6"/>
          <p:cNvSpPr txBox="1"/>
          <p:nvPr/>
        </p:nvSpPr>
        <p:spPr>
          <a:xfrm>
            <a:off x="2016200" y="6954190"/>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endParaRPr lang="cs-CZ" sz="800" dirty="0">
              <a:latin typeface="Bookman Old Style" pitchFamily="18" charset="0"/>
            </a:endParaRPr>
          </a:p>
        </p:txBody>
      </p:sp>
      <p:sp>
        <p:nvSpPr>
          <p:cNvPr id="8" name="Obdélník 7">
            <a:extLst>
              <a:ext uri="{FF2B5EF4-FFF2-40B4-BE49-F238E27FC236}">
                <a16:creationId xmlns:a16="http://schemas.microsoft.com/office/drawing/2014/main" id="{0FE6D200-45AC-463B-934E-BD0F0A63763E}"/>
              </a:ext>
            </a:extLst>
          </p:cNvPr>
          <p:cNvSpPr/>
          <p:nvPr/>
        </p:nvSpPr>
        <p:spPr>
          <a:xfrm>
            <a:off x="288008" y="1606316"/>
            <a:ext cx="4462026" cy="5262916"/>
          </a:xfrm>
          <a:prstGeom prst="rect">
            <a:avLst/>
          </a:prstGeom>
        </p:spPr>
        <p:txBody>
          <a:bodyPr wrap="square">
            <a:spAutoFit/>
          </a:bodyPr>
          <a:lstStyle/>
          <a:p>
            <a:pPr algn="ctr">
              <a:lnSpc>
                <a:spcPct val="107000"/>
              </a:lnSpc>
              <a:spcAft>
                <a:spcPts val="0"/>
              </a:spcAft>
            </a:pPr>
            <a:r>
              <a:rPr lang="cs-CZ" sz="1800" u="sng" dirty="0" err="1">
                <a:highlight>
                  <a:srgbClr val="00FF00"/>
                </a:highlight>
                <a:latin typeface="Arial Black" panose="020B0A04020102020204" pitchFamily="34" charset="0"/>
                <a:ea typeface="Calibri" panose="020F0502020204030204" pitchFamily="34" charset="0"/>
                <a:cs typeface="Arial" panose="020B0604020202020204" pitchFamily="34" charset="0"/>
              </a:rPr>
              <a:t>Sepap</a:t>
            </a:r>
            <a:r>
              <a:rPr lang="cs-CZ" sz="1800" u="sng" dirty="0">
                <a:highlight>
                  <a:srgbClr val="00FF00"/>
                </a:highlight>
                <a:latin typeface="Arial Black" panose="020B0A04020102020204" pitchFamily="34" charset="0"/>
                <a:ea typeface="Calibri" panose="020F0502020204030204" pitchFamily="34" charset="0"/>
                <a:cs typeface="Arial" panose="020B0604020202020204" pitchFamily="34" charset="0"/>
              </a:rPr>
              <a:t> Štětí- TIGO Nučnice 1996</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00FF00"/>
                </a:highlight>
                <a:latin typeface="Arial Black" panose="020B0A04020102020204" pitchFamily="34" charset="0"/>
                <a:ea typeface="Calibri" panose="020F0502020204030204" pitchFamily="34" charset="0"/>
                <a:cs typeface="Arial" panose="020B0604020202020204" pitchFamily="34" charset="0"/>
              </a:rPr>
              <a:t>1:4(0:3)  </a:t>
            </a:r>
          </a:p>
          <a:p>
            <a:pPr algn="ctr">
              <a:lnSpc>
                <a:spcPct val="107000"/>
              </a:lnSpc>
              <a:spcAft>
                <a:spcPts val="0"/>
              </a:spcAft>
            </a:pPr>
            <a:r>
              <a:rPr lang="cs-CZ" sz="1400" u="sng" dirty="0">
                <a:highlight>
                  <a:srgbClr val="00FF00"/>
                </a:highlight>
                <a:latin typeface="Arial Black" panose="020B0A04020102020204" pitchFamily="34" charset="0"/>
                <a:ea typeface="Calibri" panose="020F0502020204030204" pitchFamily="34" charset="0"/>
                <a:cs typeface="Arial" panose="020B0604020202020204" pitchFamily="34" charset="0"/>
              </a:rPr>
              <a:t>24.8.2018  1. kolo okresní přebor</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Stará garda musela před startem letošního ročníku okresního přeboru urychlit přípravu na nový ročník, protože oproti minulým letům se začínalo už o 14 dní dříve. Chyběly některé opory ať už Račická enkláva   z důvodu dovolených nebo zraněný Jirka Vokoun senior. To nejsou výmluvy, to jsou fakta, se kterými se parta okolo Honzy </a:t>
            </a:r>
            <a:r>
              <a:rPr lang="cs-CZ" sz="1100" b="0" dirty="0" err="1">
                <a:latin typeface="Arial" panose="020B0604020202020204" pitchFamily="34" charset="0"/>
                <a:ea typeface="Calibri" panose="020F0502020204030204" pitchFamily="34" charset="0"/>
                <a:cs typeface="Arial" panose="020B0604020202020204" pitchFamily="34" charset="0"/>
              </a:rPr>
              <a:t>Tyleho</a:t>
            </a:r>
            <a:r>
              <a:rPr lang="cs-CZ" sz="1100" b="0" dirty="0">
                <a:latin typeface="Arial" panose="020B0604020202020204" pitchFamily="34" charset="0"/>
                <a:ea typeface="Calibri" panose="020F0502020204030204" pitchFamily="34" charset="0"/>
                <a:cs typeface="Arial" panose="020B0604020202020204" pitchFamily="34" charset="0"/>
              </a:rPr>
              <a:t> musela vypořádat. Do Štětí přijel loni 2. tým tabulky a tak bylo jasné, že mužstvo stojí před velmi těžkým úkolem. Začátek zápasu se nám moc nepovedl a brzo jsme prohrávali 1:0. V dalším průběhu utkání jsme se několikrát dostali do blízkosti hostující branky, ale že by z toho bylo nějaké větší nebezpečí, se říci nedá. </a:t>
            </a:r>
            <a:r>
              <a:rPr lang="cs-CZ" sz="1100" b="0" dirty="0" err="1">
                <a:latin typeface="Arial" panose="020B0604020202020204" pitchFamily="34" charset="0"/>
                <a:ea typeface="Calibri" panose="020F0502020204030204" pitchFamily="34" charset="0"/>
                <a:cs typeface="Arial" panose="020B0604020202020204" pitchFamily="34" charset="0"/>
              </a:rPr>
              <a:t>Tigo</a:t>
            </a:r>
            <a:r>
              <a:rPr lang="cs-CZ" sz="1100" b="0" dirty="0">
                <a:latin typeface="Arial" panose="020B0604020202020204" pitchFamily="34" charset="0"/>
                <a:ea typeface="Calibri" panose="020F0502020204030204" pitchFamily="34" charset="0"/>
                <a:cs typeface="Arial" panose="020B0604020202020204" pitchFamily="34" charset="0"/>
              </a:rPr>
              <a:t> bylo přeci jenom v tomto směru lepší. 2x orazítkovalo břevno, to by jsme ještě přežili, ale ono i do poločasu 2x skórovalo. Poločasový výsledek 3:0 nám už moc velkou naději na úspěch nedával.  Na začátku druhé půle bylo ještě hůře. TIGO zvýšilo na 4:0 a zdálo se, že na úvod sezóny dostaneme pěknou nadílku. Málokdo by si myslel, že to byla v naší síti branka poslední. Opak byl však pravdou. Do konce utkání už viděli diváci jen branku jednu a to z kopačky Miloše Vály, která znamenal konečnou úpravu výsledku na 1:4.</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M.Vála</a:t>
            </a:r>
            <a:r>
              <a:rPr lang="cs-CZ" sz="11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M.Běloubek-V.Guzi,P.Čermák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J.Pixa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M.Števula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P.Novák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P.Záloha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J.Tyle</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M.Vála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D.Jerman</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P.Božik</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Z.Brzek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P.Kratochvíl</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V.Dvorský</a:t>
            </a:r>
            <a:r>
              <a:rPr lang="cs-CZ" sz="1100" b="0" dirty="0">
                <a:latin typeface="Arial" panose="020B0604020202020204" pitchFamily="34" charset="0"/>
                <a:ea typeface="Calibri" panose="020F0502020204030204" pitchFamily="34" charset="0"/>
                <a:cs typeface="Arial" panose="020B0604020202020204" pitchFamily="34" charset="0"/>
              </a:rPr>
              <a:t> </a:t>
            </a:r>
          </a:p>
        </p:txBody>
      </p:sp>
      <p:sp>
        <p:nvSpPr>
          <p:cNvPr id="2" name="TextovéPole 1">
            <a:extLst>
              <a:ext uri="{FF2B5EF4-FFF2-40B4-BE49-F238E27FC236}">
                <a16:creationId xmlns:a16="http://schemas.microsoft.com/office/drawing/2014/main" id="{D11F9A46-4D93-41B8-847C-8E85911D5483}"/>
              </a:ext>
            </a:extLst>
          </p:cNvPr>
          <p:cNvSpPr txBox="1"/>
          <p:nvPr/>
        </p:nvSpPr>
        <p:spPr>
          <a:xfrm>
            <a:off x="155618" y="169713"/>
            <a:ext cx="4594415" cy="1200329"/>
          </a:xfrm>
          <a:prstGeom prst="rect">
            <a:avLst/>
          </a:prstGeom>
          <a:solidFill>
            <a:srgbClr val="FFFF00"/>
          </a:solidFill>
          <a:ln w="47625">
            <a:solidFill>
              <a:schemeClr val="accent1"/>
            </a:solidFill>
          </a:ln>
          <a:effectLst>
            <a:glow rad="101600">
              <a:srgbClr val="FFFF66">
                <a:alpha val="40000"/>
              </a:srgbClr>
            </a:glow>
            <a:softEdge rad="0"/>
          </a:effectLst>
        </p:spPr>
        <p:txBody>
          <a:bodyPr wrap="square" rtlCol="0">
            <a:spAutoFit/>
          </a:bodyPr>
          <a:lstStyle/>
          <a:p>
            <a:pPr algn="ctr"/>
            <a:r>
              <a:rPr lang="cs-CZ" sz="2400" dirty="0">
                <a:latin typeface="Arial Black" panose="020B0A04020102020204" pitchFamily="34" charset="0"/>
              </a:rPr>
              <a:t>Na úvod sezóny stará garda narazila na favorita soutěže </a:t>
            </a:r>
          </a:p>
        </p:txBody>
      </p:sp>
    </p:spTree>
    <p:extLst>
      <p:ext uri="{BB962C8B-B14F-4D97-AF65-F5344CB8AC3E}">
        <p14:creationId xmlns:p14="http://schemas.microsoft.com/office/powerpoint/2010/main" val="31771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C16B30E0-F9E4-49C7-9428-25DC07176172}"/>
              </a:ext>
            </a:extLst>
          </p:cNvPr>
          <p:cNvGraphicFramePr>
            <a:graphicFrameLocks noGrp="1"/>
          </p:cNvGraphicFramePr>
          <p:nvPr>
            <p:extLst>
              <p:ext uri="{D42A27DB-BD31-4B8C-83A1-F6EECF244321}">
                <p14:modId xmlns:p14="http://schemas.microsoft.com/office/powerpoint/2010/main" val="1561808277"/>
              </p:ext>
            </p:extLst>
          </p:nvPr>
        </p:nvGraphicFramePr>
        <p:xfrm>
          <a:off x="172146" y="739180"/>
          <a:ext cx="4508351" cy="1524000"/>
        </p:xfrm>
        <a:graphic>
          <a:graphicData uri="http://schemas.openxmlformats.org/drawingml/2006/table">
            <a:tbl>
              <a:tblPr/>
              <a:tblGrid>
                <a:gridCol w="503707">
                  <a:extLst>
                    <a:ext uri="{9D8B030D-6E8A-4147-A177-3AD203B41FA5}">
                      <a16:colId xmlns:a16="http://schemas.microsoft.com/office/drawing/2014/main" val="4218744000"/>
                    </a:ext>
                  </a:extLst>
                </a:gridCol>
                <a:gridCol w="546575">
                  <a:extLst>
                    <a:ext uri="{9D8B030D-6E8A-4147-A177-3AD203B41FA5}">
                      <a16:colId xmlns:a16="http://schemas.microsoft.com/office/drawing/2014/main" val="3332969849"/>
                    </a:ext>
                  </a:extLst>
                </a:gridCol>
                <a:gridCol w="857372">
                  <a:extLst>
                    <a:ext uri="{9D8B030D-6E8A-4147-A177-3AD203B41FA5}">
                      <a16:colId xmlns:a16="http://schemas.microsoft.com/office/drawing/2014/main" val="979716566"/>
                    </a:ext>
                  </a:extLst>
                </a:gridCol>
                <a:gridCol w="1571850">
                  <a:extLst>
                    <a:ext uri="{9D8B030D-6E8A-4147-A177-3AD203B41FA5}">
                      <a16:colId xmlns:a16="http://schemas.microsoft.com/office/drawing/2014/main" val="3620707506"/>
                    </a:ext>
                  </a:extLst>
                </a:gridCol>
                <a:gridCol w="1028847">
                  <a:extLst>
                    <a:ext uri="{9D8B030D-6E8A-4147-A177-3AD203B41FA5}">
                      <a16:colId xmlns:a16="http://schemas.microsoft.com/office/drawing/2014/main" val="2069474355"/>
                    </a:ext>
                  </a:extLst>
                </a:gridCol>
              </a:tblGrid>
              <a:tr h="381000">
                <a:tc>
                  <a:txBody>
                    <a:bodyPr/>
                    <a:lstStyle/>
                    <a:p>
                      <a:pPr algn="ctr" fontAlgn="ctr"/>
                      <a:r>
                        <a:rPr lang="cs-CZ" sz="1200" b="0" i="0" u="none" strike="noStrike" dirty="0">
                          <a:solidFill>
                            <a:srgbClr val="9900CC"/>
                          </a:solidFill>
                          <a:effectLst/>
                          <a:latin typeface="Berlin Sans FB Demi" panose="020E0802020502020306" pitchFamily="34" charset="0"/>
                        </a:rPr>
                        <a:t>1.</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9900CC"/>
                          </a:solidFill>
                          <a:effectLst/>
                          <a:latin typeface="Berlin Sans FB Demi" panose="020E0802020502020306" pitchFamily="34" charset="0"/>
                        </a:rPr>
                        <a:t>So</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9900CC"/>
                          </a:solidFill>
                          <a:effectLst/>
                          <a:latin typeface="Berlin Sans FB Demi" panose="020E0802020502020306" pitchFamily="34" charset="0"/>
                        </a:rPr>
                        <a:t>11.08.2018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9900CC"/>
                          </a:solidFill>
                          <a:effectLst/>
                          <a:latin typeface="Berlin Sans FB Demi" panose="020E0802020502020306" pitchFamily="34" charset="0"/>
                        </a:rPr>
                        <a:t>Modlany - Louny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800" b="0" i="0" u="none" strike="noStrike" dirty="0">
                          <a:solidFill>
                            <a:srgbClr val="9900CC"/>
                          </a:solidFill>
                          <a:effectLst/>
                          <a:latin typeface="Berlin Sans FB Demi" panose="020E0802020502020306" pitchFamily="34" charset="0"/>
                        </a:rPr>
                        <a:t>0:2</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67881903"/>
                  </a:ext>
                </a:extLst>
              </a:tr>
              <a:tr h="381000">
                <a:tc>
                  <a:txBody>
                    <a:bodyPr/>
                    <a:lstStyle/>
                    <a:p>
                      <a:pPr algn="ctr" fontAlgn="ctr"/>
                      <a:r>
                        <a:rPr lang="cs-CZ" sz="1200" b="0" i="0" u="none" strike="noStrike">
                          <a:solidFill>
                            <a:srgbClr val="9900CC"/>
                          </a:solidFill>
                          <a:effectLst/>
                          <a:latin typeface="Berlin Sans FB Demi" panose="020E0802020502020306" pitchFamily="34" charset="0"/>
                        </a:rPr>
                        <a:t>2.</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9900CC"/>
                          </a:solidFill>
                          <a:effectLst/>
                          <a:latin typeface="Berlin Sans FB Demi" panose="020E0802020502020306" pitchFamily="34" charset="0"/>
                        </a:rPr>
                        <a:t>Ne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dirty="0">
                          <a:solidFill>
                            <a:srgbClr val="9900CC"/>
                          </a:solidFill>
                          <a:effectLst/>
                          <a:latin typeface="Berlin Sans FB Demi" panose="020E0802020502020306" pitchFamily="34" charset="0"/>
                        </a:rPr>
                        <a:t>19.08.2018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9900CC"/>
                          </a:solidFill>
                          <a:effectLst/>
                          <a:latin typeface="Berlin Sans FB Demi" panose="020E0802020502020306" pitchFamily="34" charset="0"/>
                        </a:rPr>
                        <a:t>Louny - Brná</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800" b="0" i="0" u="none" strike="noStrike" dirty="0">
                          <a:solidFill>
                            <a:srgbClr val="9900CC"/>
                          </a:solidFill>
                          <a:effectLst/>
                          <a:latin typeface="Berlin Sans FB Demi" panose="020E0802020502020306" pitchFamily="34" charset="0"/>
                        </a:rPr>
                        <a:t>4:0</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15755940"/>
                  </a:ext>
                </a:extLst>
              </a:tr>
              <a:tr h="381000">
                <a:tc>
                  <a:txBody>
                    <a:bodyPr/>
                    <a:lstStyle/>
                    <a:p>
                      <a:pPr algn="ctr" fontAlgn="ctr"/>
                      <a:r>
                        <a:rPr lang="cs-CZ" sz="1200" b="0" i="0" u="none" strike="noStrike" dirty="0">
                          <a:solidFill>
                            <a:srgbClr val="9900CC"/>
                          </a:solidFill>
                          <a:effectLst/>
                          <a:latin typeface="Berlin Sans FB Demi" panose="020E0802020502020306" pitchFamily="34" charset="0"/>
                        </a:rPr>
                        <a:t>3.</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9900CC"/>
                          </a:solidFill>
                          <a:effectLst/>
                          <a:latin typeface="Berlin Sans FB Demi" panose="020E0802020502020306" pitchFamily="34" charset="0"/>
                        </a:rPr>
                        <a:t>So</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200" b="0" i="0" u="none" strike="noStrike">
                          <a:solidFill>
                            <a:srgbClr val="9900CC"/>
                          </a:solidFill>
                          <a:effectLst/>
                          <a:latin typeface="Berlin Sans FB Demi" panose="020E0802020502020306" pitchFamily="34" charset="0"/>
                        </a:rPr>
                        <a:t>25.08.2018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9900CC"/>
                          </a:solidFill>
                          <a:effectLst/>
                          <a:latin typeface="Berlin Sans FB Demi" panose="020E0802020502020306" pitchFamily="34" charset="0"/>
                        </a:rPr>
                        <a:t>Perštejn - Louny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800" b="0" i="0" u="none" strike="noStrike" dirty="0">
                          <a:solidFill>
                            <a:srgbClr val="9900CC"/>
                          </a:solidFill>
                          <a:effectLst/>
                          <a:latin typeface="Berlin Sans FB Demi" panose="020E0802020502020306" pitchFamily="34" charset="0"/>
                        </a:rPr>
                        <a:t>0:4</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96503334"/>
                  </a:ext>
                </a:extLst>
              </a:tr>
              <a:tr h="381000">
                <a:tc>
                  <a:txBody>
                    <a:bodyPr/>
                    <a:lstStyle/>
                    <a:p>
                      <a:pPr algn="ctr" fontAlgn="ctr"/>
                      <a:r>
                        <a:rPr lang="cs-CZ" sz="1200" b="0" i="0" u="none" strike="noStrike">
                          <a:solidFill>
                            <a:srgbClr val="9900CC"/>
                          </a:solidFill>
                          <a:effectLst/>
                          <a:latin typeface="Berlin Sans FB Demi" panose="020E0802020502020306" pitchFamily="34" charset="0"/>
                        </a:rPr>
                        <a:t>4.</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9900CC"/>
                          </a:solidFill>
                          <a:effectLst/>
                          <a:latin typeface="Berlin Sans FB Demi" panose="020E0802020502020306" pitchFamily="34" charset="0"/>
                        </a:rPr>
                        <a:t>Ne</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9900CC"/>
                          </a:solidFill>
                          <a:effectLst/>
                          <a:latin typeface="Berlin Sans FB Demi" panose="020E0802020502020306" pitchFamily="34" charset="0"/>
                        </a:rPr>
                        <a:t>02.09.2018</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600" b="0" i="0" u="none" strike="noStrike" dirty="0">
                          <a:solidFill>
                            <a:srgbClr val="9900CC"/>
                          </a:solidFill>
                          <a:effectLst/>
                          <a:latin typeface="Berlin Sans FB Demi" panose="020E0802020502020306" pitchFamily="34" charset="0"/>
                        </a:rPr>
                        <a:t>Louny - Žatec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800" b="0" i="0" u="none" strike="noStrike" dirty="0">
                          <a:solidFill>
                            <a:srgbClr val="9900CC"/>
                          </a:solidFill>
                          <a:effectLst/>
                          <a:latin typeface="Berlin Sans FB Demi" panose="020E0802020502020306" pitchFamily="34" charset="0"/>
                        </a:rPr>
                        <a:t>2:1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97637269"/>
                  </a:ext>
                </a:extLst>
              </a:tr>
            </a:tbl>
          </a:graphicData>
        </a:graphic>
      </p:graphicFrame>
      <p:sp>
        <p:nvSpPr>
          <p:cNvPr id="3" name="TextovéPole 2">
            <a:extLst>
              <a:ext uri="{FF2B5EF4-FFF2-40B4-BE49-F238E27FC236}">
                <a16:creationId xmlns:a16="http://schemas.microsoft.com/office/drawing/2014/main" id="{6C1A1B90-D5DF-49E8-93C1-DFD8396D2F99}"/>
              </a:ext>
            </a:extLst>
          </p:cNvPr>
          <p:cNvSpPr txBox="1"/>
          <p:nvPr/>
        </p:nvSpPr>
        <p:spPr>
          <a:xfrm>
            <a:off x="143992" y="163116"/>
            <a:ext cx="4536504" cy="400110"/>
          </a:xfrm>
          <a:prstGeom prst="rect">
            <a:avLst/>
          </a:prstGeom>
          <a:gradFill>
            <a:gsLst>
              <a:gs pos="34000">
                <a:srgbClr val="FFC000"/>
              </a:gs>
              <a:gs pos="65000">
                <a:srgbClr val="FF6699"/>
              </a:gs>
            </a:gsLst>
            <a:lin ang="5400000" scaled="1"/>
          </a:gradFill>
          <a:effectLst>
            <a:softEdge rad="0"/>
          </a:effectLst>
        </p:spPr>
        <p:txBody>
          <a:bodyPr wrap="square" rtlCol="0">
            <a:spAutoFit/>
          </a:bodyPr>
          <a:lstStyle/>
          <a:p>
            <a:pPr algn="ctr"/>
            <a:r>
              <a:rPr lang="cs-CZ" sz="2000" dirty="0">
                <a:latin typeface="Arial Black" panose="020B0A04020102020204" pitchFamily="34" charset="0"/>
              </a:rPr>
              <a:t>První 4 kola Louny</a:t>
            </a:r>
          </a:p>
        </p:txBody>
      </p:sp>
      <p:graphicFrame>
        <p:nvGraphicFramePr>
          <p:cNvPr id="4" name="Tabulka 3">
            <a:extLst>
              <a:ext uri="{FF2B5EF4-FFF2-40B4-BE49-F238E27FC236}">
                <a16:creationId xmlns:a16="http://schemas.microsoft.com/office/drawing/2014/main" id="{081CCB4E-857B-4A91-93ED-BBC1C6CC3A5D}"/>
              </a:ext>
            </a:extLst>
          </p:cNvPr>
          <p:cNvGraphicFramePr>
            <a:graphicFrameLocks noGrp="1"/>
          </p:cNvGraphicFramePr>
          <p:nvPr>
            <p:extLst>
              <p:ext uri="{D42A27DB-BD31-4B8C-83A1-F6EECF244321}">
                <p14:modId xmlns:p14="http://schemas.microsoft.com/office/powerpoint/2010/main" val="1061350099"/>
              </p:ext>
            </p:extLst>
          </p:nvPr>
        </p:nvGraphicFramePr>
        <p:xfrm>
          <a:off x="5544592" y="163116"/>
          <a:ext cx="4536504" cy="2787650"/>
        </p:xfrm>
        <a:graphic>
          <a:graphicData uri="http://schemas.openxmlformats.org/drawingml/2006/table">
            <a:tbl>
              <a:tblPr/>
              <a:tblGrid>
                <a:gridCol w="1064153">
                  <a:extLst>
                    <a:ext uri="{9D8B030D-6E8A-4147-A177-3AD203B41FA5}">
                      <a16:colId xmlns:a16="http://schemas.microsoft.com/office/drawing/2014/main" val="2893092561"/>
                    </a:ext>
                  </a:extLst>
                </a:gridCol>
                <a:gridCol w="2398992">
                  <a:extLst>
                    <a:ext uri="{9D8B030D-6E8A-4147-A177-3AD203B41FA5}">
                      <a16:colId xmlns:a16="http://schemas.microsoft.com/office/drawing/2014/main" val="521305051"/>
                    </a:ext>
                  </a:extLst>
                </a:gridCol>
                <a:gridCol w="1073359">
                  <a:extLst>
                    <a:ext uri="{9D8B030D-6E8A-4147-A177-3AD203B41FA5}">
                      <a16:colId xmlns:a16="http://schemas.microsoft.com/office/drawing/2014/main" val="2623046271"/>
                    </a:ext>
                  </a:extLst>
                </a:gridCol>
              </a:tblGrid>
              <a:tr h="278765">
                <a:tc gridSpan="3">
                  <a:txBody>
                    <a:bodyPr/>
                    <a:lstStyle/>
                    <a:p>
                      <a:pPr algn="ctr" fontAlgn="ctr"/>
                      <a:r>
                        <a:rPr lang="cs-CZ" sz="1200" b="1" i="0" u="none" strike="noStrike">
                          <a:solidFill>
                            <a:srgbClr val="000000"/>
                          </a:solidFill>
                          <a:effectLst/>
                          <a:latin typeface="Arial" panose="020B0604020202020204" pitchFamily="34" charset="0"/>
                        </a:rPr>
                        <a:t>1. kolo okresního přeboru Stará garda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pPr algn="ctr" fontAlgn="ctr"/>
                      <a:endParaRPr lang="cs-CZ"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14504"/>
                  </a:ext>
                </a:extLst>
              </a:tr>
              <a:tr h="278765">
                <a:tc>
                  <a:txBody>
                    <a:bodyPr/>
                    <a:lstStyle/>
                    <a:p>
                      <a:pPr algn="ctr" fontAlgn="ctr"/>
                      <a:r>
                        <a:rPr lang="cs-CZ" sz="1200" b="1" i="0" u="none" strike="noStrike">
                          <a:solidFill>
                            <a:srgbClr val="0000FF"/>
                          </a:solidFill>
                          <a:effectLst/>
                          <a:latin typeface="Arial" panose="020B0604020202020204" pitchFamily="34" charset="0"/>
                        </a:rPr>
                        <a:t>24.08.2018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0000FF"/>
                          </a:solidFill>
                          <a:effectLst/>
                          <a:latin typeface="Arial" panose="020B0604020202020204" pitchFamily="34" charset="0"/>
                        </a:rPr>
                        <a:t>České Kopisty - Malé Žernoseky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0000FF"/>
                          </a:solidFill>
                          <a:effectLst/>
                          <a:latin typeface="Arial" panose="020B06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8301831"/>
                  </a:ext>
                </a:extLst>
              </a:tr>
              <a:tr h="278765">
                <a:tc>
                  <a:txBody>
                    <a:bodyPr/>
                    <a:lstStyle/>
                    <a:p>
                      <a:pPr algn="ctr" fontAlgn="ctr"/>
                      <a:r>
                        <a:rPr lang="cs-CZ" sz="1200" b="1" i="0" u="none" strike="noStrike">
                          <a:solidFill>
                            <a:srgbClr val="0000FF"/>
                          </a:solidFill>
                          <a:effectLst/>
                          <a:latin typeface="Arial" panose="020B0604020202020204" pitchFamily="34" charset="0"/>
                        </a:rPr>
                        <a:t>24.08.2018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FF"/>
                          </a:solidFill>
                          <a:effectLst/>
                          <a:latin typeface="Arial" panose="020B0604020202020204" pitchFamily="34" charset="0"/>
                        </a:rPr>
                        <a:t>Bohušovice -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FF"/>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382036"/>
                  </a:ext>
                </a:extLst>
              </a:tr>
              <a:tr h="278765">
                <a:tc>
                  <a:txBody>
                    <a:bodyPr/>
                    <a:lstStyle/>
                    <a:p>
                      <a:pPr algn="ctr" fontAlgn="ctr"/>
                      <a:r>
                        <a:rPr lang="cs-CZ" sz="1200" b="1" i="0" u="none" strike="noStrike">
                          <a:solidFill>
                            <a:srgbClr val="0000FF"/>
                          </a:solidFill>
                          <a:effectLst/>
                          <a:latin typeface="Arial" panose="020B0604020202020204" pitchFamily="34" charset="0"/>
                        </a:rPr>
                        <a:t>24.08.2018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0000FF"/>
                          </a:solidFill>
                          <a:effectLst/>
                          <a:latin typeface="Arial" panose="020B0604020202020204" pitchFamily="34" charset="0"/>
                        </a:rPr>
                        <a:t>Litoměřicko - 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0000FF"/>
                          </a:solidFill>
                          <a:effectLst/>
                          <a:latin typeface="Arial" panose="020B06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29640726"/>
                  </a:ext>
                </a:extLst>
              </a:tr>
              <a:tr h="278765">
                <a:tc>
                  <a:txBody>
                    <a:bodyPr/>
                    <a:lstStyle/>
                    <a:p>
                      <a:pPr algn="ctr" fontAlgn="ctr"/>
                      <a:r>
                        <a:rPr lang="cs-CZ" sz="1200" b="1" i="0" u="none" strike="noStrike">
                          <a:solidFill>
                            <a:srgbClr val="0000FF"/>
                          </a:solidFill>
                          <a:effectLst/>
                          <a:latin typeface="Arial" panose="020B0604020202020204" pitchFamily="34" charset="0"/>
                        </a:rPr>
                        <a:t>24.08.2018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FF"/>
                          </a:solidFill>
                          <a:effectLst/>
                          <a:latin typeface="Arial" panose="020B0604020202020204" pitchFamily="34" charset="0"/>
                        </a:rPr>
                        <a:t>Štětí - Tigo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FF"/>
                          </a:solidFill>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342007"/>
                  </a:ext>
                </a:extLst>
              </a:tr>
              <a:tr h="278765">
                <a:tc gridSpan="3">
                  <a:txBody>
                    <a:bodyPr/>
                    <a:lstStyle/>
                    <a:p>
                      <a:pPr algn="ctr" fontAlgn="ctr"/>
                      <a:r>
                        <a:rPr lang="cs-CZ" sz="1200" b="1" i="0" u="none" strike="noStrike">
                          <a:solidFill>
                            <a:srgbClr val="000000"/>
                          </a:solidFill>
                          <a:effectLst/>
                          <a:latin typeface="Arial" panose="020B0604020202020204" pitchFamily="34" charset="0"/>
                        </a:rPr>
                        <a:t>2. kolo okresního přeboru Stará garda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pPr algn="ctr" fontAlgn="ctr"/>
                      <a:endParaRPr lang="cs-CZ" sz="12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12381303"/>
                  </a:ext>
                </a:extLst>
              </a:tr>
              <a:tr h="278765">
                <a:tc>
                  <a:txBody>
                    <a:bodyPr/>
                    <a:lstStyle/>
                    <a:p>
                      <a:pPr algn="ctr" fontAlgn="ctr"/>
                      <a:r>
                        <a:rPr lang="cs-CZ" sz="1200" b="1" i="0" u="none" strike="noStrike">
                          <a:solidFill>
                            <a:srgbClr val="0000FF"/>
                          </a:solidFill>
                          <a:effectLst/>
                          <a:latin typeface="Arial" panose="020B0604020202020204" pitchFamily="34" charset="0"/>
                        </a:rPr>
                        <a:t>31.08.2018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0000FF"/>
                          </a:solidFill>
                          <a:effectLst/>
                          <a:latin typeface="Arial" panose="020B0604020202020204" pitchFamily="34" charset="0"/>
                        </a:rPr>
                        <a:t>Malé Žernoseky - Tigo 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0000FF"/>
                          </a:solidFill>
                          <a:effectLst/>
                          <a:latin typeface="Arial" panose="020B0604020202020204" pitchFamily="34" charset="0"/>
                        </a:rPr>
                        <a:t> 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85176315"/>
                  </a:ext>
                </a:extLst>
              </a:tr>
              <a:tr h="278765">
                <a:tc>
                  <a:txBody>
                    <a:bodyPr/>
                    <a:lstStyle/>
                    <a:p>
                      <a:pPr algn="ctr" fontAlgn="ctr"/>
                      <a:r>
                        <a:rPr lang="cs-CZ" sz="1200" b="1" i="0" u="none" strike="noStrike" dirty="0">
                          <a:solidFill>
                            <a:srgbClr val="0000FF"/>
                          </a:solidFill>
                          <a:effectLst/>
                          <a:latin typeface="Arial" panose="020B0604020202020204" pitchFamily="34" charset="0"/>
                        </a:rPr>
                        <a:t>31.08.2018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FF"/>
                          </a:solidFill>
                          <a:effectLst/>
                          <a:latin typeface="Arial" panose="020B0604020202020204" pitchFamily="34" charset="0"/>
                        </a:rPr>
                        <a:t>Pokratice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FF"/>
                          </a:solidFill>
                          <a:effectLst/>
                          <a:latin typeface="Arial" panose="020B0604020202020204" pitchFamily="34" charset="0"/>
                        </a:rPr>
                        <a:t> 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501992"/>
                  </a:ext>
                </a:extLst>
              </a:tr>
              <a:tr h="278765">
                <a:tc>
                  <a:txBody>
                    <a:bodyPr/>
                    <a:lstStyle/>
                    <a:p>
                      <a:pPr algn="ctr" fontAlgn="ctr"/>
                      <a:r>
                        <a:rPr lang="cs-CZ" sz="1200" b="1" i="0" u="none" strike="noStrike">
                          <a:solidFill>
                            <a:srgbClr val="0000FF"/>
                          </a:solidFill>
                          <a:effectLst/>
                          <a:latin typeface="Arial" panose="020B0604020202020204" pitchFamily="34" charset="0"/>
                        </a:rPr>
                        <a:t>31.08.2018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a:solidFill>
                            <a:srgbClr val="0000FF"/>
                          </a:solidFill>
                          <a:effectLst/>
                          <a:latin typeface="Arial" panose="020B0604020202020204" pitchFamily="34" charset="0"/>
                        </a:rPr>
                        <a:t>České Kopisty - Bohušovice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cs-CZ" sz="1200" b="1" i="0" u="none" strike="noStrike" dirty="0">
                          <a:solidFill>
                            <a:srgbClr val="0000FF"/>
                          </a:solidFill>
                          <a:effectLst/>
                          <a:latin typeface="Arial" panose="020B0604020202020204" pitchFamily="34" charset="0"/>
                        </a:rPr>
                        <a:t> 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60297260"/>
                  </a:ext>
                </a:extLst>
              </a:tr>
              <a:tr h="278765">
                <a:tc>
                  <a:txBody>
                    <a:bodyPr/>
                    <a:lstStyle/>
                    <a:p>
                      <a:pPr algn="ctr" fontAlgn="ctr"/>
                      <a:r>
                        <a:rPr lang="cs-CZ" sz="1200" b="1" i="0" u="none" strike="noStrike">
                          <a:solidFill>
                            <a:srgbClr val="0000FF"/>
                          </a:solidFill>
                          <a:effectLst/>
                          <a:latin typeface="Arial" panose="020B0604020202020204" pitchFamily="34" charset="0"/>
                        </a:rPr>
                        <a:t>31.08.2018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FF"/>
                          </a:solidFill>
                          <a:effectLst/>
                          <a:latin typeface="Arial" panose="020B0604020202020204" pitchFamily="34" charset="0"/>
                        </a:rPr>
                        <a:t>Lovosice -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FF"/>
                          </a:solidFill>
                          <a:effectLst/>
                          <a:latin typeface="Arial" panose="020B0604020202020204" pitchFamily="34" charset="0"/>
                        </a:rPr>
                        <a:t>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871374"/>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521749661"/>
              </p:ext>
            </p:extLst>
          </p:nvPr>
        </p:nvGraphicFramePr>
        <p:xfrm>
          <a:off x="5544593" y="3115442"/>
          <a:ext cx="4536502" cy="3528393"/>
        </p:xfrm>
        <a:graphic>
          <a:graphicData uri="http://schemas.openxmlformats.org/drawingml/2006/table">
            <a:tbl>
              <a:tblPr/>
              <a:tblGrid>
                <a:gridCol w="203752">
                  <a:extLst>
                    <a:ext uri="{9D8B030D-6E8A-4147-A177-3AD203B41FA5}">
                      <a16:colId xmlns:a16="http://schemas.microsoft.com/office/drawing/2014/main" val="552265724"/>
                    </a:ext>
                  </a:extLst>
                </a:gridCol>
                <a:gridCol w="227724">
                  <a:extLst>
                    <a:ext uri="{9D8B030D-6E8A-4147-A177-3AD203B41FA5}">
                      <a16:colId xmlns:a16="http://schemas.microsoft.com/office/drawing/2014/main" val="3080120688"/>
                    </a:ext>
                  </a:extLst>
                </a:gridCol>
                <a:gridCol w="1797821">
                  <a:extLst>
                    <a:ext uri="{9D8B030D-6E8A-4147-A177-3AD203B41FA5}">
                      <a16:colId xmlns:a16="http://schemas.microsoft.com/office/drawing/2014/main" val="2788257886"/>
                    </a:ext>
                  </a:extLst>
                </a:gridCol>
                <a:gridCol w="287652">
                  <a:extLst>
                    <a:ext uri="{9D8B030D-6E8A-4147-A177-3AD203B41FA5}">
                      <a16:colId xmlns:a16="http://schemas.microsoft.com/office/drawing/2014/main" val="3434567309"/>
                    </a:ext>
                  </a:extLst>
                </a:gridCol>
                <a:gridCol w="251694">
                  <a:extLst>
                    <a:ext uri="{9D8B030D-6E8A-4147-A177-3AD203B41FA5}">
                      <a16:colId xmlns:a16="http://schemas.microsoft.com/office/drawing/2014/main" val="2511066578"/>
                    </a:ext>
                  </a:extLst>
                </a:gridCol>
                <a:gridCol w="170793">
                  <a:extLst>
                    <a:ext uri="{9D8B030D-6E8A-4147-A177-3AD203B41FA5}">
                      <a16:colId xmlns:a16="http://schemas.microsoft.com/office/drawing/2014/main" val="2306557819"/>
                    </a:ext>
                  </a:extLst>
                </a:gridCol>
                <a:gridCol w="314619">
                  <a:extLst>
                    <a:ext uri="{9D8B030D-6E8A-4147-A177-3AD203B41FA5}">
                      <a16:colId xmlns:a16="http://schemas.microsoft.com/office/drawing/2014/main" val="4227379836"/>
                    </a:ext>
                  </a:extLst>
                </a:gridCol>
                <a:gridCol w="707143">
                  <a:extLst>
                    <a:ext uri="{9D8B030D-6E8A-4147-A177-3AD203B41FA5}">
                      <a16:colId xmlns:a16="http://schemas.microsoft.com/office/drawing/2014/main" val="1057065012"/>
                    </a:ext>
                  </a:extLst>
                </a:gridCol>
                <a:gridCol w="311623">
                  <a:extLst>
                    <a:ext uri="{9D8B030D-6E8A-4147-A177-3AD203B41FA5}">
                      <a16:colId xmlns:a16="http://schemas.microsoft.com/office/drawing/2014/main" val="232404915"/>
                    </a:ext>
                  </a:extLst>
                </a:gridCol>
                <a:gridCol w="263681">
                  <a:extLst>
                    <a:ext uri="{9D8B030D-6E8A-4147-A177-3AD203B41FA5}">
                      <a16:colId xmlns:a16="http://schemas.microsoft.com/office/drawing/2014/main" val="1560743609"/>
                    </a:ext>
                  </a:extLst>
                </a:gridCol>
              </a:tblGrid>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4275755"/>
                  </a:ext>
                </a:extLst>
              </a:tr>
              <a:tr h="3049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dirty="0">
                          <a:solidFill>
                            <a:srgbClr val="0000CC"/>
                          </a:solidFill>
                          <a:effectLst/>
                          <a:latin typeface="Calibri" panose="020F0502020204030204" pitchFamily="34" charset="0"/>
                        </a:rPr>
                        <a:t>Stará garda </a:t>
                      </a:r>
                      <a:r>
                        <a:rPr lang="cs-CZ" sz="1200" b="1" i="0" u="none" strike="noStrike" dirty="0" err="1">
                          <a:solidFill>
                            <a:srgbClr val="0000CC"/>
                          </a:solidFill>
                          <a:effectLst/>
                          <a:latin typeface="Calibri" panose="020F0502020204030204" pitchFamily="34" charset="0"/>
                        </a:rPr>
                        <a:t>Sepap</a:t>
                      </a:r>
                      <a:r>
                        <a:rPr lang="cs-CZ" sz="1200" b="1" i="0" u="none" strike="noStrike" dirty="0">
                          <a:solidFill>
                            <a:srgbClr val="0000CC"/>
                          </a:solidFill>
                          <a:effectLst/>
                          <a:latin typeface="Calibri" panose="020F0502020204030204" pitchFamily="34" charset="0"/>
                        </a:rPr>
                        <a:t> Štětí Okresní přebor 2018/19 po 1.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64879327"/>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2837449"/>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67856664"/>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61210335"/>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17969621"/>
                  </a:ext>
                </a:extLst>
              </a:tr>
              <a:tr h="3049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67091743"/>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1227121"/>
                  </a:ext>
                </a:extLst>
              </a:tr>
              <a:tr h="304922">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64839223"/>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05512410"/>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57401323"/>
                  </a:ext>
                </a:extLst>
              </a:tr>
              <a:tr h="290403">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93411769"/>
                  </a:ext>
                </a:extLst>
              </a:tr>
            </a:tbl>
          </a:graphicData>
        </a:graphic>
      </p:graphicFrame>
      <p:sp>
        <p:nvSpPr>
          <p:cNvPr id="6" name="TextovéPole 5">
            <a:extLst>
              <a:ext uri="{FF2B5EF4-FFF2-40B4-BE49-F238E27FC236}">
                <a16:creationId xmlns:a16="http://schemas.microsoft.com/office/drawing/2014/main" id="{B46701C6-F438-418A-8A30-F06DF837D075}"/>
              </a:ext>
            </a:extLst>
          </p:cNvPr>
          <p:cNvSpPr txBox="1"/>
          <p:nvPr/>
        </p:nvSpPr>
        <p:spPr>
          <a:xfrm>
            <a:off x="159918" y="2395364"/>
            <a:ext cx="4508351" cy="3108543"/>
          </a:xfrm>
          <a:prstGeom prst="rect">
            <a:avLst/>
          </a:prstGeom>
          <a:pattFill prst="dashDnDiag">
            <a:fgClr>
              <a:schemeClr val="accent1"/>
            </a:fgClr>
            <a:bgClr>
              <a:schemeClr val="bg1"/>
            </a:bgClr>
          </a:pattFill>
          <a:effectLst>
            <a:softEdge rad="0"/>
          </a:effectLst>
        </p:spPr>
        <p:txBody>
          <a:bodyPr wrap="square" rtlCol="0">
            <a:spAutoFit/>
          </a:bodyPr>
          <a:lstStyle/>
          <a:p>
            <a:pPr algn="just"/>
            <a:r>
              <a:rPr lang="cs-CZ" sz="1400" dirty="0">
                <a:latin typeface="Arial" panose="020B0604020202020204" pitchFamily="34" charset="0"/>
                <a:cs typeface="Arial" panose="020B0604020202020204" pitchFamily="34" charset="0"/>
              </a:rPr>
              <a:t>Louny zahájily soutěž výborně a po 4 kolech jsou bez ztráty bodu.  Společně s Vilémovem jim patří 1. místo. Poprvé navíc inkasovaly až v minulém kole, kdy v okresním derby zdolaly Žatec brankou v závěrečných minutách 2:1. V létě došlo k trenérské výměně. U mužstva skončil Pavel </a:t>
            </a:r>
            <a:r>
              <a:rPr lang="cs-CZ" sz="1400" dirty="0" err="1">
                <a:latin typeface="Arial" panose="020B0604020202020204" pitchFamily="34" charset="0"/>
                <a:cs typeface="Arial" panose="020B0604020202020204" pitchFamily="34" charset="0"/>
              </a:rPr>
              <a:t>Schettl</a:t>
            </a:r>
            <a:r>
              <a:rPr lang="cs-CZ" sz="1400" dirty="0">
                <a:latin typeface="Arial" panose="020B0604020202020204" pitchFamily="34" charset="0"/>
                <a:cs typeface="Arial" panose="020B0604020202020204" pitchFamily="34" charset="0"/>
              </a:rPr>
              <a:t> a kormidlo převzal Zdeněk Kudela. Působil jako sportovní ředitel v Brně, ale působil i na Žižkově, v Mladé Boleslavi a Slávii. Naposledy koučoval SK Lhotu ve Středočeském přeboru, se kterou obsadil 5. místo. Kádr mužstva zůstal pohromadě a podle výsledků je vidět, že to přináší své ovoce.     Nejlepším střelcem v dosavadním průběhu soutěže je Michal </a:t>
            </a:r>
            <a:r>
              <a:rPr lang="cs-CZ" sz="1400" dirty="0" err="1">
                <a:latin typeface="Arial" panose="020B0604020202020204" pitchFamily="34" charset="0"/>
                <a:cs typeface="Arial" panose="020B0604020202020204" pitchFamily="34" charset="0"/>
              </a:rPr>
              <a:t>Lesniak</a:t>
            </a:r>
            <a:r>
              <a:rPr lang="cs-CZ" sz="1400" dirty="0">
                <a:latin typeface="Arial" panose="020B0604020202020204" pitchFamily="34" charset="0"/>
                <a:cs typeface="Arial" panose="020B0604020202020204" pitchFamily="34" charset="0"/>
              </a:rPr>
              <a:t>, který nastřílel už 5 branek. </a:t>
            </a:r>
          </a:p>
        </p:txBody>
      </p:sp>
      <p:pic>
        <p:nvPicPr>
          <p:cNvPr id="7" name="Obrázek 6">
            <a:extLst>
              <a:ext uri="{FF2B5EF4-FFF2-40B4-BE49-F238E27FC236}">
                <a16:creationId xmlns:a16="http://schemas.microsoft.com/office/drawing/2014/main" id="{36A37CA3-241D-4AEA-B2D6-62E788683572}"/>
              </a:ext>
            </a:extLst>
          </p:cNvPr>
          <p:cNvPicPr>
            <a:picLocks noChangeAspect="1"/>
          </p:cNvPicPr>
          <p:nvPr/>
        </p:nvPicPr>
        <p:blipFill>
          <a:blip r:embed="rId2"/>
          <a:stretch>
            <a:fillRect/>
          </a:stretch>
        </p:blipFill>
        <p:spPr>
          <a:xfrm>
            <a:off x="2432127" y="5778418"/>
            <a:ext cx="1152128" cy="1226038"/>
          </a:xfrm>
          <a:prstGeom prst="rect">
            <a:avLst/>
          </a:prstGeom>
        </p:spPr>
      </p:pic>
      <p:sp>
        <p:nvSpPr>
          <p:cNvPr id="8" name="TextovéPole 7"/>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endParaRPr lang="cs-CZ" sz="800" dirty="0">
              <a:latin typeface="Bookman Old Style" pitchFamily="18" charset="0"/>
            </a:endParaRPr>
          </a:p>
        </p:txBody>
      </p:sp>
      <p:sp>
        <p:nvSpPr>
          <p:cNvPr id="9" name="TextovéPole 8"/>
          <p:cNvSpPr txBox="1"/>
          <p:nvPr/>
        </p:nvSpPr>
        <p:spPr>
          <a:xfrm>
            <a:off x="7632824" y="6896734"/>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endParaRPr lang="cs-CZ" sz="800" dirty="0">
              <a:latin typeface="Bookman Old Style" pitchFamily="18" charset="0"/>
            </a:endParaRPr>
          </a:p>
        </p:txBody>
      </p:sp>
    </p:spTree>
    <p:extLst>
      <p:ext uri="{BB962C8B-B14F-4D97-AF65-F5344CB8AC3E}">
        <p14:creationId xmlns:p14="http://schemas.microsoft.com/office/powerpoint/2010/main" val="26070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A44AA4-EF82-405B-9135-DFD6809C2E27}"/>
              </a:ext>
            </a:extLst>
          </p:cNvPr>
          <p:cNvSpPr txBox="1"/>
          <p:nvPr/>
        </p:nvSpPr>
        <p:spPr>
          <a:xfrm>
            <a:off x="177932" y="1747292"/>
            <a:ext cx="4752528" cy="270843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57150">
            <a:solidFill>
              <a:srgbClr val="FF6699"/>
            </a:solidFill>
          </a:ln>
          <a:effectLst>
            <a:glow rad="101600">
              <a:srgbClr val="FFFF66">
                <a:alpha val="40000"/>
              </a:srgbClr>
            </a:glow>
            <a:softEdge rad="241300"/>
          </a:effectLst>
        </p:spPr>
        <p:txBody>
          <a:bodyPr wrap="square" rtlCol="0">
            <a:spAutoFit/>
          </a:bodyPr>
          <a:lstStyle/>
          <a:p>
            <a:pPr algn="ctr"/>
            <a:r>
              <a:rPr lang="cs-CZ" sz="2000" u="sng" dirty="0">
                <a:latin typeface="Arial Black" panose="020B0A04020102020204" pitchFamily="34" charset="0"/>
              </a:rPr>
              <a:t>Sokol </a:t>
            </a:r>
            <a:r>
              <a:rPr lang="cs-CZ" sz="2000" u="sng" dirty="0" err="1">
                <a:latin typeface="Arial Black" panose="020B0A04020102020204" pitchFamily="34" charset="0"/>
              </a:rPr>
              <a:t>Pokratice</a:t>
            </a:r>
            <a:r>
              <a:rPr lang="cs-CZ" sz="2000" u="sng" dirty="0">
                <a:latin typeface="Arial Black" panose="020B0A04020102020204" pitchFamily="34" charset="0"/>
              </a:rPr>
              <a:t> – </a:t>
            </a:r>
            <a:r>
              <a:rPr lang="cs-CZ" sz="2000" u="sng" dirty="0" err="1">
                <a:latin typeface="Arial Black" panose="020B0A04020102020204" pitchFamily="34" charset="0"/>
              </a:rPr>
              <a:t>Sepap</a:t>
            </a:r>
            <a:r>
              <a:rPr lang="cs-CZ" sz="2000" u="sng" dirty="0">
                <a:latin typeface="Arial Black" panose="020B0A04020102020204" pitchFamily="34" charset="0"/>
              </a:rPr>
              <a:t> Štětí</a:t>
            </a:r>
          </a:p>
          <a:p>
            <a:pPr algn="ctr"/>
            <a:r>
              <a:rPr lang="cs-CZ" sz="2000" u="sng" dirty="0">
                <a:latin typeface="Arial Black" panose="020B0A04020102020204" pitchFamily="34" charset="0"/>
              </a:rPr>
              <a:t>31.8.2018 2.kolo </a:t>
            </a:r>
          </a:p>
          <a:p>
            <a:pPr algn="ctr"/>
            <a:r>
              <a:rPr lang="cs-CZ" sz="2000" u="sng" dirty="0">
                <a:latin typeface="Arial Black" panose="020B0A04020102020204" pitchFamily="34" charset="0"/>
              </a:rPr>
              <a:t>okresní přebor stará garda</a:t>
            </a:r>
          </a:p>
          <a:p>
            <a:pPr algn="just"/>
            <a:r>
              <a:rPr lang="cs-CZ" sz="1100" dirty="0">
                <a:latin typeface="Arial" panose="020B0604020202020204" pitchFamily="34" charset="0"/>
                <a:cs typeface="Arial" panose="020B0604020202020204" pitchFamily="34" charset="0"/>
              </a:rPr>
              <a:t>Stará garda poskládala jedenáct fotbalistů a vyrazila do Litoměřic, jehož součástí </a:t>
            </a:r>
            <a:r>
              <a:rPr lang="cs-CZ" sz="1100" dirty="0" err="1">
                <a:latin typeface="Arial" panose="020B0604020202020204" pitchFamily="34" charset="0"/>
                <a:cs typeface="Arial" panose="020B0604020202020204" pitchFamily="34" charset="0"/>
              </a:rPr>
              <a:t>Pokratice</a:t>
            </a:r>
            <a:r>
              <a:rPr lang="cs-CZ" sz="1100" dirty="0">
                <a:latin typeface="Arial" panose="020B0604020202020204" pitchFamily="34" charset="0"/>
                <a:cs typeface="Arial" panose="020B0604020202020204" pitchFamily="34" charset="0"/>
              </a:rPr>
              <a:t> jsou. Od samého začátku jsme si vytvořil převahu a začali zahazovat šance. Dle slov Honzy </a:t>
            </a:r>
            <a:r>
              <a:rPr lang="cs-CZ" sz="1100" dirty="0" err="1">
                <a:latin typeface="Arial" panose="020B0604020202020204" pitchFamily="34" charset="0"/>
                <a:cs typeface="Arial" panose="020B0604020202020204" pitchFamily="34" charset="0"/>
              </a:rPr>
              <a:t>Tyleho</a:t>
            </a:r>
            <a:r>
              <a:rPr lang="cs-CZ" sz="1100" dirty="0">
                <a:latin typeface="Arial" panose="020B0604020202020204" pitchFamily="34" charset="0"/>
                <a:cs typeface="Arial" panose="020B0604020202020204" pitchFamily="34" charset="0"/>
              </a:rPr>
              <a:t> těch šancí bylo </a:t>
            </a:r>
            <a:r>
              <a:rPr lang="cs-CZ" sz="1100" dirty="0" err="1">
                <a:latin typeface="Arial" panose="020B0604020202020204" pitchFamily="34" charset="0"/>
                <a:cs typeface="Arial" panose="020B0604020202020204" pitchFamily="34" charset="0"/>
              </a:rPr>
              <a:t>stodvacet</a:t>
            </a:r>
            <a:r>
              <a:rPr lang="cs-CZ" sz="1100" dirty="0">
                <a:latin typeface="Arial" panose="020B0604020202020204" pitchFamily="34" charset="0"/>
                <a:cs typeface="Arial" panose="020B0604020202020204" pitchFamily="34" charset="0"/>
              </a:rPr>
              <a:t> a domácí jednu. V prvním poločase jsme se ale žádného úspěchu nedočkali. Teprve až po změně stran se nejprve hezkým </a:t>
            </a:r>
            <a:r>
              <a:rPr lang="cs-CZ" sz="1100" dirty="0" err="1">
                <a:latin typeface="Arial" panose="020B0604020202020204" pitchFamily="34" charset="0"/>
                <a:cs typeface="Arial" panose="020B0604020202020204" pitchFamily="34" charset="0"/>
              </a:rPr>
              <a:t>podstřelem</a:t>
            </a:r>
            <a:r>
              <a:rPr lang="cs-CZ" sz="1100" dirty="0">
                <a:latin typeface="Arial" panose="020B0604020202020204" pitchFamily="34" charset="0"/>
                <a:cs typeface="Arial" panose="020B0604020202020204" pitchFamily="34" charset="0"/>
              </a:rPr>
              <a:t> prosadil Pavel Čermák a o druhý úspěch se zasloužil střelou z bezprostřední blízkosti Stanislav </a:t>
            </a:r>
            <a:r>
              <a:rPr lang="cs-CZ" sz="1100" dirty="0" err="1">
                <a:latin typeface="Arial" panose="020B0604020202020204" pitchFamily="34" charset="0"/>
                <a:cs typeface="Arial" panose="020B0604020202020204" pitchFamily="34" charset="0"/>
              </a:rPr>
              <a:t>Grohman</a:t>
            </a:r>
            <a:r>
              <a:rPr lang="cs-CZ" sz="1100" dirty="0">
                <a:latin typeface="Arial" panose="020B0604020202020204" pitchFamily="34" charset="0"/>
                <a:cs typeface="Arial" panose="020B0604020202020204" pitchFamily="34" charset="0"/>
              </a:rPr>
              <a:t>.</a:t>
            </a:r>
          </a:p>
          <a:p>
            <a:pPr algn="just"/>
            <a:r>
              <a:rPr lang="cs-CZ" sz="1100" u="sng" dirty="0">
                <a:latin typeface="Arial" panose="020B0604020202020204" pitchFamily="34" charset="0"/>
                <a:cs typeface="Arial" panose="020B0604020202020204" pitchFamily="34" charset="0"/>
              </a:rPr>
              <a:t>Branky: </a:t>
            </a:r>
            <a:r>
              <a:rPr lang="cs-CZ" sz="1100" dirty="0">
                <a:latin typeface="Arial" panose="020B0604020202020204" pitchFamily="34" charset="0"/>
                <a:cs typeface="Arial" panose="020B0604020202020204" pitchFamily="34" charset="0"/>
              </a:rPr>
              <a:t>Pavel Čermák 1, </a:t>
            </a:r>
            <a:r>
              <a:rPr lang="cs-CZ" sz="1100" dirty="0" err="1">
                <a:latin typeface="Arial" panose="020B0604020202020204" pitchFamily="34" charset="0"/>
                <a:cs typeface="Arial" panose="020B0604020202020204" pitchFamily="34" charset="0"/>
              </a:rPr>
              <a:t>S.Grohman</a:t>
            </a:r>
            <a:r>
              <a:rPr lang="cs-CZ" sz="1100" dirty="0">
                <a:latin typeface="Arial" panose="020B0604020202020204" pitchFamily="34" charset="0"/>
                <a:cs typeface="Arial" panose="020B0604020202020204" pitchFamily="34" charset="0"/>
              </a:rPr>
              <a:t> 1</a:t>
            </a:r>
          </a:p>
          <a:p>
            <a:pPr algn="just"/>
            <a:r>
              <a:rPr lang="cs-CZ" sz="1100" u="sng" dirty="0">
                <a:latin typeface="Arial" panose="020B0604020202020204" pitchFamily="34" charset="0"/>
                <a:cs typeface="Arial" panose="020B0604020202020204" pitchFamily="34" charset="0"/>
              </a:rPr>
              <a:t>Sestava: </a:t>
            </a:r>
            <a:r>
              <a:rPr lang="cs-CZ" sz="1100" dirty="0" err="1">
                <a:latin typeface="Arial" panose="020B0604020202020204" pitchFamily="34" charset="0"/>
                <a:cs typeface="Arial" panose="020B0604020202020204" pitchFamily="34" charset="0"/>
              </a:rPr>
              <a:t>Běloubek-Hamšík</a:t>
            </a:r>
            <a:r>
              <a:rPr lang="cs-CZ" sz="1100" dirty="0">
                <a:latin typeface="Arial" panose="020B0604020202020204" pitchFamily="34" charset="0"/>
                <a:cs typeface="Arial" panose="020B0604020202020204" pitchFamily="34" charset="0"/>
              </a:rPr>
              <a:t>, Jerman, Tyle, Vacek, Vála, Kratochvíl, </a:t>
            </a:r>
          </a:p>
          <a:p>
            <a:pPr algn="just"/>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Guzi</a:t>
            </a:r>
            <a:r>
              <a:rPr lang="cs-CZ" sz="1100" dirty="0">
                <a:latin typeface="Arial" panose="020B0604020202020204" pitchFamily="34" charset="0"/>
                <a:cs typeface="Arial" panose="020B0604020202020204" pitchFamily="34" charset="0"/>
              </a:rPr>
              <a:t>, Fibich, </a:t>
            </a:r>
            <a:r>
              <a:rPr lang="cs-CZ" sz="1100" dirty="0" err="1">
                <a:latin typeface="Arial" panose="020B0604020202020204" pitchFamily="34" charset="0"/>
                <a:cs typeface="Arial" panose="020B0604020202020204" pitchFamily="34" charset="0"/>
              </a:rPr>
              <a:t>Božik</a:t>
            </a:r>
            <a:r>
              <a:rPr lang="cs-CZ" sz="1100" dirty="0">
                <a:latin typeface="Arial" panose="020B0604020202020204" pitchFamily="34" charset="0"/>
                <a:cs typeface="Arial" panose="020B0604020202020204" pitchFamily="34" charset="0"/>
              </a:rPr>
              <a:t> </a:t>
            </a:r>
            <a:endParaRPr lang="cs-CZ" sz="1050" dirty="0">
              <a:latin typeface="Arial" panose="020B0604020202020204" pitchFamily="34" charset="0"/>
              <a:cs typeface="Arial" panose="020B0604020202020204" pitchFamily="34" charset="0"/>
            </a:endParaRPr>
          </a:p>
        </p:txBody>
      </p:sp>
      <p:sp>
        <p:nvSpPr>
          <p:cNvPr id="3" name="TextovéPole 2"/>
          <p:cNvSpPr txBox="1"/>
          <p:nvPr/>
        </p:nvSpPr>
        <p:spPr>
          <a:xfrm>
            <a:off x="143992" y="163116"/>
            <a:ext cx="4752528" cy="1323439"/>
          </a:xfrm>
          <a:prstGeom prst="rect">
            <a:avLst/>
          </a:prstGeom>
          <a:gradFill>
            <a:gsLst>
              <a:gs pos="28000">
                <a:srgbClr val="FA1E6D"/>
              </a:gs>
              <a:gs pos="75000">
                <a:srgbClr val="30D850"/>
              </a:gs>
            </a:gsLst>
            <a:lin ang="5400000" scaled="1"/>
          </a:gradFill>
          <a:effectLst>
            <a:softEdge rad="0"/>
          </a:effectLst>
        </p:spPr>
        <p:txBody>
          <a:bodyPr wrap="square" rtlCol="0">
            <a:spAutoFit/>
          </a:bodyPr>
          <a:lstStyle/>
          <a:p>
            <a:pPr algn="ctr"/>
            <a:r>
              <a:rPr lang="cs-CZ" sz="2000" dirty="0">
                <a:solidFill>
                  <a:srgbClr val="0000CC"/>
                </a:solidFill>
                <a:latin typeface="Arial Black" panose="020B0A04020102020204" pitchFamily="34" charset="0"/>
              </a:rPr>
              <a:t>Na podruhé už to staré gardě vyšle a po 2. kolech má 3 body a to stačí na 5. místo okresního přeboru</a:t>
            </a:r>
          </a:p>
        </p:txBody>
      </p:sp>
      <p:pic>
        <p:nvPicPr>
          <p:cNvPr id="4" name="Obrázek 3" descr="File:StateLibQld 1 194039 Shot for goal during a &lt;strong&gt;soccer&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88" y="4716463"/>
            <a:ext cx="2809776" cy="2107332"/>
          </a:xfrm>
          <a:prstGeom prst="rect">
            <a:avLst/>
          </a:prstGeom>
        </p:spPr>
      </p:pic>
      <p:sp>
        <p:nvSpPr>
          <p:cNvPr id="5" name="TextovéPole 4">
            <a:extLst>
              <a:ext uri="{FF2B5EF4-FFF2-40B4-BE49-F238E27FC236}">
                <a16:creationId xmlns:a16="http://schemas.microsoft.com/office/drawing/2014/main" id="{4631B7BA-D7A5-49F5-9935-7A99C90D46D2}"/>
              </a:ext>
            </a:extLst>
          </p:cNvPr>
          <p:cNvSpPr txBox="1"/>
          <p:nvPr/>
        </p:nvSpPr>
        <p:spPr>
          <a:xfrm>
            <a:off x="5544592" y="91108"/>
            <a:ext cx="4536504" cy="4708981"/>
          </a:xfrm>
          <a:prstGeom prst="rect">
            <a:avLst/>
          </a:prstGeom>
          <a:solidFill>
            <a:srgbClr val="99FFCC"/>
          </a:solidFill>
          <a:ln w="85725">
            <a:solidFill>
              <a:srgbClr val="FF9933"/>
            </a:solidFill>
            <a:prstDash val="sysDash"/>
          </a:ln>
          <a:effectLst>
            <a:softEdge rad="0"/>
          </a:effectLst>
        </p:spPr>
        <p:txBody>
          <a:bodyPr wrap="square" rtlCol="0">
            <a:spAutoFit/>
          </a:bodyPr>
          <a:lstStyle/>
          <a:p>
            <a:pPr algn="ctr"/>
            <a:r>
              <a:rPr lang="cs-CZ" sz="3600" dirty="0">
                <a:solidFill>
                  <a:srgbClr val="0000FF"/>
                </a:solidFill>
                <a:latin typeface="Arial Black" panose="020B0A04020102020204" pitchFamily="34" charset="0"/>
              </a:rPr>
              <a:t>FK SEKO Louny</a:t>
            </a:r>
          </a:p>
          <a:p>
            <a:pPr algn="ctr"/>
            <a:r>
              <a:rPr lang="cs-CZ" sz="2000" dirty="0">
                <a:latin typeface="Arial Black" panose="020B0A04020102020204" pitchFamily="34" charset="0"/>
              </a:rPr>
              <a:t> </a:t>
            </a:r>
            <a:r>
              <a:rPr lang="cs-CZ" sz="2400" dirty="0">
                <a:latin typeface="Arial Black" panose="020B0A04020102020204" pitchFamily="34" charset="0"/>
              </a:rPr>
              <a:t>se po posledním kole v červnu 2018 radoval 	y ze záchrany v divizní soutěži. Nakonec to bylo předčasné. Radotín se nepřihlásil do 2. ligy a Louny byly prvním mužstvem na koho Řídící komise pro Čechy ukázala, že musí uvolnit místo v soutěži </a:t>
            </a:r>
            <a:endParaRPr lang="cs-CZ" sz="2000" dirty="0">
              <a:latin typeface="Arial Black" panose="020B0A04020102020204" pitchFamily="34" charset="0"/>
            </a:endParaRPr>
          </a:p>
        </p:txBody>
      </p:sp>
      <p:pic>
        <p:nvPicPr>
          <p:cNvPr id="6" name="Obrázek 5">
            <a:extLst>
              <a:ext uri="{FF2B5EF4-FFF2-40B4-BE49-F238E27FC236}">
                <a16:creationId xmlns:a16="http://schemas.microsoft.com/office/drawing/2014/main" id="{912A582D-BC79-4364-BDEA-2328F7847AB7}"/>
              </a:ext>
            </a:extLst>
          </p:cNvPr>
          <p:cNvPicPr>
            <a:picLocks noChangeAspect="1"/>
          </p:cNvPicPr>
          <p:nvPr/>
        </p:nvPicPr>
        <p:blipFill>
          <a:blip r:embed="rId4">
            <a:duotone>
              <a:prstClr val="black"/>
              <a:schemeClr val="accent1">
                <a:tint val="45000"/>
                <a:satMod val="400000"/>
              </a:schemeClr>
            </a:duotone>
          </a:blip>
          <a:stretch>
            <a:fillRect/>
          </a:stretch>
        </p:blipFill>
        <p:spPr>
          <a:xfrm>
            <a:off x="5544592" y="5225678"/>
            <a:ext cx="4392488" cy="1088901"/>
          </a:xfrm>
          <a:prstGeom prst="rect">
            <a:avLst/>
          </a:prstGeom>
          <a:solidFill>
            <a:schemeClr val="accent1">
              <a:lumMod val="20000"/>
              <a:lumOff val="80000"/>
            </a:schemeClr>
          </a:solidFill>
        </p:spPr>
      </p:pic>
      <p:sp>
        <p:nvSpPr>
          <p:cNvPr id="7" name="TextovéPole 6"/>
          <p:cNvSpPr txBox="1"/>
          <p:nvPr/>
        </p:nvSpPr>
        <p:spPr>
          <a:xfrm>
            <a:off x="7272784" y="682379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endParaRPr lang="cs-CZ" sz="800" dirty="0">
              <a:latin typeface="Bookman Old Style" pitchFamily="18" charset="0"/>
            </a:endParaRPr>
          </a:p>
        </p:txBody>
      </p:sp>
      <p:sp>
        <p:nvSpPr>
          <p:cNvPr id="8" name="TextovéPole 7"/>
          <p:cNvSpPr txBox="1"/>
          <p:nvPr/>
        </p:nvSpPr>
        <p:spPr>
          <a:xfrm>
            <a:off x="2502692" y="6931517"/>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endParaRPr lang="cs-CZ" sz="800" dirty="0">
              <a:latin typeface="Bookman Old Style" pitchFamily="18" charset="0"/>
            </a:endParaRPr>
          </a:p>
        </p:txBody>
      </p:sp>
    </p:spTree>
    <p:extLst>
      <p:ext uri="{BB962C8B-B14F-4D97-AF65-F5344CB8AC3E}">
        <p14:creationId xmlns:p14="http://schemas.microsoft.com/office/powerpoint/2010/main" val="366977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48BE921B-2290-47FB-BC41-D67D9D35A265}"/>
              </a:ext>
            </a:extLst>
          </p:cNvPr>
          <p:cNvSpPr/>
          <p:nvPr/>
        </p:nvSpPr>
        <p:spPr>
          <a:xfrm>
            <a:off x="5442844" y="523156"/>
            <a:ext cx="4624251" cy="3352841"/>
          </a:xfrm>
          <a:prstGeom prst="rect">
            <a:avLst/>
          </a:prstGeom>
        </p:spPr>
        <p:txBody>
          <a:bodyPr wrap="square" lIns="0">
            <a:spAutoFit/>
          </a:bodyPr>
          <a:lstStyle/>
          <a:p>
            <a:pPr marL="228600"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parádě se ukázalo, že bez tréninku to nejde. Blížil se konec a už jsme věřili, že dokráčíme pro vítězství. 3 minuty před koncem zahrávali domácí volný přímý kop z pravé strany, před brankou jsme zazmatkovali a toho využil ke snížení na 3:4 věkem ještě dorostenec David Seifert.  Dovedete si představit, že  poslední 3 minuty plus nastavení byly na hřišti ještě zajímavé. Naštěstí jsme ale jedno brankové vedení uhájili a mohli slavit výhru. Pochvalu za předvedený výkon zaslouží Dominik Beruška. Snažil se být vepředu i vzadu a většina akcí šla přes jeho kopačky. Zápas ale ukázal, že ani ve IV. třídě to nebude lehké. Je třeba potrénovat, vyzkoušet si nějakou tu kombinaci, a pokud k tomu všichni přistoupí zodpovědně, tak to v dalších zápasech bude fungovat dobře.</a:t>
            </a:r>
          </a:p>
          <a:p>
            <a:pPr marL="228600">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r>
              <a:rPr lang="cs-CZ" sz="1100" b="0" dirty="0">
                <a:latin typeface="Arial" panose="020B0604020202020204" pitchFamily="34" charset="0"/>
                <a:ea typeface="Calibri" panose="020F0502020204030204" pitchFamily="34" charset="0"/>
                <a:cs typeface="Arial" panose="020B0604020202020204" pitchFamily="34" charset="0"/>
              </a:rPr>
              <a:t> 2,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1</a:t>
            </a:r>
          </a:p>
          <a:p>
            <a:pPr marL="228600">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L.Brzek-V.Škaroupka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M.Srba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r>
              <a:rPr lang="cs-CZ" sz="1100" b="0" dirty="0">
                <a:latin typeface="Arial" panose="020B0604020202020204" pitchFamily="34" charset="0"/>
                <a:ea typeface="Calibri" panose="020F0502020204030204" pitchFamily="34" charset="0"/>
                <a:cs typeface="Arial" panose="020B0604020202020204" pitchFamily="34" charset="0"/>
              </a:rPr>
              <a:t>, </a:t>
            </a:r>
          </a:p>
          <a:p>
            <a:pPr marL="228600">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M.Nedomlel</a:t>
            </a:r>
            <a:r>
              <a:rPr lang="cs-CZ" sz="1100" b="0" dirty="0">
                <a:latin typeface="Arial" panose="020B0604020202020204" pitchFamily="34" charset="0"/>
                <a:ea typeface="Calibri" panose="020F0502020204030204" pitchFamily="34" charset="0"/>
                <a:cs typeface="Arial" panose="020B0604020202020204" pitchFamily="34" charset="0"/>
              </a:rPr>
              <a:t>(</a:t>
            </a:r>
            <a:r>
              <a:rPr lang="cs-CZ" sz="1100" b="0" dirty="0" err="1">
                <a:latin typeface="Arial" panose="020B0604020202020204" pitchFamily="34" charset="0"/>
                <a:ea typeface="Calibri" panose="020F0502020204030204" pitchFamily="34" charset="0"/>
                <a:cs typeface="Arial" panose="020B0604020202020204" pitchFamily="34" charset="0"/>
              </a:rPr>
              <a:t>R.Moučka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J.Modrák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M.Elicer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Š.Vála</a:t>
            </a:r>
            <a:r>
              <a:rPr lang="cs-CZ" sz="1100" b="0" dirty="0">
                <a:latin typeface="Arial" panose="020B0604020202020204" pitchFamily="34" charset="0"/>
                <a:ea typeface="Calibri" panose="020F0502020204030204" pitchFamily="34" charset="0"/>
                <a:cs typeface="Arial" panose="020B0604020202020204" pitchFamily="34" charset="0"/>
              </a:rPr>
              <a:t>, </a:t>
            </a:r>
          </a:p>
          <a:p>
            <a:pPr marL="228600">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F.Podhorský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K.Horváth</a:t>
            </a:r>
            <a:r>
              <a:rPr lang="cs-CZ" sz="1100" b="0" dirty="0">
                <a:latin typeface="Arial" panose="020B0604020202020204" pitchFamily="34" charset="0"/>
                <a:ea typeface="Calibri" panose="020F0502020204030204" pitchFamily="34" charset="0"/>
                <a:cs typeface="Arial" panose="020B0604020202020204" pitchFamily="34" charset="0"/>
              </a:rPr>
              <a:t>(45.Růžička) </a:t>
            </a:r>
          </a:p>
          <a:p>
            <a:pPr marL="228600">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V.Podhorský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V.Švancar</a:t>
            </a:r>
            <a:endParaRPr lang="cs-CZ" sz="1100" b="0" dirty="0">
              <a:latin typeface="Arial" panose="020B0604020202020204" pitchFamily="34" charset="0"/>
              <a:ea typeface="Calibri" panose="020F0502020204030204" pitchFamily="34" charset="0"/>
              <a:cs typeface="Arial" panose="020B0604020202020204" pitchFamily="34" charset="0"/>
            </a:endParaRPr>
          </a:p>
          <a:p>
            <a:pPr marL="228600">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P.Dobrý-V.Novál</a:t>
            </a:r>
            <a:r>
              <a:rPr lang="cs-CZ" sz="1100" b="0" dirty="0">
                <a:latin typeface="Arial" panose="020B0604020202020204" pitchFamily="34" charset="0"/>
                <a:ea typeface="Calibri" panose="020F0502020204030204" pitchFamily="34" charset="0"/>
                <a:cs typeface="Arial" panose="020B0604020202020204" pitchFamily="34" charset="0"/>
              </a:rPr>
              <a:t>(laik), </a:t>
            </a:r>
            <a:r>
              <a:rPr lang="cs-CZ" sz="1100" b="0" dirty="0" err="1">
                <a:latin typeface="Arial" panose="020B0604020202020204" pitchFamily="34" charset="0"/>
                <a:ea typeface="Calibri" panose="020F0502020204030204" pitchFamily="34" charset="0"/>
                <a:cs typeface="Arial" panose="020B0604020202020204" pitchFamily="34" charset="0"/>
              </a:rPr>
              <a:t>V.Šilha</a:t>
            </a:r>
            <a:r>
              <a:rPr lang="cs-CZ" sz="1100" b="0" dirty="0">
                <a:latin typeface="Arial" panose="020B0604020202020204" pitchFamily="34" charset="0"/>
                <a:ea typeface="Calibri" panose="020F0502020204030204" pitchFamily="34" charset="0"/>
                <a:cs typeface="Arial" panose="020B0604020202020204" pitchFamily="34" charset="0"/>
              </a:rPr>
              <a:t>(laik)   120 diváků</a:t>
            </a:r>
          </a:p>
        </p:txBody>
      </p:sp>
      <p:sp>
        <p:nvSpPr>
          <p:cNvPr id="3" name="TextovéPole 2">
            <a:extLst>
              <a:ext uri="{FF2B5EF4-FFF2-40B4-BE49-F238E27FC236}">
                <a16:creationId xmlns:a16="http://schemas.microsoft.com/office/drawing/2014/main" id="{691B8935-2513-4E6E-BBD7-9594E0EE563D}"/>
              </a:ext>
            </a:extLst>
          </p:cNvPr>
          <p:cNvSpPr txBox="1"/>
          <p:nvPr/>
        </p:nvSpPr>
        <p:spPr>
          <a:xfrm>
            <a:off x="5472584" y="163116"/>
            <a:ext cx="4392488" cy="276999"/>
          </a:xfrm>
          <a:prstGeom prst="rect">
            <a:avLst/>
          </a:prstGeom>
          <a:pattFill prst="sphere">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dirty="0">
                <a:latin typeface="Arial" panose="020B0604020202020204" pitchFamily="34" charset="0"/>
                <a:cs typeface="Arial" panose="020B0604020202020204" pitchFamily="34" charset="0"/>
              </a:rPr>
              <a:t>Pokračování Budyně B – Štětí B  26.5.2018  3:4Štětí-</a:t>
            </a:r>
          </a:p>
        </p:txBody>
      </p:sp>
      <p:pic>
        <p:nvPicPr>
          <p:cNvPr id="4" name="Obrázek 3">
            <a:extLst>
              <a:ext uri="{FF2B5EF4-FFF2-40B4-BE49-F238E27FC236}">
                <a16:creationId xmlns:a16="http://schemas.microsoft.com/office/drawing/2014/main" id="{64AEB64B-287C-44B8-AD8F-49D44F1524D0}"/>
              </a:ext>
            </a:extLst>
          </p:cNvPr>
          <p:cNvPicPr>
            <a:picLocks noChangeAspect="1"/>
          </p:cNvPicPr>
          <p:nvPr/>
        </p:nvPicPr>
        <p:blipFill>
          <a:blip r:embed="rId2"/>
          <a:stretch>
            <a:fillRect/>
          </a:stretch>
        </p:blipFill>
        <p:spPr>
          <a:xfrm>
            <a:off x="5602600" y="4268962"/>
            <a:ext cx="4032031" cy="2561857"/>
          </a:xfrm>
          <a:prstGeom prst="rect">
            <a:avLst/>
          </a:prstGeom>
        </p:spPr>
      </p:pic>
      <p:sp>
        <p:nvSpPr>
          <p:cNvPr id="5" name="Obdélník 4">
            <a:extLst>
              <a:ext uri="{FF2B5EF4-FFF2-40B4-BE49-F238E27FC236}">
                <a16:creationId xmlns:a16="http://schemas.microsoft.com/office/drawing/2014/main" id="{F8922888-36AD-4027-89DE-83B68A796BBD}"/>
              </a:ext>
            </a:extLst>
          </p:cNvPr>
          <p:cNvSpPr/>
          <p:nvPr/>
        </p:nvSpPr>
        <p:spPr>
          <a:xfrm>
            <a:off x="114947" y="1531268"/>
            <a:ext cx="4608512" cy="5072671"/>
          </a:xfrm>
          <a:prstGeom prst="rect">
            <a:avLst/>
          </a:prstGeom>
        </p:spPr>
        <p:txBody>
          <a:bodyPr wrap="square">
            <a:spAutoFit/>
          </a:bodyPr>
          <a:lstStyle/>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FK Dobroměřice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2:0(0:0)  1.9.2018   4.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Na hřiště nováčka jsme po 2 výhrách mířili v dobrém rozpoložení a věřili v úspěch. Už v 1. minutě inkasoval Petr Steskla tvrdý úder míčem, ale oklepal se a pokračoval dál. Ve 3. minutě kopal roh Faust a osamocený </a:t>
            </a:r>
            <a:r>
              <a:rPr lang="cs-CZ" sz="1050" b="0" dirty="0" err="1">
                <a:latin typeface="Arial" panose="020B0604020202020204" pitchFamily="34" charset="0"/>
                <a:ea typeface="Calibri" panose="020F0502020204030204" pitchFamily="34" charset="0"/>
                <a:cs typeface="Arial" panose="020B0604020202020204" pitchFamily="34" charset="0"/>
              </a:rPr>
              <a:t>Ransdorf</a:t>
            </a:r>
            <a:r>
              <a:rPr lang="cs-CZ" sz="1050" b="0" dirty="0">
                <a:latin typeface="Arial" panose="020B0604020202020204" pitchFamily="34" charset="0"/>
                <a:ea typeface="Calibri" panose="020F0502020204030204" pitchFamily="34" charset="0"/>
                <a:cs typeface="Arial" panose="020B0604020202020204" pitchFamily="34" charset="0"/>
              </a:rPr>
              <a:t> hlavičkoval přímo do náručí Pechara v brance. V 11. minutě se vydal na výlet  z obrany Mencl. Vypadalo to hodně nadějně, ale nakonec jeden z obránců odpravil balón na roh. I nadále jsme bušili do soupeře, ale co to bylo platné, když mezi 3 tyče míče nemířily. V 15. minutě se domácí kolektiv poprvé pokusil ohrozit naši branku, ale na střelu </a:t>
            </a:r>
            <a:r>
              <a:rPr lang="cs-CZ" sz="1050" b="0" dirty="0" err="1">
                <a:latin typeface="Arial" panose="020B0604020202020204" pitchFamily="34" charset="0"/>
                <a:ea typeface="Calibri" panose="020F0502020204030204" pitchFamily="34" charset="0"/>
                <a:cs typeface="Arial" panose="020B0604020202020204" pitchFamily="34" charset="0"/>
              </a:rPr>
              <a:t>Pšigrockého</a:t>
            </a:r>
            <a:r>
              <a:rPr lang="cs-CZ" sz="1050" b="0" dirty="0">
                <a:latin typeface="Arial" panose="020B0604020202020204" pitchFamily="34" charset="0"/>
                <a:ea typeface="Calibri" panose="020F0502020204030204" pitchFamily="34" charset="0"/>
                <a:cs typeface="Arial" panose="020B0604020202020204" pitchFamily="34" charset="0"/>
              </a:rPr>
              <a:t> byl Gabriel připraven. Zkusil to i </a:t>
            </a:r>
            <a:r>
              <a:rPr lang="cs-CZ" sz="1050" b="0" dirty="0" err="1">
                <a:latin typeface="Arial" panose="020B0604020202020204" pitchFamily="34" charset="0"/>
                <a:ea typeface="Calibri" panose="020F0502020204030204" pitchFamily="34" charset="0"/>
                <a:cs typeface="Arial" panose="020B0604020202020204" pitchFamily="34" charset="0"/>
              </a:rPr>
              <a:t>Maliňák</a:t>
            </a:r>
            <a:r>
              <a:rPr lang="cs-CZ" sz="1050" b="0" dirty="0">
                <a:latin typeface="Arial" panose="020B0604020202020204" pitchFamily="34" charset="0"/>
                <a:ea typeface="Calibri" panose="020F0502020204030204" pitchFamily="34" charset="0"/>
                <a:cs typeface="Arial" panose="020B0604020202020204" pitchFamily="34" charset="0"/>
              </a:rPr>
              <a:t>, ale branku hostujícího celku vysoko přestřelil. Ve 22. minutě jsme kopali už 5. roh, který nekompromisně vyboxoval do bezpečí brankář. Ve 25. minutě jsme domácí zmačkli ve vlastní šestnáctce a hned 2x to zkoušel Vacek. Nejprve míč zastavil obránce a podruhé brankář. Po půlhodině hry zase možnost Slavíčka zastavila píšťalka rozhodčího po nedovoleném zákroku. Domácí i nadále pod vedením hrajícího trenéra Aloise Šebka poctivě a chytali naše útoku do síti. Velkou příležitost měl ještě v závěru první půle Slavíček, ale branku nedokázal trefit. Na úvod 2. půle domácí hezky vystřelil, ale Gabriel míč lapil. Chvilku na to ve 48. minutě zahrávali domácí volný přímý kop. Obrana nedokázala odhlavičkovat, čisté svědomí nemá ani brankář a Jakub Valta dostal domácí za velké radosti diváků do vedení 1:0. Hned jsme mohli vyrovnat, ale Walter měl </a:t>
            </a:r>
            <a:r>
              <a:rPr lang="cs-CZ" sz="1050" b="0" dirty="0" err="1">
                <a:latin typeface="Arial" panose="020B0604020202020204" pitchFamily="34" charset="0"/>
                <a:ea typeface="Calibri" panose="020F0502020204030204" pitchFamily="34" charset="0"/>
                <a:cs typeface="Arial" panose="020B0604020202020204" pitchFamily="34" charset="0"/>
              </a:rPr>
              <a:t>Slaničkovi</a:t>
            </a:r>
            <a:r>
              <a:rPr lang="cs-CZ" sz="1050" b="0" dirty="0">
                <a:latin typeface="Arial" panose="020B0604020202020204" pitchFamily="34" charset="0"/>
                <a:ea typeface="Calibri" panose="020F0502020204030204" pitchFamily="34" charset="0"/>
                <a:cs typeface="Arial" panose="020B0604020202020204" pitchFamily="34" charset="0"/>
              </a:rPr>
              <a:t> přistrčit balón více dobře, takhle byl zblokován. Výhodou pro naše mužstvo mělo být i vyloučení Zdeňka Hanzlíčka po 2. žluté kartě musel totiž ze hřiště. Postupně jsme postavili na hrot útoku střídajícího </a:t>
            </a:r>
            <a:r>
              <a:rPr lang="cs-CZ" sz="1050" b="0" dirty="0" err="1">
                <a:latin typeface="Arial" panose="020B0604020202020204" pitchFamily="34" charset="0"/>
                <a:ea typeface="Calibri" panose="020F0502020204030204" pitchFamily="34" charset="0"/>
                <a:cs typeface="Arial" panose="020B0604020202020204" pitchFamily="34" charset="0"/>
              </a:rPr>
              <a:t>Beláka</a:t>
            </a:r>
            <a:r>
              <a:rPr lang="cs-CZ" sz="1050" b="0" dirty="0">
                <a:latin typeface="Arial" panose="020B0604020202020204" pitchFamily="34" charset="0"/>
                <a:ea typeface="Calibri" panose="020F0502020204030204" pitchFamily="34" charset="0"/>
                <a:cs typeface="Arial" panose="020B0604020202020204" pitchFamily="34" charset="0"/>
              </a:rPr>
              <a:t> a Horvátha, začali hrát na 3 obránce. Domácí ale zpevnili obranu a</a:t>
            </a:r>
            <a:endParaRPr lang="cs-CZ" sz="105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31433BB4-77A8-4B82-83F0-C95124BCB792}"/>
              </a:ext>
            </a:extLst>
          </p:cNvPr>
          <p:cNvSpPr txBox="1"/>
          <p:nvPr/>
        </p:nvSpPr>
        <p:spPr>
          <a:xfrm>
            <a:off x="186955" y="163116"/>
            <a:ext cx="4536504" cy="1200329"/>
          </a:xfrm>
          <a:prstGeom prst="rect">
            <a:avLst/>
          </a:prstGeom>
          <a:blipFill>
            <a:blip r:embed="rId3"/>
            <a:tile tx="0" ty="0" sx="100000" sy="100000" flip="none" algn="tl"/>
          </a:blipFill>
          <a:effectLst>
            <a:glow rad="101600">
              <a:srgbClr val="FFFF66">
                <a:alpha val="40000"/>
              </a:srgbClr>
            </a:glow>
            <a:softEdge rad="0"/>
          </a:effectLst>
        </p:spPr>
        <p:txBody>
          <a:bodyPr wrap="square" rtlCol="0">
            <a:spAutoFit/>
          </a:bodyPr>
          <a:lstStyle/>
          <a:p>
            <a:pPr algn="ctr"/>
            <a:r>
              <a:rPr lang="cs-CZ" sz="2400" dirty="0">
                <a:highlight>
                  <a:srgbClr val="30D850"/>
                </a:highlight>
                <a:latin typeface="Berlin Sans FB Demi" panose="020E0802020502020306" pitchFamily="34" charset="0"/>
              </a:rPr>
              <a:t>Druhá porážka v soutěži a stejně jako první s nováčkem soutěže</a:t>
            </a:r>
          </a:p>
        </p:txBody>
      </p:sp>
      <p:cxnSp>
        <p:nvCxnSpPr>
          <p:cNvPr id="7" name="Přímá spojnice se šipkou 6">
            <a:extLst>
              <a:ext uri="{FF2B5EF4-FFF2-40B4-BE49-F238E27FC236}">
                <a16:creationId xmlns:a16="http://schemas.microsoft.com/office/drawing/2014/main" id="{BD45A221-C0D6-4D07-971B-4B2B35C40F83}"/>
              </a:ext>
            </a:extLst>
          </p:cNvPr>
          <p:cNvCxnSpPr/>
          <p:nvPr/>
        </p:nvCxnSpPr>
        <p:spPr bwMode="auto">
          <a:xfrm>
            <a:off x="2592264" y="6931868"/>
            <a:ext cx="1159087" cy="0"/>
          </a:xfrm>
          <a:prstGeom prst="straightConnector1">
            <a:avLst/>
          </a:prstGeom>
          <a:noFill/>
          <a:ln w="9525" cap="flat" cmpd="sng" algn="ctr">
            <a:solidFill>
              <a:schemeClr val="accent6">
                <a:lumMod val="50000"/>
              </a:schemeClr>
            </a:solidFill>
            <a:prstDash val="solid"/>
            <a:round/>
            <a:headEnd type="none" w="med" len="med"/>
            <a:tailEnd type="triangle"/>
          </a:ln>
          <a:effectLst>
            <a:outerShdw dist="45791" dir="2021404" algn="ctr" rotWithShape="0">
              <a:srgbClr val="9999FF"/>
            </a:outerShdw>
          </a:effectLst>
        </p:spPr>
      </p:cxnSp>
      <p:sp>
        <p:nvSpPr>
          <p:cNvPr id="8" name="TextovéPole 7"/>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endParaRPr lang="cs-CZ" sz="800" dirty="0">
              <a:latin typeface="Bookman Old Style" pitchFamily="18" charset="0"/>
            </a:endParaRPr>
          </a:p>
        </p:txBody>
      </p:sp>
      <p:sp>
        <p:nvSpPr>
          <p:cNvPr id="9" name="TextovéPole 8"/>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endParaRPr lang="cs-CZ" sz="800" dirty="0">
              <a:latin typeface="Bookman Old Style" pitchFamily="18" charset="0"/>
            </a:endParaRPr>
          </a:p>
        </p:txBody>
      </p:sp>
    </p:spTree>
    <p:extLst>
      <p:ext uri="{BB962C8B-B14F-4D97-AF65-F5344CB8AC3E}">
        <p14:creationId xmlns:p14="http://schemas.microsoft.com/office/powerpoint/2010/main" val="104401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F3B130C5-048F-4820-AA3A-F4C62727B2DB}"/>
              </a:ext>
            </a:extLst>
          </p:cNvPr>
          <p:cNvSpPr/>
          <p:nvPr/>
        </p:nvSpPr>
        <p:spPr>
          <a:xfrm>
            <a:off x="22144" y="1238091"/>
            <a:ext cx="4739557" cy="5632439"/>
          </a:xfrm>
          <a:prstGeom prst="rect">
            <a:avLst/>
          </a:prstGeom>
        </p:spPr>
        <p:txBody>
          <a:bodyPr wrap="square" lIns="0" rIns="144000">
            <a:spAutoFit/>
          </a:bodyPr>
          <a:lstStyle/>
          <a:p>
            <a:pPr marL="228600" algn="ctr">
              <a:lnSpc>
                <a:spcPct val="107000"/>
              </a:lnSpc>
              <a:spcAft>
                <a:spcPts val="0"/>
              </a:spcAft>
            </a:pPr>
            <a:r>
              <a:rPr lang="cs-CZ" sz="1600" u="sng" dirty="0">
                <a:highlight>
                  <a:srgbClr val="00FF00"/>
                </a:highlight>
                <a:latin typeface="Arial Black" panose="020B0A04020102020204" pitchFamily="34" charset="0"/>
                <a:ea typeface="Calibri" panose="020F0502020204030204" pitchFamily="34" charset="0"/>
                <a:cs typeface="Arial" panose="020B0604020202020204" pitchFamily="34" charset="0"/>
              </a:rPr>
              <a:t>TJ Viktorie Budyně B – SK Štětí B</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0"/>
              </a:spcAft>
            </a:pPr>
            <a:r>
              <a:rPr lang="cs-CZ" sz="1600" u="sng" dirty="0">
                <a:highlight>
                  <a:srgbClr val="00FF00"/>
                </a:highlight>
                <a:latin typeface="Arial Black" panose="020B0A04020102020204" pitchFamily="34" charset="0"/>
                <a:ea typeface="Calibri" panose="020F0502020204030204" pitchFamily="34" charset="0"/>
                <a:cs typeface="Arial" panose="020B0604020202020204" pitchFamily="34" charset="0"/>
              </a:rPr>
              <a:t>3:4(1:3)  26.8.2018  1. kolo IV. Třída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Velkou premiéru mělo B mužstvo dospělých poslední srpnovou neděli, když v Budyni nastupovalo po 4 letech opět k mistrovskému zápasu. Parta okolo Václava Podhorského a Václava Švancary to ale neměla vůbec lehké. Těžké bylo poskládat zdravou jedenáctku a vyrazit na hřiště soupeře. Moc toho natrénováno nebylo a také to bylo na hře vidět. Hledali jsme recept   na přechod na polovinu soupeře a tam se pokusit vystřelit na branku. Domácí jedenáctka se také dopředu moc nehrnula a výsledkem byl nudný fotbal. Postupně naše hra a kombinace získávala nějakou tu fazónu a stále častěji jsme se dostávali na dostřel domácího brankáře. Ve 23. minutě se dočkali. Jeden z trojice mladých hráčů z kádru A mužstva, Robert </a:t>
            </a:r>
            <a:r>
              <a:rPr lang="cs-CZ" sz="1050" b="0" dirty="0" err="1">
                <a:latin typeface="Arial" panose="020B0604020202020204" pitchFamily="34" charset="0"/>
                <a:ea typeface="Calibri" panose="020F0502020204030204" pitchFamily="34" charset="0"/>
                <a:cs typeface="Arial" panose="020B0604020202020204" pitchFamily="34" charset="0"/>
              </a:rPr>
              <a:t>Feko</a:t>
            </a:r>
            <a:r>
              <a:rPr lang="cs-CZ" sz="1050" b="0" dirty="0">
                <a:latin typeface="Arial" panose="020B0604020202020204" pitchFamily="34" charset="0"/>
                <a:ea typeface="Calibri" panose="020F0502020204030204" pitchFamily="34" charset="0"/>
                <a:cs typeface="Arial" panose="020B0604020202020204" pitchFamily="34" charset="0"/>
              </a:rPr>
              <a:t> našel před brankou Dominika Beruška a ten se nerozpakoval přímo z první poslat míč za záda brankáře, i když tam bylo i trocha toho fotbalového štěstí. O 4 minuty později si  oba úlohy vyměnili. Beruška centruje a </a:t>
            </a:r>
            <a:r>
              <a:rPr lang="cs-CZ" sz="1050" b="0" dirty="0" err="1">
                <a:latin typeface="Arial" panose="020B0604020202020204" pitchFamily="34" charset="0"/>
                <a:ea typeface="Calibri" panose="020F0502020204030204" pitchFamily="34" charset="0"/>
                <a:cs typeface="Arial" panose="020B0604020202020204" pitchFamily="34" charset="0"/>
              </a:rPr>
              <a:t>Feko</a:t>
            </a:r>
            <a:r>
              <a:rPr lang="cs-CZ" sz="1050" b="0" dirty="0">
                <a:latin typeface="Arial" panose="020B0604020202020204" pitchFamily="34" charset="0"/>
                <a:ea typeface="Calibri" panose="020F0502020204030204" pitchFamily="34" charset="0"/>
                <a:cs typeface="Arial" panose="020B0604020202020204" pitchFamily="34" charset="0"/>
              </a:rPr>
              <a:t> zvyšuje na 2:0. Zdálo se, že odpor domácích je zlomen a teď už to bude mít zápas jednostranný průběh. To jsme se ale přepočítali. Už ve 31. minutě se na zteč vydal mladík Miroslav Kalous, obránce nechal za zády a snížil na 1:2. Aktivitou hýřící Dominik Beruška, který se snažil celých 90 minut dát hře nějakou tu tóninu, se prosadil podruhé v utkání ještě do poločasu, když pěknou křížnou střelou přes celou branku zvýšil na 3:1. Do druhého poločasu už nenastoupil Koloman Horváth a zápas nebyl ještě zdaleka rozhodnut a to více se zdramatizoval, když už v 55. minutě ukázal Martin Stuchlý, že je na hřišti nejrychlejší a snížil opět na rozdíl jen jedné branky na 2:3.  Odpověď se nám podařilo připravit za 4 minuty. René Růžička, který ještě před týdnem hrál za Hoštku, dostal výbornou nabídku za obranu a po samostatném úniku upravil na 4:2. V následujícím průběhu utkání to začalo na hřišti malinko jiskřit a několik se muselo i čekat než zraněný hráč mohl pokračovat. Co však bylo na naší hře vidět, byl úbytek sil. V plné </a:t>
            </a:r>
          </a:p>
        </p:txBody>
      </p:sp>
      <p:sp>
        <p:nvSpPr>
          <p:cNvPr id="6" name="TextovéPole 5">
            <a:extLst>
              <a:ext uri="{FF2B5EF4-FFF2-40B4-BE49-F238E27FC236}">
                <a16:creationId xmlns:a16="http://schemas.microsoft.com/office/drawing/2014/main" id="{41709F2F-38CA-4B34-985C-C92BA5E366E7}"/>
              </a:ext>
            </a:extLst>
          </p:cNvPr>
          <p:cNvSpPr txBox="1"/>
          <p:nvPr/>
        </p:nvSpPr>
        <p:spPr>
          <a:xfrm>
            <a:off x="323147" y="85963"/>
            <a:ext cx="4438554" cy="1015663"/>
          </a:xfrm>
          <a:prstGeom prst="rect">
            <a:avLst/>
          </a:prstGeom>
          <a:solidFill>
            <a:srgbClr val="FFFF00"/>
          </a:solidFill>
          <a:effectLst>
            <a:outerShdw blurRad="50800" dist="50800" dir="5400000" algn="ctr" rotWithShape="0">
              <a:schemeClr val="accent1">
                <a:lumMod val="40000"/>
                <a:lumOff val="60000"/>
              </a:schemeClr>
            </a:outerShdw>
            <a:softEdge rad="342900"/>
          </a:effectLst>
        </p:spPr>
        <p:txBody>
          <a:bodyPr wrap="square" rtlCol="0">
            <a:spAutoFit/>
          </a:bodyPr>
          <a:lstStyle/>
          <a:p>
            <a:pPr algn="ctr"/>
            <a:r>
              <a:rPr lang="cs-CZ" sz="2000" dirty="0">
                <a:latin typeface="Arial Black" panose="020B0A04020102020204" pitchFamily="34" charset="0"/>
              </a:rPr>
              <a:t>B mužstvo dospělých se muselo bát o výsledek až do 3 minuty nastavení</a:t>
            </a:r>
          </a:p>
        </p:txBody>
      </p:sp>
      <p:cxnSp>
        <p:nvCxnSpPr>
          <p:cNvPr id="7" name="Přímá spojnice se šipkou 6">
            <a:extLst>
              <a:ext uri="{FF2B5EF4-FFF2-40B4-BE49-F238E27FC236}">
                <a16:creationId xmlns:a16="http://schemas.microsoft.com/office/drawing/2014/main" id="{9474963E-3558-4E0D-93FA-E539449D121D}"/>
              </a:ext>
            </a:extLst>
          </p:cNvPr>
          <p:cNvCxnSpPr/>
          <p:nvPr/>
        </p:nvCxnSpPr>
        <p:spPr bwMode="auto">
          <a:xfrm>
            <a:off x="3118488" y="7006995"/>
            <a:ext cx="1224136" cy="144470"/>
          </a:xfrm>
          <a:prstGeom prst="straightConnector1">
            <a:avLst/>
          </a:prstGeom>
          <a:noFill/>
          <a:ln w="28575" cap="flat" cmpd="sng" algn="ctr">
            <a:solidFill>
              <a:srgbClr val="FF5050"/>
            </a:solidFill>
            <a:prstDash val="solid"/>
            <a:round/>
            <a:headEnd type="none" w="med" len="med"/>
            <a:tailEnd type="triangle"/>
          </a:ln>
          <a:effectLst>
            <a:outerShdw dist="45791" dir="2021404" algn="ctr" rotWithShape="0">
              <a:srgbClr val="9999FF"/>
            </a:outerShdw>
          </a:effectLst>
        </p:spPr>
      </p:cxnSp>
      <p:sp>
        <p:nvSpPr>
          <p:cNvPr id="14" name="Obdélník 13">
            <a:extLst>
              <a:ext uri="{FF2B5EF4-FFF2-40B4-BE49-F238E27FC236}">
                <a16:creationId xmlns:a16="http://schemas.microsoft.com/office/drawing/2014/main" id="{55BE083B-E352-4F29-B29E-44064F8676C8}"/>
              </a:ext>
            </a:extLst>
          </p:cNvPr>
          <p:cNvSpPr/>
          <p:nvPr/>
        </p:nvSpPr>
        <p:spPr>
          <a:xfrm>
            <a:off x="5472584" y="910136"/>
            <a:ext cx="4536504" cy="5707653"/>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všechny naše útoku zachytávali. Šance z naší strany nepřicházely. V 69. minutě přeci jenom možnost nastala, ale v nepřehledné situaci jsme se k smrtícímu zakončení nedopracovali. V závěru ještě vystřelil střídající Beruška, ale tečovanou střelu brankář likvidoval. To ale bylo všechno. Naopak do otevřené obrany vyrazili domácí a střela Přemysla </a:t>
            </a:r>
            <a:r>
              <a:rPr lang="cs-CZ" sz="1100" b="0" dirty="0" err="1">
                <a:latin typeface="Arial" panose="020B0604020202020204" pitchFamily="34" charset="0"/>
                <a:ea typeface="Calibri" panose="020F0502020204030204" pitchFamily="34" charset="0"/>
                <a:cs typeface="Arial" panose="020B0604020202020204" pitchFamily="34" charset="0"/>
              </a:rPr>
              <a:t>Reha</a:t>
            </a:r>
            <a:r>
              <a:rPr lang="cs-CZ" sz="1100" b="0" dirty="0">
                <a:latin typeface="Arial" panose="020B0604020202020204" pitchFamily="34" charset="0"/>
                <a:ea typeface="Calibri" panose="020F0502020204030204" pitchFamily="34" charset="0"/>
                <a:cs typeface="Arial" panose="020B0604020202020204" pitchFamily="34" charset="0"/>
              </a:rPr>
              <a:t> v 86. minutě vymetla pavučinky mezi spojnicí tyče a břevna štětské branky. Byla to také rozhodující tečka za celým zápasem. Druhé prohra v sezóně znamená, že zůstáváme na 6 bodech.</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u="sng" dirty="0">
                <a:latin typeface="Arial" panose="020B0604020202020204" pitchFamily="34" charset="0"/>
                <a:ea typeface="Calibri" panose="020F0502020204030204" pitchFamily="34" charset="0"/>
                <a:cs typeface="Arial" panose="020B0604020202020204" pitchFamily="34" charset="0"/>
              </a:rPr>
              <a:t>Hodnocení Milan Plíšek – sekretář</a:t>
            </a:r>
            <a:r>
              <a:rPr lang="cs-CZ" sz="1100" b="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Začali jsme dobře, soupeře jsme napadali hluboko na jeho vlastní polovině a míč jsme moc často nepůjčovali. Domácí hra založená na obranných zkušenostech borců v zadní linii si ale věděla rady a trpělivě odolávala všem našim snahám. Převahu jsme měli, ale co to bylo platné, když mezi 3 tyče jsme se za prvních 45 minut trefili jen 1x. Hned na úvod 2. půle jsme inkasovali, to domácí nabudilo a naše snaha o vyrovnání se začala utápět v až příliš složitých kombinacích a střela přímo na branku byla jen jedna. V konečném součtu můžeme říci, že domácí vsadili na obranu s rychlými kontry a to slavilo úspěch. Naopak výkon našeho týmu můžeme ohodnotit slovy, že neměl svůj den. Za týden 8.9.2018 máme šanci to odčinit. Do Štětí přijede do tohoto kola dosud neporažený tým, který navíc ještě neinkasoval. FK SEKO Louny. </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J.Gabriel-P.Stejskal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F.Svoboda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D.Mencl</a:t>
            </a:r>
            <a:r>
              <a:rPr lang="cs-CZ" sz="1100" b="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J.Slavíček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M.Rejman</a:t>
            </a:r>
            <a:r>
              <a:rPr lang="cs-CZ" sz="1100" b="0" dirty="0">
                <a:latin typeface="Arial" panose="020B0604020202020204" pitchFamily="34" charset="0"/>
                <a:ea typeface="Calibri" panose="020F0502020204030204" pitchFamily="34" charset="0"/>
                <a:cs typeface="Arial" panose="020B0604020202020204" pitchFamily="34" charset="0"/>
              </a:rPr>
              <a:t>(81.D.Beruška), </a:t>
            </a:r>
            <a:r>
              <a:rPr lang="cs-CZ" sz="1100" b="0" dirty="0" err="1">
                <a:latin typeface="Arial" panose="020B0604020202020204" pitchFamily="34" charset="0"/>
                <a:ea typeface="Calibri" panose="020F0502020204030204" pitchFamily="34" charset="0"/>
                <a:cs typeface="Arial" panose="020B0604020202020204" pitchFamily="34" charset="0"/>
              </a:rPr>
              <a:t>J.Vacek</a:t>
            </a:r>
            <a:r>
              <a:rPr lang="cs-CZ" sz="1100" b="0" dirty="0">
                <a:latin typeface="Arial" panose="020B0604020202020204" pitchFamily="34" charset="0"/>
                <a:ea typeface="Calibri" panose="020F0502020204030204" pitchFamily="34" charset="0"/>
                <a:cs typeface="Arial" panose="020B0604020202020204" pitchFamily="34" charset="0"/>
              </a:rPr>
              <a:t>(68.T.Belák),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R.Slanička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M.Faust-M.Walter</a:t>
            </a:r>
            <a:r>
              <a:rPr lang="cs-CZ" sz="1100" b="0" dirty="0">
                <a:latin typeface="Arial" panose="020B0604020202020204" pitchFamily="34" charset="0"/>
                <a:ea typeface="Calibri" panose="020F0502020204030204" pitchFamily="34" charset="0"/>
                <a:cs typeface="Arial" panose="020B0604020202020204" pitchFamily="34" charset="0"/>
              </a:rPr>
              <a:t>(66.K.Horváth)</a:t>
            </a:r>
          </a:p>
          <a:p>
            <a:pPr>
              <a:lnSpc>
                <a:spcPct val="107000"/>
              </a:lnSpc>
              <a:spcAft>
                <a:spcPts val="0"/>
              </a:spcAft>
              <a:tabLst>
                <a:tab pos="3079115" algn="l"/>
              </a:tabLst>
            </a:pPr>
            <a:r>
              <a:rPr lang="cs-CZ" sz="1100" b="0" u="sng" dirty="0">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P.Fary</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J.Černý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T.Kysela</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Vedoucí: </a:t>
            </a:r>
            <a:r>
              <a:rPr lang="cs-CZ" sz="1100" b="0" dirty="0" err="1">
                <a:latin typeface="Arial" panose="020B0604020202020204" pitchFamily="34" charset="0"/>
                <a:ea typeface="Calibri" panose="020F0502020204030204" pitchFamily="34" charset="0"/>
                <a:cs typeface="Arial" panose="020B0604020202020204" pitchFamily="34" charset="0"/>
              </a:rPr>
              <a:t>M.Plíšek</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J.Zítko-P.Dočekal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L.Šimeček</a:t>
            </a:r>
            <a:r>
              <a:rPr lang="cs-CZ" sz="1100" b="0" dirty="0">
                <a:latin typeface="Arial" panose="020B0604020202020204" pitchFamily="34" charset="0"/>
                <a:ea typeface="Calibri" panose="020F0502020204030204" pitchFamily="34" charset="0"/>
                <a:cs typeface="Arial" panose="020B0604020202020204" pitchFamily="34" charset="0"/>
              </a:rPr>
              <a:t>  Delegát: </a:t>
            </a:r>
            <a:r>
              <a:rPr lang="cs-CZ" sz="1100" b="0" dirty="0" err="1">
                <a:latin typeface="Arial" panose="020B0604020202020204" pitchFamily="34" charset="0"/>
                <a:ea typeface="Calibri" panose="020F0502020204030204" pitchFamily="34" charset="0"/>
                <a:cs typeface="Arial" panose="020B0604020202020204" pitchFamily="34" charset="0"/>
              </a:rPr>
              <a:t>P.Wencl</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200 diváků</a:t>
            </a:r>
          </a:p>
        </p:txBody>
      </p:sp>
      <p:sp>
        <p:nvSpPr>
          <p:cNvPr id="15" name="TextovéPole 14">
            <a:extLst>
              <a:ext uri="{FF2B5EF4-FFF2-40B4-BE49-F238E27FC236}">
                <a16:creationId xmlns:a16="http://schemas.microsoft.com/office/drawing/2014/main" id="{45B4D2CB-3A8D-448E-9510-A2E635BE6739}"/>
              </a:ext>
            </a:extLst>
          </p:cNvPr>
          <p:cNvSpPr txBox="1"/>
          <p:nvPr/>
        </p:nvSpPr>
        <p:spPr>
          <a:xfrm>
            <a:off x="5559009" y="147727"/>
            <a:ext cx="4450079" cy="584775"/>
          </a:xfrm>
          <a:prstGeom prst="rect">
            <a:avLst/>
          </a:prstGeom>
          <a:solidFill>
            <a:srgbClr val="99FFCC"/>
          </a:solidFill>
          <a:effectLst>
            <a:softEdge rad="0"/>
          </a:effectLst>
        </p:spPr>
        <p:txBody>
          <a:bodyPr wrap="square" rtlCol="0">
            <a:spAutoFit/>
          </a:bodyPr>
          <a:lstStyle/>
          <a:p>
            <a:pPr algn="ctr"/>
            <a:r>
              <a:rPr lang="cs-CZ" sz="1600" dirty="0">
                <a:latin typeface="Arial" panose="020B0604020202020204" pitchFamily="34" charset="0"/>
                <a:cs typeface="Arial" panose="020B0604020202020204" pitchFamily="34" charset="0"/>
              </a:rPr>
              <a:t>Pokračování FK Dobroměřice – SK Štětí 19.2018</a:t>
            </a:r>
          </a:p>
        </p:txBody>
      </p:sp>
      <p:sp>
        <p:nvSpPr>
          <p:cNvPr id="8" name="TextovéPole 7"/>
          <p:cNvSpPr txBox="1"/>
          <p:nvPr/>
        </p:nvSpPr>
        <p:spPr>
          <a:xfrm>
            <a:off x="7558280" y="689468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endParaRPr lang="cs-CZ" sz="800" dirty="0">
              <a:latin typeface="Bookman Old Style" pitchFamily="18" charset="0"/>
            </a:endParaRPr>
          </a:p>
        </p:txBody>
      </p:sp>
      <p:sp>
        <p:nvSpPr>
          <p:cNvPr id="9" name="TextovéPole 8"/>
          <p:cNvSpPr txBox="1"/>
          <p:nvPr/>
        </p:nvSpPr>
        <p:spPr>
          <a:xfrm>
            <a:off x="2031882" y="693602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endParaRPr lang="cs-CZ" sz="800" dirty="0">
              <a:latin typeface="Bookman Old Style" pitchFamily="18" charset="0"/>
            </a:endParaRPr>
          </a:p>
        </p:txBody>
      </p:sp>
    </p:spTree>
    <p:extLst>
      <p:ext uri="{BB962C8B-B14F-4D97-AF65-F5344CB8AC3E}">
        <p14:creationId xmlns:p14="http://schemas.microsoft.com/office/powerpoint/2010/main" val="110918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A3F73C78-011C-4300-B612-EC81CFD28FA5}"/>
              </a:ext>
            </a:extLst>
          </p:cNvPr>
          <p:cNvGraphicFramePr>
            <a:graphicFrameLocks noGrp="1"/>
          </p:cNvGraphicFramePr>
          <p:nvPr>
            <p:extLst>
              <p:ext uri="{D42A27DB-BD31-4B8C-83A1-F6EECF244321}">
                <p14:modId xmlns:p14="http://schemas.microsoft.com/office/powerpoint/2010/main" val="4192785869"/>
              </p:ext>
            </p:extLst>
          </p:nvPr>
        </p:nvGraphicFramePr>
        <p:xfrm>
          <a:off x="5400576" y="1315244"/>
          <a:ext cx="4680516" cy="2747010"/>
        </p:xfrm>
        <a:graphic>
          <a:graphicData uri="http://schemas.openxmlformats.org/drawingml/2006/table">
            <a:tbl>
              <a:tblPr/>
              <a:tblGrid>
                <a:gridCol w="228040">
                  <a:extLst>
                    <a:ext uri="{9D8B030D-6E8A-4147-A177-3AD203B41FA5}">
                      <a16:colId xmlns:a16="http://schemas.microsoft.com/office/drawing/2014/main" val="375942990"/>
                    </a:ext>
                  </a:extLst>
                </a:gridCol>
                <a:gridCol w="433276">
                  <a:extLst>
                    <a:ext uri="{9D8B030D-6E8A-4147-A177-3AD203B41FA5}">
                      <a16:colId xmlns:a16="http://schemas.microsoft.com/office/drawing/2014/main" val="1105856255"/>
                    </a:ext>
                  </a:extLst>
                </a:gridCol>
                <a:gridCol w="1393893">
                  <a:extLst>
                    <a:ext uri="{9D8B030D-6E8A-4147-A177-3AD203B41FA5}">
                      <a16:colId xmlns:a16="http://schemas.microsoft.com/office/drawing/2014/main" val="2739481613"/>
                    </a:ext>
                  </a:extLst>
                </a:gridCol>
                <a:gridCol w="364863">
                  <a:extLst>
                    <a:ext uri="{9D8B030D-6E8A-4147-A177-3AD203B41FA5}">
                      <a16:colId xmlns:a16="http://schemas.microsoft.com/office/drawing/2014/main" val="324677324"/>
                    </a:ext>
                  </a:extLst>
                </a:gridCol>
                <a:gridCol w="353461">
                  <a:extLst>
                    <a:ext uri="{9D8B030D-6E8A-4147-A177-3AD203B41FA5}">
                      <a16:colId xmlns:a16="http://schemas.microsoft.com/office/drawing/2014/main" val="919124300"/>
                    </a:ext>
                  </a:extLst>
                </a:gridCol>
                <a:gridCol w="228040">
                  <a:extLst>
                    <a:ext uri="{9D8B030D-6E8A-4147-A177-3AD203B41FA5}">
                      <a16:colId xmlns:a16="http://schemas.microsoft.com/office/drawing/2014/main" val="516679380"/>
                    </a:ext>
                  </a:extLst>
                </a:gridCol>
                <a:gridCol w="228040">
                  <a:extLst>
                    <a:ext uri="{9D8B030D-6E8A-4147-A177-3AD203B41FA5}">
                      <a16:colId xmlns:a16="http://schemas.microsoft.com/office/drawing/2014/main" val="2614270980"/>
                    </a:ext>
                  </a:extLst>
                </a:gridCol>
                <a:gridCol w="228040">
                  <a:extLst>
                    <a:ext uri="{9D8B030D-6E8A-4147-A177-3AD203B41FA5}">
                      <a16:colId xmlns:a16="http://schemas.microsoft.com/office/drawing/2014/main" val="3900520964"/>
                    </a:ext>
                  </a:extLst>
                </a:gridCol>
                <a:gridCol w="570100">
                  <a:extLst>
                    <a:ext uri="{9D8B030D-6E8A-4147-A177-3AD203B41FA5}">
                      <a16:colId xmlns:a16="http://schemas.microsoft.com/office/drawing/2014/main" val="2157946721"/>
                    </a:ext>
                  </a:extLst>
                </a:gridCol>
                <a:gridCol w="367714">
                  <a:extLst>
                    <a:ext uri="{9D8B030D-6E8A-4147-A177-3AD203B41FA5}">
                      <a16:colId xmlns:a16="http://schemas.microsoft.com/office/drawing/2014/main" val="3019264635"/>
                    </a:ext>
                  </a:extLst>
                </a:gridCol>
                <a:gridCol w="285049">
                  <a:extLst>
                    <a:ext uri="{9D8B030D-6E8A-4147-A177-3AD203B41FA5}">
                      <a16:colId xmlns:a16="http://schemas.microsoft.com/office/drawing/2014/main" val="3463296130"/>
                    </a:ext>
                  </a:extLst>
                </a:gridCol>
              </a:tblGrid>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4843062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100" b="1" i="0" u="none" strike="noStrike">
                          <a:solidFill>
                            <a:srgbClr val="0000CC"/>
                          </a:solidFill>
                          <a:effectLst/>
                          <a:latin typeface="Calibri" panose="020F0502020204030204" pitchFamily="34" charset="0"/>
                        </a:rPr>
                        <a:t>IV. Třída dospělých 2018-2019 po 2.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5782403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8574935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Dušníky, z.s. B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9817356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dirty="0">
                          <a:solidFill>
                            <a:srgbClr val="000000"/>
                          </a:solidFill>
                          <a:effectLst/>
                          <a:latin typeface="Arial" panose="020B0604020202020204" pitchFamily="34" charset="0"/>
                        </a:rPr>
                        <a:t>TJ Dynamo Podlusky,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1931776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5491063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6335154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189342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7887926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40002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6043367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35996952"/>
                  </a:ext>
                </a:extLst>
              </a:tr>
            </a:tbl>
          </a:graphicData>
        </a:graphic>
      </p:graphicFrame>
      <p:sp>
        <p:nvSpPr>
          <p:cNvPr id="4" name="TextovéPole 3">
            <a:extLst>
              <a:ext uri="{FF2B5EF4-FFF2-40B4-BE49-F238E27FC236}">
                <a16:creationId xmlns:a16="http://schemas.microsoft.com/office/drawing/2014/main" id="{3780AC1A-A563-4A96-BB33-0DE42A76E35F}"/>
              </a:ext>
            </a:extLst>
          </p:cNvPr>
          <p:cNvSpPr txBox="1"/>
          <p:nvPr/>
        </p:nvSpPr>
        <p:spPr>
          <a:xfrm>
            <a:off x="5400576" y="235124"/>
            <a:ext cx="4536504" cy="707886"/>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B mužstvo dospělých se po 2 kolech dostalo do čela tabulky</a:t>
            </a:r>
          </a:p>
        </p:txBody>
      </p:sp>
      <p:graphicFrame>
        <p:nvGraphicFramePr>
          <p:cNvPr id="2" name="Tabulka 1">
            <a:extLst>
              <a:ext uri="{FF2B5EF4-FFF2-40B4-BE49-F238E27FC236}">
                <a16:creationId xmlns:a16="http://schemas.microsoft.com/office/drawing/2014/main" id="{64FC1382-B549-4BDC-BF38-E2801177CA91}"/>
              </a:ext>
            </a:extLst>
          </p:cNvPr>
          <p:cNvGraphicFramePr>
            <a:graphicFrameLocks noGrp="1"/>
          </p:cNvGraphicFramePr>
          <p:nvPr>
            <p:extLst>
              <p:ext uri="{D42A27DB-BD31-4B8C-83A1-F6EECF244321}">
                <p14:modId xmlns:p14="http://schemas.microsoft.com/office/powerpoint/2010/main" val="1702013092"/>
              </p:ext>
            </p:extLst>
          </p:nvPr>
        </p:nvGraphicFramePr>
        <p:xfrm>
          <a:off x="5544588" y="4429567"/>
          <a:ext cx="4536504" cy="2162884"/>
        </p:xfrm>
        <a:graphic>
          <a:graphicData uri="http://schemas.openxmlformats.org/drawingml/2006/table">
            <a:tbl>
              <a:tblPr/>
              <a:tblGrid>
                <a:gridCol w="916826">
                  <a:extLst>
                    <a:ext uri="{9D8B030D-6E8A-4147-A177-3AD203B41FA5}">
                      <a16:colId xmlns:a16="http://schemas.microsoft.com/office/drawing/2014/main" val="2891039896"/>
                    </a:ext>
                  </a:extLst>
                </a:gridCol>
                <a:gridCol w="1154963">
                  <a:extLst>
                    <a:ext uri="{9D8B030D-6E8A-4147-A177-3AD203B41FA5}">
                      <a16:colId xmlns:a16="http://schemas.microsoft.com/office/drawing/2014/main" val="2211338230"/>
                    </a:ext>
                  </a:extLst>
                </a:gridCol>
                <a:gridCol w="1547889">
                  <a:extLst>
                    <a:ext uri="{9D8B030D-6E8A-4147-A177-3AD203B41FA5}">
                      <a16:colId xmlns:a16="http://schemas.microsoft.com/office/drawing/2014/main" val="601159418"/>
                    </a:ext>
                  </a:extLst>
                </a:gridCol>
                <a:gridCol w="916826">
                  <a:extLst>
                    <a:ext uri="{9D8B030D-6E8A-4147-A177-3AD203B41FA5}">
                      <a16:colId xmlns:a16="http://schemas.microsoft.com/office/drawing/2014/main" val="2435277538"/>
                    </a:ext>
                  </a:extLst>
                </a:gridCol>
              </a:tblGrid>
              <a:tr h="190500">
                <a:tc gridSpan="4">
                  <a:txBody>
                    <a:bodyPr/>
                    <a:lstStyle/>
                    <a:p>
                      <a:pPr algn="ctr" fontAlgn="ctr"/>
                      <a:r>
                        <a:rPr lang="sv-SE" sz="1100" b="1" i="0" u="none" strike="noStrike">
                          <a:solidFill>
                            <a:srgbClr val="000000"/>
                          </a:solidFill>
                          <a:effectLst/>
                          <a:latin typeface="Arial" panose="020B0604020202020204" pitchFamily="34" charset="0"/>
                        </a:rPr>
                        <a:t>IV. Třída dospělých 1. 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28196577"/>
                  </a:ext>
                </a:extLst>
              </a:tr>
              <a:tr h="190500">
                <a:tc>
                  <a:txBody>
                    <a:bodyPr/>
                    <a:lstStyle/>
                    <a:p>
                      <a:pPr algn="ctr" fontAlgn="ctr"/>
                      <a:r>
                        <a:rPr lang="cs-CZ" sz="900" b="1" i="0" u="none" strike="noStrike">
                          <a:solidFill>
                            <a:srgbClr val="151515"/>
                          </a:solidFill>
                          <a:effectLst/>
                          <a:latin typeface="Arial" panose="020B0604020202020204" pitchFamily="34" charset="0"/>
                        </a:rPr>
                        <a:t>26.08.2018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Budyně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SK Štětí z.s.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12927474"/>
                  </a:ext>
                </a:extLst>
              </a:tr>
              <a:tr h="190500">
                <a:tc>
                  <a:txBody>
                    <a:bodyPr/>
                    <a:lstStyle/>
                    <a:p>
                      <a:pPr algn="ctr" fontAlgn="ctr"/>
                      <a:r>
                        <a:rPr lang="cs-CZ" sz="900" b="1" i="0" u="none" strike="noStrike">
                          <a:solidFill>
                            <a:srgbClr val="151515"/>
                          </a:solidFill>
                          <a:effectLst/>
                          <a:latin typeface="Arial" panose="020B0604020202020204" pitchFamily="34" charset="0"/>
                        </a:rPr>
                        <a:t>26.08.2018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151515"/>
                          </a:solidFill>
                          <a:effectLst/>
                          <a:latin typeface="Arial" panose="020B0604020202020204" pitchFamily="34" charset="0"/>
                        </a:rPr>
                        <a:t>Ctiněves/Libkovice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151515"/>
                          </a:solidFill>
                          <a:effectLst/>
                          <a:latin typeface="Arial" panose="020B0604020202020204" pitchFamily="34" charset="0"/>
                        </a:rPr>
                        <a:t>SK Dušníky, z.s.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826578236"/>
                  </a:ext>
                </a:extLst>
              </a:tr>
              <a:tr h="190500">
                <a:tc>
                  <a:txBody>
                    <a:bodyPr/>
                    <a:lstStyle/>
                    <a:p>
                      <a:pPr algn="ctr" fontAlgn="ctr"/>
                      <a:r>
                        <a:rPr lang="cs-CZ" sz="900" b="1" i="0" u="none" strike="noStrike">
                          <a:solidFill>
                            <a:srgbClr val="151515"/>
                          </a:solidFill>
                          <a:effectLst/>
                          <a:latin typeface="Arial" panose="020B0604020202020204" pitchFamily="34" charset="0"/>
                        </a:rPr>
                        <a:t>26.08.2018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Podřipan Kostomlaty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Přestavlky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18716553"/>
                  </a:ext>
                </a:extLst>
              </a:tr>
              <a:tr h="214069">
                <a:tc>
                  <a:txBody>
                    <a:bodyPr/>
                    <a:lstStyle/>
                    <a:p>
                      <a:pPr algn="ctr" fontAlgn="ctr"/>
                      <a:r>
                        <a:rPr lang="cs-CZ" sz="900" b="1" i="0" u="none" strike="noStrike">
                          <a:solidFill>
                            <a:srgbClr val="151515"/>
                          </a:solidFill>
                          <a:effectLst/>
                          <a:latin typeface="Arial" panose="020B0604020202020204" pitchFamily="34" charset="0"/>
                        </a:rPr>
                        <a:t>26.08.2018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pl-PL" sz="900" b="1" i="0" u="none" strike="noStrike" dirty="0">
                          <a:solidFill>
                            <a:srgbClr val="151515"/>
                          </a:solidFill>
                          <a:effectLst/>
                          <a:latin typeface="Arial" panose="020B0604020202020204" pitchFamily="34" charset="0"/>
                        </a:rPr>
                        <a:t>TJ </a:t>
                      </a:r>
                      <a:r>
                        <a:rPr lang="pl-PL" sz="900" b="1" i="0" u="none" strike="noStrike" dirty="0" err="1">
                          <a:solidFill>
                            <a:srgbClr val="151515"/>
                          </a:solidFill>
                          <a:effectLst/>
                          <a:latin typeface="Arial" panose="020B0604020202020204" pitchFamily="34" charset="0"/>
                        </a:rPr>
                        <a:t>Podlusky</a:t>
                      </a:r>
                      <a:r>
                        <a:rPr lang="pl-PL" sz="900" b="1" i="0" u="none" strike="noStrike" dirty="0">
                          <a:solidFill>
                            <a:srgbClr val="151515"/>
                          </a:solidFill>
                          <a:effectLst/>
                          <a:latin typeface="Arial" panose="020B0604020202020204" pitchFamily="34" charset="0"/>
                        </a:rPr>
                        <a:t>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151515"/>
                          </a:solidFill>
                          <a:effectLst/>
                          <a:latin typeface="Arial" panose="020B0604020202020204" pitchFamily="34" charset="0"/>
                        </a:rPr>
                        <a:t>Podbradec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552358781"/>
                  </a:ext>
                </a:extLst>
              </a:tr>
              <a:tr h="238125">
                <a:tc gridSpan="4">
                  <a:txBody>
                    <a:bodyPr/>
                    <a:lstStyle/>
                    <a:p>
                      <a:pPr algn="ctr" fontAlgn="ctr"/>
                      <a:r>
                        <a:rPr lang="sv-SE" sz="1100" b="1" i="0" u="none" strike="noStrike">
                          <a:solidFill>
                            <a:srgbClr val="000000"/>
                          </a:solidFill>
                          <a:effectLst/>
                          <a:latin typeface="Arial" panose="020B0604020202020204" pitchFamily="34" charset="0"/>
                        </a:rPr>
                        <a:t>IV. Třída dospělých 2. kolo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53122911"/>
                  </a:ext>
                </a:extLst>
              </a:tr>
              <a:tr h="190500">
                <a:tc>
                  <a:txBody>
                    <a:bodyPr/>
                    <a:lstStyle/>
                    <a:p>
                      <a:pPr algn="ctr" fontAlgn="ctr"/>
                      <a:r>
                        <a:rPr lang="cs-CZ" sz="900" b="1" i="0" u="none" strike="noStrike">
                          <a:solidFill>
                            <a:srgbClr val="151515"/>
                          </a:solidFill>
                          <a:effectLst/>
                          <a:latin typeface="Arial" panose="020B0604020202020204" pitchFamily="34" charset="0"/>
                        </a:rPr>
                        <a:t>02.09.2018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Přestavlky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Ctiněves/Libkovice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3:4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84229191"/>
                  </a:ext>
                </a:extLst>
              </a:tr>
              <a:tr h="257175">
                <a:tc>
                  <a:txBody>
                    <a:bodyPr/>
                    <a:lstStyle/>
                    <a:p>
                      <a:pPr algn="ctr" fontAlgn="ctr"/>
                      <a:r>
                        <a:rPr lang="cs-CZ" sz="900" b="1" i="0" u="none" strike="noStrike">
                          <a:solidFill>
                            <a:srgbClr val="151515"/>
                          </a:solidFill>
                          <a:effectLst/>
                          <a:latin typeface="Arial" panose="020B0604020202020204" pitchFamily="34" charset="0"/>
                        </a:rPr>
                        <a:t>02.09.2018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151515"/>
                          </a:solidFill>
                          <a:effectLst/>
                          <a:latin typeface="Arial" panose="020B0604020202020204" pitchFamily="34" charset="0"/>
                        </a:rPr>
                        <a:t>SK Dušníky, z.s.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pl-PL" sz="900" b="1" i="0" u="none" strike="noStrike">
                          <a:solidFill>
                            <a:srgbClr val="151515"/>
                          </a:solidFill>
                          <a:effectLst/>
                          <a:latin typeface="Arial" panose="020B0604020202020204" pitchFamily="34" charset="0"/>
                        </a:rPr>
                        <a:t>TJ Dynamo Podlusky z.s.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315844269"/>
                  </a:ext>
                </a:extLst>
              </a:tr>
              <a:tr h="190500">
                <a:tc>
                  <a:txBody>
                    <a:bodyPr/>
                    <a:lstStyle/>
                    <a:p>
                      <a:pPr algn="ctr" fontAlgn="ctr"/>
                      <a:r>
                        <a:rPr lang="cs-CZ" sz="900" b="1" i="0" u="none" strike="noStrike">
                          <a:solidFill>
                            <a:srgbClr val="151515"/>
                          </a:solidFill>
                          <a:effectLst/>
                          <a:latin typeface="Arial" panose="020B0604020202020204" pitchFamily="34" charset="0"/>
                        </a:rPr>
                        <a:t>02.09.2018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Budyně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151515"/>
                          </a:solidFill>
                          <a:effectLst/>
                          <a:latin typeface="Arial" panose="020B0604020202020204" pitchFamily="34" charset="0"/>
                        </a:rPr>
                        <a:t>Račiněves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3:2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5777867"/>
                  </a:ext>
                </a:extLst>
              </a:tr>
              <a:tr h="190500">
                <a:tc>
                  <a:txBody>
                    <a:bodyPr/>
                    <a:lstStyle/>
                    <a:p>
                      <a:pPr algn="ctr" fontAlgn="ctr"/>
                      <a:r>
                        <a:rPr lang="cs-CZ" sz="900" b="1" i="0" u="none" strike="noStrike">
                          <a:solidFill>
                            <a:srgbClr val="151515"/>
                          </a:solidFill>
                          <a:effectLst/>
                          <a:latin typeface="Arial" panose="020B0604020202020204" pitchFamily="34" charset="0"/>
                        </a:rPr>
                        <a:t>02.09.2018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151515"/>
                          </a:solidFill>
                          <a:effectLst/>
                          <a:latin typeface="Arial" panose="020B0604020202020204" pitchFamily="34" charset="0"/>
                        </a:rPr>
                        <a:t>SK Štětí z.s.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a:solidFill>
                            <a:srgbClr val="151515"/>
                          </a:solidFill>
                          <a:effectLst/>
                          <a:latin typeface="Arial" panose="020B0604020202020204" pitchFamily="34" charset="0"/>
                        </a:rPr>
                        <a:t>Podbradec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362762162"/>
                  </a:ext>
                </a:extLst>
              </a:tr>
            </a:tbl>
          </a:graphicData>
        </a:graphic>
      </p:graphicFrame>
      <p:sp>
        <p:nvSpPr>
          <p:cNvPr id="5" name="TextovéPole 4">
            <a:extLst>
              <a:ext uri="{FF2B5EF4-FFF2-40B4-BE49-F238E27FC236}">
                <a16:creationId xmlns:a16="http://schemas.microsoft.com/office/drawing/2014/main" id="{A0BF25CC-EC82-4640-9E45-8892394FC14F}"/>
              </a:ext>
            </a:extLst>
          </p:cNvPr>
          <p:cNvSpPr txBox="1"/>
          <p:nvPr/>
        </p:nvSpPr>
        <p:spPr>
          <a:xfrm>
            <a:off x="143992" y="3872686"/>
            <a:ext cx="4680520" cy="2339102"/>
          </a:xfrm>
          <a:prstGeom prst="rect">
            <a:avLst/>
          </a:prstGeom>
          <a:noFill/>
          <a:effectLst>
            <a:glow rad="101600">
              <a:srgbClr val="FFFF66">
                <a:alpha val="40000"/>
              </a:srgbClr>
            </a:glow>
            <a:softEdge rad="241300"/>
          </a:effectLst>
        </p:spPr>
        <p:txBody>
          <a:bodyPr wrap="square" rtlCol="0">
            <a:spAutoFit/>
          </a:bodyPr>
          <a:lstStyle/>
          <a:p>
            <a:pPr algn="ctr"/>
            <a:r>
              <a:rPr lang="cs-CZ" sz="1800" dirty="0">
                <a:highlight>
                  <a:srgbClr val="FFFF00"/>
                </a:highlight>
                <a:latin typeface="Arial Black" panose="020B0A04020102020204" pitchFamily="34" charset="0"/>
              </a:rPr>
              <a:t>Výsledky 3. kola Přeboru dospělých</a:t>
            </a:r>
          </a:p>
          <a:p>
            <a:r>
              <a:rPr lang="cs-CZ" sz="1600" dirty="0">
                <a:latin typeface="Arial Black" panose="020B0A04020102020204" pitchFamily="34" charset="0"/>
              </a:rPr>
              <a:t>FK Kadaň – ASK Lovosice 2:0(1:0)</a:t>
            </a:r>
          </a:p>
          <a:p>
            <a:r>
              <a:rPr lang="cs-CZ" sz="1600" dirty="0">
                <a:latin typeface="Arial Black" panose="020B0A04020102020204" pitchFamily="34" charset="0"/>
              </a:rPr>
              <a:t>SK Štětí – FK Jílové 4:1(2:1)</a:t>
            </a:r>
          </a:p>
          <a:p>
            <a:r>
              <a:rPr lang="cs-CZ" sz="1600" dirty="0">
                <a:latin typeface="Arial Black" panose="020B0A04020102020204" pitchFamily="34" charset="0"/>
              </a:rPr>
              <a:t>SK </a:t>
            </a:r>
            <a:r>
              <a:rPr lang="cs-CZ" sz="1600" dirty="0" err="1">
                <a:latin typeface="Arial Black" panose="020B0A04020102020204" pitchFamily="34" charset="0"/>
              </a:rPr>
              <a:t>Brná</a:t>
            </a:r>
            <a:r>
              <a:rPr lang="cs-CZ" sz="1600" dirty="0">
                <a:latin typeface="Arial Black" panose="020B0A04020102020204" pitchFamily="34" charset="0"/>
              </a:rPr>
              <a:t> – SK STAC Vilémov 2:3(0:1)</a:t>
            </a:r>
          </a:p>
          <a:p>
            <a:r>
              <a:rPr lang="cs-CZ" sz="1600" dirty="0">
                <a:latin typeface="Arial Black" panose="020B0A04020102020204" pitchFamily="34" charset="0"/>
              </a:rPr>
              <a:t>TJ Krupka – SK Srbice  3:2(1:0)</a:t>
            </a:r>
          </a:p>
          <a:p>
            <a:r>
              <a:rPr lang="cs-CZ" sz="1600" dirty="0">
                <a:latin typeface="Arial Black" panose="020B0A04020102020204" pitchFamily="34" charset="0"/>
              </a:rPr>
              <a:t>TJ Perštejn – FK Louny 0:4(0:0)</a:t>
            </a:r>
          </a:p>
          <a:p>
            <a:r>
              <a:rPr lang="cs-CZ" sz="1600" dirty="0">
                <a:latin typeface="Arial Black" panose="020B0A04020102020204" pitchFamily="34" charset="0"/>
              </a:rPr>
              <a:t>FK Žatec – FK Dobroměřice 2:1 PK(0:1)</a:t>
            </a:r>
          </a:p>
          <a:p>
            <a:r>
              <a:rPr lang="cs-CZ" sz="1600" dirty="0">
                <a:latin typeface="Arial Black" panose="020B0A04020102020204" pitchFamily="34" charset="0"/>
              </a:rPr>
              <a:t>SK Modlany – FK Litoměřicko 5:0(2:0)</a:t>
            </a:r>
          </a:p>
          <a:p>
            <a:r>
              <a:rPr lang="cs-CZ" sz="1600" dirty="0">
                <a:latin typeface="Arial Black" panose="020B0A04020102020204" pitchFamily="34" charset="0"/>
              </a:rPr>
              <a:t>TJ Horní Jiřetín-FK Modrá 12.9.2018</a:t>
            </a:r>
          </a:p>
        </p:txBody>
      </p:sp>
      <p:sp>
        <p:nvSpPr>
          <p:cNvPr id="6" name="TextovéPole 5">
            <a:extLst>
              <a:ext uri="{FF2B5EF4-FFF2-40B4-BE49-F238E27FC236}">
                <a16:creationId xmlns:a16="http://schemas.microsoft.com/office/drawing/2014/main" id="{603DE634-7BCC-4F85-8132-E169B7DAFEFC}"/>
              </a:ext>
            </a:extLst>
          </p:cNvPr>
          <p:cNvSpPr txBox="1"/>
          <p:nvPr/>
        </p:nvSpPr>
        <p:spPr>
          <a:xfrm>
            <a:off x="216000" y="1459260"/>
            <a:ext cx="4680520" cy="2339102"/>
          </a:xfrm>
          <a:prstGeom prst="rect">
            <a:avLst/>
          </a:prstGeom>
          <a:noFill/>
          <a:effectLst>
            <a:glow rad="101600">
              <a:srgbClr val="FFFF66">
                <a:alpha val="40000"/>
              </a:srgbClr>
            </a:glow>
            <a:softEdge rad="241300"/>
          </a:effectLst>
        </p:spPr>
        <p:txBody>
          <a:bodyPr wrap="square" rtlCol="0">
            <a:spAutoFit/>
          </a:bodyPr>
          <a:lstStyle/>
          <a:p>
            <a:pPr algn="ctr"/>
            <a:r>
              <a:rPr lang="cs-CZ" sz="1800" dirty="0">
                <a:highlight>
                  <a:srgbClr val="00FFFF"/>
                </a:highlight>
                <a:latin typeface="Arial Black" panose="020B0A04020102020204" pitchFamily="34" charset="0"/>
              </a:rPr>
              <a:t>Výsledky 4. kola Přeboru dospělých</a:t>
            </a:r>
          </a:p>
          <a:p>
            <a:r>
              <a:rPr lang="cs-CZ" sz="1600" dirty="0">
                <a:latin typeface="Arial Black" panose="020B0A04020102020204" pitchFamily="34" charset="0"/>
              </a:rPr>
              <a:t>SK Modlany – SK </a:t>
            </a:r>
            <a:r>
              <a:rPr lang="cs-CZ" sz="1600" dirty="0" err="1">
                <a:latin typeface="Arial Black" panose="020B0A04020102020204" pitchFamily="34" charset="0"/>
              </a:rPr>
              <a:t>Brná</a:t>
            </a:r>
            <a:r>
              <a:rPr lang="cs-CZ" sz="1600" dirty="0">
                <a:latin typeface="Arial Black" panose="020B0A04020102020204" pitchFamily="34" charset="0"/>
              </a:rPr>
              <a:t> 2:3 PK(0:0)</a:t>
            </a:r>
          </a:p>
          <a:p>
            <a:r>
              <a:rPr lang="cs-CZ" sz="1600" dirty="0">
                <a:latin typeface="Arial Black" panose="020B0A04020102020204" pitchFamily="34" charset="0"/>
              </a:rPr>
              <a:t>ASK Lovosice – TJ Krupka 3:2(2:2)</a:t>
            </a:r>
          </a:p>
          <a:p>
            <a:r>
              <a:rPr lang="cs-CZ" sz="1600" dirty="0">
                <a:latin typeface="Arial Black" panose="020B0A04020102020204" pitchFamily="34" charset="0"/>
              </a:rPr>
              <a:t>FK Jílové – TJ Horní Jiřetín  2:0(0:0)</a:t>
            </a:r>
          </a:p>
          <a:p>
            <a:r>
              <a:rPr lang="cs-CZ" sz="1600" dirty="0">
                <a:latin typeface="Arial Black" panose="020B0A04020102020204" pitchFamily="34" charset="0"/>
              </a:rPr>
              <a:t>FK Dobroměřice – SK Štětí  2:0(0:0)</a:t>
            </a:r>
          </a:p>
          <a:p>
            <a:r>
              <a:rPr lang="cs-CZ" sz="1600" dirty="0">
                <a:latin typeface="Arial Black" panose="020B0A04020102020204" pitchFamily="34" charset="0"/>
              </a:rPr>
              <a:t>SK STAC Vilémov – TJ Perštejn  7:0(4:0)</a:t>
            </a:r>
          </a:p>
          <a:p>
            <a:r>
              <a:rPr lang="cs-CZ" sz="1600" dirty="0">
                <a:latin typeface="Arial Black" panose="020B0A04020102020204" pitchFamily="34" charset="0"/>
              </a:rPr>
              <a:t>FK Litoměřicko – SK Srbice  1:4(1:0)</a:t>
            </a:r>
          </a:p>
          <a:p>
            <a:r>
              <a:rPr lang="cs-CZ" sz="1600" dirty="0">
                <a:latin typeface="Arial Black" panose="020B0A04020102020204" pitchFamily="34" charset="0"/>
              </a:rPr>
              <a:t>FK Louny – FK Žatec   2:1(1:1)</a:t>
            </a:r>
          </a:p>
          <a:p>
            <a:r>
              <a:rPr lang="cs-CZ" sz="1600" dirty="0">
                <a:latin typeface="Arial Black" panose="020B0A04020102020204" pitchFamily="34" charset="0"/>
              </a:rPr>
              <a:t>FK Modrá - FK Kadaň   0:2(0:0)</a:t>
            </a:r>
          </a:p>
        </p:txBody>
      </p:sp>
      <p:sp>
        <p:nvSpPr>
          <p:cNvPr id="7" name="Obdélník 6">
            <a:extLst>
              <a:ext uri="{FF2B5EF4-FFF2-40B4-BE49-F238E27FC236}">
                <a16:creationId xmlns:a16="http://schemas.microsoft.com/office/drawing/2014/main" id="{E5CD2B3E-E14B-436A-B1E4-CDCCC0A0D0D9}"/>
              </a:ext>
            </a:extLst>
          </p:cNvPr>
          <p:cNvSpPr/>
          <p:nvPr/>
        </p:nvSpPr>
        <p:spPr>
          <a:xfrm>
            <a:off x="216000" y="19100"/>
            <a:ext cx="4680520" cy="1200329"/>
          </a:xfrm>
          <a:prstGeom prst="rect">
            <a:avLst/>
          </a:prstGeom>
          <a:blipFill>
            <a:blip r:embed="rId2"/>
            <a:tile tx="0" ty="0" sx="100000" sy="100000" flip="none" algn="tl"/>
          </a:blipFill>
        </p:spPr>
        <p:txBody>
          <a:bodyPr wrap="square" lIns="91440" tIns="45720" rIns="91440" bIns="45720">
            <a:spAutoFit/>
          </a:bodyPr>
          <a:lstStyle/>
          <a:p>
            <a:pPr algn="ctr"/>
            <a:r>
              <a:rPr lang="cs-CZ" sz="2400" b="0" cap="none" spc="0" dirty="0">
                <a:ln w="0"/>
                <a:solidFill>
                  <a:srgbClr val="FF0000"/>
                </a:solidFill>
                <a:effectLst>
                  <a:outerShdw blurRad="38100" dist="25400" dir="5400000" algn="ctr" rotWithShape="0">
                    <a:srgbClr val="6E747A">
                      <a:alpha val="43000"/>
                    </a:srgbClr>
                  </a:outerShdw>
                </a:effectLst>
              </a:rPr>
              <a:t>Výsledkový servis posledních 2 kol Ústeckého přeboru dospělých</a:t>
            </a:r>
          </a:p>
        </p:txBody>
      </p:sp>
      <p:pic>
        <p:nvPicPr>
          <p:cNvPr id="8" name="Obrázek 7" descr="&lt;strong&gt;Soccer&lt;/strong&gt; player fatally stabbed, ref decapitated / Boing Boing">
            <a:extLst>
              <a:ext uri="{FF2B5EF4-FFF2-40B4-BE49-F238E27FC236}">
                <a16:creationId xmlns:a16="http://schemas.microsoft.com/office/drawing/2014/main" id="{66873AB7-C28B-43FA-A196-B2A10AF81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95" y="6343981"/>
            <a:ext cx="619540" cy="576064"/>
          </a:xfrm>
          <a:prstGeom prst="rect">
            <a:avLst/>
          </a:prstGeom>
        </p:spPr>
      </p:pic>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endParaRPr lang="cs-CZ" sz="800" dirty="0">
              <a:latin typeface="Bookman Old Style" pitchFamily="18" charset="0"/>
            </a:endParaRPr>
          </a:p>
        </p:txBody>
      </p:sp>
      <p:sp>
        <p:nvSpPr>
          <p:cNvPr id="10" name="TextovéPole 9"/>
          <p:cNvSpPr txBox="1"/>
          <p:nvPr/>
        </p:nvSpPr>
        <p:spPr>
          <a:xfrm>
            <a:off x="8064872" y="691985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endParaRPr lang="cs-CZ" sz="800" dirty="0">
              <a:latin typeface="Bookman Old Style" pitchFamily="18" charset="0"/>
            </a:endParaRPr>
          </a:p>
        </p:txBody>
      </p:sp>
    </p:spTree>
    <p:extLst>
      <p:ext uri="{BB962C8B-B14F-4D97-AF65-F5344CB8AC3E}">
        <p14:creationId xmlns:p14="http://schemas.microsoft.com/office/powerpoint/2010/main" val="296875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CB794821-36E6-4429-92ED-CEAAA3A0ACEC}"/>
              </a:ext>
            </a:extLst>
          </p:cNvPr>
          <p:cNvSpPr/>
          <p:nvPr/>
        </p:nvSpPr>
        <p:spPr>
          <a:xfrm>
            <a:off x="202827" y="1459260"/>
            <a:ext cx="4608512" cy="5295552"/>
          </a:xfrm>
          <a:prstGeom prst="rect">
            <a:avLst/>
          </a:prstGeom>
          <a:pattFill prst="pct20">
            <a:fgClr>
              <a:schemeClr val="accent1"/>
            </a:fgClr>
            <a:bgClr>
              <a:schemeClr val="bg1"/>
            </a:bgClr>
          </a:pattFill>
          <a:effectLst>
            <a:softEdge rad="63500"/>
          </a:effectLst>
        </p:spPr>
        <p:txBody>
          <a:bodyPr wrap="square">
            <a:spAutoFit/>
          </a:bodyPr>
          <a:lstStyle/>
          <a:p>
            <a:pPr algn="ctr">
              <a:lnSpc>
                <a:spcPct val="107000"/>
              </a:lnSpc>
              <a:spcAft>
                <a:spcPts val="0"/>
              </a:spcAft>
            </a:pPr>
            <a:r>
              <a:rPr lang="cs-CZ" sz="1800" u="sng" dirty="0">
                <a:latin typeface="Arial" panose="020B0604020202020204" pitchFamily="34" charset="0"/>
                <a:ea typeface="Calibri" panose="020F0502020204030204" pitchFamily="34" charset="0"/>
                <a:cs typeface="Times New Roman" panose="02020603050405020304" pitchFamily="18" charset="0"/>
              </a:rPr>
              <a:t>SK Štětí B -  TJ </a:t>
            </a:r>
            <a:r>
              <a:rPr lang="cs-CZ" sz="1800" u="sng" dirty="0" err="1">
                <a:latin typeface="Arial" panose="020B0604020202020204" pitchFamily="34" charset="0"/>
                <a:ea typeface="Calibri" panose="020F0502020204030204" pitchFamily="34" charset="0"/>
                <a:cs typeface="Times New Roman" panose="02020603050405020304" pitchFamily="18" charset="0"/>
              </a:rPr>
              <a:t>Podbradec</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latin typeface="Arial" panose="020B0604020202020204" pitchFamily="34" charset="0"/>
                <a:ea typeface="Calibri" panose="020F0502020204030204" pitchFamily="34" charset="0"/>
                <a:cs typeface="Times New Roman" panose="02020603050405020304" pitchFamily="18" charset="0"/>
              </a:rPr>
              <a:t>6:0(2:0)  2.9.2018  </a:t>
            </a:r>
            <a:r>
              <a:rPr lang="cs-CZ" sz="1400" u="sng" dirty="0">
                <a:latin typeface="Arial" panose="020B0604020202020204" pitchFamily="34" charset="0"/>
                <a:ea typeface="Calibri" panose="020F0502020204030204" pitchFamily="34" charset="0"/>
                <a:cs typeface="Times New Roman" panose="02020603050405020304" pitchFamily="18" charset="0"/>
              </a:rPr>
              <a:t>2. kolo IV. třída skupina B</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První domácí představení štětské rezervy v letošním ročníku IV. třídy přilákalo osmdesátku diváků, kteří byli zvědavi na nově založený tým v našem klubu. Soupeř v 1. kole vysoko prohrál s </a:t>
            </a:r>
            <a:r>
              <a:rPr lang="cs-CZ" sz="1000" b="0" dirty="0" err="1">
                <a:latin typeface="Arial" panose="020B0604020202020204" pitchFamily="34" charset="0"/>
                <a:ea typeface="Calibri" panose="020F0502020204030204" pitchFamily="34" charset="0"/>
                <a:cs typeface="Arial" panose="020B0604020202020204" pitchFamily="34" charset="0"/>
              </a:rPr>
              <a:t>Podlusky</a:t>
            </a:r>
            <a:r>
              <a:rPr lang="cs-CZ" sz="1000" b="0" dirty="0">
                <a:latin typeface="Arial" panose="020B0604020202020204" pitchFamily="34" charset="0"/>
                <a:ea typeface="Calibri" panose="020F0502020204030204" pitchFamily="34" charset="0"/>
                <a:cs typeface="Arial" panose="020B0604020202020204" pitchFamily="34" charset="0"/>
              </a:rPr>
              <a:t> B a naše jedenáctka před týdnem vydřela 3 body proti Budyni B. Otěže zápasu jsme od prvního písknutí převzali pod svou režii a nastěhovali se na polovinu soupeře. Často jsme však chybovali v rozehrávce a spoustu balonů odevzdávali. I tak několik pokusů na vstřelení branky bylo a ve 4 případech hosty dokonce zachránila branková konstrukce. Do vedení jsme šli ve 26. minutě. Zasloužil se o to jeden ze 2 hráčů kádru A mužstva v zápase Dominik Beruška a zvolného přímého kopu pověsil míč pod břevno. Soupeř se snažil občas zaskočit naši obranu rychlými útoky, ale snaha často končila v ofsajdové pasti doprovázeného nesouhlasem hostů, ve kterém vynikal hlavně hráč s číslem 9 na zádech. Uklidňující branku na 2:0 se nám podařilo vsítit ve 32. minutě a jejím autorem byl po centru opět Beruška. Za tohoto stavu se šlo také do kabin na přestávku. Druhý poločas měl podobný průběh jako ten první a na další gól se čekalo do minuty 60. Kopali jsme penaltu, kterou Filip Podhorský bezpečně proměnil. Naše převaha se stupňovala a sympaticky hrajícím hostům začali docházet síly. V 67. minutě ve správný okamžik vystartoval za obranu </a:t>
            </a:r>
            <a:r>
              <a:rPr lang="cs-CZ" sz="1000" b="0" dirty="0" err="1">
                <a:latin typeface="Arial" panose="020B0604020202020204" pitchFamily="34" charset="0"/>
                <a:ea typeface="Calibri" panose="020F0502020204030204" pitchFamily="34" charset="0"/>
                <a:cs typeface="Arial" panose="020B0604020202020204" pitchFamily="34" charset="0"/>
              </a:rPr>
              <a:t>Elicer</a:t>
            </a:r>
            <a:r>
              <a:rPr lang="cs-CZ" sz="1000" b="0" dirty="0">
                <a:latin typeface="Arial" panose="020B0604020202020204" pitchFamily="34" charset="0"/>
                <a:ea typeface="Calibri" panose="020F0502020204030204" pitchFamily="34" charset="0"/>
                <a:cs typeface="Arial" panose="020B0604020202020204" pitchFamily="34" charset="0"/>
              </a:rPr>
              <a:t> a upravil už na 4:0. Měli jsme i další šance. Několikrát to vypadalo, že míč musí skončit v síti, ale nestalo se tak. V 77. minutě viděli diváci nejhezčí branku zápasu. Šimon Vála pláchnul po pravé straně a předložil lahůdku </a:t>
            </a:r>
            <a:r>
              <a:rPr lang="cs-CZ" sz="1000" b="0" dirty="0" err="1">
                <a:latin typeface="Arial" panose="020B0604020202020204" pitchFamily="34" charset="0"/>
                <a:ea typeface="Calibri" panose="020F0502020204030204" pitchFamily="34" charset="0"/>
                <a:cs typeface="Arial" panose="020B0604020202020204" pitchFamily="34" charset="0"/>
              </a:rPr>
              <a:t>Beruškovi</a:t>
            </a:r>
            <a:r>
              <a:rPr lang="cs-CZ" sz="1000" b="0" dirty="0">
                <a:latin typeface="Arial" panose="020B0604020202020204" pitchFamily="34" charset="0"/>
                <a:ea typeface="Calibri" panose="020F0502020204030204" pitchFamily="34" charset="0"/>
                <a:cs typeface="Arial" panose="020B0604020202020204" pitchFamily="34" charset="0"/>
              </a:rPr>
              <a:t>, který upravil na 5:0. Završil tak svůj hattrick.  Do gólové listiny se zapsal 2 minuty před koncem i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pěknou střelou z 18 metrů a uzavřel tak celkový účet utkání na 6:0.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D.Beruška</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1(z penalty), </a:t>
            </a:r>
            <a:r>
              <a:rPr lang="cs-CZ" sz="1000" b="0" dirty="0" err="1">
                <a:latin typeface="Arial" panose="020B0604020202020204" pitchFamily="34" charset="0"/>
                <a:ea typeface="Calibri" panose="020F0502020204030204" pitchFamily="34" charset="0"/>
                <a:cs typeface="Arial" panose="020B0604020202020204" pitchFamily="34" charset="0"/>
              </a:rPr>
              <a:t>M.Elicer</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L.Brzek-P.Minárik</a:t>
            </a:r>
            <a:r>
              <a:rPr lang="cs-CZ" sz="1000" b="0" dirty="0">
                <a:latin typeface="Arial" panose="020B0604020202020204" pitchFamily="34" charset="0"/>
                <a:ea typeface="Calibri" panose="020F0502020204030204" pitchFamily="34" charset="0"/>
                <a:cs typeface="Arial" panose="020B0604020202020204" pitchFamily="34" charset="0"/>
              </a:rPr>
              <a:t> (sen)(75.V.Podhorský), </a:t>
            </a:r>
            <a:r>
              <a:rPr lang="cs-CZ" sz="1000" b="0" dirty="0" err="1">
                <a:latin typeface="Arial" panose="020B0604020202020204" pitchFamily="34" charset="0"/>
                <a:ea typeface="Calibri" panose="020F0502020204030204" pitchFamily="34" charset="0"/>
                <a:cs typeface="Arial" panose="020B0604020202020204" pitchFamily="34" charset="0"/>
              </a:rPr>
              <a:t>M.Srba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D.Beruška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R.Růžička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J.Modrák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M.Elicer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Š.Vála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F.Podhorský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R.Moučka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J.Kučera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D.Németh</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L.Šesták</a:t>
            </a:r>
            <a:r>
              <a:rPr lang="cs-CZ" sz="1000" b="0" dirty="0">
                <a:latin typeface="Arial" panose="020B0604020202020204" pitchFamily="34" charset="0"/>
                <a:ea typeface="Calibri" panose="020F0502020204030204" pitchFamily="34" charset="0"/>
                <a:cs typeface="Arial" panose="020B0604020202020204" pitchFamily="34" charset="0"/>
              </a:rPr>
              <a:t>  79 diváků</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ovéPole 1"/>
          <p:cNvSpPr txBox="1"/>
          <p:nvPr/>
        </p:nvSpPr>
        <p:spPr>
          <a:xfrm>
            <a:off x="212495" y="91108"/>
            <a:ext cx="4608512" cy="1200329"/>
          </a:xfrm>
          <a:prstGeom prst="rect">
            <a:avLst/>
          </a:prstGeom>
          <a:blipFill>
            <a:blip r:embed="rId2"/>
            <a:tile tx="0" ty="0" sx="100000" sy="100000" flip="none" algn="tl"/>
          </a:blipFill>
          <a:effectLst>
            <a:glow rad="101600">
              <a:srgbClr val="FFFF66">
                <a:alpha val="40000"/>
              </a:srgbClr>
            </a:glow>
            <a:softEdge rad="0"/>
          </a:effectLst>
        </p:spPr>
        <p:txBody>
          <a:bodyPr wrap="square" rtlCol="0">
            <a:spAutoFit/>
          </a:bodyPr>
          <a:lstStyle/>
          <a:p>
            <a:pPr algn="ctr"/>
            <a:r>
              <a:rPr lang="cs-CZ" sz="2400" dirty="0">
                <a:solidFill>
                  <a:srgbClr val="FF0000"/>
                </a:solidFill>
                <a:latin typeface="Segoe UI Black" panose="020B0A02040204020203" pitchFamily="34" charset="0"/>
                <a:ea typeface="Segoe UI Black" panose="020B0A02040204020203" pitchFamily="34" charset="0"/>
              </a:rPr>
              <a:t>Štětská rezerva si v prvním domácím zápase vylepšila skóre</a:t>
            </a:r>
          </a:p>
        </p:txBody>
      </p:sp>
      <p:graphicFrame>
        <p:nvGraphicFramePr>
          <p:cNvPr id="5" name="Tabulka 4">
            <a:extLst>
              <a:ext uri="{FF2B5EF4-FFF2-40B4-BE49-F238E27FC236}">
                <a16:creationId xmlns:a16="http://schemas.microsoft.com/office/drawing/2014/main" id="{FCCD6CFA-C91E-4364-BB40-174444C9E517}"/>
              </a:ext>
            </a:extLst>
          </p:cNvPr>
          <p:cNvGraphicFramePr>
            <a:graphicFrameLocks noGrp="1"/>
          </p:cNvGraphicFramePr>
          <p:nvPr>
            <p:extLst>
              <p:ext uri="{D42A27DB-BD31-4B8C-83A1-F6EECF244321}">
                <p14:modId xmlns:p14="http://schemas.microsoft.com/office/powerpoint/2010/main" val="3235460052"/>
              </p:ext>
            </p:extLst>
          </p:nvPr>
        </p:nvGraphicFramePr>
        <p:xfrm>
          <a:off x="5428342" y="124589"/>
          <a:ext cx="4680520" cy="3350895"/>
        </p:xfrm>
        <a:graphic>
          <a:graphicData uri="http://schemas.openxmlformats.org/drawingml/2006/table">
            <a:tbl>
              <a:tblPr/>
              <a:tblGrid>
                <a:gridCol w="228040">
                  <a:extLst>
                    <a:ext uri="{9D8B030D-6E8A-4147-A177-3AD203B41FA5}">
                      <a16:colId xmlns:a16="http://schemas.microsoft.com/office/drawing/2014/main" val="330262485"/>
                    </a:ext>
                  </a:extLst>
                </a:gridCol>
                <a:gridCol w="433276">
                  <a:extLst>
                    <a:ext uri="{9D8B030D-6E8A-4147-A177-3AD203B41FA5}">
                      <a16:colId xmlns:a16="http://schemas.microsoft.com/office/drawing/2014/main" val="1844006840"/>
                    </a:ext>
                  </a:extLst>
                </a:gridCol>
                <a:gridCol w="1393894">
                  <a:extLst>
                    <a:ext uri="{9D8B030D-6E8A-4147-A177-3AD203B41FA5}">
                      <a16:colId xmlns:a16="http://schemas.microsoft.com/office/drawing/2014/main" val="118784800"/>
                    </a:ext>
                  </a:extLst>
                </a:gridCol>
                <a:gridCol w="364864">
                  <a:extLst>
                    <a:ext uri="{9D8B030D-6E8A-4147-A177-3AD203B41FA5}">
                      <a16:colId xmlns:a16="http://schemas.microsoft.com/office/drawing/2014/main" val="2372706299"/>
                    </a:ext>
                  </a:extLst>
                </a:gridCol>
                <a:gridCol w="353462">
                  <a:extLst>
                    <a:ext uri="{9D8B030D-6E8A-4147-A177-3AD203B41FA5}">
                      <a16:colId xmlns:a16="http://schemas.microsoft.com/office/drawing/2014/main" val="2101312036"/>
                    </a:ext>
                  </a:extLst>
                </a:gridCol>
                <a:gridCol w="228040">
                  <a:extLst>
                    <a:ext uri="{9D8B030D-6E8A-4147-A177-3AD203B41FA5}">
                      <a16:colId xmlns:a16="http://schemas.microsoft.com/office/drawing/2014/main" val="4225602019"/>
                    </a:ext>
                  </a:extLst>
                </a:gridCol>
                <a:gridCol w="228040">
                  <a:extLst>
                    <a:ext uri="{9D8B030D-6E8A-4147-A177-3AD203B41FA5}">
                      <a16:colId xmlns:a16="http://schemas.microsoft.com/office/drawing/2014/main" val="3078554432"/>
                    </a:ext>
                  </a:extLst>
                </a:gridCol>
                <a:gridCol w="228040">
                  <a:extLst>
                    <a:ext uri="{9D8B030D-6E8A-4147-A177-3AD203B41FA5}">
                      <a16:colId xmlns:a16="http://schemas.microsoft.com/office/drawing/2014/main" val="2317141348"/>
                    </a:ext>
                  </a:extLst>
                </a:gridCol>
                <a:gridCol w="570101">
                  <a:extLst>
                    <a:ext uri="{9D8B030D-6E8A-4147-A177-3AD203B41FA5}">
                      <a16:colId xmlns:a16="http://schemas.microsoft.com/office/drawing/2014/main" val="2072367190"/>
                    </a:ext>
                  </a:extLst>
                </a:gridCol>
                <a:gridCol w="367714">
                  <a:extLst>
                    <a:ext uri="{9D8B030D-6E8A-4147-A177-3AD203B41FA5}">
                      <a16:colId xmlns:a16="http://schemas.microsoft.com/office/drawing/2014/main" val="471067848"/>
                    </a:ext>
                  </a:extLst>
                </a:gridCol>
                <a:gridCol w="285049">
                  <a:extLst>
                    <a:ext uri="{9D8B030D-6E8A-4147-A177-3AD203B41FA5}">
                      <a16:colId xmlns:a16="http://schemas.microsoft.com/office/drawing/2014/main" val="2981042707"/>
                    </a:ext>
                  </a:extLst>
                </a:gridCol>
              </a:tblGrid>
              <a:tr h="11927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6686153"/>
                  </a:ext>
                </a:extLst>
              </a:tr>
              <a:tr h="1556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Ústecký přebor dospělých 2018-2019 po 4.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68554731"/>
                  </a:ext>
                </a:extLst>
              </a:tr>
              <a:tr h="27609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8225889"/>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5572174"/>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16349081"/>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31955899"/>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94080957"/>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24724526"/>
                  </a:ext>
                </a:extLst>
              </a:tr>
              <a:tr h="1556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8:4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11526811"/>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41834148"/>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88966804"/>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08232227"/>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12278387"/>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00610714"/>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63532756"/>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59371453"/>
                  </a:ext>
                </a:extLst>
              </a:tr>
              <a:tr h="27609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Jiskra Modrá/SK Hrobce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60182100"/>
                  </a:ext>
                </a:extLst>
              </a:tr>
              <a:tr h="1422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88955168"/>
                  </a:ext>
                </a:extLst>
              </a:tr>
              <a:tr h="11927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48076169"/>
                  </a:ext>
                </a:extLst>
              </a:tr>
            </a:tbl>
          </a:graphicData>
        </a:graphic>
      </p:graphicFrame>
      <p:sp>
        <p:nvSpPr>
          <p:cNvPr id="6" name="TextovéPole 5">
            <a:extLst>
              <a:ext uri="{FF2B5EF4-FFF2-40B4-BE49-F238E27FC236}">
                <a16:creationId xmlns:a16="http://schemas.microsoft.com/office/drawing/2014/main" id="{D1F2CC08-2B7F-4690-87FD-050BFC7A67F3}"/>
              </a:ext>
            </a:extLst>
          </p:cNvPr>
          <p:cNvSpPr txBox="1"/>
          <p:nvPr/>
        </p:nvSpPr>
        <p:spPr>
          <a:xfrm>
            <a:off x="5413751" y="3650992"/>
            <a:ext cx="4680520" cy="3093154"/>
          </a:xfrm>
          <a:prstGeom prst="rect">
            <a:avLst/>
          </a:prstGeom>
          <a:solidFill>
            <a:schemeClr val="accent3">
              <a:lumMod val="85000"/>
            </a:schemeClr>
          </a:solidFill>
          <a:effectLst>
            <a:softEdge rad="0"/>
          </a:effectLst>
        </p:spPr>
        <p:txBody>
          <a:bodyPr wrap="square" rtlCol="0">
            <a:spAutoFit/>
          </a:bodyPr>
          <a:lstStyle/>
          <a:p>
            <a:pPr algn="just"/>
            <a:r>
              <a:rPr lang="cs-CZ" sz="1300" dirty="0">
                <a:latin typeface="Arial" panose="020B0604020202020204" pitchFamily="34" charset="0"/>
                <a:cs typeface="Arial" panose="020B0604020202020204" pitchFamily="34" charset="0"/>
              </a:rPr>
              <a:t>Bez ztráty bodu po 4 kolech zůstávají už jen 2 týmy. Louny a Vilémov. Naopak o neporazitelnost přišla Krupka, která padla v Lovosicích a oba týmy na 3. a 4. místě mají 9 bodů. Na 5. místě je Žatec a 6. místo mají Srbice se 7 body. Od 7. do 9. místa jsou šestibodový, ke kterým patří i naše mužstvo.  </a:t>
            </a:r>
            <a:r>
              <a:rPr lang="cs-CZ" sz="1300" dirty="0" err="1">
                <a:latin typeface="Arial" panose="020B0604020202020204" pitchFamily="34" charset="0"/>
                <a:cs typeface="Arial" panose="020B0604020202020204" pitchFamily="34" charset="0"/>
              </a:rPr>
              <a:t>Brná</a:t>
            </a:r>
            <a:r>
              <a:rPr lang="cs-CZ" sz="1300" dirty="0">
                <a:latin typeface="Arial" panose="020B0604020202020204" pitchFamily="34" charset="0"/>
                <a:cs typeface="Arial" panose="020B0604020202020204" pitchFamily="34" charset="0"/>
              </a:rPr>
              <a:t> má bodů 5. Více se čekalo od Modlan, kteří </a:t>
            </a:r>
            <a:r>
              <a:rPr lang="cs-CZ" sz="1300" dirty="0" err="1">
                <a:latin typeface="Arial" panose="020B0604020202020204" pitchFamily="34" charset="0"/>
                <a:cs typeface="Arial" panose="020B0604020202020204" pitchFamily="34" charset="0"/>
              </a:rPr>
              <a:t>zátím</a:t>
            </a:r>
            <a:r>
              <a:rPr lang="cs-CZ" sz="1300" dirty="0">
                <a:latin typeface="Arial" panose="020B0604020202020204" pitchFamily="34" charset="0"/>
                <a:cs typeface="Arial" panose="020B0604020202020204" pitchFamily="34" charset="0"/>
              </a:rPr>
              <a:t> získaly jen 4 body a mají jich stejně jako 12. Dobroměřice, které poprvé vyhrály v minulém kole právě nad naším mužstvem. Černou sérii 3 zápasů bez bodu drží </a:t>
            </a:r>
            <a:r>
              <a:rPr lang="cs-CZ" sz="1300" dirty="0" smtClean="0">
                <a:latin typeface="Arial" panose="020B0604020202020204" pitchFamily="34" charset="0"/>
                <a:cs typeface="Arial" panose="020B0604020202020204" pitchFamily="34" charset="0"/>
              </a:rPr>
              <a:t>Perštejn se </a:t>
            </a:r>
            <a:r>
              <a:rPr lang="cs-CZ" sz="1300" dirty="0">
                <a:latin typeface="Arial" panose="020B0604020202020204" pitchFamily="34" charset="0"/>
                <a:cs typeface="Arial" panose="020B0604020202020204" pitchFamily="34" charset="0"/>
              </a:rPr>
              <a:t>Hornímu </a:t>
            </a:r>
            <a:r>
              <a:rPr lang="cs-CZ" sz="1300" dirty="0" smtClean="0">
                <a:latin typeface="Arial" panose="020B0604020202020204" pitchFamily="34" charset="0"/>
                <a:cs typeface="Arial" panose="020B0604020202020204" pitchFamily="34" charset="0"/>
              </a:rPr>
              <a:t>Jiřetín</a:t>
            </a:r>
            <a:r>
              <a:rPr lang="cs-CZ" sz="1300" dirty="0">
                <a:latin typeface="Arial" panose="020B0604020202020204" pitchFamily="34" charset="0"/>
                <a:cs typeface="Arial" panose="020B0604020202020204" pitchFamily="34" charset="0"/>
              </a:rPr>
              <a:t>, která má 3 body za výhru v 1. kole v Dobroměřicích. Nedaří se Hornímu </a:t>
            </a:r>
            <a:r>
              <a:rPr lang="cs-CZ" sz="1300" dirty="0" err="1">
                <a:latin typeface="Arial" panose="020B0604020202020204" pitchFamily="34" charset="0"/>
                <a:cs typeface="Arial" panose="020B0604020202020204" pitchFamily="34" charset="0"/>
              </a:rPr>
              <a:t>Jiřetinu</a:t>
            </a:r>
            <a:r>
              <a:rPr lang="cs-CZ" sz="1300" dirty="0">
                <a:latin typeface="Arial" panose="020B0604020202020204" pitchFamily="34" charset="0"/>
                <a:cs typeface="Arial" panose="020B0604020202020204" pitchFamily="34" charset="0"/>
              </a:rPr>
              <a:t>, který kromě toho, že mu divoká prasata zničila hřiště, získal zatím pouze 2 body. Na posledních 2 místech jsou bezbodová Modrá a Litoměřicko B.   </a:t>
            </a:r>
          </a:p>
        </p:txBody>
      </p:sp>
      <p:sp>
        <p:nvSpPr>
          <p:cNvPr id="7" name="TextovéPole 6"/>
          <p:cNvSpPr txBox="1"/>
          <p:nvPr/>
        </p:nvSpPr>
        <p:spPr>
          <a:xfrm>
            <a:off x="7540174" y="694023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endParaRPr lang="cs-CZ" sz="800" dirty="0">
              <a:latin typeface="Bookman Old Style" pitchFamily="18" charset="0"/>
            </a:endParaRPr>
          </a:p>
        </p:txBody>
      </p:sp>
      <p:sp>
        <p:nvSpPr>
          <p:cNvPr id="8" name="TextovéPole 7"/>
          <p:cNvSpPr txBox="1"/>
          <p:nvPr/>
        </p:nvSpPr>
        <p:spPr>
          <a:xfrm>
            <a:off x="2016200" y="6865897"/>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endParaRPr lang="cs-CZ" sz="800" dirty="0">
              <a:latin typeface="Bookman Old Style" pitchFamily="18" charset="0"/>
            </a:endParaRPr>
          </a:p>
        </p:txBody>
      </p:sp>
    </p:spTree>
    <p:extLst>
      <p:ext uri="{BB962C8B-B14F-4D97-AF65-F5344CB8AC3E}">
        <p14:creationId xmlns:p14="http://schemas.microsoft.com/office/powerpoint/2010/main" val="1670824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472</TotalTime>
  <Words>4766</Words>
  <Application>Microsoft Office PowerPoint</Application>
  <PresentationFormat>Vlastní</PresentationFormat>
  <Paragraphs>1610</Paragraphs>
  <Slides>20</Slides>
  <Notes>3</Notes>
  <HiddenSlides>0</HiddenSlides>
  <MMClips>0</MMClips>
  <ScaleCrop>false</ScaleCrop>
  <HeadingPairs>
    <vt:vector size="6" baseType="variant">
      <vt:variant>
        <vt:lpstr>Použitá písma</vt:lpstr>
      </vt:variant>
      <vt:variant>
        <vt:i4>34</vt:i4>
      </vt:variant>
      <vt:variant>
        <vt:lpstr>Motiv</vt:lpstr>
      </vt:variant>
      <vt:variant>
        <vt:i4>1</vt:i4>
      </vt:variant>
      <vt:variant>
        <vt:lpstr>Nadpisy snímků</vt:lpstr>
      </vt:variant>
      <vt:variant>
        <vt:i4>20</vt:i4>
      </vt:variant>
    </vt:vector>
  </HeadingPairs>
  <TitlesOfParts>
    <vt:vector size="55" baseType="lpstr">
      <vt:lpstr>Malgun Gothic</vt:lpstr>
      <vt:lpstr>Microsoft YaHei UI</vt:lpstr>
      <vt:lpstr>Albertus MT</vt:lpstr>
      <vt:lpstr>Arial</vt:lpstr>
      <vt:lpstr>Arial Black</vt:lpstr>
      <vt:lpstr>Arial Rounded MT Bold</vt:lpstr>
      <vt:lpstr>Berlin Sans FB</vt:lpstr>
      <vt:lpstr>Berlin Sans FB Demi</vt:lpstr>
      <vt:lpstr>Bookman Old Style</vt:lpstr>
      <vt:lpstr>Calibri</vt:lpstr>
      <vt:lpstr>Century Gothic</vt:lpstr>
      <vt:lpstr>Cooper Black</vt:lpstr>
      <vt:lpstr>Eras Bold ITC</vt:lpstr>
      <vt:lpstr>FangSong</vt:lpstr>
      <vt:lpstr>Franklin Gothic Demi Cond</vt:lpstr>
      <vt:lpstr>Georgia</vt:lpstr>
      <vt:lpstr>Georgia Pro Black</vt:lpstr>
      <vt:lpstr>Goudy Stout</vt:lpstr>
      <vt:lpstr>Gungsuh</vt:lpstr>
      <vt:lpstr>GungsuhChe</vt:lpstr>
      <vt:lpstr>Imprint MT Shadow</vt:lpstr>
      <vt:lpstr>Khmer UI</vt:lpstr>
      <vt:lpstr>KodchiangUPC</vt:lpstr>
      <vt:lpstr>Microsoft PhagsPa</vt:lpstr>
      <vt:lpstr>Miriam</vt:lpstr>
      <vt:lpstr>Rockwell</vt:lpstr>
      <vt:lpstr>Rockwell Extra Bold</vt:lpstr>
      <vt:lpstr>Segoe UI Black</vt:lpstr>
      <vt:lpstr>SimHei</vt:lpstr>
      <vt:lpstr>Sitka Small</vt:lpstr>
      <vt:lpstr>STHupo</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22378</cp:revision>
  <cp:lastPrinted>2017-10-26T04:05:10Z</cp:lastPrinted>
  <dcterms:created xsi:type="dcterms:W3CDTF">2001-03-12T13:44:53Z</dcterms:created>
  <dcterms:modified xsi:type="dcterms:W3CDTF">2019-04-07T13:25:02Z</dcterms:modified>
</cp:coreProperties>
</file>