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24" r:id="rId18"/>
    <p:sldId id="325" r:id="rId19"/>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E4F494"/>
    <a:srgbClr val="FF99FF"/>
    <a:srgbClr val="660033"/>
    <a:srgbClr val="FF6600"/>
    <a:srgbClr val="FFFF99"/>
    <a:srgbClr val="000099"/>
    <a:srgbClr val="FFCCFF"/>
    <a:srgbClr val="CC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8" autoAdjust="0"/>
    <p:restoredTop sz="95455" autoAdjust="0"/>
  </p:normalViewPr>
  <p:slideViewPr>
    <p:cSldViewPr>
      <p:cViewPr varScale="1">
        <p:scale>
          <a:sx n="83" d="100"/>
          <a:sy n="83" d="100"/>
        </p:scale>
        <p:origin x="1146" y="78"/>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Si může </a:t>
            </a:r>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50.emf"/><Relationship Id="rId18" Type="http://schemas.openxmlformats.org/officeDocument/2006/relationships/image" Target="../media/image555.emf"/><Relationship Id="rId26" Type="http://schemas.openxmlformats.org/officeDocument/2006/relationships/image" Target="../media/image563.emf"/><Relationship Id="rId39" Type="http://schemas.openxmlformats.org/officeDocument/2006/relationships/image" Target="../media/image576.emf"/><Relationship Id="rId21" Type="http://schemas.openxmlformats.org/officeDocument/2006/relationships/image" Target="../media/image558.emf"/><Relationship Id="rId34" Type="http://schemas.openxmlformats.org/officeDocument/2006/relationships/image" Target="../media/image571.emf"/><Relationship Id="rId42" Type="http://schemas.openxmlformats.org/officeDocument/2006/relationships/image" Target="../media/image579.emf"/><Relationship Id="rId47" Type="http://schemas.openxmlformats.org/officeDocument/2006/relationships/image" Target="../media/image584.emf"/><Relationship Id="rId50" Type="http://schemas.openxmlformats.org/officeDocument/2006/relationships/image" Target="../media/image587.emf"/><Relationship Id="rId55" Type="http://schemas.openxmlformats.org/officeDocument/2006/relationships/image" Target="../media/image592.emf"/><Relationship Id="rId63" Type="http://schemas.openxmlformats.org/officeDocument/2006/relationships/image" Target="../media/image600.png"/><Relationship Id="rId7" Type="http://schemas.openxmlformats.org/officeDocument/2006/relationships/image" Target="../media/image544.emf"/><Relationship Id="rId2" Type="http://schemas.openxmlformats.org/officeDocument/2006/relationships/notesSlide" Target="../notesSlides/notesSlide10.xml"/><Relationship Id="rId16" Type="http://schemas.openxmlformats.org/officeDocument/2006/relationships/image" Target="../media/image553.emf"/><Relationship Id="rId29" Type="http://schemas.openxmlformats.org/officeDocument/2006/relationships/image" Target="../media/image566.emf"/><Relationship Id="rId11" Type="http://schemas.openxmlformats.org/officeDocument/2006/relationships/image" Target="../media/image548.emf"/><Relationship Id="rId24" Type="http://schemas.openxmlformats.org/officeDocument/2006/relationships/image" Target="../media/image561.emf"/><Relationship Id="rId32" Type="http://schemas.openxmlformats.org/officeDocument/2006/relationships/image" Target="../media/image569.emf"/><Relationship Id="rId37" Type="http://schemas.openxmlformats.org/officeDocument/2006/relationships/image" Target="../media/image574.emf"/><Relationship Id="rId40" Type="http://schemas.openxmlformats.org/officeDocument/2006/relationships/image" Target="../media/image577.emf"/><Relationship Id="rId45" Type="http://schemas.openxmlformats.org/officeDocument/2006/relationships/image" Target="../media/image582.emf"/><Relationship Id="rId53" Type="http://schemas.openxmlformats.org/officeDocument/2006/relationships/image" Target="../media/image590.emf"/><Relationship Id="rId58" Type="http://schemas.openxmlformats.org/officeDocument/2006/relationships/image" Target="../media/image595.emf"/><Relationship Id="rId5" Type="http://schemas.openxmlformats.org/officeDocument/2006/relationships/image" Target="../media/image542.emf"/><Relationship Id="rId61" Type="http://schemas.openxmlformats.org/officeDocument/2006/relationships/image" Target="../media/image598.emf"/><Relationship Id="rId19" Type="http://schemas.openxmlformats.org/officeDocument/2006/relationships/image" Target="../media/image556.emf"/><Relationship Id="rId14" Type="http://schemas.openxmlformats.org/officeDocument/2006/relationships/image" Target="../media/image551.emf"/><Relationship Id="rId22" Type="http://schemas.openxmlformats.org/officeDocument/2006/relationships/image" Target="../media/image559.emf"/><Relationship Id="rId27" Type="http://schemas.openxmlformats.org/officeDocument/2006/relationships/image" Target="../media/image564.emf"/><Relationship Id="rId30" Type="http://schemas.openxmlformats.org/officeDocument/2006/relationships/image" Target="../media/image567.emf"/><Relationship Id="rId35" Type="http://schemas.openxmlformats.org/officeDocument/2006/relationships/image" Target="../media/image572.emf"/><Relationship Id="rId43" Type="http://schemas.openxmlformats.org/officeDocument/2006/relationships/image" Target="../media/image580.emf"/><Relationship Id="rId48" Type="http://schemas.openxmlformats.org/officeDocument/2006/relationships/image" Target="../media/image585.emf"/><Relationship Id="rId56" Type="http://schemas.openxmlformats.org/officeDocument/2006/relationships/image" Target="../media/image593.emf"/><Relationship Id="rId8" Type="http://schemas.openxmlformats.org/officeDocument/2006/relationships/image" Target="../media/image545.emf"/><Relationship Id="rId51" Type="http://schemas.openxmlformats.org/officeDocument/2006/relationships/image" Target="../media/image588.emf"/><Relationship Id="rId3" Type="http://schemas.openxmlformats.org/officeDocument/2006/relationships/image" Target="../media/image540.emf"/><Relationship Id="rId12" Type="http://schemas.openxmlformats.org/officeDocument/2006/relationships/image" Target="../media/image549.emf"/><Relationship Id="rId17" Type="http://schemas.openxmlformats.org/officeDocument/2006/relationships/image" Target="../media/image554.emf"/><Relationship Id="rId25" Type="http://schemas.openxmlformats.org/officeDocument/2006/relationships/image" Target="../media/image562.emf"/><Relationship Id="rId33" Type="http://schemas.openxmlformats.org/officeDocument/2006/relationships/image" Target="../media/image570.emf"/><Relationship Id="rId38" Type="http://schemas.openxmlformats.org/officeDocument/2006/relationships/image" Target="../media/image575.emf"/><Relationship Id="rId46" Type="http://schemas.openxmlformats.org/officeDocument/2006/relationships/image" Target="../media/image583.emf"/><Relationship Id="rId59" Type="http://schemas.openxmlformats.org/officeDocument/2006/relationships/image" Target="../media/image596.emf"/><Relationship Id="rId20" Type="http://schemas.openxmlformats.org/officeDocument/2006/relationships/image" Target="../media/image557.emf"/><Relationship Id="rId41" Type="http://schemas.openxmlformats.org/officeDocument/2006/relationships/image" Target="../media/image578.emf"/><Relationship Id="rId54" Type="http://schemas.openxmlformats.org/officeDocument/2006/relationships/image" Target="../media/image591.emf"/><Relationship Id="rId62" Type="http://schemas.openxmlformats.org/officeDocument/2006/relationships/image" Target="../media/image599.emf"/><Relationship Id="rId1" Type="http://schemas.openxmlformats.org/officeDocument/2006/relationships/slideLayout" Target="../slideLayouts/slideLayout7.xml"/><Relationship Id="rId6" Type="http://schemas.openxmlformats.org/officeDocument/2006/relationships/image" Target="../media/image543.emf"/><Relationship Id="rId15" Type="http://schemas.openxmlformats.org/officeDocument/2006/relationships/image" Target="../media/image552.emf"/><Relationship Id="rId23" Type="http://schemas.openxmlformats.org/officeDocument/2006/relationships/image" Target="../media/image560.emf"/><Relationship Id="rId28" Type="http://schemas.openxmlformats.org/officeDocument/2006/relationships/image" Target="../media/image565.emf"/><Relationship Id="rId36" Type="http://schemas.openxmlformats.org/officeDocument/2006/relationships/image" Target="../media/image573.emf"/><Relationship Id="rId49" Type="http://schemas.openxmlformats.org/officeDocument/2006/relationships/image" Target="../media/image586.emf"/><Relationship Id="rId57" Type="http://schemas.openxmlformats.org/officeDocument/2006/relationships/image" Target="../media/image594.emf"/><Relationship Id="rId10" Type="http://schemas.openxmlformats.org/officeDocument/2006/relationships/image" Target="../media/image547.emf"/><Relationship Id="rId31" Type="http://schemas.openxmlformats.org/officeDocument/2006/relationships/image" Target="../media/image568.emf"/><Relationship Id="rId44" Type="http://schemas.openxmlformats.org/officeDocument/2006/relationships/image" Target="../media/image581.emf"/><Relationship Id="rId52" Type="http://schemas.openxmlformats.org/officeDocument/2006/relationships/image" Target="../media/image589.emf"/><Relationship Id="rId60" Type="http://schemas.openxmlformats.org/officeDocument/2006/relationships/image" Target="../media/image597.emf"/><Relationship Id="rId4" Type="http://schemas.openxmlformats.org/officeDocument/2006/relationships/image" Target="../media/image541.emf"/><Relationship Id="rId9" Type="http://schemas.openxmlformats.org/officeDocument/2006/relationships/image" Target="../media/image54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0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03.emf"/><Relationship Id="rId5" Type="http://schemas.openxmlformats.org/officeDocument/2006/relationships/oleObject" Target="../embeddings/oleObject1.bin"/><Relationship Id="rId4" Type="http://schemas.openxmlformats.org/officeDocument/2006/relationships/image" Target="../media/image604.jpg"/></Relationships>
</file>

<file path=ppt/slides/_rels/slide14.xml.rels><?xml version="1.0" encoding="UTF-8" standalone="yes"?>
<Relationships xmlns="http://schemas.openxmlformats.org/package/2006/relationships"><Relationship Id="rId3" Type="http://schemas.openxmlformats.org/officeDocument/2006/relationships/image" Target="../media/image60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06.jpeg"/></Relationships>
</file>

<file path=ppt/slides/_rels/slide15.xml.rels><?xml version="1.0" encoding="UTF-8" standalone="yes"?>
<Relationships xmlns="http://schemas.openxmlformats.org/package/2006/relationships"><Relationship Id="rId13" Type="http://schemas.openxmlformats.org/officeDocument/2006/relationships/image" Target="../media/image617.emf"/><Relationship Id="rId18" Type="http://schemas.openxmlformats.org/officeDocument/2006/relationships/image" Target="../media/image622.emf"/><Relationship Id="rId26" Type="http://schemas.openxmlformats.org/officeDocument/2006/relationships/image" Target="../media/image630.emf"/><Relationship Id="rId39" Type="http://schemas.openxmlformats.org/officeDocument/2006/relationships/image" Target="../media/image643.emf"/><Relationship Id="rId21" Type="http://schemas.openxmlformats.org/officeDocument/2006/relationships/image" Target="../media/image625.emf"/><Relationship Id="rId34" Type="http://schemas.openxmlformats.org/officeDocument/2006/relationships/image" Target="../media/image638.emf"/><Relationship Id="rId7" Type="http://schemas.openxmlformats.org/officeDocument/2006/relationships/image" Target="../media/image611.emf"/><Relationship Id="rId2" Type="http://schemas.openxmlformats.org/officeDocument/2006/relationships/notesSlide" Target="../notesSlides/notesSlide15.xml"/><Relationship Id="rId16" Type="http://schemas.openxmlformats.org/officeDocument/2006/relationships/image" Target="../media/image620.emf"/><Relationship Id="rId20" Type="http://schemas.openxmlformats.org/officeDocument/2006/relationships/image" Target="../media/image624.emf"/><Relationship Id="rId29" Type="http://schemas.openxmlformats.org/officeDocument/2006/relationships/image" Target="../media/image633.emf"/><Relationship Id="rId41" Type="http://schemas.openxmlformats.org/officeDocument/2006/relationships/image" Target="../media/image645.png"/><Relationship Id="rId1" Type="http://schemas.openxmlformats.org/officeDocument/2006/relationships/slideLayout" Target="../slideLayouts/slideLayout7.xml"/><Relationship Id="rId6" Type="http://schemas.openxmlformats.org/officeDocument/2006/relationships/image" Target="../media/image610.emf"/><Relationship Id="rId11" Type="http://schemas.openxmlformats.org/officeDocument/2006/relationships/image" Target="../media/image615.emf"/><Relationship Id="rId24" Type="http://schemas.openxmlformats.org/officeDocument/2006/relationships/image" Target="../media/image628.emf"/><Relationship Id="rId32" Type="http://schemas.openxmlformats.org/officeDocument/2006/relationships/image" Target="../media/image636.emf"/><Relationship Id="rId37" Type="http://schemas.openxmlformats.org/officeDocument/2006/relationships/image" Target="../media/image641.emf"/><Relationship Id="rId40" Type="http://schemas.openxmlformats.org/officeDocument/2006/relationships/image" Target="../media/image644.emf"/><Relationship Id="rId5" Type="http://schemas.openxmlformats.org/officeDocument/2006/relationships/image" Target="../media/image609.emf"/><Relationship Id="rId15" Type="http://schemas.openxmlformats.org/officeDocument/2006/relationships/image" Target="../media/image619.emf"/><Relationship Id="rId23" Type="http://schemas.openxmlformats.org/officeDocument/2006/relationships/image" Target="../media/image627.emf"/><Relationship Id="rId28" Type="http://schemas.openxmlformats.org/officeDocument/2006/relationships/image" Target="../media/image632.emf"/><Relationship Id="rId36" Type="http://schemas.openxmlformats.org/officeDocument/2006/relationships/image" Target="../media/image640.emf"/><Relationship Id="rId10" Type="http://schemas.openxmlformats.org/officeDocument/2006/relationships/image" Target="../media/image614.emf"/><Relationship Id="rId19" Type="http://schemas.openxmlformats.org/officeDocument/2006/relationships/image" Target="../media/image623.emf"/><Relationship Id="rId31" Type="http://schemas.openxmlformats.org/officeDocument/2006/relationships/image" Target="../media/image635.emf"/><Relationship Id="rId4" Type="http://schemas.openxmlformats.org/officeDocument/2006/relationships/image" Target="../media/image608.emf"/><Relationship Id="rId9" Type="http://schemas.openxmlformats.org/officeDocument/2006/relationships/image" Target="../media/image613.emf"/><Relationship Id="rId14" Type="http://schemas.openxmlformats.org/officeDocument/2006/relationships/image" Target="../media/image618.emf"/><Relationship Id="rId22" Type="http://schemas.openxmlformats.org/officeDocument/2006/relationships/image" Target="../media/image626.emf"/><Relationship Id="rId27" Type="http://schemas.openxmlformats.org/officeDocument/2006/relationships/image" Target="../media/image631.emf"/><Relationship Id="rId30" Type="http://schemas.openxmlformats.org/officeDocument/2006/relationships/image" Target="../media/image634.emf"/><Relationship Id="rId35" Type="http://schemas.openxmlformats.org/officeDocument/2006/relationships/image" Target="../media/image639.emf"/><Relationship Id="rId8" Type="http://schemas.openxmlformats.org/officeDocument/2006/relationships/image" Target="../media/image612.emf"/><Relationship Id="rId3" Type="http://schemas.openxmlformats.org/officeDocument/2006/relationships/image" Target="../media/image607.emf"/><Relationship Id="rId12" Type="http://schemas.openxmlformats.org/officeDocument/2006/relationships/image" Target="../media/image616.emf"/><Relationship Id="rId17" Type="http://schemas.openxmlformats.org/officeDocument/2006/relationships/image" Target="../media/image621.emf"/><Relationship Id="rId25" Type="http://schemas.openxmlformats.org/officeDocument/2006/relationships/image" Target="../media/image629.emf"/><Relationship Id="rId33" Type="http://schemas.openxmlformats.org/officeDocument/2006/relationships/image" Target="../media/image637.emf"/><Relationship Id="rId38" Type="http://schemas.openxmlformats.org/officeDocument/2006/relationships/image" Target="../media/image642.emf"/></Relationships>
</file>

<file path=ppt/slides/_rels/slide16.xml.rels><?xml version="1.0" encoding="UTF-8" standalone="yes"?>
<Relationships xmlns="http://schemas.openxmlformats.org/package/2006/relationships"><Relationship Id="rId3" Type="http://schemas.openxmlformats.org/officeDocument/2006/relationships/image" Target="../media/image64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47.jpeg"/></Relationships>
</file>

<file path=ppt/slides/_rels/slide17.xml.rels><?xml version="1.0" encoding="UTF-8" standalone="yes"?>
<Relationships xmlns="http://schemas.openxmlformats.org/package/2006/relationships"><Relationship Id="rId2" Type="http://schemas.openxmlformats.org/officeDocument/2006/relationships/image" Target="../media/image64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9.jpeg"/><Relationship Id="rId1" Type="http://schemas.openxmlformats.org/officeDocument/2006/relationships/slideLayout" Target="../slideLayouts/slideLayout12.xml"/><Relationship Id="rId5" Type="http://schemas.openxmlformats.org/officeDocument/2006/relationships/image" Target="../media/image652.png"/><Relationship Id="rId4" Type="http://schemas.openxmlformats.org/officeDocument/2006/relationships/image" Target="../media/image651.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7.emf"/><Relationship Id="rId21" Type="http://schemas.openxmlformats.org/officeDocument/2006/relationships/image" Target="../media/image32.emf"/><Relationship Id="rId42" Type="http://schemas.openxmlformats.org/officeDocument/2006/relationships/image" Target="../media/image53.emf"/><Relationship Id="rId47" Type="http://schemas.openxmlformats.org/officeDocument/2006/relationships/image" Target="../media/image58.emf"/><Relationship Id="rId63" Type="http://schemas.openxmlformats.org/officeDocument/2006/relationships/image" Target="../media/image74.emf"/><Relationship Id="rId68" Type="http://schemas.openxmlformats.org/officeDocument/2006/relationships/image" Target="../media/image79.emf"/><Relationship Id="rId16" Type="http://schemas.openxmlformats.org/officeDocument/2006/relationships/image" Target="../media/image27.emf"/><Relationship Id="rId11" Type="http://schemas.openxmlformats.org/officeDocument/2006/relationships/image" Target="../media/image22.emf"/><Relationship Id="rId32" Type="http://schemas.openxmlformats.org/officeDocument/2006/relationships/image" Target="../media/image43.emf"/><Relationship Id="rId37" Type="http://schemas.openxmlformats.org/officeDocument/2006/relationships/image" Target="../media/image48.emf"/><Relationship Id="rId53" Type="http://schemas.openxmlformats.org/officeDocument/2006/relationships/image" Target="../media/image64.emf"/><Relationship Id="rId58" Type="http://schemas.openxmlformats.org/officeDocument/2006/relationships/image" Target="../media/image69.emf"/><Relationship Id="rId74" Type="http://schemas.openxmlformats.org/officeDocument/2006/relationships/image" Target="../media/image85.emf"/><Relationship Id="rId79" Type="http://schemas.openxmlformats.org/officeDocument/2006/relationships/image" Target="../media/image90.emf"/><Relationship Id="rId5" Type="http://schemas.openxmlformats.org/officeDocument/2006/relationships/image" Target="../media/image16.emf"/><Relationship Id="rId61" Type="http://schemas.openxmlformats.org/officeDocument/2006/relationships/image" Target="../media/image72.emf"/><Relationship Id="rId19" Type="http://schemas.openxmlformats.org/officeDocument/2006/relationships/image" Target="../media/image30.emf"/><Relationship Id="rId14" Type="http://schemas.openxmlformats.org/officeDocument/2006/relationships/image" Target="../media/image25.emf"/><Relationship Id="rId22" Type="http://schemas.openxmlformats.org/officeDocument/2006/relationships/image" Target="../media/image33.emf"/><Relationship Id="rId27" Type="http://schemas.openxmlformats.org/officeDocument/2006/relationships/image" Target="../media/image38.emf"/><Relationship Id="rId30" Type="http://schemas.openxmlformats.org/officeDocument/2006/relationships/image" Target="../media/image41.emf"/><Relationship Id="rId35" Type="http://schemas.openxmlformats.org/officeDocument/2006/relationships/image" Target="../media/image46.emf"/><Relationship Id="rId43" Type="http://schemas.openxmlformats.org/officeDocument/2006/relationships/image" Target="../media/image54.emf"/><Relationship Id="rId48" Type="http://schemas.openxmlformats.org/officeDocument/2006/relationships/image" Target="../media/image59.emf"/><Relationship Id="rId56" Type="http://schemas.openxmlformats.org/officeDocument/2006/relationships/image" Target="../media/image67.emf"/><Relationship Id="rId64" Type="http://schemas.openxmlformats.org/officeDocument/2006/relationships/image" Target="../media/image75.emf"/><Relationship Id="rId69" Type="http://schemas.openxmlformats.org/officeDocument/2006/relationships/image" Target="../media/image80.emf"/><Relationship Id="rId77" Type="http://schemas.openxmlformats.org/officeDocument/2006/relationships/image" Target="../media/image88.emf"/><Relationship Id="rId8" Type="http://schemas.openxmlformats.org/officeDocument/2006/relationships/image" Target="../media/image19.emf"/><Relationship Id="rId51" Type="http://schemas.openxmlformats.org/officeDocument/2006/relationships/image" Target="../media/image62.emf"/><Relationship Id="rId72" Type="http://schemas.openxmlformats.org/officeDocument/2006/relationships/image" Target="../media/image83.emf"/><Relationship Id="rId80" Type="http://schemas.openxmlformats.org/officeDocument/2006/relationships/image" Target="../media/image91.emf"/><Relationship Id="rId3" Type="http://schemas.openxmlformats.org/officeDocument/2006/relationships/image" Target="../media/image14.emf"/><Relationship Id="rId12" Type="http://schemas.openxmlformats.org/officeDocument/2006/relationships/image" Target="../media/image23.emf"/><Relationship Id="rId17" Type="http://schemas.openxmlformats.org/officeDocument/2006/relationships/image" Target="../media/image28.emf"/><Relationship Id="rId25" Type="http://schemas.openxmlformats.org/officeDocument/2006/relationships/image" Target="../media/image36.emf"/><Relationship Id="rId33" Type="http://schemas.openxmlformats.org/officeDocument/2006/relationships/image" Target="../media/image44.emf"/><Relationship Id="rId38" Type="http://schemas.openxmlformats.org/officeDocument/2006/relationships/image" Target="../media/image49.emf"/><Relationship Id="rId46" Type="http://schemas.openxmlformats.org/officeDocument/2006/relationships/image" Target="../media/image57.emf"/><Relationship Id="rId59" Type="http://schemas.openxmlformats.org/officeDocument/2006/relationships/image" Target="../media/image70.emf"/><Relationship Id="rId67" Type="http://schemas.openxmlformats.org/officeDocument/2006/relationships/image" Target="../media/image78.emf"/><Relationship Id="rId20" Type="http://schemas.openxmlformats.org/officeDocument/2006/relationships/image" Target="../media/image31.emf"/><Relationship Id="rId41" Type="http://schemas.openxmlformats.org/officeDocument/2006/relationships/image" Target="../media/image52.emf"/><Relationship Id="rId54" Type="http://schemas.openxmlformats.org/officeDocument/2006/relationships/image" Target="../media/image65.emf"/><Relationship Id="rId62" Type="http://schemas.openxmlformats.org/officeDocument/2006/relationships/image" Target="../media/image73.emf"/><Relationship Id="rId70" Type="http://schemas.openxmlformats.org/officeDocument/2006/relationships/image" Target="../media/image81.emf"/><Relationship Id="rId75" Type="http://schemas.openxmlformats.org/officeDocument/2006/relationships/image" Target="../media/image86.emf"/><Relationship Id="rId1" Type="http://schemas.openxmlformats.org/officeDocument/2006/relationships/slideLayout" Target="../slideLayouts/slideLayout7.xml"/><Relationship Id="rId6" Type="http://schemas.openxmlformats.org/officeDocument/2006/relationships/image" Target="../media/image17.emf"/><Relationship Id="rId15" Type="http://schemas.openxmlformats.org/officeDocument/2006/relationships/image" Target="../media/image26.emf"/><Relationship Id="rId23" Type="http://schemas.openxmlformats.org/officeDocument/2006/relationships/image" Target="../media/image34.emf"/><Relationship Id="rId28" Type="http://schemas.openxmlformats.org/officeDocument/2006/relationships/image" Target="../media/image39.emf"/><Relationship Id="rId36" Type="http://schemas.openxmlformats.org/officeDocument/2006/relationships/image" Target="../media/image47.emf"/><Relationship Id="rId49" Type="http://schemas.openxmlformats.org/officeDocument/2006/relationships/image" Target="../media/image60.emf"/><Relationship Id="rId57" Type="http://schemas.openxmlformats.org/officeDocument/2006/relationships/image" Target="../media/image68.emf"/><Relationship Id="rId10" Type="http://schemas.openxmlformats.org/officeDocument/2006/relationships/image" Target="../media/image21.emf"/><Relationship Id="rId31" Type="http://schemas.openxmlformats.org/officeDocument/2006/relationships/image" Target="../media/image42.emf"/><Relationship Id="rId44" Type="http://schemas.openxmlformats.org/officeDocument/2006/relationships/image" Target="../media/image55.emf"/><Relationship Id="rId52" Type="http://schemas.openxmlformats.org/officeDocument/2006/relationships/image" Target="../media/image63.emf"/><Relationship Id="rId60" Type="http://schemas.openxmlformats.org/officeDocument/2006/relationships/image" Target="../media/image71.emf"/><Relationship Id="rId65" Type="http://schemas.openxmlformats.org/officeDocument/2006/relationships/image" Target="../media/image76.emf"/><Relationship Id="rId73" Type="http://schemas.openxmlformats.org/officeDocument/2006/relationships/image" Target="../media/image84.emf"/><Relationship Id="rId78" Type="http://schemas.openxmlformats.org/officeDocument/2006/relationships/image" Target="../media/image89.emf"/><Relationship Id="rId81" Type="http://schemas.openxmlformats.org/officeDocument/2006/relationships/image" Target="../media/image92.gif"/><Relationship Id="rId4" Type="http://schemas.openxmlformats.org/officeDocument/2006/relationships/image" Target="../media/image15.emf"/><Relationship Id="rId9" Type="http://schemas.openxmlformats.org/officeDocument/2006/relationships/image" Target="../media/image20.emf"/><Relationship Id="rId13" Type="http://schemas.openxmlformats.org/officeDocument/2006/relationships/image" Target="../media/image24.emf"/><Relationship Id="rId18" Type="http://schemas.openxmlformats.org/officeDocument/2006/relationships/image" Target="../media/image29.emf"/><Relationship Id="rId39" Type="http://schemas.openxmlformats.org/officeDocument/2006/relationships/image" Target="../media/image50.emf"/><Relationship Id="rId34" Type="http://schemas.openxmlformats.org/officeDocument/2006/relationships/image" Target="../media/image45.emf"/><Relationship Id="rId50" Type="http://schemas.openxmlformats.org/officeDocument/2006/relationships/image" Target="../media/image61.emf"/><Relationship Id="rId55" Type="http://schemas.openxmlformats.org/officeDocument/2006/relationships/image" Target="../media/image66.emf"/><Relationship Id="rId76" Type="http://schemas.openxmlformats.org/officeDocument/2006/relationships/image" Target="../media/image87.emf"/><Relationship Id="rId7" Type="http://schemas.openxmlformats.org/officeDocument/2006/relationships/image" Target="../media/image18.emf"/><Relationship Id="rId71" Type="http://schemas.openxmlformats.org/officeDocument/2006/relationships/image" Target="../media/image82.emf"/><Relationship Id="rId2" Type="http://schemas.openxmlformats.org/officeDocument/2006/relationships/notesSlide" Target="../notesSlides/notesSlide4.xml"/><Relationship Id="rId29" Type="http://schemas.openxmlformats.org/officeDocument/2006/relationships/image" Target="../media/image40.emf"/><Relationship Id="rId24" Type="http://schemas.openxmlformats.org/officeDocument/2006/relationships/image" Target="../media/image35.emf"/><Relationship Id="rId40" Type="http://schemas.openxmlformats.org/officeDocument/2006/relationships/image" Target="../media/image51.emf"/><Relationship Id="rId45" Type="http://schemas.openxmlformats.org/officeDocument/2006/relationships/image" Target="../media/image56.emf"/><Relationship Id="rId66" Type="http://schemas.openxmlformats.org/officeDocument/2006/relationships/image" Target="../media/image77.emf"/></Relationships>
</file>

<file path=ppt/slides/_rels/slide5.xml.rels><?xml version="1.0" encoding="UTF-8" standalone="yes"?>
<Relationships xmlns="http://schemas.openxmlformats.org/package/2006/relationships"><Relationship Id="rId117" Type="http://schemas.openxmlformats.org/officeDocument/2006/relationships/image" Target="../media/image207.emf"/><Relationship Id="rId21" Type="http://schemas.openxmlformats.org/officeDocument/2006/relationships/image" Target="../media/image111.emf"/><Relationship Id="rId42" Type="http://schemas.openxmlformats.org/officeDocument/2006/relationships/image" Target="../media/image132.emf"/><Relationship Id="rId63" Type="http://schemas.openxmlformats.org/officeDocument/2006/relationships/image" Target="../media/image153.emf"/><Relationship Id="rId84" Type="http://schemas.openxmlformats.org/officeDocument/2006/relationships/image" Target="../media/image174.emf"/><Relationship Id="rId138" Type="http://schemas.openxmlformats.org/officeDocument/2006/relationships/image" Target="../media/image228.emf"/><Relationship Id="rId159" Type="http://schemas.openxmlformats.org/officeDocument/2006/relationships/image" Target="../media/image249.emf"/><Relationship Id="rId107" Type="http://schemas.openxmlformats.org/officeDocument/2006/relationships/image" Target="../media/image197.emf"/><Relationship Id="rId11" Type="http://schemas.openxmlformats.org/officeDocument/2006/relationships/image" Target="../media/image101.emf"/><Relationship Id="rId32" Type="http://schemas.openxmlformats.org/officeDocument/2006/relationships/image" Target="../media/image122.emf"/><Relationship Id="rId53" Type="http://schemas.openxmlformats.org/officeDocument/2006/relationships/image" Target="../media/image143.emf"/><Relationship Id="rId74" Type="http://schemas.openxmlformats.org/officeDocument/2006/relationships/image" Target="../media/image164.emf"/><Relationship Id="rId128" Type="http://schemas.openxmlformats.org/officeDocument/2006/relationships/image" Target="../media/image218.emf"/><Relationship Id="rId149" Type="http://schemas.openxmlformats.org/officeDocument/2006/relationships/image" Target="../media/image239.emf"/><Relationship Id="rId5" Type="http://schemas.openxmlformats.org/officeDocument/2006/relationships/image" Target="../media/image95.emf"/><Relationship Id="rId95" Type="http://schemas.openxmlformats.org/officeDocument/2006/relationships/image" Target="../media/image185.emf"/><Relationship Id="rId160" Type="http://schemas.openxmlformats.org/officeDocument/2006/relationships/image" Target="../media/image250.emf"/><Relationship Id="rId22" Type="http://schemas.openxmlformats.org/officeDocument/2006/relationships/image" Target="../media/image112.emf"/><Relationship Id="rId43" Type="http://schemas.openxmlformats.org/officeDocument/2006/relationships/image" Target="../media/image133.emf"/><Relationship Id="rId64" Type="http://schemas.openxmlformats.org/officeDocument/2006/relationships/image" Target="../media/image154.emf"/><Relationship Id="rId118" Type="http://schemas.openxmlformats.org/officeDocument/2006/relationships/image" Target="../media/image208.emf"/><Relationship Id="rId139" Type="http://schemas.openxmlformats.org/officeDocument/2006/relationships/image" Target="../media/image229.emf"/><Relationship Id="rId85" Type="http://schemas.openxmlformats.org/officeDocument/2006/relationships/image" Target="../media/image175.emf"/><Relationship Id="rId150" Type="http://schemas.openxmlformats.org/officeDocument/2006/relationships/image" Target="../media/image240.emf"/><Relationship Id="rId12" Type="http://schemas.openxmlformats.org/officeDocument/2006/relationships/image" Target="../media/image102.emf"/><Relationship Id="rId17" Type="http://schemas.openxmlformats.org/officeDocument/2006/relationships/image" Target="../media/image107.emf"/><Relationship Id="rId33" Type="http://schemas.openxmlformats.org/officeDocument/2006/relationships/image" Target="../media/image123.emf"/><Relationship Id="rId38" Type="http://schemas.openxmlformats.org/officeDocument/2006/relationships/image" Target="../media/image128.emf"/><Relationship Id="rId59" Type="http://schemas.openxmlformats.org/officeDocument/2006/relationships/image" Target="../media/image149.emf"/><Relationship Id="rId103" Type="http://schemas.openxmlformats.org/officeDocument/2006/relationships/image" Target="../media/image193.emf"/><Relationship Id="rId108" Type="http://schemas.openxmlformats.org/officeDocument/2006/relationships/image" Target="../media/image198.emf"/><Relationship Id="rId124" Type="http://schemas.openxmlformats.org/officeDocument/2006/relationships/image" Target="../media/image214.emf"/><Relationship Id="rId129" Type="http://schemas.openxmlformats.org/officeDocument/2006/relationships/image" Target="../media/image219.emf"/><Relationship Id="rId54" Type="http://schemas.openxmlformats.org/officeDocument/2006/relationships/image" Target="../media/image144.emf"/><Relationship Id="rId70" Type="http://schemas.openxmlformats.org/officeDocument/2006/relationships/image" Target="../media/image160.emf"/><Relationship Id="rId75" Type="http://schemas.openxmlformats.org/officeDocument/2006/relationships/image" Target="../media/image165.emf"/><Relationship Id="rId91" Type="http://schemas.openxmlformats.org/officeDocument/2006/relationships/image" Target="../media/image181.emf"/><Relationship Id="rId96" Type="http://schemas.openxmlformats.org/officeDocument/2006/relationships/image" Target="../media/image186.emf"/><Relationship Id="rId140" Type="http://schemas.openxmlformats.org/officeDocument/2006/relationships/image" Target="../media/image230.emf"/><Relationship Id="rId145" Type="http://schemas.openxmlformats.org/officeDocument/2006/relationships/image" Target="../media/image235.emf"/><Relationship Id="rId161" Type="http://schemas.openxmlformats.org/officeDocument/2006/relationships/image" Target="../media/image251.emf"/><Relationship Id="rId166" Type="http://schemas.openxmlformats.org/officeDocument/2006/relationships/image" Target="../media/image256.png"/><Relationship Id="rId1" Type="http://schemas.openxmlformats.org/officeDocument/2006/relationships/slideLayout" Target="../slideLayouts/slideLayout4.xml"/><Relationship Id="rId6" Type="http://schemas.openxmlformats.org/officeDocument/2006/relationships/image" Target="../media/image96.emf"/><Relationship Id="rId23" Type="http://schemas.openxmlformats.org/officeDocument/2006/relationships/image" Target="../media/image113.emf"/><Relationship Id="rId28" Type="http://schemas.openxmlformats.org/officeDocument/2006/relationships/image" Target="../media/image118.emf"/><Relationship Id="rId49" Type="http://schemas.openxmlformats.org/officeDocument/2006/relationships/image" Target="../media/image139.emf"/><Relationship Id="rId114" Type="http://schemas.openxmlformats.org/officeDocument/2006/relationships/image" Target="../media/image204.emf"/><Relationship Id="rId119" Type="http://schemas.openxmlformats.org/officeDocument/2006/relationships/image" Target="../media/image209.emf"/><Relationship Id="rId44" Type="http://schemas.openxmlformats.org/officeDocument/2006/relationships/image" Target="../media/image134.emf"/><Relationship Id="rId60" Type="http://schemas.openxmlformats.org/officeDocument/2006/relationships/image" Target="../media/image150.emf"/><Relationship Id="rId65" Type="http://schemas.openxmlformats.org/officeDocument/2006/relationships/image" Target="../media/image155.emf"/><Relationship Id="rId81" Type="http://schemas.openxmlformats.org/officeDocument/2006/relationships/image" Target="../media/image171.emf"/><Relationship Id="rId86" Type="http://schemas.openxmlformats.org/officeDocument/2006/relationships/image" Target="../media/image176.emf"/><Relationship Id="rId130" Type="http://schemas.openxmlformats.org/officeDocument/2006/relationships/image" Target="../media/image220.emf"/><Relationship Id="rId135" Type="http://schemas.openxmlformats.org/officeDocument/2006/relationships/image" Target="../media/image225.emf"/><Relationship Id="rId151" Type="http://schemas.openxmlformats.org/officeDocument/2006/relationships/image" Target="../media/image241.emf"/><Relationship Id="rId156" Type="http://schemas.openxmlformats.org/officeDocument/2006/relationships/image" Target="../media/image246.emf"/><Relationship Id="rId13" Type="http://schemas.openxmlformats.org/officeDocument/2006/relationships/image" Target="../media/image103.emf"/><Relationship Id="rId18" Type="http://schemas.openxmlformats.org/officeDocument/2006/relationships/image" Target="../media/image108.emf"/><Relationship Id="rId39" Type="http://schemas.openxmlformats.org/officeDocument/2006/relationships/image" Target="../media/image129.emf"/><Relationship Id="rId109" Type="http://schemas.openxmlformats.org/officeDocument/2006/relationships/image" Target="../media/image199.emf"/><Relationship Id="rId34" Type="http://schemas.openxmlformats.org/officeDocument/2006/relationships/image" Target="../media/image124.emf"/><Relationship Id="rId50" Type="http://schemas.openxmlformats.org/officeDocument/2006/relationships/image" Target="../media/image140.emf"/><Relationship Id="rId55" Type="http://schemas.openxmlformats.org/officeDocument/2006/relationships/image" Target="../media/image145.emf"/><Relationship Id="rId76" Type="http://schemas.openxmlformats.org/officeDocument/2006/relationships/image" Target="../media/image166.emf"/><Relationship Id="rId97" Type="http://schemas.openxmlformats.org/officeDocument/2006/relationships/image" Target="../media/image187.emf"/><Relationship Id="rId104" Type="http://schemas.openxmlformats.org/officeDocument/2006/relationships/image" Target="../media/image194.emf"/><Relationship Id="rId120" Type="http://schemas.openxmlformats.org/officeDocument/2006/relationships/image" Target="../media/image210.emf"/><Relationship Id="rId125" Type="http://schemas.openxmlformats.org/officeDocument/2006/relationships/image" Target="../media/image215.emf"/><Relationship Id="rId141" Type="http://schemas.openxmlformats.org/officeDocument/2006/relationships/image" Target="../media/image231.emf"/><Relationship Id="rId146" Type="http://schemas.openxmlformats.org/officeDocument/2006/relationships/image" Target="../media/image236.emf"/><Relationship Id="rId7" Type="http://schemas.openxmlformats.org/officeDocument/2006/relationships/image" Target="../media/image97.emf"/><Relationship Id="rId71" Type="http://schemas.openxmlformats.org/officeDocument/2006/relationships/image" Target="../media/image161.emf"/><Relationship Id="rId92" Type="http://schemas.openxmlformats.org/officeDocument/2006/relationships/image" Target="../media/image182.emf"/><Relationship Id="rId162" Type="http://schemas.openxmlformats.org/officeDocument/2006/relationships/image" Target="../media/image252.emf"/><Relationship Id="rId2" Type="http://schemas.openxmlformats.org/officeDocument/2006/relationships/notesSlide" Target="../notesSlides/notesSlide5.xml"/><Relationship Id="rId29" Type="http://schemas.openxmlformats.org/officeDocument/2006/relationships/image" Target="../media/image119.emf"/><Relationship Id="rId24" Type="http://schemas.openxmlformats.org/officeDocument/2006/relationships/image" Target="../media/image114.emf"/><Relationship Id="rId40" Type="http://schemas.openxmlformats.org/officeDocument/2006/relationships/image" Target="../media/image130.emf"/><Relationship Id="rId45" Type="http://schemas.openxmlformats.org/officeDocument/2006/relationships/image" Target="../media/image135.emf"/><Relationship Id="rId66" Type="http://schemas.openxmlformats.org/officeDocument/2006/relationships/image" Target="../media/image156.emf"/><Relationship Id="rId87" Type="http://schemas.openxmlformats.org/officeDocument/2006/relationships/image" Target="../media/image177.emf"/><Relationship Id="rId110" Type="http://schemas.openxmlformats.org/officeDocument/2006/relationships/image" Target="../media/image200.emf"/><Relationship Id="rId115" Type="http://schemas.openxmlformats.org/officeDocument/2006/relationships/image" Target="../media/image205.emf"/><Relationship Id="rId131" Type="http://schemas.openxmlformats.org/officeDocument/2006/relationships/image" Target="../media/image221.emf"/><Relationship Id="rId136" Type="http://schemas.openxmlformats.org/officeDocument/2006/relationships/image" Target="../media/image226.emf"/><Relationship Id="rId157" Type="http://schemas.openxmlformats.org/officeDocument/2006/relationships/image" Target="../media/image247.emf"/><Relationship Id="rId61" Type="http://schemas.openxmlformats.org/officeDocument/2006/relationships/image" Target="../media/image151.emf"/><Relationship Id="rId82" Type="http://schemas.openxmlformats.org/officeDocument/2006/relationships/image" Target="../media/image172.emf"/><Relationship Id="rId152" Type="http://schemas.openxmlformats.org/officeDocument/2006/relationships/image" Target="../media/image242.emf"/><Relationship Id="rId19" Type="http://schemas.openxmlformats.org/officeDocument/2006/relationships/image" Target="../media/image109.emf"/><Relationship Id="rId14" Type="http://schemas.openxmlformats.org/officeDocument/2006/relationships/image" Target="../media/image104.emf"/><Relationship Id="rId30" Type="http://schemas.openxmlformats.org/officeDocument/2006/relationships/image" Target="../media/image120.emf"/><Relationship Id="rId35" Type="http://schemas.openxmlformats.org/officeDocument/2006/relationships/image" Target="../media/image125.emf"/><Relationship Id="rId56" Type="http://schemas.openxmlformats.org/officeDocument/2006/relationships/image" Target="../media/image146.emf"/><Relationship Id="rId77" Type="http://schemas.openxmlformats.org/officeDocument/2006/relationships/image" Target="../media/image167.emf"/><Relationship Id="rId100" Type="http://schemas.openxmlformats.org/officeDocument/2006/relationships/image" Target="../media/image190.emf"/><Relationship Id="rId105" Type="http://schemas.openxmlformats.org/officeDocument/2006/relationships/image" Target="../media/image195.emf"/><Relationship Id="rId126" Type="http://schemas.openxmlformats.org/officeDocument/2006/relationships/image" Target="../media/image216.emf"/><Relationship Id="rId147" Type="http://schemas.openxmlformats.org/officeDocument/2006/relationships/image" Target="../media/image237.emf"/><Relationship Id="rId8" Type="http://schemas.openxmlformats.org/officeDocument/2006/relationships/image" Target="../media/image98.emf"/><Relationship Id="rId51" Type="http://schemas.openxmlformats.org/officeDocument/2006/relationships/image" Target="../media/image141.emf"/><Relationship Id="rId72" Type="http://schemas.openxmlformats.org/officeDocument/2006/relationships/image" Target="../media/image162.emf"/><Relationship Id="rId93" Type="http://schemas.openxmlformats.org/officeDocument/2006/relationships/image" Target="../media/image183.emf"/><Relationship Id="rId98" Type="http://schemas.openxmlformats.org/officeDocument/2006/relationships/image" Target="../media/image188.emf"/><Relationship Id="rId121" Type="http://schemas.openxmlformats.org/officeDocument/2006/relationships/image" Target="../media/image211.emf"/><Relationship Id="rId142" Type="http://schemas.openxmlformats.org/officeDocument/2006/relationships/image" Target="../media/image232.emf"/><Relationship Id="rId163" Type="http://schemas.openxmlformats.org/officeDocument/2006/relationships/image" Target="../media/image253.emf"/><Relationship Id="rId3" Type="http://schemas.openxmlformats.org/officeDocument/2006/relationships/image" Target="../media/image93.emf"/><Relationship Id="rId25" Type="http://schemas.openxmlformats.org/officeDocument/2006/relationships/image" Target="../media/image115.emf"/><Relationship Id="rId46" Type="http://schemas.openxmlformats.org/officeDocument/2006/relationships/image" Target="../media/image136.emf"/><Relationship Id="rId67" Type="http://schemas.openxmlformats.org/officeDocument/2006/relationships/image" Target="../media/image157.emf"/><Relationship Id="rId116" Type="http://schemas.openxmlformats.org/officeDocument/2006/relationships/image" Target="../media/image206.emf"/><Relationship Id="rId137" Type="http://schemas.openxmlformats.org/officeDocument/2006/relationships/image" Target="../media/image227.emf"/><Relationship Id="rId158" Type="http://schemas.openxmlformats.org/officeDocument/2006/relationships/image" Target="../media/image248.emf"/><Relationship Id="rId20" Type="http://schemas.openxmlformats.org/officeDocument/2006/relationships/image" Target="../media/image110.emf"/><Relationship Id="rId41" Type="http://schemas.openxmlformats.org/officeDocument/2006/relationships/image" Target="../media/image131.emf"/><Relationship Id="rId62" Type="http://schemas.openxmlformats.org/officeDocument/2006/relationships/image" Target="../media/image152.emf"/><Relationship Id="rId83" Type="http://schemas.openxmlformats.org/officeDocument/2006/relationships/image" Target="../media/image173.emf"/><Relationship Id="rId88" Type="http://schemas.openxmlformats.org/officeDocument/2006/relationships/image" Target="../media/image178.emf"/><Relationship Id="rId111" Type="http://schemas.openxmlformats.org/officeDocument/2006/relationships/image" Target="../media/image201.emf"/><Relationship Id="rId132" Type="http://schemas.openxmlformats.org/officeDocument/2006/relationships/image" Target="../media/image222.emf"/><Relationship Id="rId153" Type="http://schemas.openxmlformats.org/officeDocument/2006/relationships/image" Target="../media/image243.emf"/><Relationship Id="rId15" Type="http://schemas.openxmlformats.org/officeDocument/2006/relationships/image" Target="../media/image105.emf"/><Relationship Id="rId36" Type="http://schemas.openxmlformats.org/officeDocument/2006/relationships/image" Target="../media/image126.emf"/><Relationship Id="rId57" Type="http://schemas.openxmlformats.org/officeDocument/2006/relationships/image" Target="../media/image147.emf"/><Relationship Id="rId106" Type="http://schemas.openxmlformats.org/officeDocument/2006/relationships/image" Target="../media/image196.emf"/><Relationship Id="rId127" Type="http://schemas.openxmlformats.org/officeDocument/2006/relationships/image" Target="../media/image217.emf"/><Relationship Id="rId10" Type="http://schemas.openxmlformats.org/officeDocument/2006/relationships/image" Target="../media/image100.emf"/><Relationship Id="rId31" Type="http://schemas.openxmlformats.org/officeDocument/2006/relationships/image" Target="../media/image121.emf"/><Relationship Id="rId52" Type="http://schemas.openxmlformats.org/officeDocument/2006/relationships/image" Target="../media/image142.emf"/><Relationship Id="rId73" Type="http://schemas.openxmlformats.org/officeDocument/2006/relationships/image" Target="../media/image163.emf"/><Relationship Id="rId78" Type="http://schemas.openxmlformats.org/officeDocument/2006/relationships/image" Target="../media/image168.emf"/><Relationship Id="rId94" Type="http://schemas.openxmlformats.org/officeDocument/2006/relationships/image" Target="../media/image184.emf"/><Relationship Id="rId99" Type="http://schemas.openxmlformats.org/officeDocument/2006/relationships/image" Target="../media/image189.emf"/><Relationship Id="rId101" Type="http://schemas.openxmlformats.org/officeDocument/2006/relationships/image" Target="../media/image191.emf"/><Relationship Id="rId122" Type="http://schemas.openxmlformats.org/officeDocument/2006/relationships/image" Target="../media/image212.emf"/><Relationship Id="rId143" Type="http://schemas.openxmlformats.org/officeDocument/2006/relationships/image" Target="../media/image233.emf"/><Relationship Id="rId148" Type="http://schemas.openxmlformats.org/officeDocument/2006/relationships/image" Target="../media/image238.emf"/><Relationship Id="rId164" Type="http://schemas.openxmlformats.org/officeDocument/2006/relationships/image" Target="../media/image254.emf"/><Relationship Id="rId4" Type="http://schemas.openxmlformats.org/officeDocument/2006/relationships/image" Target="../media/image94.emf"/><Relationship Id="rId9" Type="http://schemas.openxmlformats.org/officeDocument/2006/relationships/image" Target="../media/image99.emf"/><Relationship Id="rId26" Type="http://schemas.openxmlformats.org/officeDocument/2006/relationships/image" Target="../media/image116.emf"/><Relationship Id="rId47" Type="http://schemas.openxmlformats.org/officeDocument/2006/relationships/image" Target="../media/image137.emf"/><Relationship Id="rId68" Type="http://schemas.openxmlformats.org/officeDocument/2006/relationships/image" Target="../media/image158.emf"/><Relationship Id="rId89" Type="http://schemas.openxmlformats.org/officeDocument/2006/relationships/image" Target="../media/image179.emf"/><Relationship Id="rId112" Type="http://schemas.openxmlformats.org/officeDocument/2006/relationships/image" Target="../media/image202.emf"/><Relationship Id="rId133" Type="http://schemas.openxmlformats.org/officeDocument/2006/relationships/image" Target="../media/image223.emf"/><Relationship Id="rId154" Type="http://schemas.openxmlformats.org/officeDocument/2006/relationships/image" Target="../media/image244.emf"/><Relationship Id="rId16" Type="http://schemas.openxmlformats.org/officeDocument/2006/relationships/image" Target="../media/image106.emf"/><Relationship Id="rId37" Type="http://schemas.openxmlformats.org/officeDocument/2006/relationships/image" Target="../media/image127.emf"/><Relationship Id="rId58" Type="http://schemas.openxmlformats.org/officeDocument/2006/relationships/image" Target="../media/image148.emf"/><Relationship Id="rId79" Type="http://schemas.openxmlformats.org/officeDocument/2006/relationships/image" Target="../media/image169.emf"/><Relationship Id="rId102" Type="http://schemas.openxmlformats.org/officeDocument/2006/relationships/image" Target="../media/image192.emf"/><Relationship Id="rId123" Type="http://schemas.openxmlformats.org/officeDocument/2006/relationships/image" Target="../media/image213.emf"/><Relationship Id="rId144" Type="http://schemas.openxmlformats.org/officeDocument/2006/relationships/image" Target="../media/image234.emf"/><Relationship Id="rId90" Type="http://schemas.openxmlformats.org/officeDocument/2006/relationships/image" Target="../media/image180.emf"/><Relationship Id="rId165" Type="http://schemas.openxmlformats.org/officeDocument/2006/relationships/image" Target="../media/image255.jpg"/><Relationship Id="rId27" Type="http://schemas.openxmlformats.org/officeDocument/2006/relationships/image" Target="../media/image117.emf"/><Relationship Id="rId48" Type="http://schemas.openxmlformats.org/officeDocument/2006/relationships/image" Target="../media/image138.emf"/><Relationship Id="rId69" Type="http://schemas.openxmlformats.org/officeDocument/2006/relationships/image" Target="../media/image159.emf"/><Relationship Id="rId113" Type="http://schemas.openxmlformats.org/officeDocument/2006/relationships/image" Target="../media/image203.emf"/><Relationship Id="rId134" Type="http://schemas.openxmlformats.org/officeDocument/2006/relationships/image" Target="../media/image224.emf"/><Relationship Id="rId80" Type="http://schemas.openxmlformats.org/officeDocument/2006/relationships/image" Target="../media/image170.emf"/><Relationship Id="rId155" Type="http://schemas.openxmlformats.org/officeDocument/2006/relationships/image" Target="../media/image245.emf"/></Relationships>
</file>

<file path=ppt/slides/_rels/slide6.xml.rels><?xml version="1.0" encoding="UTF-8" standalone="yes"?>
<Relationships xmlns="http://schemas.openxmlformats.org/package/2006/relationships"><Relationship Id="rId26" Type="http://schemas.openxmlformats.org/officeDocument/2006/relationships/image" Target="../media/image280.emf"/><Relationship Id="rId21" Type="http://schemas.openxmlformats.org/officeDocument/2006/relationships/image" Target="../media/image275.emf"/><Relationship Id="rId42" Type="http://schemas.openxmlformats.org/officeDocument/2006/relationships/image" Target="../media/image296.emf"/><Relationship Id="rId47" Type="http://schemas.openxmlformats.org/officeDocument/2006/relationships/image" Target="../media/image301.emf"/><Relationship Id="rId63" Type="http://schemas.openxmlformats.org/officeDocument/2006/relationships/image" Target="../media/image317.emf"/><Relationship Id="rId68" Type="http://schemas.openxmlformats.org/officeDocument/2006/relationships/image" Target="../media/image322.emf"/><Relationship Id="rId2" Type="http://schemas.openxmlformats.org/officeDocument/2006/relationships/notesSlide" Target="../notesSlides/notesSlide6.xml"/><Relationship Id="rId16" Type="http://schemas.openxmlformats.org/officeDocument/2006/relationships/image" Target="../media/image270.emf"/><Relationship Id="rId29" Type="http://schemas.openxmlformats.org/officeDocument/2006/relationships/image" Target="../media/image283.emf"/><Relationship Id="rId11" Type="http://schemas.openxmlformats.org/officeDocument/2006/relationships/image" Target="../media/image265.emf"/><Relationship Id="rId24" Type="http://schemas.openxmlformats.org/officeDocument/2006/relationships/image" Target="../media/image278.emf"/><Relationship Id="rId32" Type="http://schemas.openxmlformats.org/officeDocument/2006/relationships/image" Target="../media/image286.emf"/><Relationship Id="rId37" Type="http://schemas.openxmlformats.org/officeDocument/2006/relationships/image" Target="../media/image291.emf"/><Relationship Id="rId40" Type="http://schemas.openxmlformats.org/officeDocument/2006/relationships/image" Target="../media/image294.emf"/><Relationship Id="rId45" Type="http://schemas.openxmlformats.org/officeDocument/2006/relationships/image" Target="../media/image299.emf"/><Relationship Id="rId53" Type="http://schemas.openxmlformats.org/officeDocument/2006/relationships/image" Target="../media/image307.emf"/><Relationship Id="rId58" Type="http://schemas.openxmlformats.org/officeDocument/2006/relationships/image" Target="../media/image312.emf"/><Relationship Id="rId66" Type="http://schemas.openxmlformats.org/officeDocument/2006/relationships/image" Target="../media/image320.emf"/><Relationship Id="rId74" Type="http://schemas.openxmlformats.org/officeDocument/2006/relationships/image" Target="../media/image328.emf"/><Relationship Id="rId5" Type="http://schemas.openxmlformats.org/officeDocument/2006/relationships/image" Target="../media/image259.emf"/><Relationship Id="rId61" Type="http://schemas.openxmlformats.org/officeDocument/2006/relationships/image" Target="../media/image315.emf"/><Relationship Id="rId19" Type="http://schemas.openxmlformats.org/officeDocument/2006/relationships/image" Target="../media/image273.emf"/><Relationship Id="rId14" Type="http://schemas.openxmlformats.org/officeDocument/2006/relationships/image" Target="../media/image268.emf"/><Relationship Id="rId22" Type="http://schemas.openxmlformats.org/officeDocument/2006/relationships/image" Target="../media/image276.emf"/><Relationship Id="rId27" Type="http://schemas.openxmlformats.org/officeDocument/2006/relationships/image" Target="../media/image281.emf"/><Relationship Id="rId30" Type="http://schemas.openxmlformats.org/officeDocument/2006/relationships/image" Target="../media/image284.emf"/><Relationship Id="rId35" Type="http://schemas.openxmlformats.org/officeDocument/2006/relationships/image" Target="../media/image289.emf"/><Relationship Id="rId43" Type="http://schemas.openxmlformats.org/officeDocument/2006/relationships/image" Target="../media/image297.emf"/><Relationship Id="rId48" Type="http://schemas.openxmlformats.org/officeDocument/2006/relationships/image" Target="../media/image302.emf"/><Relationship Id="rId56" Type="http://schemas.openxmlformats.org/officeDocument/2006/relationships/image" Target="../media/image310.emf"/><Relationship Id="rId64" Type="http://schemas.openxmlformats.org/officeDocument/2006/relationships/image" Target="../media/image318.emf"/><Relationship Id="rId69" Type="http://schemas.openxmlformats.org/officeDocument/2006/relationships/image" Target="../media/image323.emf"/><Relationship Id="rId8" Type="http://schemas.openxmlformats.org/officeDocument/2006/relationships/image" Target="../media/image262.emf"/><Relationship Id="rId51" Type="http://schemas.openxmlformats.org/officeDocument/2006/relationships/image" Target="../media/image305.emf"/><Relationship Id="rId72" Type="http://schemas.openxmlformats.org/officeDocument/2006/relationships/image" Target="../media/image326.emf"/><Relationship Id="rId3" Type="http://schemas.openxmlformats.org/officeDocument/2006/relationships/image" Target="../media/image257.emf"/><Relationship Id="rId12" Type="http://schemas.openxmlformats.org/officeDocument/2006/relationships/image" Target="../media/image266.emf"/><Relationship Id="rId17" Type="http://schemas.openxmlformats.org/officeDocument/2006/relationships/image" Target="../media/image271.emf"/><Relationship Id="rId25" Type="http://schemas.openxmlformats.org/officeDocument/2006/relationships/image" Target="../media/image279.emf"/><Relationship Id="rId33" Type="http://schemas.openxmlformats.org/officeDocument/2006/relationships/image" Target="../media/image287.emf"/><Relationship Id="rId38" Type="http://schemas.openxmlformats.org/officeDocument/2006/relationships/image" Target="../media/image292.emf"/><Relationship Id="rId46" Type="http://schemas.openxmlformats.org/officeDocument/2006/relationships/image" Target="../media/image300.emf"/><Relationship Id="rId59" Type="http://schemas.openxmlformats.org/officeDocument/2006/relationships/image" Target="../media/image313.emf"/><Relationship Id="rId67" Type="http://schemas.openxmlformats.org/officeDocument/2006/relationships/image" Target="../media/image321.emf"/><Relationship Id="rId20" Type="http://schemas.openxmlformats.org/officeDocument/2006/relationships/image" Target="../media/image274.emf"/><Relationship Id="rId41" Type="http://schemas.openxmlformats.org/officeDocument/2006/relationships/image" Target="../media/image295.emf"/><Relationship Id="rId54" Type="http://schemas.openxmlformats.org/officeDocument/2006/relationships/image" Target="../media/image308.emf"/><Relationship Id="rId62" Type="http://schemas.openxmlformats.org/officeDocument/2006/relationships/image" Target="../media/image316.emf"/><Relationship Id="rId70" Type="http://schemas.openxmlformats.org/officeDocument/2006/relationships/image" Target="../media/image324.emf"/><Relationship Id="rId1" Type="http://schemas.openxmlformats.org/officeDocument/2006/relationships/slideLayout" Target="../slideLayouts/slideLayout4.xml"/><Relationship Id="rId6" Type="http://schemas.openxmlformats.org/officeDocument/2006/relationships/image" Target="../media/image260.emf"/><Relationship Id="rId15" Type="http://schemas.openxmlformats.org/officeDocument/2006/relationships/image" Target="../media/image269.emf"/><Relationship Id="rId23" Type="http://schemas.openxmlformats.org/officeDocument/2006/relationships/image" Target="../media/image277.emf"/><Relationship Id="rId28" Type="http://schemas.openxmlformats.org/officeDocument/2006/relationships/image" Target="../media/image282.emf"/><Relationship Id="rId36" Type="http://schemas.openxmlformats.org/officeDocument/2006/relationships/image" Target="../media/image290.emf"/><Relationship Id="rId49" Type="http://schemas.openxmlformats.org/officeDocument/2006/relationships/image" Target="../media/image303.emf"/><Relationship Id="rId57" Type="http://schemas.openxmlformats.org/officeDocument/2006/relationships/image" Target="../media/image311.emf"/><Relationship Id="rId10" Type="http://schemas.openxmlformats.org/officeDocument/2006/relationships/image" Target="../media/image264.emf"/><Relationship Id="rId31" Type="http://schemas.openxmlformats.org/officeDocument/2006/relationships/image" Target="../media/image285.emf"/><Relationship Id="rId44" Type="http://schemas.openxmlformats.org/officeDocument/2006/relationships/image" Target="../media/image298.emf"/><Relationship Id="rId52" Type="http://schemas.openxmlformats.org/officeDocument/2006/relationships/image" Target="../media/image306.emf"/><Relationship Id="rId60" Type="http://schemas.openxmlformats.org/officeDocument/2006/relationships/image" Target="../media/image314.emf"/><Relationship Id="rId65" Type="http://schemas.openxmlformats.org/officeDocument/2006/relationships/image" Target="../media/image319.emf"/><Relationship Id="rId73" Type="http://schemas.openxmlformats.org/officeDocument/2006/relationships/image" Target="../media/image327.emf"/><Relationship Id="rId4" Type="http://schemas.openxmlformats.org/officeDocument/2006/relationships/image" Target="../media/image258.emf"/><Relationship Id="rId9" Type="http://schemas.openxmlformats.org/officeDocument/2006/relationships/image" Target="../media/image263.emf"/><Relationship Id="rId13" Type="http://schemas.openxmlformats.org/officeDocument/2006/relationships/image" Target="../media/image267.emf"/><Relationship Id="rId18" Type="http://schemas.openxmlformats.org/officeDocument/2006/relationships/image" Target="../media/image272.emf"/><Relationship Id="rId39" Type="http://schemas.openxmlformats.org/officeDocument/2006/relationships/image" Target="../media/image293.emf"/><Relationship Id="rId34" Type="http://schemas.openxmlformats.org/officeDocument/2006/relationships/image" Target="../media/image288.emf"/><Relationship Id="rId50" Type="http://schemas.openxmlformats.org/officeDocument/2006/relationships/image" Target="../media/image304.emf"/><Relationship Id="rId55" Type="http://schemas.openxmlformats.org/officeDocument/2006/relationships/image" Target="../media/image309.emf"/><Relationship Id="rId7" Type="http://schemas.openxmlformats.org/officeDocument/2006/relationships/image" Target="../media/image261.emf"/><Relationship Id="rId71" Type="http://schemas.openxmlformats.org/officeDocument/2006/relationships/image" Target="../media/image325.emf"/></Relationships>
</file>

<file path=ppt/slides/_rels/slide7.xml.rels><?xml version="1.0" encoding="UTF-8" standalone="yes"?>
<Relationships xmlns="http://schemas.openxmlformats.org/package/2006/relationships"><Relationship Id="rId26" Type="http://schemas.openxmlformats.org/officeDocument/2006/relationships/image" Target="../media/image352.emf"/><Relationship Id="rId21" Type="http://schemas.openxmlformats.org/officeDocument/2006/relationships/image" Target="../media/image347.emf"/><Relationship Id="rId42" Type="http://schemas.openxmlformats.org/officeDocument/2006/relationships/image" Target="../media/image368.emf"/><Relationship Id="rId47" Type="http://schemas.openxmlformats.org/officeDocument/2006/relationships/image" Target="../media/image373.emf"/><Relationship Id="rId63" Type="http://schemas.openxmlformats.org/officeDocument/2006/relationships/image" Target="../media/image389.emf"/><Relationship Id="rId68" Type="http://schemas.openxmlformats.org/officeDocument/2006/relationships/image" Target="../media/image394.emf"/><Relationship Id="rId84" Type="http://schemas.openxmlformats.org/officeDocument/2006/relationships/image" Target="../media/image410.emf"/><Relationship Id="rId89" Type="http://schemas.openxmlformats.org/officeDocument/2006/relationships/image" Target="../media/image415.emf"/><Relationship Id="rId16" Type="http://schemas.openxmlformats.org/officeDocument/2006/relationships/image" Target="../media/image342.emf"/><Relationship Id="rId107" Type="http://schemas.openxmlformats.org/officeDocument/2006/relationships/image" Target="../media/image433.emf"/><Relationship Id="rId11" Type="http://schemas.openxmlformats.org/officeDocument/2006/relationships/image" Target="../media/image337.emf"/><Relationship Id="rId32" Type="http://schemas.openxmlformats.org/officeDocument/2006/relationships/image" Target="../media/image358.emf"/><Relationship Id="rId37" Type="http://schemas.openxmlformats.org/officeDocument/2006/relationships/image" Target="../media/image363.emf"/><Relationship Id="rId53" Type="http://schemas.openxmlformats.org/officeDocument/2006/relationships/image" Target="../media/image379.emf"/><Relationship Id="rId58" Type="http://schemas.openxmlformats.org/officeDocument/2006/relationships/image" Target="../media/image384.emf"/><Relationship Id="rId74" Type="http://schemas.openxmlformats.org/officeDocument/2006/relationships/image" Target="../media/image400.emf"/><Relationship Id="rId79" Type="http://schemas.openxmlformats.org/officeDocument/2006/relationships/image" Target="../media/image405.emf"/><Relationship Id="rId102" Type="http://schemas.openxmlformats.org/officeDocument/2006/relationships/image" Target="../media/image428.emf"/><Relationship Id="rId5" Type="http://schemas.openxmlformats.org/officeDocument/2006/relationships/image" Target="../media/image331.emf"/><Relationship Id="rId90" Type="http://schemas.openxmlformats.org/officeDocument/2006/relationships/image" Target="../media/image416.emf"/><Relationship Id="rId95" Type="http://schemas.openxmlformats.org/officeDocument/2006/relationships/image" Target="../media/image421.emf"/><Relationship Id="rId22" Type="http://schemas.openxmlformats.org/officeDocument/2006/relationships/image" Target="../media/image348.emf"/><Relationship Id="rId27" Type="http://schemas.openxmlformats.org/officeDocument/2006/relationships/image" Target="../media/image353.emf"/><Relationship Id="rId43" Type="http://schemas.openxmlformats.org/officeDocument/2006/relationships/image" Target="../media/image369.emf"/><Relationship Id="rId48" Type="http://schemas.openxmlformats.org/officeDocument/2006/relationships/image" Target="../media/image374.emf"/><Relationship Id="rId64" Type="http://schemas.openxmlformats.org/officeDocument/2006/relationships/image" Target="../media/image390.emf"/><Relationship Id="rId69" Type="http://schemas.openxmlformats.org/officeDocument/2006/relationships/image" Target="../media/image395.emf"/><Relationship Id="rId80" Type="http://schemas.openxmlformats.org/officeDocument/2006/relationships/image" Target="../media/image406.emf"/><Relationship Id="rId85" Type="http://schemas.openxmlformats.org/officeDocument/2006/relationships/image" Target="../media/image411.emf"/><Relationship Id="rId12" Type="http://schemas.openxmlformats.org/officeDocument/2006/relationships/image" Target="../media/image338.emf"/><Relationship Id="rId17" Type="http://schemas.openxmlformats.org/officeDocument/2006/relationships/image" Target="../media/image343.emf"/><Relationship Id="rId33" Type="http://schemas.openxmlformats.org/officeDocument/2006/relationships/image" Target="../media/image359.emf"/><Relationship Id="rId38" Type="http://schemas.openxmlformats.org/officeDocument/2006/relationships/image" Target="../media/image364.emf"/><Relationship Id="rId59" Type="http://schemas.openxmlformats.org/officeDocument/2006/relationships/image" Target="../media/image385.emf"/><Relationship Id="rId103" Type="http://schemas.openxmlformats.org/officeDocument/2006/relationships/image" Target="../media/image429.emf"/><Relationship Id="rId108" Type="http://schemas.openxmlformats.org/officeDocument/2006/relationships/image" Target="../media/image434.emf"/><Relationship Id="rId54" Type="http://schemas.openxmlformats.org/officeDocument/2006/relationships/image" Target="../media/image380.emf"/><Relationship Id="rId70" Type="http://schemas.openxmlformats.org/officeDocument/2006/relationships/image" Target="../media/image396.emf"/><Relationship Id="rId75" Type="http://schemas.openxmlformats.org/officeDocument/2006/relationships/image" Target="../media/image401.emf"/><Relationship Id="rId91" Type="http://schemas.openxmlformats.org/officeDocument/2006/relationships/image" Target="../media/image417.emf"/><Relationship Id="rId96" Type="http://schemas.openxmlformats.org/officeDocument/2006/relationships/image" Target="../media/image422.emf"/><Relationship Id="rId1" Type="http://schemas.openxmlformats.org/officeDocument/2006/relationships/slideLayout" Target="../slideLayouts/slideLayout4.xml"/><Relationship Id="rId6" Type="http://schemas.openxmlformats.org/officeDocument/2006/relationships/image" Target="../media/image332.emf"/><Relationship Id="rId15" Type="http://schemas.openxmlformats.org/officeDocument/2006/relationships/image" Target="../media/image341.emf"/><Relationship Id="rId23" Type="http://schemas.openxmlformats.org/officeDocument/2006/relationships/image" Target="../media/image349.emf"/><Relationship Id="rId28" Type="http://schemas.openxmlformats.org/officeDocument/2006/relationships/image" Target="../media/image354.emf"/><Relationship Id="rId36" Type="http://schemas.openxmlformats.org/officeDocument/2006/relationships/image" Target="../media/image362.emf"/><Relationship Id="rId49" Type="http://schemas.openxmlformats.org/officeDocument/2006/relationships/image" Target="../media/image375.emf"/><Relationship Id="rId57" Type="http://schemas.openxmlformats.org/officeDocument/2006/relationships/image" Target="../media/image383.emf"/><Relationship Id="rId106" Type="http://schemas.openxmlformats.org/officeDocument/2006/relationships/image" Target="../media/image432.emf"/><Relationship Id="rId10" Type="http://schemas.openxmlformats.org/officeDocument/2006/relationships/image" Target="../media/image336.emf"/><Relationship Id="rId31" Type="http://schemas.openxmlformats.org/officeDocument/2006/relationships/image" Target="../media/image357.emf"/><Relationship Id="rId44" Type="http://schemas.openxmlformats.org/officeDocument/2006/relationships/image" Target="../media/image370.emf"/><Relationship Id="rId52" Type="http://schemas.openxmlformats.org/officeDocument/2006/relationships/image" Target="../media/image378.emf"/><Relationship Id="rId60" Type="http://schemas.openxmlformats.org/officeDocument/2006/relationships/image" Target="../media/image386.emf"/><Relationship Id="rId65" Type="http://schemas.openxmlformats.org/officeDocument/2006/relationships/image" Target="../media/image391.emf"/><Relationship Id="rId73" Type="http://schemas.openxmlformats.org/officeDocument/2006/relationships/image" Target="../media/image399.emf"/><Relationship Id="rId78" Type="http://schemas.openxmlformats.org/officeDocument/2006/relationships/image" Target="../media/image404.emf"/><Relationship Id="rId81" Type="http://schemas.openxmlformats.org/officeDocument/2006/relationships/image" Target="../media/image407.emf"/><Relationship Id="rId86" Type="http://schemas.openxmlformats.org/officeDocument/2006/relationships/image" Target="../media/image412.emf"/><Relationship Id="rId94" Type="http://schemas.openxmlformats.org/officeDocument/2006/relationships/image" Target="../media/image420.emf"/><Relationship Id="rId99" Type="http://schemas.openxmlformats.org/officeDocument/2006/relationships/image" Target="../media/image425.emf"/><Relationship Id="rId101" Type="http://schemas.openxmlformats.org/officeDocument/2006/relationships/image" Target="../media/image427.emf"/><Relationship Id="rId4" Type="http://schemas.openxmlformats.org/officeDocument/2006/relationships/image" Target="../media/image330.emf"/><Relationship Id="rId9" Type="http://schemas.openxmlformats.org/officeDocument/2006/relationships/image" Target="../media/image335.emf"/><Relationship Id="rId13" Type="http://schemas.openxmlformats.org/officeDocument/2006/relationships/image" Target="../media/image339.emf"/><Relationship Id="rId18" Type="http://schemas.openxmlformats.org/officeDocument/2006/relationships/image" Target="../media/image344.emf"/><Relationship Id="rId39" Type="http://schemas.openxmlformats.org/officeDocument/2006/relationships/image" Target="../media/image365.emf"/><Relationship Id="rId109" Type="http://schemas.openxmlformats.org/officeDocument/2006/relationships/image" Target="../media/image435.emf"/><Relationship Id="rId34" Type="http://schemas.openxmlformats.org/officeDocument/2006/relationships/image" Target="../media/image360.emf"/><Relationship Id="rId50" Type="http://schemas.openxmlformats.org/officeDocument/2006/relationships/image" Target="../media/image376.emf"/><Relationship Id="rId55" Type="http://schemas.openxmlformats.org/officeDocument/2006/relationships/image" Target="../media/image381.emf"/><Relationship Id="rId76" Type="http://schemas.openxmlformats.org/officeDocument/2006/relationships/image" Target="../media/image402.emf"/><Relationship Id="rId97" Type="http://schemas.openxmlformats.org/officeDocument/2006/relationships/image" Target="../media/image423.emf"/><Relationship Id="rId104" Type="http://schemas.openxmlformats.org/officeDocument/2006/relationships/image" Target="../media/image430.emf"/><Relationship Id="rId7" Type="http://schemas.openxmlformats.org/officeDocument/2006/relationships/image" Target="../media/image333.emf"/><Relationship Id="rId71" Type="http://schemas.openxmlformats.org/officeDocument/2006/relationships/image" Target="../media/image397.emf"/><Relationship Id="rId92" Type="http://schemas.openxmlformats.org/officeDocument/2006/relationships/image" Target="../media/image418.emf"/><Relationship Id="rId2" Type="http://schemas.openxmlformats.org/officeDocument/2006/relationships/notesSlide" Target="../notesSlides/notesSlide7.xml"/><Relationship Id="rId29" Type="http://schemas.openxmlformats.org/officeDocument/2006/relationships/image" Target="../media/image355.emf"/><Relationship Id="rId24" Type="http://schemas.openxmlformats.org/officeDocument/2006/relationships/image" Target="../media/image350.emf"/><Relationship Id="rId40" Type="http://schemas.openxmlformats.org/officeDocument/2006/relationships/image" Target="../media/image366.emf"/><Relationship Id="rId45" Type="http://schemas.openxmlformats.org/officeDocument/2006/relationships/image" Target="../media/image371.emf"/><Relationship Id="rId66" Type="http://schemas.openxmlformats.org/officeDocument/2006/relationships/image" Target="../media/image392.emf"/><Relationship Id="rId87" Type="http://schemas.openxmlformats.org/officeDocument/2006/relationships/image" Target="../media/image413.emf"/><Relationship Id="rId110" Type="http://schemas.openxmlformats.org/officeDocument/2006/relationships/image" Target="../media/image436.emf"/><Relationship Id="rId61" Type="http://schemas.openxmlformats.org/officeDocument/2006/relationships/image" Target="../media/image387.emf"/><Relationship Id="rId82" Type="http://schemas.openxmlformats.org/officeDocument/2006/relationships/image" Target="../media/image408.emf"/><Relationship Id="rId19" Type="http://schemas.openxmlformats.org/officeDocument/2006/relationships/image" Target="../media/image345.emf"/><Relationship Id="rId14" Type="http://schemas.openxmlformats.org/officeDocument/2006/relationships/image" Target="../media/image340.emf"/><Relationship Id="rId30" Type="http://schemas.openxmlformats.org/officeDocument/2006/relationships/image" Target="../media/image356.emf"/><Relationship Id="rId35" Type="http://schemas.openxmlformats.org/officeDocument/2006/relationships/image" Target="../media/image361.emf"/><Relationship Id="rId56" Type="http://schemas.openxmlformats.org/officeDocument/2006/relationships/image" Target="../media/image382.emf"/><Relationship Id="rId77" Type="http://schemas.openxmlformats.org/officeDocument/2006/relationships/image" Target="../media/image403.emf"/><Relationship Id="rId100" Type="http://schemas.openxmlformats.org/officeDocument/2006/relationships/image" Target="../media/image426.emf"/><Relationship Id="rId105" Type="http://schemas.openxmlformats.org/officeDocument/2006/relationships/image" Target="../media/image431.emf"/><Relationship Id="rId8" Type="http://schemas.openxmlformats.org/officeDocument/2006/relationships/image" Target="../media/image334.emf"/><Relationship Id="rId51" Type="http://schemas.openxmlformats.org/officeDocument/2006/relationships/image" Target="../media/image377.emf"/><Relationship Id="rId72" Type="http://schemas.openxmlformats.org/officeDocument/2006/relationships/image" Target="../media/image398.emf"/><Relationship Id="rId93" Type="http://schemas.openxmlformats.org/officeDocument/2006/relationships/image" Target="../media/image419.emf"/><Relationship Id="rId98" Type="http://schemas.openxmlformats.org/officeDocument/2006/relationships/image" Target="../media/image424.emf"/><Relationship Id="rId3" Type="http://schemas.openxmlformats.org/officeDocument/2006/relationships/image" Target="../media/image329.emf"/><Relationship Id="rId25" Type="http://schemas.openxmlformats.org/officeDocument/2006/relationships/image" Target="../media/image351.emf"/><Relationship Id="rId46" Type="http://schemas.openxmlformats.org/officeDocument/2006/relationships/image" Target="../media/image372.emf"/><Relationship Id="rId67" Type="http://schemas.openxmlformats.org/officeDocument/2006/relationships/image" Target="../media/image393.emf"/><Relationship Id="rId20" Type="http://schemas.openxmlformats.org/officeDocument/2006/relationships/image" Target="../media/image346.emf"/><Relationship Id="rId41" Type="http://schemas.openxmlformats.org/officeDocument/2006/relationships/image" Target="../media/image367.emf"/><Relationship Id="rId62" Type="http://schemas.openxmlformats.org/officeDocument/2006/relationships/image" Target="../media/image388.emf"/><Relationship Id="rId83" Type="http://schemas.openxmlformats.org/officeDocument/2006/relationships/image" Target="../media/image409.emf"/><Relationship Id="rId88" Type="http://schemas.openxmlformats.org/officeDocument/2006/relationships/image" Target="../media/image414.emf"/><Relationship Id="rId111" Type="http://schemas.openxmlformats.org/officeDocument/2006/relationships/image" Target="../media/image437.png"/></Relationships>
</file>

<file path=ppt/slides/_rels/slide8.xml.rels><?xml version="1.0" encoding="UTF-8" standalone="yes"?>
<Relationships xmlns="http://schemas.openxmlformats.org/package/2006/relationships"><Relationship Id="rId8" Type="http://schemas.openxmlformats.org/officeDocument/2006/relationships/image" Target="../media/image443.emf"/><Relationship Id="rId13" Type="http://schemas.openxmlformats.org/officeDocument/2006/relationships/image" Target="../media/image448.emf"/><Relationship Id="rId18" Type="http://schemas.openxmlformats.org/officeDocument/2006/relationships/image" Target="../media/image453.emf"/><Relationship Id="rId26" Type="http://schemas.openxmlformats.org/officeDocument/2006/relationships/image" Target="../media/image461.emf"/><Relationship Id="rId3" Type="http://schemas.openxmlformats.org/officeDocument/2006/relationships/image" Target="../media/image438.emf"/><Relationship Id="rId21" Type="http://schemas.openxmlformats.org/officeDocument/2006/relationships/image" Target="../media/image456.emf"/><Relationship Id="rId7" Type="http://schemas.openxmlformats.org/officeDocument/2006/relationships/image" Target="../media/image442.emf"/><Relationship Id="rId12" Type="http://schemas.openxmlformats.org/officeDocument/2006/relationships/image" Target="../media/image447.emf"/><Relationship Id="rId17" Type="http://schemas.openxmlformats.org/officeDocument/2006/relationships/image" Target="../media/image452.emf"/><Relationship Id="rId25" Type="http://schemas.openxmlformats.org/officeDocument/2006/relationships/image" Target="../media/image460.emf"/><Relationship Id="rId2" Type="http://schemas.openxmlformats.org/officeDocument/2006/relationships/notesSlide" Target="../notesSlides/notesSlide8.xml"/><Relationship Id="rId16" Type="http://schemas.openxmlformats.org/officeDocument/2006/relationships/image" Target="../media/image451.emf"/><Relationship Id="rId20" Type="http://schemas.openxmlformats.org/officeDocument/2006/relationships/image" Target="../media/image455.emf"/><Relationship Id="rId29" Type="http://schemas.openxmlformats.org/officeDocument/2006/relationships/image" Target="../media/image464.emf"/><Relationship Id="rId1" Type="http://schemas.openxmlformats.org/officeDocument/2006/relationships/slideLayout" Target="../slideLayouts/slideLayout4.xml"/><Relationship Id="rId6" Type="http://schemas.openxmlformats.org/officeDocument/2006/relationships/image" Target="../media/image441.emf"/><Relationship Id="rId11" Type="http://schemas.openxmlformats.org/officeDocument/2006/relationships/image" Target="../media/image446.emf"/><Relationship Id="rId24" Type="http://schemas.openxmlformats.org/officeDocument/2006/relationships/image" Target="../media/image459.emf"/><Relationship Id="rId5" Type="http://schemas.openxmlformats.org/officeDocument/2006/relationships/image" Target="../media/image440.emf"/><Relationship Id="rId15" Type="http://schemas.openxmlformats.org/officeDocument/2006/relationships/image" Target="../media/image450.emf"/><Relationship Id="rId23" Type="http://schemas.openxmlformats.org/officeDocument/2006/relationships/image" Target="../media/image458.emf"/><Relationship Id="rId28" Type="http://schemas.openxmlformats.org/officeDocument/2006/relationships/image" Target="../media/image463.emf"/><Relationship Id="rId10" Type="http://schemas.openxmlformats.org/officeDocument/2006/relationships/image" Target="../media/image445.emf"/><Relationship Id="rId19" Type="http://schemas.openxmlformats.org/officeDocument/2006/relationships/image" Target="../media/image454.emf"/><Relationship Id="rId4" Type="http://schemas.openxmlformats.org/officeDocument/2006/relationships/image" Target="../media/image439.emf"/><Relationship Id="rId9" Type="http://schemas.openxmlformats.org/officeDocument/2006/relationships/image" Target="../media/image444.emf"/><Relationship Id="rId14" Type="http://schemas.openxmlformats.org/officeDocument/2006/relationships/image" Target="../media/image449.emf"/><Relationship Id="rId22" Type="http://schemas.openxmlformats.org/officeDocument/2006/relationships/image" Target="../media/image457.emf"/><Relationship Id="rId27" Type="http://schemas.openxmlformats.org/officeDocument/2006/relationships/image" Target="../media/image462.emf"/><Relationship Id="rId30" Type="http://schemas.openxmlformats.org/officeDocument/2006/relationships/image" Target="../media/image465.emf"/></Relationships>
</file>

<file path=ppt/slides/_rels/slide9.xml.rels><?xml version="1.0" encoding="UTF-8" standalone="yes"?>
<Relationships xmlns="http://schemas.openxmlformats.org/package/2006/relationships"><Relationship Id="rId26" Type="http://schemas.openxmlformats.org/officeDocument/2006/relationships/image" Target="../media/image489.emf"/><Relationship Id="rId21" Type="http://schemas.openxmlformats.org/officeDocument/2006/relationships/image" Target="../media/image484.emf"/><Relationship Id="rId42" Type="http://schemas.openxmlformats.org/officeDocument/2006/relationships/image" Target="../media/image505.emf"/><Relationship Id="rId47" Type="http://schemas.openxmlformats.org/officeDocument/2006/relationships/image" Target="../media/image510.emf"/><Relationship Id="rId63" Type="http://schemas.openxmlformats.org/officeDocument/2006/relationships/image" Target="../media/image526.emf"/><Relationship Id="rId68" Type="http://schemas.openxmlformats.org/officeDocument/2006/relationships/image" Target="../media/image531.emf"/><Relationship Id="rId2" Type="http://schemas.openxmlformats.org/officeDocument/2006/relationships/notesSlide" Target="../notesSlides/notesSlide9.xml"/><Relationship Id="rId16" Type="http://schemas.openxmlformats.org/officeDocument/2006/relationships/image" Target="../media/image479.emf"/><Relationship Id="rId29" Type="http://schemas.openxmlformats.org/officeDocument/2006/relationships/image" Target="../media/image492.emf"/><Relationship Id="rId11" Type="http://schemas.openxmlformats.org/officeDocument/2006/relationships/image" Target="../media/image474.emf"/><Relationship Id="rId24" Type="http://schemas.openxmlformats.org/officeDocument/2006/relationships/image" Target="../media/image487.emf"/><Relationship Id="rId32" Type="http://schemas.openxmlformats.org/officeDocument/2006/relationships/image" Target="../media/image495.emf"/><Relationship Id="rId37" Type="http://schemas.openxmlformats.org/officeDocument/2006/relationships/image" Target="../media/image500.emf"/><Relationship Id="rId40" Type="http://schemas.openxmlformats.org/officeDocument/2006/relationships/image" Target="../media/image503.emf"/><Relationship Id="rId45" Type="http://schemas.openxmlformats.org/officeDocument/2006/relationships/image" Target="../media/image508.emf"/><Relationship Id="rId53" Type="http://schemas.openxmlformats.org/officeDocument/2006/relationships/image" Target="../media/image516.emf"/><Relationship Id="rId58" Type="http://schemas.openxmlformats.org/officeDocument/2006/relationships/image" Target="../media/image521.emf"/><Relationship Id="rId66" Type="http://schemas.openxmlformats.org/officeDocument/2006/relationships/image" Target="../media/image529.emf"/><Relationship Id="rId74" Type="http://schemas.openxmlformats.org/officeDocument/2006/relationships/image" Target="../media/image537.emf"/><Relationship Id="rId5" Type="http://schemas.openxmlformats.org/officeDocument/2006/relationships/image" Target="../media/image468.emf"/><Relationship Id="rId61" Type="http://schemas.openxmlformats.org/officeDocument/2006/relationships/image" Target="../media/image524.emf"/><Relationship Id="rId19" Type="http://schemas.openxmlformats.org/officeDocument/2006/relationships/image" Target="../media/image482.emf"/><Relationship Id="rId14" Type="http://schemas.openxmlformats.org/officeDocument/2006/relationships/image" Target="../media/image477.emf"/><Relationship Id="rId22" Type="http://schemas.openxmlformats.org/officeDocument/2006/relationships/image" Target="../media/image485.emf"/><Relationship Id="rId27" Type="http://schemas.openxmlformats.org/officeDocument/2006/relationships/image" Target="../media/image490.emf"/><Relationship Id="rId30" Type="http://schemas.openxmlformats.org/officeDocument/2006/relationships/image" Target="../media/image493.emf"/><Relationship Id="rId35" Type="http://schemas.openxmlformats.org/officeDocument/2006/relationships/image" Target="../media/image498.emf"/><Relationship Id="rId43" Type="http://schemas.openxmlformats.org/officeDocument/2006/relationships/image" Target="../media/image506.emf"/><Relationship Id="rId48" Type="http://schemas.openxmlformats.org/officeDocument/2006/relationships/image" Target="../media/image511.emf"/><Relationship Id="rId56" Type="http://schemas.openxmlformats.org/officeDocument/2006/relationships/image" Target="../media/image519.emf"/><Relationship Id="rId64" Type="http://schemas.openxmlformats.org/officeDocument/2006/relationships/image" Target="../media/image527.emf"/><Relationship Id="rId69" Type="http://schemas.openxmlformats.org/officeDocument/2006/relationships/image" Target="../media/image532.emf"/><Relationship Id="rId8" Type="http://schemas.openxmlformats.org/officeDocument/2006/relationships/image" Target="../media/image471.emf"/><Relationship Id="rId51" Type="http://schemas.openxmlformats.org/officeDocument/2006/relationships/image" Target="../media/image514.emf"/><Relationship Id="rId72" Type="http://schemas.openxmlformats.org/officeDocument/2006/relationships/image" Target="../media/image535.emf"/><Relationship Id="rId3" Type="http://schemas.openxmlformats.org/officeDocument/2006/relationships/image" Target="../media/image466.emf"/><Relationship Id="rId12" Type="http://schemas.openxmlformats.org/officeDocument/2006/relationships/image" Target="../media/image475.emf"/><Relationship Id="rId17" Type="http://schemas.openxmlformats.org/officeDocument/2006/relationships/image" Target="../media/image480.emf"/><Relationship Id="rId25" Type="http://schemas.openxmlformats.org/officeDocument/2006/relationships/image" Target="../media/image488.emf"/><Relationship Id="rId33" Type="http://schemas.openxmlformats.org/officeDocument/2006/relationships/image" Target="../media/image496.emf"/><Relationship Id="rId38" Type="http://schemas.openxmlformats.org/officeDocument/2006/relationships/image" Target="../media/image501.emf"/><Relationship Id="rId46" Type="http://schemas.openxmlformats.org/officeDocument/2006/relationships/image" Target="../media/image509.emf"/><Relationship Id="rId59" Type="http://schemas.openxmlformats.org/officeDocument/2006/relationships/image" Target="../media/image522.emf"/><Relationship Id="rId67" Type="http://schemas.openxmlformats.org/officeDocument/2006/relationships/image" Target="../media/image530.emf"/><Relationship Id="rId20" Type="http://schemas.openxmlformats.org/officeDocument/2006/relationships/image" Target="../media/image483.emf"/><Relationship Id="rId41" Type="http://schemas.openxmlformats.org/officeDocument/2006/relationships/image" Target="../media/image504.emf"/><Relationship Id="rId54" Type="http://schemas.openxmlformats.org/officeDocument/2006/relationships/image" Target="../media/image517.emf"/><Relationship Id="rId62" Type="http://schemas.openxmlformats.org/officeDocument/2006/relationships/image" Target="../media/image525.emf"/><Relationship Id="rId70" Type="http://schemas.openxmlformats.org/officeDocument/2006/relationships/image" Target="../media/image533.emf"/><Relationship Id="rId75" Type="http://schemas.openxmlformats.org/officeDocument/2006/relationships/image" Target="../media/image538.emf"/><Relationship Id="rId1" Type="http://schemas.openxmlformats.org/officeDocument/2006/relationships/slideLayout" Target="../slideLayouts/slideLayout12.xml"/><Relationship Id="rId6" Type="http://schemas.openxmlformats.org/officeDocument/2006/relationships/image" Target="../media/image469.emf"/><Relationship Id="rId15" Type="http://schemas.openxmlformats.org/officeDocument/2006/relationships/image" Target="../media/image478.emf"/><Relationship Id="rId23" Type="http://schemas.openxmlformats.org/officeDocument/2006/relationships/image" Target="../media/image486.emf"/><Relationship Id="rId28" Type="http://schemas.openxmlformats.org/officeDocument/2006/relationships/image" Target="../media/image491.emf"/><Relationship Id="rId36" Type="http://schemas.openxmlformats.org/officeDocument/2006/relationships/image" Target="../media/image499.emf"/><Relationship Id="rId49" Type="http://schemas.openxmlformats.org/officeDocument/2006/relationships/image" Target="../media/image512.emf"/><Relationship Id="rId57" Type="http://schemas.openxmlformats.org/officeDocument/2006/relationships/image" Target="../media/image520.emf"/><Relationship Id="rId10" Type="http://schemas.openxmlformats.org/officeDocument/2006/relationships/image" Target="../media/image473.emf"/><Relationship Id="rId31" Type="http://schemas.openxmlformats.org/officeDocument/2006/relationships/image" Target="../media/image494.emf"/><Relationship Id="rId44" Type="http://schemas.openxmlformats.org/officeDocument/2006/relationships/image" Target="../media/image507.emf"/><Relationship Id="rId52" Type="http://schemas.openxmlformats.org/officeDocument/2006/relationships/image" Target="../media/image515.emf"/><Relationship Id="rId60" Type="http://schemas.openxmlformats.org/officeDocument/2006/relationships/image" Target="../media/image523.emf"/><Relationship Id="rId65" Type="http://schemas.openxmlformats.org/officeDocument/2006/relationships/image" Target="../media/image528.emf"/><Relationship Id="rId73" Type="http://schemas.openxmlformats.org/officeDocument/2006/relationships/image" Target="../media/image536.emf"/><Relationship Id="rId4" Type="http://schemas.openxmlformats.org/officeDocument/2006/relationships/image" Target="../media/image467.emf"/><Relationship Id="rId9" Type="http://schemas.openxmlformats.org/officeDocument/2006/relationships/image" Target="../media/image472.emf"/><Relationship Id="rId13" Type="http://schemas.openxmlformats.org/officeDocument/2006/relationships/image" Target="../media/image476.emf"/><Relationship Id="rId18" Type="http://schemas.openxmlformats.org/officeDocument/2006/relationships/image" Target="../media/image481.emf"/><Relationship Id="rId39" Type="http://schemas.openxmlformats.org/officeDocument/2006/relationships/image" Target="../media/image502.emf"/><Relationship Id="rId34" Type="http://schemas.openxmlformats.org/officeDocument/2006/relationships/image" Target="../media/image497.emf"/><Relationship Id="rId50" Type="http://schemas.openxmlformats.org/officeDocument/2006/relationships/image" Target="../media/image513.emf"/><Relationship Id="rId55" Type="http://schemas.openxmlformats.org/officeDocument/2006/relationships/image" Target="../media/image518.emf"/><Relationship Id="rId76" Type="http://schemas.openxmlformats.org/officeDocument/2006/relationships/image" Target="../media/image539.emf"/><Relationship Id="rId7" Type="http://schemas.openxmlformats.org/officeDocument/2006/relationships/image" Target="../media/image470.emf"/><Relationship Id="rId71" Type="http://schemas.openxmlformats.org/officeDocument/2006/relationships/image" Target="../media/image5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diagBrick">
            <a:fgClr>
              <a:srgbClr val="FFFF66"/>
            </a:fgClr>
            <a:bgClr>
              <a:schemeClr val="bg1"/>
            </a:bgClr>
          </a:patt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33CC33"/>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rPr>
              <a:t>D</a:t>
            </a:r>
            <a:r>
              <a:rPr lang="en-GB" sz="2100" dirty="0">
                <a:solidFill>
                  <a:srgbClr val="33CC33"/>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33CC33"/>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33CC33"/>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65687" y="595164"/>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6" y="4236796"/>
            <a:ext cx="4712610" cy="2730729"/>
          </a:xfrm>
          <a:prstGeom prst="rect">
            <a:avLst/>
          </a:prstGeom>
          <a:blipFill>
            <a:blip r:embed="rId6"/>
            <a:stretch>
              <a:fillRect/>
            </a:stretch>
          </a:blipFill>
          <a:ln w="73025" cap="rnd" cmpd="sng">
            <a:solidFill>
              <a:schemeClr val="tx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200" dirty="0">
                <a:ln w="28575" cap="rnd" cmpd="dbl">
                  <a:noFill/>
                  <a:bevel/>
                </a:ln>
                <a:effectLst/>
                <a:latin typeface="Algerian" panose="04020705040A02060702" pitchFamily="82" charset="0"/>
                <a:ea typeface="Gungsuh" pitchFamily="18" charset="-127"/>
                <a:cs typeface="Arial" panose="020B0604020202020204" pitchFamily="34" charset="0"/>
              </a:rPr>
              <a:t> </a:t>
            </a:r>
            <a:r>
              <a:rPr lang="cs-CZ" sz="3600" dirty="0">
                <a:ln w="38100" cap="rnd" cmpd="dbl">
                  <a:solidFill>
                    <a:srgbClr val="0033CC"/>
                  </a:solidFill>
                  <a:bevel/>
                </a:ln>
                <a:solidFill>
                  <a:srgbClr val="C11919"/>
                </a:solidFill>
                <a:effectLst/>
                <a:latin typeface="Broadway" panose="04040905080B02020502" pitchFamily="82" charset="0"/>
                <a:ea typeface="Gungsuh" pitchFamily="18" charset="-127"/>
                <a:cs typeface="Arial" panose="020B0604020202020204" pitchFamily="34" charset="0"/>
              </a:rPr>
              <a:t>4</a:t>
            </a:r>
            <a:r>
              <a:rPr lang="cs-CZ" sz="4800" dirty="0">
                <a:ln w="38100" cap="rnd" cmpd="dbl">
                  <a:solidFill>
                    <a:srgbClr val="0033CC"/>
                  </a:solidFill>
                  <a:bevel/>
                </a:ln>
                <a:solidFill>
                  <a:srgbClr val="C11919"/>
                </a:solidFill>
                <a:effectLst/>
                <a:latin typeface="Broadway" panose="04040905080B02020502" pitchFamily="82" charset="0"/>
                <a:ea typeface="STHupo" panose="020B0503020204020204" pitchFamily="2" charset="-122"/>
                <a:cs typeface="Arial" panose="020B0604020202020204" pitchFamily="34" charset="0"/>
              </a:rPr>
              <a:t>.</a:t>
            </a:r>
            <a:endParaRPr lang="cs-CZ" sz="4000" dirty="0">
              <a:ln w="38100" cap="rnd" cmpd="dbl">
                <a:solidFill>
                  <a:srgbClr val="0033CC"/>
                </a:solidFill>
                <a:bevel/>
              </a:ln>
              <a:solidFill>
                <a:srgbClr val="C11919"/>
              </a:solidFill>
              <a:effectLst/>
              <a:latin typeface="Broadway" panose="04040905080B02020502" pitchFamily="82" charset="0"/>
              <a:ea typeface="STHupo" panose="020B0503020204020204" pitchFamily="2" charset="-122"/>
              <a:cs typeface="Arial" panose="020B0604020202020204" pitchFamily="34" charset="0"/>
            </a:endParaRPr>
          </a:p>
          <a:p>
            <a:pPr algn="ctr" eaLnBrk="0" hangingPunct="0">
              <a:defRPr/>
            </a:pPr>
            <a:r>
              <a:rPr lang="cs-CZ" sz="6000" dirty="0">
                <a:ln w="38100" cap="rnd" cmpd="dbl">
                  <a:solidFill>
                    <a:srgbClr val="0033CC"/>
                  </a:solidFill>
                  <a:bevel/>
                </a:ln>
                <a:solidFill>
                  <a:srgbClr val="C11919"/>
                </a:solidFill>
                <a:effectLst/>
                <a:latin typeface="Broadway" panose="04040905080B02020502" pitchFamily="82" charset="0"/>
                <a:ea typeface="STHupo" panose="020B0503020204020204" pitchFamily="2" charset="-122"/>
                <a:cs typeface="Arial" panose="020B0604020202020204" pitchFamily="34" charset="0"/>
              </a:rPr>
              <a:t>SK Baník Modlany</a:t>
            </a:r>
            <a:endParaRPr lang="cs-CZ" sz="5400" dirty="0">
              <a:ln w="38100" cap="rnd" cmpd="dbl">
                <a:solidFill>
                  <a:srgbClr val="0033CC"/>
                </a:solidFill>
                <a:bevel/>
              </a:ln>
              <a:solidFill>
                <a:srgbClr val="C11919"/>
              </a:solidFill>
              <a:effectLst/>
              <a:latin typeface="Broadway" panose="04040905080B02020502" pitchFamily="82" charset="0"/>
              <a:ea typeface="STHupo" panose="020B0503020204020204" pitchFamily="2" charset="-122"/>
              <a:cs typeface="Arial" panose="020B0604020202020204" pitchFamily="34" charset="0"/>
            </a:endParaRPr>
          </a:p>
        </p:txBody>
      </p:sp>
      <p:sp>
        <p:nvSpPr>
          <p:cNvPr id="16" name="TextovéPole 15"/>
          <p:cNvSpPr txBox="1"/>
          <p:nvPr/>
        </p:nvSpPr>
        <p:spPr>
          <a:xfrm>
            <a:off x="5410484" y="2539380"/>
            <a:ext cx="4712610" cy="1548000"/>
          </a:xfrm>
          <a:prstGeom prst="rect">
            <a:avLst/>
          </a:prstGeom>
          <a:blipFill>
            <a:blip r:embed="rId7"/>
            <a:stretch>
              <a:fillRect/>
            </a:stretch>
          </a:blipFill>
          <a:ln w="50800" cap="rnd" cmpd="sng">
            <a:solidFill>
              <a:srgbClr val="006699"/>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400" dirty="0">
                <a:ln w="38100">
                  <a:solidFill>
                    <a:schemeClr val="tx1"/>
                  </a:solidFill>
                </a:ln>
                <a:solidFill>
                  <a:srgbClr val="FFFF00"/>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22.9.2018 sobota    </a:t>
            </a:r>
          </a:p>
          <a:p>
            <a:pPr algn="ctr"/>
            <a:r>
              <a:rPr lang="cs-CZ" sz="3400" dirty="0">
                <a:ln w="38100">
                  <a:solidFill>
                    <a:schemeClr val="tx1"/>
                  </a:solidFill>
                </a:ln>
                <a:solidFill>
                  <a:srgbClr val="FFFF00"/>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10:15 hod  </a:t>
            </a:r>
          </a:p>
          <a:p>
            <a:pPr algn="ctr"/>
            <a:r>
              <a:rPr lang="cs-CZ" sz="3400" dirty="0">
                <a:ln w="38100">
                  <a:solidFill>
                    <a:schemeClr val="tx1"/>
                  </a:solidFill>
                </a:ln>
                <a:solidFill>
                  <a:srgbClr val="FFFF00"/>
                </a:solidFill>
                <a:effectLst>
                  <a:reflection endPos="0" dist="50800" dir="5400000" sy="-100000" algn="bl" rotWithShape="0"/>
                </a:effectLst>
                <a:latin typeface="Arial Black" panose="020B0A04020102020204" pitchFamily="34" charset="0"/>
                <a:ea typeface="FangSong" pitchFamily="49" charset="-122"/>
                <a:cs typeface="Arial" panose="020B0604020202020204" pitchFamily="34" charset="0"/>
              </a:rPr>
              <a:t>7. kolo</a:t>
            </a:r>
          </a:p>
        </p:txBody>
      </p:sp>
      <p:sp>
        <p:nvSpPr>
          <p:cNvPr id="17" name="AutoShape 3" descr="ů§"/>
          <p:cNvSpPr>
            <a:spLocks noChangeArrowheads="1"/>
          </p:cNvSpPr>
          <p:nvPr/>
        </p:nvSpPr>
        <p:spPr bwMode="auto">
          <a:xfrm>
            <a:off x="5400576" y="62846"/>
            <a:ext cx="4752528" cy="1127576"/>
          </a:xfrm>
          <a:prstGeom prst="flowChartAlternateProcess">
            <a:avLst/>
          </a:prstGeom>
          <a:blipFill dpi="0" rotWithShape="1">
            <a:blip r:embed="rId8">
              <a:alphaModFix amt="86000"/>
            </a:blip>
            <a:srcRect/>
            <a:tile tx="6350" ty="0" sx="100000" sy="100000" flip="none" algn="r"/>
          </a:blipFill>
          <a:ln w="69850" cap="flat" cmpd="sng">
            <a:solidFill>
              <a:srgbClr val="FF9933"/>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4000" dirty="0">
                <a:ln w="9525" cap="rnd">
                  <a:solidFill>
                    <a:srgbClr val="DD1D1D"/>
                  </a:solidFill>
                  <a:miter lim="800000"/>
                </a:ln>
                <a:solidFill>
                  <a:srgbClr val="0000CC"/>
                </a:solidFill>
                <a:latin typeface="Modern No. 20" panose="02070704070505020303" pitchFamily="18" charset="0"/>
                <a:ea typeface="SimHei" pitchFamily="49" charset="-122"/>
                <a:cs typeface="Arial" panose="020B0604020202020204" pitchFamily="34" charset="0"/>
              </a:rPr>
              <a:t>Fotbalový zpravodaj</a:t>
            </a:r>
          </a:p>
          <a:p>
            <a:pPr algn="ctr" eaLnBrk="0" hangingPunct="0">
              <a:defRPr/>
            </a:pPr>
            <a:r>
              <a:rPr lang="cs-CZ" sz="4000" dirty="0">
                <a:ln w="9525" cap="rnd">
                  <a:solidFill>
                    <a:srgbClr val="DD1D1D"/>
                  </a:solidFill>
                  <a:miter lim="800000"/>
                </a:ln>
                <a:solidFill>
                  <a:srgbClr val="0000CC"/>
                </a:solidFill>
                <a:latin typeface="Modern No. 20" panose="02070704070505020303" pitchFamily="18" charset="0"/>
                <a:ea typeface="SimHei" pitchFamily="49" charset="-122"/>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89516"/>
            <a:ext cx="4722518" cy="1005848"/>
          </a:xfrm>
          <a:prstGeom prst="rect">
            <a:avLst/>
          </a:prstGeom>
          <a:pattFill prst="shingle">
            <a:fgClr>
              <a:srgbClr val="FFCC66"/>
            </a:fgClr>
            <a:bgClr>
              <a:schemeClr val="bg1"/>
            </a:bgClr>
          </a:pattFill>
          <a:ln w="57150" cmpd="sng">
            <a:solidFill>
              <a:srgbClr val="33CC33"/>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6350" cap="sq">
                  <a:noFill/>
                  <a:prstDash val="solid"/>
                  <a:miter lim="800000"/>
                </a:ln>
                <a:solidFill>
                  <a:srgbClr val="0033CC"/>
                </a:solidFill>
                <a:effectLst/>
                <a:latin typeface="Microsoft YaHei UI" panose="020B0503020204020204" pitchFamily="34" charset="-122"/>
                <a:ea typeface="Microsoft YaHei UI" panose="020B0503020204020204" pitchFamily="34" charset="-122"/>
                <a:cs typeface="Tahoma" panose="020B0604030504040204" pitchFamily="34" charset="0"/>
              </a:rPr>
              <a:t>Sezóna 2018/2019</a:t>
            </a:r>
          </a:p>
          <a:p>
            <a:pPr algn="ctr"/>
            <a:r>
              <a:rPr lang="cs-CZ" sz="2800" dirty="0">
                <a:ln w="6350" cap="sq">
                  <a:noFill/>
                  <a:prstDash val="solid"/>
                  <a:miter lim="800000"/>
                </a:ln>
                <a:solidFill>
                  <a:srgbClr val="0033CC"/>
                </a:solidFill>
                <a:effectLst/>
                <a:latin typeface="Microsoft YaHei UI" panose="020B0503020204020204" pitchFamily="34" charset="-122"/>
                <a:ea typeface="Microsoft YaHei UI" panose="020B0503020204020204" pitchFamily="34" charset="-122"/>
                <a:cs typeface="Tahoma" panose="020B0604030504040204" pitchFamily="34" charset="0"/>
              </a:rPr>
              <a:t>Ústecký přebor Podzim</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4592" y="4329891"/>
            <a:ext cx="720080" cy="729163"/>
          </a:xfrm>
          <a:prstGeom prst="rect">
            <a:avLst/>
          </a:prstGeom>
        </p:spPr>
      </p:pic>
      <p:pic>
        <p:nvPicPr>
          <p:cNvPr id="6" name="Obrázek 5"/>
          <p:cNvPicPr>
            <a:picLocks noChangeAspect="1"/>
          </p:cNvPicPr>
          <p:nvPr/>
        </p:nvPicPr>
        <p:blipFill>
          <a:blip r:embed="rId10"/>
          <a:stretch>
            <a:fillRect/>
          </a:stretch>
        </p:blipFill>
        <p:spPr>
          <a:xfrm>
            <a:off x="9259694" y="4411588"/>
            <a:ext cx="720080" cy="720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872183" y="7003876"/>
            <a:ext cx="432049" cy="180000"/>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graphicFrame>
        <p:nvGraphicFramePr>
          <p:cNvPr id="2" name="Tabulka 1"/>
          <p:cNvGraphicFramePr>
            <a:graphicFrameLocks noGrp="1"/>
          </p:cNvGraphicFramePr>
          <p:nvPr>
            <p:extLst>
              <p:ext uri="{D42A27DB-BD31-4B8C-83A1-F6EECF244321}">
                <p14:modId xmlns:p14="http://schemas.microsoft.com/office/powerpoint/2010/main" val="2603529333"/>
              </p:ext>
            </p:extLst>
          </p:nvPr>
        </p:nvGraphicFramePr>
        <p:xfrm>
          <a:off x="5401876" y="91108"/>
          <a:ext cx="4608512" cy="5719775"/>
        </p:xfrm>
        <a:graphic>
          <a:graphicData uri="http://schemas.openxmlformats.org/drawingml/2006/table">
            <a:tbl>
              <a:tblPr/>
              <a:tblGrid>
                <a:gridCol w="899222">
                  <a:extLst>
                    <a:ext uri="{9D8B030D-6E8A-4147-A177-3AD203B41FA5}">
                      <a16:colId xmlns:a16="http://schemas.microsoft.com/office/drawing/2014/main" val="2942467050"/>
                    </a:ext>
                  </a:extLst>
                </a:gridCol>
                <a:gridCol w="900978">
                  <a:extLst>
                    <a:ext uri="{9D8B030D-6E8A-4147-A177-3AD203B41FA5}">
                      <a16:colId xmlns:a16="http://schemas.microsoft.com/office/drawing/2014/main" val="3360793555"/>
                    </a:ext>
                  </a:extLst>
                </a:gridCol>
                <a:gridCol w="936104">
                  <a:extLst>
                    <a:ext uri="{9D8B030D-6E8A-4147-A177-3AD203B41FA5}">
                      <a16:colId xmlns:a16="http://schemas.microsoft.com/office/drawing/2014/main" val="1883065711"/>
                    </a:ext>
                  </a:extLst>
                </a:gridCol>
                <a:gridCol w="576064">
                  <a:extLst>
                    <a:ext uri="{9D8B030D-6E8A-4147-A177-3AD203B41FA5}">
                      <a16:colId xmlns:a16="http://schemas.microsoft.com/office/drawing/2014/main" val="3650228925"/>
                    </a:ext>
                  </a:extLst>
                </a:gridCol>
                <a:gridCol w="142716">
                  <a:extLst>
                    <a:ext uri="{9D8B030D-6E8A-4147-A177-3AD203B41FA5}">
                      <a16:colId xmlns:a16="http://schemas.microsoft.com/office/drawing/2014/main" val="460250209"/>
                    </a:ext>
                  </a:extLst>
                </a:gridCol>
                <a:gridCol w="1153428">
                  <a:extLst>
                    <a:ext uri="{9D8B030D-6E8A-4147-A177-3AD203B41FA5}">
                      <a16:colId xmlns:a16="http://schemas.microsoft.com/office/drawing/2014/main" val="1878519896"/>
                    </a:ext>
                  </a:extLst>
                </a:gridCol>
              </a:tblGrid>
              <a:tr h="563030">
                <a:tc gridSpan="3">
                  <a:txBody>
                    <a:bodyPr/>
                    <a:lstStyle/>
                    <a:p>
                      <a:pPr algn="ctr" fontAlgn="ctr"/>
                      <a:r>
                        <a:rPr lang="cs-CZ" sz="1200" b="1" i="0" u="none" strike="noStrike" dirty="0">
                          <a:solidFill>
                            <a:srgbClr val="000000"/>
                          </a:solidFill>
                          <a:effectLst/>
                          <a:latin typeface="Arial" panose="020B0604020202020204" pitchFamily="34" charset="0"/>
                        </a:rPr>
                        <a:t>Ústecký přebor starších a mladších žáků</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gridSpan="2">
                  <a:txBody>
                    <a:bodyPr/>
                    <a:lstStyle/>
                    <a:p>
                      <a:pPr algn="ctr" fontAlgn="ctr"/>
                      <a:r>
                        <a:rPr lang="cs-CZ" sz="1400" b="1" i="0" u="none" strike="noStrike" dirty="0">
                          <a:solidFill>
                            <a:srgbClr val="000000"/>
                          </a:solidFill>
                          <a:effectLst/>
                          <a:latin typeface="Arial" panose="020B0604020202020204" pitchFamily="34" charset="0"/>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cs-CZ"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800" b="1" i="0" u="none" strike="noStrike" dirty="0">
                          <a:solidFill>
                            <a:srgbClr val="000000"/>
                          </a:solidFill>
                          <a:effectLst/>
                          <a:latin typeface="Calibri" panose="020F0502020204030204" pitchFamily="34" charset="0"/>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63575066"/>
                  </a:ext>
                </a:extLst>
              </a:tr>
              <a:tr h="411416">
                <a:tc gridSpan="6">
                  <a:txBody>
                    <a:bodyPr/>
                    <a:lstStyle/>
                    <a:p>
                      <a:pPr algn="ctr" fontAlgn="ctr"/>
                      <a:r>
                        <a:rPr lang="cs-CZ" sz="2000" b="1" i="0" u="none" strike="noStrike" dirty="0">
                          <a:solidFill>
                            <a:srgbClr val="000000"/>
                          </a:solidFill>
                          <a:effectLst/>
                          <a:latin typeface="Arial" panose="020B0604020202020204" pitchFamily="34" charset="0"/>
                        </a:rPr>
                        <a:t>3. kolo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52300289"/>
                  </a:ext>
                </a:extLst>
              </a:tr>
              <a:tr h="542593">
                <a:tc>
                  <a:txBody>
                    <a:bodyPr/>
                    <a:lstStyle/>
                    <a:p>
                      <a:pPr algn="ctr" fontAlgn="ctr"/>
                      <a:r>
                        <a:rPr lang="cs-CZ" sz="1200" b="1" i="0" u="none" strike="noStrike" dirty="0">
                          <a:solidFill>
                            <a:srgbClr val="000000"/>
                          </a:solidFill>
                          <a:effectLst/>
                          <a:latin typeface="Arial" panose="020B0604020202020204" pitchFamily="34" charset="0"/>
                        </a:rPr>
                        <a:t>08.09.2018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5:7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425712058"/>
                  </a:ext>
                </a:extLst>
              </a:tr>
              <a:tr h="720371">
                <a:tc>
                  <a:txBody>
                    <a:bodyPr/>
                    <a:lstStyle/>
                    <a:p>
                      <a:pPr algn="ctr" fontAlgn="ctr"/>
                      <a:r>
                        <a:rPr lang="cs-CZ" sz="1200" b="1" i="0" u="none" strike="noStrike" dirty="0">
                          <a:solidFill>
                            <a:srgbClr val="000000"/>
                          </a:solidFill>
                          <a:effectLst/>
                          <a:latin typeface="Arial" panose="020B0604020202020204" pitchFamily="34" charset="0"/>
                        </a:rPr>
                        <a:t>09.09.2018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Junior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MSK Benešov </a:t>
                      </a:r>
                      <a:r>
                        <a:rPr lang="cs-CZ" sz="1200" b="1" i="0" u="none" strike="noStrike" dirty="0" err="1">
                          <a:solidFill>
                            <a:srgbClr val="000000"/>
                          </a:solidFill>
                          <a:effectLst/>
                          <a:latin typeface="Arial" panose="020B0604020202020204" pitchFamily="34" charset="0"/>
                        </a:rPr>
                        <a:t>n.P</a:t>
                      </a:r>
                      <a:r>
                        <a:rPr lang="cs-CZ" sz="1200" b="1"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 3:2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1849921102"/>
                  </a:ext>
                </a:extLst>
              </a:tr>
              <a:tr h="542593">
                <a:tc>
                  <a:txBody>
                    <a:bodyPr/>
                    <a:lstStyle/>
                    <a:p>
                      <a:pPr algn="ctr" fontAlgn="ctr"/>
                      <a:r>
                        <a:rPr lang="cs-CZ" sz="1200" b="1" i="0" u="none" strike="noStrike">
                          <a:solidFill>
                            <a:srgbClr val="000000"/>
                          </a:solidFill>
                          <a:effectLst/>
                          <a:latin typeface="Arial" panose="020B0604020202020204" pitchFamily="34" charset="0"/>
                        </a:rPr>
                        <a:t>09.09.2018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FK Litoměřicko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1326329830"/>
                  </a:ext>
                </a:extLst>
              </a:tr>
              <a:tr h="411416">
                <a:tc>
                  <a:txBody>
                    <a:bodyPr/>
                    <a:lstStyle/>
                    <a:p>
                      <a:pPr algn="ctr" fontAlgn="ctr"/>
                      <a:r>
                        <a:rPr lang="cs-CZ" sz="1200" b="1" i="0" u="none" strike="noStrike">
                          <a:solidFill>
                            <a:srgbClr val="000000"/>
                          </a:solidFill>
                          <a:effectLst/>
                          <a:latin typeface="Arial" panose="020B0604020202020204" pitchFamily="34" charset="0"/>
                        </a:rPr>
                        <a:t>09.09.2018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10:0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3655331758"/>
                  </a:ext>
                </a:extLst>
              </a:tr>
              <a:tr h="411416">
                <a:tc gridSpan="6">
                  <a:txBody>
                    <a:bodyPr/>
                    <a:lstStyle/>
                    <a:p>
                      <a:pPr algn="ctr" fontAlgn="ctr"/>
                      <a:r>
                        <a:rPr lang="cs-CZ" sz="2000" b="1" i="0" u="none" strike="noStrike" dirty="0">
                          <a:solidFill>
                            <a:srgbClr val="000000"/>
                          </a:solidFill>
                          <a:effectLst/>
                          <a:latin typeface="Arial" panose="020B0604020202020204" pitchFamily="34" charset="0"/>
                        </a:rPr>
                        <a:t>4. kolo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33680592"/>
                  </a:ext>
                </a:extLst>
              </a:tr>
              <a:tr h="542593">
                <a:tc>
                  <a:txBody>
                    <a:bodyPr/>
                    <a:lstStyle/>
                    <a:p>
                      <a:pPr algn="ctr" fontAlgn="ctr"/>
                      <a:r>
                        <a:rPr lang="cs-CZ" sz="1200" b="1" i="0" u="none" strike="noStrike">
                          <a:solidFill>
                            <a:srgbClr val="000000"/>
                          </a:solidFill>
                          <a:effectLst/>
                          <a:latin typeface="Arial" panose="020B06040202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FK Litoměřicko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 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4147376881"/>
                  </a:ext>
                </a:extLst>
              </a:tr>
              <a:tr h="720371">
                <a:tc>
                  <a:txBody>
                    <a:bodyPr/>
                    <a:lstStyle/>
                    <a:p>
                      <a:pPr algn="ctr" fontAlgn="ctr"/>
                      <a:r>
                        <a:rPr lang="cs-CZ" sz="1200" b="1" i="0" u="none" strike="noStrike">
                          <a:solidFill>
                            <a:srgbClr val="000000"/>
                          </a:solidFill>
                          <a:effectLst/>
                          <a:latin typeface="Arial" panose="020B06040202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MSK Benešov </a:t>
                      </a:r>
                      <a:r>
                        <a:rPr lang="cs-CZ" sz="1200" b="1" i="0" u="none" strike="noStrike" dirty="0" err="1">
                          <a:solidFill>
                            <a:srgbClr val="000000"/>
                          </a:solidFill>
                          <a:effectLst/>
                          <a:latin typeface="Arial" panose="020B0604020202020204" pitchFamily="34" charset="0"/>
                        </a:rPr>
                        <a:t>n.P</a:t>
                      </a:r>
                      <a:r>
                        <a:rPr lang="cs-CZ" sz="1200" b="1"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 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1479622283"/>
                  </a:ext>
                </a:extLst>
              </a:tr>
              <a:tr h="411416">
                <a:tc>
                  <a:txBody>
                    <a:bodyPr/>
                    <a:lstStyle/>
                    <a:p>
                      <a:pPr algn="ctr" fontAlgn="ctr"/>
                      <a:r>
                        <a:rPr lang="cs-CZ" sz="1200" b="1" i="0" u="none" strike="noStrike">
                          <a:solidFill>
                            <a:srgbClr val="000000"/>
                          </a:solidFill>
                          <a:effectLst/>
                          <a:latin typeface="Arial" panose="020B06040202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 15:0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430371358"/>
                  </a:ext>
                </a:extLst>
              </a:tr>
              <a:tr h="411416">
                <a:tc>
                  <a:txBody>
                    <a:bodyPr/>
                    <a:lstStyle/>
                    <a:p>
                      <a:pPr algn="ctr" fontAlgn="ctr"/>
                      <a:r>
                        <a:rPr lang="cs-CZ" sz="1200" b="1" i="0" u="none" strike="noStrike">
                          <a:solidFill>
                            <a:srgbClr val="000000"/>
                          </a:solidFill>
                          <a:effectLst/>
                          <a:latin typeface="Arial" panose="020B06040202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SK Junior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 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gridSpan="2">
                  <a:txBody>
                    <a:bodyPr/>
                    <a:lstStyle/>
                    <a:p>
                      <a:pPr algn="ctr" fontAlgn="ctr"/>
                      <a:r>
                        <a:rPr lang="cs-CZ" sz="1200" b="1" i="0" u="none" strike="noStrike" dirty="0">
                          <a:solidFill>
                            <a:srgbClr val="000000"/>
                          </a:solidFill>
                          <a:effectLst/>
                          <a:latin typeface="Arial" panose="020B0604020202020204" pitchFamily="34" charset="0"/>
                        </a:rPr>
                        <a:t> 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extLst>
                  <a:ext uri="{0D108BD9-81ED-4DB2-BD59-A6C34878D82A}">
                    <a16:rowId xmlns:a16="http://schemas.microsoft.com/office/drawing/2014/main" val="4285020158"/>
                  </a:ext>
                </a:extLst>
              </a:tr>
            </a:tbl>
          </a:graphicData>
        </a:graphic>
      </p:graphicFrame>
      <p:pic>
        <p:nvPicPr>
          <p:cNvPr id="3" name="Obrázek 2" descr="Clipart - Fussballspiele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210009" y="6038078"/>
            <a:ext cx="710847" cy="739182"/>
          </a:xfrm>
          <a:prstGeom prst="rect">
            <a:avLst/>
          </a:prstGeom>
        </p:spPr>
      </p:pic>
      <p:sp>
        <p:nvSpPr>
          <p:cNvPr id="69" name="TextovéPole 68">
            <a:extLst>
              <a:ext uri="{FF2B5EF4-FFF2-40B4-BE49-F238E27FC236}">
                <a16:creationId xmlns:a16="http://schemas.microsoft.com/office/drawing/2014/main" id="{603DE634-7BCC-4F85-8132-E169B7DAFEFC}"/>
              </a:ext>
            </a:extLst>
          </p:cNvPr>
          <p:cNvSpPr txBox="1"/>
          <p:nvPr/>
        </p:nvSpPr>
        <p:spPr>
          <a:xfrm>
            <a:off x="143992" y="1501632"/>
            <a:ext cx="4464496" cy="2369880"/>
          </a:xfrm>
          <a:prstGeom prst="rect">
            <a:avLst/>
          </a:prstGeom>
          <a:solidFill>
            <a:srgbClr val="FFFF66"/>
          </a:solidFill>
          <a:effectLst>
            <a:glow rad="101600">
              <a:srgbClr val="FFFF66">
                <a:alpha val="40000"/>
              </a:srgbClr>
            </a:glow>
            <a:softEdge rad="241300"/>
          </a:effectLst>
        </p:spPr>
        <p:txBody>
          <a:bodyPr wrap="square" rtlCol="0">
            <a:spAutoFit/>
          </a:bodyPr>
          <a:lstStyle/>
          <a:p>
            <a:pPr algn="ctr"/>
            <a:r>
              <a:rPr lang="cs-CZ" sz="1800" dirty="0">
                <a:highlight>
                  <a:srgbClr val="00FFFF"/>
                </a:highlight>
                <a:latin typeface="Arial Black" panose="020B0A04020102020204" pitchFamily="34" charset="0"/>
              </a:rPr>
              <a:t>Výsledky 5. kola Přeboru dospělých</a:t>
            </a:r>
          </a:p>
          <a:p>
            <a:r>
              <a:rPr lang="cs-CZ" sz="1600" dirty="0">
                <a:solidFill>
                  <a:srgbClr val="FF0000"/>
                </a:solidFill>
                <a:latin typeface="Arial Black" panose="020B0A04020102020204" pitchFamily="34" charset="0"/>
              </a:rPr>
              <a:t>TJ Perštejn– SK Modlany 2:0(2:0)</a:t>
            </a:r>
          </a:p>
          <a:p>
            <a:r>
              <a:rPr lang="cs-CZ" sz="1600" dirty="0">
                <a:solidFill>
                  <a:srgbClr val="FF0000"/>
                </a:solidFill>
                <a:latin typeface="Arial Black" panose="020B0A04020102020204" pitchFamily="34" charset="0"/>
              </a:rPr>
              <a:t>SK Srbice - ASK Lovosice 2:1(0:0)</a:t>
            </a:r>
          </a:p>
          <a:p>
            <a:r>
              <a:rPr lang="cs-CZ" sz="1600" dirty="0">
                <a:solidFill>
                  <a:srgbClr val="FF0000"/>
                </a:solidFill>
                <a:latin typeface="Arial Black" panose="020B0A04020102020204" pitchFamily="34" charset="0"/>
              </a:rPr>
              <a:t>FK Kadaň - FK Jílové 1:3(0:1)</a:t>
            </a:r>
          </a:p>
          <a:p>
            <a:r>
              <a:rPr lang="cs-CZ" sz="1600" dirty="0">
                <a:solidFill>
                  <a:srgbClr val="FF0000"/>
                </a:solidFill>
                <a:latin typeface="Arial Black" panose="020B0A04020102020204" pitchFamily="34" charset="0"/>
              </a:rPr>
              <a:t>TJ Krupka –FK Modrá 6:1(1:0) </a:t>
            </a:r>
          </a:p>
          <a:p>
            <a:r>
              <a:rPr lang="cs-CZ" sz="1600" dirty="0">
                <a:solidFill>
                  <a:srgbClr val="FF0000"/>
                </a:solidFill>
                <a:latin typeface="Arial Black" panose="020B0A04020102020204" pitchFamily="34" charset="0"/>
              </a:rPr>
              <a:t>Horní Jiřetín – Dobroměřice 3:2(1:0)</a:t>
            </a:r>
          </a:p>
          <a:p>
            <a:r>
              <a:rPr lang="cs-CZ" sz="1600" dirty="0">
                <a:solidFill>
                  <a:srgbClr val="FF0000"/>
                </a:solidFill>
                <a:latin typeface="Arial Black" panose="020B0A04020102020204" pitchFamily="34" charset="0"/>
              </a:rPr>
              <a:t>SK </a:t>
            </a:r>
            <a:r>
              <a:rPr lang="cs-CZ" sz="1600" dirty="0" err="1">
                <a:solidFill>
                  <a:srgbClr val="FF0000"/>
                </a:solidFill>
                <a:latin typeface="Arial Black" panose="020B0A04020102020204" pitchFamily="34" charset="0"/>
              </a:rPr>
              <a:t>SK</a:t>
            </a:r>
            <a:r>
              <a:rPr lang="cs-CZ" sz="1600" dirty="0">
                <a:solidFill>
                  <a:srgbClr val="FF0000"/>
                </a:solidFill>
                <a:latin typeface="Arial Black" panose="020B0A04020102020204" pitchFamily="34" charset="0"/>
              </a:rPr>
              <a:t> Štětí – FK Louny 3:2 PK</a:t>
            </a:r>
          </a:p>
          <a:p>
            <a:r>
              <a:rPr lang="cs-CZ" sz="1600" dirty="0">
                <a:solidFill>
                  <a:srgbClr val="FF0000"/>
                </a:solidFill>
                <a:latin typeface="Arial Black" panose="020B0A04020102020204" pitchFamily="34" charset="0"/>
              </a:rPr>
              <a:t>SK </a:t>
            </a:r>
            <a:r>
              <a:rPr lang="cs-CZ" sz="1600" dirty="0" err="1">
                <a:solidFill>
                  <a:srgbClr val="FF0000"/>
                </a:solidFill>
                <a:latin typeface="Arial Black" panose="020B0A04020102020204" pitchFamily="34" charset="0"/>
              </a:rPr>
              <a:t>Brná</a:t>
            </a:r>
            <a:r>
              <a:rPr lang="cs-CZ" sz="1600" dirty="0">
                <a:solidFill>
                  <a:srgbClr val="FF0000"/>
                </a:solidFill>
                <a:latin typeface="Arial Black" panose="020B0A04020102020204" pitchFamily="34" charset="0"/>
              </a:rPr>
              <a:t> – FK Litoměřicko B 7:1(1:0)</a:t>
            </a:r>
          </a:p>
        </p:txBody>
      </p:sp>
      <p:sp>
        <p:nvSpPr>
          <p:cNvPr id="70" name="TextovéPole 69">
            <a:extLst>
              <a:ext uri="{FF2B5EF4-FFF2-40B4-BE49-F238E27FC236}">
                <a16:creationId xmlns:a16="http://schemas.microsoft.com/office/drawing/2014/main" id="{603DE634-7BCC-4F85-8132-E169B7DAFEFC}"/>
              </a:ext>
            </a:extLst>
          </p:cNvPr>
          <p:cNvSpPr txBox="1"/>
          <p:nvPr/>
        </p:nvSpPr>
        <p:spPr>
          <a:xfrm>
            <a:off x="143992" y="4329418"/>
            <a:ext cx="4464496" cy="2616101"/>
          </a:xfrm>
          <a:prstGeom prst="rect">
            <a:avLst/>
          </a:prstGeom>
          <a:solidFill>
            <a:srgbClr val="00FF00"/>
          </a:solidFill>
          <a:effectLst>
            <a:glow rad="101600">
              <a:srgbClr val="FFFF66">
                <a:alpha val="40000"/>
              </a:srgbClr>
            </a:glow>
            <a:softEdge rad="241300"/>
          </a:effectLst>
        </p:spPr>
        <p:txBody>
          <a:bodyPr wrap="square" rtlCol="0">
            <a:spAutoFit/>
          </a:bodyPr>
          <a:lstStyle/>
          <a:p>
            <a:pPr algn="ctr"/>
            <a:r>
              <a:rPr lang="cs-CZ" sz="1800" dirty="0">
                <a:highlight>
                  <a:srgbClr val="00FFFF"/>
                </a:highlight>
                <a:latin typeface="Arial Black" panose="020B0A04020102020204" pitchFamily="34" charset="0"/>
              </a:rPr>
              <a:t>Výsledky 6. kola Přeboru dospělých</a:t>
            </a:r>
          </a:p>
          <a:p>
            <a:r>
              <a:rPr lang="cs-CZ" sz="1600" dirty="0">
                <a:solidFill>
                  <a:srgbClr val="FF0000"/>
                </a:solidFill>
                <a:latin typeface="Arial Black" panose="020B0A04020102020204" pitchFamily="34" charset="0"/>
              </a:rPr>
              <a:t>Dobroměřice– FK Kadaň  2:1(1:1)	</a:t>
            </a:r>
          </a:p>
          <a:p>
            <a:r>
              <a:rPr lang="cs-CZ" sz="1600" dirty="0">
                <a:solidFill>
                  <a:srgbClr val="FF0000"/>
                </a:solidFill>
                <a:latin typeface="Arial Black" panose="020B0A04020102020204" pitchFamily="34" charset="0"/>
              </a:rPr>
              <a:t>SK </a:t>
            </a:r>
            <a:r>
              <a:rPr lang="cs-CZ" sz="1600" dirty="0" err="1">
                <a:solidFill>
                  <a:srgbClr val="FF0000"/>
                </a:solidFill>
                <a:latin typeface="Arial Black" panose="020B0A04020102020204" pitchFamily="34" charset="0"/>
              </a:rPr>
              <a:t>Brná</a:t>
            </a:r>
            <a:r>
              <a:rPr lang="cs-CZ" sz="1600" dirty="0">
                <a:solidFill>
                  <a:srgbClr val="FF0000"/>
                </a:solidFill>
                <a:latin typeface="Arial Black" panose="020B0A04020102020204" pitchFamily="34" charset="0"/>
              </a:rPr>
              <a:t>-TJ Perštejn 5:1(2:1) </a:t>
            </a:r>
          </a:p>
          <a:p>
            <a:r>
              <a:rPr lang="cs-CZ" sz="1600" dirty="0">
                <a:solidFill>
                  <a:srgbClr val="FF0000"/>
                </a:solidFill>
                <a:latin typeface="Arial Black" panose="020B0A04020102020204" pitchFamily="34" charset="0"/>
              </a:rPr>
              <a:t>FK Jílové – TJ Krupka   1:5(1:1)</a:t>
            </a:r>
          </a:p>
          <a:p>
            <a:r>
              <a:rPr lang="cs-CZ" sz="1600" dirty="0">
                <a:solidFill>
                  <a:srgbClr val="FF0000"/>
                </a:solidFill>
                <a:latin typeface="Arial Black" panose="020B0A04020102020204" pitchFamily="34" charset="0"/>
              </a:rPr>
              <a:t>SK Modlany – Slavoj Žatec 1:3(1:1)</a:t>
            </a:r>
          </a:p>
          <a:p>
            <a:r>
              <a:rPr lang="cs-CZ" sz="1600" dirty="0">
                <a:solidFill>
                  <a:srgbClr val="FF0000"/>
                </a:solidFill>
                <a:latin typeface="Arial Black" panose="020B0A04020102020204" pitchFamily="34" charset="0"/>
              </a:rPr>
              <a:t>SK STAP Vilémov – SK Štětí 1:0(1:0)</a:t>
            </a:r>
          </a:p>
          <a:p>
            <a:r>
              <a:rPr lang="cs-CZ" sz="1600" dirty="0">
                <a:solidFill>
                  <a:srgbClr val="FF0000"/>
                </a:solidFill>
                <a:latin typeface="Arial Black" panose="020B0A04020102020204" pitchFamily="34" charset="0"/>
              </a:rPr>
              <a:t>FK Litoměřicko B–Lovosice  2:1 PK </a:t>
            </a:r>
          </a:p>
          <a:p>
            <a:r>
              <a:rPr lang="cs-CZ" sz="1600" dirty="0">
                <a:solidFill>
                  <a:srgbClr val="FF0000"/>
                </a:solidFill>
                <a:latin typeface="Arial Black" panose="020B0A04020102020204" pitchFamily="34" charset="0"/>
              </a:rPr>
              <a:t>FK Louny – TJ Horné Jiřetín  6:1</a:t>
            </a:r>
          </a:p>
          <a:p>
            <a:r>
              <a:rPr lang="cs-CZ" sz="1600" dirty="0">
                <a:solidFill>
                  <a:srgbClr val="FF0000"/>
                </a:solidFill>
                <a:latin typeface="Arial Black" panose="020B0A04020102020204" pitchFamily="34" charset="0"/>
              </a:rPr>
              <a:t>FK Modrá – Sokol Srbice  2:1 PK</a:t>
            </a:r>
          </a:p>
        </p:txBody>
      </p:sp>
      <p:sp>
        <p:nvSpPr>
          <p:cNvPr id="71" name="Obdélník 70">
            <a:extLst>
              <a:ext uri="{FF2B5EF4-FFF2-40B4-BE49-F238E27FC236}">
                <a16:creationId xmlns:a16="http://schemas.microsoft.com/office/drawing/2014/main" id="{F75DC346-8FB2-449F-B08D-FE408092AFA8}"/>
              </a:ext>
            </a:extLst>
          </p:cNvPr>
          <p:cNvSpPr/>
          <p:nvPr/>
        </p:nvSpPr>
        <p:spPr>
          <a:xfrm>
            <a:off x="143992" y="89619"/>
            <a:ext cx="4320480" cy="954107"/>
          </a:xfrm>
          <a:prstGeom prst="rect">
            <a:avLst/>
          </a:prstGeom>
          <a:pattFill prst="plaid">
            <a:fgClr>
              <a:schemeClr val="accent2">
                <a:lumMod val="40000"/>
                <a:lumOff val="60000"/>
              </a:schemeClr>
            </a:fgClr>
            <a:bgClr>
              <a:schemeClr val="bg1"/>
            </a:bgClr>
          </a:pattFill>
        </p:spPr>
        <p:txBody>
          <a:bodyPr wrap="square" lIns="91440" tIns="45720" rIns="91440" bIns="45720">
            <a:spAutoFit/>
          </a:bodyPr>
          <a:lstStyle/>
          <a:p>
            <a:pPr algn="ctr"/>
            <a:r>
              <a:rPr lang="cs-CZ" sz="2800" b="1" cap="none" spc="0" dirty="0">
                <a:ln w="9525">
                  <a:solidFill>
                    <a:schemeClr val="bg1"/>
                  </a:solidFill>
                  <a:prstDash val="solid"/>
                </a:ln>
                <a:solidFill>
                  <a:srgbClr val="660033"/>
                </a:solidFill>
                <a:effectLst>
                  <a:outerShdw blurRad="12700" dist="38100" dir="2700000" algn="tl" rotWithShape="0">
                    <a:schemeClr val="accent5">
                      <a:lumMod val="60000"/>
                      <a:lumOff val="40000"/>
                    </a:schemeClr>
                  </a:outerShdw>
                </a:effectLst>
              </a:rPr>
              <a:t>Poslední 2 kola </a:t>
            </a:r>
          </a:p>
          <a:p>
            <a:pPr algn="ctr"/>
            <a:r>
              <a:rPr lang="cs-CZ" sz="2800" b="1" cap="none" spc="0" dirty="0">
                <a:ln w="9525">
                  <a:solidFill>
                    <a:schemeClr val="bg1"/>
                  </a:solidFill>
                  <a:prstDash val="solid"/>
                </a:ln>
                <a:solidFill>
                  <a:srgbClr val="660033"/>
                </a:solidFill>
                <a:effectLst>
                  <a:outerShdw blurRad="12700" dist="38100" dir="2700000" algn="tl" rotWithShape="0">
                    <a:schemeClr val="accent5">
                      <a:lumMod val="60000"/>
                      <a:lumOff val="40000"/>
                    </a:schemeClr>
                  </a:outerShdw>
                </a:effectLst>
              </a:rPr>
              <a:t>přeboru dospělých</a:t>
            </a:r>
          </a:p>
        </p:txBody>
      </p:sp>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32824"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6" name="TextovéPole 15"/>
          <p:cNvSpPr txBox="1"/>
          <p:nvPr/>
        </p:nvSpPr>
        <p:spPr>
          <a:xfrm>
            <a:off x="180277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graphicFrame>
        <p:nvGraphicFramePr>
          <p:cNvPr id="3" name="Tabulka 2"/>
          <p:cNvGraphicFramePr>
            <a:graphicFrameLocks noGrp="1"/>
          </p:cNvGraphicFramePr>
          <p:nvPr>
            <p:extLst>
              <p:ext uri="{D42A27DB-BD31-4B8C-83A1-F6EECF244321}">
                <p14:modId xmlns:p14="http://schemas.microsoft.com/office/powerpoint/2010/main" val="3483690329"/>
              </p:ext>
            </p:extLst>
          </p:nvPr>
        </p:nvGraphicFramePr>
        <p:xfrm>
          <a:off x="199106" y="108956"/>
          <a:ext cx="4697414" cy="3245345"/>
        </p:xfrm>
        <a:graphic>
          <a:graphicData uri="http://schemas.openxmlformats.org/drawingml/2006/table">
            <a:tbl>
              <a:tblPr/>
              <a:tblGrid>
                <a:gridCol w="232139">
                  <a:extLst>
                    <a:ext uri="{9D8B030D-6E8A-4147-A177-3AD203B41FA5}">
                      <a16:colId xmlns:a16="http://schemas.microsoft.com/office/drawing/2014/main" val="2003604112"/>
                    </a:ext>
                  </a:extLst>
                </a:gridCol>
                <a:gridCol w="273106">
                  <a:extLst>
                    <a:ext uri="{9D8B030D-6E8A-4147-A177-3AD203B41FA5}">
                      <a16:colId xmlns:a16="http://schemas.microsoft.com/office/drawing/2014/main" val="580011857"/>
                    </a:ext>
                  </a:extLst>
                </a:gridCol>
                <a:gridCol w="1833221">
                  <a:extLst>
                    <a:ext uri="{9D8B030D-6E8A-4147-A177-3AD203B41FA5}">
                      <a16:colId xmlns:a16="http://schemas.microsoft.com/office/drawing/2014/main" val="1840340306"/>
                    </a:ext>
                  </a:extLst>
                </a:gridCol>
                <a:gridCol w="245794">
                  <a:extLst>
                    <a:ext uri="{9D8B030D-6E8A-4147-A177-3AD203B41FA5}">
                      <a16:colId xmlns:a16="http://schemas.microsoft.com/office/drawing/2014/main" val="1403558038"/>
                    </a:ext>
                  </a:extLst>
                </a:gridCol>
                <a:gridCol w="245794">
                  <a:extLst>
                    <a:ext uri="{9D8B030D-6E8A-4147-A177-3AD203B41FA5}">
                      <a16:colId xmlns:a16="http://schemas.microsoft.com/office/drawing/2014/main" val="1866333709"/>
                    </a:ext>
                  </a:extLst>
                </a:gridCol>
                <a:gridCol w="194588">
                  <a:extLst>
                    <a:ext uri="{9D8B030D-6E8A-4147-A177-3AD203B41FA5}">
                      <a16:colId xmlns:a16="http://schemas.microsoft.com/office/drawing/2014/main" val="3171765548"/>
                    </a:ext>
                  </a:extLst>
                </a:gridCol>
                <a:gridCol w="194588">
                  <a:extLst>
                    <a:ext uri="{9D8B030D-6E8A-4147-A177-3AD203B41FA5}">
                      <a16:colId xmlns:a16="http://schemas.microsoft.com/office/drawing/2014/main" val="1745168189"/>
                    </a:ext>
                  </a:extLst>
                </a:gridCol>
                <a:gridCol w="259451">
                  <a:extLst>
                    <a:ext uri="{9D8B030D-6E8A-4147-A177-3AD203B41FA5}">
                      <a16:colId xmlns:a16="http://schemas.microsoft.com/office/drawing/2014/main" val="2715997116"/>
                    </a:ext>
                  </a:extLst>
                </a:gridCol>
                <a:gridCol w="696419">
                  <a:extLst>
                    <a:ext uri="{9D8B030D-6E8A-4147-A177-3AD203B41FA5}">
                      <a16:colId xmlns:a16="http://schemas.microsoft.com/office/drawing/2014/main" val="3236187349"/>
                    </a:ext>
                  </a:extLst>
                </a:gridCol>
                <a:gridCol w="235553">
                  <a:extLst>
                    <a:ext uri="{9D8B030D-6E8A-4147-A177-3AD203B41FA5}">
                      <a16:colId xmlns:a16="http://schemas.microsoft.com/office/drawing/2014/main" val="4017105380"/>
                    </a:ext>
                  </a:extLst>
                </a:gridCol>
                <a:gridCol w="286761">
                  <a:extLst>
                    <a:ext uri="{9D8B030D-6E8A-4147-A177-3AD203B41FA5}">
                      <a16:colId xmlns:a16="http://schemas.microsoft.com/office/drawing/2014/main" val="1763575604"/>
                    </a:ext>
                  </a:extLst>
                </a:gridCol>
              </a:tblGrid>
              <a:tr h="22758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82711355"/>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starších žáků 2018/2019 po 5.kolech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28118577"/>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26:3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25028849"/>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23:12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53156386"/>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24:17:00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28809153"/>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12:12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67295969"/>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16:25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19006038"/>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Calibri" panose="020F0502020204030204" pitchFamily="34" charset="0"/>
                        </a:rPr>
                        <a:t>14:30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23776819"/>
                  </a:ext>
                </a:extLst>
              </a:tr>
              <a:tr h="393720">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22:13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73955324"/>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9:24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27386286"/>
                  </a:ext>
                </a:extLst>
              </a:tr>
              <a:tr h="266273">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Calibri" panose="020F0502020204030204" pitchFamily="34" charset="0"/>
                        </a:rPr>
                        <a:t>2:12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37280523"/>
                  </a:ext>
                </a:extLst>
              </a:tr>
              <a:tr h="22758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1889801"/>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177018594"/>
              </p:ext>
            </p:extLst>
          </p:nvPr>
        </p:nvGraphicFramePr>
        <p:xfrm>
          <a:off x="207876" y="3763966"/>
          <a:ext cx="4688646" cy="3023885"/>
        </p:xfrm>
        <a:graphic>
          <a:graphicData uri="http://schemas.openxmlformats.org/drawingml/2006/table">
            <a:tbl>
              <a:tblPr/>
              <a:tblGrid>
                <a:gridCol w="333662">
                  <a:extLst>
                    <a:ext uri="{9D8B030D-6E8A-4147-A177-3AD203B41FA5}">
                      <a16:colId xmlns:a16="http://schemas.microsoft.com/office/drawing/2014/main" val="3791597830"/>
                    </a:ext>
                  </a:extLst>
                </a:gridCol>
                <a:gridCol w="291954">
                  <a:extLst>
                    <a:ext uri="{9D8B030D-6E8A-4147-A177-3AD203B41FA5}">
                      <a16:colId xmlns:a16="http://schemas.microsoft.com/office/drawing/2014/main" val="118297789"/>
                    </a:ext>
                  </a:extLst>
                </a:gridCol>
                <a:gridCol w="1908129">
                  <a:extLst>
                    <a:ext uri="{9D8B030D-6E8A-4147-A177-3AD203B41FA5}">
                      <a16:colId xmlns:a16="http://schemas.microsoft.com/office/drawing/2014/main" val="2097402340"/>
                    </a:ext>
                  </a:extLst>
                </a:gridCol>
                <a:gridCol w="236344">
                  <a:extLst>
                    <a:ext uri="{9D8B030D-6E8A-4147-A177-3AD203B41FA5}">
                      <a16:colId xmlns:a16="http://schemas.microsoft.com/office/drawing/2014/main" val="1035627947"/>
                    </a:ext>
                  </a:extLst>
                </a:gridCol>
                <a:gridCol w="198112">
                  <a:extLst>
                    <a:ext uri="{9D8B030D-6E8A-4147-A177-3AD203B41FA5}">
                      <a16:colId xmlns:a16="http://schemas.microsoft.com/office/drawing/2014/main" val="3566389068"/>
                    </a:ext>
                  </a:extLst>
                </a:gridCol>
                <a:gridCol w="198112">
                  <a:extLst>
                    <a:ext uri="{9D8B030D-6E8A-4147-A177-3AD203B41FA5}">
                      <a16:colId xmlns:a16="http://schemas.microsoft.com/office/drawing/2014/main" val="3097168454"/>
                    </a:ext>
                  </a:extLst>
                </a:gridCol>
                <a:gridCol w="198112">
                  <a:extLst>
                    <a:ext uri="{9D8B030D-6E8A-4147-A177-3AD203B41FA5}">
                      <a16:colId xmlns:a16="http://schemas.microsoft.com/office/drawing/2014/main" val="3128049392"/>
                    </a:ext>
                  </a:extLst>
                </a:gridCol>
                <a:gridCol w="198112">
                  <a:extLst>
                    <a:ext uri="{9D8B030D-6E8A-4147-A177-3AD203B41FA5}">
                      <a16:colId xmlns:a16="http://schemas.microsoft.com/office/drawing/2014/main" val="3393517650"/>
                    </a:ext>
                  </a:extLst>
                </a:gridCol>
                <a:gridCol w="486590">
                  <a:extLst>
                    <a:ext uri="{9D8B030D-6E8A-4147-A177-3AD203B41FA5}">
                      <a16:colId xmlns:a16="http://schemas.microsoft.com/office/drawing/2014/main" val="645941631"/>
                    </a:ext>
                  </a:extLst>
                </a:gridCol>
                <a:gridCol w="375370">
                  <a:extLst>
                    <a:ext uri="{9D8B030D-6E8A-4147-A177-3AD203B41FA5}">
                      <a16:colId xmlns:a16="http://schemas.microsoft.com/office/drawing/2014/main" val="3698308249"/>
                    </a:ext>
                  </a:extLst>
                </a:gridCol>
                <a:gridCol w="264149">
                  <a:extLst>
                    <a:ext uri="{9D8B030D-6E8A-4147-A177-3AD203B41FA5}">
                      <a16:colId xmlns:a16="http://schemas.microsoft.com/office/drawing/2014/main" val="16444877"/>
                    </a:ext>
                  </a:extLst>
                </a:gridCol>
              </a:tblGrid>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76716893"/>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mladších žáků 2018/2019 po 5.kolech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89700840"/>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FK Litoměřicko, </a:t>
                      </a:r>
                      <a:r>
                        <a:rPr lang="cs-CZ" sz="1050" b="1" i="0" u="none" strike="noStrike" dirty="0" err="1">
                          <a:solidFill>
                            <a:srgbClr val="000000"/>
                          </a:solidFill>
                          <a:effectLst/>
                          <a:latin typeface="Arial" panose="020B0604020202020204" pitchFamily="34" charset="0"/>
                        </a:rPr>
                        <a:t>z.s</a:t>
                      </a:r>
                      <a:r>
                        <a:rPr lang="cs-CZ" sz="105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27:4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19570131"/>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C00000"/>
                          </a:solidFill>
                          <a:effectLst/>
                          <a:latin typeface="Arial" panose="020B0604020202020204" pitchFamily="34" charset="0"/>
                        </a:rPr>
                        <a:t>SK Štětí, </a:t>
                      </a:r>
                      <a:r>
                        <a:rPr lang="cs-CZ" sz="1100" b="1" i="0" u="none" strike="noStrike" dirty="0" err="1">
                          <a:solidFill>
                            <a:srgbClr val="C00000"/>
                          </a:solidFill>
                          <a:effectLst/>
                          <a:latin typeface="Arial" panose="020B0604020202020204" pitchFamily="34" charset="0"/>
                        </a:rPr>
                        <a:t>z.s</a:t>
                      </a:r>
                      <a:r>
                        <a:rPr lang="cs-CZ" sz="1100" b="1" i="0" u="none" strike="noStrike" dirty="0">
                          <a:solidFill>
                            <a:srgbClr val="C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Calibri" panose="020F0502020204030204" pitchFamily="34" charset="0"/>
                        </a:rPr>
                        <a:t>52:10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C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86836458"/>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28:11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87752968"/>
                  </a:ext>
                </a:extLst>
              </a:tr>
              <a:tr h="352041">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21:14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61176983"/>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25:11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60021216"/>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21:22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88145050"/>
                  </a:ext>
                </a:extLst>
              </a:tr>
              <a:tr h="325587">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23:08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08249343"/>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4:57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81674442"/>
                  </a:ext>
                </a:extLst>
              </a:tr>
              <a:tr h="238085">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Calibri" panose="020F0502020204030204" pitchFamily="34" charset="0"/>
                        </a:rPr>
                        <a:t>3:67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49452281"/>
                  </a:ext>
                </a:extLst>
              </a:tr>
              <a:tr h="2034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47775214"/>
                  </a:ext>
                </a:extLst>
              </a:tr>
            </a:tbl>
          </a:graphicData>
        </a:graphic>
      </p:graphicFrame>
      <p:graphicFrame>
        <p:nvGraphicFramePr>
          <p:cNvPr id="10" name="Tabulka 9"/>
          <p:cNvGraphicFramePr>
            <a:graphicFrameLocks noGrp="1"/>
          </p:cNvGraphicFramePr>
          <p:nvPr>
            <p:extLst>
              <p:ext uri="{D42A27DB-BD31-4B8C-83A1-F6EECF244321}">
                <p14:modId xmlns:p14="http://schemas.microsoft.com/office/powerpoint/2010/main" val="3468161066"/>
              </p:ext>
            </p:extLst>
          </p:nvPr>
        </p:nvGraphicFramePr>
        <p:xfrm>
          <a:off x="5512704" y="108956"/>
          <a:ext cx="4600279" cy="6837898"/>
        </p:xfrm>
        <a:graphic>
          <a:graphicData uri="http://schemas.openxmlformats.org/drawingml/2006/table">
            <a:tbl>
              <a:tblPr/>
              <a:tblGrid>
                <a:gridCol w="1256510">
                  <a:extLst>
                    <a:ext uri="{9D8B030D-6E8A-4147-A177-3AD203B41FA5}">
                      <a16:colId xmlns:a16="http://schemas.microsoft.com/office/drawing/2014/main" val="3213751755"/>
                    </a:ext>
                  </a:extLst>
                </a:gridCol>
                <a:gridCol w="1786112">
                  <a:extLst>
                    <a:ext uri="{9D8B030D-6E8A-4147-A177-3AD203B41FA5}">
                      <a16:colId xmlns:a16="http://schemas.microsoft.com/office/drawing/2014/main" val="2253396664"/>
                    </a:ext>
                  </a:extLst>
                </a:gridCol>
                <a:gridCol w="1557657">
                  <a:extLst>
                    <a:ext uri="{9D8B030D-6E8A-4147-A177-3AD203B41FA5}">
                      <a16:colId xmlns:a16="http://schemas.microsoft.com/office/drawing/2014/main" val="2158623367"/>
                    </a:ext>
                  </a:extLst>
                </a:gridCol>
              </a:tblGrid>
              <a:tr h="286355">
                <a:tc gridSpan="3">
                  <a:txBody>
                    <a:bodyPr/>
                    <a:lstStyle/>
                    <a:p>
                      <a:pPr algn="ctr" rtl="0" fontAlgn="ctr"/>
                      <a:r>
                        <a:rPr lang="cs-CZ" sz="1400" b="1" i="0" u="none" strike="noStrike" dirty="0">
                          <a:solidFill>
                            <a:srgbClr val="000000"/>
                          </a:solidFill>
                          <a:effectLst/>
                          <a:latin typeface="Arial" panose="020B0604020202020204" pitchFamily="34" charset="0"/>
                        </a:rPr>
                        <a:t>7. kolo Ústeckého přeboru dospělých</a:t>
                      </a:r>
                    </a:p>
                  </a:txBody>
                  <a:tcPr marL="6929" marR="6929" marT="69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63464670"/>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22.09.2018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51701830"/>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22.09.2018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77895917"/>
                  </a:ext>
                </a:extLst>
              </a:tr>
              <a:tr h="415928">
                <a:tc>
                  <a:txBody>
                    <a:bodyPr/>
                    <a:lstStyle/>
                    <a:p>
                      <a:pPr algn="ctr" rtl="0" fontAlgn="ctr"/>
                      <a:r>
                        <a:rPr lang="cs-CZ" sz="1100" b="1" i="0" u="none" strike="noStrike">
                          <a:solidFill>
                            <a:srgbClr val="000000"/>
                          </a:solidFill>
                          <a:effectLst/>
                          <a:latin typeface="Arial" panose="020B0604020202020204" pitchFamily="34" charset="0"/>
                        </a:rPr>
                        <a:t>22.09.2018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00689624"/>
                  </a:ext>
                </a:extLst>
              </a:tr>
              <a:tr h="212175">
                <a:tc>
                  <a:txBody>
                    <a:bodyPr/>
                    <a:lstStyle/>
                    <a:p>
                      <a:pPr algn="ctr" rtl="0" fontAlgn="ctr"/>
                      <a:r>
                        <a:rPr lang="cs-CZ" sz="1100" b="1" i="0" u="none" strike="noStrike">
                          <a:solidFill>
                            <a:srgbClr val="000000"/>
                          </a:solidFill>
                          <a:effectLst/>
                          <a:latin typeface="Arial" panose="020B0604020202020204" pitchFamily="34" charset="0"/>
                        </a:rPr>
                        <a:t>22.09.2018 16:30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Litoměřicko B</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40310920"/>
                  </a:ext>
                </a:extLst>
              </a:tr>
              <a:tr h="212175">
                <a:tc>
                  <a:txBody>
                    <a:bodyPr/>
                    <a:lstStyle/>
                    <a:p>
                      <a:pPr algn="ctr" rtl="0" fontAlgn="ctr"/>
                      <a:r>
                        <a:rPr lang="cs-CZ" sz="1100" b="1" i="0" u="none" strike="noStrike">
                          <a:solidFill>
                            <a:srgbClr val="000000"/>
                          </a:solidFill>
                          <a:effectLst/>
                          <a:latin typeface="Arial" panose="020B0604020202020204" pitchFamily="34" charset="0"/>
                        </a:rPr>
                        <a:t>22.09.2018 16:30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35306394"/>
                  </a:ext>
                </a:extLst>
              </a:tr>
              <a:tr h="415928">
                <a:tc>
                  <a:txBody>
                    <a:bodyPr/>
                    <a:lstStyle/>
                    <a:p>
                      <a:pPr algn="ctr" rtl="0" fontAlgn="ctr"/>
                      <a:r>
                        <a:rPr lang="cs-CZ" sz="1100" b="1" i="0" u="none" strike="noStrike">
                          <a:solidFill>
                            <a:srgbClr val="000000"/>
                          </a:solidFill>
                          <a:effectLst/>
                          <a:latin typeface="Arial" panose="020B0604020202020204" pitchFamily="34" charset="0"/>
                        </a:rPr>
                        <a:t>22.09.2018 16:30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Jiřetín/FL Litvínov</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72581703"/>
                  </a:ext>
                </a:extLst>
              </a:tr>
              <a:tr h="212175">
                <a:tc>
                  <a:txBody>
                    <a:bodyPr/>
                    <a:lstStyle/>
                    <a:p>
                      <a:pPr algn="ctr" rtl="0" fontAlgn="ctr"/>
                      <a:r>
                        <a:rPr lang="cs-CZ" sz="1100" b="1" i="0" u="none" strike="noStrike">
                          <a:solidFill>
                            <a:srgbClr val="000000"/>
                          </a:solidFill>
                          <a:effectLst/>
                          <a:latin typeface="Arial" panose="020B0604020202020204" pitchFamily="34" charset="0"/>
                        </a:rPr>
                        <a:t>22.09.2018 16:30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8255180"/>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22.09.2018 16:30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78631745"/>
                  </a:ext>
                </a:extLst>
              </a:tr>
              <a:tr h="212175">
                <a:tc gridSpan="3">
                  <a:txBody>
                    <a:bodyPr/>
                    <a:lstStyle/>
                    <a:p>
                      <a:pPr algn="ctr" rtl="0" fontAlgn="ctr"/>
                      <a:r>
                        <a:rPr lang="cs-CZ" sz="1400" b="1" i="0" u="none" strike="noStrike" dirty="0">
                          <a:solidFill>
                            <a:srgbClr val="000000"/>
                          </a:solidFill>
                          <a:effectLst/>
                          <a:latin typeface="Arial" panose="020B0604020202020204" pitchFamily="34" charset="0"/>
                        </a:rPr>
                        <a:t>8. kolo Ústeckého přeboru dospělých</a:t>
                      </a:r>
                    </a:p>
                  </a:txBody>
                  <a:tcPr marL="6929" marR="6929" marT="69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6180939"/>
                  </a:ext>
                </a:extLst>
              </a:tr>
              <a:tr h="415928">
                <a:tc>
                  <a:txBody>
                    <a:bodyPr/>
                    <a:lstStyle/>
                    <a:p>
                      <a:pPr algn="ctr" rtl="0" fontAlgn="ctr"/>
                      <a:r>
                        <a:rPr lang="cs-CZ" sz="1100" b="1" i="0" u="none" strike="noStrike" dirty="0">
                          <a:solidFill>
                            <a:srgbClr val="000000"/>
                          </a:solidFill>
                          <a:effectLst/>
                          <a:latin typeface="Arial" panose="020B0604020202020204" pitchFamily="34" charset="0"/>
                        </a:rPr>
                        <a:t>29.09.2018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00706836"/>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29.09.2018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94686394"/>
                  </a:ext>
                </a:extLst>
              </a:tr>
              <a:tr h="212175">
                <a:tc>
                  <a:txBody>
                    <a:bodyPr/>
                    <a:lstStyle/>
                    <a:p>
                      <a:pPr algn="ctr" rtl="0" fontAlgn="ctr"/>
                      <a:r>
                        <a:rPr lang="cs-CZ" sz="1100" b="1" i="0" u="none" strike="noStrike">
                          <a:solidFill>
                            <a:srgbClr val="000000"/>
                          </a:solidFill>
                          <a:effectLst/>
                          <a:latin typeface="Arial" panose="020B0604020202020204" pitchFamily="34" charset="0"/>
                        </a:rPr>
                        <a:t>29.09.2018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Štětí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9029261"/>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29.09.2018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27346245"/>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29.09.2018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38867501"/>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29.09.2018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04558555"/>
                  </a:ext>
                </a:extLst>
              </a:tr>
              <a:tr h="415928">
                <a:tc>
                  <a:txBody>
                    <a:bodyPr/>
                    <a:lstStyle/>
                    <a:p>
                      <a:pPr algn="ctr" rtl="0" fontAlgn="ctr"/>
                      <a:r>
                        <a:rPr lang="cs-CZ" sz="1100" b="1" i="0" u="none" strike="noStrike" dirty="0">
                          <a:solidFill>
                            <a:srgbClr val="000000"/>
                          </a:solidFill>
                          <a:effectLst/>
                          <a:latin typeface="Arial" panose="020B0604020202020204" pitchFamily="34" charset="0"/>
                        </a:rPr>
                        <a:t>30.09.2018 10:30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3493884"/>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30.09.2018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37894302"/>
                  </a:ext>
                </a:extLst>
              </a:tr>
              <a:tr h="212175">
                <a:tc gridSpan="3">
                  <a:txBody>
                    <a:bodyPr/>
                    <a:lstStyle/>
                    <a:p>
                      <a:pPr algn="ctr" rtl="0" fontAlgn="ctr"/>
                      <a:r>
                        <a:rPr lang="cs-CZ" sz="1400" b="1" i="0" u="none" strike="noStrike" dirty="0">
                          <a:solidFill>
                            <a:srgbClr val="000000"/>
                          </a:solidFill>
                          <a:effectLst/>
                          <a:latin typeface="Arial" panose="020B0604020202020204" pitchFamily="34" charset="0"/>
                        </a:rPr>
                        <a:t>9. kolo Ústeckého přeboru dospělých</a:t>
                      </a:r>
                    </a:p>
                  </a:txBody>
                  <a:tcPr marL="6929" marR="6929" marT="69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82041136"/>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8977486"/>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06929120"/>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57200965"/>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 Vilémov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07131313"/>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0294862"/>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78686761"/>
                  </a:ext>
                </a:extLst>
              </a:tr>
              <a:tr h="212175">
                <a:tc>
                  <a:txBody>
                    <a:bodyPr/>
                    <a:lstStyle/>
                    <a:p>
                      <a:pPr algn="ctr" rtl="0" fontAlgn="ctr"/>
                      <a:r>
                        <a:rPr lang="cs-CZ" sz="1100" b="1" i="0" u="none" strike="noStrike" dirty="0">
                          <a:solidFill>
                            <a:srgbClr val="000000"/>
                          </a:solidFill>
                          <a:effectLst/>
                          <a:latin typeface="Arial" panose="020B0604020202020204" pitchFamily="34" charset="0"/>
                        </a:rPr>
                        <a:t>06.10.2018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3038552"/>
                  </a:ext>
                </a:extLst>
              </a:tr>
              <a:tr h="415928">
                <a:tc>
                  <a:txBody>
                    <a:bodyPr/>
                    <a:lstStyle/>
                    <a:p>
                      <a:pPr algn="ctr" rtl="0" fontAlgn="ctr"/>
                      <a:r>
                        <a:rPr lang="cs-CZ" sz="1100" b="1" i="0" u="none" strike="noStrike" dirty="0">
                          <a:solidFill>
                            <a:srgbClr val="000000"/>
                          </a:solidFill>
                          <a:effectLst/>
                          <a:latin typeface="Arial" panose="020B0604020202020204" pitchFamily="34" charset="0"/>
                        </a:rPr>
                        <a:t>07.10.2018 16:00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258622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a:latin typeface="Bookman Old Style" pitchFamily="18" charset="0"/>
              </a:rPr>
              <a:t>12</a:t>
            </a:r>
          </a:p>
        </p:txBody>
      </p:sp>
      <p:sp>
        <p:nvSpPr>
          <p:cNvPr id="3" name="Obdélník 2"/>
          <p:cNvSpPr/>
          <p:nvPr/>
        </p:nvSpPr>
        <p:spPr>
          <a:xfrm>
            <a:off x="5508985" y="1146596"/>
            <a:ext cx="4573005" cy="4966231"/>
          </a:xfrm>
          <a:prstGeom prst="rect">
            <a:avLst/>
          </a:prstGeom>
        </p:spPr>
        <p:txBody>
          <a:bodyPr wrap="square">
            <a:spAutoFit/>
          </a:bodyPr>
          <a:lstStyle/>
          <a:p>
            <a:pPr algn="ctr">
              <a:lnSpc>
                <a:spcPct val="107000"/>
              </a:lnSpc>
              <a:spcAft>
                <a:spcPts val="0"/>
              </a:spcAft>
            </a:pPr>
            <a:r>
              <a:rPr lang="cs-CZ" sz="180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ASK Lovosice - SK Štětí</a:t>
            </a:r>
            <a:endParaRPr lang="cs-CZ" sz="11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cs-CZ" sz="180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3:2 PK (1:1)  9.9.2018 3. kolo 4. hrané</a:t>
            </a:r>
            <a:endParaRPr lang="cs-CZ"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Mladší žáci chtěli navázat na úspěšné středeční vystoupení v předehrávce 13. kola v Trmicích. Ve hře dopředu se nám to dařilo, ale zapomínali na pokyny trenéra, který upozorňoval na hru Lovosic směrem dopředu a projevilo se to 9. minutě, kdy jsme kapitulovali. Z kopačky Milana Kupce, který zůstal zcela osamocen před naší brankou. Naše odpověď přišla po 3 minutách v podobě krásné kombinace zakončené Lukášem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Širochomanem</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na 1:1. Stejně jako v 1. půli, tak i ve 2. jsme si vypracovali spoustu brankových příležitostí, ale dovést je do vítězného konce se nám nedařilo. Dostat míč za záda domácího brankáře se nám povedlo ve 46. minutě, i když se o to zasloužil domácí hráč, který si vstřelil vlastní branku. Chtěli jsme ještě nějakou tu branku přidat, ale dnešní den nám to tam jako v předchozím utkání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nepadalo.A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aby toho nebylo málo, tak minutu před koncem zůstal před naší svatyní bez dozoru Martin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Filous</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srovnal na konečných 2:2. ke slovu přišly penalty v nichž byli domácí o něco úspěšnější, když na ně vyhráli 6:5.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Hodnocení  trenér Štětí Miloslav 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Mužstvo chválím. Že jsme nevyhráli nevadí. Byli jsme techničtější, lepší v pohybu bez balónu a akorát jsme se nedokázali vypořádat s hrou soupeře ve formě dlouhých nákopů na naší polovinu. Zahodili jsme velké množství šancí. Penalty už neřešíme a ani na tréninku jin nevěnujeme pozornost. Raději trénujeme jiné herní činnosti.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L.Širochoman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vlastní 1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 :</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R.Kolačev-P.Hůrka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R.Paďour,B.Koleničová</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p>
          <a:p>
            <a:pPr>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A.Salka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P.Bradáč</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M.Vlasič</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5544592" y="176783"/>
            <a:ext cx="4518749" cy="707886"/>
          </a:xfrm>
          <a:prstGeom prst="rect">
            <a:avLst/>
          </a:prstGeom>
          <a:blipFill>
            <a:blip r:embed="rId3"/>
            <a:tile tx="0" ty="0" sx="100000" sy="100000" flip="none" algn="tl"/>
          </a:blipFill>
          <a:effectLst>
            <a:glow rad="101600">
              <a:srgbClr val="FFFF66">
                <a:alpha val="40000"/>
              </a:srgbClr>
            </a:glow>
            <a:softEdge rad="0"/>
          </a:effectLst>
        </p:spPr>
        <p:txBody>
          <a:bodyPr wrap="square" rtlCol="0">
            <a:spAutoFit/>
          </a:bodyPr>
          <a:lstStyle/>
          <a:p>
            <a:pPr algn="ctr"/>
            <a:r>
              <a:rPr lang="cs-CZ" sz="2000" dirty="0">
                <a:solidFill>
                  <a:schemeClr val="bg1"/>
                </a:solidFill>
                <a:latin typeface="Arial Black" panose="020B0A04020102020204" pitchFamily="34" charset="0"/>
              </a:rPr>
              <a:t>Mladší žáci přišli o vítězství v poslední minutě</a:t>
            </a:r>
          </a:p>
        </p:txBody>
      </p:sp>
      <p:pic>
        <p:nvPicPr>
          <p:cNvPr id="5" name="Obrázek 4" descr="&lt;strong&gt;ASK&lt;/strong&gt; &lt;strong&gt;Lovosice&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865" y="5707732"/>
            <a:ext cx="1289037" cy="966778"/>
          </a:xfrm>
          <a:prstGeom prst="rect">
            <a:avLst/>
          </a:prstGeom>
        </p:spPr>
      </p:pic>
      <p:graphicFrame>
        <p:nvGraphicFramePr>
          <p:cNvPr id="13" name="Tabulka 12"/>
          <p:cNvGraphicFramePr>
            <a:graphicFrameLocks noGrp="1"/>
          </p:cNvGraphicFramePr>
          <p:nvPr>
            <p:extLst>
              <p:ext uri="{D42A27DB-BD31-4B8C-83A1-F6EECF244321}">
                <p14:modId xmlns:p14="http://schemas.microsoft.com/office/powerpoint/2010/main" val="2088211798"/>
              </p:ext>
            </p:extLst>
          </p:nvPr>
        </p:nvGraphicFramePr>
        <p:xfrm>
          <a:off x="122500" y="37888"/>
          <a:ext cx="4621770" cy="3506615"/>
        </p:xfrm>
        <a:graphic>
          <a:graphicData uri="http://schemas.openxmlformats.org/drawingml/2006/table">
            <a:tbl>
              <a:tblPr/>
              <a:tblGrid>
                <a:gridCol w="225178">
                  <a:extLst>
                    <a:ext uri="{9D8B030D-6E8A-4147-A177-3AD203B41FA5}">
                      <a16:colId xmlns:a16="http://schemas.microsoft.com/office/drawing/2014/main" val="1071276970"/>
                    </a:ext>
                  </a:extLst>
                </a:gridCol>
                <a:gridCol w="427837">
                  <a:extLst>
                    <a:ext uri="{9D8B030D-6E8A-4147-A177-3AD203B41FA5}">
                      <a16:colId xmlns:a16="http://schemas.microsoft.com/office/drawing/2014/main" val="2953493484"/>
                    </a:ext>
                  </a:extLst>
                </a:gridCol>
                <a:gridCol w="1376398">
                  <a:extLst>
                    <a:ext uri="{9D8B030D-6E8A-4147-A177-3AD203B41FA5}">
                      <a16:colId xmlns:a16="http://schemas.microsoft.com/office/drawing/2014/main" val="1620503747"/>
                    </a:ext>
                  </a:extLst>
                </a:gridCol>
                <a:gridCol w="360284">
                  <a:extLst>
                    <a:ext uri="{9D8B030D-6E8A-4147-A177-3AD203B41FA5}">
                      <a16:colId xmlns:a16="http://schemas.microsoft.com/office/drawing/2014/main" val="515695039"/>
                    </a:ext>
                  </a:extLst>
                </a:gridCol>
                <a:gridCol w="349025">
                  <a:extLst>
                    <a:ext uri="{9D8B030D-6E8A-4147-A177-3AD203B41FA5}">
                      <a16:colId xmlns:a16="http://schemas.microsoft.com/office/drawing/2014/main" val="2756932140"/>
                    </a:ext>
                  </a:extLst>
                </a:gridCol>
                <a:gridCol w="225178">
                  <a:extLst>
                    <a:ext uri="{9D8B030D-6E8A-4147-A177-3AD203B41FA5}">
                      <a16:colId xmlns:a16="http://schemas.microsoft.com/office/drawing/2014/main" val="2941355619"/>
                    </a:ext>
                  </a:extLst>
                </a:gridCol>
                <a:gridCol w="225178">
                  <a:extLst>
                    <a:ext uri="{9D8B030D-6E8A-4147-A177-3AD203B41FA5}">
                      <a16:colId xmlns:a16="http://schemas.microsoft.com/office/drawing/2014/main" val="116166593"/>
                    </a:ext>
                  </a:extLst>
                </a:gridCol>
                <a:gridCol w="225178">
                  <a:extLst>
                    <a:ext uri="{9D8B030D-6E8A-4147-A177-3AD203B41FA5}">
                      <a16:colId xmlns:a16="http://schemas.microsoft.com/office/drawing/2014/main" val="1486429141"/>
                    </a:ext>
                  </a:extLst>
                </a:gridCol>
                <a:gridCol w="562944">
                  <a:extLst>
                    <a:ext uri="{9D8B030D-6E8A-4147-A177-3AD203B41FA5}">
                      <a16:colId xmlns:a16="http://schemas.microsoft.com/office/drawing/2014/main" val="211967951"/>
                    </a:ext>
                  </a:extLst>
                </a:gridCol>
                <a:gridCol w="363099">
                  <a:extLst>
                    <a:ext uri="{9D8B030D-6E8A-4147-A177-3AD203B41FA5}">
                      <a16:colId xmlns:a16="http://schemas.microsoft.com/office/drawing/2014/main" val="2933510812"/>
                    </a:ext>
                  </a:extLst>
                </a:gridCol>
                <a:gridCol w="281471">
                  <a:extLst>
                    <a:ext uri="{9D8B030D-6E8A-4147-A177-3AD203B41FA5}">
                      <a16:colId xmlns:a16="http://schemas.microsoft.com/office/drawing/2014/main" val="2343643574"/>
                    </a:ext>
                  </a:extLst>
                </a:gridCol>
              </a:tblGrid>
              <a:tr h="1331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18570840"/>
                  </a:ext>
                </a:extLst>
              </a:tr>
              <a:tr h="1547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Ústecký přebor dospělých 2018-2019 po 6.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46741720"/>
                  </a:ext>
                </a:extLst>
              </a:tr>
              <a:tr h="2745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95986892"/>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95675862"/>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5784852"/>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79285373"/>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9477917"/>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00368252"/>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65195578"/>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95596128"/>
                  </a:ext>
                </a:extLst>
              </a:tr>
              <a:tr h="1547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10:7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83688371"/>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38756624"/>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66848102"/>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14897711"/>
                  </a:ext>
                </a:extLst>
              </a:tr>
              <a:tr h="2745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90247875"/>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41114094"/>
                  </a:ext>
                </a:extLst>
              </a:tr>
              <a:tr h="2745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Jiskra Modrá/SK Hrobce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4:21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85867541"/>
                  </a:ext>
                </a:extLst>
              </a:tr>
              <a:tr h="14142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6:26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66348260"/>
                  </a:ext>
                </a:extLst>
              </a:tr>
              <a:tr h="13310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66160880"/>
                  </a:ext>
                </a:extLst>
              </a:tr>
            </a:tbl>
          </a:graphicData>
        </a:graphic>
      </p:graphicFrame>
      <p:sp>
        <p:nvSpPr>
          <p:cNvPr id="14" name="TextovéPole 13">
            <a:extLst>
              <a:ext uri="{FF2B5EF4-FFF2-40B4-BE49-F238E27FC236}">
                <a16:creationId xmlns:a16="http://schemas.microsoft.com/office/drawing/2014/main" id="{B0F5BEE9-E845-4950-9F0C-D178075F1F1B}"/>
              </a:ext>
            </a:extLst>
          </p:cNvPr>
          <p:cNvSpPr txBox="1"/>
          <p:nvPr/>
        </p:nvSpPr>
        <p:spPr>
          <a:xfrm>
            <a:off x="115900" y="3596442"/>
            <a:ext cx="4586773" cy="3539430"/>
          </a:xfrm>
          <a:prstGeom prst="rect">
            <a:avLst/>
          </a:prstGeom>
          <a:noFill/>
          <a:effectLst>
            <a:glow rad="101600">
              <a:srgbClr val="FFFF66">
                <a:alpha val="40000"/>
              </a:srgbClr>
            </a:glow>
            <a:softEdge rad="0"/>
          </a:effectLst>
        </p:spPr>
        <p:txBody>
          <a:bodyPr wrap="square" rtlCol="0">
            <a:spAutoFit/>
          </a:bodyPr>
          <a:lstStyle/>
          <a:p>
            <a:pPr algn="just"/>
            <a:r>
              <a:rPr lang="cs-CZ" sz="1400" dirty="0">
                <a:latin typeface="Arial" panose="020B0604020202020204" pitchFamily="34" charset="0"/>
                <a:cs typeface="Arial" panose="020B0604020202020204" pitchFamily="34" charset="0"/>
              </a:rPr>
              <a:t>Na prvních 3 místech Vilémov, Louny, Krupka. Už ale pouze Vilémov zůstává bez ztráty kytičky. Na dalších 3 místech jsou 11 bodové týmy, kterým už se úplné čelo vzdálilo. Na 7. místě je nováček soutěže z Lovosic . Na cestě do vyšších pater tabulky se po domácí porážce s Krupkou zastavilo Jílové. Zklamáním je až 9. místo našeho týmu. Před začátkem soutěže jsme byli určeni jako jeden z aspirantů na postup, ale zatím to tak nevypadá.  Zatím v klidu zůstávají v Horním Jiřetíně a u nováčka v Dobroměřicích.  6 bodů má Perštejn a Kadaň na 12. resp. 13. místě. Překvapením je až 14. místo Modlan, které mají 4 body. Na posledních 2 místech je Modrá a Litoměřicko B. Týmy, které získaly první body teprve v posledním po výhrách na penalty.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15" name="TextovéPole 14"/>
          <p:cNvSpPr txBox="1"/>
          <p:nvPr/>
        </p:nvSpPr>
        <p:spPr>
          <a:xfrm>
            <a:off x="1656160" y="70021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3" name="Obdélník 2">
            <a:extLst>
              <a:ext uri="{FF2B5EF4-FFF2-40B4-BE49-F238E27FC236}">
                <a16:creationId xmlns:a16="http://schemas.microsoft.com/office/drawing/2014/main" id="{EE699A86-67D5-4C05-B130-843238C57B7A}"/>
              </a:ext>
            </a:extLst>
          </p:cNvPr>
          <p:cNvSpPr/>
          <p:nvPr/>
        </p:nvSpPr>
        <p:spPr>
          <a:xfrm>
            <a:off x="134320" y="1350156"/>
            <a:ext cx="4586773" cy="5747856"/>
          </a:xfrm>
          <a:prstGeom prst="rect">
            <a:avLst/>
          </a:prstGeom>
        </p:spPr>
        <p:txBody>
          <a:bodyPr wrap="square">
            <a:spAutoFit/>
          </a:bodyPr>
          <a:lstStyle/>
          <a:p>
            <a:pPr algn="ctr">
              <a:lnSpc>
                <a:spcPct val="107000"/>
              </a:lnSpc>
              <a:spcAft>
                <a:spcPts val="0"/>
              </a:spcAft>
            </a:pPr>
            <a:r>
              <a:rPr lang="cs-CZ" sz="1800" u="sng"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  – MSK Trmice</a:t>
            </a:r>
            <a:endParaRPr lang="cs-CZ" sz="1100"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00FF00"/>
                </a:highlight>
                <a:latin typeface="Arial Black" panose="020B0A04020102020204" pitchFamily="34" charset="0"/>
                <a:ea typeface="Calibri" panose="020F0502020204030204" pitchFamily="34" charset="0"/>
                <a:cs typeface="Arial" panose="020B0604020202020204" pitchFamily="34" charset="0"/>
              </a:rPr>
              <a:t>15:0(5:0)  16.9.2018  5. hrané kolo</a:t>
            </a:r>
            <a:endParaRPr lang="cs-CZ" sz="1100"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Už se pomalu stává zvykem, velká část mladších žáků </a:t>
            </a:r>
            <a:r>
              <a:rPr lang="cs-CZ" sz="1100" b="0" dirty="0" err="1">
                <a:latin typeface="Arial" panose="020B0604020202020204" pitchFamily="34" charset="0"/>
                <a:ea typeface="Calibri" panose="020F0502020204030204" pitchFamily="34" charset="0"/>
                <a:cs typeface="Arial" panose="020B0604020202020204" pitchFamily="34" charset="0"/>
              </a:rPr>
              <a:t>mastupuije</a:t>
            </a:r>
            <a:r>
              <a:rPr lang="cs-CZ" sz="1100" b="0" dirty="0">
                <a:latin typeface="Arial" panose="020B0604020202020204" pitchFamily="34" charset="0"/>
                <a:ea typeface="Calibri" panose="020F0502020204030204" pitchFamily="34" charset="0"/>
                <a:cs typeface="Arial" panose="020B0604020202020204" pitchFamily="34" charset="0"/>
              </a:rPr>
              <a:t> v předchozím zápase starších žáků proti stejnému soupeři. Platilo to i tentokrát, ale na výkonu to znát nebylo. Už ve 3. minutě otevřel skóre zápasu Lukáš </a:t>
            </a:r>
            <a:r>
              <a:rPr lang="cs-CZ" sz="1100" b="0" dirty="0" err="1">
                <a:latin typeface="Arial" panose="020B0604020202020204" pitchFamily="34" charset="0"/>
                <a:ea typeface="Calibri" panose="020F0502020204030204" pitchFamily="34" charset="0"/>
                <a:cs typeface="Arial" panose="020B0604020202020204" pitchFamily="34" charset="0"/>
              </a:rPr>
              <a:t>Širochoman</a:t>
            </a:r>
            <a:r>
              <a:rPr lang="cs-CZ" sz="1100" b="0" dirty="0">
                <a:latin typeface="Arial" panose="020B0604020202020204" pitchFamily="34" charset="0"/>
                <a:ea typeface="Calibri" panose="020F0502020204030204" pitchFamily="34" charset="0"/>
                <a:cs typeface="Arial" panose="020B0604020202020204" pitchFamily="34" charset="0"/>
              </a:rPr>
              <a:t> a v dalším průběhu výsledek utěšeně narůstal až se zastavil na poločasových 5:0. Hosté se k ničemu vážnému nedostali. Druhý poločas byl z naší střelecky ještě úspěšnější. Zápas měl jednoznačnou podobu, ale i tak diváci viděli několik zajímavých příběhů. Tím prvním byl pokutový kop hostů. V naší brance dostal v tomto utkání příležitost Adam </a:t>
            </a:r>
            <a:r>
              <a:rPr lang="cs-CZ" sz="1100" b="0" dirty="0" err="1">
                <a:latin typeface="Arial" panose="020B0604020202020204" pitchFamily="34" charset="0"/>
                <a:ea typeface="Calibri" panose="020F0502020204030204" pitchFamily="34" charset="0"/>
                <a:cs typeface="Arial" panose="020B0604020202020204" pitchFamily="34" charset="0"/>
              </a:rPr>
              <a:t>Salka</a:t>
            </a:r>
            <a:r>
              <a:rPr lang="cs-CZ" sz="1100" b="0" dirty="0">
                <a:latin typeface="Arial" panose="020B0604020202020204" pitchFamily="34" charset="0"/>
                <a:ea typeface="Calibri" panose="020F0502020204030204" pitchFamily="34" charset="0"/>
                <a:cs typeface="Arial" panose="020B0604020202020204" pitchFamily="34" charset="0"/>
              </a:rPr>
              <a:t> a nezklamal. Šikovně si postavil branku a hráč Trmic ji minul.  Ve 41. minutě se na hřišti odehrála velká chvíle, to když svůj první gól v soutěži vstřelila Bára </a:t>
            </a:r>
            <a:r>
              <a:rPr lang="cs-CZ" sz="1100" b="0" dirty="0" err="1">
                <a:latin typeface="Arial" panose="020B0604020202020204" pitchFamily="34" charset="0"/>
                <a:ea typeface="Calibri" panose="020F0502020204030204" pitchFamily="34" charset="0"/>
                <a:cs typeface="Arial" panose="020B0604020202020204" pitchFamily="34" charset="0"/>
              </a:rPr>
              <a:t>Koleničová</a:t>
            </a:r>
            <a:r>
              <a:rPr lang="cs-CZ" sz="1100" b="0" dirty="0">
                <a:latin typeface="Arial" panose="020B0604020202020204" pitchFamily="34" charset="0"/>
                <a:ea typeface="Calibri" panose="020F0502020204030204" pitchFamily="34" charset="0"/>
                <a:cs typeface="Arial" panose="020B0604020202020204" pitchFamily="34" charset="0"/>
              </a:rPr>
              <a:t>. Hráčka, která by si za své výkony zasloužila i více branek. Radost měli všichni. Utkání pak pokračovalo v klidném tempu až do 48. minuty. Daniel Hromy tak šikovně vstřelil branku, že to vypadalo, že balón prošel za brankovou čáru boční stranou.  Rozhodčí Martin </a:t>
            </a:r>
            <a:r>
              <a:rPr lang="cs-CZ" sz="1100" b="0" dirty="0" err="1">
                <a:latin typeface="Arial" panose="020B0604020202020204" pitchFamily="34" charset="0"/>
                <a:ea typeface="Calibri" panose="020F0502020204030204" pitchFamily="34" charset="0"/>
                <a:cs typeface="Arial" panose="020B0604020202020204" pitchFamily="34" charset="0"/>
              </a:rPr>
              <a:t>Prágl</a:t>
            </a:r>
            <a:r>
              <a:rPr lang="cs-CZ" sz="1100" b="0" dirty="0">
                <a:latin typeface="Arial" panose="020B0604020202020204" pitchFamily="34" charset="0"/>
                <a:ea typeface="Calibri" panose="020F0502020204030204" pitchFamily="34" charset="0"/>
                <a:cs typeface="Arial" panose="020B0604020202020204" pitchFamily="34" charset="0"/>
              </a:rPr>
              <a:t> se obrátil na jednoho z rodičů, který pořizoval video záznam pomocí mobilního telefonu a po konzultaci branku správně uznal. Nakonec se zápas skončil vítězstvím 15:0 a mužstvo se stále drží na krásném 2. místě.</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Hodnocení trenér SK Štětí Miloslav 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Výkon týmu byl pro mě velkou radostí. Hezké kličky, pohyb bz balónu, osobní souboje, ale i zahozené šance.  Pochvala pro celý tým.</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P.Hůrak</a:t>
            </a:r>
            <a:r>
              <a:rPr lang="cs-CZ" sz="1100" b="0" dirty="0">
                <a:latin typeface="Arial" panose="020B0604020202020204" pitchFamily="34" charset="0"/>
                <a:ea typeface="Calibri" panose="020F0502020204030204" pitchFamily="34" charset="0"/>
                <a:cs typeface="Arial" panose="020B0604020202020204" pitchFamily="34" charset="0"/>
              </a:rPr>
              <a:t> 4,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3,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3,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2,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B.Koleničová</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P.Oliva</a:t>
            </a:r>
            <a:r>
              <a:rPr lang="cs-CZ" sz="1100" b="0" dirty="0">
                <a:latin typeface="Arial" panose="020B0604020202020204" pitchFamily="34" charset="0"/>
                <a:ea typeface="Calibri" panose="020F0502020204030204" pitchFamily="34" charset="0"/>
                <a:cs typeface="Arial" panose="020B0604020202020204" pitchFamily="34" charset="0"/>
              </a:rPr>
              <a:t> 1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A.Salka-R.Paďour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B.Koleničová</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D.Hromy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P.Hůrka</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L.Viktora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P.Oliva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D.Bílek</a:t>
            </a:r>
            <a:r>
              <a:rPr lang="cs-CZ" sz="1100" b="0" dirty="0">
                <a:latin typeface="Arial" panose="020B0604020202020204" pitchFamily="34" charset="0"/>
                <a:ea typeface="Calibri" panose="020F0502020204030204" pitchFamily="34" charset="0"/>
                <a:cs typeface="Arial" panose="020B0604020202020204" pitchFamily="34" charset="0"/>
              </a:rPr>
              <a:t>, , </a:t>
            </a:r>
            <a:r>
              <a:rPr lang="cs-CZ" sz="1100" b="0" dirty="0" err="1">
                <a:latin typeface="Arial" panose="020B0604020202020204" pitchFamily="34" charset="0"/>
                <a:ea typeface="Calibri" panose="020F0502020204030204" pitchFamily="34" charset="0"/>
                <a:cs typeface="Arial" panose="020B0604020202020204" pitchFamily="34" charset="0"/>
              </a:rPr>
              <a:t>L.Širochoman</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M.Hromy</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M.Prágl</a:t>
            </a:r>
            <a:endParaRPr lang="cs-CZ" sz="11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50E4078F-C862-4CF6-9121-459BC0B8A742}"/>
              </a:ext>
            </a:extLst>
          </p:cNvPr>
          <p:cNvSpPr txBox="1"/>
          <p:nvPr/>
        </p:nvSpPr>
        <p:spPr>
          <a:xfrm>
            <a:off x="134320" y="163116"/>
            <a:ext cx="4609129" cy="1107996"/>
          </a:xfrm>
          <a:prstGeom prst="rect">
            <a:avLst/>
          </a:prstGeom>
          <a:solidFill>
            <a:srgbClr val="FF6600"/>
          </a:solidFill>
          <a:effectLst>
            <a:glow rad="101600">
              <a:srgbClr val="FFFF66">
                <a:alpha val="40000"/>
              </a:srgbClr>
            </a:glow>
            <a:softEdge rad="241300"/>
          </a:effectLst>
        </p:spPr>
        <p:txBody>
          <a:bodyPr wrap="square" rtlCol="0">
            <a:spAutoFit/>
          </a:bodyPr>
          <a:lstStyle/>
          <a:p>
            <a:pPr algn="ctr"/>
            <a:r>
              <a:rPr lang="cs-CZ" sz="2200" dirty="0">
                <a:solidFill>
                  <a:schemeClr val="accent6">
                    <a:lumMod val="75000"/>
                  </a:schemeClr>
                </a:solidFill>
                <a:latin typeface="Arial Black" panose="020B0A04020102020204" pitchFamily="34" charset="0"/>
              </a:rPr>
              <a:t>Mladší žáci jsou na 2. místě skupiny B Ústeckého přeboru</a:t>
            </a:r>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384" y="163116"/>
            <a:ext cx="4551225" cy="2736304"/>
          </a:xfrm>
          <a:prstGeom prst="rect">
            <a:avLst/>
          </a:prstGeom>
          <a:ln w="47625">
            <a:solidFill>
              <a:schemeClr val="accent1"/>
            </a:solidFill>
          </a:ln>
        </p:spPr>
      </p:pic>
      <p:graphicFrame>
        <p:nvGraphicFramePr>
          <p:cNvPr id="11" name="Object 4"/>
          <p:cNvGraphicFramePr>
            <a:graphicFrameLocks noChangeAspect="1"/>
          </p:cNvGraphicFramePr>
          <p:nvPr>
            <p:extLst>
              <p:ext uri="{D42A27DB-BD31-4B8C-83A1-F6EECF244321}">
                <p14:modId xmlns:p14="http://schemas.microsoft.com/office/powerpoint/2010/main" val="3762420442"/>
              </p:ext>
            </p:extLst>
          </p:nvPr>
        </p:nvGraphicFramePr>
        <p:xfrm>
          <a:off x="5442385" y="3115601"/>
          <a:ext cx="4551225" cy="3672674"/>
        </p:xfrm>
        <a:graphic>
          <a:graphicData uri="http://schemas.openxmlformats.org/presentationml/2006/ole">
            <mc:AlternateContent xmlns:mc="http://schemas.openxmlformats.org/markup-compatibility/2006">
              <mc:Choice xmlns:v="urn:schemas-microsoft-com:vml" Requires="v">
                <p:oleObj spid="_x0000_s1039" name="Worksheet" r:id="rId5" imgW="6132540" imgH="3633145" progId="Excel.Sheet.8">
                  <p:embed/>
                </p:oleObj>
              </mc:Choice>
              <mc:Fallback>
                <p:oleObj name="Worksheet" r:id="rId5" imgW="6132540" imgH="3633145" progId="Excel.Sheet.8">
                  <p:embed/>
                  <p:pic>
                    <p:nvPicPr>
                      <p:cNvPr id="51302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2385" y="3115601"/>
                        <a:ext cx="4551225" cy="3672674"/>
                      </a:xfrm>
                      <a:prstGeom prst="rect">
                        <a:avLst/>
                      </a:prstGeom>
                      <a:noFill/>
                      <a:ln>
                        <a:noFill/>
                      </a:ln>
                      <a:effec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2" name="Obdélník 1"/>
          <p:cNvSpPr/>
          <p:nvPr/>
        </p:nvSpPr>
        <p:spPr>
          <a:xfrm>
            <a:off x="5472584" y="1329512"/>
            <a:ext cx="4625431" cy="5295552"/>
          </a:xfrm>
          <a:prstGeom prst="rect">
            <a:avLst/>
          </a:prstGeom>
        </p:spPr>
        <p:txBody>
          <a:bodyPr wrap="square">
            <a:spAutoFit/>
          </a:bodyPr>
          <a:lstStyle/>
          <a:p>
            <a:pPr algn="ctr">
              <a:lnSpc>
                <a:spcPct val="107000"/>
              </a:lnSpc>
              <a:spcAft>
                <a:spcPts val="0"/>
              </a:spcAft>
            </a:pPr>
            <a:r>
              <a:rPr lang="cs-CZ" sz="1800" u="sng" dirty="0">
                <a:solidFill>
                  <a:srgbClr val="000000"/>
                </a:solidFill>
                <a:highlight>
                  <a:srgbClr val="00FFFF"/>
                </a:highlight>
                <a:latin typeface="Arial Black" panose="020B0A04020102020204" pitchFamily="34" charset="0"/>
                <a:ea typeface="Times New Roman" panose="02020603050405020304" pitchFamily="18" charset="0"/>
                <a:cs typeface="Helvetica" panose="020B0604020202020204" pitchFamily="34" charset="0"/>
              </a:rPr>
              <a:t>ASK Lovosice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solidFill>
                  <a:srgbClr val="000000"/>
                </a:solidFill>
                <a:highlight>
                  <a:srgbClr val="00FFFF"/>
                </a:highlight>
                <a:latin typeface="Arial Black" panose="020B0A04020102020204" pitchFamily="34" charset="0"/>
                <a:ea typeface="Times New Roman" panose="02020603050405020304" pitchFamily="18" charset="0"/>
                <a:cs typeface="Helvetica" panose="020B0604020202020204" pitchFamily="34" charset="0"/>
              </a:rPr>
              <a:t>8:4(4:1)  9.9.2018 3. kolo 4. hrané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Opět jsme se museli obejít bez brankáře a jeho úlohu převzal mladší žák Petr Hůrka, který v poslední době nastupuje většinou do pole, kde se mu i střelecky daří. Začátek zápasu nám nevyšel a po brankách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Filouse</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Neumana v 8. resp. 18. minutě jsme prohrávali 2:0. Ve snaze se zápasem něco udělat jsme se vrhli do útoku a ve 20. minutě jsme získali výhodu volného přímého kopu.  Po krátké domluvě Kabelky s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Hromym</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se do míče opřel druhý jmenovaný, ale bohužel nádherný míč směřující do horního růžku domácí brankář Homolka vyrazil na roh. V těchto momentech jsme zvýšili aktivitu a získali převahu, jak už to ale ve fotbale bývá, tak místo vstřelení gólu jsme inkasovali potřetí. 0:3 a naše situace se začala stávat kritickou. Smířit se s tím nechtěl Tomáš Kabelka, který o 2 minuty později snížil na 1:3. V závěru první půle nevyšel našemu brankáři odkop a využil toho domácí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Šifalda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opět zvýšil na rozdíl 3 branek 4:1. Ve 2. poločase jsme vsadili všechno na jednu kartu a to na útočnou. Ve 41. minutě se ale podařilo domácím upravit výsledek už na 5:1. Stále jsme však chtěli útočit a hrát dopředu.  Druhou branku Štětí a svoji 2. branku v zápase na 2:5 docílil Tomáš Kabelka.  Domácím ale také střelecký prach nevyschl a Samuel Novák 2 brankami zvýšil už na hrozivých 7:2. Brankové posvícení pokračovalo a hattrick Tomáše Kabelky po brance na 3:7 se urodil v 55. minutě. Když Daniel Hromy v 60. minutě snížil na 4:7, tak jsme měli hned o něco lepší náladu, kterou nám ale domácí ještě v samotném závěru pokazili brankou na konečných 8:4.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T.Kabelka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Sestava :</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P. Hůrka,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B.Koleničová</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M.Borovec</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T.Kabelka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M.Miga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A.Šabák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R.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P.Bradáč</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A.Salka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Trenér: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M.Vlasič-M.Blažek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P.Barták</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472584" y="163116"/>
            <a:ext cx="4536504" cy="923330"/>
          </a:xfrm>
          <a:prstGeom prst="rect">
            <a:avLst/>
          </a:prstGeom>
          <a:blipFill>
            <a:blip r:embed="rId3"/>
            <a:tile tx="0" ty="0" sx="100000" sy="100000" flip="none" algn="tl"/>
          </a:blipFill>
          <a:effectLst>
            <a:glow rad="139700">
              <a:srgbClr val="FFC000">
                <a:alpha val="40000"/>
              </a:srgbClr>
            </a:glow>
            <a:softEdge rad="177800"/>
          </a:effectLst>
        </p:spPr>
        <p:txBody>
          <a:bodyPr wrap="square" rtlCol="0">
            <a:spAutoFit/>
          </a:bodyPr>
          <a:lstStyle/>
          <a:p>
            <a:pPr algn="ctr"/>
            <a:r>
              <a:rPr lang="cs-CZ" sz="2700" dirty="0">
                <a:solidFill>
                  <a:srgbClr val="C00000"/>
                </a:solidFill>
                <a:latin typeface="Arial Black" panose="020B0A04020102020204" pitchFamily="34" charset="0"/>
              </a:rPr>
              <a:t>Výsledek starších žáků je horší než výkon </a:t>
            </a:r>
          </a:p>
        </p:txBody>
      </p:sp>
      <p:sp>
        <p:nvSpPr>
          <p:cNvPr id="4" name="Obdélník 3"/>
          <p:cNvSpPr/>
          <p:nvPr/>
        </p:nvSpPr>
        <p:spPr>
          <a:xfrm>
            <a:off x="143992" y="2146879"/>
            <a:ext cx="4680520" cy="4500000"/>
          </a:xfrm>
          <a:prstGeom prst="rect">
            <a:avLst/>
          </a:prstGeom>
        </p:spPr>
        <p:txBody>
          <a:bodyPr wrap="square">
            <a:spAutoFit/>
          </a:bodyPr>
          <a:lstStyle/>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Štětí-FK SEKO Louny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3:2 PK (1:1)  8.9.2018  5.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Před týdnem naše mužstvo  prohrálo na hřišti nováčka soutěže v Dobroměřicích 2:0, k dobré herní pohodě nepřispěla ani porážka v poháru proti Unionu Děčín, a tak velká příležitost vrátit se na vítěznou vlnu nabízel domácí zápas pro 12 bodovým Lounům, které společně s Vilémovem dosud vedou Ústecký přebor. Hned od úvodních minut bylo zřetelné, že se utkaly silné týmy a zápas přinese skvělou diváckou podívanou. Začátek vyšel našemu týmu. Ve 14. minutě poslal David Brandejs zleva míč na zadní tyč, kde byl </a:t>
            </a:r>
            <a:r>
              <a:rPr lang="cs-CZ" sz="1050" b="0" dirty="0" err="1">
                <a:latin typeface="Arial" panose="020B0604020202020204" pitchFamily="34" charset="0"/>
                <a:ea typeface="Calibri" panose="020F0502020204030204" pitchFamily="34" charset="0"/>
                <a:cs typeface="Arial" panose="020B0604020202020204" pitchFamily="34" charset="0"/>
              </a:rPr>
              <a:t>Slanička</a:t>
            </a:r>
            <a:r>
              <a:rPr lang="cs-CZ" sz="1050" b="0" dirty="0">
                <a:latin typeface="Arial" panose="020B0604020202020204" pitchFamily="34" charset="0"/>
                <a:ea typeface="Calibri" panose="020F0502020204030204" pitchFamily="34" charset="0"/>
                <a:cs typeface="Arial" panose="020B0604020202020204" pitchFamily="34" charset="0"/>
              </a:rPr>
              <a:t>, který ještě neuspěl, ale přítomný Jiří Vokoun míč do brankové konstrukce dostal. 1:0 Hosté inkasovali podruhé v sezóně. Zápas přinesl i hodně nesmlouvavých soubojů, které musel několikrát odměnit hlavní rozhodčí žlutou kartou. Obě obrany byly pozorné a moc do šancí útočníky v úvodu nepouštěly. Co však bylo k vidění, bylo hodně rohů, ale po žádném z nich se v prvním poločase ovoce nesklízelo.  Ve 37. minutě poslal míč z rohu na Fausta Vokoun,  ale přesné hlavičce nějaký ten kousíček chyběl. Když jsme si mysleli, že do kabin půjdeme s jednobrankovým vedením, tak nechali pravou stranu obrany úplně volnou a ani pokrytí hráčů v pokutovém území nebylo na jedničku. Pavel Soukup poslal míč nezadržitelně  do branky na 1:1. Hned zkraje druhé půle se před naší brankou objevil hráč soupeře a mohli jsme děkovat fotbalovému štěstí, že nikdo z dobíhajících míč netrefil. Šanci o chvilku později mělo i naše mužstvo. Vokoun hledal před brankou </a:t>
            </a:r>
            <a:r>
              <a:rPr lang="cs-CZ" sz="1050" b="0" dirty="0" err="1">
                <a:latin typeface="Arial" panose="020B0604020202020204" pitchFamily="34" charset="0"/>
                <a:ea typeface="Calibri" panose="020F0502020204030204" pitchFamily="34" charset="0"/>
                <a:cs typeface="Arial" panose="020B0604020202020204" pitchFamily="34" charset="0"/>
              </a:rPr>
              <a:t>Slaničku</a:t>
            </a:r>
            <a:r>
              <a:rPr lang="cs-CZ" sz="1050" b="0" dirty="0">
                <a:latin typeface="Arial" panose="020B0604020202020204" pitchFamily="34" charset="0"/>
                <a:ea typeface="Calibri" panose="020F0502020204030204" pitchFamily="34" charset="0"/>
                <a:cs typeface="Arial" panose="020B0604020202020204" pitchFamily="34" charset="0"/>
              </a:rPr>
              <a:t>, našel, ale ten v těžkém postavení nedokázal usměrnit míč do sítě. V dalším průběhu utkání jsme</a:t>
            </a:r>
            <a:endParaRPr lang="cs-CZ" sz="105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32594CE0-3297-49EA-90D1-04DCA7D8A6D1}"/>
              </a:ext>
            </a:extLst>
          </p:cNvPr>
          <p:cNvSpPr txBox="1"/>
          <p:nvPr/>
        </p:nvSpPr>
        <p:spPr>
          <a:xfrm>
            <a:off x="143992" y="178505"/>
            <a:ext cx="4608513" cy="1815882"/>
          </a:xfrm>
          <a:prstGeom prst="rect">
            <a:avLst/>
          </a:prstGeom>
          <a:solidFill>
            <a:schemeClr val="accent1">
              <a:lumMod val="60000"/>
              <a:lumOff val="40000"/>
            </a:schemeClr>
          </a:solidFill>
          <a:effectLst>
            <a:glow rad="342900">
              <a:schemeClr val="accent6">
                <a:satMod val="175000"/>
                <a:alpha val="8000"/>
              </a:schemeClr>
            </a:glow>
            <a:outerShdw blurRad="50800" dist="38100" dir="8100000" sx="1000" sy="1000" algn="tr" rotWithShape="0">
              <a:schemeClr val="accent2">
                <a:lumMod val="75000"/>
                <a:alpha val="59000"/>
              </a:schemeClr>
            </a:outerShdw>
            <a:softEdge rad="0"/>
          </a:effectLst>
          <a:scene3d>
            <a:camera prst="orthographicFront"/>
            <a:lightRig rig="threePt" dir="t"/>
          </a:scene3d>
          <a:sp3d contourW="12700">
            <a:bevelT prst="relaxedInset"/>
            <a:contourClr>
              <a:srgbClr val="FF0000"/>
            </a:contourClr>
          </a:sp3d>
        </p:spPr>
        <p:txBody>
          <a:bodyPr wrap="square" rtlCol="0">
            <a:spAutoFit/>
          </a:bodyPr>
          <a:lstStyle/>
          <a:p>
            <a:pPr algn="ctr"/>
            <a:r>
              <a:rPr lang="cs-CZ" sz="2800" dirty="0">
                <a:solidFill>
                  <a:srgbClr val="FF0000"/>
                </a:solidFill>
                <a:latin typeface="Georgia Pro Black" panose="02040A02050405020203" pitchFamily="18" charset="0"/>
              </a:rPr>
              <a:t>Velmi hezké utkání, ve kterém jsme 2x vedli, </a:t>
            </a:r>
            <a:r>
              <a:rPr lang="cs-CZ" sz="2800" dirty="0" smtClean="0">
                <a:solidFill>
                  <a:srgbClr val="FF0000"/>
                </a:solidFill>
                <a:latin typeface="Georgia Pro Black" panose="02040A02050405020203" pitchFamily="18" charset="0"/>
              </a:rPr>
              <a:t> ale </a:t>
            </a:r>
            <a:r>
              <a:rPr lang="cs-CZ" sz="2800" dirty="0">
                <a:solidFill>
                  <a:srgbClr val="FF0000"/>
                </a:solidFill>
                <a:latin typeface="Georgia Pro Black" panose="02040A02050405020203" pitchFamily="18" charset="0"/>
              </a:rPr>
              <a:t>soupeř vždy vyrovnal</a:t>
            </a:r>
          </a:p>
        </p:txBody>
      </p:sp>
      <p:cxnSp>
        <p:nvCxnSpPr>
          <p:cNvPr id="7" name="Přímá spojnice se šipkou 6">
            <a:extLst>
              <a:ext uri="{FF2B5EF4-FFF2-40B4-BE49-F238E27FC236}">
                <a16:creationId xmlns:a16="http://schemas.microsoft.com/office/drawing/2014/main" id="{A009FCE3-B476-4DBE-A2B3-AD755DF4DB06}"/>
              </a:ext>
            </a:extLst>
          </p:cNvPr>
          <p:cNvCxnSpPr/>
          <p:nvPr/>
        </p:nvCxnSpPr>
        <p:spPr bwMode="auto">
          <a:xfrm>
            <a:off x="2881380" y="6861020"/>
            <a:ext cx="1368152" cy="143436"/>
          </a:xfrm>
          <a:prstGeom prst="straightConnector1">
            <a:avLst/>
          </a:prstGeom>
          <a:noFill/>
          <a:ln w="28575" cap="flat" cmpd="sng" algn="ctr">
            <a:solidFill>
              <a:srgbClr val="FFFF66"/>
            </a:solidFill>
            <a:prstDash val="solid"/>
            <a:round/>
            <a:headEnd type="none" w="med" len="med"/>
            <a:tailEnd type="triangle"/>
          </a:ln>
          <a:effectLst>
            <a:outerShdw dist="45791" dir="2021404" algn="ctr" rotWithShape="0">
              <a:srgbClr val="9999FF"/>
            </a:outerShdw>
          </a:effectLst>
        </p:spPr>
      </p:cxnSp>
      <p:pic>
        <p:nvPicPr>
          <p:cNvPr id="6" name="Obrázek 5" descr="Le Croissant et l'Etoi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8" y="1165219"/>
            <a:ext cx="628293" cy="6719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 name="Obdélník 3"/>
          <p:cNvSpPr/>
          <p:nvPr/>
        </p:nvSpPr>
        <p:spPr>
          <a:xfrm>
            <a:off x="143992" y="828083"/>
            <a:ext cx="4824536" cy="6271525"/>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 MSK Trmice</a:t>
            </a:r>
            <a:endParaRPr lang="cs-CZ" sz="1100" dirty="0">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4:3(4:2)    </a:t>
            </a:r>
            <a:r>
              <a:rPr lang="cs-CZ" sz="1100" dirty="0">
                <a:highlight>
                  <a:srgbClr val="00FFFF"/>
                </a:highlight>
                <a:latin typeface="Arial Black" panose="020B0A04020102020204" pitchFamily="34" charset="0"/>
                <a:ea typeface="Calibri" panose="020F0502020204030204" pitchFamily="34" charset="0"/>
                <a:cs typeface="Arial" panose="020B0604020202020204" pitchFamily="34" charset="0"/>
              </a:rPr>
              <a:t>16.9.2018   4. kolo 5. hrané</a:t>
            </a:r>
            <a:endParaRPr lang="cs-CZ" sz="800" dirty="0">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Před 11 dny se starší žáci v předehrávce 13. kola utkali se stejným soupeřem na jeho hřišti a prohráli vysoko 11:3. Opakovat stejný výsledek už jsme opakovat nechtěli. Tým se postupně konsoliduje a začleňují se do něj z větší části už věkem starší žáci, což v úvodu sezóny nebylo. Hosté si v dosavadním průběhu soutěže nevedou špatně a většinou odcházejí ze hřiště jako vítězové.   Hned v samotném úvodu se ukázalo, že obě mužstva budou spoléhat na rychlé útoky, které budou tím rozhodujícím faktorem ve vývoji utkání. První branka se urodila po obléhání hostující branky, když na brankové čáře Trmic čaroval brankář, ale na dorážku Michaela </a:t>
            </a:r>
            <a:r>
              <a:rPr lang="cs-CZ" sz="1000" b="0" dirty="0" err="1">
                <a:latin typeface="Arial" panose="020B0604020202020204" pitchFamily="34" charset="0"/>
                <a:ea typeface="Calibri" panose="020F0502020204030204" pitchFamily="34" charset="0"/>
                <a:cs typeface="Arial" panose="020B0604020202020204" pitchFamily="34" charset="0"/>
              </a:rPr>
              <a:t>Migy</a:t>
            </a:r>
            <a:r>
              <a:rPr lang="cs-CZ" sz="1000" b="0" dirty="0">
                <a:latin typeface="Arial" panose="020B0604020202020204" pitchFamily="34" charset="0"/>
                <a:ea typeface="Calibri" panose="020F0502020204030204" pitchFamily="34" charset="0"/>
                <a:cs typeface="Arial" panose="020B0604020202020204" pitchFamily="34" charset="0"/>
              </a:rPr>
              <a:t> v podobě hlavičky už nestačil. Druhé radosti jsme se dočkali hned v 13. minutě a bylo to po elegantním záběhu Pavla Prokopce za obranu, která znamenala už vedení 2:0. Zaskočení hosté kapitulovali za další 3 minuty znova, když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poslal skvělý míč před branku, odkud se nemýlil Pavel Prokopec a zvýšil už na 3:0. Hosté, kteří několikrát naznačili, že dokáží být také hodně nebezpeční, snížili na 1:2 ve 24. minutě po velmi dobře zahraném volném přímém kopu.  Poločasové resumé to ale ještě zdaleka nebylo. Ve 31. minutě stálé nebezpečí pro hosty Pavel Prokopec prokázal svůj tah na branku a nejenom, že se urodil hattrick, měnil se i výsledek na 4:1 pro Štětí. Minutu před změnou stran sehráli hosté velmi hezkou akci, kterou Štefan </a:t>
            </a:r>
            <a:r>
              <a:rPr lang="cs-CZ" sz="1000" b="0" dirty="0" err="1">
                <a:latin typeface="Arial" panose="020B0604020202020204" pitchFamily="34" charset="0"/>
                <a:ea typeface="Calibri" panose="020F0502020204030204" pitchFamily="34" charset="0"/>
                <a:cs typeface="Arial" panose="020B0604020202020204" pitchFamily="34" charset="0"/>
              </a:rPr>
              <a:t>Lucák</a:t>
            </a:r>
            <a:r>
              <a:rPr lang="cs-CZ" sz="1000" b="0" dirty="0">
                <a:latin typeface="Arial" panose="020B0604020202020204" pitchFamily="34" charset="0"/>
                <a:ea typeface="Calibri" panose="020F0502020204030204" pitchFamily="34" charset="0"/>
                <a:cs typeface="Arial" panose="020B0604020202020204" pitchFamily="34" charset="0"/>
              </a:rPr>
              <a:t> zakončil hlavou na 2:4 z pohledu hostů. Druhý poločas už takovou brankovou úrodu nepřinesl. Velkou možnost měly Trmice v 50. minutě z volného přímého kopu z hranice šestnáctky, ale Šimon Černý v brance byl připraven a míč vyrazil. Obrovskou příležitost definitivně rozhodnout utkání měl Jakub Novák, ale chytal se jen za hlavu, když osamocen sám před svatyní hostů, míč do sítě neposlal. Možnost skórovat měl i Pavel Prokopec, ale toho zase vychytal brankář. Šance měli ale i hosté. Dvakrát to byly velké tutovky, muška přesná nebyla. Až teda do 66. minuty, kdy se Trmicím z kopačky Tomáše </a:t>
            </a:r>
            <a:r>
              <a:rPr lang="cs-CZ" sz="1000" b="0" dirty="0" err="1">
                <a:latin typeface="Arial" panose="020B0604020202020204" pitchFamily="34" charset="0"/>
                <a:ea typeface="Calibri" panose="020F0502020204030204" pitchFamily="34" charset="0"/>
                <a:cs typeface="Arial" panose="020B0604020202020204" pitchFamily="34" charset="0"/>
              </a:rPr>
              <a:t>Zopfa</a:t>
            </a:r>
            <a:r>
              <a:rPr lang="cs-CZ" sz="1000" b="0" dirty="0">
                <a:latin typeface="Arial" panose="020B0604020202020204" pitchFamily="34" charset="0"/>
                <a:ea typeface="Calibri" panose="020F0502020204030204" pitchFamily="34" charset="0"/>
                <a:cs typeface="Arial" panose="020B0604020202020204" pitchFamily="34" charset="0"/>
              </a:rPr>
              <a:t> podařilo vstřelit kontaktní branku na 3:4.  Zbytek zápasu už jsme ale hosty do ničeho nepustili a mohli jsme slavit druhou výhru v soutěži, kterou jsme zpestřili děkovačkou pro diváky.</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P.Prokopec</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Š.Černý-P.Prokopec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M.Borovec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B.Koleničová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T.Kabelka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A.Salka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J.Novák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F.Kučera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M.Prágl-D.Németh</a:t>
            </a:r>
            <a:r>
              <a:rPr lang="cs-CZ" sz="1000" b="0" dirty="0">
                <a:latin typeface="Arial" panose="020B0604020202020204" pitchFamily="34" charset="0"/>
                <a:ea typeface="Calibri" panose="020F0502020204030204" pitchFamily="34" charset="0"/>
                <a:cs typeface="Arial" panose="020B0604020202020204" pitchFamily="34" charset="0"/>
              </a:rPr>
              <a:t>(laik)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ovéPole 7"/>
          <p:cNvSpPr txBox="1"/>
          <p:nvPr/>
        </p:nvSpPr>
        <p:spPr>
          <a:xfrm>
            <a:off x="143992" y="91108"/>
            <a:ext cx="4752528" cy="523220"/>
          </a:xfrm>
          <a:prstGeom prst="rect">
            <a:avLst/>
          </a:prstGeom>
          <a:solidFill>
            <a:srgbClr val="FFCCFF"/>
          </a:solidFill>
          <a:effectLst>
            <a:glow rad="101600">
              <a:srgbClr val="FFFF00">
                <a:alpha val="40000"/>
              </a:srgbClr>
            </a:glow>
            <a:softEdge rad="0"/>
          </a:effectLst>
        </p:spPr>
        <p:txBody>
          <a:bodyPr wrap="square" rtlCol="0">
            <a:spAutoFit/>
          </a:bodyPr>
          <a:lstStyle/>
          <a:p>
            <a:pPr algn="ctr"/>
            <a:r>
              <a:rPr lang="cs-CZ" sz="2800" i="1" dirty="0">
                <a:effectLst>
                  <a:outerShdw blurRad="38100" dist="38100" dir="2700000" algn="tl">
                    <a:srgbClr val="000000">
                      <a:alpha val="43137"/>
                    </a:srgbClr>
                  </a:outerShdw>
                </a:effectLst>
                <a:latin typeface="Arial Black" panose="020B0A04020102020204" pitchFamily="34" charset="0"/>
              </a:rPr>
              <a:t>Starší žáci slaví výhru</a:t>
            </a:r>
          </a:p>
        </p:txBody>
      </p:sp>
      <p:sp>
        <p:nvSpPr>
          <p:cNvPr id="2" name="Obdélník 1"/>
          <p:cNvSpPr/>
          <p:nvPr/>
        </p:nvSpPr>
        <p:spPr>
          <a:xfrm>
            <a:off x="5528125" y="918568"/>
            <a:ext cx="4608512" cy="5361468"/>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si vypracovali mírnou převahu a bylo znát, že chceme vyhrát. Roh kopal Vokoun, ale byl příliš dlouhý. Zahrávali jsme i volný přímý kop z blízkosti rohového praporku a výhodu trestňáku v 70. minutě měl i Vokoun. Ta finální třešinka na dortu pořád ale nepřicházela. Hosté dobře bránili a bylo cítit, že na svou šanci také udeřit čekají. Pak to ale přišlo. Volný přímý kop Vokouna, který poslal balón do vápna, kde se zjevil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hlavou prodloužil míč za brankovou čáru na 2:1. Našlápnuto bylo k vítězství. Diváci stále častěji vyhlíželi na časomíře 90. minutu, ale svítila tam teprve 83., když jsme při návratu do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brany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faulovali na hranici 19 metrů před brankou. Hosté dostali šanci srovnat na 2:0 a Petr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Fiřt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se úkoly zhostil na jedničku, když se mu podařilo poslat míč mezi 3 tyče na 2:2. Ve zbývajících minutách se ještě zahrávalo několik volných přímých kopů, ale žádný z nich jedné nebo druhé straně úspěch nepřinesl. Skončilo to teda 2:2 a kopaly se penalty. Z 5 pokusů za domácí nedal Matěj Walter a za hosty Vasil Popovič. Rozhodlo se v sérii 6. Michal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Lesniak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nedal a Marek Faust ano. 2 body jsou na naše konto.</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Velmi hezké utkání se muselo divákům líbit a potvrdilo se, že se utkávají mužstva, která se před začátkem soutěže pasovala na týmy z popředí tabulky. Velká škoda, že jsme neudrželi jednobrankové vedení do poločasu a v závěru inkasovali. Hosty, kteří od začátku soutěž pracují, jako dobře namazaný stroj a také to výsledkově potvrzují, jsme se po změně stran snažili přehrát a vstřelit vítěznou branku. Také se nám to čtvrthodiny před koncem povedlo, když jsme šli do vedení 2:1. Bohužel jsme ho neudrželi, ale ten bod navíc za penalty byl spravedlivý. V tabulce jsme na 6. místě, ale musíme si počkat, až se odehraje 6 dnešních zápasů a pak teprve můžeme mluvit o našem skutečném postavení v tabulce.</a:t>
            </a:r>
          </a:p>
          <a:p>
            <a:pPr lvl="0" algn="just">
              <a:lnSpc>
                <a:spcPct val="107000"/>
              </a:lnSpc>
              <a:spcAft>
                <a:spcPts val="0"/>
              </a:spcAft>
            </a:pPr>
            <a:r>
              <a:rPr lang="cs-CZ" sz="1000" b="0" u="sng" dirty="0" smtClean="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J.Gabriel-P.Stejskal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(46.J.Vacek),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M.Rejman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M.Faust-D.Brandejs</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(83.M.Walter)</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P.Fary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K.Horváth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D.Beruška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K.Zuna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J.Tyle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Masér: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K.Zavřel</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J.Flade-T.Doubek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A.Provazník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Z.Vaňkát</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44D28848-B656-4452-9516-F0AFB105DCC8}"/>
              </a:ext>
            </a:extLst>
          </p:cNvPr>
          <p:cNvSpPr txBox="1"/>
          <p:nvPr/>
        </p:nvSpPr>
        <p:spPr>
          <a:xfrm>
            <a:off x="5544592" y="91108"/>
            <a:ext cx="4464496" cy="707886"/>
          </a:xfrm>
          <a:prstGeom prst="rect">
            <a:avLst/>
          </a:prstGeom>
          <a:solidFill>
            <a:srgbClr val="99FFCC"/>
          </a:solidFill>
          <a:effectLst>
            <a:softEdge rad="0"/>
          </a:effectLst>
        </p:spPr>
        <p:txBody>
          <a:bodyPr wrap="square" rtlCol="0">
            <a:spAutoFit/>
          </a:bodyPr>
          <a:lstStyle/>
          <a:p>
            <a:pPr algn="ctr"/>
            <a:r>
              <a:rPr lang="cs-CZ" sz="2000" dirty="0">
                <a:latin typeface="Arial Black" panose="020B0A04020102020204" pitchFamily="34" charset="0"/>
              </a:rPr>
              <a:t>Pokračování Štětí – Louny</a:t>
            </a:r>
          </a:p>
          <a:p>
            <a:pPr algn="ctr"/>
            <a:r>
              <a:rPr lang="cs-CZ" sz="2000" dirty="0">
                <a:latin typeface="Arial Black" panose="020B0A04020102020204" pitchFamily="34" charset="0"/>
              </a:rPr>
              <a:t>8.9.2018 </a:t>
            </a:r>
          </a:p>
        </p:txBody>
      </p:sp>
      <p:pic>
        <p:nvPicPr>
          <p:cNvPr id="5" name="Obrázek 4" descr="Clipart - Socce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678751" y="6316046"/>
            <a:ext cx="883947" cy="7955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4" name="TextovéPole 13"/>
          <p:cNvSpPr txBox="1"/>
          <p:nvPr/>
        </p:nvSpPr>
        <p:spPr>
          <a:xfrm>
            <a:off x="7490108" y="700405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2" name="TextovéPole 1"/>
          <p:cNvSpPr txBox="1"/>
          <p:nvPr/>
        </p:nvSpPr>
        <p:spPr>
          <a:xfrm>
            <a:off x="6917538" y="2899420"/>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graphicFrame>
        <p:nvGraphicFramePr>
          <p:cNvPr id="13" name="Tabulka 12"/>
          <p:cNvGraphicFramePr>
            <a:graphicFrameLocks noGrp="1"/>
          </p:cNvGraphicFramePr>
          <p:nvPr>
            <p:extLst>
              <p:ext uri="{D42A27DB-BD31-4B8C-83A1-F6EECF244321}">
                <p14:modId xmlns:p14="http://schemas.microsoft.com/office/powerpoint/2010/main" val="4236384130"/>
              </p:ext>
            </p:extLst>
          </p:nvPr>
        </p:nvGraphicFramePr>
        <p:xfrm>
          <a:off x="5409022" y="307132"/>
          <a:ext cx="4528057" cy="3545644"/>
        </p:xfrm>
        <a:graphic>
          <a:graphicData uri="http://schemas.openxmlformats.org/drawingml/2006/table">
            <a:tbl>
              <a:tblPr/>
              <a:tblGrid>
                <a:gridCol w="792874">
                  <a:extLst>
                    <a:ext uri="{9D8B030D-6E8A-4147-A177-3AD203B41FA5}">
                      <a16:colId xmlns:a16="http://schemas.microsoft.com/office/drawing/2014/main" val="2691582969"/>
                    </a:ext>
                  </a:extLst>
                </a:gridCol>
                <a:gridCol w="1180021">
                  <a:extLst>
                    <a:ext uri="{9D8B030D-6E8A-4147-A177-3AD203B41FA5}">
                      <a16:colId xmlns:a16="http://schemas.microsoft.com/office/drawing/2014/main" val="1783020092"/>
                    </a:ext>
                  </a:extLst>
                </a:gridCol>
                <a:gridCol w="1960506">
                  <a:extLst>
                    <a:ext uri="{9D8B030D-6E8A-4147-A177-3AD203B41FA5}">
                      <a16:colId xmlns:a16="http://schemas.microsoft.com/office/drawing/2014/main" val="2267600953"/>
                    </a:ext>
                  </a:extLst>
                </a:gridCol>
                <a:gridCol w="594656">
                  <a:extLst>
                    <a:ext uri="{9D8B030D-6E8A-4147-A177-3AD203B41FA5}">
                      <a16:colId xmlns:a16="http://schemas.microsoft.com/office/drawing/2014/main" val="3163324589"/>
                    </a:ext>
                  </a:extLst>
                </a:gridCol>
              </a:tblGrid>
              <a:tr h="230477">
                <a:tc gridSpan="4">
                  <a:txBody>
                    <a:bodyPr/>
                    <a:lstStyle/>
                    <a:p>
                      <a:pPr algn="ctr" fontAlgn="ctr"/>
                      <a:r>
                        <a:rPr lang="pl-PL" sz="1500" b="1" i="0" u="none" strike="noStrike">
                          <a:solidFill>
                            <a:srgbClr val="000000"/>
                          </a:solidFill>
                          <a:effectLst/>
                          <a:latin typeface="Arial" panose="020B0604020202020204" pitchFamily="34" charset="0"/>
                        </a:rPr>
                        <a:t>I.A třída dorostu skupina B</a:t>
                      </a:r>
                    </a:p>
                  </a:txBody>
                  <a:tcPr marL="7784" marR="7784" marT="77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50480386"/>
                  </a:ext>
                </a:extLst>
              </a:tr>
              <a:tr h="121303">
                <a:tc gridSpan="4">
                  <a:txBody>
                    <a:bodyPr/>
                    <a:lstStyle/>
                    <a:p>
                      <a:pPr algn="ctr" fontAlgn="ctr"/>
                      <a:r>
                        <a:rPr lang="cs-CZ" sz="900" b="1" i="0" u="none" strike="noStrike">
                          <a:solidFill>
                            <a:srgbClr val="000000"/>
                          </a:solidFill>
                          <a:effectLst/>
                          <a:latin typeface="Arial" panose="020B0604020202020204" pitchFamily="34" charset="0"/>
                        </a:rPr>
                        <a:t>4. kolo </a:t>
                      </a:r>
                    </a:p>
                  </a:txBody>
                  <a:tcPr marL="7784" marR="7784" marT="77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38799325"/>
                  </a:ext>
                </a:extLst>
              </a:tr>
              <a:tr h="242608">
                <a:tc>
                  <a:txBody>
                    <a:bodyPr/>
                    <a:lstStyle/>
                    <a:p>
                      <a:pPr algn="ctr" fontAlgn="ctr"/>
                      <a:r>
                        <a:rPr lang="cs-CZ" sz="900" b="1" i="0" u="none" strike="noStrike">
                          <a:solidFill>
                            <a:srgbClr val="000000"/>
                          </a:solidFill>
                          <a:effectLst/>
                          <a:latin typeface="Calibri" panose="020F0502020204030204" pitchFamily="34" charset="0"/>
                        </a:rPr>
                        <a:t>08.09.2018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TJ Hvězda Trnovany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Vaňov/Libouchec</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6:3</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60040670"/>
                  </a:ext>
                </a:extLst>
              </a:tr>
              <a:tr h="242608">
                <a:tc>
                  <a:txBody>
                    <a:bodyPr/>
                    <a:lstStyle/>
                    <a:p>
                      <a:pPr algn="ctr" fontAlgn="ctr"/>
                      <a:r>
                        <a:rPr lang="cs-CZ" sz="900" b="1" i="0" u="none" strike="noStrike">
                          <a:solidFill>
                            <a:srgbClr val="000000"/>
                          </a:solidFill>
                          <a:effectLst/>
                          <a:latin typeface="Calibri" panose="020F0502020204030204" pitchFamily="34" charset="0"/>
                        </a:rPr>
                        <a:t>08.09.2018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Mojžíř</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FK Česká Kamenice</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2:1</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44947022"/>
                  </a:ext>
                </a:extLst>
              </a:tr>
              <a:tr h="242608">
                <a:tc>
                  <a:txBody>
                    <a:bodyPr/>
                    <a:lstStyle/>
                    <a:p>
                      <a:pPr algn="ctr" fontAlgn="ctr"/>
                      <a:r>
                        <a:rPr lang="cs-CZ" sz="900" b="1" i="0" u="none" strike="noStrike">
                          <a:solidFill>
                            <a:srgbClr val="000000"/>
                          </a:solidFill>
                          <a:effectLst/>
                          <a:latin typeface="Calibri" panose="020F0502020204030204" pitchFamily="34" charset="0"/>
                        </a:rPr>
                        <a:t>09.09.2018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SLAVOJ Úštěk</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Sokol Straškov-Vodochody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4:2</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6573906"/>
                  </a:ext>
                </a:extLst>
              </a:tr>
              <a:tr h="242608">
                <a:tc>
                  <a:txBody>
                    <a:bodyPr/>
                    <a:lstStyle/>
                    <a:p>
                      <a:pPr algn="ctr" fontAlgn="ctr"/>
                      <a:r>
                        <a:rPr lang="cs-CZ" sz="900" b="1" i="0" u="none" strike="noStrike">
                          <a:solidFill>
                            <a:srgbClr val="000000"/>
                          </a:solidFill>
                          <a:effectLst/>
                          <a:latin typeface="Calibri" panose="020F0502020204030204" pitchFamily="34" charset="0"/>
                        </a:rPr>
                        <a:t>09.09.2018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FK Malšovice</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Chlumec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5:7</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65041020"/>
                  </a:ext>
                </a:extLst>
              </a:tr>
              <a:tr h="242608">
                <a:tc>
                  <a:txBody>
                    <a:bodyPr/>
                    <a:lstStyle/>
                    <a:p>
                      <a:pPr algn="ctr" fontAlgn="ctr"/>
                      <a:r>
                        <a:rPr lang="cs-CZ" sz="900" b="1" i="0" u="none" strike="noStrike">
                          <a:solidFill>
                            <a:srgbClr val="000000"/>
                          </a:solidFill>
                          <a:effectLst/>
                          <a:latin typeface="Calibri" panose="020F0502020204030204" pitchFamily="34" charset="0"/>
                        </a:rPr>
                        <a:t>09.09.2018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JUNIOR ROMA Děčín</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FK Jiskra Velké Březno</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0:3</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44493187"/>
                  </a:ext>
                </a:extLst>
              </a:tr>
              <a:tr h="242608">
                <a:tc>
                  <a:txBody>
                    <a:bodyPr/>
                    <a:lstStyle/>
                    <a:p>
                      <a:pPr algn="ctr" fontAlgn="ctr"/>
                      <a:r>
                        <a:rPr lang="cs-CZ" sz="900" b="1" i="0" u="none" strike="noStrike">
                          <a:solidFill>
                            <a:srgbClr val="000000"/>
                          </a:solidFill>
                          <a:effectLst/>
                          <a:latin typeface="Calibri" panose="020F0502020204030204" pitchFamily="34" charset="0"/>
                        </a:rPr>
                        <a:t>09.09.2018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Skorotice</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SK Plaston Šluknov</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2:3</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36520732"/>
                  </a:ext>
                </a:extLst>
              </a:tr>
              <a:tr h="121303">
                <a:tc gridSpan="4">
                  <a:txBody>
                    <a:bodyPr/>
                    <a:lstStyle/>
                    <a:p>
                      <a:pPr algn="ctr" fontAlgn="ctr"/>
                      <a:r>
                        <a:rPr lang="cs-CZ" sz="1050" b="1" i="0" u="none" strike="noStrike" dirty="0">
                          <a:solidFill>
                            <a:srgbClr val="000000"/>
                          </a:solidFill>
                          <a:effectLst/>
                          <a:latin typeface="Arial" panose="020B0604020202020204" pitchFamily="34" charset="0"/>
                        </a:rPr>
                        <a:t>3. kolo </a:t>
                      </a:r>
                    </a:p>
                  </a:txBody>
                  <a:tcPr marL="7784" marR="7784" marT="77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56403410"/>
                  </a:ext>
                </a:extLst>
              </a:tr>
              <a:tr h="242608">
                <a:tc>
                  <a:txBody>
                    <a:bodyPr/>
                    <a:lstStyle/>
                    <a:p>
                      <a:pPr algn="ctr" fontAlgn="ctr"/>
                      <a:r>
                        <a:rPr lang="cs-CZ" sz="900" b="1" i="0" u="none" strike="noStrike" dirty="0">
                          <a:solidFill>
                            <a:srgbClr val="000000"/>
                          </a:solidFill>
                          <a:effectLst/>
                          <a:latin typeface="Calibri" panose="020F0502020204030204" pitchFamily="34" charset="0"/>
                        </a:rPr>
                        <a:t>15.09.2018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Vaňov/Libouchec</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JUNIOR ROMA Děčín</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13:1 </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95482496"/>
                  </a:ext>
                </a:extLst>
              </a:tr>
              <a:tr h="242608">
                <a:tc>
                  <a:txBody>
                    <a:bodyPr/>
                    <a:lstStyle/>
                    <a:p>
                      <a:pPr algn="ctr" fontAlgn="ctr"/>
                      <a:r>
                        <a:rPr lang="cs-CZ" sz="900" b="1" i="0" u="none" strike="noStrike">
                          <a:solidFill>
                            <a:srgbClr val="000000"/>
                          </a:solidFill>
                          <a:effectLst/>
                          <a:latin typeface="Calibri" panose="020F0502020204030204" pitchFamily="34" charset="0"/>
                        </a:rPr>
                        <a:t>15.09.2018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SK Štětí</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Mojžíř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1:2 </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50526730"/>
                  </a:ext>
                </a:extLst>
              </a:tr>
              <a:tr h="242608">
                <a:tc>
                  <a:txBody>
                    <a:bodyPr/>
                    <a:lstStyle/>
                    <a:p>
                      <a:pPr algn="ctr" fontAlgn="ctr"/>
                      <a:r>
                        <a:rPr lang="cs-CZ" sz="900" b="1" i="0" u="none" strike="noStrike">
                          <a:solidFill>
                            <a:srgbClr val="000000"/>
                          </a:solidFill>
                          <a:effectLst/>
                          <a:latin typeface="Calibri" panose="020F0502020204030204" pitchFamily="34" charset="0"/>
                        </a:rPr>
                        <a:t>15.09.2018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SK Plaston Šluknov</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Sokol Straškov-Vodochody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5:3 </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14437216"/>
                  </a:ext>
                </a:extLst>
              </a:tr>
              <a:tr h="242608">
                <a:tc>
                  <a:txBody>
                    <a:bodyPr/>
                    <a:lstStyle/>
                    <a:p>
                      <a:pPr algn="ctr" fontAlgn="ctr"/>
                      <a:r>
                        <a:rPr lang="cs-CZ" sz="900" b="1" i="0" u="none" strike="noStrike">
                          <a:solidFill>
                            <a:srgbClr val="000000"/>
                          </a:solidFill>
                          <a:effectLst/>
                          <a:latin typeface="Calibri" panose="020F0502020204030204" pitchFamily="34" charset="0"/>
                        </a:rPr>
                        <a:t>15.09.2018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Chlumec</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TJ SLAVOJ Úštěk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 3:4</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33942656"/>
                  </a:ext>
                </a:extLst>
              </a:tr>
              <a:tr h="242608">
                <a:tc>
                  <a:txBody>
                    <a:bodyPr/>
                    <a:lstStyle/>
                    <a:p>
                      <a:pPr algn="ctr" fontAlgn="ctr"/>
                      <a:r>
                        <a:rPr lang="cs-CZ" sz="900" b="1" i="0" u="none" strike="noStrike">
                          <a:solidFill>
                            <a:srgbClr val="000000"/>
                          </a:solidFill>
                          <a:effectLst/>
                          <a:latin typeface="Calibri" panose="020F0502020204030204" pitchFamily="34" charset="0"/>
                        </a:rPr>
                        <a:t>16.09.2018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FK Malšovice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FK Česká Kamenice </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1:6 </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7305442"/>
                  </a:ext>
                </a:extLst>
              </a:tr>
              <a:tr h="242608">
                <a:tc>
                  <a:txBody>
                    <a:bodyPr/>
                    <a:lstStyle/>
                    <a:p>
                      <a:pPr algn="ctr" fontAlgn="ctr"/>
                      <a:r>
                        <a:rPr lang="cs-CZ" sz="900" b="1" i="0" u="none" strike="noStrike">
                          <a:solidFill>
                            <a:srgbClr val="000000"/>
                          </a:solidFill>
                          <a:effectLst/>
                          <a:latin typeface="Calibri" panose="020F0502020204030204" pitchFamily="34" charset="0"/>
                        </a:rPr>
                        <a:t>16.09.2018</a:t>
                      </a:r>
                    </a:p>
                  </a:txBody>
                  <a:tcPr marL="7784" marR="7784" marT="77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Hvězda Trnovany</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a:solidFill>
                            <a:srgbClr val="000000"/>
                          </a:solidFill>
                          <a:effectLst/>
                          <a:latin typeface="Calibri" panose="020F0502020204030204" pitchFamily="34" charset="0"/>
                        </a:rPr>
                        <a:t>TJ Skorotice</a:t>
                      </a:r>
                    </a:p>
                  </a:txBody>
                  <a:tcPr marL="7784" marR="7784" marT="7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50" b="1" i="0" u="none" strike="noStrike" dirty="0">
                          <a:solidFill>
                            <a:srgbClr val="000000"/>
                          </a:solidFill>
                          <a:effectLst/>
                          <a:latin typeface="Calibri" panose="020F0502020204030204" pitchFamily="34" charset="0"/>
                        </a:rPr>
                        <a:t> 2:3 PK</a:t>
                      </a:r>
                    </a:p>
                  </a:txBody>
                  <a:tcPr marL="7784" marR="7784" marT="77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83082733"/>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919114452"/>
              </p:ext>
            </p:extLst>
          </p:nvPr>
        </p:nvGraphicFramePr>
        <p:xfrm>
          <a:off x="5377734" y="4087725"/>
          <a:ext cx="4559346" cy="2720225"/>
        </p:xfrm>
        <a:graphic>
          <a:graphicData uri="http://schemas.openxmlformats.org/drawingml/2006/table">
            <a:tbl>
              <a:tblPr/>
              <a:tblGrid>
                <a:gridCol w="232323">
                  <a:extLst>
                    <a:ext uri="{9D8B030D-6E8A-4147-A177-3AD203B41FA5}">
                      <a16:colId xmlns:a16="http://schemas.microsoft.com/office/drawing/2014/main" val="2723357130"/>
                    </a:ext>
                  </a:extLst>
                </a:gridCol>
                <a:gridCol w="232323">
                  <a:extLst>
                    <a:ext uri="{9D8B030D-6E8A-4147-A177-3AD203B41FA5}">
                      <a16:colId xmlns:a16="http://schemas.microsoft.com/office/drawing/2014/main" val="3871262078"/>
                    </a:ext>
                  </a:extLst>
                </a:gridCol>
                <a:gridCol w="1939901">
                  <a:extLst>
                    <a:ext uri="{9D8B030D-6E8A-4147-A177-3AD203B41FA5}">
                      <a16:colId xmlns:a16="http://schemas.microsoft.com/office/drawing/2014/main" val="3156235126"/>
                    </a:ext>
                  </a:extLst>
                </a:gridCol>
                <a:gridCol w="220708">
                  <a:extLst>
                    <a:ext uri="{9D8B030D-6E8A-4147-A177-3AD203B41FA5}">
                      <a16:colId xmlns:a16="http://schemas.microsoft.com/office/drawing/2014/main" val="864437566"/>
                    </a:ext>
                  </a:extLst>
                </a:gridCol>
                <a:gridCol w="243939">
                  <a:extLst>
                    <a:ext uri="{9D8B030D-6E8A-4147-A177-3AD203B41FA5}">
                      <a16:colId xmlns:a16="http://schemas.microsoft.com/office/drawing/2014/main" val="2434680453"/>
                    </a:ext>
                  </a:extLst>
                </a:gridCol>
                <a:gridCol w="290405">
                  <a:extLst>
                    <a:ext uri="{9D8B030D-6E8A-4147-A177-3AD203B41FA5}">
                      <a16:colId xmlns:a16="http://schemas.microsoft.com/office/drawing/2014/main" val="363234501"/>
                    </a:ext>
                  </a:extLst>
                </a:gridCol>
                <a:gridCol w="165530">
                  <a:extLst>
                    <a:ext uri="{9D8B030D-6E8A-4147-A177-3AD203B41FA5}">
                      <a16:colId xmlns:a16="http://schemas.microsoft.com/office/drawing/2014/main" val="3061117002"/>
                    </a:ext>
                  </a:extLst>
                </a:gridCol>
                <a:gridCol w="243939">
                  <a:extLst>
                    <a:ext uri="{9D8B030D-6E8A-4147-A177-3AD203B41FA5}">
                      <a16:colId xmlns:a16="http://schemas.microsoft.com/office/drawing/2014/main" val="1859379792"/>
                    </a:ext>
                  </a:extLst>
                </a:gridCol>
                <a:gridCol w="453031">
                  <a:extLst>
                    <a:ext uri="{9D8B030D-6E8A-4147-A177-3AD203B41FA5}">
                      <a16:colId xmlns:a16="http://schemas.microsoft.com/office/drawing/2014/main" val="4106407263"/>
                    </a:ext>
                  </a:extLst>
                </a:gridCol>
                <a:gridCol w="302020">
                  <a:extLst>
                    <a:ext uri="{9D8B030D-6E8A-4147-A177-3AD203B41FA5}">
                      <a16:colId xmlns:a16="http://schemas.microsoft.com/office/drawing/2014/main" val="719991081"/>
                    </a:ext>
                  </a:extLst>
                </a:gridCol>
                <a:gridCol w="235227">
                  <a:extLst>
                    <a:ext uri="{9D8B030D-6E8A-4147-A177-3AD203B41FA5}">
                      <a16:colId xmlns:a16="http://schemas.microsoft.com/office/drawing/2014/main" val="3051933930"/>
                    </a:ext>
                  </a:extLst>
                </a:gridCol>
              </a:tblGrid>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0243054"/>
                  </a:ext>
                </a:extLst>
              </a:tr>
              <a:tr h="21556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2018/2019 po 5.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92636734"/>
                  </a:ext>
                </a:extLst>
              </a:tr>
              <a:tr h="17450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87516557"/>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20:7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7983255"/>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13637090"/>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93352902"/>
                  </a:ext>
                </a:extLst>
              </a:tr>
              <a:tr h="17450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08179977"/>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27:18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20397442"/>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7483568"/>
                  </a:ext>
                </a:extLst>
              </a:tr>
              <a:tr h="17450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69614909"/>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85425104"/>
                  </a:ext>
                </a:extLst>
              </a:tr>
              <a:tr h="17450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C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C0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10:11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C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95869581"/>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7998153"/>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26942446"/>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7:26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40968511"/>
                  </a:ext>
                </a:extLst>
              </a:tr>
              <a:tr h="16424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32469910"/>
                  </a:ext>
                </a:extLst>
              </a:tr>
            </a:tbl>
          </a:graphicData>
        </a:graphic>
      </p:graphicFrame>
      <p:pic>
        <p:nvPicPr>
          <p:cNvPr id="15" name="Obrázek 14">
            <a:extLst>
              <a:ext uri="{FF2B5EF4-FFF2-40B4-BE49-F238E27FC236}">
                <a16:creationId xmlns:a16="http://schemas.microsoft.com/office/drawing/2014/main" id="{72C0ABF1-5B94-44EB-9A95-2F57F61C8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57" y="3876851"/>
            <a:ext cx="4535311" cy="3023540"/>
          </a:xfrm>
          <a:prstGeom prst="rect">
            <a:avLst/>
          </a:prstGeom>
          <a:ln w="25400">
            <a:solidFill>
              <a:schemeClr val="accent6">
                <a:lumMod val="60000"/>
                <a:lumOff val="40000"/>
              </a:schemeClr>
            </a:solidFill>
          </a:ln>
        </p:spPr>
      </p:pic>
      <p:pic>
        <p:nvPicPr>
          <p:cNvPr id="16" name="Obrázek 15">
            <a:extLst>
              <a:ext uri="{FF2B5EF4-FFF2-40B4-BE49-F238E27FC236}">
                <a16:creationId xmlns:a16="http://schemas.microsoft.com/office/drawing/2014/main" id="{D37BB350-EF3B-40E2-AC77-F9A2F579F4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57" y="740915"/>
            <a:ext cx="4535311" cy="3023048"/>
          </a:xfrm>
          <a:prstGeom prst="rect">
            <a:avLst/>
          </a:prstGeom>
          <a:ln w="31750">
            <a:solidFill>
              <a:schemeClr val="accent6">
                <a:lumMod val="60000"/>
                <a:lumOff val="40000"/>
              </a:schemeClr>
            </a:solidFill>
          </a:ln>
        </p:spPr>
      </p:pic>
      <p:sp>
        <p:nvSpPr>
          <p:cNvPr id="6" name="TextovéPole 5">
            <a:extLst>
              <a:ext uri="{FF2B5EF4-FFF2-40B4-BE49-F238E27FC236}">
                <a16:creationId xmlns:a16="http://schemas.microsoft.com/office/drawing/2014/main" id="{A7352DD7-933B-45B1-8AD7-03EC91A42AED}"/>
              </a:ext>
            </a:extLst>
          </p:cNvPr>
          <p:cNvSpPr txBox="1"/>
          <p:nvPr/>
        </p:nvSpPr>
        <p:spPr>
          <a:xfrm>
            <a:off x="123547" y="106095"/>
            <a:ext cx="4446824" cy="461665"/>
          </a:xfrm>
          <a:prstGeom prst="rect">
            <a:avLst/>
          </a:prstGeom>
          <a:solidFill>
            <a:srgbClr val="99FFCC"/>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SK Štětí-FK SEKO Louny  8.9.2018 </a:t>
            </a:r>
          </a:p>
          <a:p>
            <a:pPr algn="ctr"/>
            <a:r>
              <a:rPr lang="cs-CZ" dirty="0">
                <a:latin typeface="Arial Black" panose="020B0A04020102020204" pitchFamily="34" charset="0"/>
              </a:rPr>
              <a:t>Foto Zuzana </a:t>
            </a:r>
            <a:r>
              <a:rPr lang="cs-CZ" dirty="0" err="1">
                <a:latin typeface="Arial Black" panose="020B0A04020102020204" pitchFamily="34" charset="0"/>
              </a:rPr>
              <a:t>Ransdorfová</a:t>
            </a:r>
            <a:endParaRPr lang="cs-CZ" dirty="0">
              <a:latin typeface="Arial Black" panose="020B0A04020102020204" pitchFamily="34" charset="0"/>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7281516" y="700387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15" name="TextovéPole 14"/>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2" name="Obdélník 1"/>
          <p:cNvSpPr/>
          <p:nvPr/>
        </p:nvSpPr>
        <p:spPr>
          <a:xfrm>
            <a:off x="216000" y="845216"/>
            <a:ext cx="4608512" cy="5954194"/>
          </a:xfrm>
          <a:prstGeom prst="rect">
            <a:avLst/>
          </a:prstGeom>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TJ </a:t>
            </a:r>
            <a:r>
              <a:rPr lang="cs-CZ" sz="1800" dirty="0" err="1">
                <a:highlight>
                  <a:srgbClr val="FFFF00"/>
                </a:highlight>
                <a:latin typeface="Arial Black" panose="020B0A04020102020204" pitchFamily="34" charset="0"/>
                <a:ea typeface="Calibri" panose="020F0502020204030204" pitchFamily="34" charset="0"/>
                <a:cs typeface="Arial" panose="020B0604020202020204" pitchFamily="34" charset="0"/>
              </a:rPr>
              <a:t>Mojžíř</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b="0" dirty="0">
                <a:latin typeface="Arial Black" panose="020B0A04020102020204" pitchFamily="34" charset="0"/>
                <a:ea typeface="Calibri" panose="020F0502020204030204" pitchFamily="34" charset="0"/>
                <a:cs typeface="Arial" panose="020B0604020202020204" pitchFamily="34" charset="0"/>
              </a:rPr>
              <a:t>1:2(0:1)  15.9.2018  4. kolo</a:t>
            </a:r>
            <a:endParaRPr lang="cs-CZ" sz="1800" b="0" dirty="0">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Minulé kolo mělo mužstvo dorostu volný los. V dalším kolo přivítalo na svém stadionu tým, který v minulém kolo dokázal doma porazit Českou Kamenici 2:1. První šanci zápasu si vypracovalo naše mužstvo, ale koncovka byla nevýrazná. Hosté s rychlými a šikovnými útočníky dělali od samého začátku naší obraně velké starosti. Hrálo se sice více na polovině našeho soupeře, ale k žádné větší kombinační akci z naší strany nedošlo. To </a:t>
            </a:r>
            <a:r>
              <a:rPr lang="cs-CZ" sz="1000" b="0" dirty="0" err="1">
                <a:latin typeface="Arial" panose="020B0604020202020204" pitchFamily="34" charset="0"/>
                <a:ea typeface="Calibri" panose="020F0502020204030204" pitchFamily="34" charset="0"/>
                <a:cs typeface="Arial" panose="020B0604020202020204" pitchFamily="34" charset="0"/>
              </a:rPr>
              <a:t>Mojžíř</a:t>
            </a:r>
            <a:r>
              <a:rPr lang="cs-CZ" sz="1000" b="0" dirty="0">
                <a:latin typeface="Arial" panose="020B0604020202020204" pitchFamily="34" charset="0"/>
                <a:ea typeface="Calibri" panose="020F0502020204030204" pitchFamily="34" charset="0"/>
                <a:cs typeface="Arial" panose="020B0604020202020204" pitchFamily="34" charset="0"/>
              </a:rPr>
              <a:t> si věděl rady mnohem lépe. V 11. minutě rozebral obranu </a:t>
            </a:r>
            <a:r>
              <a:rPr lang="cs-CZ" sz="1000" b="0" dirty="0" err="1">
                <a:latin typeface="Arial" panose="020B0604020202020204" pitchFamily="34" charset="0"/>
                <a:ea typeface="Calibri" panose="020F0502020204030204" pitchFamily="34" charset="0"/>
                <a:cs typeface="Arial" panose="020B0604020202020204" pitchFamily="34" charset="0"/>
              </a:rPr>
              <a:t>štětstké</a:t>
            </a:r>
            <a:r>
              <a:rPr lang="cs-CZ" sz="1000" b="0" dirty="0">
                <a:latin typeface="Arial" panose="020B0604020202020204" pitchFamily="34" charset="0"/>
                <a:ea typeface="Calibri" panose="020F0502020204030204" pitchFamily="34" charset="0"/>
                <a:cs typeface="Arial" panose="020B0604020202020204" pitchFamily="34" charset="0"/>
              </a:rPr>
              <a:t> jedenáctky do posledního šroubku a skóre na 1:0 otevřel Jakub Horváth. I v dalším průběhu utkání se obraz hry moc neměnil a ve 25. minutě jsme mohli děkovat Lukáši </a:t>
            </a:r>
            <a:r>
              <a:rPr lang="cs-CZ" sz="1000" b="0" dirty="0" err="1">
                <a:latin typeface="Arial" panose="020B0604020202020204" pitchFamily="34" charset="0"/>
                <a:ea typeface="Calibri" panose="020F0502020204030204" pitchFamily="34" charset="0"/>
                <a:cs typeface="Arial" panose="020B0604020202020204" pitchFamily="34" charset="0"/>
              </a:rPr>
              <a:t>Šrotýřovi</a:t>
            </a:r>
            <a:r>
              <a:rPr lang="cs-CZ" sz="1000" b="0" dirty="0">
                <a:latin typeface="Arial" panose="020B0604020202020204" pitchFamily="34" charset="0"/>
                <a:ea typeface="Calibri" panose="020F0502020204030204" pitchFamily="34" charset="0"/>
                <a:cs typeface="Arial" panose="020B0604020202020204" pitchFamily="34" charset="0"/>
              </a:rPr>
              <a:t>, který srazil míč na roh, když před tím útočník hostů obešel 5 našich bránících hráčů. Do 2. poločasu jsme po trenérské domluvě vyběhli s cílem něco s </a:t>
            </a:r>
            <a:r>
              <a:rPr lang="cs-CZ" sz="1000" b="0" dirty="0" err="1">
                <a:latin typeface="Arial" panose="020B0604020202020204" pitchFamily="34" charset="0"/>
                <a:ea typeface="Calibri" panose="020F0502020204030204" pitchFamily="34" charset="0"/>
                <a:cs typeface="Arial" panose="020B0604020202020204" pitchFamily="34" charset="0"/>
              </a:rPr>
              <a:t>výsledekem</a:t>
            </a:r>
            <a:r>
              <a:rPr lang="cs-CZ" sz="1000" b="0" dirty="0">
                <a:latin typeface="Arial" panose="020B0604020202020204" pitchFamily="34" charset="0"/>
                <a:ea typeface="Calibri" panose="020F0502020204030204" pitchFamily="34" charset="0"/>
                <a:cs typeface="Arial" panose="020B0604020202020204" pitchFamily="34" charset="0"/>
              </a:rPr>
              <a:t> udělat. Hned v 54. minutě to také přineslo ovoce. Jak má vypadat zaběhnutí za obranu a střela k tyči předvedl věkem ještě starší žák Daniel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a vyrovnal na 1:1. Hned z protiútoku jsme ale nepokryli rychlonohé borce soupeře a jednoho z nich zastavili jen za cenu nedovoleného zákroku ve vlastním pokutovém území. Penaltu si vzal na starost jeden z nejlepších hráčů na hřišti , autor první branky Jakub Horváth.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jako správný brankář zachoval klid a míč za své záda nepustil. Mužstvo podržel a v následujících minutách to vypadlo, že se dokážeme před brankou soupeře přeci jenom prosadit. </a:t>
            </a:r>
            <a:r>
              <a:rPr lang="cs-CZ" sz="1000" b="0" dirty="0" err="1">
                <a:latin typeface="Arial" panose="020B0604020202020204" pitchFamily="34" charset="0"/>
                <a:ea typeface="Calibri" panose="020F0502020204030204" pitchFamily="34" charset="0"/>
                <a:cs typeface="Arial" panose="020B0604020202020204" pitchFamily="34" charset="0"/>
              </a:rPr>
              <a:t>Dopater</a:t>
            </a:r>
            <a:r>
              <a:rPr lang="cs-CZ" sz="1000" b="0" dirty="0">
                <a:latin typeface="Arial" panose="020B0604020202020204" pitchFamily="34" charset="0"/>
                <a:ea typeface="Calibri" panose="020F0502020204030204" pitchFamily="34" charset="0"/>
                <a:cs typeface="Arial" panose="020B0604020202020204" pitchFamily="34" charset="0"/>
              </a:rPr>
              <a:t> vystřelil vysoko nad. Pak nás trochu zamrazilo. Přišli jsme  zbytečně ve středu hřiště o míč a Jakub Horváth postupoval osamoceně na naší branku. Naštěstí nedal. Nepřímý volný kop z ideální pozice jsme zahrávali v 62. minutě, ale skončilo to vysoko nad brankou. Postupně naše hra ztrácela glanc a připomínalo to velké trápení. Hosté do Štětí prohrát nepřijeli a začínali stále více zlobit. Vyšlo jim to 11 minut před koncem. Rychlý brejk a branka na 2:1 pro </a:t>
            </a:r>
            <a:r>
              <a:rPr lang="cs-CZ" sz="1000" b="0" dirty="0" err="1">
                <a:latin typeface="Arial" panose="020B0604020202020204" pitchFamily="34" charset="0"/>
                <a:ea typeface="Calibri" panose="020F0502020204030204" pitchFamily="34" charset="0"/>
                <a:cs typeface="Arial" panose="020B0604020202020204" pitchFamily="34" charset="0"/>
              </a:rPr>
              <a:t>Mojžíř</a:t>
            </a:r>
            <a:r>
              <a:rPr lang="cs-CZ" sz="1000" b="0" dirty="0">
                <a:latin typeface="Arial" panose="020B0604020202020204" pitchFamily="34" charset="0"/>
                <a:ea typeface="Calibri" panose="020F0502020204030204" pitchFamily="34" charset="0"/>
                <a:cs typeface="Arial" panose="020B0604020202020204" pitchFamily="34" charset="0"/>
              </a:rPr>
              <a:t>. V závěru jsme se pokoušeli aspoň o vyrovnání, ale snaha vyšla na prázdno.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L.Šrotýř-P.Fulín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P.Kadlec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M.Vaszi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O.Malecha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L.Ladič</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J.Daniluk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Dopater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M.Bartko</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Z.Németh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R.Hrdlička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M.Šíma-D.Németh</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M.Kolankiewicz</a:t>
            </a:r>
            <a:r>
              <a:rPr lang="cs-CZ" sz="1000" b="0" dirty="0">
                <a:latin typeface="Arial" panose="020B0604020202020204" pitchFamily="34" charset="0"/>
                <a:ea typeface="Calibri" panose="020F0502020204030204" pitchFamily="34" charset="0"/>
                <a:cs typeface="Arial" panose="020B0604020202020204" pitchFamily="34" charset="0"/>
              </a:rPr>
              <a:t>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216000" y="163116"/>
            <a:ext cx="4608512" cy="477054"/>
          </a:xfrm>
          <a:prstGeom prst="rect">
            <a:avLst/>
          </a:prstGeom>
          <a:gradFill>
            <a:gsLst>
              <a:gs pos="28000">
                <a:schemeClr val="accent1">
                  <a:lumMod val="45000"/>
                  <a:lumOff val="55000"/>
                </a:schemeClr>
              </a:gs>
              <a:gs pos="64000">
                <a:srgbClr val="FFCCFF"/>
              </a:gs>
            </a:gsLst>
            <a:lin ang="5400000" scaled="1"/>
          </a:gradFill>
          <a:effectLst>
            <a:glow rad="101600">
              <a:srgbClr val="FFFF66">
                <a:alpha val="40000"/>
              </a:srgbClr>
            </a:glow>
            <a:softEdge rad="0"/>
          </a:effectLst>
        </p:spPr>
        <p:txBody>
          <a:bodyPr wrap="square" rtlCol="0">
            <a:spAutoFit/>
          </a:bodyPr>
          <a:lstStyle/>
          <a:p>
            <a:pPr algn="ctr"/>
            <a:r>
              <a:rPr lang="cs-CZ" sz="2500" dirty="0">
                <a:latin typeface="Gill Sans Ultra Bold" panose="020B0A02020104020203" pitchFamily="34" charset="-18"/>
              </a:rPr>
              <a:t>Dorost doma bez bodu</a:t>
            </a:r>
          </a:p>
        </p:txBody>
      </p:sp>
      <p:pic>
        <p:nvPicPr>
          <p:cNvPr id="9" name="Obrázek 8">
            <a:extLst>
              <a:ext uri="{FF2B5EF4-FFF2-40B4-BE49-F238E27FC236}">
                <a16:creationId xmlns:a16="http://schemas.microsoft.com/office/drawing/2014/main" id="{D186DFBF-22A4-4580-BEDE-1894A3B9B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6127" y="4689831"/>
            <a:ext cx="1500899" cy="2251348"/>
          </a:xfrm>
          <a:prstGeom prst="rect">
            <a:avLst/>
          </a:prstGeom>
          <a:ln w="31750">
            <a:solidFill>
              <a:schemeClr val="accent6">
                <a:lumMod val="60000"/>
                <a:lumOff val="40000"/>
              </a:schemeClr>
            </a:solidFill>
          </a:ln>
        </p:spPr>
      </p:pic>
      <p:sp>
        <p:nvSpPr>
          <p:cNvPr id="10" name="TextovéPole 9">
            <a:extLst>
              <a:ext uri="{FF2B5EF4-FFF2-40B4-BE49-F238E27FC236}">
                <a16:creationId xmlns:a16="http://schemas.microsoft.com/office/drawing/2014/main" id="{C4A3D0F1-B666-4416-A18B-11DF3B0CFE15}"/>
              </a:ext>
            </a:extLst>
          </p:cNvPr>
          <p:cNvSpPr txBox="1"/>
          <p:nvPr/>
        </p:nvSpPr>
        <p:spPr>
          <a:xfrm>
            <a:off x="5381262" y="155104"/>
            <a:ext cx="4680520" cy="707886"/>
          </a:xfrm>
          <a:prstGeom prst="rect">
            <a:avLst/>
          </a:prstGeom>
          <a:pattFill prst="dashVert">
            <a:fgClr>
              <a:schemeClr val="accent3">
                <a:lumMod val="75000"/>
              </a:schemeClr>
            </a:fgClr>
            <a:bgClr>
              <a:schemeClr val="bg1"/>
            </a:bgClr>
          </a:pattFill>
          <a:effectLst>
            <a:softEdge rad="0"/>
          </a:effectLst>
        </p:spPr>
        <p:txBody>
          <a:bodyPr wrap="square" rtlCol="0">
            <a:spAutoFit/>
          </a:bodyPr>
          <a:lstStyle/>
          <a:p>
            <a:pPr algn="ctr"/>
            <a:r>
              <a:rPr lang="cs-CZ" sz="2000" dirty="0">
                <a:solidFill>
                  <a:schemeClr val="accent2">
                    <a:lumMod val="75000"/>
                  </a:schemeClr>
                </a:solidFill>
                <a:latin typeface="Arial Black" panose="020B0A04020102020204" pitchFamily="34" charset="0"/>
              </a:rPr>
              <a:t>Zdeněk Kudela – trenér FK SEKO Louny</a:t>
            </a:r>
          </a:p>
        </p:txBody>
      </p:sp>
      <p:sp>
        <p:nvSpPr>
          <p:cNvPr id="11" name="TextovéPole 10">
            <a:extLst>
              <a:ext uri="{FF2B5EF4-FFF2-40B4-BE49-F238E27FC236}">
                <a16:creationId xmlns:a16="http://schemas.microsoft.com/office/drawing/2014/main" id="{C4D52058-9261-4B8F-93F4-B86BF72A26E2}"/>
              </a:ext>
            </a:extLst>
          </p:cNvPr>
          <p:cNvSpPr txBox="1"/>
          <p:nvPr/>
        </p:nvSpPr>
        <p:spPr>
          <a:xfrm>
            <a:off x="5370704" y="1099220"/>
            <a:ext cx="4680520" cy="3477875"/>
          </a:xfrm>
          <a:prstGeom prst="rect">
            <a:avLst/>
          </a:prstGeom>
          <a:solidFill>
            <a:srgbClr val="FFFF99"/>
          </a:solidFill>
          <a:effectLst>
            <a:glow rad="101600">
              <a:srgbClr val="FFFF66">
                <a:alpha val="40000"/>
              </a:srgbClr>
            </a:glow>
            <a:softEdge rad="241300"/>
          </a:effectLst>
        </p:spPr>
        <p:txBody>
          <a:bodyPr wrap="square" rtlCol="0">
            <a:spAutoFit/>
          </a:bodyPr>
          <a:lstStyle/>
          <a:p>
            <a:pPr algn="just"/>
            <a:r>
              <a:rPr lang="cs-CZ" sz="2000" dirty="0">
                <a:latin typeface="Arial" panose="020B0604020202020204" pitchFamily="34" charset="0"/>
                <a:cs typeface="Arial" panose="020B0604020202020204" pitchFamily="34" charset="0"/>
              </a:rPr>
              <a:t>Pro diváky to musel být dobrý zápas protože se v zápase objevilo to na co lidi chodí. Hektické věci.. Vyhecované zákroky z obou stran. 4 góly a tak si myslím, že se to muselo divákům líbit. Domácí hráli dobře, vstoupili vždycky na obou poločasů- Domácí hráli dobře a docela mě překvapili. Máme problémy se zraněnými hráči, ale to jsme měli i minulý rok.</a:t>
            </a:r>
          </a:p>
        </p:txBody>
      </p:sp>
    </p:spTree>
    <p:extLst>
      <p:ext uri="{BB962C8B-B14F-4D97-AF65-F5344CB8AC3E}">
        <p14:creationId xmlns:p14="http://schemas.microsoft.com/office/powerpoint/2010/main" val="160182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115446"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4" name="TextovéPole 3">
            <a:extLst>
              <a:ext uri="{FF2B5EF4-FFF2-40B4-BE49-F238E27FC236}">
                <a16:creationId xmlns:a16="http://schemas.microsoft.com/office/drawing/2014/main" id="{759C1D19-3728-47EE-9A30-1225ADED1CB1}"/>
              </a:ext>
            </a:extLst>
          </p:cNvPr>
          <p:cNvSpPr txBox="1"/>
          <p:nvPr/>
        </p:nvSpPr>
        <p:spPr>
          <a:xfrm>
            <a:off x="317880" y="247318"/>
            <a:ext cx="4536504" cy="707886"/>
          </a:xfrm>
          <a:prstGeom prst="rect">
            <a:avLst/>
          </a:prstGeom>
          <a:blipFill>
            <a:blip r:embed="rId2"/>
            <a:tile tx="0" ty="0" sx="100000" sy="100000" flip="none" algn="tl"/>
          </a:blip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Jiří </a:t>
            </a:r>
            <a:r>
              <a:rPr lang="cs-CZ" sz="2000" dirty="0" err="1">
                <a:latin typeface="Arial Black" panose="020B0A04020102020204" pitchFamily="34" charset="0"/>
              </a:rPr>
              <a:t>Ransdorf</a:t>
            </a:r>
            <a:r>
              <a:rPr lang="cs-CZ" sz="2000" dirty="0">
                <a:latin typeface="Arial Black" panose="020B0A04020102020204" pitchFamily="34" charset="0"/>
              </a:rPr>
              <a:t> trenér SK Štětí po zápase s Louny</a:t>
            </a:r>
          </a:p>
        </p:txBody>
      </p:sp>
      <p:sp>
        <p:nvSpPr>
          <p:cNvPr id="5" name="TextovéPole 4">
            <a:extLst>
              <a:ext uri="{FF2B5EF4-FFF2-40B4-BE49-F238E27FC236}">
                <a16:creationId xmlns:a16="http://schemas.microsoft.com/office/drawing/2014/main" id="{20A03396-6FDF-49E1-95B4-6C2D6EFEE82A}"/>
              </a:ext>
            </a:extLst>
          </p:cNvPr>
          <p:cNvSpPr txBox="1"/>
          <p:nvPr/>
        </p:nvSpPr>
        <p:spPr>
          <a:xfrm>
            <a:off x="143992" y="1171228"/>
            <a:ext cx="4680520" cy="4093428"/>
          </a:xfrm>
          <a:prstGeom prst="rect">
            <a:avLst/>
          </a:prstGeom>
          <a:solidFill>
            <a:schemeClr val="accent1">
              <a:lumMod val="20000"/>
              <a:lumOff val="80000"/>
            </a:schemeClr>
          </a:solidFill>
          <a:effectLst>
            <a:glow rad="101600">
              <a:srgbClr val="FFFF66">
                <a:alpha val="40000"/>
              </a:srgbClr>
            </a:glow>
            <a:softEdge rad="241300"/>
          </a:effectLst>
        </p:spPr>
        <p:txBody>
          <a:bodyPr wrap="square" rtlCol="0">
            <a:spAutoFit/>
          </a:bodyPr>
          <a:lstStyle/>
          <a:p>
            <a:pPr algn="just"/>
            <a:r>
              <a:rPr lang="cs-CZ" sz="2000" dirty="0">
                <a:latin typeface="Arial" panose="020B0604020202020204" pitchFamily="34" charset="0"/>
                <a:cs typeface="Arial" panose="020B0604020202020204" pitchFamily="34" charset="0"/>
              </a:rPr>
              <a:t>Velmi dobrý </a:t>
            </a:r>
            <a:r>
              <a:rPr lang="cs-CZ" sz="2000" dirty="0" smtClean="0">
                <a:latin typeface="Arial" panose="020B0604020202020204" pitchFamily="34" charset="0"/>
                <a:cs typeface="Arial" panose="020B0604020202020204" pitchFamily="34" charset="0"/>
              </a:rPr>
              <a:t>soupeř. Pro </a:t>
            </a:r>
            <a:r>
              <a:rPr lang="cs-CZ" sz="2000" dirty="0">
                <a:latin typeface="Arial" panose="020B0604020202020204" pitchFamily="34" charset="0"/>
                <a:cs typeface="Arial" panose="020B0604020202020204" pitchFamily="34" charset="0"/>
              </a:rPr>
              <a:t>diváky to </a:t>
            </a:r>
            <a:r>
              <a:rPr lang="cs-CZ" sz="2000" dirty="0" smtClean="0">
                <a:latin typeface="Arial" panose="020B0604020202020204" pitchFamily="34" charset="0"/>
                <a:cs typeface="Arial" panose="020B0604020202020204" pitchFamily="34" charset="0"/>
              </a:rPr>
              <a:t>musel </a:t>
            </a:r>
            <a:r>
              <a:rPr lang="cs-CZ" sz="2000" dirty="0">
                <a:latin typeface="Arial" panose="020B0604020202020204" pitchFamily="34" charset="0"/>
                <a:cs typeface="Arial" panose="020B0604020202020204" pitchFamily="34" charset="0"/>
              </a:rPr>
              <a:t>být dobrý zápas. My jsme minule prohráli s nováčkem 2:0. Trochu nás to psychicky srazilo, ale dnes jsme podali výborný výkon. 2x jame vyhrávali, ale vždy jsme hned inkasovali.  Na penalty jsme vyhráli. Získali jsme 2 důležité body. Při prvním gólu to byl jeden z mála momentů, kdy jsme udělali chybu. Mencl tam zůstal sám na 2 hráče. Chyb jsme udělali málo a soupeř je hned trestal. </a:t>
            </a:r>
          </a:p>
        </p:txBody>
      </p:sp>
      <p:pic>
        <p:nvPicPr>
          <p:cNvPr id="6" name="Obrázek 5">
            <a:extLst>
              <a:ext uri="{FF2B5EF4-FFF2-40B4-BE49-F238E27FC236}">
                <a16:creationId xmlns:a16="http://schemas.microsoft.com/office/drawing/2014/main" id="{1F932B50-DCEF-466B-81FB-2BDA0914DF93}"/>
              </a:ext>
            </a:extLst>
          </p:cNvPr>
          <p:cNvPicPr>
            <a:picLocks noChangeAspect="1"/>
          </p:cNvPicPr>
          <p:nvPr/>
        </p:nvPicPr>
        <p:blipFill>
          <a:blip r:embed="rId3"/>
          <a:stretch>
            <a:fillRect/>
          </a:stretch>
        </p:blipFill>
        <p:spPr>
          <a:xfrm>
            <a:off x="1296120" y="5468191"/>
            <a:ext cx="1872208" cy="1343106"/>
          </a:xfrm>
          <a:prstGeom prst="rect">
            <a:avLst/>
          </a:prstGeom>
          <a:ln w="63500">
            <a:solidFill>
              <a:schemeClr val="accent1"/>
            </a:solidFill>
          </a:ln>
        </p:spPr>
      </p:pic>
      <p:sp>
        <p:nvSpPr>
          <p:cNvPr id="7" name="TextovéPole 6">
            <a:extLst>
              <a:ext uri="{FF2B5EF4-FFF2-40B4-BE49-F238E27FC236}">
                <a16:creationId xmlns:a16="http://schemas.microsoft.com/office/drawing/2014/main" id="{E995B9DB-7E7D-4374-9680-1967235AE115}"/>
              </a:ext>
            </a:extLst>
          </p:cNvPr>
          <p:cNvSpPr txBox="1"/>
          <p:nvPr/>
        </p:nvSpPr>
        <p:spPr>
          <a:xfrm>
            <a:off x="5325877" y="3409646"/>
            <a:ext cx="4689642" cy="3231654"/>
          </a:xfrm>
          <a:prstGeom prst="rect">
            <a:avLst/>
          </a:prstGeom>
          <a:solidFill>
            <a:srgbClr val="0033CC"/>
          </a:solidFill>
          <a:effectLst>
            <a:glow rad="101600">
              <a:srgbClr val="FFFF66">
                <a:alpha val="40000"/>
              </a:srgbClr>
            </a:glow>
            <a:softEdge rad="241300"/>
          </a:effectLst>
        </p:spPr>
        <p:txBody>
          <a:bodyPr wrap="square" rtlCol="0">
            <a:spAutoFit/>
          </a:bodyPr>
          <a:lstStyle/>
          <a:p>
            <a:pPr algn="ctr"/>
            <a:r>
              <a:rPr lang="cs-CZ" sz="6600" dirty="0">
                <a:gradFill>
                  <a:gsLst>
                    <a:gs pos="31000">
                      <a:srgbClr val="FFFF66"/>
                    </a:gs>
                    <a:gs pos="86000">
                      <a:srgbClr val="FF0066"/>
                    </a:gs>
                  </a:gsLst>
                  <a:lin ang="5400000" scaled="1"/>
                </a:gradFill>
                <a:latin typeface="Cooper Black" panose="0208090404030B020404" pitchFamily="18" charset="0"/>
              </a:rPr>
              <a:t>SK </a:t>
            </a:r>
            <a:r>
              <a:rPr lang="cs-CZ" sz="6600" dirty="0" err="1">
                <a:gradFill>
                  <a:gsLst>
                    <a:gs pos="31000">
                      <a:srgbClr val="FFFF66"/>
                    </a:gs>
                    <a:gs pos="86000">
                      <a:srgbClr val="FF0066"/>
                    </a:gs>
                  </a:gsLst>
                  <a:lin ang="5400000" scaled="1"/>
                </a:gradFill>
                <a:latin typeface="Cooper Black" panose="0208090404030B020404" pitchFamily="18" charset="0"/>
              </a:rPr>
              <a:t>Brná</a:t>
            </a:r>
            <a:endParaRPr lang="cs-CZ" sz="6600" dirty="0">
              <a:gradFill>
                <a:gsLst>
                  <a:gs pos="31000">
                    <a:srgbClr val="FFFF66"/>
                  </a:gs>
                  <a:gs pos="86000">
                    <a:srgbClr val="FF0066"/>
                  </a:gs>
                </a:gsLst>
                <a:lin ang="5400000" scaled="1"/>
              </a:gradFill>
              <a:latin typeface="Cooper Black" panose="0208090404030B020404" pitchFamily="18" charset="0"/>
            </a:endParaRPr>
          </a:p>
          <a:p>
            <a:pPr algn="ctr"/>
            <a:r>
              <a:rPr lang="cs-CZ" sz="6600" dirty="0">
                <a:gradFill>
                  <a:gsLst>
                    <a:gs pos="31000">
                      <a:srgbClr val="FFFF66"/>
                    </a:gs>
                    <a:gs pos="86000">
                      <a:srgbClr val="FF0066"/>
                    </a:gs>
                  </a:gsLst>
                  <a:lin ang="5400000" scaled="1"/>
                </a:gradFill>
                <a:latin typeface="Cooper Black" panose="0208090404030B020404" pitchFamily="18" charset="0"/>
              </a:rPr>
              <a:t>SK Štětí</a:t>
            </a:r>
          </a:p>
          <a:p>
            <a:pPr algn="ctr"/>
            <a:r>
              <a:rPr lang="cs-CZ" sz="3600" dirty="0">
                <a:gradFill>
                  <a:gsLst>
                    <a:gs pos="31000">
                      <a:srgbClr val="FFFF66"/>
                    </a:gs>
                    <a:gs pos="86000">
                      <a:srgbClr val="FF0066"/>
                    </a:gs>
                  </a:gsLst>
                  <a:lin ang="5400000" scaled="1"/>
                </a:gradFill>
                <a:latin typeface="Cooper Black" panose="0208090404030B020404" pitchFamily="18" charset="0"/>
              </a:rPr>
              <a:t>Sobota 29.9.2018</a:t>
            </a:r>
          </a:p>
          <a:p>
            <a:pPr algn="ctr"/>
            <a:r>
              <a:rPr lang="cs-CZ" sz="3600" dirty="0">
                <a:gradFill>
                  <a:gsLst>
                    <a:gs pos="31000">
                      <a:srgbClr val="FFFF66"/>
                    </a:gs>
                    <a:gs pos="86000">
                      <a:srgbClr val="FF0066"/>
                    </a:gs>
                  </a:gsLst>
                  <a:lin ang="5400000" scaled="1"/>
                </a:gradFill>
                <a:latin typeface="Cooper Black" panose="0208090404030B020404" pitchFamily="18" charset="0"/>
              </a:rPr>
              <a:t>16:00 hod</a:t>
            </a:r>
          </a:p>
        </p:txBody>
      </p:sp>
      <p:sp>
        <p:nvSpPr>
          <p:cNvPr id="8" name="TextovéPole 7">
            <a:extLst>
              <a:ext uri="{FF2B5EF4-FFF2-40B4-BE49-F238E27FC236}">
                <a16:creationId xmlns:a16="http://schemas.microsoft.com/office/drawing/2014/main" id="{54EDA22F-18E2-427C-86C2-92D86AAED8B8}"/>
              </a:ext>
            </a:extLst>
          </p:cNvPr>
          <p:cNvSpPr txBox="1"/>
          <p:nvPr/>
        </p:nvSpPr>
        <p:spPr>
          <a:xfrm>
            <a:off x="5407403" y="184169"/>
            <a:ext cx="4578610" cy="2862322"/>
          </a:xfrm>
          <a:prstGeom prst="rect">
            <a:avLst/>
          </a:prstGeom>
          <a:solidFill>
            <a:schemeClr val="accent1">
              <a:lumMod val="40000"/>
              <a:lumOff val="60000"/>
            </a:schemeClr>
          </a:solidFill>
          <a:effectLst>
            <a:glow rad="139700">
              <a:srgbClr val="FF33CC">
                <a:alpha val="40000"/>
              </a:srgbClr>
            </a:glow>
            <a:innerShdw blurRad="63500" dist="50800" dir="16200000">
              <a:srgbClr val="FFFF00">
                <a:alpha val="50000"/>
              </a:srgbClr>
            </a:innerShdw>
            <a:softEdge rad="469900"/>
          </a:effectLst>
        </p:spPr>
        <p:txBody>
          <a:bodyPr wrap="square" rtlCol="0">
            <a:spAutoFit/>
          </a:bodyPr>
          <a:lstStyle/>
          <a:p>
            <a:pPr algn="ctr"/>
            <a:r>
              <a:rPr lang="cs-CZ" sz="3600" dirty="0">
                <a:solidFill>
                  <a:srgbClr val="006600"/>
                </a:solidFill>
                <a:latin typeface="Matura MT Script Capitals" panose="03020802060602070202" pitchFamily="66" charset="0"/>
              </a:rPr>
              <a:t>Za týden ve 13:45 vyjíždí autobus s hráči mužstva dospělých směr </a:t>
            </a:r>
            <a:r>
              <a:rPr lang="cs-CZ" sz="3600" dirty="0" err="1">
                <a:solidFill>
                  <a:srgbClr val="006600"/>
                </a:solidFill>
                <a:latin typeface="Matura MT Script Capitals" panose="03020802060602070202" pitchFamily="66" charset="0"/>
              </a:rPr>
              <a:t>Brná</a:t>
            </a:r>
            <a:endParaRPr lang="cs-CZ" sz="3600" dirty="0">
              <a:solidFill>
                <a:srgbClr val="006600"/>
              </a:solidFill>
              <a:latin typeface="Matura MT Script Capitals" panose="03020802060602070202" pitchFamily="66" charset="0"/>
            </a:endParaRPr>
          </a:p>
          <a:p>
            <a:pPr algn="ctr"/>
            <a:endParaRPr lang="cs-CZ" sz="3600" dirty="0">
              <a:solidFill>
                <a:srgbClr val="006600"/>
              </a:solidFill>
              <a:latin typeface="Matura MT Script Capitals" panose="03020802060602070202" pitchFamily="66" charset="0"/>
            </a:endParaRPr>
          </a:p>
        </p:txBody>
      </p:sp>
      <p:pic>
        <p:nvPicPr>
          <p:cNvPr id="9" name="Obrázek 8" descr="School &lt;strong&gt;Bus&lt;/strong&gt; &lt;strong&gt;Cartoon&lt;/strong&gt; Vector Illustration | CartoonDealer.com ...">
            <a:extLst>
              <a:ext uri="{FF2B5EF4-FFF2-40B4-BE49-F238E27FC236}">
                <a16:creationId xmlns:a16="http://schemas.microsoft.com/office/drawing/2014/main" id="{2A220C45-9CEF-4CA2-8CE7-F39AFF3377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698" y="2442839"/>
            <a:ext cx="814774" cy="631763"/>
          </a:xfrm>
          <a:prstGeom prst="rect">
            <a:avLst/>
          </a:prstGeom>
        </p:spPr>
      </p:pic>
      <p:pic>
        <p:nvPicPr>
          <p:cNvPr id="11" name="Obrázek 10">
            <a:extLst>
              <a:ext uri="{FF2B5EF4-FFF2-40B4-BE49-F238E27FC236}">
                <a16:creationId xmlns:a16="http://schemas.microsoft.com/office/drawing/2014/main" id="{C14DB0CD-7A25-4223-84B5-168C71D4227E}"/>
              </a:ext>
            </a:extLst>
          </p:cNvPr>
          <p:cNvPicPr>
            <a:picLocks noChangeAspect="1"/>
          </p:cNvPicPr>
          <p:nvPr/>
        </p:nvPicPr>
        <p:blipFill>
          <a:blip r:embed="rId5"/>
          <a:stretch>
            <a:fillRect/>
          </a:stretch>
        </p:blipFill>
        <p:spPr>
          <a:xfrm>
            <a:off x="8928968" y="6581228"/>
            <a:ext cx="587408" cy="578230"/>
          </a:xfrm>
          <a:prstGeom prst="rect">
            <a:avLst/>
          </a:prstGeom>
        </p:spPr>
      </p:pic>
    </p:spTree>
    <p:extLst>
      <p:ext uri="{BB962C8B-B14F-4D97-AF65-F5344CB8AC3E}">
        <p14:creationId xmlns:p14="http://schemas.microsoft.com/office/powerpoint/2010/main" val="298595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617247" cy="930639"/>
          </a:xfrm>
          <a:prstGeom prst="rect">
            <a:avLst/>
          </a:prstGeom>
          <a:gradFill>
            <a:gsLst>
              <a:gs pos="74000">
                <a:srgbClr val="FFFF66"/>
              </a:gs>
              <a:gs pos="83000">
                <a:srgbClr val="FF6699"/>
              </a:gs>
              <a:gs pos="100000">
                <a:schemeClr val="accent1">
                  <a:lumMod val="30000"/>
                  <a:lumOff val="70000"/>
                </a:schemeClr>
              </a:gs>
            </a:gsLst>
            <a:lin ang="5400000" scaled="1"/>
          </a:gradFill>
          <a:ln w="44450" cmpd="sng">
            <a:solidFill>
              <a:srgbClr val="0070C0"/>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lnSpcReduction="1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200" i="1" dirty="0">
                <a:ln w="76200">
                  <a:solidFill>
                    <a:srgbClr val="008000"/>
                  </a:solidFill>
                  <a:prstDash val="solid"/>
                </a:ln>
                <a:solidFill>
                  <a:schemeClr val="tx1"/>
                </a:solidFill>
                <a:effectLst/>
                <a:latin typeface="Segoe UI Black" panose="020B0A02040204020203" pitchFamily="34" charset="0"/>
                <a:ea typeface="Segoe UI Black" panose="020B0A02040204020203" pitchFamily="34" charset="0"/>
                <a:cs typeface="Arial" panose="020B0604020202020204" pitchFamily="34" charset="0"/>
              </a:rPr>
              <a:t>Vítáme</a:t>
            </a:r>
          </a:p>
        </p:txBody>
      </p:sp>
      <p:sp>
        <p:nvSpPr>
          <p:cNvPr id="13" name="Rectangle 129"/>
          <p:cNvSpPr>
            <a:spLocks noChangeArrowheads="1"/>
          </p:cNvSpPr>
          <p:nvPr/>
        </p:nvSpPr>
        <p:spPr bwMode="auto">
          <a:xfrm>
            <a:off x="83001" y="1708731"/>
            <a:ext cx="4617247" cy="1008112"/>
          </a:xfrm>
          <a:prstGeom prst="rect">
            <a:avLst/>
          </a:prstGeom>
          <a:blipFill>
            <a:blip r:embed="rId3">
              <a:alphaModFix amt="70000"/>
            </a:blip>
            <a:tile tx="0" ty="0" sx="100000" sy="100000" flip="none" algn="tl"/>
          </a:blipFill>
          <a:ln w="31750" cmpd="sng">
            <a:solidFill>
              <a:srgbClr val="FF6600"/>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a:ln w="3175">
                  <a:noFill/>
                </a:ln>
                <a:solidFill>
                  <a:srgbClr val="E31B1B"/>
                </a:solidFill>
                <a:effectLst>
                  <a:outerShdw blurRad="38100" dist="38100" dir="2700000" algn="tl">
                    <a:srgbClr val="000000">
                      <a:alpha val="43137"/>
                    </a:srgbClr>
                  </a:outerShdw>
                </a:effectLst>
                <a:latin typeface="Rockwell" panose="02060603020205020403" pitchFamily="18" charset="0"/>
                <a:ea typeface="Verdana" pitchFamily="34" charset="0"/>
                <a:cs typeface="Arial" panose="020B0604020202020204" pitchFamily="34" charset="0"/>
              </a:rPr>
              <a:t>SK Štětí, </a:t>
            </a:r>
            <a:r>
              <a:rPr lang="cs-CZ" sz="5400" dirty="0" err="1">
                <a:ln w="3175">
                  <a:noFill/>
                </a:ln>
                <a:solidFill>
                  <a:srgbClr val="E31B1B"/>
                </a:solidFill>
                <a:effectLst>
                  <a:outerShdw blurRad="38100" dist="38100" dir="2700000" algn="tl">
                    <a:srgbClr val="000000">
                      <a:alpha val="43137"/>
                    </a:srgbClr>
                  </a:outerShdw>
                </a:effectLst>
                <a:latin typeface="Rockwell" panose="02060603020205020403" pitchFamily="18" charset="0"/>
                <a:ea typeface="Verdana" pitchFamily="34" charset="0"/>
                <a:cs typeface="Arial" panose="020B0604020202020204" pitchFamily="34" charset="0"/>
              </a:rPr>
              <a:t>z.s</a:t>
            </a:r>
            <a:r>
              <a:rPr lang="cs-CZ" sz="5400" dirty="0">
                <a:ln w="3175">
                  <a:noFill/>
                </a:ln>
                <a:solidFill>
                  <a:srgbClr val="E31B1B"/>
                </a:solidFill>
                <a:effectLst>
                  <a:outerShdw blurRad="38100" dist="38100" dir="2700000" algn="tl">
                    <a:srgbClr val="000000">
                      <a:alpha val="43137"/>
                    </a:srgbClr>
                  </a:outerShdw>
                </a:effectLst>
                <a:latin typeface="Rockwell" panose="02060603020205020403" pitchFamily="18"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83001" y="4269417"/>
            <a:ext cx="4628264" cy="2554531"/>
          </a:xfrm>
          <a:prstGeom prst="rect">
            <a:avLst/>
          </a:prstGeom>
          <a:pattFill prst="pct25">
            <a:fgClr>
              <a:schemeClr val="accent1"/>
            </a:fgClr>
            <a:bgClr>
              <a:schemeClr val="bg1"/>
            </a:bgClr>
          </a:pattFill>
          <a:ln w="31750" cmpd="sng">
            <a:solidFill>
              <a:srgbClr val="FFFF00"/>
            </a:solidFill>
            <a:prstDash val="sysDash"/>
            <a:miter lim="800000"/>
            <a:headEnd/>
            <a:tailEnd/>
          </a:ln>
          <a:effectLst>
            <a:innerShdw blurRad="63500" dist="88900" dir="6600000">
              <a:schemeClr val="accent1">
                <a:lumMod val="20000"/>
                <a:lumOff val="8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6600CC"/>
                </a:solidFill>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Milana </a:t>
            </a:r>
            <a:r>
              <a:rPr lang="cs-CZ" sz="2800" dirty="0" err="1">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Karrmanna</a:t>
            </a:r>
            <a:endParaRPr lang="cs-CZ" sz="2800" dirty="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endParaRPr>
          </a:p>
          <a:p>
            <a:pPr algn="ctr" eaLnBrk="0" hangingPunct="0">
              <a:defRPr/>
            </a:pPr>
            <a:r>
              <a:rPr lang="cs-CZ" sz="2000" u="sng" dirty="0">
                <a:ln w="19050">
                  <a:noFill/>
                </a:ln>
                <a:solidFill>
                  <a:srgbClr val="6600CC"/>
                </a:solidFill>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Romana Linharta</a:t>
            </a:r>
          </a:p>
          <a:p>
            <a:pPr algn="ctr" eaLnBrk="0" hangingPunct="0">
              <a:defRPr/>
            </a:pPr>
            <a:r>
              <a:rPr lang="cs-CZ" sz="2400" dirty="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Ivana </a:t>
            </a:r>
            <a:r>
              <a:rPr lang="cs-CZ" sz="2400" dirty="0" err="1">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Kuriljaka</a:t>
            </a:r>
            <a:endParaRPr lang="cs-CZ" sz="2400" dirty="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endParaRPr>
          </a:p>
          <a:p>
            <a:pPr algn="ctr" eaLnBrk="0" hangingPunct="0">
              <a:defRPr/>
            </a:pPr>
            <a:r>
              <a:rPr lang="cs-CZ" sz="2000" u="sng" dirty="0">
                <a:ln w="19050">
                  <a:noFill/>
                </a:ln>
                <a:solidFill>
                  <a:srgbClr val="6600CC"/>
                </a:solidFill>
                <a:effectLst>
                  <a:outerShdw blurRad="38100" dist="38100" dir="2700000" algn="tl">
                    <a:srgbClr val="000000">
                      <a:alpha val="43137"/>
                    </a:srgbClr>
                  </a:outerShdw>
                </a:effectLst>
                <a:latin typeface="Century Gothic" panose="020B0502020202020204" pitchFamily="34" charset="0"/>
                <a:ea typeface="GungsuhChe" pitchFamily="49" charset="-127"/>
                <a:cs typeface="Arial" panose="020B0604020202020204" pitchFamily="34" charset="0"/>
              </a:rPr>
              <a:t>Delegáta ÚKFS</a:t>
            </a:r>
          </a:p>
          <a:p>
            <a:pPr eaLnBrk="0" hangingPunct="0">
              <a:defRPr/>
            </a:pPr>
            <a:r>
              <a:rPr lang="cs-CZ" sz="180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smtClean="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Petra </a:t>
            </a:r>
            <a:r>
              <a:rPr lang="cs-CZ" sz="2400" dirty="0" smtClean="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rPr>
              <a:t>Kalistu</a:t>
            </a:r>
            <a:endParaRPr lang="cs-CZ" sz="2000" dirty="0">
              <a:ln w="3175">
                <a:noFill/>
              </a:ln>
              <a:solidFill>
                <a:srgbClr val="800000"/>
              </a:solidFill>
              <a:effectLst>
                <a:outerShdw blurRad="38100" dist="38100" dir="2700000" algn="tl">
                  <a:srgbClr val="000000">
                    <a:alpha val="43137"/>
                  </a:srgbClr>
                </a:outerShdw>
              </a:effectLst>
              <a:latin typeface="Bookman Old Style" panose="02050604050505020204" pitchFamily="18" charset="0"/>
              <a:ea typeface="GungsuhChe" pitchFamily="49" charset="-127"/>
              <a:cs typeface="Arial" panose="020B0604020202020204" pitchFamily="34" charset="0"/>
            </a:endParaRPr>
          </a:p>
        </p:txBody>
      </p:sp>
      <p:sp>
        <p:nvSpPr>
          <p:cNvPr id="16" name="TextovéPole 15"/>
          <p:cNvSpPr txBox="1"/>
          <p:nvPr/>
        </p:nvSpPr>
        <p:spPr>
          <a:xfrm>
            <a:off x="71984" y="1080056"/>
            <a:ext cx="4628264" cy="584775"/>
          </a:xfrm>
          <a:prstGeom prst="rect">
            <a:avLst/>
          </a:prstGeom>
          <a:solidFill>
            <a:schemeClr val="bg1">
              <a:lumMod val="95000"/>
            </a:schemeClr>
          </a:solidFill>
          <a:ln w="28575"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solidFill>
                  <a:srgbClr val="003399"/>
                </a:solidFill>
                <a:effectLst/>
                <a:latin typeface="Tw Cen MT Condensed Extra Bold" panose="020B0803020202020204" pitchFamily="34" charset="-18"/>
                <a:ea typeface="Segoe UI Black" panose="020B0A02040204020203"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71984" y="2827412"/>
            <a:ext cx="4628264" cy="1331436"/>
          </a:xfrm>
          <a:prstGeom prst="rect">
            <a:avLst/>
          </a:prstGeom>
          <a:gradFill>
            <a:gsLst>
              <a:gs pos="28000">
                <a:srgbClr val="FF6699"/>
              </a:gs>
              <a:gs pos="58000">
                <a:srgbClr val="FFFF66"/>
              </a:gs>
            </a:gsLst>
            <a:lin ang="5400000" scaled="1"/>
          </a:gradFill>
          <a:ln w="31750" cmpd="sng">
            <a:solidFill>
              <a:srgbClr val="9900FF"/>
            </a:solidFill>
            <a:prstDash val="solid"/>
            <a:miter lim="800000"/>
            <a:headEnd/>
            <a:tailEnd/>
          </a:ln>
          <a:effectLst>
            <a:innerShdw blurRad="647700" dist="1498600">
              <a:srgbClr val="99FF33">
                <a:alpha val="61961"/>
              </a:srgb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800" dirty="0">
                <a:ln w="28575" cap="rnd" cmpd="dbl">
                  <a:noFill/>
                  <a:bevel/>
                </a:ln>
                <a:solidFill>
                  <a:srgbClr val="267E28"/>
                </a:solidFill>
                <a:effectLst>
                  <a:outerShdw blurRad="38100" dist="38100" dir="2700000" algn="tl">
                    <a:srgbClr val="000000">
                      <a:alpha val="43137"/>
                    </a:srgbClr>
                  </a:outerShdw>
                </a:effectLst>
                <a:latin typeface="Rockwell" panose="02060603020205020403" pitchFamily="18" charset="0"/>
                <a:ea typeface="Gungsuh" pitchFamily="18" charset="-127"/>
                <a:cs typeface="Arial" panose="020B0604020202020204" pitchFamily="34" charset="0"/>
              </a:rPr>
              <a:t>SK Baník Modlany</a:t>
            </a:r>
          </a:p>
        </p:txBody>
      </p:sp>
      <p:pic>
        <p:nvPicPr>
          <p:cNvPr id="2" name="Obrázek 1" descr="&lt;strong&gt;SK&lt;/strong&gt; &lt;strong&gt;Štětí&lt;/strong&gt; &lt;strong&gt;Logo&lt;/strong&gt; Vector (.CDR) Free Downl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0616" y="3238782"/>
            <a:ext cx="576064" cy="576064"/>
          </a:xfrm>
          <a:prstGeom prst="rect">
            <a:avLst/>
          </a:prstGeom>
        </p:spPr>
      </p:pic>
      <p:pic>
        <p:nvPicPr>
          <p:cNvPr id="4" name="Obrázek 3"/>
          <p:cNvPicPr>
            <a:picLocks noChangeAspect="1"/>
          </p:cNvPicPr>
          <p:nvPr/>
        </p:nvPicPr>
        <p:blipFill>
          <a:blip r:embed="rId5"/>
          <a:stretch>
            <a:fillRect/>
          </a:stretch>
        </p:blipFill>
        <p:spPr>
          <a:xfrm>
            <a:off x="3312344" y="6866266"/>
            <a:ext cx="432048" cy="353634"/>
          </a:xfrm>
          <a:prstGeom prst="rect">
            <a:avLst/>
          </a:prstGeom>
        </p:spPr>
      </p:pic>
      <p:pic>
        <p:nvPicPr>
          <p:cNvPr id="5" name="Obrázek 4"/>
          <p:cNvPicPr>
            <a:picLocks noChangeAspect="1"/>
          </p:cNvPicPr>
          <p:nvPr/>
        </p:nvPicPr>
        <p:blipFill>
          <a:blip r:embed="rId6"/>
          <a:stretch>
            <a:fillRect/>
          </a:stretch>
        </p:blipFill>
        <p:spPr>
          <a:xfrm>
            <a:off x="577237" y="6863334"/>
            <a:ext cx="430851" cy="356566"/>
          </a:xfrm>
          <a:prstGeom prst="rect">
            <a:avLst/>
          </a:prstGeom>
        </p:spPr>
      </p:pic>
      <p:sp>
        <p:nvSpPr>
          <p:cNvPr id="3" name="TextovéPole 2"/>
          <p:cNvSpPr txBox="1"/>
          <p:nvPr/>
        </p:nvSpPr>
        <p:spPr>
          <a:xfrm>
            <a:off x="5472584" y="3071541"/>
            <a:ext cx="4597987" cy="3577903"/>
          </a:xfrm>
          <a:prstGeom prst="rect">
            <a:avLst/>
          </a:prstGeom>
          <a:solidFill>
            <a:srgbClr val="66FFFF"/>
          </a:solidFill>
          <a:ln w="69850">
            <a:solidFill>
              <a:srgbClr val="FF3399"/>
            </a:solidFill>
            <a:prstDash val="sysDash"/>
          </a:ln>
          <a:effectLst>
            <a:glow rad="139700">
              <a:srgbClr val="FF3399">
                <a:alpha val="40000"/>
              </a:srgbClr>
            </a:glow>
            <a:softEdge rad="812800"/>
          </a:effectLst>
        </p:spPr>
        <p:txBody>
          <a:bodyPr wrap="square" rtlCol="0">
            <a:spAutoFit/>
          </a:bodyPr>
          <a:lstStyle/>
          <a:p>
            <a:pPr algn="ctr"/>
            <a:r>
              <a:rPr lang="cs-CZ" sz="4000" dirty="0">
                <a:ln w="28575">
                  <a:solidFill>
                    <a:schemeClr val="tx1"/>
                  </a:solidFill>
                </a:ln>
                <a:solidFill>
                  <a:srgbClr val="003399"/>
                </a:solidFill>
                <a:latin typeface="Rockwell Extra Bold" panose="02060903040505020403" pitchFamily="18" charset="0"/>
              </a:rPr>
              <a:t>SK Štětí</a:t>
            </a:r>
          </a:p>
          <a:p>
            <a:pPr algn="ctr"/>
            <a:r>
              <a:rPr lang="cs-CZ" sz="1050" dirty="0">
                <a:ln w="28575">
                  <a:solidFill>
                    <a:schemeClr val="tx1"/>
                  </a:solidFill>
                </a:ln>
                <a:solidFill>
                  <a:srgbClr val="003399"/>
                </a:solidFill>
                <a:latin typeface="Rockwell Extra Bold" panose="02060903040505020403" pitchFamily="18" charset="0"/>
              </a:rPr>
              <a:t>-</a:t>
            </a:r>
          </a:p>
          <a:p>
            <a:pPr algn="ctr"/>
            <a:r>
              <a:rPr lang="cs-CZ" sz="4000" dirty="0">
                <a:ln w="28575">
                  <a:solidFill>
                    <a:schemeClr val="tx1"/>
                  </a:solidFill>
                </a:ln>
                <a:solidFill>
                  <a:srgbClr val="003399"/>
                </a:solidFill>
                <a:latin typeface="Rockwell Extra Bold" panose="02060903040505020403" pitchFamily="18" charset="0"/>
              </a:rPr>
              <a:t>TJ Spartak </a:t>
            </a:r>
          </a:p>
          <a:p>
            <a:pPr algn="ctr"/>
            <a:r>
              <a:rPr lang="cs-CZ" sz="4000" dirty="0">
                <a:ln w="28575">
                  <a:solidFill>
                    <a:schemeClr val="tx1"/>
                  </a:solidFill>
                </a:ln>
                <a:solidFill>
                  <a:srgbClr val="003399"/>
                </a:solidFill>
                <a:latin typeface="Rockwell Extra Bold" panose="02060903040505020403" pitchFamily="18" charset="0"/>
              </a:rPr>
              <a:t>Perštejn</a:t>
            </a:r>
          </a:p>
          <a:p>
            <a:pPr algn="ctr"/>
            <a:r>
              <a:rPr lang="cs-CZ" sz="3200" dirty="0">
                <a:ln w="28575">
                  <a:solidFill>
                    <a:schemeClr val="tx1"/>
                  </a:solidFill>
                </a:ln>
                <a:solidFill>
                  <a:srgbClr val="003399"/>
                </a:solidFill>
                <a:latin typeface="Rockwell Extra Bold" panose="02060903040505020403" pitchFamily="18" charset="0"/>
              </a:rPr>
              <a:t>Sobota 6.10.2018 </a:t>
            </a:r>
          </a:p>
          <a:p>
            <a:pPr algn="ctr"/>
            <a:r>
              <a:rPr lang="cs-CZ" sz="2800" dirty="0">
                <a:ln w="28575">
                  <a:solidFill>
                    <a:schemeClr val="tx1"/>
                  </a:solidFill>
                </a:ln>
                <a:solidFill>
                  <a:srgbClr val="003399"/>
                </a:solidFill>
                <a:latin typeface="Rockwell Extra Bold" panose="02060903040505020403" pitchFamily="18" charset="0"/>
              </a:rPr>
              <a:t>V tradičním čase </a:t>
            </a:r>
            <a:r>
              <a:rPr lang="cs-CZ" sz="3600" dirty="0">
                <a:ln w="28575">
                  <a:solidFill>
                    <a:schemeClr val="tx1"/>
                  </a:solidFill>
                </a:ln>
                <a:solidFill>
                  <a:srgbClr val="003399"/>
                </a:solidFill>
                <a:latin typeface="Rockwell Extra Bold" panose="02060903040505020403" pitchFamily="18" charset="0"/>
              </a:rPr>
              <a:t>10:15 hod</a:t>
            </a:r>
          </a:p>
        </p:txBody>
      </p:sp>
      <p:sp>
        <p:nvSpPr>
          <p:cNvPr id="6" name="Obdélník 5"/>
          <p:cNvSpPr/>
          <p:nvPr/>
        </p:nvSpPr>
        <p:spPr>
          <a:xfrm>
            <a:off x="5472584" y="107433"/>
            <a:ext cx="4608512" cy="2677656"/>
          </a:xfrm>
          <a:prstGeom prst="rect">
            <a:avLst/>
          </a:prstGeom>
          <a:pattFill prst="diagBrick">
            <a:fgClr>
              <a:schemeClr val="accent1"/>
            </a:fgClr>
            <a:bgClr>
              <a:schemeClr val="bg1"/>
            </a:bgClr>
          </a:pattFill>
          <a:ln w="63500">
            <a:solidFill>
              <a:schemeClr val="accent2">
                <a:lumMod val="75000"/>
              </a:schemeClr>
            </a:solidFill>
          </a:ln>
          <a:effectLst>
            <a:glow rad="101600">
              <a:schemeClr val="accent5">
                <a:satMod val="175000"/>
                <a:alpha val="40000"/>
              </a:schemeClr>
            </a:glow>
          </a:effectLst>
        </p:spPr>
        <p:txBody>
          <a:bodyPr wrap="square" lIns="91440" tIns="45720" rIns="91440" bIns="45720">
            <a:spAutoFit/>
          </a:bodyPr>
          <a:lstStyle/>
          <a:p>
            <a:pPr algn="ctr"/>
            <a:r>
              <a:rPr lang="cs-CZ" sz="6000" b="1" cap="none" spc="0" dirty="0">
                <a:ln w="19050">
                  <a:solidFill>
                    <a:srgbClr val="00FF00"/>
                  </a:solidFill>
                  <a:prstDash val="solid"/>
                </a:ln>
                <a:solidFill>
                  <a:srgbClr val="FFFF66"/>
                </a:solidFill>
                <a:effectLst>
                  <a:outerShdw dist="38100" dir="2640000" algn="bl" rotWithShape="0">
                    <a:schemeClr val="tx2">
                      <a:lumMod val="75000"/>
                    </a:schemeClr>
                  </a:outerShdw>
                </a:effectLst>
              </a:rPr>
              <a:t>Pozvánka</a:t>
            </a:r>
            <a:r>
              <a:rPr lang="cs-CZ" sz="5400" b="1" cap="none" spc="0" dirty="0">
                <a:ln w="19050">
                  <a:solidFill>
                    <a:srgbClr val="00FF00"/>
                  </a:solidFill>
                  <a:prstDash val="solid"/>
                </a:ln>
                <a:solidFill>
                  <a:srgbClr val="FFFF66"/>
                </a:solidFill>
                <a:effectLst>
                  <a:outerShdw dist="38100" dir="2640000" algn="bl" rotWithShape="0">
                    <a:schemeClr val="tx2">
                      <a:lumMod val="75000"/>
                    </a:schemeClr>
                  </a:outerShdw>
                </a:effectLst>
              </a:rPr>
              <a:t> </a:t>
            </a:r>
          </a:p>
          <a:p>
            <a:pPr algn="ctr"/>
            <a:r>
              <a:rPr lang="cs-CZ" sz="5400" b="1" cap="none" spc="0" dirty="0">
                <a:ln w="19050">
                  <a:solidFill>
                    <a:srgbClr val="00FF00"/>
                  </a:solidFill>
                  <a:prstDash val="solid"/>
                </a:ln>
                <a:solidFill>
                  <a:srgbClr val="FFFF66"/>
                </a:solidFill>
                <a:effectLst>
                  <a:outerShdw dist="38100" dir="2640000" algn="bl" rotWithShape="0">
                    <a:schemeClr val="tx2">
                      <a:lumMod val="75000"/>
                    </a:schemeClr>
                  </a:outerShdw>
                </a:effectLst>
              </a:rPr>
              <a:t>na domácí utkání</a:t>
            </a:r>
          </a:p>
        </p:txBody>
      </p:sp>
      <p:pic>
        <p:nvPicPr>
          <p:cNvPr id="7" name="Obrázek 6"/>
          <p:cNvPicPr>
            <a:picLocks noChangeAspect="1"/>
          </p:cNvPicPr>
          <p:nvPr/>
        </p:nvPicPr>
        <p:blipFill>
          <a:blip r:embed="rId7"/>
          <a:stretch>
            <a:fillRect/>
          </a:stretch>
        </p:blipFill>
        <p:spPr>
          <a:xfrm>
            <a:off x="9217000" y="3198226"/>
            <a:ext cx="576064" cy="616620"/>
          </a:xfrm>
          <a:prstGeom prst="rect">
            <a:avLst/>
          </a:prstGeom>
        </p:spPr>
      </p:pic>
      <p:sp>
        <p:nvSpPr>
          <p:cNvPr id="17" name="TextovéPole 16">
            <a:extLst>
              <a:ext uri="{FF2B5EF4-FFF2-40B4-BE49-F238E27FC236}">
                <a16:creationId xmlns:a16="http://schemas.microsoft.com/office/drawing/2014/main" id="{D1F4F7B8-2FA6-4C0E-8C87-97C49E45AFE5}"/>
              </a:ext>
            </a:extLst>
          </p:cNvPr>
          <p:cNvSpPr txBox="1"/>
          <p:nvPr/>
        </p:nvSpPr>
        <p:spPr>
          <a:xfrm>
            <a:off x="7771577" y="6945701"/>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75055" y="155565"/>
            <a:ext cx="4594415" cy="6370975"/>
          </a:xfrm>
          <a:prstGeom prst="rect">
            <a:avLst/>
          </a:prstGeom>
          <a:noFill/>
          <a:ln w="57150">
            <a:solidFill>
              <a:srgbClr val="CCFF66"/>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solidFill>
                  <a:srgbClr val="373DB3"/>
                </a:solidFill>
                <a:effectLst>
                  <a:outerShdw blurRad="50800" dist="38100" dir="10800000" algn="r" rotWithShape="0">
                    <a:srgbClr val="000099">
                      <a:alpha val="40000"/>
                    </a:srgbClr>
                  </a:outerShdw>
                </a:effectLst>
                <a:latin typeface="Yu Gothic UI Semibold" panose="020B0700000000000000" pitchFamily="34" charset="-128"/>
                <a:ea typeface="Yu Gothic UI Semibold" panose="020B0700000000000000" pitchFamily="34" charset="-128"/>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sz="1400" i="1" dirty="0">
                <a:latin typeface="Arial" pitchFamily="34" charset="0"/>
                <a:cs typeface="Arial" pitchFamily="34" charset="0"/>
              </a:rPr>
              <a:t>žádné velké oslavy mužstvo dospělých v posledních 3 zápasech neprožívá. Pouze zisk 2 bodů z domácího utkání s Louny, které jste na našem stadionu viděli před 14 dny. Přitom hra není až tak špatná, ale co je to platné, když nestřílíme góly. Naše cíle byly před začátkem soutěže bojovat o příčky nejvyšší, ale po 6 kolech máme  jen 8 bodů a ty stačí jen na střed tabulky. Mužstva na čele nám utíkají. Pojďme být ale optimističtější. Mužstvo zlý fotbal nehraje, za námi je teprve 6 kol a všechno se dá ještě dohnat. Kádr je kvalitní a dostatečný i co se počtu týče. Věříme, že se to zlomí , začne se dařit i na hřištích soupeřů a v tabulce začneme stoupat. Dnes nás čekají Modlany, kterým se zatím až tak moc nedaří, získaly pouze 4 body a výsledkově zůstávají za očekáváním. Bylo by chybou je ale podcenit a myslet si, že body budou zadarmo. Za týden jedeme do </a:t>
            </a:r>
            <a:r>
              <a:rPr lang="cs-CZ" sz="1400" i="1" dirty="0" err="1">
                <a:latin typeface="Arial" pitchFamily="34" charset="0"/>
                <a:cs typeface="Arial" pitchFamily="34" charset="0"/>
              </a:rPr>
              <a:t>Brné</a:t>
            </a:r>
            <a:r>
              <a:rPr lang="cs-CZ" sz="1400" i="1" dirty="0">
                <a:latin typeface="Arial" pitchFamily="34" charset="0"/>
                <a:cs typeface="Arial" pitchFamily="34" charset="0"/>
              </a:rPr>
              <a:t>. Zdejší aréna se v posledních kolech stává nedobytnou a nás zde nečeká nic lehkého. V minulém ročníku jsme zde zvítězili 2:0 po gólech Davida Brandejse. V dalším domácím zápase za 14 dní přijede do Štětí Perštejn loňský nováček, který vyfasoval mastnou pokutu 20 </a:t>
            </a:r>
            <a:r>
              <a:rPr lang="cs-CZ" sz="1400" i="1" dirty="0" err="1">
                <a:latin typeface="Arial" pitchFamily="34" charset="0"/>
                <a:cs typeface="Arial" pitchFamily="34" charset="0"/>
              </a:rPr>
              <a:t>tis.Kč</a:t>
            </a:r>
            <a:r>
              <a:rPr lang="cs-CZ" sz="1400" i="1" dirty="0">
                <a:latin typeface="Arial" pitchFamily="34" charset="0"/>
                <a:cs typeface="Arial" pitchFamily="34" charset="0"/>
              </a:rPr>
              <a:t>, když v zápase ve Vilémově postavil hráče načerno. </a:t>
            </a:r>
          </a:p>
          <a:p>
            <a:pPr algn="just" eaLnBrk="0" hangingPunct="0">
              <a:defRPr/>
            </a:pPr>
            <a:r>
              <a:rPr lang="cs-CZ" sz="1400" i="1" dirty="0">
                <a:latin typeface="Arial" pitchFamily="34" charset="0"/>
                <a:cs typeface="Arial" pitchFamily="34" charset="0"/>
              </a:rPr>
              <a:t>        Pojďme fandit Štětí do toho a přejeme, aby se Vám dnešní utkání líbilo a domů jste odcházeli s pocitem dobře stráveného sobotního dopoledne. </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6048648" y="3331468"/>
            <a:ext cx="1147360" cy="1278279"/>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36492" y="6858242"/>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8" name="TextovéPole 17"/>
          <p:cNvSpPr txBox="1"/>
          <p:nvPr/>
        </p:nvSpPr>
        <p:spPr>
          <a:xfrm>
            <a:off x="2076386" y="700387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1" name="TextovéPole 10"/>
          <p:cNvSpPr txBox="1"/>
          <p:nvPr/>
        </p:nvSpPr>
        <p:spPr>
          <a:xfrm>
            <a:off x="139198" y="2035324"/>
            <a:ext cx="4613306" cy="4708981"/>
          </a:xfrm>
          <a:prstGeom prst="rect">
            <a:avLst/>
          </a:prstGeom>
          <a:noFill/>
          <a:effectLst>
            <a:softEdge rad="0"/>
          </a:effectLst>
        </p:spPr>
        <p:txBody>
          <a:bodyPr wrap="square" rtlCol="0">
            <a:spAutoFit/>
          </a:bodyPr>
          <a:lstStyle/>
          <a:p>
            <a:pPr algn="ctr"/>
            <a:r>
              <a:rPr lang="cs-CZ" sz="2000" u="sng" dirty="0" err="1">
                <a:solidFill>
                  <a:srgbClr val="000099"/>
                </a:solidFill>
                <a:effectLst>
                  <a:outerShdw blurRad="38100" dist="38100" dir="2700000" algn="tl">
                    <a:srgbClr val="000000">
                      <a:alpha val="43137"/>
                    </a:srgbClr>
                  </a:outerShdw>
                </a:effectLst>
                <a:latin typeface="Arial Black" panose="020B0A04020102020204" pitchFamily="34" charset="0"/>
              </a:rPr>
              <a:t>Sepap</a:t>
            </a:r>
            <a:r>
              <a:rPr lang="cs-CZ" sz="2000" u="sng" dirty="0">
                <a:solidFill>
                  <a:srgbClr val="000099"/>
                </a:solidFill>
                <a:effectLst>
                  <a:outerShdw blurRad="38100" dist="38100" dir="2700000" algn="tl">
                    <a:srgbClr val="000000">
                      <a:alpha val="43137"/>
                    </a:srgbClr>
                  </a:outerShdw>
                </a:effectLst>
                <a:latin typeface="Arial Black" panose="020B0A04020102020204" pitchFamily="34" charset="0"/>
              </a:rPr>
              <a:t> Štětí</a:t>
            </a:r>
          </a:p>
          <a:p>
            <a:pPr algn="ctr"/>
            <a:r>
              <a:rPr lang="cs-CZ" sz="2000" u="sng" dirty="0">
                <a:solidFill>
                  <a:srgbClr val="000099"/>
                </a:solidFill>
                <a:effectLst>
                  <a:outerShdw blurRad="38100" dist="38100" dir="2700000" algn="tl">
                    <a:srgbClr val="000000">
                      <a:alpha val="43137"/>
                    </a:srgbClr>
                  </a:outerShdw>
                </a:effectLst>
                <a:latin typeface="Arial Black" panose="020B0A04020102020204" pitchFamily="34" charset="0"/>
              </a:rPr>
              <a:t> – ASK Lovosice </a:t>
            </a:r>
          </a:p>
          <a:p>
            <a:pPr algn="ctr"/>
            <a:r>
              <a:rPr lang="cs-CZ" sz="2000" u="sng" dirty="0">
                <a:solidFill>
                  <a:srgbClr val="000099"/>
                </a:solidFill>
                <a:effectLst>
                  <a:outerShdw blurRad="38100" dist="38100" dir="2700000" algn="tl">
                    <a:srgbClr val="000000">
                      <a:alpha val="43137"/>
                    </a:srgbClr>
                  </a:outerShdw>
                </a:effectLst>
                <a:latin typeface="Arial Black" panose="020B0A04020102020204" pitchFamily="34" charset="0"/>
              </a:rPr>
              <a:t>0:0  3.kolo 7.9.2018</a:t>
            </a:r>
          </a:p>
          <a:p>
            <a:pPr algn="just"/>
            <a:r>
              <a:rPr lang="cs-CZ" dirty="0">
                <a:latin typeface="Arial" panose="020B0604020202020204" pitchFamily="34" charset="0"/>
                <a:cs typeface="Arial" panose="020B0604020202020204" pitchFamily="34" charset="0"/>
              </a:rPr>
              <a:t>Kdo se v pátek odpoledne přišel podívat  na góly v zápase starých gard, jak se dříve říkalo, tak musel domů odcházet zklamaný. Za celých 80 minut branka nepadla. Nastupovali jsme v úloze favorita a nejenom hráči, ale i diváci věřili, že nějaký ten gól vstřelíme. Po delší pauze zaviněné zraněním nastoupil i Jirka Vokoun senior. Postavil se do obrany a vydržel na hřišti téměř 60 minut.  Po zápase pokud jsou naše informace správné hodnotil zraněnou nohu dobře „ Drží to“ . Vraťme se k zápasu. Převahu jsme měli, ale co to bylo platné, že jsme ovládali střed hřiště, když v okamžiku, kdy jsme si přiblížili k velkému vápnu, tak veškerá naše fotbalové kreativita zmizela. Ani zkušení hráči nedokázali pozvednout bezzubí výkon a převzít </a:t>
            </a:r>
            <a:r>
              <a:rPr lang="cs-CZ" dirty="0" err="1">
                <a:latin typeface="Arial" panose="020B0604020202020204" pitchFamily="34" charset="0"/>
                <a:cs typeface="Arial" panose="020B0604020202020204" pitchFamily="34" charset="0"/>
              </a:rPr>
              <a:t>zoodpovědnost</a:t>
            </a:r>
            <a:r>
              <a:rPr lang="cs-CZ" dirty="0">
                <a:latin typeface="Arial" panose="020B0604020202020204" pitchFamily="34" charset="0"/>
                <a:cs typeface="Arial" panose="020B0604020202020204" pitchFamily="34" charset="0"/>
              </a:rPr>
              <a:t> na své kopačky. Čím více se blížil konec zápasu, tak byla na hře vidět křeč, kterou ukončil až rozhodčí závěrečným hvizdem.</a:t>
            </a:r>
          </a:p>
          <a:p>
            <a:pPr algn="just"/>
            <a:r>
              <a:rPr lang="cs-CZ" u="sng" dirty="0">
                <a:latin typeface="Arial" panose="020B0604020202020204" pitchFamily="34" charset="0"/>
                <a:cs typeface="Arial" panose="020B0604020202020204" pitchFamily="34" charset="0"/>
              </a:rPr>
              <a:t>Sestava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J.Suchitra-L.Arazim,M.Běloubek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P.Božik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T.Burda</a:t>
            </a:r>
            <a:r>
              <a:rPr lang="cs-CZ" dirty="0">
                <a:latin typeface="Arial" panose="020B0604020202020204" pitchFamily="34" charset="0"/>
                <a:cs typeface="Arial" panose="020B0604020202020204" pitchFamily="34" charset="0"/>
              </a:rPr>
              <a:t>, </a:t>
            </a:r>
          </a:p>
          <a:p>
            <a:pPr algn="just"/>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P.Čermák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R.Flor,V.Guzi</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M.Hamšík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D.Jerman</a:t>
            </a:r>
            <a:r>
              <a:rPr lang="cs-CZ" dirty="0">
                <a:latin typeface="Arial" panose="020B0604020202020204" pitchFamily="34" charset="0"/>
                <a:cs typeface="Arial" panose="020B0604020202020204" pitchFamily="34" charset="0"/>
              </a:rPr>
              <a:t>, </a:t>
            </a:r>
          </a:p>
          <a:p>
            <a:pPr algn="just"/>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J.Jonák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P.Kratochvíl,M.Vála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J.Vokoun</a:t>
            </a:r>
            <a:r>
              <a:rPr lang="cs-CZ" dirty="0">
                <a:latin typeface="Arial" panose="020B0604020202020204" pitchFamily="34" charset="0"/>
                <a:cs typeface="Arial" panose="020B0604020202020204" pitchFamily="34" charset="0"/>
              </a:rPr>
              <a:t> sen.</a:t>
            </a:r>
          </a:p>
          <a:p>
            <a:pPr algn="just"/>
            <a:r>
              <a:rPr lang="cs-CZ" u="sng" dirty="0" err="1">
                <a:latin typeface="Arial" panose="020B0604020202020204" pitchFamily="34" charset="0"/>
                <a:cs typeface="Arial" panose="020B0604020202020204" pitchFamily="34" charset="0"/>
              </a:rPr>
              <a:t>Manageri</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M.Šťastný</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J.Tyle</a:t>
            </a:r>
            <a:endParaRPr lang="cs-CZ" dirty="0">
              <a:latin typeface="Arial" panose="020B0604020202020204" pitchFamily="34" charset="0"/>
              <a:cs typeface="Arial" panose="020B0604020202020204" pitchFamily="34" charset="0"/>
            </a:endParaRPr>
          </a:p>
          <a:p>
            <a:pPr algn="just"/>
            <a:r>
              <a:rPr lang="cs-CZ" u="sng" dirty="0">
                <a:latin typeface="Arial" panose="020B0604020202020204" pitchFamily="34" charset="0"/>
                <a:cs typeface="Arial" panose="020B0604020202020204" pitchFamily="34" charset="0"/>
              </a:rPr>
              <a:t>Rozhodčí:</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V.Bartoš</a:t>
            </a:r>
            <a:endParaRPr lang="cs-CZ" sz="2000" dirty="0">
              <a:latin typeface="Arial Black" panose="020B0A04020102020204" pitchFamily="34" charset="0"/>
            </a:endParaRPr>
          </a:p>
        </p:txBody>
      </p:sp>
      <p:sp>
        <p:nvSpPr>
          <p:cNvPr id="14" name="TextovéPole 13"/>
          <p:cNvSpPr txBox="1"/>
          <p:nvPr/>
        </p:nvSpPr>
        <p:spPr>
          <a:xfrm>
            <a:off x="139198" y="189210"/>
            <a:ext cx="4606863" cy="1569660"/>
          </a:xfrm>
          <a:prstGeom prst="rect">
            <a:avLst/>
          </a:prstGeom>
          <a:solidFill>
            <a:schemeClr val="accent3">
              <a:lumMod val="85000"/>
            </a:schemeClr>
          </a:solidFill>
          <a:effectLst>
            <a:glow rad="101600">
              <a:srgbClr val="FF33CC">
                <a:alpha val="40000"/>
              </a:srgbClr>
            </a:glow>
            <a:softEdge rad="241300"/>
          </a:effectLst>
        </p:spPr>
        <p:txBody>
          <a:bodyPr wrap="square" rtlCol="0">
            <a:spAutoFit/>
          </a:bodyPr>
          <a:lstStyle/>
          <a:p>
            <a:pPr algn="ctr"/>
            <a:r>
              <a:rPr lang="cs-CZ" sz="3200" dirty="0">
                <a:latin typeface="Arial Black" panose="020B0A04020102020204" pitchFamily="34" charset="0"/>
              </a:rPr>
              <a:t>Stará garda úlohu favorita nesplnila a nevstřelila ani gól.    </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1" name="TextovéPole 10"/>
          <p:cNvSpPr txBox="1"/>
          <p:nvPr/>
        </p:nvSpPr>
        <p:spPr>
          <a:xfrm>
            <a:off x="7706132" y="7004455"/>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5" name="TextovéPole 4"/>
          <p:cNvSpPr txBox="1"/>
          <p:nvPr/>
        </p:nvSpPr>
        <p:spPr>
          <a:xfrm>
            <a:off x="10085890" y="181302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graphicFrame>
        <p:nvGraphicFramePr>
          <p:cNvPr id="6" name="Tabulka 5"/>
          <p:cNvGraphicFramePr>
            <a:graphicFrameLocks noGrp="1"/>
          </p:cNvGraphicFramePr>
          <p:nvPr>
            <p:extLst>
              <p:ext uri="{D42A27DB-BD31-4B8C-83A1-F6EECF244321}">
                <p14:modId xmlns:p14="http://schemas.microsoft.com/office/powerpoint/2010/main" val="3785349905"/>
              </p:ext>
            </p:extLst>
          </p:nvPr>
        </p:nvGraphicFramePr>
        <p:xfrm>
          <a:off x="5400576" y="193141"/>
          <a:ext cx="4702354" cy="2346238"/>
        </p:xfrm>
        <a:graphic>
          <a:graphicData uri="http://schemas.openxmlformats.org/drawingml/2006/table">
            <a:tbl>
              <a:tblPr/>
              <a:tblGrid>
                <a:gridCol w="955973">
                  <a:extLst>
                    <a:ext uri="{9D8B030D-6E8A-4147-A177-3AD203B41FA5}">
                      <a16:colId xmlns:a16="http://schemas.microsoft.com/office/drawing/2014/main" val="1852216389"/>
                    </a:ext>
                  </a:extLst>
                </a:gridCol>
                <a:gridCol w="2428688">
                  <a:extLst>
                    <a:ext uri="{9D8B030D-6E8A-4147-A177-3AD203B41FA5}">
                      <a16:colId xmlns:a16="http://schemas.microsoft.com/office/drawing/2014/main" val="2221887645"/>
                    </a:ext>
                  </a:extLst>
                </a:gridCol>
                <a:gridCol w="1317693">
                  <a:extLst>
                    <a:ext uri="{9D8B030D-6E8A-4147-A177-3AD203B41FA5}">
                      <a16:colId xmlns:a16="http://schemas.microsoft.com/office/drawing/2014/main" val="697451360"/>
                    </a:ext>
                  </a:extLst>
                </a:gridCol>
              </a:tblGrid>
              <a:tr h="393284">
                <a:tc gridSpan="3">
                  <a:txBody>
                    <a:bodyPr/>
                    <a:lstStyle/>
                    <a:p>
                      <a:pPr algn="ctr" fontAlgn="ctr"/>
                      <a:r>
                        <a:rPr lang="pl-PL" sz="1400" b="1" i="0" u="none" strike="noStrike">
                          <a:solidFill>
                            <a:srgbClr val="000000"/>
                          </a:solidFill>
                          <a:effectLst/>
                          <a:latin typeface="Eras Bold ITC" panose="020B0907030504020204" pitchFamily="34" charset="0"/>
                        </a:rPr>
                        <a:t>4. kolo okresního přeboru staré gardy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2947687"/>
                  </a:ext>
                </a:extLst>
              </a:tr>
              <a:tr h="622876">
                <a:tc>
                  <a:txBody>
                    <a:bodyPr/>
                    <a:lstStyle/>
                    <a:p>
                      <a:pPr algn="ctr" fontAlgn="ctr"/>
                      <a:r>
                        <a:rPr lang="cs-CZ" sz="1200" b="1" i="0" u="none" strike="noStrike" dirty="0">
                          <a:solidFill>
                            <a:srgbClr val="000000"/>
                          </a:solidFill>
                          <a:effectLst/>
                          <a:latin typeface="Georgia" panose="02040502050405020303" pitchFamily="18" charset="0"/>
                        </a:rPr>
                        <a:t>14.09.2018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Georgia" panose="02040502050405020303" pitchFamily="18" charset="0"/>
                        </a:rPr>
                        <a:t>Malé Žernoseky - </a:t>
                      </a:r>
                      <a:r>
                        <a:rPr lang="cs-CZ" sz="1800" b="1" i="0" u="none" strike="noStrike" dirty="0" err="1">
                          <a:solidFill>
                            <a:srgbClr val="000000"/>
                          </a:solidFill>
                          <a:effectLst/>
                          <a:latin typeface="Georgia" panose="02040502050405020303" pitchFamily="18" charset="0"/>
                        </a:rPr>
                        <a:t>Pokratice</a:t>
                      </a:r>
                      <a:endParaRPr lang="cs-CZ" sz="1800" b="1" i="0" u="none" strike="noStrike" dirty="0">
                        <a:solidFill>
                          <a:srgbClr val="000000"/>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a:solidFill>
                            <a:srgbClr val="000000"/>
                          </a:solidFill>
                          <a:effectLst/>
                          <a:latin typeface="Georgia" panose="02040502050405020303" pitchFamily="18"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088890475"/>
                  </a:ext>
                </a:extLst>
              </a:tr>
              <a:tr h="353601">
                <a:tc>
                  <a:txBody>
                    <a:bodyPr/>
                    <a:lstStyle/>
                    <a:p>
                      <a:pPr algn="ctr" fontAlgn="ctr"/>
                      <a:r>
                        <a:rPr lang="cs-CZ" sz="1200" b="1" i="0" u="none" strike="noStrike">
                          <a:solidFill>
                            <a:srgbClr val="000000"/>
                          </a:solidFill>
                          <a:effectLst/>
                          <a:latin typeface="Georgia" panose="02040502050405020303" pitchFamily="18" charset="0"/>
                        </a:rPr>
                        <a:t>14.09.2018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Georgia" panose="02040502050405020303" pitchFamily="18" charset="0"/>
                        </a:rPr>
                        <a:t>Žitenice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Georgia" panose="02040502050405020303" pitchFamily="18" charset="0"/>
                        </a:rPr>
                        <a:t>11:1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46549661"/>
                  </a:ext>
                </a:extLst>
              </a:tr>
              <a:tr h="622876">
                <a:tc>
                  <a:txBody>
                    <a:bodyPr/>
                    <a:lstStyle/>
                    <a:p>
                      <a:pPr algn="ctr" fontAlgn="ctr"/>
                      <a:r>
                        <a:rPr lang="cs-CZ" sz="1200" b="1" i="0" u="none" strike="noStrike">
                          <a:solidFill>
                            <a:srgbClr val="000000"/>
                          </a:solidFill>
                          <a:effectLst/>
                          <a:latin typeface="Georgia" panose="02040502050405020303" pitchFamily="18" charset="0"/>
                        </a:rPr>
                        <a:t>14.09.2018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a:solidFill>
                            <a:srgbClr val="000000"/>
                          </a:solidFill>
                          <a:effectLst/>
                          <a:latin typeface="Georgia" panose="02040502050405020303" pitchFamily="18" charset="0"/>
                        </a:rPr>
                        <a:t>České Kopisty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Georgia" panose="02040502050405020303" pitchFamily="18" charset="0"/>
                        </a:rPr>
                        <a:t>3:3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589142517"/>
                  </a:ext>
                </a:extLst>
              </a:tr>
              <a:tr h="353601">
                <a:tc>
                  <a:txBody>
                    <a:bodyPr/>
                    <a:lstStyle/>
                    <a:p>
                      <a:pPr algn="ctr" fontAlgn="ctr"/>
                      <a:r>
                        <a:rPr lang="cs-CZ" sz="1200" b="1" i="0" u="none" strike="noStrike" dirty="0">
                          <a:solidFill>
                            <a:srgbClr val="000000"/>
                          </a:solidFill>
                          <a:effectLst/>
                          <a:latin typeface="Georgia" panose="02040502050405020303" pitchFamily="18" charset="0"/>
                        </a:rPr>
                        <a:t>14.09.2018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a:solidFill>
                            <a:srgbClr val="000000"/>
                          </a:solidFill>
                          <a:effectLst/>
                          <a:latin typeface="Georgia" panose="02040502050405020303" pitchFamily="18" charset="0"/>
                        </a:rPr>
                        <a:t>Lovosice - Tigo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Georgia" panose="02040502050405020303" pitchFamily="18" charset="0"/>
                        </a:rPr>
                        <a:t>1:5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75870881"/>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3054943585"/>
              </p:ext>
            </p:extLst>
          </p:nvPr>
        </p:nvGraphicFramePr>
        <p:xfrm>
          <a:off x="5367085" y="3403476"/>
          <a:ext cx="4800600" cy="3419382"/>
        </p:xfrm>
        <a:graphic>
          <a:graphicData uri="http://schemas.openxmlformats.org/drawingml/2006/table">
            <a:tbl>
              <a:tblPr/>
              <a:tblGrid>
                <a:gridCol w="215615">
                  <a:extLst>
                    <a:ext uri="{9D8B030D-6E8A-4147-A177-3AD203B41FA5}">
                      <a16:colId xmlns:a16="http://schemas.microsoft.com/office/drawing/2014/main" val="3057763166"/>
                    </a:ext>
                  </a:extLst>
                </a:gridCol>
                <a:gridCol w="240981">
                  <a:extLst>
                    <a:ext uri="{9D8B030D-6E8A-4147-A177-3AD203B41FA5}">
                      <a16:colId xmlns:a16="http://schemas.microsoft.com/office/drawing/2014/main" val="33588324"/>
                    </a:ext>
                  </a:extLst>
                </a:gridCol>
                <a:gridCol w="1902483">
                  <a:extLst>
                    <a:ext uri="{9D8B030D-6E8A-4147-A177-3AD203B41FA5}">
                      <a16:colId xmlns:a16="http://schemas.microsoft.com/office/drawing/2014/main" val="1338076887"/>
                    </a:ext>
                  </a:extLst>
                </a:gridCol>
                <a:gridCol w="304397">
                  <a:extLst>
                    <a:ext uri="{9D8B030D-6E8A-4147-A177-3AD203B41FA5}">
                      <a16:colId xmlns:a16="http://schemas.microsoft.com/office/drawing/2014/main" val="476368828"/>
                    </a:ext>
                  </a:extLst>
                </a:gridCol>
                <a:gridCol w="266348">
                  <a:extLst>
                    <a:ext uri="{9D8B030D-6E8A-4147-A177-3AD203B41FA5}">
                      <a16:colId xmlns:a16="http://schemas.microsoft.com/office/drawing/2014/main" val="2033017788"/>
                    </a:ext>
                  </a:extLst>
                </a:gridCol>
                <a:gridCol w="180736">
                  <a:extLst>
                    <a:ext uri="{9D8B030D-6E8A-4147-A177-3AD203B41FA5}">
                      <a16:colId xmlns:a16="http://schemas.microsoft.com/office/drawing/2014/main" val="2391801269"/>
                    </a:ext>
                  </a:extLst>
                </a:gridCol>
                <a:gridCol w="332935">
                  <a:extLst>
                    <a:ext uri="{9D8B030D-6E8A-4147-A177-3AD203B41FA5}">
                      <a16:colId xmlns:a16="http://schemas.microsoft.com/office/drawing/2014/main" val="1287872115"/>
                    </a:ext>
                  </a:extLst>
                </a:gridCol>
                <a:gridCol w="748310">
                  <a:extLst>
                    <a:ext uri="{9D8B030D-6E8A-4147-A177-3AD203B41FA5}">
                      <a16:colId xmlns:a16="http://schemas.microsoft.com/office/drawing/2014/main" val="2924163370"/>
                    </a:ext>
                  </a:extLst>
                </a:gridCol>
                <a:gridCol w="329764">
                  <a:extLst>
                    <a:ext uri="{9D8B030D-6E8A-4147-A177-3AD203B41FA5}">
                      <a16:colId xmlns:a16="http://schemas.microsoft.com/office/drawing/2014/main" val="2964869115"/>
                    </a:ext>
                  </a:extLst>
                </a:gridCol>
                <a:gridCol w="279031">
                  <a:extLst>
                    <a:ext uri="{9D8B030D-6E8A-4147-A177-3AD203B41FA5}">
                      <a16:colId xmlns:a16="http://schemas.microsoft.com/office/drawing/2014/main" val="2986830103"/>
                    </a:ext>
                  </a:extLst>
                </a:gridCol>
              </a:tblGrid>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1841182"/>
                  </a:ext>
                </a:extLst>
              </a:tr>
              <a:tr h="280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a:solidFill>
                            <a:srgbClr val="0000CC"/>
                          </a:solidFill>
                          <a:effectLst/>
                          <a:latin typeface="Calibri" panose="020F0502020204030204" pitchFamily="34" charset="0"/>
                        </a:rPr>
                        <a:t>Stará garda Sepap Štětí Okresní přebor 2018/19 po 3.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3352348"/>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err="1">
                          <a:solidFill>
                            <a:srgbClr val="000000"/>
                          </a:solidFill>
                          <a:effectLst/>
                          <a:latin typeface="Arial" panose="020B0604020202020204" pitchFamily="34" charset="0"/>
                        </a:rPr>
                        <a:t>Tigo</a:t>
                      </a:r>
                      <a:r>
                        <a:rPr lang="cs-CZ" sz="1400" b="1" i="0" u="none" strike="noStrike" dirty="0">
                          <a:solidFill>
                            <a:srgbClr val="000000"/>
                          </a:solidFill>
                          <a:effectLst/>
                          <a:latin typeface="Arial" panose="020B0604020202020204" pitchFamily="34" charset="0"/>
                        </a:rPr>
                        <a:t>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28:7</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46639816"/>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dirty="0">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16:9</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34903027"/>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11:4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49998238"/>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dirty="0">
                          <a:solidFill>
                            <a:srgbClr val="000000"/>
                          </a:solidFill>
                          <a:effectLst/>
                          <a:latin typeface="Arial" panose="020B0604020202020204" pitchFamily="34" charset="0"/>
                        </a:rPr>
                        <a:t>TJ Žitenice,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17:2</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08474025"/>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17:14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29935583"/>
                  </a:ext>
                </a:extLst>
              </a:tr>
              <a:tr h="28092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6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6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60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effectLst/>
                          <a:latin typeface="Arial" panose="020B0604020202020204" pitchFamily="34" charset="0"/>
                        </a:rPr>
                        <a:t>4:15</a:t>
                      </a:r>
                    </a:p>
                  </a:txBody>
                  <a:tcPr marL="9525" marR="9525" marT="9525"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60594090"/>
                  </a:ext>
                </a:extLst>
              </a:tr>
              <a:tr h="280923">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2:11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91565585"/>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000000"/>
                          </a:solidFill>
                          <a:effectLst/>
                          <a:latin typeface="Arial" panose="020B0604020202020204" pitchFamily="34" charset="0"/>
                        </a:rPr>
                        <a:t>2:20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7341574"/>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4:19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54087117"/>
                  </a:ext>
                </a:extLst>
              </a:tr>
              <a:tr h="267546">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49267406"/>
                  </a:ext>
                </a:extLst>
              </a:tr>
            </a:tbl>
          </a:graphicData>
        </a:graphic>
      </p:graphicFrame>
      <p:pic>
        <p:nvPicPr>
          <p:cNvPr id="3" name="Obrázek 2" descr="&lt;strong&gt;Old&lt;/strong&gt; School Soccer &lt;strong&gt;Ball&lt;/strong&gt; Vector - Download 1,000 Vectors ..."/>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7285765" y="2694966"/>
            <a:ext cx="635091" cy="635091"/>
          </a:xfrm>
          <a:prstGeom prst="rect">
            <a:avLst/>
          </a:prstGeom>
        </p:spPr>
      </p:pic>
      <p:graphicFrame>
        <p:nvGraphicFramePr>
          <p:cNvPr id="4" name="Tabulka 3"/>
          <p:cNvGraphicFramePr>
            <a:graphicFrameLocks noGrp="1"/>
          </p:cNvGraphicFramePr>
          <p:nvPr>
            <p:extLst>
              <p:ext uri="{D42A27DB-BD31-4B8C-83A1-F6EECF244321}">
                <p14:modId xmlns:p14="http://schemas.microsoft.com/office/powerpoint/2010/main" val="3900469494"/>
              </p:ext>
            </p:extLst>
          </p:nvPr>
        </p:nvGraphicFramePr>
        <p:xfrm>
          <a:off x="143992" y="849522"/>
          <a:ext cx="4680520" cy="6009020"/>
        </p:xfrm>
        <a:graphic>
          <a:graphicData uri="http://schemas.openxmlformats.org/drawingml/2006/table">
            <a:tbl>
              <a:tblPr/>
              <a:tblGrid>
                <a:gridCol w="574353">
                  <a:extLst>
                    <a:ext uri="{9D8B030D-6E8A-4147-A177-3AD203B41FA5}">
                      <a16:colId xmlns:a16="http://schemas.microsoft.com/office/drawing/2014/main" val="278396460"/>
                    </a:ext>
                  </a:extLst>
                </a:gridCol>
                <a:gridCol w="1019015">
                  <a:extLst>
                    <a:ext uri="{9D8B030D-6E8A-4147-A177-3AD203B41FA5}">
                      <a16:colId xmlns:a16="http://schemas.microsoft.com/office/drawing/2014/main" val="2195606838"/>
                    </a:ext>
                  </a:extLst>
                </a:gridCol>
                <a:gridCol w="1410409">
                  <a:extLst>
                    <a:ext uri="{9D8B030D-6E8A-4147-A177-3AD203B41FA5}">
                      <a16:colId xmlns:a16="http://schemas.microsoft.com/office/drawing/2014/main" val="90466532"/>
                    </a:ext>
                  </a:extLst>
                </a:gridCol>
                <a:gridCol w="880058">
                  <a:extLst>
                    <a:ext uri="{9D8B030D-6E8A-4147-A177-3AD203B41FA5}">
                      <a16:colId xmlns:a16="http://schemas.microsoft.com/office/drawing/2014/main" val="3403120860"/>
                    </a:ext>
                  </a:extLst>
                </a:gridCol>
                <a:gridCol w="796685">
                  <a:extLst>
                    <a:ext uri="{9D8B030D-6E8A-4147-A177-3AD203B41FA5}">
                      <a16:colId xmlns:a16="http://schemas.microsoft.com/office/drawing/2014/main" val="2617761111"/>
                    </a:ext>
                  </a:extLst>
                </a:gridCol>
              </a:tblGrid>
              <a:tr h="201940">
                <a:tc>
                  <a:txBody>
                    <a:bodyPr/>
                    <a:lstStyle/>
                    <a:p>
                      <a:pPr algn="ctr" fontAlgn="ctr"/>
                      <a:r>
                        <a:rPr lang="cs-CZ" sz="1000" b="1" i="0" u="none" strike="noStrike">
                          <a:solidFill>
                            <a:srgbClr val="000000"/>
                          </a:solidFill>
                          <a:effectLst/>
                          <a:latin typeface="Arial" panose="020B0604020202020204" pitchFamily="34" charset="0"/>
                        </a:rPr>
                        <a:t>Datum</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Doma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Venku</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Kategorie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Výsledek</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9629658"/>
                  </a:ext>
                </a:extLst>
              </a:tr>
              <a:tr h="201940">
                <a:tc>
                  <a:txBody>
                    <a:bodyPr/>
                    <a:lstStyle/>
                    <a:p>
                      <a:pPr algn="ctr" fontAlgn="ctr"/>
                      <a:r>
                        <a:rPr lang="cs-CZ" sz="900" b="1" i="0" u="none" strike="noStrike" dirty="0">
                          <a:solidFill>
                            <a:srgbClr val="000000"/>
                          </a:solidFill>
                          <a:effectLst/>
                          <a:latin typeface="Arial" panose="020B0604020202020204" pitchFamily="34" charset="0"/>
                        </a:rPr>
                        <a:t>05.09.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Union Děčín</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Dospělí A pohár</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15687665"/>
                  </a:ext>
                </a:extLst>
              </a:tr>
              <a:tr h="201940">
                <a:tc>
                  <a:txBody>
                    <a:bodyPr/>
                    <a:lstStyle/>
                    <a:p>
                      <a:pPr algn="ctr" fontAlgn="ctr"/>
                      <a:r>
                        <a:rPr lang="cs-CZ" sz="900" b="1" i="0" u="none" strike="noStrike" dirty="0">
                          <a:solidFill>
                            <a:srgbClr val="000000"/>
                          </a:solidFill>
                          <a:effectLst/>
                          <a:latin typeface="Arial" panose="020B0604020202020204" pitchFamily="34" charset="0"/>
                        </a:rPr>
                        <a:t>08.09.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SEKO Louny</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fontAlgn="ctr"/>
                      <a:r>
                        <a:rPr lang="cs-CZ" sz="1000" b="1" i="0" u="none" strike="noStrike">
                          <a:solidFill>
                            <a:srgbClr val="000000"/>
                          </a:solidFill>
                          <a:effectLst/>
                          <a:latin typeface="Arial" panose="020B0604020202020204" pitchFamily="34" charset="0"/>
                        </a:rPr>
                        <a:t>Dospělí 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 PK</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5235990"/>
                  </a:ext>
                </a:extLst>
              </a:tr>
              <a:tr h="201940">
                <a:tc>
                  <a:txBody>
                    <a:bodyPr/>
                    <a:lstStyle/>
                    <a:p>
                      <a:pPr algn="ctr" fontAlgn="ctr"/>
                      <a:r>
                        <a:rPr lang="cs-CZ" sz="900" b="1" i="0" u="none" strike="noStrike" dirty="0">
                          <a:solidFill>
                            <a:srgbClr val="000000"/>
                          </a:solidFill>
                          <a:effectLst/>
                          <a:latin typeface="Arial" panose="020B0604020202020204" pitchFamily="34" charset="0"/>
                        </a:rPr>
                        <a:t>15.09.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STAP Vilémov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1:0</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68496200"/>
                  </a:ext>
                </a:extLst>
              </a:tr>
              <a:tr h="304593">
                <a:tc>
                  <a:txBody>
                    <a:bodyPr/>
                    <a:lstStyle/>
                    <a:p>
                      <a:pPr algn="ctr" fontAlgn="ctr"/>
                      <a:r>
                        <a:rPr lang="cs-CZ" sz="900" b="1" i="0" u="none" strike="noStrike" dirty="0">
                          <a:solidFill>
                            <a:srgbClr val="000000"/>
                          </a:solidFill>
                          <a:effectLst/>
                          <a:latin typeface="Arial" panose="020B0604020202020204" pitchFamily="34" charset="0"/>
                        </a:rPr>
                        <a:t>09.09.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T.J. Sokol Račiněves</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rowSpan="2">
                  <a:txBody>
                    <a:bodyPr/>
                    <a:lstStyle/>
                    <a:p>
                      <a:pPr algn="ctr" fontAlgn="ctr"/>
                      <a:r>
                        <a:rPr lang="cs-CZ" sz="1000" b="1" i="0" u="none" strike="noStrike">
                          <a:solidFill>
                            <a:srgbClr val="000000"/>
                          </a:solidFill>
                          <a:effectLst/>
                          <a:latin typeface="Arial" panose="020B0604020202020204" pitchFamily="34" charset="0"/>
                        </a:rPr>
                        <a:t>Dospělí B</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0:8</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105554345"/>
                  </a:ext>
                </a:extLst>
              </a:tr>
              <a:tr h="201940">
                <a:tc>
                  <a:txBody>
                    <a:bodyPr/>
                    <a:lstStyle/>
                    <a:p>
                      <a:pPr algn="ctr" fontAlgn="ctr"/>
                      <a:r>
                        <a:rPr lang="cs-CZ" sz="900" b="1" i="0" u="none" strike="noStrike" dirty="0">
                          <a:solidFill>
                            <a:srgbClr val="000000"/>
                          </a:solidFill>
                          <a:effectLst/>
                          <a:latin typeface="Arial" panose="020B0604020202020204" pitchFamily="34" charset="0"/>
                        </a:rPr>
                        <a:t>16.09.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 B</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Dušníky, z.s. B</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3:1</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140101447"/>
                  </a:ext>
                </a:extLst>
              </a:tr>
              <a:tr h="201940">
                <a:tc>
                  <a:txBody>
                    <a:bodyPr/>
                    <a:lstStyle/>
                    <a:p>
                      <a:pPr algn="ctr" fontAlgn="ctr"/>
                      <a:r>
                        <a:rPr lang="cs-CZ" sz="900" b="1" i="0" u="none" strike="noStrike" dirty="0">
                          <a:solidFill>
                            <a:srgbClr val="000000"/>
                          </a:solidFill>
                          <a:effectLst/>
                          <a:latin typeface="Arial" panose="020B0604020202020204" pitchFamily="34" charset="0"/>
                        </a:rPr>
                        <a:t>05.09.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Skorotice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fontAlgn="ctr"/>
                      <a:r>
                        <a:rPr lang="cs-CZ" sz="1000" b="1" i="0" u="none" strike="noStrike">
                          <a:solidFill>
                            <a:srgbClr val="000000"/>
                          </a:solidFill>
                          <a:effectLst/>
                          <a:latin typeface="Arial" panose="020B0604020202020204" pitchFamily="34" charset="0"/>
                        </a:rPr>
                        <a:t>Dorost</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69614581"/>
                  </a:ext>
                </a:extLst>
              </a:tr>
              <a:tr h="201940">
                <a:tc>
                  <a:txBody>
                    <a:bodyPr/>
                    <a:lstStyle/>
                    <a:p>
                      <a:pPr algn="ctr" fontAlgn="ctr"/>
                      <a:r>
                        <a:rPr lang="cs-CZ" sz="900" b="1" i="0" u="none" strike="noStrike" dirty="0">
                          <a:solidFill>
                            <a:srgbClr val="000000"/>
                          </a:solidFill>
                          <a:effectLst/>
                          <a:latin typeface="Arial" panose="020B0604020202020204" pitchFamily="34" charset="0"/>
                        </a:rPr>
                        <a:t>15.09.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Mojžíř</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1:2</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12236459"/>
                  </a:ext>
                </a:extLst>
              </a:tr>
              <a:tr h="201940">
                <a:tc>
                  <a:txBody>
                    <a:bodyPr/>
                    <a:lstStyle/>
                    <a:p>
                      <a:pPr algn="ctr" fontAlgn="ctr"/>
                      <a:r>
                        <a:rPr lang="cs-CZ" sz="900" b="1" i="0" u="none" strike="noStrike" dirty="0">
                          <a:solidFill>
                            <a:srgbClr val="000000"/>
                          </a:solidFill>
                          <a:effectLst/>
                          <a:latin typeface="Arial" panose="020B0604020202020204" pitchFamily="34" charset="0"/>
                        </a:rPr>
                        <a:t>05.09.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MSK Trmice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rowSpan="3">
                  <a:txBody>
                    <a:bodyPr/>
                    <a:lstStyle/>
                    <a:p>
                      <a:pPr algn="ctr" fontAlgn="ctr"/>
                      <a:r>
                        <a:rPr lang="cs-CZ" sz="1000" b="1" i="0" u="none" strike="noStrike">
                          <a:solidFill>
                            <a:srgbClr val="000000"/>
                          </a:solidFill>
                          <a:effectLst/>
                          <a:latin typeface="Arial" panose="020B0604020202020204" pitchFamily="34" charset="0"/>
                        </a:rPr>
                        <a:t>Starší žáci</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11:3</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47336305"/>
                  </a:ext>
                </a:extLst>
              </a:tr>
              <a:tr h="201940">
                <a:tc>
                  <a:txBody>
                    <a:bodyPr/>
                    <a:lstStyle/>
                    <a:p>
                      <a:pPr algn="ctr" fontAlgn="ctr"/>
                      <a:r>
                        <a:rPr lang="cs-CZ" sz="900" b="1" i="0" u="none" strike="noStrike" dirty="0">
                          <a:solidFill>
                            <a:srgbClr val="000000"/>
                          </a:solidFill>
                          <a:effectLst/>
                          <a:latin typeface="Arial" panose="020B0604020202020204" pitchFamily="34" charset="0"/>
                        </a:rPr>
                        <a:t>09.09.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ASK Lovosice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8:4</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570686173"/>
                  </a:ext>
                </a:extLst>
              </a:tr>
              <a:tr h="201940">
                <a:tc>
                  <a:txBody>
                    <a:bodyPr/>
                    <a:lstStyle/>
                    <a:p>
                      <a:pPr algn="ctr" fontAlgn="ctr"/>
                      <a:r>
                        <a:rPr lang="cs-CZ" sz="900" b="1" i="0" u="none" strike="noStrike" dirty="0">
                          <a:solidFill>
                            <a:srgbClr val="000000"/>
                          </a:solidFill>
                          <a:effectLst/>
                          <a:latin typeface="Arial" panose="020B0604020202020204" pitchFamily="34" charset="0"/>
                        </a:rPr>
                        <a:t>16.09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MSK Trmice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4:3</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000108419"/>
                  </a:ext>
                </a:extLst>
              </a:tr>
              <a:tr h="201940">
                <a:tc>
                  <a:txBody>
                    <a:bodyPr/>
                    <a:lstStyle/>
                    <a:p>
                      <a:pPr algn="ctr" fontAlgn="ctr"/>
                      <a:r>
                        <a:rPr lang="cs-CZ" sz="900" b="1" i="0" u="none" strike="noStrike" dirty="0">
                          <a:solidFill>
                            <a:srgbClr val="000000"/>
                          </a:solidFill>
                          <a:effectLst/>
                          <a:latin typeface="Arial" panose="020B0604020202020204" pitchFamily="34" charset="0"/>
                        </a:rPr>
                        <a:t>05.09.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MSK Trmice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3">
                  <a:txBody>
                    <a:bodyPr/>
                    <a:lstStyle/>
                    <a:p>
                      <a:pPr algn="ctr" fontAlgn="ctr"/>
                      <a:r>
                        <a:rPr lang="cs-CZ" sz="1000" b="1" i="0" u="none" strike="noStrike">
                          <a:solidFill>
                            <a:srgbClr val="000000"/>
                          </a:solidFill>
                          <a:effectLst/>
                          <a:latin typeface="Arial" panose="020B0604020202020204" pitchFamily="34" charset="0"/>
                        </a:rPr>
                        <a:t>Mladší žáci</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0:19</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12715555"/>
                  </a:ext>
                </a:extLst>
              </a:tr>
              <a:tr h="201940">
                <a:tc>
                  <a:txBody>
                    <a:bodyPr/>
                    <a:lstStyle/>
                    <a:p>
                      <a:pPr algn="ctr" fontAlgn="ctr"/>
                      <a:r>
                        <a:rPr lang="cs-CZ" sz="900" b="1" i="0" u="none" strike="noStrike" dirty="0">
                          <a:solidFill>
                            <a:srgbClr val="000000"/>
                          </a:solidFill>
                          <a:effectLst/>
                          <a:latin typeface="Arial" panose="020B0604020202020204" pitchFamily="34" charset="0"/>
                        </a:rPr>
                        <a:t>09.09.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ASK Lovosice </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6:5 PK</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49796939"/>
                  </a:ext>
                </a:extLst>
              </a:tr>
              <a:tr h="201940">
                <a:tc>
                  <a:txBody>
                    <a:bodyPr/>
                    <a:lstStyle/>
                    <a:p>
                      <a:pPr algn="ctr" fontAlgn="ctr"/>
                      <a:r>
                        <a:rPr lang="cs-CZ" sz="900" b="1" i="0" u="none" strike="noStrike" dirty="0">
                          <a:solidFill>
                            <a:srgbClr val="000000"/>
                          </a:solidFill>
                          <a:effectLst/>
                          <a:latin typeface="Arial" panose="020B0604020202020204" pitchFamily="34" charset="0"/>
                        </a:rPr>
                        <a:t>16.09.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MSK Trmice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15:0</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05888104"/>
                  </a:ext>
                </a:extLst>
              </a:tr>
              <a:tr h="201940">
                <a:tc>
                  <a:txBody>
                    <a:bodyPr/>
                    <a:lstStyle/>
                    <a:p>
                      <a:pPr algn="ctr" fontAlgn="ctr"/>
                      <a:r>
                        <a:rPr lang="cs-CZ" sz="900" b="1" i="0" u="none" strike="noStrike" dirty="0">
                          <a:solidFill>
                            <a:srgbClr val="000000"/>
                          </a:solidFill>
                          <a:effectLst/>
                          <a:latin typeface="Arial" panose="020B0604020202020204" pitchFamily="34" charset="0"/>
                        </a:rPr>
                        <a:t>06.09.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Podřipan Rovné</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rowSpan="3">
                  <a:txBody>
                    <a:bodyPr/>
                    <a:lstStyle/>
                    <a:p>
                      <a:pPr algn="ctr" fontAlgn="ctr"/>
                      <a:r>
                        <a:rPr lang="cs-CZ" sz="1000" b="1" i="0" u="none" strike="noStrike">
                          <a:solidFill>
                            <a:srgbClr val="000000"/>
                          </a:solidFill>
                          <a:effectLst/>
                          <a:latin typeface="Arial" panose="020B0604020202020204" pitchFamily="34" charset="0"/>
                        </a:rPr>
                        <a:t>Starší přípravka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835271515"/>
                  </a:ext>
                </a:extLst>
              </a:tr>
              <a:tr h="201940">
                <a:tc>
                  <a:txBody>
                    <a:bodyPr/>
                    <a:lstStyle/>
                    <a:p>
                      <a:pPr algn="ctr" fontAlgn="ctr"/>
                      <a:r>
                        <a:rPr lang="cs-CZ" sz="900" b="1" i="0" u="none" strike="noStrike" dirty="0">
                          <a:solidFill>
                            <a:srgbClr val="000000"/>
                          </a:solidFill>
                          <a:effectLst/>
                          <a:latin typeface="Arial" panose="020B0604020202020204" pitchFamily="34" charset="0"/>
                        </a:rPr>
                        <a:t>09.09.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Bezděkov/Dobříň</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5:20</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16215099"/>
                  </a:ext>
                </a:extLst>
              </a:tr>
              <a:tr h="201940">
                <a:tc>
                  <a:txBody>
                    <a:bodyPr/>
                    <a:lstStyle/>
                    <a:p>
                      <a:pPr algn="ctr" fontAlgn="ctr"/>
                      <a:r>
                        <a:rPr lang="cs-CZ" sz="900" b="1" i="0" u="none" strike="noStrike" dirty="0">
                          <a:solidFill>
                            <a:srgbClr val="000000"/>
                          </a:solidFill>
                          <a:effectLst/>
                          <a:latin typeface="Arial" panose="020B0604020202020204" pitchFamily="34" charset="0"/>
                        </a:rPr>
                        <a:t>16.09.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rPr>
                        <a:t>Sokol Mšené Lázně</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vMerge="1">
                  <a:txBody>
                    <a:bodyPr/>
                    <a:lstStyle/>
                    <a:p>
                      <a:endParaRPr lang="cs-CZ"/>
                    </a:p>
                  </a:txBody>
                  <a:tcPr/>
                </a:tc>
                <a:tc>
                  <a:txBody>
                    <a:bodyPr/>
                    <a:lstStyle/>
                    <a:p>
                      <a:pPr algn="ctr" fontAlgn="ctr"/>
                      <a:r>
                        <a:rPr lang="cs-CZ" sz="1000" b="1" i="0" u="none" strike="noStrike">
                          <a:solidFill>
                            <a:srgbClr val="000000"/>
                          </a:solidFill>
                          <a:effectLst/>
                          <a:latin typeface="Arial" panose="020B0604020202020204" pitchFamily="34" charset="0"/>
                        </a:rPr>
                        <a:t>6:4</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041466700"/>
                  </a:ext>
                </a:extLst>
              </a:tr>
              <a:tr h="201940">
                <a:tc>
                  <a:txBody>
                    <a:bodyPr/>
                    <a:lstStyle/>
                    <a:p>
                      <a:pPr algn="ctr" fontAlgn="ctr"/>
                      <a:r>
                        <a:rPr lang="cs-CZ" sz="900" b="1" i="0" u="none" strike="noStrike" dirty="0">
                          <a:solidFill>
                            <a:srgbClr val="000000"/>
                          </a:solidFill>
                          <a:effectLst/>
                          <a:latin typeface="Arial" panose="020B0604020202020204" pitchFamily="34" charset="0"/>
                        </a:rPr>
                        <a:t>08.09.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Sokol Hoštka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Mladší přípravka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4:16</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76164256"/>
                  </a:ext>
                </a:extLst>
              </a:tr>
              <a:tr h="201940">
                <a:tc>
                  <a:txBody>
                    <a:bodyPr/>
                    <a:lstStyle/>
                    <a:p>
                      <a:pPr algn="ctr" fontAlgn="ctr"/>
                      <a:r>
                        <a:rPr lang="cs-CZ" sz="900" b="1" i="0" u="none" strike="noStrike" dirty="0">
                          <a:solidFill>
                            <a:srgbClr val="000000"/>
                          </a:solidFill>
                          <a:effectLst/>
                          <a:latin typeface="Arial" panose="020B0604020202020204" pitchFamily="34" charset="0"/>
                        </a:rPr>
                        <a:t>13.09.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FK Travčice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Minipřípravka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rPr>
                        <a:t>22:9</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5812093"/>
                  </a:ext>
                </a:extLst>
              </a:tr>
              <a:tr h="201940">
                <a:tc>
                  <a:txBody>
                    <a:bodyPr/>
                    <a:lstStyle/>
                    <a:p>
                      <a:pPr algn="ctr" fontAlgn="ctr"/>
                      <a:r>
                        <a:rPr lang="cs-CZ" sz="900" b="1" i="0" u="none" strike="noStrike" dirty="0">
                          <a:solidFill>
                            <a:srgbClr val="000000"/>
                          </a:solidFill>
                          <a:effectLst/>
                          <a:latin typeface="Arial" panose="020B0604020202020204" pitchFamily="34" charset="0"/>
                        </a:rPr>
                        <a:t>07.09.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ASK Lovosice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fontAlgn="ctr"/>
                      <a:r>
                        <a:rPr lang="cs-CZ" sz="1000" b="1" i="0" u="none" strike="noStrike">
                          <a:solidFill>
                            <a:srgbClr val="000000"/>
                          </a:solidFill>
                          <a:effectLst/>
                          <a:latin typeface="Arial" panose="020B0604020202020204" pitchFamily="34" charset="0"/>
                        </a:rPr>
                        <a:t>Stará garda</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0:0</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74185948"/>
                  </a:ext>
                </a:extLst>
              </a:tr>
              <a:tr h="201940">
                <a:tc>
                  <a:txBody>
                    <a:bodyPr/>
                    <a:lstStyle/>
                    <a:p>
                      <a:pPr algn="ctr" fontAlgn="ctr"/>
                      <a:r>
                        <a:rPr lang="cs-CZ" sz="900" b="1" i="0" u="none" strike="noStrike" dirty="0">
                          <a:solidFill>
                            <a:srgbClr val="000000"/>
                          </a:solidFill>
                          <a:effectLst/>
                          <a:latin typeface="Arial" panose="020B0604020202020204" pitchFamily="34" charset="0"/>
                        </a:rPr>
                        <a:t>14.09.</a:t>
                      </a:r>
                    </a:p>
                    <a:p>
                      <a:pPr algn="ctr" fontAlgn="ctr"/>
                      <a:r>
                        <a:rPr lang="cs-CZ" sz="900" b="1" i="0" u="none" strike="noStrike" dirty="0">
                          <a:solidFill>
                            <a:srgbClr val="000000"/>
                          </a:solidFill>
                          <a:effectLst/>
                          <a:latin typeface="Arial" panose="020B0604020202020204" pitchFamily="34" charset="0"/>
                        </a:rPr>
                        <a:t>2018</a:t>
                      </a:r>
                    </a:p>
                  </a:txBody>
                  <a:tcPr marL="8414" marR="8414" marT="8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Žitenice</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endParaRPr lang="cs-CZ"/>
                    </a:p>
                  </a:txBody>
                  <a:tcPr/>
                </a:tc>
                <a:tc>
                  <a:txBody>
                    <a:bodyPr/>
                    <a:lstStyle/>
                    <a:p>
                      <a:pPr algn="ctr" fontAlgn="ctr"/>
                      <a:r>
                        <a:rPr lang="cs-CZ" sz="1000" b="1" i="0" u="none" strike="noStrike" dirty="0">
                          <a:solidFill>
                            <a:srgbClr val="000000"/>
                          </a:solidFill>
                          <a:effectLst/>
                          <a:latin typeface="Arial" panose="020B0604020202020204" pitchFamily="34" charset="0"/>
                        </a:rPr>
                        <a:t>11:1</a:t>
                      </a:r>
                    </a:p>
                  </a:txBody>
                  <a:tcPr marL="8414" marR="8414" marT="8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91170716"/>
                  </a:ext>
                </a:extLst>
              </a:tr>
            </a:tbl>
          </a:graphicData>
        </a:graphic>
      </p:graphicFrame>
      <p:sp>
        <p:nvSpPr>
          <p:cNvPr id="8" name="TextovéPole 7"/>
          <p:cNvSpPr txBox="1"/>
          <p:nvPr/>
        </p:nvSpPr>
        <p:spPr>
          <a:xfrm>
            <a:off x="143992" y="193141"/>
            <a:ext cx="4680520" cy="523220"/>
          </a:xfrm>
          <a:prstGeom prst="rect">
            <a:avLst/>
          </a:prstGeom>
          <a:pattFill prst="dashVert">
            <a:fgClr>
              <a:srgbClr val="FF99FF"/>
            </a:fgClr>
            <a:bgClr>
              <a:schemeClr val="bg1"/>
            </a:bgClr>
          </a:pattFill>
          <a:effectLst>
            <a:glow rad="12700">
              <a:schemeClr val="accent1">
                <a:alpha val="40000"/>
              </a:schemeClr>
            </a:glow>
            <a:softEdge rad="0"/>
          </a:effectLst>
        </p:spPr>
        <p:txBody>
          <a:bodyPr wrap="square" rtlCol="0">
            <a:spAutoFit/>
          </a:bodyPr>
          <a:lstStyle/>
          <a:p>
            <a:pPr algn="ctr"/>
            <a:r>
              <a:rPr lang="cs-CZ" sz="2800" dirty="0">
                <a:latin typeface="Arial Black" panose="020B0A04020102020204" pitchFamily="34" charset="0"/>
              </a:rPr>
              <a:t>Výsledkový servis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graphicFrame>
        <p:nvGraphicFramePr>
          <p:cNvPr id="2" name="Tabulka 1"/>
          <p:cNvGraphicFramePr>
            <a:graphicFrameLocks noGrp="1"/>
          </p:cNvGraphicFramePr>
          <p:nvPr>
            <p:extLst>
              <p:ext uri="{D42A27DB-BD31-4B8C-83A1-F6EECF244321}">
                <p14:modId xmlns:p14="http://schemas.microsoft.com/office/powerpoint/2010/main" val="3881467051"/>
              </p:ext>
            </p:extLst>
          </p:nvPr>
        </p:nvGraphicFramePr>
        <p:xfrm>
          <a:off x="5544591" y="1459260"/>
          <a:ext cx="4534151" cy="5400597"/>
        </p:xfrm>
        <a:graphic>
          <a:graphicData uri="http://schemas.openxmlformats.org/drawingml/2006/table">
            <a:tbl>
              <a:tblPr/>
              <a:tblGrid>
                <a:gridCol w="673285">
                  <a:extLst>
                    <a:ext uri="{9D8B030D-6E8A-4147-A177-3AD203B41FA5}">
                      <a16:colId xmlns:a16="http://schemas.microsoft.com/office/drawing/2014/main" val="3321294924"/>
                    </a:ext>
                  </a:extLst>
                </a:gridCol>
                <a:gridCol w="673285">
                  <a:extLst>
                    <a:ext uri="{9D8B030D-6E8A-4147-A177-3AD203B41FA5}">
                      <a16:colId xmlns:a16="http://schemas.microsoft.com/office/drawing/2014/main" val="2108983410"/>
                    </a:ext>
                  </a:extLst>
                </a:gridCol>
                <a:gridCol w="603151">
                  <a:extLst>
                    <a:ext uri="{9D8B030D-6E8A-4147-A177-3AD203B41FA5}">
                      <a16:colId xmlns:a16="http://schemas.microsoft.com/office/drawing/2014/main" val="2493905961"/>
                    </a:ext>
                  </a:extLst>
                </a:gridCol>
                <a:gridCol w="995900">
                  <a:extLst>
                    <a:ext uri="{9D8B030D-6E8A-4147-A177-3AD203B41FA5}">
                      <a16:colId xmlns:a16="http://schemas.microsoft.com/office/drawing/2014/main" val="603480923"/>
                    </a:ext>
                  </a:extLst>
                </a:gridCol>
                <a:gridCol w="631204">
                  <a:extLst>
                    <a:ext uri="{9D8B030D-6E8A-4147-A177-3AD203B41FA5}">
                      <a16:colId xmlns:a16="http://schemas.microsoft.com/office/drawing/2014/main" val="2796938232"/>
                    </a:ext>
                  </a:extLst>
                </a:gridCol>
                <a:gridCol w="957326">
                  <a:extLst>
                    <a:ext uri="{9D8B030D-6E8A-4147-A177-3AD203B41FA5}">
                      <a16:colId xmlns:a16="http://schemas.microsoft.com/office/drawing/2014/main" val="3392297502"/>
                    </a:ext>
                  </a:extLst>
                </a:gridCol>
              </a:tblGrid>
              <a:tr h="485422">
                <a:tc>
                  <a:txBody>
                    <a:bodyPr/>
                    <a:lstStyle/>
                    <a:p>
                      <a:pPr algn="ctr" fontAlgn="ctr"/>
                      <a:r>
                        <a:rPr lang="cs-CZ" sz="1200" b="1" i="0" u="none" strike="noStrike" dirty="0">
                          <a:solidFill>
                            <a:srgbClr val="000000"/>
                          </a:solidFill>
                          <a:effectLst/>
                          <a:latin typeface="Georgia" panose="02040502050405020303" pitchFamily="18" charset="0"/>
                        </a:rPr>
                        <a:t>Datum</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Georgia" panose="02040502050405020303" pitchFamily="18"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Georgia" panose="02040502050405020303" pitchFamily="18"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Georgia" panose="02040502050405020303" pitchFamily="18" charset="0"/>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Georgia" panose="02040502050405020303" pitchFamily="18"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Georgia" panose="02040502050405020303" pitchFamily="18" charset="0"/>
                        </a:rPr>
                        <a:t>Kategorie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431502720"/>
                  </a:ext>
                </a:extLst>
              </a:tr>
              <a:tr h="482649">
                <a:tc>
                  <a:txBody>
                    <a:bodyPr/>
                    <a:lstStyle/>
                    <a:p>
                      <a:pPr algn="ctr" fontAlgn="ctr"/>
                      <a:r>
                        <a:rPr lang="cs-CZ" sz="1050" b="1" i="0" u="none" strike="noStrike" dirty="0">
                          <a:solidFill>
                            <a:srgbClr val="000000"/>
                          </a:solidFill>
                          <a:effectLst/>
                          <a:latin typeface="Arial" panose="020B0604020202020204" pitchFamily="34" charset="0"/>
                        </a:rPr>
                        <a:t>23.09.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Libotenice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01609707"/>
                  </a:ext>
                </a:extLst>
              </a:tr>
              <a:tr h="196954">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2319082"/>
                  </a:ext>
                </a:extLst>
              </a:tr>
              <a:tr h="482649">
                <a:tc>
                  <a:txBody>
                    <a:bodyPr/>
                    <a:lstStyle/>
                    <a:p>
                      <a:pPr algn="ctr" fontAlgn="ctr"/>
                      <a:r>
                        <a:rPr lang="cs-CZ" sz="1050" b="1" i="0" u="none" strike="noStrike" dirty="0">
                          <a:solidFill>
                            <a:srgbClr val="000000"/>
                          </a:solidFill>
                          <a:effectLst/>
                          <a:latin typeface="Arial" panose="020B0604020202020204" pitchFamily="34" charset="0"/>
                        </a:rPr>
                        <a:t>26.09.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středa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16:30, 18:15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SK Junior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0614374"/>
                  </a:ext>
                </a:extLst>
              </a:tr>
              <a:tr h="482649">
                <a:tc>
                  <a:txBody>
                    <a:bodyPr/>
                    <a:lstStyle/>
                    <a:p>
                      <a:pPr algn="ctr" fontAlgn="ctr"/>
                      <a:r>
                        <a:rPr lang="cs-CZ" sz="1050" b="1" i="0" u="none" strike="noStrike" dirty="0">
                          <a:solidFill>
                            <a:srgbClr val="000000"/>
                          </a:solidFill>
                          <a:effectLst/>
                          <a:latin typeface="Arial" panose="020B0604020202020204" pitchFamily="34" charset="0"/>
                        </a:rPr>
                        <a:t>27.09.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čtvrtek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Minipřípravka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858051242"/>
                  </a:ext>
                </a:extLst>
              </a:tr>
              <a:tr h="482649">
                <a:tc>
                  <a:txBody>
                    <a:bodyPr/>
                    <a:lstStyle/>
                    <a:p>
                      <a:pPr algn="ctr" fontAlgn="ctr"/>
                      <a:r>
                        <a:rPr lang="cs-CZ" sz="1050" b="1" i="0" u="none" strike="noStrike" dirty="0">
                          <a:solidFill>
                            <a:srgbClr val="000000"/>
                          </a:solidFill>
                          <a:effectLst/>
                          <a:latin typeface="Arial" panose="020B0604020202020204" pitchFamily="34" charset="0"/>
                        </a:rPr>
                        <a:t>29.09.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TJ Slavoj Úštěk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39223763"/>
                  </a:ext>
                </a:extLst>
              </a:tr>
              <a:tr h="482649">
                <a:tc>
                  <a:txBody>
                    <a:bodyPr/>
                    <a:lstStyle/>
                    <a:p>
                      <a:pPr algn="ctr" fontAlgn="ctr"/>
                      <a:r>
                        <a:rPr lang="cs-CZ" sz="1050" b="1" i="0" u="none" strike="noStrike" dirty="0">
                          <a:solidFill>
                            <a:srgbClr val="000000"/>
                          </a:solidFill>
                          <a:effectLst/>
                          <a:latin typeface="Arial" panose="020B0604020202020204" pitchFamily="34" charset="0"/>
                        </a:rPr>
                        <a:t>29.09.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SK 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Mladší přípravka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660709952"/>
                  </a:ext>
                </a:extLst>
              </a:tr>
              <a:tr h="571362">
                <a:tc>
                  <a:txBody>
                    <a:bodyPr/>
                    <a:lstStyle/>
                    <a:p>
                      <a:pPr algn="ctr" fontAlgn="ctr"/>
                      <a:r>
                        <a:rPr lang="cs-CZ" sz="1050" b="1" i="0" u="none" strike="noStrike" dirty="0">
                          <a:solidFill>
                            <a:srgbClr val="000000"/>
                          </a:solidFill>
                          <a:effectLst/>
                          <a:latin typeface="Arial" panose="020B0604020202020204" pitchFamily="34" charset="0"/>
                        </a:rPr>
                        <a:t>30.09.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a:solidFill>
                            <a:srgbClr val="000000"/>
                          </a:solidFill>
                          <a:effectLst/>
                          <a:latin typeface="Arial" panose="020B0604020202020204" pitchFamily="34" charset="0"/>
                        </a:rPr>
                        <a:t>FK Neštěmice,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29433981"/>
                  </a:ext>
                </a:extLst>
              </a:tr>
              <a:tr h="571362">
                <a:tc>
                  <a:txBody>
                    <a:bodyPr/>
                    <a:lstStyle/>
                    <a:p>
                      <a:pPr algn="ctr" fontAlgn="ctr"/>
                      <a:r>
                        <a:rPr lang="cs-CZ" sz="1050" b="1" i="0" u="none" strike="noStrike" dirty="0">
                          <a:solidFill>
                            <a:srgbClr val="000000"/>
                          </a:solidFill>
                          <a:effectLst/>
                          <a:latin typeface="Arial" panose="020B0604020202020204" pitchFamily="34" charset="0"/>
                        </a:rPr>
                        <a:t>30.09.</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16:00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200" b="1" i="0" u="none" strike="noStrike" dirty="0">
                          <a:solidFill>
                            <a:srgbClr val="000000"/>
                          </a:solidFill>
                          <a:effectLst/>
                          <a:latin typeface="Arial" panose="020B0604020202020204" pitchFamily="34" charset="0"/>
                        </a:rPr>
                        <a:t>AFK Přestavlky, </a:t>
                      </a:r>
                      <a:r>
                        <a:rPr lang="cs-CZ" sz="1200" b="1" i="0" u="none" strike="noStrike" dirty="0" err="1">
                          <a:solidFill>
                            <a:srgbClr val="000000"/>
                          </a:solidFill>
                          <a:effectLst/>
                          <a:latin typeface="Arial" panose="020B0604020202020204" pitchFamily="34" charset="0"/>
                        </a:rPr>
                        <a:t>z.s</a:t>
                      </a:r>
                      <a:endParaRPr lang="cs-CZ"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Arial" panose="020B0604020202020204"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277227111"/>
                  </a:ext>
                </a:extLst>
              </a:tr>
              <a:tr h="196954">
                <a:tc>
                  <a:txBody>
                    <a:bodyPr/>
                    <a:lstStyle/>
                    <a:p>
                      <a:pPr algn="ctr" fontAlgn="ctr"/>
                      <a:r>
                        <a:rPr lang="cs-CZ" sz="1050" b="1" i="0" u="none" strike="noStrike" dirty="0">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cs-CZ" sz="1050" b="1" i="0" u="none" strike="noStrike">
                          <a:solidFill>
                            <a:srgbClr val="000000"/>
                          </a:solidFill>
                          <a:effectLst/>
                          <a:latin typeface="Arial" panose="020B0604020202020204" pitchFamily="34" charset="0"/>
                        </a:rPr>
                        <a:t> </a:t>
                      </a: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298709"/>
                  </a:ext>
                </a:extLst>
              </a:tr>
              <a:tr h="482649">
                <a:tc>
                  <a:txBody>
                    <a:bodyPr/>
                    <a:lstStyle/>
                    <a:p>
                      <a:pPr algn="ctr" fontAlgn="ctr"/>
                      <a:r>
                        <a:rPr lang="cs-CZ" sz="1050" b="1" i="0" u="none" strike="noStrike" dirty="0">
                          <a:solidFill>
                            <a:srgbClr val="000000"/>
                          </a:solidFill>
                          <a:effectLst/>
                          <a:latin typeface="Arial" panose="020B0604020202020204" pitchFamily="34" charset="0"/>
                        </a:rPr>
                        <a:t>06.10.</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Spartak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Dospělí 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19345762"/>
                  </a:ext>
                </a:extLst>
              </a:tr>
              <a:tr h="482649">
                <a:tc>
                  <a:txBody>
                    <a:bodyPr/>
                    <a:lstStyle/>
                    <a:p>
                      <a:pPr algn="ctr" fontAlgn="ctr"/>
                      <a:r>
                        <a:rPr lang="cs-CZ" sz="1050" b="1" i="0" u="none" strike="noStrike" dirty="0">
                          <a:solidFill>
                            <a:srgbClr val="000000"/>
                          </a:solidFill>
                          <a:effectLst/>
                          <a:latin typeface="Arial" panose="020B0604020202020204" pitchFamily="34" charset="0"/>
                        </a:rPr>
                        <a:t>07.10.</a:t>
                      </a:r>
                    </a:p>
                    <a:p>
                      <a:pPr algn="ctr" fontAlgn="ctr"/>
                      <a:r>
                        <a:rPr lang="cs-CZ" sz="1050" b="1" i="0" u="none" strike="noStrike" dirty="0">
                          <a:solidFill>
                            <a:srgbClr val="000000"/>
                          </a:solidFill>
                          <a:effectLst/>
                          <a:latin typeface="Arial" panose="020B0604020202020204" pitchFamily="34" charset="0"/>
                        </a:rPr>
                        <a:t>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SAHARA Vědomice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62625912"/>
                  </a:ext>
                </a:extLst>
              </a:tr>
            </a:tbl>
          </a:graphicData>
        </a:graphic>
      </p:graphicFrame>
      <p:sp>
        <p:nvSpPr>
          <p:cNvPr id="3" name="TextovéPole 2"/>
          <p:cNvSpPr txBox="1"/>
          <p:nvPr/>
        </p:nvSpPr>
        <p:spPr>
          <a:xfrm>
            <a:off x="5544592" y="114333"/>
            <a:ext cx="4643340" cy="1200329"/>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400" dirty="0">
                <a:solidFill>
                  <a:srgbClr val="FF0000"/>
                </a:solidFill>
                <a:latin typeface="Arial Black" panose="020B0A04020102020204" pitchFamily="34" charset="0"/>
              </a:rPr>
              <a:t>Nejbližší program na městském stadionu ve Štětí</a:t>
            </a:r>
          </a:p>
        </p:txBody>
      </p:sp>
      <p:sp>
        <p:nvSpPr>
          <p:cNvPr id="4" name="TextovéPole 3"/>
          <p:cNvSpPr txBox="1"/>
          <p:nvPr/>
        </p:nvSpPr>
        <p:spPr>
          <a:xfrm>
            <a:off x="109164" y="186025"/>
            <a:ext cx="4643340" cy="707886"/>
          </a:xfrm>
          <a:prstGeom prst="rect">
            <a:avLst/>
          </a:prstGeom>
          <a:blipFill>
            <a:blip r:embed="rId165"/>
            <a:stretch>
              <a:fillRect/>
            </a:stretch>
          </a:blipFill>
          <a:ln w="44450">
            <a:gradFill flip="none" rotWithShape="1">
              <a:gsLst>
                <a:gs pos="29000">
                  <a:srgbClr val="009900"/>
                </a:gs>
                <a:gs pos="74000">
                  <a:srgbClr val="FFC000">
                    <a:alpha val="72000"/>
                    <a:lumMod val="33000"/>
                  </a:srgbClr>
                </a:gs>
              </a:gsLst>
              <a:path path="circle">
                <a:fillToRect l="100000" t="100000"/>
              </a:path>
              <a:tileRect r="-100000" b="-100000"/>
            </a:gradFill>
          </a:ln>
          <a:effectLst>
            <a:softEdge rad="0"/>
          </a:effectLst>
        </p:spPr>
        <p:txBody>
          <a:bodyPr wrap="square" rtlCol="0">
            <a:spAutoFit/>
          </a:bodyPr>
          <a:lstStyle/>
          <a:p>
            <a:pPr algn="ctr"/>
            <a:r>
              <a:rPr lang="cs-CZ" sz="2000" dirty="0">
                <a:solidFill>
                  <a:srgbClr val="000099"/>
                </a:solidFill>
                <a:latin typeface="Arial Black" panose="020B0A04020102020204" pitchFamily="34" charset="0"/>
              </a:rPr>
              <a:t>Stará garda se z Žitenic vrátila s dvouciferným přídělem</a:t>
            </a:r>
          </a:p>
        </p:txBody>
      </p:sp>
      <p:sp>
        <p:nvSpPr>
          <p:cNvPr id="5" name="TextovéPole 4"/>
          <p:cNvSpPr txBox="1"/>
          <p:nvPr/>
        </p:nvSpPr>
        <p:spPr>
          <a:xfrm>
            <a:off x="146346" y="1042930"/>
            <a:ext cx="4643340" cy="3262432"/>
          </a:xfrm>
          <a:prstGeom prst="rect">
            <a:avLst/>
          </a:prstGeom>
          <a:pattFill prst="divot">
            <a:fgClr>
              <a:srgbClr val="6699FF"/>
            </a:fgClr>
            <a:bgClr>
              <a:schemeClr val="bg1"/>
            </a:bgClr>
          </a:pattFill>
          <a:effectLst>
            <a:softEdge rad="0"/>
          </a:effectLst>
        </p:spPr>
        <p:txBody>
          <a:bodyPr wrap="square" rtlCol="0">
            <a:spAutoFit/>
          </a:bodyPr>
          <a:lstStyle/>
          <a:p>
            <a:pPr algn="ctr"/>
            <a:r>
              <a:rPr lang="cs-CZ" sz="2000" dirty="0">
                <a:highlight>
                  <a:srgbClr val="E4F494"/>
                </a:highlight>
                <a:latin typeface="Arial Black" panose="020B0A04020102020204" pitchFamily="34" charset="0"/>
              </a:rPr>
              <a:t>TJ Žitenice – SK Štětí</a:t>
            </a:r>
          </a:p>
          <a:p>
            <a:pPr algn="ctr"/>
            <a:r>
              <a:rPr lang="cs-CZ" sz="2000" dirty="0">
                <a:highlight>
                  <a:srgbClr val="E4F494"/>
                </a:highlight>
                <a:latin typeface="Arial Black" panose="020B0A04020102020204" pitchFamily="34" charset="0"/>
              </a:rPr>
              <a:t>11:1(5:0)</a:t>
            </a:r>
          </a:p>
          <a:p>
            <a:pPr algn="ctr"/>
            <a:r>
              <a:rPr lang="cs-CZ" sz="2000" dirty="0">
                <a:highlight>
                  <a:srgbClr val="E4F494"/>
                </a:highlight>
                <a:latin typeface="Arial Black" panose="020B0A04020102020204" pitchFamily="34" charset="0"/>
              </a:rPr>
              <a:t>15.9.2018 4. kolo</a:t>
            </a:r>
          </a:p>
          <a:p>
            <a:pPr algn="ctr"/>
            <a:endParaRPr lang="cs-CZ" sz="2000" dirty="0">
              <a:highlight>
                <a:srgbClr val="E4F494"/>
              </a:highlight>
              <a:latin typeface="Arial Black" panose="020B0A04020102020204" pitchFamily="34" charset="0"/>
            </a:endParaRPr>
          </a:p>
          <a:p>
            <a:pPr algn="just"/>
            <a:r>
              <a:rPr lang="cs-CZ" sz="1800" dirty="0">
                <a:latin typeface="Arial" panose="020B0604020202020204" pitchFamily="34" charset="0"/>
                <a:cs typeface="Arial" panose="020B0604020202020204" pitchFamily="34" charset="0"/>
              </a:rPr>
              <a:t>Stará garda dostala v Žitenicích pěkně na frak. Domácí tým ovládl dění na hřišti už v 1. poločase si vypracoval dostatečný náskok, který ve druhé části navýšil na dvouciferné číslo. Po 4 zápasech máme 4 body, které stačí jen na 6. místo. </a:t>
            </a:r>
          </a:p>
        </p:txBody>
      </p:sp>
      <p:pic>
        <p:nvPicPr>
          <p:cNvPr id="6" name="Obrázek 5">
            <a:extLst>
              <a:ext uri="{FF2B5EF4-FFF2-40B4-BE49-F238E27FC236}">
                <a16:creationId xmlns:a16="http://schemas.microsoft.com/office/drawing/2014/main" id="{125836D0-2A5E-4504-A9BA-1EB56149C411}"/>
              </a:ext>
            </a:extLst>
          </p:cNvPr>
          <p:cNvPicPr>
            <a:picLocks noChangeAspect="1"/>
          </p:cNvPicPr>
          <p:nvPr/>
        </p:nvPicPr>
        <p:blipFill>
          <a:blip r:embed="rId166"/>
          <a:stretch>
            <a:fillRect/>
          </a:stretch>
        </p:blipFill>
        <p:spPr>
          <a:xfrm>
            <a:off x="67680" y="4515411"/>
            <a:ext cx="4828840" cy="2342158"/>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14" name="TextovéPole 13"/>
          <p:cNvSpPr txBox="1"/>
          <p:nvPr/>
        </p:nvSpPr>
        <p:spPr>
          <a:xfrm>
            <a:off x="7560816" y="6925204"/>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2" name="Tabulka 1"/>
          <p:cNvGraphicFramePr>
            <a:graphicFrameLocks noGrp="1"/>
          </p:cNvGraphicFramePr>
          <p:nvPr>
            <p:extLst>
              <p:ext uri="{D42A27DB-BD31-4B8C-83A1-F6EECF244321}">
                <p14:modId xmlns:p14="http://schemas.microsoft.com/office/powerpoint/2010/main" val="3734046874"/>
              </p:ext>
            </p:extLst>
          </p:nvPr>
        </p:nvGraphicFramePr>
        <p:xfrm>
          <a:off x="165910" y="1073749"/>
          <a:ext cx="4576000" cy="5606761"/>
        </p:xfrm>
        <a:graphic>
          <a:graphicData uri="http://schemas.openxmlformats.org/drawingml/2006/table">
            <a:tbl>
              <a:tblPr/>
              <a:tblGrid>
                <a:gridCol w="795826">
                  <a:extLst>
                    <a:ext uri="{9D8B030D-6E8A-4147-A177-3AD203B41FA5}">
                      <a16:colId xmlns:a16="http://schemas.microsoft.com/office/drawing/2014/main" val="13552361"/>
                    </a:ext>
                  </a:extLst>
                </a:gridCol>
                <a:gridCol w="538024">
                  <a:extLst>
                    <a:ext uri="{9D8B030D-6E8A-4147-A177-3AD203B41FA5}">
                      <a16:colId xmlns:a16="http://schemas.microsoft.com/office/drawing/2014/main" val="1358671803"/>
                    </a:ext>
                  </a:extLst>
                </a:gridCol>
                <a:gridCol w="717364">
                  <a:extLst>
                    <a:ext uri="{9D8B030D-6E8A-4147-A177-3AD203B41FA5}">
                      <a16:colId xmlns:a16="http://schemas.microsoft.com/office/drawing/2014/main" val="3893287026"/>
                    </a:ext>
                  </a:extLst>
                </a:gridCol>
                <a:gridCol w="538024">
                  <a:extLst>
                    <a:ext uri="{9D8B030D-6E8A-4147-A177-3AD203B41FA5}">
                      <a16:colId xmlns:a16="http://schemas.microsoft.com/office/drawing/2014/main" val="1460460107"/>
                    </a:ext>
                  </a:extLst>
                </a:gridCol>
                <a:gridCol w="966760">
                  <a:extLst>
                    <a:ext uri="{9D8B030D-6E8A-4147-A177-3AD203B41FA5}">
                      <a16:colId xmlns:a16="http://schemas.microsoft.com/office/drawing/2014/main" val="2329386070"/>
                    </a:ext>
                  </a:extLst>
                </a:gridCol>
                <a:gridCol w="1020002">
                  <a:extLst>
                    <a:ext uri="{9D8B030D-6E8A-4147-A177-3AD203B41FA5}">
                      <a16:colId xmlns:a16="http://schemas.microsoft.com/office/drawing/2014/main" val="3993095507"/>
                    </a:ext>
                  </a:extLst>
                </a:gridCol>
              </a:tblGrid>
              <a:tr h="358249">
                <a:tc>
                  <a:txBody>
                    <a:bodyPr/>
                    <a:lstStyle/>
                    <a:p>
                      <a:pPr algn="ctr" fontAlgn="ctr"/>
                      <a:r>
                        <a:rPr lang="cs-CZ" sz="700" b="1" i="0" u="none" strike="noStrike">
                          <a:solidFill>
                            <a:srgbClr val="000099"/>
                          </a:solidFill>
                          <a:effectLst/>
                          <a:latin typeface="Algerian" panose="04020705040A02060702" pitchFamily="82" charset="0"/>
                        </a:rPr>
                        <a:t>Datum</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99"/>
                          </a:solidFill>
                          <a:effectLst/>
                          <a:latin typeface="Algerian" panose="04020705040A02060702" pitchFamily="82" charset="0"/>
                        </a:rPr>
                        <a:t>Den</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99"/>
                          </a:solidFill>
                          <a:effectLst/>
                          <a:latin typeface="Algerian" panose="04020705040A02060702" pitchFamily="82" charset="0"/>
                        </a:rPr>
                        <a:t>Čas</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99"/>
                          </a:solidFill>
                          <a:effectLst/>
                          <a:latin typeface="Algerian" panose="04020705040A02060702" pitchFamily="82" charset="0"/>
                        </a:rPr>
                        <a:t>Odjezd</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99"/>
                          </a:solidFill>
                          <a:effectLst/>
                          <a:latin typeface="Algerian" panose="04020705040A02060702" pitchFamily="82" charset="0"/>
                        </a:rPr>
                        <a:t>Soupeř</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99"/>
                          </a:solidFill>
                          <a:effectLst/>
                          <a:latin typeface="Algerian" panose="04020705040A02060702" pitchFamily="82" charset="0"/>
                        </a:rPr>
                        <a:t>Kategorie</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61915591"/>
                  </a:ext>
                </a:extLst>
              </a:tr>
              <a:tr h="411443">
                <a:tc>
                  <a:txBody>
                    <a:bodyPr/>
                    <a:lstStyle/>
                    <a:p>
                      <a:pPr algn="ctr" fontAlgn="ctr"/>
                      <a:r>
                        <a:rPr lang="cs-CZ" sz="1000" b="1" i="0" u="none" strike="noStrike" dirty="0">
                          <a:solidFill>
                            <a:srgbClr val="000000"/>
                          </a:solidFill>
                          <a:effectLst/>
                          <a:latin typeface="Segoe UI Black" panose="020B0A02040204020203" pitchFamily="34" charset="0"/>
                        </a:rPr>
                        <a:t>22.09.2018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sobota</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10:00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Sokol Straškov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Mladší přípravka</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38962030"/>
                  </a:ext>
                </a:extLst>
              </a:tr>
              <a:tr h="411443">
                <a:tc>
                  <a:txBody>
                    <a:bodyPr/>
                    <a:lstStyle/>
                    <a:p>
                      <a:pPr algn="ctr" fontAlgn="ctr"/>
                      <a:r>
                        <a:rPr lang="cs-CZ" sz="1000" b="1" i="0" u="none" strike="noStrike">
                          <a:solidFill>
                            <a:srgbClr val="000000"/>
                          </a:solidFill>
                          <a:effectLst/>
                          <a:latin typeface="Segoe UI Black" panose="020B0A02040204020203" pitchFamily="34" charset="0"/>
                        </a:rPr>
                        <a:t>23.09.2018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neděle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10:00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7:30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FK Malšovice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Dorost</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8814472"/>
                  </a:ext>
                </a:extLst>
              </a:tr>
              <a:tr h="567041">
                <a:tc>
                  <a:txBody>
                    <a:bodyPr/>
                    <a:lstStyle/>
                    <a:p>
                      <a:pPr algn="ctr" fontAlgn="ctr"/>
                      <a:r>
                        <a:rPr lang="cs-CZ" sz="1000" b="1" i="0" u="none" strike="noStrike">
                          <a:solidFill>
                            <a:srgbClr val="000000"/>
                          </a:solidFill>
                          <a:effectLst/>
                          <a:latin typeface="Segoe UI Black" panose="020B0A02040204020203" pitchFamily="34" charset="0"/>
                        </a:rPr>
                        <a:t>23.09.2018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neděle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9:00, 11:45</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6:30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1" i="0" u="none" strike="noStrike" dirty="0">
                          <a:solidFill>
                            <a:srgbClr val="000000"/>
                          </a:solidFill>
                          <a:effectLst/>
                          <a:latin typeface="Segoe UI Black" panose="020B0A02040204020203" pitchFamily="34" charset="0"/>
                        </a:rPr>
                        <a:t>SK Junior Teplice v </a:t>
                      </a:r>
                      <a:r>
                        <a:rPr lang="en-US" sz="1000" b="1" i="0" u="none" strike="noStrike" dirty="0" err="1">
                          <a:solidFill>
                            <a:srgbClr val="000000"/>
                          </a:solidFill>
                          <a:effectLst/>
                          <a:latin typeface="Segoe UI Black" panose="020B0A02040204020203" pitchFamily="34" charset="0"/>
                        </a:rPr>
                        <a:t>Bystřanech</a:t>
                      </a:r>
                      <a:endParaRPr lang="en-US" sz="1000" b="1" i="0" u="none" strike="noStrike" dirty="0">
                        <a:solidFill>
                          <a:srgbClr val="000000"/>
                        </a:solidFill>
                        <a:effectLst/>
                        <a:latin typeface="Segoe UI Black" panose="020B0A02040204020203" pitchFamily="34" charset="0"/>
                      </a:endParaRP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Starší, mladší žáci</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06658517"/>
                  </a:ext>
                </a:extLst>
              </a:tr>
              <a:tr h="411443">
                <a:tc>
                  <a:txBody>
                    <a:bodyPr/>
                    <a:lstStyle/>
                    <a:p>
                      <a:pPr algn="ctr" fontAlgn="ctr"/>
                      <a:r>
                        <a:rPr lang="cs-CZ" sz="1000" b="1" i="0" u="none" strike="noStrike">
                          <a:solidFill>
                            <a:srgbClr val="000000"/>
                          </a:solidFill>
                          <a:effectLst/>
                          <a:latin typeface="Segoe UI Black" panose="020B0A02040204020203" pitchFamily="34" charset="0"/>
                        </a:rPr>
                        <a:t>23.09.2018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neděle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16:30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TJ Podřipan Kostomlaty</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Dospělí B</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6710818"/>
                  </a:ext>
                </a:extLst>
              </a:tr>
              <a:tr h="411443">
                <a:tc>
                  <a:txBody>
                    <a:bodyPr/>
                    <a:lstStyle/>
                    <a:p>
                      <a:pPr algn="ctr" fontAlgn="ctr"/>
                      <a:r>
                        <a:rPr lang="cs-CZ" sz="1000" b="1" i="0" u="none" strike="noStrike">
                          <a:solidFill>
                            <a:srgbClr val="000000"/>
                          </a:solidFill>
                          <a:effectLst/>
                          <a:latin typeface="Segoe UI Black" panose="020B0A02040204020203" pitchFamily="34" charset="0"/>
                        </a:rPr>
                        <a:t>28.09.2018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pátek</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17:00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Slavoj Bohušovice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Segoe UI Black" panose="020B0A02040204020203" pitchFamily="34" charset="0"/>
                        </a:rPr>
                        <a:t>Stará garda</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46212594"/>
                  </a:ext>
                </a:extLst>
              </a:tr>
              <a:tr h="411443">
                <a:tc>
                  <a:txBody>
                    <a:bodyPr/>
                    <a:lstStyle/>
                    <a:p>
                      <a:pPr algn="ctr" fontAlgn="ctr"/>
                      <a:r>
                        <a:rPr lang="cs-CZ" sz="1000" b="1" i="0" u="none" strike="noStrike">
                          <a:solidFill>
                            <a:srgbClr val="000000"/>
                          </a:solidFill>
                          <a:effectLst/>
                          <a:latin typeface="Segoe UI Black" panose="020B0A02040204020203" pitchFamily="34" charset="0"/>
                        </a:rPr>
                        <a:t>29.09.2018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sobota</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16:00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13:45</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Segoe UI Black" panose="020B0A02040204020203" pitchFamily="34" charset="0"/>
                        </a:rPr>
                        <a:t>SK </a:t>
                      </a:r>
                      <a:r>
                        <a:rPr lang="cs-CZ" sz="1000" b="1" i="0" u="none" strike="noStrike" dirty="0" err="1">
                          <a:solidFill>
                            <a:srgbClr val="000000"/>
                          </a:solidFill>
                          <a:effectLst/>
                          <a:latin typeface="Segoe UI Black" panose="020B0A02040204020203" pitchFamily="34" charset="0"/>
                        </a:rPr>
                        <a:t>Brná</a:t>
                      </a:r>
                      <a:r>
                        <a:rPr lang="cs-CZ" sz="1000" b="1" i="0" u="none" strike="noStrike" dirty="0">
                          <a:solidFill>
                            <a:srgbClr val="000000"/>
                          </a:solidFill>
                          <a:effectLst/>
                          <a:latin typeface="Segoe UI Black" panose="020B0A02040204020203" pitchFamily="34" charset="0"/>
                        </a:rPr>
                        <a:t>, </a:t>
                      </a:r>
                      <a:r>
                        <a:rPr lang="cs-CZ" sz="1000" b="1" i="0" u="none" strike="noStrike" dirty="0" err="1">
                          <a:solidFill>
                            <a:srgbClr val="000000"/>
                          </a:solidFill>
                          <a:effectLst/>
                          <a:latin typeface="Segoe UI Black" panose="020B0A02040204020203" pitchFamily="34" charset="0"/>
                        </a:rPr>
                        <a:t>z.s</a:t>
                      </a:r>
                      <a:r>
                        <a:rPr lang="cs-CZ" sz="1000" b="1" i="0" u="none" strike="noStrike" dirty="0">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Dospělí A</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39073992"/>
                  </a:ext>
                </a:extLst>
              </a:tr>
              <a:tr h="411443">
                <a:tc>
                  <a:txBody>
                    <a:bodyPr/>
                    <a:lstStyle/>
                    <a:p>
                      <a:pPr algn="ctr" fontAlgn="ctr"/>
                      <a:r>
                        <a:rPr lang="cs-CZ" sz="1000" b="1" i="0" u="none" strike="noStrike">
                          <a:solidFill>
                            <a:srgbClr val="000000"/>
                          </a:solidFill>
                          <a:effectLst/>
                          <a:latin typeface="Segoe UI Black" panose="020B0A02040204020203" pitchFamily="34" charset="0"/>
                        </a:rPr>
                        <a:t>30.09.2018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neděle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10:00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dirty="0">
                          <a:solidFill>
                            <a:srgbClr val="000000"/>
                          </a:solidFill>
                          <a:effectLst/>
                          <a:latin typeface="Segoe UI Black" panose="020B0A02040204020203" pitchFamily="34" charset="0"/>
                        </a:rPr>
                        <a:t>FK Bechlín</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000" b="1" i="0" u="none" strike="noStrike">
                          <a:solidFill>
                            <a:srgbClr val="000000"/>
                          </a:solidFill>
                          <a:effectLst/>
                          <a:latin typeface="Segoe UI Black" panose="020B0A02040204020203" pitchFamily="34" charset="0"/>
                        </a:rPr>
                        <a:t>Starší přípravka</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97037334"/>
                  </a:ext>
                </a:extLst>
              </a:tr>
              <a:tr h="411443">
                <a:tc>
                  <a:txBody>
                    <a:bodyPr/>
                    <a:lstStyle/>
                    <a:p>
                      <a:pPr algn="ctr" fontAlgn="ctr"/>
                      <a:r>
                        <a:rPr lang="cs-CZ" sz="1000" b="1" i="0" u="none" strike="noStrike" dirty="0">
                          <a:solidFill>
                            <a:srgbClr val="000000"/>
                          </a:solidFill>
                          <a:effectLst/>
                          <a:latin typeface="Segoe UI Black" panose="020B0A02040204020203" pitchFamily="34" charset="0"/>
                        </a:rPr>
                        <a:t>04.10.2018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čtvrtek</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16:00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FK Travčice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err="1">
                          <a:solidFill>
                            <a:srgbClr val="000000"/>
                          </a:solidFill>
                          <a:effectLst/>
                          <a:latin typeface="Segoe UI Black" panose="020B0A02040204020203" pitchFamily="34" charset="0"/>
                        </a:rPr>
                        <a:t>Minipřípravka</a:t>
                      </a:r>
                      <a:endParaRPr lang="cs-CZ" sz="1000" b="1" i="0" u="none" strike="noStrike" dirty="0">
                        <a:solidFill>
                          <a:srgbClr val="000000"/>
                        </a:solidFill>
                        <a:effectLst/>
                        <a:latin typeface="Segoe UI Black" panose="020B0A02040204020203" pitchFamily="34" charset="0"/>
                      </a:endParaRP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72301172"/>
                  </a:ext>
                </a:extLst>
              </a:tr>
              <a:tr h="411443">
                <a:tc>
                  <a:txBody>
                    <a:bodyPr/>
                    <a:lstStyle/>
                    <a:p>
                      <a:pPr algn="ctr" fontAlgn="ctr"/>
                      <a:r>
                        <a:rPr lang="cs-CZ" sz="1000" b="1" i="0" u="none" strike="noStrike">
                          <a:solidFill>
                            <a:srgbClr val="000000"/>
                          </a:solidFill>
                          <a:effectLst/>
                          <a:latin typeface="Segoe UI Black" panose="020B0A02040204020203" pitchFamily="34" charset="0"/>
                        </a:rPr>
                        <a:t>06.10.2018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sobota</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10:00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TJ Slavoj Úštěk</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Mladší přípravka</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62106577"/>
                  </a:ext>
                </a:extLst>
              </a:tr>
              <a:tr h="411443">
                <a:tc>
                  <a:txBody>
                    <a:bodyPr/>
                    <a:lstStyle/>
                    <a:p>
                      <a:pPr algn="ctr" fontAlgn="ctr"/>
                      <a:r>
                        <a:rPr lang="cs-CZ" sz="1000" b="1" i="0" u="none" strike="noStrike">
                          <a:solidFill>
                            <a:srgbClr val="000000"/>
                          </a:solidFill>
                          <a:effectLst/>
                          <a:latin typeface="Segoe UI Black" panose="020B0A02040204020203" pitchFamily="34" charset="0"/>
                        </a:rPr>
                        <a:t>06.10.2018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sobota</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10:15</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 </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TJ Sokol Ctiněve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Dospělí B</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4982036"/>
                  </a:ext>
                </a:extLst>
              </a:tr>
              <a:tr h="411443">
                <a:tc>
                  <a:txBody>
                    <a:bodyPr/>
                    <a:lstStyle/>
                    <a:p>
                      <a:pPr algn="ctr" fontAlgn="ctr"/>
                      <a:r>
                        <a:rPr lang="cs-CZ" sz="1000" b="1" i="0" u="none" strike="noStrike">
                          <a:solidFill>
                            <a:srgbClr val="000000"/>
                          </a:solidFill>
                          <a:effectLst/>
                          <a:latin typeface="Segoe UI Black" panose="020B0A02040204020203" pitchFamily="34" charset="0"/>
                        </a:rPr>
                        <a:t>06.10.2018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sobota</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10:00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8:30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TJ Sokol </a:t>
                      </a:r>
                      <a:r>
                        <a:rPr lang="cs-CZ" sz="1000" b="1" i="0" u="none" strike="noStrike" dirty="0" err="1">
                          <a:solidFill>
                            <a:srgbClr val="000000"/>
                          </a:solidFill>
                          <a:effectLst/>
                          <a:latin typeface="Segoe UI Black" panose="020B0A02040204020203" pitchFamily="34" charset="0"/>
                        </a:rPr>
                        <a:t>Straškov</a:t>
                      </a:r>
                      <a:endParaRPr lang="cs-CZ" sz="1000" b="1" i="0" u="none" strike="noStrike" dirty="0">
                        <a:solidFill>
                          <a:srgbClr val="000000"/>
                        </a:solidFill>
                        <a:effectLst/>
                        <a:latin typeface="Segoe UI Black" panose="020B0A02040204020203" pitchFamily="34" charset="0"/>
                      </a:endParaRP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Dorost</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8080643"/>
                  </a:ext>
                </a:extLst>
              </a:tr>
              <a:tr h="567041">
                <a:tc>
                  <a:txBody>
                    <a:bodyPr/>
                    <a:lstStyle/>
                    <a:p>
                      <a:pPr algn="ctr" fontAlgn="ctr"/>
                      <a:r>
                        <a:rPr lang="cs-CZ" sz="1000" b="1" i="0" u="none" strike="noStrike">
                          <a:solidFill>
                            <a:srgbClr val="000000"/>
                          </a:solidFill>
                          <a:effectLst/>
                          <a:latin typeface="Segoe UI Black" panose="020B0A02040204020203" pitchFamily="34" charset="0"/>
                        </a:rPr>
                        <a:t>07.10.2018</a:t>
                      </a:r>
                    </a:p>
                  </a:txBody>
                  <a:tcPr marL="7885" marR="7885" marT="78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neděle</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10:00, 12:00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a:solidFill>
                            <a:srgbClr val="000000"/>
                          </a:solidFill>
                          <a:effectLst/>
                          <a:latin typeface="Segoe UI Black" panose="020B0A02040204020203" pitchFamily="34" charset="0"/>
                        </a:rPr>
                        <a:t>8:00</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pl-PL" sz="1000" b="1" i="0" u="none" strike="noStrike">
                          <a:solidFill>
                            <a:srgbClr val="000000"/>
                          </a:solidFill>
                          <a:effectLst/>
                          <a:latin typeface="Segoe UI Black" panose="020B0A02040204020203" pitchFamily="34" charset="0"/>
                        </a:rPr>
                        <a:t>SK Sokol Brozany v Lukavci</a:t>
                      </a:r>
                    </a:p>
                  </a:txBody>
                  <a:tcPr marL="7885" marR="7885" marT="78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000" b="1" i="0" u="none" strike="noStrike" dirty="0">
                          <a:solidFill>
                            <a:srgbClr val="000000"/>
                          </a:solidFill>
                          <a:effectLst/>
                          <a:latin typeface="Segoe UI Black" panose="020B0A02040204020203" pitchFamily="34" charset="0"/>
                        </a:rPr>
                        <a:t>Starší, mladší žáci</a:t>
                      </a:r>
                    </a:p>
                  </a:txBody>
                  <a:tcPr marL="7885" marR="7885" marT="78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8891240"/>
                  </a:ext>
                </a:extLst>
              </a:tr>
            </a:tbl>
          </a:graphicData>
        </a:graphic>
      </p:graphicFrame>
      <p:sp>
        <p:nvSpPr>
          <p:cNvPr id="3" name="TextovéPole 2"/>
          <p:cNvSpPr txBox="1"/>
          <p:nvPr/>
        </p:nvSpPr>
        <p:spPr>
          <a:xfrm>
            <a:off x="176504" y="235124"/>
            <a:ext cx="4576000" cy="523220"/>
          </a:xfrm>
          <a:prstGeom prst="rect">
            <a:avLst/>
          </a:prstGeom>
          <a:solidFill>
            <a:srgbClr val="99FFCC"/>
          </a:solidFill>
          <a:effectLst>
            <a:glow rad="101600">
              <a:srgbClr val="CCECFF">
                <a:alpha val="40000"/>
              </a:srgbClr>
            </a:glow>
            <a:outerShdw blurRad="50800" dist="38100" dir="10800000" algn="r" rotWithShape="0">
              <a:srgbClr val="FFFF66">
                <a:alpha val="40000"/>
              </a:srgbClr>
            </a:outerShdw>
            <a:softEdge rad="0"/>
          </a:effectLst>
        </p:spPr>
        <p:txBody>
          <a:bodyPr wrap="square" rtlCol="0">
            <a:spAutoFit/>
            <a:scene3d>
              <a:camera prst="isometricOffAxis1Right"/>
              <a:lightRig rig="threePt" dir="t"/>
            </a:scene3d>
          </a:bodyPr>
          <a:lstStyle/>
          <a:p>
            <a:pPr algn="ctr"/>
            <a:r>
              <a:rPr lang="cs-CZ" sz="2800" dirty="0">
                <a:latin typeface="Arial Black" panose="020B0A04020102020204" pitchFamily="34" charset="0"/>
              </a:rPr>
              <a:t>Venkovní utkání</a:t>
            </a:r>
          </a:p>
        </p:txBody>
      </p:sp>
      <p:graphicFrame>
        <p:nvGraphicFramePr>
          <p:cNvPr id="4" name="Tabulka 3"/>
          <p:cNvGraphicFramePr>
            <a:graphicFrameLocks noGrp="1"/>
          </p:cNvGraphicFramePr>
          <p:nvPr>
            <p:extLst>
              <p:ext uri="{D42A27DB-BD31-4B8C-83A1-F6EECF244321}">
                <p14:modId xmlns:p14="http://schemas.microsoft.com/office/powerpoint/2010/main" val="1962139465"/>
              </p:ext>
            </p:extLst>
          </p:nvPr>
        </p:nvGraphicFramePr>
        <p:xfrm>
          <a:off x="5558714" y="235124"/>
          <a:ext cx="4517143" cy="3118048"/>
        </p:xfrm>
        <a:graphic>
          <a:graphicData uri="http://schemas.openxmlformats.org/drawingml/2006/table">
            <a:tbl>
              <a:tblPr/>
              <a:tblGrid>
                <a:gridCol w="221700">
                  <a:extLst>
                    <a:ext uri="{9D8B030D-6E8A-4147-A177-3AD203B41FA5}">
                      <a16:colId xmlns:a16="http://schemas.microsoft.com/office/drawing/2014/main" val="1814735020"/>
                    </a:ext>
                  </a:extLst>
                </a:gridCol>
                <a:gridCol w="421231">
                  <a:extLst>
                    <a:ext uri="{9D8B030D-6E8A-4147-A177-3AD203B41FA5}">
                      <a16:colId xmlns:a16="http://schemas.microsoft.com/office/drawing/2014/main" val="2080799790"/>
                    </a:ext>
                  </a:extLst>
                </a:gridCol>
                <a:gridCol w="1355143">
                  <a:extLst>
                    <a:ext uri="{9D8B030D-6E8A-4147-A177-3AD203B41FA5}">
                      <a16:colId xmlns:a16="http://schemas.microsoft.com/office/drawing/2014/main" val="2186469980"/>
                    </a:ext>
                  </a:extLst>
                </a:gridCol>
                <a:gridCol w="354720">
                  <a:extLst>
                    <a:ext uri="{9D8B030D-6E8A-4147-A177-3AD203B41FA5}">
                      <a16:colId xmlns:a16="http://schemas.microsoft.com/office/drawing/2014/main" val="2054901967"/>
                    </a:ext>
                  </a:extLst>
                </a:gridCol>
                <a:gridCol w="343636">
                  <a:extLst>
                    <a:ext uri="{9D8B030D-6E8A-4147-A177-3AD203B41FA5}">
                      <a16:colId xmlns:a16="http://schemas.microsoft.com/office/drawing/2014/main" val="1206372910"/>
                    </a:ext>
                  </a:extLst>
                </a:gridCol>
                <a:gridCol w="221700">
                  <a:extLst>
                    <a:ext uri="{9D8B030D-6E8A-4147-A177-3AD203B41FA5}">
                      <a16:colId xmlns:a16="http://schemas.microsoft.com/office/drawing/2014/main" val="4126336587"/>
                    </a:ext>
                  </a:extLst>
                </a:gridCol>
                <a:gridCol w="221700">
                  <a:extLst>
                    <a:ext uri="{9D8B030D-6E8A-4147-A177-3AD203B41FA5}">
                      <a16:colId xmlns:a16="http://schemas.microsoft.com/office/drawing/2014/main" val="1734462225"/>
                    </a:ext>
                  </a:extLst>
                </a:gridCol>
                <a:gridCol w="221700">
                  <a:extLst>
                    <a:ext uri="{9D8B030D-6E8A-4147-A177-3AD203B41FA5}">
                      <a16:colId xmlns:a16="http://schemas.microsoft.com/office/drawing/2014/main" val="3613289648"/>
                    </a:ext>
                  </a:extLst>
                </a:gridCol>
                <a:gridCol w="554251">
                  <a:extLst>
                    <a:ext uri="{9D8B030D-6E8A-4147-A177-3AD203B41FA5}">
                      <a16:colId xmlns:a16="http://schemas.microsoft.com/office/drawing/2014/main" val="2661908815"/>
                    </a:ext>
                  </a:extLst>
                </a:gridCol>
                <a:gridCol w="357491">
                  <a:extLst>
                    <a:ext uri="{9D8B030D-6E8A-4147-A177-3AD203B41FA5}">
                      <a16:colId xmlns:a16="http://schemas.microsoft.com/office/drawing/2014/main" val="668643394"/>
                    </a:ext>
                  </a:extLst>
                </a:gridCol>
                <a:gridCol w="243871">
                  <a:extLst>
                    <a:ext uri="{9D8B030D-6E8A-4147-A177-3AD203B41FA5}">
                      <a16:colId xmlns:a16="http://schemas.microsoft.com/office/drawing/2014/main" val="2212477992"/>
                    </a:ext>
                  </a:extLst>
                </a:gridCol>
              </a:tblGrid>
              <a:tr h="1776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47951210"/>
                  </a:ext>
                </a:extLst>
              </a:tr>
              <a:tr h="20650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800" b="1" i="0" u="none" strike="noStrike" dirty="0">
                          <a:solidFill>
                            <a:srgbClr val="0000CC"/>
                          </a:solidFill>
                          <a:effectLst/>
                          <a:latin typeface="Calibri" panose="020F0502020204030204" pitchFamily="34" charset="0"/>
                        </a:rPr>
                        <a:t>IV. Třída dospělých 2018-2019 po 4.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5668541"/>
                  </a:ext>
                </a:extLst>
              </a:tr>
              <a:tr h="20650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dirty="0">
                          <a:solidFill>
                            <a:srgbClr val="FF0000"/>
                          </a:solidFill>
                          <a:effectLst/>
                          <a:latin typeface="Arial" panose="020B0604020202020204" pitchFamily="34" charset="0"/>
                        </a:rPr>
                        <a:t>SK Štětí B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effectLst/>
                          <a:latin typeface="Arial" panose="020B0604020202020204" pitchFamily="34" charset="0"/>
                        </a:rPr>
                        <a:t>21:4</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dirty="0">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40236723"/>
                  </a:ext>
                </a:extLst>
              </a:tr>
              <a:tr h="18874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60593156"/>
                  </a:ext>
                </a:extLst>
              </a:tr>
              <a:tr h="36638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39416198"/>
                  </a:ext>
                </a:extLst>
              </a:tr>
              <a:tr h="36638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71982498"/>
                  </a:ext>
                </a:extLst>
              </a:tr>
              <a:tr h="18874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75609702"/>
                  </a:ext>
                </a:extLst>
              </a:tr>
              <a:tr h="18874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93602315"/>
                  </a:ext>
                </a:extLst>
              </a:tr>
              <a:tr h="40191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33804756"/>
                  </a:ext>
                </a:extLst>
              </a:tr>
              <a:tr h="18874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91876778"/>
                  </a:ext>
                </a:extLst>
              </a:tr>
              <a:tr h="36638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00832130"/>
                  </a:ext>
                </a:extLst>
              </a:tr>
              <a:tr h="1776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56919767"/>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1383206782"/>
              </p:ext>
            </p:extLst>
          </p:nvPr>
        </p:nvGraphicFramePr>
        <p:xfrm>
          <a:off x="5558714" y="3779952"/>
          <a:ext cx="4544382" cy="2808312"/>
        </p:xfrm>
        <a:graphic>
          <a:graphicData uri="http://schemas.openxmlformats.org/drawingml/2006/table">
            <a:tbl>
              <a:tblPr/>
              <a:tblGrid>
                <a:gridCol w="1054896">
                  <a:extLst>
                    <a:ext uri="{9D8B030D-6E8A-4147-A177-3AD203B41FA5}">
                      <a16:colId xmlns:a16="http://schemas.microsoft.com/office/drawing/2014/main" val="1434479257"/>
                    </a:ext>
                  </a:extLst>
                </a:gridCol>
                <a:gridCol w="1490735">
                  <a:extLst>
                    <a:ext uri="{9D8B030D-6E8A-4147-A177-3AD203B41FA5}">
                      <a16:colId xmlns:a16="http://schemas.microsoft.com/office/drawing/2014/main" val="1259742882"/>
                    </a:ext>
                  </a:extLst>
                </a:gridCol>
                <a:gridCol w="1465751">
                  <a:extLst>
                    <a:ext uri="{9D8B030D-6E8A-4147-A177-3AD203B41FA5}">
                      <a16:colId xmlns:a16="http://schemas.microsoft.com/office/drawing/2014/main" val="1628182863"/>
                    </a:ext>
                  </a:extLst>
                </a:gridCol>
                <a:gridCol w="533000">
                  <a:extLst>
                    <a:ext uri="{9D8B030D-6E8A-4147-A177-3AD203B41FA5}">
                      <a16:colId xmlns:a16="http://schemas.microsoft.com/office/drawing/2014/main" val="2016252291"/>
                    </a:ext>
                  </a:extLst>
                </a:gridCol>
              </a:tblGrid>
              <a:tr h="728432">
                <a:tc gridSpan="4">
                  <a:txBody>
                    <a:bodyPr/>
                    <a:lstStyle/>
                    <a:p>
                      <a:pPr algn="ctr" fontAlgn="ctr"/>
                      <a:r>
                        <a:rPr lang="cs-CZ" sz="1800" b="0" i="0" u="none" strike="noStrike" dirty="0">
                          <a:solidFill>
                            <a:srgbClr val="000000"/>
                          </a:solidFill>
                          <a:effectLst/>
                          <a:latin typeface="Arial Black" panose="020B0A04020102020204" pitchFamily="34" charset="0"/>
                        </a:rPr>
                        <a:t>Výsledky 4. kola IV. třídy dospělých skupina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32696730"/>
                  </a:ext>
                </a:extLst>
              </a:tr>
              <a:tr h="519970">
                <a:tc>
                  <a:txBody>
                    <a:bodyPr/>
                    <a:lstStyle/>
                    <a:p>
                      <a:pPr algn="ctr" fontAlgn="ctr"/>
                      <a:r>
                        <a:rPr lang="cs-CZ" sz="1100" b="0" i="0" u="none" strike="noStrike" dirty="0">
                          <a:solidFill>
                            <a:srgbClr val="151515"/>
                          </a:solidFill>
                          <a:effectLst/>
                          <a:latin typeface="Arial Black" panose="020B0A040201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151515"/>
                          </a:solidFill>
                          <a:effectLst/>
                          <a:latin typeface="Arial Black" panose="020B0A04020102020204" pitchFamily="34" charset="0"/>
                        </a:rPr>
                        <a:t>Račiněves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151515"/>
                          </a:solidFill>
                          <a:effectLst/>
                          <a:latin typeface="Arial Black" panose="020B0A04020102020204" pitchFamily="34" charset="0"/>
                        </a:rPr>
                        <a:t>Podřipan Kostomlaty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151515"/>
                          </a:solidFill>
                          <a:effectLst/>
                          <a:latin typeface="Arial Black" panose="020B0A040201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122557834"/>
                  </a:ext>
                </a:extLst>
              </a:tr>
              <a:tr h="519970">
                <a:tc>
                  <a:txBody>
                    <a:bodyPr/>
                    <a:lstStyle/>
                    <a:p>
                      <a:pPr algn="ctr" fontAlgn="ctr"/>
                      <a:r>
                        <a:rPr lang="cs-CZ" sz="1100" b="0" i="0" u="none" strike="noStrike">
                          <a:solidFill>
                            <a:srgbClr val="151515"/>
                          </a:solidFill>
                          <a:effectLst/>
                          <a:latin typeface="Arial Black" panose="020B0A040201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151515"/>
                          </a:solidFill>
                          <a:effectLst/>
                          <a:latin typeface="Arial Black" panose="020B0A04020102020204" pitchFamily="34" charset="0"/>
                        </a:rPr>
                        <a:t>Přestavlky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err="1">
                          <a:solidFill>
                            <a:srgbClr val="151515"/>
                          </a:solidFill>
                          <a:effectLst/>
                          <a:latin typeface="Arial Black" panose="020B0A04020102020204" pitchFamily="34" charset="0"/>
                        </a:rPr>
                        <a:t>Podbradec</a:t>
                      </a:r>
                      <a:r>
                        <a:rPr lang="cs-CZ" sz="1100" b="0" i="0" u="none" strike="noStrike" dirty="0">
                          <a:solidFill>
                            <a:srgbClr val="151515"/>
                          </a:solidFill>
                          <a:effectLst/>
                          <a:latin typeface="Arial Black" panose="020B0A040201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151515"/>
                          </a:solidFill>
                          <a:effectLst/>
                          <a:latin typeface="Arial Black" panose="020B0A040201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48772901"/>
                  </a:ext>
                </a:extLst>
              </a:tr>
              <a:tr h="519970">
                <a:tc>
                  <a:txBody>
                    <a:bodyPr/>
                    <a:lstStyle/>
                    <a:p>
                      <a:pPr algn="ctr" fontAlgn="ctr"/>
                      <a:r>
                        <a:rPr lang="cs-CZ" sz="1100" b="0" i="0" u="none" strike="noStrike">
                          <a:solidFill>
                            <a:srgbClr val="151515"/>
                          </a:solidFill>
                          <a:effectLst/>
                          <a:latin typeface="Arial Black" panose="020B0A040201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151515"/>
                          </a:solidFill>
                          <a:effectLst/>
                          <a:latin typeface="Arial Black" panose="020B0A04020102020204" pitchFamily="34" charset="0"/>
                        </a:rPr>
                        <a:t>Budyně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dirty="0">
                          <a:solidFill>
                            <a:srgbClr val="151515"/>
                          </a:solidFill>
                          <a:effectLst/>
                          <a:latin typeface="Arial Black" panose="020B0A04020102020204" pitchFamily="34" charset="0"/>
                        </a:rPr>
                        <a:t>Ctiněves/Libkovice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dirty="0">
                          <a:solidFill>
                            <a:srgbClr val="151515"/>
                          </a:solidFill>
                          <a:effectLst/>
                          <a:latin typeface="Arial Black" panose="020B0A040201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01818278"/>
                  </a:ext>
                </a:extLst>
              </a:tr>
              <a:tr h="519970">
                <a:tc>
                  <a:txBody>
                    <a:bodyPr/>
                    <a:lstStyle/>
                    <a:p>
                      <a:pPr algn="ctr" fontAlgn="ctr"/>
                      <a:r>
                        <a:rPr lang="cs-CZ" sz="1100" b="0" i="0" u="none" strike="noStrike">
                          <a:solidFill>
                            <a:srgbClr val="151515"/>
                          </a:solidFill>
                          <a:effectLst/>
                          <a:latin typeface="Arial Black" panose="020B0A040201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151515"/>
                          </a:solidFill>
                          <a:effectLst/>
                          <a:latin typeface="Arial Black" panose="020B0A04020102020204" pitchFamily="34" charset="0"/>
                        </a:rPr>
                        <a:t>SK Štětí </a:t>
                      </a:r>
                      <a:r>
                        <a:rPr lang="cs-CZ" sz="1100" b="1" i="0" u="none" strike="noStrike" dirty="0" err="1">
                          <a:solidFill>
                            <a:srgbClr val="151515"/>
                          </a:solidFill>
                          <a:effectLst/>
                          <a:latin typeface="Arial Black" panose="020B0A04020102020204" pitchFamily="34" charset="0"/>
                        </a:rPr>
                        <a:t>z.s</a:t>
                      </a:r>
                      <a:r>
                        <a:rPr lang="cs-CZ" sz="1100" b="1" i="0" u="none" strike="noStrike" dirty="0">
                          <a:solidFill>
                            <a:srgbClr val="151515"/>
                          </a:solidFill>
                          <a:effectLst/>
                          <a:latin typeface="Arial Black" panose="020B0A04020102020204" pitchFamily="34" charset="0"/>
                        </a:rPr>
                        <a:t>.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151515"/>
                          </a:solidFill>
                          <a:effectLst/>
                          <a:latin typeface="Arial Black" panose="020B0A04020102020204" pitchFamily="34" charset="0"/>
                        </a:rPr>
                        <a:t>SK Dušníky, z.s.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a:solidFill>
                            <a:srgbClr val="151515"/>
                          </a:solidFill>
                          <a:effectLst/>
                          <a:latin typeface="Arial Black" panose="020B0A040201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54956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sp>
        <p:nvSpPr>
          <p:cNvPr id="2" name="Obdélník 1"/>
          <p:cNvSpPr/>
          <p:nvPr/>
        </p:nvSpPr>
        <p:spPr>
          <a:xfrm>
            <a:off x="216000" y="605726"/>
            <a:ext cx="4521238" cy="6316473"/>
          </a:xfrm>
          <a:prstGeom prst="rect">
            <a:avLst/>
          </a:prstGeom>
        </p:spPr>
        <p:txBody>
          <a:bodyPr wrap="square">
            <a:spAutoFit/>
          </a:bodyPr>
          <a:lstStyle/>
          <a:p>
            <a:pPr algn="ctr">
              <a:lnSpc>
                <a:spcPct val="107000"/>
              </a:lnSpc>
              <a:spcAft>
                <a:spcPts val="0"/>
              </a:spcAft>
            </a:pPr>
            <a:r>
              <a:rPr lang="cs-CZ" sz="1400" u="sng" dirty="0">
                <a:highlight>
                  <a:srgbClr val="FFFF00"/>
                </a:highlight>
                <a:latin typeface="Arial Black" panose="020B0A04020102020204" pitchFamily="34" charset="0"/>
                <a:ea typeface="Calibri" panose="020F0502020204030204" pitchFamily="34" charset="0"/>
                <a:cs typeface="Arial" panose="020B0604020202020204" pitchFamily="34" charset="0"/>
              </a:rPr>
              <a:t>T.J. Sokol Račiněves – SK Štětí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u="sng" dirty="0">
                <a:highlight>
                  <a:srgbClr val="FFFF00"/>
                </a:highlight>
                <a:latin typeface="Arial Black" panose="020B0A04020102020204" pitchFamily="34" charset="0"/>
                <a:ea typeface="Calibri" panose="020F0502020204030204" pitchFamily="34" charset="0"/>
                <a:cs typeface="Arial" panose="020B0604020202020204" pitchFamily="34" charset="0"/>
              </a:rPr>
              <a:t>0:8(0:4)  9.9.2018  4.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 Račiněvsi jsme odjeli bez zadního stopera Milana Srby, který v prvních 2 kolech  tvrdil muziku obranné činnosti. Nahradil ho Martin </a:t>
            </a:r>
            <a:r>
              <a:rPr lang="cs-CZ" sz="1000" b="0" dirty="0" err="1">
                <a:latin typeface="Arial" panose="020B0604020202020204" pitchFamily="34" charset="0"/>
                <a:ea typeface="Calibri" panose="020F0502020204030204" pitchFamily="34" charset="0"/>
                <a:cs typeface="Arial" panose="020B0604020202020204" pitchFamily="34" charset="0"/>
              </a:rPr>
              <a:t>Koráň</a:t>
            </a:r>
            <a:r>
              <a:rPr lang="cs-CZ" sz="1000" b="0" dirty="0">
                <a:latin typeface="Arial" panose="020B0604020202020204" pitchFamily="34" charset="0"/>
                <a:ea typeface="Calibri" panose="020F0502020204030204" pitchFamily="34" charset="0"/>
                <a:cs typeface="Arial" panose="020B0604020202020204" pitchFamily="34" charset="0"/>
              </a:rPr>
              <a:t>, který naopak v prvních 2 kolech chyběl. Trávník nebyl anglický, ale i tak jsme ovládli dění na hřišti a bylo otázkou času, kdy se nám podaří vstřelit branku. Přišlo to v 17. minutě po rohu Roberta </a:t>
            </a:r>
            <a:r>
              <a:rPr lang="cs-CZ" sz="1000" b="0" dirty="0" err="1">
                <a:latin typeface="Arial" panose="020B0604020202020204" pitchFamily="34" charset="0"/>
                <a:ea typeface="Calibri" panose="020F0502020204030204" pitchFamily="34" charset="0"/>
                <a:cs typeface="Arial" panose="020B0604020202020204" pitchFamily="34" charset="0"/>
              </a:rPr>
              <a:t>Feka</a:t>
            </a:r>
            <a:r>
              <a:rPr lang="cs-CZ" sz="1000" b="0" dirty="0">
                <a:latin typeface="Arial" panose="020B0604020202020204" pitchFamily="34" charset="0"/>
                <a:ea typeface="Calibri" panose="020F0502020204030204" pitchFamily="34" charset="0"/>
                <a:cs typeface="Arial" panose="020B0604020202020204" pitchFamily="34" charset="0"/>
              </a:rPr>
              <a:t>. Před brankou zůstal bez dozoru René Růžička a otevřel skóre na 1:0. Ve 24. minutě si zaběhl za obranu Beruška, kde přijal centr a přímo ze vzduchu orazítkoval břevno. Mrzet nás to nemuselo, protože hned o minutu později se ujala střela </a:t>
            </a:r>
            <a:r>
              <a:rPr lang="cs-CZ" sz="1000" b="0" dirty="0" err="1">
                <a:latin typeface="Arial" panose="020B0604020202020204" pitchFamily="34" charset="0"/>
                <a:ea typeface="Calibri" panose="020F0502020204030204" pitchFamily="34" charset="0"/>
                <a:cs typeface="Arial" panose="020B0604020202020204" pitchFamily="34" charset="0"/>
              </a:rPr>
              <a:t>Feka</a:t>
            </a:r>
            <a:r>
              <a:rPr lang="cs-CZ" sz="1000" b="0" dirty="0">
                <a:latin typeface="Arial" panose="020B0604020202020204" pitchFamily="34" charset="0"/>
                <a:ea typeface="Calibri" panose="020F0502020204030204" pitchFamily="34" charset="0"/>
                <a:cs typeface="Arial" panose="020B0604020202020204" pitchFamily="34" charset="0"/>
              </a:rPr>
              <a:t>, který i s tečí brankáře zvýšil na 2:0. Ve 36. minutě se domácí obrana snažila hodně nešikovně odvrátit hrozící nebezpečí a dokázala to jen za cenu faulu. Beruška si střihl s Podhorským a penaltu šel kopat druhý jmenovaný. Žádný problém a bylo to už 3:0. Domácí začali více diskutovat s rozhodčím a k lepšímu výkonu jim to určitě nepomohlo. Naopak nepohlídala Růžičku, kterému se i s pomocí teče podařilo svojí druhou brankou v zápase ještě do poločasu zvýšit na 4:0. Hned po změně stran v 50. minutě si zavolal na Berušku o přihrávku Modrák a následná nechytatelná navštívenka rozvlnila síť a současně se stala přihláškou do zápisného. Výsledek 5:0 trval jen do 54. minuty. Po centru do vápna si jeden z domácích spletl volejbal s fotbalem a kopali jsme druhou penaltu. Tentokrát už se Beruška s nikým nedohadoval, sám si vzal míč a ze značky pokutového kopu určil výsledek 6:0. Pak jsme si vzali menší střeleckou přestávku  a ještě než se podařilo dopravit míč do sítě Martinu </a:t>
            </a:r>
            <a:r>
              <a:rPr lang="cs-CZ" sz="1000" b="0" dirty="0" err="1">
                <a:latin typeface="Arial" panose="020B0604020202020204" pitchFamily="34" charset="0"/>
                <a:ea typeface="Calibri" panose="020F0502020204030204" pitchFamily="34" charset="0"/>
                <a:cs typeface="Arial" panose="020B0604020202020204" pitchFamily="34" charset="0"/>
              </a:rPr>
              <a:t>Elicerovi</a:t>
            </a:r>
            <a:r>
              <a:rPr lang="cs-CZ" sz="1000" b="0" dirty="0">
                <a:latin typeface="Arial" panose="020B0604020202020204" pitchFamily="34" charset="0"/>
                <a:ea typeface="Calibri" panose="020F0502020204030204" pitchFamily="34" charset="0"/>
                <a:cs typeface="Arial" panose="020B0604020202020204" pitchFamily="34" charset="0"/>
              </a:rPr>
              <a:t> v 76. minutě na 7:0,  měl chvilku předtím obrovskou možnost Vála, který šel sám na brankáře a nedal. Největší radost vypukla na fotbalovém stadionu v 78. minutě. To byl totiž na hřišti už 2 minuty střídající Pavel Minárik, který si ve vápně hezky našel místo ke střele a nezadržitelně poslal míč k levé tyči na 8:0. Ve zbytku zápasu jsme se ještě snažili náskok navýšit, byly tam slibné příležitosti, ale gól z toho nebyl.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R.Růžička</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J.Modrák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D.Beruška</a:t>
            </a:r>
            <a:r>
              <a:rPr lang="cs-CZ" sz="1000" b="0" dirty="0">
                <a:latin typeface="Arial" panose="020B0604020202020204" pitchFamily="34" charset="0"/>
                <a:ea typeface="Calibri" panose="020F0502020204030204" pitchFamily="34" charset="0"/>
                <a:cs typeface="Arial" panose="020B0604020202020204" pitchFamily="34" charset="0"/>
              </a:rPr>
              <a:t> 1,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M.Elicer</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P.Minárik</a:t>
            </a:r>
            <a:r>
              <a:rPr lang="cs-CZ" sz="1000" b="0" dirty="0">
                <a:latin typeface="Arial" panose="020B0604020202020204" pitchFamily="34" charset="0"/>
                <a:ea typeface="Calibri" panose="020F0502020204030204" pitchFamily="34" charset="0"/>
                <a:cs typeface="Arial" panose="020B0604020202020204" pitchFamily="34" charset="0"/>
              </a:rPr>
              <a:t> sen.1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L.Brzek-M.Koráň</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D,Beružka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R.Růžička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J.Modrák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M.Nedomlel</a:t>
            </a:r>
            <a:r>
              <a:rPr lang="cs-CZ" sz="1000" b="0" dirty="0">
                <a:latin typeface="Arial" panose="020B0604020202020204" pitchFamily="34" charset="0"/>
                <a:ea typeface="Calibri" panose="020F0502020204030204" pitchFamily="34" charset="0"/>
                <a:cs typeface="Arial" panose="020B0604020202020204" pitchFamily="34" charset="0"/>
              </a:rPr>
              <a:t>(76.P.Minárik sen.,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M.Elicer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Š.Vála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R.Moučka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R.Judytka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V.Podhorský</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V.Švancar</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 </a:t>
            </a:r>
            <a:r>
              <a:rPr lang="cs-CZ" sz="1000" b="0" dirty="0" err="1">
                <a:latin typeface="Arial" panose="020B0604020202020204" pitchFamily="34" charset="0"/>
                <a:ea typeface="Calibri" panose="020F0502020204030204" pitchFamily="34" charset="0"/>
                <a:cs typeface="Arial" panose="020B0604020202020204" pitchFamily="34" charset="0"/>
              </a:rPr>
              <a:t>T.Grégr-T.Efler</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V.Šilha</a:t>
            </a:r>
            <a:r>
              <a:rPr lang="cs-CZ" sz="1000" b="0" dirty="0">
                <a:latin typeface="Arial" panose="020B0604020202020204" pitchFamily="34" charset="0"/>
                <a:ea typeface="Calibri" panose="020F0502020204030204" pitchFamily="34" charset="0"/>
                <a:cs typeface="Arial" panose="020B0604020202020204" pitchFamily="34" charset="0"/>
              </a:rPr>
              <a:t>(laik)</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143992" y="91108"/>
            <a:ext cx="4593246" cy="353943"/>
          </a:xfrm>
          <a:prstGeom prst="rect">
            <a:avLst/>
          </a:prstGeom>
          <a:pattFill prst="ltHorz">
            <a:fgClr>
              <a:srgbClr val="99FFCC"/>
            </a:fgClr>
            <a:bgClr>
              <a:schemeClr val="bg1"/>
            </a:bgClr>
          </a:pattFill>
          <a:effectLst>
            <a:softEdge rad="0"/>
          </a:effectLst>
        </p:spPr>
        <p:txBody>
          <a:bodyPr wrap="square" rtlCol="0">
            <a:spAutoFit/>
          </a:bodyPr>
          <a:lstStyle/>
          <a:p>
            <a:pPr algn="ctr"/>
            <a:r>
              <a:rPr lang="cs-CZ" sz="1700" dirty="0">
                <a:solidFill>
                  <a:srgbClr val="000099"/>
                </a:solidFill>
                <a:latin typeface="Arial Black" panose="020B0A04020102020204" pitchFamily="34" charset="0"/>
              </a:rPr>
              <a:t>Štětská rezerva si otevřela střelnici</a:t>
            </a:r>
          </a:p>
        </p:txBody>
      </p:sp>
      <p:sp>
        <p:nvSpPr>
          <p:cNvPr id="119" name="TextovéPole 118">
            <a:extLst>
              <a:ext uri="{FF2B5EF4-FFF2-40B4-BE49-F238E27FC236}">
                <a16:creationId xmlns:a16="http://schemas.microsoft.com/office/drawing/2014/main" id="{4FB2ADB7-FA18-4B42-9077-2B8F4B7ED42D}"/>
              </a:ext>
            </a:extLst>
          </p:cNvPr>
          <p:cNvSpPr txBox="1"/>
          <p:nvPr/>
        </p:nvSpPr>
        <p:spPr>
          <a:xfrm>
            <a:off x="5513507" y="83078"/>
            <a:ext cx="4570073" cy="400110"/>
          </a:xfrm>
          <a:prstGeom prst="rect">
            <a:avLst/>
          </a:prstGeom>
          <a:gradFill>
            <a:gsLst>
              <a:gs pos="0">
                <a:schemeClr val="lt1">
                  <a:tint val="80000"/>
                  <a:satMod val="300000"/>
                </a:schemeClr>
              </a:gs>
              <a:gs pos="100000">
                <a:srgbClr val="99FFCC"/>
              </a:gs>
            </a:gsLst>
          </a:gradFill>
          <a:ln w="47625">
            <a:solidFill>
              <a:srgbClr val="FFFF66"/>
            </a:solidFill>
          </a:ln>
          <a:effectLst>
            <a:softEdge rad="0"/>
          </a:effectLst>
        </p:spPr>
        <p:style>
          <a:lnRef idx="0">
            <a:scrgbClr r="0" g="0" b="0"/>
          </a:lnRef>
          <a:fillRef idx="1003">
            <a:schemeClr val="lt1"/>
          </a:fillRef>
          <a:effectRef idx="0">
            <a:scrgbClr r="0" g="0" b="0"/>
          </a:effectRef>
          <a:fontRef idx="major"/>
        </p:style>
        <p:txBody>
          <a:bodyPr wrap="square" rtlCol="0">
            <a:spAutoFit/>
          </a:bodyPr>
          <a:lstStyle/>
          <a:p>
            <a:pPr algn="ctr"/>
            <a:r>
              <a:rPr lang="cs-CZ" sz="2000" dirty="0">
                <a:solidFill>
                  <a:srgbClr val="003399"/>
                </a:solidFill>
                <a:latin typeface="Arial Black" panose="020B0A04020102020204" pitchFamily="34" charset="0"/>
              </a:rPr>
              <a:t>Co Modlany již odehrály</a:t>
            </a:r>
          </a:p>
        </p:txBody>
      </p:sp>
      <p:sp>
        <p:nvSpPr>
          <p:cNvPr id="120" name="TextovéPole 119">
            <a:extLst>
              <a:ext uri="{FF2B5EF4-FFF2-40B4-BE49-F238E27FC236}">
                <a16:creationId xmlns:a16="http://schemas.microsoft.com/office/drawing/2014/main" id="{840B47DD-1384-4391-8430-F3BF687D3FD6}"/>
              </a:ext>
            </a:extLst>
          </p:cNvPr>
          <p:cNvSpPr txBox="1"/>
          <p:nvPr/>
        </p:nvSpPr>
        <p:spPr>
          <a:xfrm>
            <a:off x="5519560" y="3014760"/>
            <a:ext cx="4633544" cy="2554545"/>
          </a:xfrm>
          <a:prstGeom prst="rect">
            <a:avLst/>
          </a:prstGeom>
          <a:solidFill>
            <a:srgbClr val="99FFCC"/>
          </a:solidFill>
          <a:effectLst>
            <a:softEdge rad="0"/>
          </a:effectLst>
        </p:spPr>
        <p:txBody>
          <a:bodyPr wrap="square" rtlCol="0">
            <a:spAutoFit/>
          </a:bodyPr>
          <a:lstStyle/>
          <a:p>
            <a:pPr algn="just"/>
            <a:r>
              <a:rPr lang="cs-CZ" sz="2000" dirty="0">
                <a:latin typeface="Arial Black" panose="020B0A04020102020204" pitchFamily="34" charset="0"/>
              </a:rPr>
              <a:t>Čistou výhru získal náš dnešní soupeř v dosavadních 6 kolech pouze jednu, když doma přestřílel trápící se Litoměřicko B. Další získal po remíze doma v zápase s </a:t>
            </a:r>
            <a:r>
              <a:rPr lang="cs-CZ" sz="2000" dirty="0" err="1">
                <a:latin typeface="Arial Black" panose="020B0A04020102020204" pitchFamily="34" charset="0"/>
              </a:rPr>
              <a:t>Brnou</a:t>
            </a:r>
            <a:r>
              <a:rPr lang="cs-CZ" sz="2000" dirty="0">
                <a:latin typeface="Arial Black" panose="020B0A04020102020204" pitchFamily="34" charset="0"/>
              </a:rPr>
              <a:t>. Celkově mají Modlany 4 body a jsou na 14. místě tabulky. </a:t>
            </a:r>
          </a:p>
        </p:txBody>
      </p:sp>
      <p:pic>
        <p:nvPicPr>
          <p:cNvPr id="121" name="Obrázek 120">
            <a:extLst>
              <a:ext uri="{FF2B5EF4-FFF2-40B4-BE49-F238E27FC236}">
                <a16:creationId xmlns:a16="http://schemas.microsoft.com/office/drawing/2014/main" id="{DA56C362-90DA-486D-A7B5-28D3A458FBC0}"/>
              </a:ext>
            </a:extLst>
          </p:cNvPr>
          <p:cNvPicPr>
            <a:picLocks noChangeAspect="1"/>
          </p:cNvPicPr>
          <p:nvPr/>
        </p:nvPicPr>
        <p:blipFill>
          <a:blip r:embed="rId111"/>
          <a:stretch>
            <a:fillRect/>
          </a:stretch>
        </p:blipFill>
        <p:spPr>
          <a:xfrm>
            <a:off x="7169691" y="5788927"/>
            <a:ext cx="946552" cy="920410"/>
          </a:xfrm>
          <a:prstGeom prst="rect">
            <a:avLst/>
          </a:prstGeom>
          <a:ln w="31750">
            <a:noFill/>
          </a:ln>
        </p:spPr>
      </p:pic>
      <p:graphicFrame>
        <p:nvGraphicFramePr>
          <p:cNvPr id="122" name="Tabulka 121">
            <a:extLst>
              <a:ext uri="{FF2B5EF4-FFF2-40B4-BE49-F238E27FC236}">
                <a16:creationId xmlns:a16="http://schemas.microsoft.com/office/drawing/2014/main" id="{79D6F501-633C-448F-8AA5-158AF74FF586}"/>
              </a:ext>
            </a:extLst>
          </p:cNvPr>
          <p:cNvGraphicFramePr>
            <a:graphicFrameLocks noGrp="1"/>
          </p:cNvGraphicFramePr>
          <p:nvPr>
            <p:extLst>
              <p:ext uri="{D42A27DB-BD31-4B8C-83A1-F6EECF244321}">
                <p14:modId xmlns:p14="http://schemas.microsoft.com/office/powerpoint/2010/main" val="180768522"/>
              </p:ext>
            </p:extLst>
          </p:nvPr>
        </p:nvGraphicFramePr>
        <p:xfrm>
          <a:off x="5519560" y="618949"/>
          <a:ext cx="4633544" cy="2286000"/>
        </p:xfrm>
        <a:graphic>
          <a:graphicData uri="http://schemas.openxmlformats.org/drawingml/2006/table">
            <a:tbl>
              <a:tblPr/>
              <a:tblGrid>
                <a:gridCol w="524049">
                  <a:extLst>
                    <a:ext uri="{9D8B030D-6E8A-4147-A177-3AD203B41FA5}">
                      <a16:colId xmlns:a16="http://schemas.microsoft.com/office/drawing/2014/main" val="3692651175"/>
                    </a:ext>
                  </a:extLst>
                </a:gridCol>
                <a:gridCol w="1148764">
                  <a:extLst>
                    <a:ext uri="{9D8B030D-6E8A-4147-A177-3AD203B41FA5}">
                      <a16:colId xmlns:a16="http://schemas.microsoft.com/office/drawing/2014/main" val="3508823893"/>
                    </a:ext>
                  </a:extLst>
                </a:gridCol>
                <a:gridCol w="1409308">
                  <a:extLst>
                    <a:ext uri="{9D8B030D-6E8A-4147-A177-3AD203B41FA5}">
                      <a16:colId xmlns:a16="http://schemas.microsoft.com/office/drawing/2014/main" val="1895276144"/>
                    </a:ext>
                  </a:extLst>
                </a:gridCol>
                <a:gridCol w="1551423">
                  <a:extLst>
                    <a:ext uri="{9D8B030D-6E8A-4147-A177-3AD203B41FA5}">
                      <a16:colId xmlns:a16="http://schemas.microsoft.com/office/drawing/2014/main" val="3093515608"/>
                    </a:ext>
                  </a:extLst>
                </a:gridCol>
              </a:tblGrid>
              <a:tr h="381000">
                <a:tc>
                  <a:txBody>
                    <a:bodyPr/>
                    <a:lstStyle/>
                    <a:p>
                      <a:pPr algn="ctr" fontAlgn="ctr"/>
                      <a:r>
                        <a:rPr lang="cs-CZ" sz="1100" b="0" i="0" u="none" strike="noStrike">
                          <a:solidFill>
                            <a:srgbClr val="000000"/>
                          </a:solidFill>
                          <a:effectLst/>
                          <a:latin typeface="Arial Black" panose="020B0A040201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effectLst/>
                          <a:latin typeface="Arial Black" panose="020B0A04020102020204" pitchFamily="34" charset="0"/>
                        </a:rPr>
                        <a:t>11.08.2018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dirty="0">
                          <a:solidFill>
                            <a:srgbClr val="000000"/>
                          </a:solidFill>
                          <a:effectLst/>
                          <a:latin typeface="Arial Black" panose="020B0A04020102020204" pitchFamily="34" charset="0"/>
                        </a:rPr>
                        <a:t>Modlany - Louny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400" b="0" i="0" u="none" strike="noStrike" dirty="0">
                          <a:solidFill>
                            <a:srgbClr val="000000"/>
                          </a:solidFill>
                          <a:effectLst/>
                          <a:latin typeface="Arial Black" panose="020B0A04020102020204" pitchFamily="34" charset="0"/>
                        </a:rPr>
                        <a:t>0:2</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460463992"/>
                  </a:ext>
                </a:extLst>
              </a:tr>
              <a:tr h="381000">
                <a:tc>
                  <a:txBody>
                    <a:bodyPr/>
                    <a:lstStyle/>
                    <a:p>
                      <a:pPr algn="ctr" fontAlgn="ctr"/>
                      <a:r>
                        <a:rPr lang="cs-CZ" sz="1100" b="0" i="0" u="none" strike="noStrike">
                          <a:solidFill>
                            <a:srgbClr val="000000"/>
                          </a:solidFill>
                          <a:effectLst/>
                          <a:latin typeface="Arial Black" panose="020B0A040201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18.08.2018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Black" panose="020B0A04020102020204" pitchFamily="34" charset="0"/>
                        </a:rPr>
                        <a:t>Vilémov - Modlany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Arial Black" panose="020B0A04020102020204" pitchFamily="34" charset="0"/>
                        </a:rPr>
                        <a:t>3:2</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3381261"/>
                  </a:ext>
                </a:extLst>
              </a:tr>
              <a:tr h="381000">
                <a:tc>
                  <a:txBody>
                    <a:bodyPr/>
                    <a:lstStyle/>
                    <a:p>
                      <a:pPr algn="ctr" fontAlgn="ctr"/>
                      <a:r>
                        <a:rPr lang="cs-CZ" sz="1100" b="0" i="0" u="none" strike="noStrike">
                          <a:solidFill>
                            <a:srgbClr val="000000"/>
                          </a:solidFill>
                          <a:effectLst/>
                          <a:latin typeface="Arial Black" panose="020B0A040201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effectLst/>
                          <a:latin typeface="Arial Black" panose="020B0A04020102020204" pitchFamily="34" charset="0"/>
                        </a:rPr>
                        <a:t>26.08.2018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Black" panose="020B0A04020102020204" pitchFamily="34" charset="0"/>
                        </a:rPr>
                        <a:t>Modlany - Litoměřicko B</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400" b="0" i="0" u="none" strike="noStrike" dirty="0">
                          <a:solidFill>
                            <a:srgbClr val="000000"/>
                          </a:solidFill>
                          <a:effectLst/>
                          <a:latin typeface="Arial Black" panose="020B0A04020102020204" pitchFamily="34" charset="0"/>
                        </a:rPr>
                        <a:t>5:0</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002941585"/>
                  </a:ext>
                </a:extLst>
              </a:tr>
              <a:tr h="381000">
                <a:tc>
                  <a:txBody>
                    <a:bodyPr/>
                    <a:lstStyle/>
                    <a:p>
                      <a:pPr algn="ctr" fontAlgn="ctr"/>
                      <a:r>
                        <a:rPr lang="cs-CZ" sz="1100" b="0" i="0" u="none" strike="noStrike">
                          <a:solidFill>
                            <a:srgbClr val="000000"/>
                          </a:solidFill>
                          <a:effectLst/>
                          <a:latin typeface="Arial Black" panose="020B0A040201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01.09.2018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Modlany - Brná</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Arial Black" panose="020B0A04020102020204" pitchFamily="34" charset="0"/>
                        </a:rPr>
                        <a:t>2:3 PK</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25116732"/>
                  </a:ext>
                </a:extLst>
              </a:tr>
              <a:tr h="381000">
                <a:tc>
                  <a:txBody>
                    <a:bodyPr/>
                    <a:lstStyle/>
                    <a:p>
                      <a:pPr algn="ctr" fontAlgn="ctr"/>
                      <a:r>
                        <a:rPr lang="cs-CZ" sz="1100" b="0" i="0" u="none" strike="noStrike">
                          <a:solidFill>
                            <a:srgbClr val="000000"/>
                          </a:solidFill>
                          <a:effectLst/>
                          <a:latin typeface="Arial Black" panose="020B0A040201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effectLst/>
                          <a:latin typeface="Arial Black" panose="020B0A04020102020204" pitchFamily="34" charset="0"/>
                        </a:rPr>
                        <a:t>08.09.2018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Black" panose="020B0A04020102020204" pitchFamily="34" charset="0"/>
                        </a:rPr>
                        <a:t>Perštejn - Modlany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400" b="0" i="0" u="none" strike="noStrike" dirty="0">
                          <a:solidFill>
                            <a:srgbClr val="000000"/>
                          </a:solidFill>
                          <a:effectLst/>
                          <a:latin typeface="Arial Black" panose="020B0A04020102020204" pitchFamily="34" charset="0"/>
                        </a:rPr>
                        <a:t>2:0</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469206252"/>
                  </a:ext>
                </a:extLst>
              </a:tr>
              <a:tr h="381000">
                <a:tc>
                  <a:txBody>
                    <a:bodyPr/>
                    <a:lstStyle/>
                    <a:p>
                      <a:pPr algn="ctr" fontAlgn="ctr"/>
                      <a:r>
                        <a:rPr lang="cs-CZ" sz="1100" b="0" i="0" u="none" strike="noStrike">
                          <a:solidFill>
                            <a:srgbClr val="000000"/>
                          </a:solidFill>
                          <a:effectLst/>
                          <a:latin typeface="Arial Black" panose="020B0A040201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effectLst/>
                          <a:latin typeface="Arial Black" panose="020B0A04020102020204" pitchFamily="34" charset="0"/>
                        </a:rPr>
                        <a:t>22.09.2018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Black" panose="020B0A04020102020204" pitchFamily="34" charset="0"/>
                        </a:rPr>
                        <a:t>Modlany-Žatec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Arial Black" panose="020B0A04020102020204" pitchFamily="34" charset="0"/>
                        </a:rPr>
                        <a:t> 1:3</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1267479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21" name="TextovéPole 20"/>
          <p:cNvSpPr txBox="1"/>
          <p:nvPr/>
        </p:nvSpPr>
        <p:spPr>
          <a:xfrm>
            <a:off x="7760803" y="687354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2" name="Obdélník 1">
            <a:extLst>
              <a:ext uri="{FF2B5EF4-FFF2-40B4-BE49-F238E27FC236}">
                <a16:creationId xmlns:a16="http://schemas.microsoft.com/office/drawing/2014/main" id="{90EAA291-DF56-4AE1-A54C-83DD6A6C7436}"/>
              </a:ext>
            </a:extLst>
          </p:cNvPr>
          <p:cNvSpPr/>
          <p:nvPr/>
        </p:nvSpPr>
        <p:spPr>
          <a:xfrm>
            <a:off x="5328568" y="1094809"/>
            <a:ext cx="4654231" cy="5859040"/>
          </a:xfrm>
          <a:prstGeom prst="rect">
            <a:avLst/>
          </a:prstGeom>
        </p:spPr>
        <p:txBody>
          <a:bodyPr wrap="square">
            <a:spAutoFit/>
          </a:bodyPr>
          <a:lstStyle/>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SK Štětí B</a:t>
            </a:r>
          </a:p>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SK Dušníky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3:1(1:1)  16.9.2018  4.kolo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Po 3 odehraných kolech se naše mužstvo usadilo na čele tabulky a v každém dalším zápase se tak pasovalo do role favorita. Úvodní minuty utkání ale naznačily, že tentokrát přijel do Štětí tým, který svoji kůži lacino neprodá a procházka růžovým sadem to nebude. Vypracovali jsme si mírnou převahu, ale šance moc nepřicházely. Ve 13. minutě se na nás ale usmálo štěstíčko, kdy se míč odrazil k Šimonovi Válovi, který ho rychle uklidil do branky na 1:0. Další minuty utkání moc pohledný fotbal nepřinesly. Chyběl rychlý přechod do útoku a většina centrů adresáta neměla. Začali jsme se trápit a trest přišel ve 34. minutě. Po parádně zahraném rohu obrana jen přihlížela, jak Jiří Doležal  trefuje míč přímo z první a srovnává na 1:1. Ve 2. poločase jsme svědky zlepšené hry našeho mužstva nebyly. I tak jsme ale měli mírnou převahu , kterou v 57. minutě korunoval brankou na 2:1 Filip Podhorský. Zpoza šestnáctky se opřel do balónu a hezky umístil balón 	k tyči. Když pak v 70. minutě zafungovala spolupráce na jejímž konci zasunul míč do prázdné branky Dominik Beruška na 3:1, tak se zdálo, že je rozhodnuto. Soupeř sice otevřel více obranu a snažil se korigovat, když ale v největší  možnosti autor první branky Jiří Doležal z bezprostřední blízkosti vysoko přestřelil, tak se výsledek neměnil.</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Branky: </a:t>
            </a:r>
            <a:r>
              <a:rPr lang="cs-CZ" sz="1100" b="0" dirty="0" err="1">
                <a:latin typeface="Arial" panose="020B0604020202020204" pitchFamily="34" charset="0"/>
                <a:ea typeface="Calibri" panose="020F0502020204030204" pitchFamily="34" charset="0"/>
                <a:cs typeface="Arial" panose="020B0604020202020204" pitchFamily="34" charset="0"/>
              </a:rPr>
              <a:t>M.Vála</a:t>
            </a:r>
            <a:r>
              <a:rPr lang="cs-CZ" sz="1100" b="0" dirty="0">
                <a:latin typeface="Arial" panose="020B0604020202020204" pitchFamily="34" charset="0"/>
                <a:ea typeface="Calibri" panose="020F0502020204030204" pitchFamily="34" charset="0"/>
                <a:cs typeface="Arial" panose="020B0604020202020204" pitchFamily="34" charset="0"/>
              </a:rPr>
              <a:t> 1, </a:t>
            </a:r>
            <a:r>
              <a:rPr lang="cs-CZ" sz="1100" b="0" dirty="0" err="1">
                <a:latin typeface="Arial" panose="020B0604020202020204" pitchFamily="34" charset="0"/>
                <a:ea typeface="Calibri" panose="020F0502020204030204" pitchFamily="34" charset="0"/>
                <a:cs typeface="Arial" panose="020B0604020202020204" pitchFamily="34" charset="0"/>
              </a:rPr>
              <a:t>F.Podhorský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Sestava: </a:t>
            </a:r>
            <a:r>
              <a:rPr lang="cs-CZ" sz="1100" b="0" dirty="0" err="1">
                <a:latin typeface="Arial" panose="020B0604020202020204" pitchFamily="34" charset="0"/>
                <a:ea typeface="Calibri" panose="020F0502020204030204" pitchFamily="34" charset="0"/>
                <a:cs typeface="Arial" panose="020B0604020202020204" pitchFamily="34" charset="0"/>
              </a:rPr>
              <a:t>L.Brzek-M.Koráň</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R.Růžička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J.Modrák</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R.Moučka</a:t>
            </a:r>
            <a:r>
              <a:rPr lang="cs-CZ" sz="1100" b="0" dirty="0">
                <a:latin typeface="Arial" panose="020B0604020202020204" pitchFamily="34" charset="0"/>
                <a:ea typeface="Calibri" panose="020F0502020204030204" pitchFamily="34" charset="0"/>
                <a:cs typeface="Arial" panose="020B0604020202020204" pitchFamily="34" charset="0"/>
              </a:rPr>
              <a:t>(86. </a:t>
            </a:r>
            <a:r>
              <a:rPr lang="cs-CZ" sz="1100" b="0" dirty="0" err="1">
                <a:latin typeface="Arial" panose="020B0604020202020204" pitchFamily="34" charset="0"/>
                <a:ea typeface="Calibri" panose="020F0502020204030204" pitchFamily="34" charset="0"/>
                <a:cs typeface="Arial" panose="020B0604020202020204" pitchFamily="34" charset="0"/>
              </a:rPr>
              <a:t>P.Minárik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M.Elicer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Š.Vála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F.Podhorský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M.Srba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V.Podhorský</a:t>
            </a:r>
            <a:r>
              <a:rPr lang="cs-CZ" sz="1100" b="0" dirty="0">
                <a:latin typeface="Arial" panose="020B0604020202020204" pitchFamily="34" charset="0"/>
                <a:ea typeface="Calibri" panose="020F0502020204030204" pitchFamily="34" charset="0"/>
                <a:cs typeface="Arial" panose="020B0604020202020204" pitchFamily="34" charset="0"/>
              </a:rPr>
              <a:t>  Vedoucí: </a:t>
            </a:r>
            <a:r>
              <a:rPr lang="cs-CZ" sz="1100" b="0" dirty="0" err="1">
                <a:latin typeface="Arial" panose="020B0604020202020204" pitchFamily="34" charset="0"/>
                <a:ea typeface="Calibri" panose="020F0502020204030204" pitchFamily="34" charset="0"/>
                <a:cs typeface="Arial" panose="020B0604020202020204" pitchFamily="34" charset="0"/>
              </a:rPr>
              <a:t>V.Švancar</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D.Mojžiš</a:t>
            </a:r>
            <a:r>
              <a:rPr lang="cs-CZ" sz="1100" b="0" dirty="0">
                <a:latin typeface="Arial" panose="020B0604020202020204" pitchFamily="34" charset="0"/>
                <a:ea typeface="Calibri" panose="020F0502020204030204" pitchFamily="34" charset="0"/>
                <a:cs typeface="Arial" panose="020B0604020202020204" pitchFamily="34" charset="0"/>
              </a:rPr>
              <a:t> </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F2A50DBE-D104-4120-A332-AD4C9FF67397}"/>
              </a:ext>
            </a:extLst>
          </p:cNvPr>
          <p:cNvSpPr txBox="1"/>
          <p:nvPr/>
        </p:nvSpPr>
        <p:spPr>
          <a:xfrm>
            <a:off x="5328568" y="163116"/>
            <a:ext cx="4633544" cy="923330"/>
          </a:xfrm>
          <a:prstGeom prst="rect">
            <a:avLst/>
          </a:prstGeom>
          <a:gradFill>
            <a:gsLst>
              <a:gs pos="63000">
                <a:srgbClr val="E4F494"/>
              </a:gs>
              <a:gs pos="100000">
                <a:schemeClr val="accent1">
                  <a:lumMod val="30000"/>
                  <a:lumOff val="70000"/>
                </a:schemeClr>
              </a:gs>
            </a:gsLst>
            <a:lin ang="5400000" scaled="1"/>
          </a:gradFill>
          <a:effectLst>
            <a:softEdge rad="0"/>
          </a:effectLst>
        </p:spPr>
        <p:txBody>
          <a:bodyPr wrap="square" rtlCol="0">
            <a:spAutoFit/>
          </a:bodyPr>
          <a:lstStyle/>
          <a:p>
            <a:pPr algn="ctr"/>
            <a:r>
              <a:rPr lang="cs-CZ" sz="2600" dirty="0">
                <a:solidFill>
                  <a:schemeClr val="accent6">
                    <a:lumMod val="75000"/>
                  </a:schemeClr>
                </a:solidFill>
                <a:latin typeface="Aharoni" panose="02010803020104030203" pitchFamily="2" charset="-79"/>
                <a:cs typeface="Aharoni" panose="02010803020104030203" pitchFamily="2" charset="-79"/>
              </a:rPr>
              <a:t>Rezerva se hodně nadřela. Vítězství se nerodilo lehc</a:t>
            </a:r>
            <a:r>
              <a:rPr lang="cs-CZ" sz="2800" dirty="0">
                <a:solidFill>
                  <a:schemeClr val="accent6">
                    <a:lumMod val="75000"/>
                  </a:schemeClr>
                </a:solidFill>
                <a:latin typeface="Aharoni" panose="02010803020104030203" pitchFamily="2" charset="-79"/>
                <a:cs typeface="Aharoni" panose="02010803020104030203" pitchFamily="2" charset="-79"/>
              </a:rPr>
              <a:t>e  </a:t>
            </a:r>
          </a:p>
        </p:txBody>
      </p:sp>
      <p:sp>
        <p:nvSpPr>
          <p:cNvPr id="37" name="Obdélník 36"/>
          <p:cNvSpPr/>
          <p:nvPr/>
        </p:nvSpPr>
        <p:spPr>
          <a:xfrm>
            <a:off x="216000" y="2175780"/>
            <a:ext cx="4668886" cy="4604337"/>
          </a:xfrm>
          <a:prstGeom prst="rect">
            <a:avLst/>
          </a:prstGeom>
        </p:spPr>
        <p:txBody>
          <a:bodyPr wrap="square">
            <a:spAutoFit/>
          </a:bodyPr>
          <a:lstStyle/>
          <a:p>
            <a:pPr algn="ctr">
              <a:lnSpc>
                <a:spcPct val="107000"/>
              </a:lnSpc>
              <a:spcAft>
                <a:spcPts val="0"/>
              </a:spcAft>
            </a:pPr>
            <a:r>
              <a:rPr lang="cs-CZ" sz="1600" u="sng" dirty="0">
                <a:highlight>
                  <a:srgbClr val="FFFF00"/>
                </a:highlight>
                <a:latin typeface="Arial Black" panose="020B0A04020102020204" pitchFamily="34" charset="0"/>
                <a:ea typeface="Calibri" panose="020F0502020204030204" pitchFamily="34" charset="0"/>
                <a:cs typeface="Arial" panose="020B0604020202020204" pitchFamily="34" charset="0"/>
              </a:rPr>
              <a:t>SK STAP TRATEC Vilémov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u="sng" dirty="0">
                <a:highlight>
                  <a:srgbClr val="FFFF00"/>
                </a:highlight>
                <a:latin typeface="Arial Black" panose="020B0A04020102020204" pitchFamily="34" charset="0"/>
                <a:ea typeface="Calibri" panose="020F0502020204030204" pitchFamily="34" charset="0"/>
                <a:cs typeface="Arial" panose="020B0604020202020204" pitchFamily="34" charset="0"/>
              </a:rPr>
              <a:t>1:0(1:0)     15.9.2018   6.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Do Vilémova jsme přijeli pokusit se obrat domácí poprvé o body. Před týdnem se nám doma proti Lounům dařilo, i když jsme v samotném závěru přišli o 3 body. Domácí Vilémov zatím v přeboru vládne, neztratil ani bod a může se i chlubit, že naposledy prohrál 14. dubna právě proti našemu mužstvu. Zápas začal faulem Vokouna u domácí střídačky a pokračoval velkou příležitostí domácího </a:t>
            </a:r>
            <a:r>
              <a:rPr lang="cs-CZ" sz="1100" b="0" dirty="0" err="1">
                <a:latin typeface="Arial" panose="020B0604020202020204" pitchFamily="34" charset="0"/>
                <a:ea typeface="Calibri" panose="020F0502020204030204" pitchFamily="34" charset="0"/>
                <a:cs typeface="Arial" panose="020B0604020202020204" pitchFamily="34" charset="0"/>
              </a:rPr>
              <a:t>Ruszóa</a:t>
            </a:r>
            <a:r>
              <a:rPr lang="cs-CZ" sz="1100" b="0" dirty="0">
                <a:latin typeface="Arial" panose="020B0604020202020204" pitchFamily="34" charset="0"/>
                <a:ea typeface="Calibri" panose="020F0502020204030204" pitchFamily="34" charset="0"/>
                <a:cs typeface="Arial" panose="020B0604020202020204" pitchFamily="34" charset="0"/>
              </a:rPr>
              <a:t> proti jehož střele musel zasahovat Gabriel v brance. V dalších minutách byla velmi často slyšet píšťalka hlavního rozhodčího, která přerušovala hru pro nedovolené zákroky. Domácí měli výhodu velkého množství volných přímých kopů, ale bylo to většinou z velké vzdálenosti a obrana dokázala pokusům domácích čelit. Hodně slibně vypadal průnik Vokouna do šestnáctky soupeře, ale když už si chtěl vyhlédnout volného spoluhráče, tak uklouzl a bylo po šanci. Na ukazateli svítila 16. minuta, když Vacek šikovně přistrčil balón Vokounovi, který zkusil levačkou z dobrých 16 metrů překvapit domácího gólmana Vaňáka, ale fotbalové štěstí se k nám obrátilo zády. Míč se odrazil od tyče zpět do pole. Mrzelo to o to více, že v tuto dobu jsme začínali soupeře mírně přehrávat, ale branka o 3 </a:t>
            </a:r>
            <a:r>
              <a:rPr lang="cs-CZ" sz="1100" b="0" dirty="0" err="1">
                <a:latin typeface="Arial" panose="020B0604020202020204" pitchFamily="34" charset="0"/>
                <a:ea typeface="Calibri" panose="020F0502020204030204" pitchFamily="34" charset="0"/>
                <a:cs typeface="Arial" panose="020B0604020202020204" pitchFamily="34" charset="0"/>
              </a:rPr>
              <a:t>minuy</a:t>
            </a:r>
            <a:r>
              <a:rPr lang="cs-CZ" sz="1100" b="0" dirty="0">
                <a:latin typeface="Arial" panose="020B0604020202020204" pitchFamily="34" charset="0"/>
                <a:ea typeface="Calibri" panose="020F0502020204030204" pitchFamily="34" charset="0"/>
                <a:cs typeface="Arial" panose="020B0604020202020204" pitchFamily="34" charset="0"/>
              </a:rPr>
              <a:t> později padla do naší sítě. Rychlý útok, silná zbraň domácích opět zafungovala a Zdeněk </a:t>
            </a:r>
            <a:r>
              <a:rPr lang="cs-CZ" sz="1100" b="0" dirty="0" err="1">
                <a:latin typeface="Arial" panose="020B0604020202020204" pitchFamily="34" charset="0"/>
                <a:ea typeface="Calibri" panose="020F0502020204030204" pitchFamily="34" charset="0"/>
                <a:cs typeface="Arial" panose="020B0604020202020204" pitchFamily="34" charset="0"/>
              </a:rPr>
              <a:t>Buryánek</a:t>
            </a:r>
            <a:r>
              <a:rPr lang="cs-CZ" sz="1100" b="0" dirty="0">
                <a:latin typeface="Arial" panose="020B0604020202020204" pitchFamily="34" charset="0"/>
                <a:ea typeface="Calibri" panose="020F0502020204030204" pitchFamily="34" charset="0"/>
                <a:cs typeface="Arial" panose="020B0604020202020204" pitchFamily="34" charset="0"/>
              </a:rPr>
              <a:t> nechytatelnou střelou zajistil Vilémovu vedení 1:0. Nevzdali jsme to a ve 28. minutě mohlo být srovnáno. Jen to chtělo od Vacka po pěkné přihrávce od Rejmana se do míče více opřít. V úplném konci poločasu jsme se snažili ještě vyrovnat, tlačili jsme se</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8" name="TextovéPole 37"/>
          <p:cNvSpPr txBox="1"/>
          <p:nvPr/>
        </p:nvSpPr>
        <p:spPr>
          <a:xfrm>
            <a:off x="129186" y="98712"/>
            <a:ext cx="4582621" cy="1815882"/>
          </a:xfrm>
          <a:prstGeom prst="rect">
            <a:avLst/>
          </a:prstGeom>
          <a:pattFill prst="dkDnDiag">
            <a:fgClr>
              <a:srgbClr val="FF6600"/>
            </a:fgClr>
            <a:bgClr>
              <a:schemeClr val="bg1"/>
            </a:bgClr>
          </a:pattFill>
          <a:effectLst>
            <a:softEdge rad="0"/>
          </a:effectLst>
        </p:spPr>
        <p:txBody>
          <a:bodyPr wrap="square" rtlCol="0">
            <a:spAutoFit/>
          </a:bodyPr>
          <a:lstStyle/>
          <a:p>
            <a:pPr algn="ctr"/>
            <a:r>
              <a:rPr lang="cs-CZ" sz="2800" dirty="0">
                <a:solidFill>
                  <a:srgbClr val="000099"/>
                </a:solidFill>
                <a:effectLst>
                  <a:glow rad="127000">
                    <a:srgbClr val="FFFF00"/>
                  </a:glow>
                </a:effectLst>
                <a:latin typeface="Arial Black" panose="020B0A04020102020204" pitchFamily="34" charset="0"/>
              </a:rPr>
              <a:t>Dramatické utkání se šťastným koncem pro domácí. Fotbal se hraje na góly</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88" name="Obdélník 87"/>
          <p:cNvSpPr/>
          <p:nvPr/>
        </p:nvSpPr>
        <p:spPr>
          <a:xfrm>
            <a:off x="5516808" y="621561"/>
            <a:ext cx="4534386" cy="6192000"/>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do vápna na soupeře, ale finální přihrávka, po které by jsme dokázali vystřelit gól nepřišla. Hned po změně stran ve 47. minutě nás podržel Gabriel. Předcházela tomu zbytečná ztráta míče ve středu hřiště, která nabídla příležitost domácím k zakončení, a zasahovat musel Gabriel, jak je zmíněno. Pak jsme si vzali slovo my a hrálo se většinou na polovině domácích. Akce ale  končily na hranicí šestnáctky a žádná střela směrem na domácího gólmana nepřicházela.   Domácí hrozili rychlými kontry a zahrávali i několik volných přímých kopů. Naši trenéři s blížící se koncem vsadili na ofenzívu, na hřiště přišel Tomáš </a:t>
            </a:r>
            <a:r>
              <a:rPr lang="cs-CZ" sz="1100" b="0" dirty="0" err="1">
                <a:latin typeface="Arial" panose="020B0604020202020204" pitchFamily="34" charset="0"/>
                <a:ea typeface="Calibri" panose="020F0502020204030204" pitchFamily="34" charset="0"/>
                <a:cs typeface="Arial" panose="020B0604020202020204" pitchFamily="34" charset="0"/>
              </a:rPr>
              <a:t>Belák</a:t>
            </a:r>
            <a:r>
              <a:rPr lang="cs-CZ" sz="1100" b="0" dirty="0">
                <a:latin typeface="Arial" panose="020B0604020202020204" pitchFamily="34" charset="0"/>
                <a:ea typeface="Calibri" panose="020F0502020204030204" pitchFamily="34" charset="0"/>
                <a:cs typeface="Arial" panose="020B0604020202020204" pitchFamily="34" charset="0"/>
              </a:rPr>
              <a:t> a domácí obrana se dostávala pod tlak. Velkou šanci na vyrovnání měl v 72. minutě Vokoun, který levačkou zpoza obránce hezky vystřelil, ale brankář stačil vyrazit. Čtvrthodiny před koncem skončil v pokutovém území domácích na zemi Mencl, ale rozhodčí to jako faul neposoudil. 7 minut před koncem přišel na hřiště Matěj Walter a začali jsme hrát jen na 3 obránce. Velkou šanci měl Tomáš </a:t>
            </a:r>
            <a:r>
              <a:rPr lang="cs-CZ" sz="1100" b="0" dirty="0" err="1">
                <a:latin typeface="Arial" panose="020B0604020202020204" pitchFamily="34" charset="0"/>
                <a:ea typeface="Calibri" panose="020F0502020204030204" pitchFamily="34" charset="0"/>
                <a:cs typeface="Arial" panose="020B0604020202020204" pitchFamily="34" charset="0"/>
              </a:rPr>
              <a:t>Belák</a:t>
            </a:r>
            <a:r>
              <a:rPr lang="cs-CZ" sz="1100" b="0" dirty="0">
                <a:latin typeface="Arial" panose="020B0604020202020204" pitchFamily="34" charset="0"/>
                <a:ea typeface="Calibri" panose="020F0502020204030204" pitchFamily="34" charset="0"/>
                <a:cs typeface="Arial" panose="020B0604020202020204" pitchFamily="34" charset="0"/>
              </a:rPr>
              <a:t>, ale balón netrefil. Do naší otevřené obrany zase naopak vtrhnul jeden z hráčů domácích a Gabriel v brance předvedl třetí skvělý zákrok v tomto utkání. Hráli a bojovali jsme až do úplného konce. Bohužel vyrovnat se nepovedlo a zklamání bylo po závěrečném hvizdu velké, protože hráči nechali na hřišti všechno.</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Domácím jsme byli více než vyrovnaným soupeřem, ale fotbal se hraje na góly a ten jsme bohužel  nevstřelili žádný. Zápas potvrdil, že Vilémov spoléhá na své na rychlé útočníky a také jedinou branku zápasu vstřelil po jedné z takových situací. Naše mužstvo podalo dobrý výkon, nechalo na hřišti tělo i duši. Před brankou soupeře ale bohužel chyběly </a:t>
            </a:r>
            <a:r>
              <a:rPr lang="cs-CZ" sz="1100" b="0" dirty="0" err="1">
                <a:latin typeface="Arial" panose="020B0604020202020204" pitchFamily="34" charset="0"/>
                <a:ea typeface="Calibri" panose="020F0502020204030204" pitchFamily="34" charset="0"/>
                <a:cs typeface="Arial" panose="020B0604020202020204" pitchFamily="34" charset="0"/>
              </a:rPr>
              <a:t>finálka</a:t>
            </a:r>
            <a:r>
              <a:rPr lang="cs-CZ" sz="1100" b="0" dirty="0">
                <a:latin typeface="Arial" panose="020B0604020202020204" pitchFamily="34" charset="0"/>
                <a:ea typeface="Calibri" panose="020F0502020204030204" pitchFamily="34" charset="0"/>
                <a:cs typeface="Arial" panose="020B0604020202020204" pitchFamily="34" charset="0"/>
              </a:rPr>
              <a:t> a moment překvapení. Bod jsme si zasloužili. Nestalo se   tak  a nezbývá než zatnout zuby a za týden doma 22. září se pokusit porazit Baník Modlany. </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J.Gabriel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P.Stejskal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F.Svoboda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D.Mencl</a:t>
            </a:r>
            <a:r>
              <a:rPr lang="cs-CZ" sz="1100" b="0" dirty="0">
                <a:latin typeface="Arial" panose="020B0604020202020204" pitchFamily="34" charset="0"/>
                <a:ea typeface="Calibri" panose="020F0502020204030204" pitchFamily="34" charset="0"/>
                <a:cs typeface="Arial" panose="020B0604020202020204" pitchFamily="34" charset="0"/>
              </a:rPr>
              <a:t>(83.M.Walter)-</a:t>
            </a:r>
            <a:r>
              <a:rPr lang="cs-CZ" sz="1100" b="0" dirty="0" err="1">
                <a:latin typeface="Arial" panose="020B0604020202020204" pitchFamily="34" charset="0"/>
                <a:ea typeface="Calibri" panose="020F0502020204030204" pitchFamily="34" charset="0"/>
                <a:cs typeface="Arial" panose="020B0604020202020204" pitchFamily="34" charset="0"/>
              </a:rPr>
              <a:t>M.Rejman</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r>
              <a:rPr lang="cs-CZ" sz="1100" b="0" dirty="0">
                <a:latin typeface="Arial" panose="020B0604020202020204" pitchFamily="34" charset="0"/>
                <a:ea typeface="Calibri" panose="020F0502020204030204" pitchFamily="34" charset="0"/>
                <a:cs typeface="Arial" panose="020B0604020202020204" pitchFamily="34" charset="0"/>
              </a:rPr>
              <a:t>(62.T.Belák),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R.Slanička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J.Vacek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M.Faust-J.Vokoun</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T.Kysela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K.Horváth</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P.Fary</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 </a:t>
            </a:r>
            <a:r>
              <a:rPr lang="cs-CZ" sz="1100" b="0" dirty="0" err="1">
                <a:latin typeface="Arial" panose="020B0604020202020204" pitchFamily="34" charset="0"/>
                <a:ea typeface="Calibri" panose="020F0502020204030204" pitchFamily="34" charset="0"/>
                <a:cs typeface="Arial" panose="020B0604020202020204" pitchFamily="34" charset="0"/>
              </a:rPr>
              <a:t>M.Plíšek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M.Klimpl-K.Rouček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J.Davignon</a:t>
            </a:r>
            <a:r>
              <a:rPr lang="cs-CZ" sz="1100" b="0" dirty="0">
                <a:latin typeface="Arial" panose="020B0604020202020204" pitchFamily="34" charset="0"/>
                <a:ea typeface="Calibri" panose="020F0502020204030204" pitchFamily="34" charset="0"/>
                <a:cs typeface="Arial" panose="020B0604020202020204" pitchFamily="34" charset="0"/>
              </a:rPr>
              <a:t>  220 diváků    </a:t>
            </a:r>
          </a:p>
        </p:txBody>
      </p:sp>
      <p:sp>
        <p:nvSpPr>
          <p:cNvPr id="89" name="TextovéPole 88"/>
          <p:cNvSpPr txBox="1"/>
          <p:nvPr/>
        </p:nvSpPr>
        <p:spPr>
          <a:xfrm>
            <a:off x="5516808" y="147425"/>
            <a:ext cx="4534386" cy="276999"/>
          </a:xfrm>
          <a:prstGeom prst="rect">
            <a:avLst/>
          </a:prstGeom>
          <a:solidFill>
            <a:schemeClr val="bg1">
              <a:lumMod val="85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Vilémov-Štětí  15.9.2018</a:t>
            </a:r>
          </a:p>
        </p:txBody>
      </p:sp>
      <p:graphicFrame>
        <p:nvGraphicFramePr>
          <p:cNvPr id="2" name="Tabulka 1"/>
          <p:cNvGraphicFramePr>
            <a:graphicFrameLocks noGrp="1"/>
          </p:cNvGraphicFramePr>
          <p:nvPr>
            <p:extLst>
              <p:ext uri="{D42A27DB-BD31-4B8C-83A1-F6EECF244321}">
                <p14:modId xmlns:p14="http://schemas.microsoft.com/office/powerpoint/2010/main" val="1330620741"/>
              </p:ext>
            </p:extLst>
          </p:nvPr>
        </p:nvGraphicFramePr>
        <p:xfrm>
          <a:off x="143992" y="146643"/>
          <a:ext cx="4536501" cy="3394287"/>
        </p:xfrm>
        <a:graphic>
          <a:graphicData uri="http://schemas.openxmlformats.org/drawingml/2006/table">
            <a:tbl>
              <a:tblPr/>
              <a:tblGrid>
                <a:gridCol w="221023">
                  <a:extLst>
                    <a:ext uri="{9D8B030D-6E8A-4147-A177-3AD203B41FA5}">
                      <a16:colId xmlns:a16="http://schemas.microsoft.com/office/drawing/2014/main" val="1248282611"/>
                    </a:ext>
                  </a:extLst>
                </a:gridCol>
                <a:gridCol w="419944">
                  <a:extLst>
                    <a:ext uri="{9D8B030D-6E8A-4147-A177-3AD203B41FA5}">
                      <a16:colId xmlns:a16="http://schemas.microsoft.com/office/drawing/2014/main" val="977217459"/>
                    </a:ext>
                  </a:extLst>
                </a:gridCol>
                <a:gridCol w="1351005">
                  <a:extLst>
                    <a:ext uri="{9D8B030D-6E8A-4147-A177-3AD203B41FA5}">
                      <a16:colId xmlns:a16="http://schemas.microsoft.com/office/drawing/2014/main" val="2146405059"/>
                    </a:ext>
                  </a:extLst>
                </a:gridCol>
                <a:gridCol w="353637">
                  <a:extLst>
                    <a:ext uri="{9D8B030D-6E8A-4147-A177-3AD203B41FA5}">
                      <a16:colId xmlns:a16="http://schemas.microsoft.com/office/drawing/2014/main" val="3491231224"/>
                    </a:ext>
                  </a:extLst>
                </a:gridCol>
                <a:gridCol w="342586">
                  <a:extLst>
                    <a:ext uri="{9D8B030D-6E8A-4147-A177-3AD203B41FA5}">
                      <a16:colId xmlns:a16="http://schemas.microsoft.com/office/drawing/2014/main" val="3141018609"/>
                    </a:ext>
                  </a:extLst>
                </a:gridCol>
                <a:gridCol w="221023">
                  <a:extLst>
                    <a:ext uri="{9D8B030D-6E8A-4147-A177-3AD203B41FA5}">
                      <a16:colId xmlns:a16="http://schemas.microsoft.com/office/drawing/2014/main" val="301784268"/>
                    </a:ext>
                  </a:extLst>
                </a:gridCol>
                <a:gridCol w="221023">
                  <a:extLst>
                    <a:ext uri="{9D8B030D-6E8A-4147-A177-3AD203B41FA5}">
                      <a16:colId xmlns:a16="http://schemas.microsoft.com/office/drawing/2014/main" val="2334917702"/>
                    </a:ext>
                  </a:extLst>
                </a:gridCol>
                <a:gridCol w="221023">
                  <a:extLst>
                    <a:ext uri="{9D8B030D-6E8A-4147-A177-3AD203B41FA5}">
                      <a16:colId xmlns:a16="http://schemas.microsoft.com/office/drawing/2014/main" val="806320430"/>
                    </a:ext>
                  </a:extLst>
                </a:gridCol>
                <a:gridCol w="552559">
                  <a:extLst>
                    <a:ext uri="{9D8B030D-6E8A-4147-A177-3AD203B41FA5}">
                      <a16:colId xmlns:a16="http://schemas.microsoft.com/office/drawing/2014/main" val="3374066939"/>
                    </a:ext>
                  </a:extLst>
                </a:gridCol>
                <a:gridCol w="356400">
                  <a:extLst>
                    <a:ext uri="{9D8B030D-6E8A-4147-A177-3AD203B41FA5}">
                      <a16:colId xmlns:a16="http://schemas.microsoft.com/office/drawing/2014/main" val="306633797"/>
                    </a:ext>
                  </a:extLst>
                </a:gridCol>
                <a:gridCol w="276278">
                  <a:extLst>
                    <a:ext uri="{9D8B030D-6E8A-4147-A177-3AD203B41FA5}">
                      <a16:colId xmlns:a16="http://schemas.microsoft.com/office/drawing/2014/main" val="2121823633"/>
                    </a:ext>
                  </a:extLst>
                </a:gridCol>
              </a:tblGrid>
              <a:tr h="1808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37896518"/>
                  </a:ext>
                </a:extLst>
              </a:tr>
              <a:tr h="21019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Okresní přebor </a:t>
                      </a:r>
                      <a:r>
                        <a:rPr lang="cs-CZ" sz="1100" b="1" i="0" u="none" strike="noStrike" dirty="0" smtClean="0">
                          <a:solidFill>
                            <a:srgbClr val="0000CC"/>
                          </a:solidFill>
                          <a:effectLst/>
                          <a:latin typeface="Calibri" panose="020F0502020204030204" pitchFamily="34" charset="0"/>
                        </a:rPr>
                        <a:t>mladší přípravky </a:t>
                      </a:r>
                      <a:r>
                        <a:rPr lang="cs-CZ" sz="1100" b="1" i="0" u="none" strike="noStrike" dirty="0">
                          <a:solidFill>
                            <a:srgbClr val="0000CC"/>
                          </a:solidFill>
                          <a:effectLst/>
                          <a:latin typeface="Calibri" panose="020F0502020204030204" pitchFamily="34" charset="0"/>
                        </a:rPr>
                        <a:t>po 3.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27552872"/>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53:1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00617774"/>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53:10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25273619"/>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SK Libotenice, </a:t>
                      </a:r>
                      <a:r>
                        <a:rPr lang="cs-CZ" sz="1050" b="1" i="0" u="none" strike="noStrike" dirty="0" err="1">
                          <a:solidFill>
                            <a:srgbClr val="000000"/>
                          </a:solidFill>
                          <a:effectLst/>
                          <a:latin typeface="Arial" panose="020B0604020202020204" pitchFamily="34" charset="0"/>
                        </a:rPr>
                        <a:t>z.s</a:t>
                      </a:r>
                      <a:r>
                        <a:rPr lang="cs-CZ" sz="105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38:21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35037696"/>
                  </a:ext>
                </a:extLst>
              </a:tr>
              <a:tr h="3729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Dynamo </a:t>
                      </a:r>
                      <a:r>
                        <a:rPr lang="cs-CZ" sz="1050" b="1" i="0" u="none" strike="noStrike" dirty="0" err="1" smtClean="0">
                          <a:solidFill>
                            <a:srgbClr val="000000"/>
                          </a:solidFill>
                          <a:effectLst/>
                          <a:latin typeface="Arial" panose="020B0604020202020204" pitchFamily="34" charset="0"/>
                        </a:rPr>
                        <a:t>Podlusky</a:t>
                      </a:r>
                      <a:endParaRPr lang="cs-CZ" sz="105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76835204"/>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90216523"/>
                  </a:ext>
                </a:extLst>
              </a:tr>
              <a:tr h="37292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Viktorie Budyně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31:35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4511832"/>
                  </a:ext>
                </a:extLst>
              </a:tr>
              <a:tr h="21019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12:27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68845027"/>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FK Bechlín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13741364"/>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19:45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1452619"/>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a:t>
                      </a:r>
                      <a:r>
                        <a:rPr lang="cs-CZ" sz="1050" b="1" i="0" u="none" strike="noStrike" dirty="0" err="1">
                          <a:solidFill>
                            <a:srgbClr val="000000"/>
                          </a:solidFill>
                          <a:effectLst/>
                          <a:latin typeface="Arial" panose="020B0604020202020204" pitchFamily="34" charset="0"/>
                        </a:rPr>
                        <a:t>Podřipan</a:t>
                      </a:r>
                      <a:r>
                        <a:rPr lang="cs-CZ" sz="1050" b="1" i="0" u="none" strike="noStrike" dirty="0">
                          <a:solidFill>
                            <a:srgbClr val="000000"/>
                          </a:solidFill>
                          <a:effectLst/>
                          <a:latin typeface="Arial" panose="020B0604020202020204" pitchFamily="34" charset="0"/>
                        </a:rPr>
                        <a:t> Rovné</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89489236"/>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TJ </a:t>
                      </a:r>
                      <a:r>
                        <a:rPr lang="cs-CZ" sz="1050" b="1" i="0" u="none" strike="noStrike" dirty="0" smtClean="0">
                          <a:solidFill>
                            <a:srgbClr val="000000"/>
                          </a:solidFill>
                          <a:effectLst/>
                          <a:latin typeface="Arial" panose="020B0604020202020204" pitchFamily="34" charset="0"/>
                        </a:rPr>
                        <a:t>Žitenice</a:t>
                      </a:r>
                      <a:endParaRPr lang="cs-CZ" sz="105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8:31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68169617"/>
                  </a:ext>
                </a:extLst>
              </a:tr>
              <a:tr h="1921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68604632"/>
                  </a:ext>
                </a:extLst>
              </a:tr>
              <a:tr h="18081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40655407"/>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3465844842"/>
              </p:ext>
            </p:extLst>
          </p:nvPr>
        </p:nvGraphicFramePr>
        <p:xfrm>
          <a:off x="143992" y="3763963"/>
          <a:ext cx="4536499" cy="3106518"/>
        </p:xfrm>
        <a:graphic>
          <a:graphicData uri="http://schemas.openxmlformats.org/drawingml/2006/table">
            <a:tbl>
              <a:tblPr/>
              <a:tblGrid>
                <a:gridCol w="221023">
                  <a:extLst>
                    <a:ext uri="{9D8B030D-6E8A-4147-A177-3AD203B41FA5}">
                      <a16:colId xmlns:a16="http://schemas.microsoft.com/office/drawing/2014/main" val="3323414404"/>
                    </a:ext>
                  </a:extLst>
                </a:gridCol>
                <a:gridCol w="419944">
                  <a:extLst>
                    <a:ext uri="{9D8B030D-6E8A-4147-A177-3AD203B41FA5}">
                      <a16:colId xmlns:a16="http://schemas.microsoft.com/office/drawing/2014/main" val="63835248"/>
                    </a:ext>
                  </a:extLst>
                </a:gridCol>
                <a:gridCol w="1351004">
                  <a:extLst>
                    <a:ext uri="{9D8B030D-6E8A-4147-A177-3AD203B41FA5}">
                      <a16:colId xmlns:a16="http://schemas.microsoft.com/office/drawing/2014/main" val="1964980821"/>
                    </a:ext>
                  </a:extLst>
                </a:gridCol>
                <a:gridCol w="353637">
                  <a:extLst>
                    <a:ext uri="{9D8B030D-6E8A-4147-A177-3AD203B41FA5}">
                      <a16:colId xmlns:a16="http://schemas.microsoft.com/office/drawing/2014/main" val="477674802"/>
                    </a:ext>
                  </a:extLst>
                </a:gridCol>
                <a:gridCol w="342585">
                  <a:extLst>
                    <a:ext uri="{9D8B030D-6E8A-4147-A177-3AD203B41FA5}">
                      <a16:colId xmlns:a16="http://schemas.microsoft.com/office/drawing/2014/main" val="1030914455"/>
                    </a:ext>
                  </a:extLst>
                </a:gridCol>
                <a:gridCol w="221023">
                  <a:extLst>
                    <a:ext uri="{9D8B030D-6E8A-4147-A177-3AD203B41FA5}">
                      <a16:colId xmlns:a16="http://schemas.microsoft.com/office/drawing/2014/main" val="3359760756"/>
                    </a:ext>
                  </a:extLst>
                </a:gridCol>
                <a:gridCol w="221023">
                  <a:extLst>
                    <a:ext uri="{9D8B030D-6E8A-4147-A177-3AD203B41FA5}">
                      <a16:colId xmlns:a16="http://schemas.microsoft.com/office/drawing/2014/main" val="3247288090"/>
                    </a:ext>
                  </a:extLst>
                </a:gridCol>
                <a:gridCol w="221023">
                  <a:extLst>
                    <a:ext uri="{9D8B030D-6E8A-4147-A177-3AD203B41FA5}">
                      <a16:colId xmlns:a16="http://schemas.microsoft.com/office/drawing/2014/main" val="2422818077"/>
                    </a:ext>
                  </a:extLst>
                </a:gridCol>
                <a:gridCol w="552558">
                  <a:extLst>
                    <a:ext uri="{9D8B030D-6E8A-4147-A177-3AD203B41FA5}">
                      <a16:colId xmlns:a16="http://schemas.microsoft.com/office/drawing/2014/main" val="486965481"/>
                    </a:ext>
                  </a:extLst>
                </a:gridCol>
                <a:gridCol w="356400">
                  <a:extLst>
                    <a:ext uri="{9D8B030D-6E8A-4147-A177-3AD203B41FA5}">
                      <a16:colId xmlns:a16="http://schemas.microsoft.com/office/drawing/2014/main" val="3847365489"/>
                    </a:ext>
                  </a:extLst>
                </a:gridCol>
                <a:gridCol w="276279">
                  <a:extLst>
                    <a:ext uri="{9D8B030D-6E8A-4147-A177-3AD203B41FA5}">
                      <a16:colId xmlns:a16="http://schemas.microsoft.com/office/drawing/2014/main" val="1873683829"/>
                    </a:ext>
                  </a:extLst>
                </a:gridCol>
              </a:tblGrid>
              <a:tr h="19270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07217320"/>
                  </a:ext>
                </a:extLst>
              </a:tr>
              <a:tr h="22402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mladší přípravky po 3.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5010662"/>
                  </a:ext>
                </a:extLst>
              </a:tr>
              <a:tr h="2047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SK Bezděkov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40:23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94133558"/>
                  </a:ext>
                </a:extLst>
              </a:tr>
              <a:tr h="2047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70483214"/>
                  </a:ext>
                </a:extLst>
              </a:tr>
              <a:tr h="39745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Sokol </a:t>
                      </a:r>
                      <a:r>
                        <a:rPr lang="cs-CZ" sz="1050" b="1" i="0" u="none" strike="noStrike" dirty="0" err="1">
                          <a:solidFill>
                            <a:srgbClr val="000000"/>
                          </a:solidFill>
                          <a:effectLst/>
                          <a:latin typeface="Arial" panose="020B0604020202020204" pitchFamily="34" charset="0"/>
                        </a:rPr>
                        <a:t>Straškov</a:t>
                      </a:r>
                      <a:r>
                        <a:rPr lang="cs-CZ" sz="1050" b="1" i="0" u="none" strike="noStrike" dirty="0">
                          <a:solidFill>
                            <a:srgbClr val="000000"/>
                          </a:solidFill>
                          <a:effectLst/>
                          <a:latin typeface="Arial" panose="020B0604020202020204" pitchFamily="34" charset="0"/>
                        </a:rPr>
                        <a:t> Vodochody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8021218"/>
                  </a:ext>
                </a:extLst>
              </a:tr>
              <a:tr h="2047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28:28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38635848"/>
                  </a:ext>
                </a:extLst>
              </a:tr>
              <a:tr h="22402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30:18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97100913"/>
                  </a:ext>
                </a:extLst>
              </a:tr>
              <a:tr h="2913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Dynamo </a:t>
                      </a:r>
                      <a:r>
                        <a:rPr lang="cs-CZ" sz="1050" b="1" i="0" u="none" strike="noStrike" dirty="0" err="1" smtClean="0">
                          <a:solidFill>
                            <a:srgbClr val="000000"/>
                          </a:solidFill>
                          <a:effectLst/>
                          <a:latin typeface="Arial" panose="020B0604020202020204" pitchFamily="34" charset="0"/>
                        </a:rPr>
                        <a:t>Podlusky</a:t>
                      </a:r>
                      <a:endParaRPr lang="cs-CZ" sz="105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41405538"/>
                  </a:ext>
                </a:extLst>
              </a:tr>
              <a:tr h="39745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TJ Viktorie </a:t>
                      </a:r>
                      <a:r>
                        <a:rPr lang="cs-CZ" sz="1050" b="1" i="0" u="none" strike="noStrike" dirty="0" smtClean="0">
                          <a:solidFill>
                            <a:srgbClr val="000000"/>
                          </a:solidFill>
                          <a:effectLst/>
                          <a:latin typeface="Arial" panose="020B0604020202020204" pitchFamily="34" charset="0"/>
                        </a:rPr>
                        <a:t>Budyně</a:t>
                      </a:r>
                      <a:endParaRPr lang="cs-CZ" sz="105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26082266"/>
                  </a:ext>
                </a:extLst>
              </a:tr>
              <a:tr h="2047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12:36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73054022"/>
                  </a:ext>
                </a:extLst>
              </a:tr>
              <a:tr h="2047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9:38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00827336"/>
                  </a:ext>
                </a:extLst>
              </a:tr>
              <a:tr h="19270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28540201"/>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45</TotalTime>
  <Words>3656</Words>
  <Application>Microsoft Office PowerPoint</Application>
  <PresentationFormat>Vlastní</PresentationFormat>
  <Paragraphs>1894</Paragraphs>
  <Slides>18</Slides>
  <Notes>16</Notes>
  <HiddenSlides>0</HiddenSlides>
  <MMClips>0</MMClips>
  <ScaleCrop>false</ScaleCrop>
  <HeadingPairs>
    <vt:vector size="8" baseType="variant">
      <vt:variant>
        <vt:lpstr>Použitá písma</vt:lpstr>
      </vt:variant>
      <vt:variant>
        <vt:i4>36</vt:i4>
      </vt:variant>
      <vt:variant>
        <vt:lpstr>Motiv</vt:lpstr>
      </vt:variant>
      <vt:variant>
        <vt:i4>1</vt:i4>
      </vt:variant>
      <vt:variant>
        <vt:lpstr>Vložené servery OLE</vt:lpstr>
      </vt:variant>
      <vt:variant>
        <vt:i4>1</vt:i4>
      </vt:variant>
      <vt:variant>
        <vt:lpstr>Nadpisy snímků</vt:lpstr>
      </vt:variant>
      <vt:variant>
        <vt:i4>18</vt:i4>
      </vt:variant>
    </vt:vector>
  </HeadingPairs>
  <TitlesOfParts>
    <vt:vector size="56" baseType="lpstr">
      <vt:lpstr>Microsoft YaHei UI</vt:lpstr>
      <vt:lpstr>Yu Gothic UI Semibold</vt:lpstr>
      <vt:lpstr>Aharoni</vt:lpstr>
      <vt:lpstr>Albertus MT</vt:lpstr>
      <vt:lpstr>Algerian</vt:lpstr>
      <vt:lpstr>Arial</vt:lpstr>
      <vt:lpstr>Arial Black</vt:lpstr>
      <vt:lpstr>Arial Rounded MT Bold</vt:lpstr>
      <vt:lpstr>Baskerville Old Face</vt:lpstr>
      <vt:lpstr>Bookman Old Style</vt:lpstr>
      <vt:lpstr>Broadway</vt:lpstr>
      <vt:lpstr>Calibri</vt:lpstr>
      <vt:lpstr>Century Gothic</vt:lpstr>
      <vt:lpstr>Cooper Black</vt:lpstr>
      <vt:lpstr>Eras Bold ITC</vt:lpstr>
      <vt:lpstr>FangSong</vt:lpstr>
      <vt:lpstr>Georgia</vt:lpstr>
      <vt:lpstr>Georgia Pro Black</vt:lpstr>
      <vt:lpstr>Gill Sans Ultra Bold</vt:lpstr>
      <vt:lpstr>Gungsuh</vt:lpstr>
      <vt:lpstr>GungsuhChe</vt:lpstr>
      <vt:lpstr>Helvetica</vt:lpstr>
      <vt:lpstr>Khmer UI</vt:lpstr>
      <vt:lpstr>KodchiangUPC</vt:lpstr>
      <vt:lpstr>Matura MT Script Capitals</vt:lpstr>
      <vt:lpstr>Miriam</vt:lpstr>
      <vt:lpstr>Modern No. 20</vt:lpstr>
      <vt:lpstr>Rockwell</vt:lpstr>
      <vt:lpstr>Rockwell Extra Bold</vt:lpstr>
      <vt:lpstr>Segoe UI Black</vt:lpstr>
      <vt:lpstr>SimHei</vt:lpstr>
      <vt:lpstr>STHupo</vt:lpstr>
      <vt:lpstr>Tahoma</vt:lpstr>
      <vt:lpstr>Times New Roman</vt:lpstr>
      <vt:lpstr>Tw Cen MT Condensed Extra Bold</vt:lpstr>
      <vt:lpstr>Verdana</vt:lpstr>
      <vt:lpstr>Výchozí návrh</vt:lpstr>
      <vt:lpstr>Worksheet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22479</cp:revision>
  <cp:lastPrinted>2017-10-26T04:05:10Z</cp:lastPrinted>
  <dcterms:created xsi:type="dcterms:W3CDTF">2001-03-12T13:44:53Z</dcterms:created>
  <dcterms:modified xsi:type="dcterms:W3CDTF">2018-09-19T18:23:06Z</dcterms:modified>
</cp:coreProperties>
</file>