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FF00"/>
    <a:srgbClr val="99FF66"/>
    <a:srgbClr val="FF9933"/>
    <a:srgbClr val="6600FF"/>
    <a:srgbClr val="66FF66"/>
    <a:srgbClr val="006600"/>
    <a:srgbClr val="FF3399"/>
    <a:srgbClr val="00FF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135" autoAdjust="0"/>
  </p:normalViewPr>
  <p:slideViewPr>
    <p:cSldViewPr>
      <p:cViewPr varScale="1">
        <p:scale>
          <a:sx n="81" d="100"/>
          <a:sy n="81" d="100"/>
        </p:scale>
        <p:origin x="1314" y="96"/>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5</a:t>
            </a:fld>
            <a:endParaRPr lang="cs-CZ" dirty="0"/>
          </a:p>
        </p:txBody>
      </p:sp>
    </p:spTree>
    <p:extLst>
      <p:ext uri="{BB962C8B-B14F-4D97-AF65-F5344CB8AC3E}">
        <p14:creationId xmlns:p14="http://schemas.microsoft.com/office/powerpoint/2010/main" val="254608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16</a:t>
            </a:fld>
            <a:endParaRPr lang="cs-CZ" dirty="0"/>
          </a:p>
        </p:txBody>
      </p:sp>
    </p:spTree>
    <p:extLst>
      <p:ext uri="{BB962C8B-B14F-4D97-AF65-F5344CB8AC3E}">
        <p14:creationId xmlns:p14="http://schemas.microsoft.com/office/powerpoint/2010/main" val="204648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z.depositphotos.com/1121499/stock-illustration-vector-modern-abstract-background.html" TargetMode="External"/><Relationship Id="rId3" Type="http://schemas.openxmlformats.org/officeDocument/2006/relationships/hyperlink" Target="http://www.izolace-beran.cz/index.php?lg=cz" TargetMode="External"/><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hyperlink" Target="http://www.freeimageslive.co.uk/free_stock_image/isolated-soccerball-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pixabay.com/en/policeman-officer-stop-cop-uniform-23796/" TargetMode="External"/><Relationship Id="rId12" Type="http://schemas.openxmlformats.org/officeDocument/2006/relationships/hyperlink" Target="https://commons.wikimedia.org/wiki/File:Soccer_ball_animated.sv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jpe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hyperlink" Target="http://sportspressnw.com/?attachment_id=217272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vexels.com/vectors/preview/111724/soccer-player-vector"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FFCC00"/>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rgbClr val="FFCC00"/>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diagBrick">
            <a:fgClr>
              <a:srgbClr val="9EFCAE"/>
            </a:fgClr>
            <a:bgClr>
              <a:schemeClr val="bg1"/>
            </a:bgClr>
          </a:patt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00FF"/>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rPr>
              <a:t>D</a:t>
            </a:r>
            <a:r>
              <a:rPr lang="en-GB" sz="2100" dirty="0">
                <a:solidFill>
                  <a:srgbClr val="0000FF"/>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00FF"/>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00FF"/>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65687" y="595164"/>
            <a:ext cx="4586817" cy="1440160"/>
          </a:xfrm>
          <a:prstGeom prst="rect">
            <a:avLst/>
          </a:prstGeom>
          <a:solidFill>
            <a:srgbClr val="00FF00"/>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23813" y="4195564"/>
            <a:ext cx="4712610" cy="2730729"/>
          </a:xfrm>
          <a:prstGeom prst="rect">
            <a:avLst/>
          </a:prstGeom>
          <a:blipFill>
            <a:blip r:embed="rId6"/>
            <a:stretch>
              <a:fillRect/>
            </a:stretch>
          </a:blipFill>
          <a:ln w="73025" cap="rnd" cmpd="sng">
            <a:solidFill>
              <a:schemeClr val="tx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24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3200" b="0" dirty="0">
                <a:ln w="0"/>
                <a:solidFill>
                  <a:srgbClr val="008000"/>
                </a:solidFill>
                <a:effectLst>
                  <a:outerShdw blurRad="38100" dist="19050" dir="2700000" algn="tl" rotWithShape="0">
                    <a:schemeClr val="dk1">
                      <a:alpha val="40000"/>
                    </a:schemeClr>
                  </a:outerShdw>
                </a:effectLst>
                <a:latin typeface="Rockwell Nova Extra Bold" panose="02060903020205020403" pitchFamily="18" charset="0"/>
                <a:ea typeface="Gungsuh" pitchFamily="18" charset="-127"/>
                <a:cs typeface="Arial" panose="020B0604020202020204" pitchFamily="34" charset="0"/>
              </a:rPr>
              <a:t>6.</a:t>
            </a:r>
            <a:endParaRPr lang="cs-CZ" sz="3200" dirty="0">
              <a:ln w="28575" cap="rnd" cmpd="dbl">
                <a:solidFill>
                  <a:srgbClr val="A50021"/>
                </a:solidFill>
                <a:bevel/>
              </a:ln>
              <a:solidFill>
                <a:srgbClr val="008000"/>
              </a:solidFill>
              <a:effectLst/>
              <a:latin typeface="Rockwell Nova Extra Bold" panose="02060903020205020403" pitchFamily="18" charset="0"/>
              <a:ea typeface="STHupo" panose="020B0503020204020204" pitchFamily="2" charset="-122"/>
              <a:cs typeface="Arial" panose="020B0604020202020204" pitchFamily="34" charset="0"/>
            </a:endParaRPr>
          </a:p>
          <a:p>
            <a:pPr algn="ctr" eaLnBrk="0" hangingPunct="0">
              <a:defRPr/>
            </a:pPr>
            <a:r>
              <a:rPr lang="cs-CZ" sz="4400" dirty="0">
                <a:ln w="28575" cap="rnd" cmpd="dbl">
                  <a:solidFill>
                    <a:srgbClr val="A50021"/>
                  </a:solidFill>
                  <a:bevel/>
                </a:ln>
                <a:solidFill>
                  <a:schemeClr val="bg1"/>
                </a:solidFill>
                <a:effectLst/>
                <a:latin typeface="Rockwell Nova Extra Bold" panose="02060903020205020403" pitchFamily="18" charset="0"/>
                <a:ea typeface="STHupo" panose="020B0503020204020204" pitchFamily="2" charset="-122"/>
                <a:cs typeface="Arial" panose="020B0604020202020204" pitchFamily="34" charset="0"/>
              </a:rPr>
              <a:t>FK</a:t>
            </a:r>
            <a:r>
              <a:rPr lang="cs-CZ" sz="4800" dirty="0">
                <a:ln w="28575" cap="rnd" cmpd="dbl">
                  <a:solidFill>
                    <a:srgbClr val="A50021"/>
                  </a:solidFill>
                  <a:bevel/>
                </a:ln>
                <a:solidFill>
                  <a:schemeClr val="bg1"/>
                </a:solidFill>
                <a:effectLst/>
                <a:latin typeface="Rockwell Nova Extra Bold" panose="02060903020205020403" pitchFamily="18" charset="0"/>
                <a:ea typeface="STHupo" panose="020B0503020204020204" pitchFamily="2" charset="-122"/>
                <a:cs typeface="Arial" panose="020B0604020202020204" pitchFamily="34" charset="0"/>
              </a:rPr>
              <a:t> </a:t>
            </a:r>
            <a:r>
              <a:rPr lang="cs-CZ" sz="4400" dirty="0">
                <a:ln w="28575" cap="rnd" cmpd="dbl">
                  <a:solidFill>
                    <a:srgbClr val="A50021"/>
                  </a:solidFill>
                  <a:bevel/>
                </a:ln>
                <a:solidFill>
                  <a:schemeClr val="bg1"/>
                </a:solidFill>
                <a:effectLst/>
                <a:latin typeface="Rockwell Nova Extra Bold" panose="02060903020205020403" pitchFamily="18" charset="0"/>
                <a:ea typeface="STHupo" panose="020B0503020204020204" pitchFamily="2" charset="-122"/>
                <a:cs typeface="Arial" panose="020B0604020202020204" pitchFamily="34" charset="0"/>
              </a:rPr>
              <a:t>Litoměřicko B</a:t>
            </a:r>
          </a:p>
        </p:txBody>
      </p:sp>
      <p:sp>
        <p:nvSpPr>
          <p:cNvPr id="16" name="TextovéPole 15"/>
          <p:cNvSpPr txBox="1"/>
          <p:nvPr/>
        </p:nvSpPr>
        <p:spPr>
          <a:xfrm>
            <a:off x="5400752" y="2494350"/>
            <a:ext cx="4712610" cy="1548000"/>
          </a:xfrm>
          <a:prstGeom prst="rect">
            <a:avLst/>
          </a:prstGeom>
          <a:pattFill prst="solidDmnd">
            <a:fgClr>
              <a:schemeClr val="accent3">
                <a:lumMod val="50000"/>
              </a:schemeClr>
            </a:fgClr>
            <a:bgClr>
              <a:schemeClr val="bg1"/>
            </a:bgClr>
          </a:pattFill>
          <a:ln w="50800" cap="rnd" cmpd="sng">
            <a:solidFill>
              <a:srgbClr val="FF0066"/>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4400" dirty="0">
                <a:ln w="19050">
                  <a:solidFill>
                    <a:schemeClr val="tx1"/>
                  </a:solidFill>
                </a:ln>
                <a:solidFill>
                  <a:srgbClr val="3333CC"/>
                </a:solidFill>
                <a:effectLst>
                  <a:reflection endPos="0" dist="50800" dir="5400000" sy="-100000" algn="bl" rotWithShape="0"/>
                </a:effectLst>
                <a:latin typeface="Imprint MT Shadow" panose="04020605060303030202" pitchFamily="82" charset="0"/>
                <a:ea typeface="FangSong" pitchFamily="49" charset="-122"/>
                <a:cs typeface="Arial" panose="020B0604020202020204" pitchFamily="34" charset="0"/>
              </a:rPr>
              <a:t>21.10.2018 neděle    </a:t>
            </a:r>
          </a:p>
          <a:p>
            <a:pPr algn="ctr"/>
            <a:r>
              <a:rPr lang="cs-CZ" sz="4400" dirty="0">
                <a:ln w="19050">
                  <a:solidFill>
                    <a:schemeClr val="tx1"/>
                  </a:solidFill>
                </a:ln>
                <a:solidFill>
                  <a:srgbClr val="3333CC"/>
                </a:solidFill>
                <a:effectLst>
                  <a:reflection endPos="0" dist="50800" dir="5400000" sy="-100000" algn="bl" rotWithShape="0"/>
                </a:effectLst>
                <a:latin typeface="Imprint MT Shadow" panose="04020605060303030202" pitchFamily="82" charset="0"/>
                <a:ea typeface="FangSong" pitchFamily="49" charset="-122"/>
                <a:cs typeface="Arial" panose="020B0604020202020204" pitchFamily="34" charset="0"/>
              </a:rPr>
              <a:t>15:30 hod 11. kolo</a:t>
            </a:r>
          </a:p>
        </p:txBody>
      </p:sp>
      <p:sp>
        <p:nvSpPr>
          <p:cNvPr id="17" name="AutoShape 3" descr="ů§"/>
          <p:cNvSpPr>
            <a:spLocks noChangeArrowheads="1"/>
          </p:cNvSpPr>
          <p:nvPr/>
        </p:nvSpPr>
        <p:spPr bwMode="auto">
          <a:xfrm>
            <a:off x="5400576" y="62846"/>
            <a:ext cx="4752528" cy="1127576"/>
          </a:xfrm>
          <a:prstGeom prst="flowChartAlternateProcess">
            <a:avLst/>
          </a:prstGeom>
          <a:gradFill>
            <a:gsLst>
              <a:gs pos="27000">
                <a:srgbClr val="FF99CC"/>
              </a:gs>
              <a:gs pos="100000">
                <a:schemeClr val="accent1">
                  <a:lumMod val="20000"/>
                  <a:lumOff val="80000"/>
                </a:schemeClr>
              </a:gs>
            </a:gsLst>
            <a:lin ang="5400000" scaled="1"/>
          </a:gradFill>
          <a:ln w="50800" cap="flat" cmpd="sng">
            <a:gradFill>
              <a:gsLst>
                <a:gs pos="27000">
                  <a:srgbClr val="00FF00"/>
                </a:gs>
                <a:gs pos="100000">
                  <a:srgbClr val="FF6600"/>
                </a:gs>
              </a:gsLst>
              <a:lin ang="5400000" scaled="1"/>
            </a:gradFill>
            <a:prstDash val="sysDash"/>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600" dirty="0">
                <a:ln w="9525" cap="rnd">
                  <a:noFill/>
                  <a:miter lim="800000"/>
                </a:ln>
                <a:solidFill>
                  <a:srgbClr val="0000FF"/>
                </a:solidFill>
                <a:latin typeface="Hadassah Friedlaender" panose="020B0604020202020204" pitchFamily="18" charset="-79"/>
                <a:ea typeface="STHupo" panose="02010800040101010101" pitchFamily="2" charset="-122"/>
                <a:cs typeface="Hadassah Friedlaender" panose="020B0604020202020204" pitchFamily="18" charset="-79"/>
              </a:rPr>
              <a:t>Fotbalový zpravodaj</a:t>
            </a:r>
          </a:p>
          <a:p>
            <a:pPr algn="ctr" eaLnBrk="0" hangingPunct="0">
              <a:defRPr/>
            </a:pPr>
            <a:r>
              <a:rPr lang="cs-CZ" sz="3600" dirty="0">
                <a:ln w="9525" cap="rnd">
                  <a:noFill/>
                  <a:miter lim="800000"/>
                </a:ln>
                <a:solidFill>
                  <a:srgbClr val="0000FF"/>
                </a:solidFill>
                <a:latin typeface="Hadassah Friedlaender" panose="020B0604020202020204" pitchFamily="18" charset="-79"/>
                <a:ea typeface="STHupo" panose="02010800040101010101" pitchFamily="2" charset="-122"/>
                <a:cs typeface="Hadassah Friedlaender" panose="020B0604020202020204" pitchFamily="18" charset="-79"/>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87252"/>
            <a:ext cx="4722518" cy="882737"/>
          </a:xfrm>
          <a:prstGeom prst="rect">
            <a:avLst/>
          </a:prstGeom>
          <a:blipFill>
            <a:blip r:embed="rId7">
              <a:extLst>
                <a:ext uri="{837473B0-CC2E-450A-ABE3-18F120FF3D39}">
                  <a1611:picAttrSrcUrl xmlns:a1611="http://schemas.microsoft.com/office/drawing/2016/11/main" xmlns="" r:id="rId8"/>
                </a:ext>
              </a:extLst>
            </a:blip>
            <a:stretch>
              <a:fillRect/>
            </a:stretch>
          </a:blipFill>
          <a:ln w="57150" cmpd="sng">
            <a:solidFill>
              <a:srgbClr val="66FFFF"/>
            </a:solidFill>
            <a:prstDash val="dash"/>
            <a:miter lim="800000"/>
          </a:ln>
          <a:effectLst>
            <a:glow rad="127000">
              <a:srgbClr val="FFFF00"/>
            </a:glow>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2800" dirty="0">
                <a:ln w="19050" cap="sq">
                  <a:noFill/>
                  <a:prstDash val="solid"/>
                  <a:miter lim="800000"/>
                </a:ln>
                <a:solidFill>
                  <a:srgbClr val="008000"/>
                </a:solidFill>
                <a:latin typeface="Sitka Small" panose="02000505000000020004" pitchFamily="2" charset="0"/>
                <a:ea typeface="Microsoft YaHei UI" panose="020B0503020204020204" pitchFamily="34" charset="-122"/>
                <a:cs typeface="Arial" panose="020B0604020202020204" pitchFamily="34" charset="0"/>
              </a:rPr>
              <a:t>Sezóna 2018/2019</a:t>
            </a:r>
          </a:p>
          <a:p>
            <a:pPr algn="ctr"/>
            <a:r>
              <a:rPr lang="cs-CZ" sz="2400" dirty="0">
                <a:ln w="19050" cap="sq">
                  <a:noFill/>
                  <a:prstDash val="solid"/>
                  <a:miter lim="800000"/>
                </a:ln>
                <a:solidFill>
                  <a:srgbClr val="008000"/>
                </a:solidFill>
                <a:effectLst>
                  <a:outerShdw blurRad="38100" dist="38100" dir="2700000" algn="tl">
                    <a:srgbClr val="000000">
                      <a:alpha val="43137"/>
                    </a:srgbClr>
                  </a:outerShdw>
                </a:effectLst>
                <a:latin typeface="Sitka Small" panose="02000505000000020004" pitchFamily="2" charset="0"/>
                <a:ea typeface="Microsoft YaHei UI" panose="020B0503020204020204" pitchFamily="34" charset="-122"/>
                <a:cs typeface="Arial" panose="020B0604020202020204" pitchFamily="34" charset="0"/>
              </a:rPr>
              <a:t>Ústecký přebor Podzim</a:t>
            </a:r>
          </a:p>
        </p:txBody>
      </p:sp>
      <p:pic>
        <p:nvPicPr>
          <p:cNvPr id="20" name="Obrázek 19" descr="Vector Logos, &lt;strong&gt;Logo&lt;/strong&gt; Templates Free Download | seek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6600" y="4443252"/>
            <a:ext cx="792088" cy="802081"/>
          </a:xfrm>
          <a:prstGeom prst="rect">
            <a:avLst/>
          </a:prstGeom>
          <a:noFill/>
          <a:ln>
            <a:solidFill>
              <a:schemeClr val="tx1"/>
            </a:solidFill>
          </a:ln>
        </p:spPr>
      </p:pic>
      <p:pic>
        <p:nvPicPr>
          <p:cNvPr id="23" name="Obrázek 22">
            <a:extLst>
              <a:ext uri="{FF2B5EF4-FFF2-40B4-BE49-F238E27FC236}">
                <a16:creationId xmlns:a16="http://schemas.microsoft.com/office/drawing/2014/main" id="{5953865A-70E7-4C37-B8FA-FD92DD7B5DB0}"/>
              </a:ext>
            </a:extLst>
          </p:cNvPr>
          <p:cNvPicPr>
            <a:picLocks noChangeAspect="1"/>
          </p:cNvPicPr>
          <p:nvPr/>
        </p:nvPicPr>
        <p:blipFill>
          <a:blip r:embed="rId10"/>
          <a:stretch>
            <a:fillRect/>
          </a:stretch>
        </p:blipFill>
        <p:spPr>
          <a:xfrm>
            <a:off x="9072984" y="4496348"/>
            <a:ext cx="792088" cy="802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7"/>
          <p:cNvGraphicFramePr>
            <a:graphicFrameLocks noGrp="1"/>
          </p:cNvGraphicFramePr>
          <p:nvPr>
            <p:extLst>
              <p:ext uri="{D42A27DB-BD31-4B8C-83A1-F6EECF244321}">
                <p14:modId xmlns:p14="http://schemas.microsoft.com/office/powerpoint/2010/main" val="4257164475"/>
              </p:ext>
            </p:extLst>
          </p:nvPr>
        </p:nvGraphicFramePr>
        <p:xfrm>
          <a:off x="5400576" y="235124"/>
          <a:ext cx="4608511" cy="6484576"/>
        </p:xfrm>
        <a:graphic>
          <a:graphicData uri="http://schemas.openxmlformats.org/drawingml/2006/table">
            <a:tbl>
              <a:tblPr/>
              <a:tblGrid>
                <a:gridCol w="544636">
                  <a:extLst>
                    <a:ext uri="{9D8B030D-6E8A-4147-A177-3AD203B41FA5}">
                      <a16:colId xmlns:a16="http://schemas.microsoft.com/office/drawing/2014/main" val="1475063697"/>
                    </a:ext>
                  </a:extLst>
                </a:gridCol>
                <a:gridCol w="2748463">
                  <a:extLst>
                    <a:ext uri="{9D8B030D-6E8A-4147-A177-3AD203B41FA5}">
                      <a16:colId xmlns:a16="http://schemas.microsoft.com/office/drawing/2014/main" val="966943629"/>
                    </a:ext>
                  </a:extLst>
                </a:gridCol>
                <a:gridCol w="609581">
                  <a:extLst>
                    <a:ext uri="{9D8B030D-6E8A-4147-A177-3AD203B41FA5}">
                      <a16:colId xmlns:a16="http://schemas.microsoft.com/office/drawing/2014/main" val="232915359"/>
                    </a:ext>
                  </a:extLst>
                </a:gridCol>
                <a:gridCol w="705831">
                  <a:extLst>
                    <a:ext uri="{9D8B030D-6E8A-4147-A177-3AD203B41FA5}">
                      <a16:colId xmlns:a16="http://schemas.microsoft.com/office/drawing/2014/main" val="3478764432"/>
                    </a:ext>
                  </a:extLst>
                </a:gridCol>
              </a:tblGrid>
              <a:tr h="797584">
                <a:tc gridSpan="4">
                  <a:txBody>
                    <a:bodyPr/>
                    <a:lstStyle/>
                    <a:p>
                      <a:pPr algn="ctr" fontAlgn="ctr"/>
                      <a:r>
                        <a:rPr lang="cs-CZ" sz="2000" b="1" i="0" u="none" strike="noStrike" dirty="0">
                          <a:solidFill>
                            <a:srgbClr val="000000"/>
                          </a:solidFill>
                          <a:effectLst/>
                          <a:latin typeface="Times New Roman" panose="02020603050405020304" pitchFamily="18" charset="0"/>
                        </a:rPr>
                        <a:t>8. kolo 10. hrané Ústecký přebor starších a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104774524"/>
                  </a:ext>
                </a:extLst>
              </a:tr>
              <a:tr h="611176">
                <a:tc>
                  <a:txBody>
                    <a:bodyPr/>
                    <a:lstStyle/>
                    <a:p>
                      <a:pPr algn="ctr" fontAlgn="ctr"/>
                      <a:r>
                        <a:rPr lang="cs-CZ" sz="1200" b="1" i="0" u="none" strike="noStrike" dirty="0">
                          <a:solidFill>
                            <a:srgbClr val="1A2C37"/>
                          </a:solidFill>
                          <a:effectLst/>
                          <a:latin typeface="Times New Roman" panose="02020603050405020304" pitchFamily="18" charset="0"/>
                        </a:rPr>
                        <a:t> 6. 10. 2018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dirty="0">
                          <a:solidFill>
                            <a:srgbClr val="000000"/>
                          </a:solidFill>
                          <a:effectLst/>
                          <a:latin typeface="Times New Roman" panose="02020603050405020304" pitchFamily="18" charset="0"/>
                        </a:rPr>
                        <a:t>FK Litoměřicko B – </a:t>
                      </a:r>
                    </a:p>
                    <a:p>
                      <a:pPr algn="ctr" fontAlgn="ctr"/>
                      <a:r>
                        <a:rPr lang="cs-CZ" sz="1600" b="1" i="0" u="none" strike="noStrike" dirty="0">
                          <a:solidFill>
                            <a:srgbClr val="000000"/>
                          </a:solidFill>
                          <a:effectLst/>
                          <a:latin typeface="Times New Roman" panose="02020603050405020304" pitchFamily="18" charset="0"/>
                        </a:rPr>
                        <a:t>SK Junior Teplice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dirty="0">
                          <a:solidFill>
                            <a:srgbClr val="000000"/>
                          </a:solidFill>
                          <a:effectLst/>
                          <a:latin typeface="Times New Roman" panose="02020603050405020304" pitchFamily="18"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a:solidFill>
                            <a:srgbClr val="000000"/>
                          </a:solidFill>
                          <a:effectLst/>
                          <a:latin typeface="Times New Roman" panose="02020603050405020304" pitchFamily="18" charset="0"/>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918264957"/>
                  </a:ext>
                </a:extLst>
              </a:tr>
              <a:tr h="611176">
                <a:tc>
                  <a:txBody>
                    <a:bodyPr/>
                    <a:lstStyle/>
                    <a:p>
                      <a:pPr algn="ctr" fontAlgn="ctr"/>
                      <a:r>
                        <a:rPr lang="cs-CZ" sz="1200" b="1" i="0" u="none" strike="noStrike">
                          <a:solidFill>
                            <a:srgbClr val="1A2C37"/>
                          </a:solidFill>
                          <a:effectLst/>
                          <a:latin typeface="Times New Roman" panose="02020603050405020304" pitchFamily="18" charset="0"/>
                        </a:rPr>
                        <a:t> 7. 10. 2018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Times New Roman" panose="02020603050405020304" pitchFamily="18" charset="0"/>
                        </a:rPr>
                        <a:t>FK Litoměřicko A – </a:t>
                      </a:r>
                    </a:p>
                    <a:p>
                      <a:pPr algn="ctr" fontAlgn="ctr"/>
                      <a:r>
                        <a:rPr lang="cs-CZ" sz="1600" b="1" i="0" u="none" strike="noStrike" dirty="0">
                          <a:solidFill>
                            <a:srgbClr val="000000"/>
                          </a:solidFill>
                          <a:effectLst/>
                          <a:latin typeface="Times New Roman" panose="02020603050405020304" pitchFamily="18"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Times New Roman" panose="02020603050405020304" pitchFamily="18"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22909642"/>
                  </a:ext>
                </a:extLst>
              </a:tr>
              <a:tr h="611176">
                <a:tc>
                  <a:txBody>
                    <a:bodyPr/>
                    <a:lstStyle/>
                    <a:p>
                      <a:pPr algn="ctr" fontAlgn="ctr"/>
                      <a:r>
                        <a:rPr lang="cs-CZ" sz="1200" b="1" i="0" u="none" strike="noStrike">
                          <a:solidFill>
                            <a:srgbClr val="1A2C37"/>
                          </a:solidFill>
                          <a:effectLst/>
                          <a:latin typeface="Times New Roman" panose="02020603050405020304" pitchFamily="18" charset="0"/>
                        </a:rPr>
                        <a:t> 7. 10. 2018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dirty="0">
                          <a:solidFill>
                            <a:srgbClr val="000000"/>
                          </a:solidFill>
                          <a:effectLst/>
                          <a:latin typeface="Times New Roman" panose="02020603050405020304" pitchFamily="18" charset="0"/>
                        </a:rPr>
                        <a:t>MSK Trmice – </a:t>
                      </a:r>
                    </a:p>
                    <a:p>
                      <a:pPr algn="ctr" fontAlgn="ctr"/>
                      <a:r>
                        <a:rPr lang="cs-CZ" sz="1600" b="1" i="0" u="none" strike="noStrike" dirty="0">
                          <a:solidFill>
                            <a:srgbClr val="000000"/>
                          </a:solidFill>
                          <a:effectLst/>
                          <a:latin typeface="Times New Roman" panose="02020603050405020304" pitchFamily="18" charset="0"/>
                        </a:rPr>
                        <a:t>MSK Benešov </a:t>
                      </a:r>
                      <a:r>
                        <a:rPr lang="cs-CZ" sz="1600" b="1" i="0" u="none" strike="noStrike" dirty="0" err="1">
                          <a:solidFill>
                            <a:srgbClr val="000000"/>
                          </a:solidFill>
                          <a:effectLst/>
                          <a:latin typeface="Times New Roman" panose="02020603050405020304" pitchFamily="18" charset="0"/>
                        </a:rPr>
                        <a:t>n.P</a:t>
                      </a:r>
                      <a:r>
                        <a:rPr lang="cs-CZ" sz="1600" b="1" i="0" u="none" strike="noStrike" dirty="0">
                          <a:solidFill>
                            <a:srgbClr val="000000"/>
                          </a:solidFill>
                          <a:effectLst/>
                          <a:latin typeface="Times New Roman" panose="02020603050405020304" pitchFamily="18" charset="0"/>
                        </a:rPr>
                        <a:t>./Boletice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a:solidFill>
                            <a:srgbClr val="000000"/>
                          </a:solidFill>
                          <a:effectLst/>
                          <a:latin typeface="Times New Roman" panose="02020603050405020304" pitchFamily="18"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dirty="0">
                          <a:solidFill>
                            <a:srgbClr val="000000"/>
                          </a:solidFill>
                          <a:effectLst/>
                          <a:latin typeface="Times New Roman" panose="02020603050405020304" pitchFamily="18" charset="0"/>
                        </a:rPr>
                        <a:t>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646437068"/>
                  </a:ext>
                </a:extLst>
              </a:tr>
              <a:tr h="611176">
                <a:tc>
                  <a:txBody>
                    <a:bodyPr/>
                    <a:lstStyle/>
                    <a:p>
                      <a:pPr algn="ctr" fontAlgn="ctr"/>
                      <a:r>
                        <a:rPr lang="cs-CZ" sz="1200" b="1" i="0" u="none" strike="noStrike" dirty="0">
                          <a:solidFill>
                            <a:srgbClr val="1A2C37"/>
                          </a:solidFill>
                          <a:effectLst/>
                          <a:latin typeface="Times New Roman" panose="02020603050405020304" pitchFamily="18" charset="0"/>
                        </a:rPr>
                        <a:t>07.10.</a:t>
                      </a:r>
                    </a:p>
                    <a:p>
                      <a:pPr algn="ctr" fontAlgn="ctr"/>
                      <a:r>
                        <a:rPr lang="cs-CZ" sz="1200" b="1" i="0" u="none" strike="noStrike" dirty="0">
                          <a:solidFill>
                            <a:srgbClr val="1A2C37"/>
                          </a:solidFill>
                          <a:effectLst/>
                          <a:latin typeface="Times New Roman" panose="02020603050405020304" pitchFamily="18" charset="0"/>
                        </a:rPr>
                        <a:t>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Times New Roman" panose="02020603050405020304" pitchFamily="18" charset="0"/>
                        </a:rPr>
                        <a:t>SK Sokol Brozany/Lukavec - 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Times New Roman" panose="02020603050405020304" pitchFamily="18" charset="0"/>
                        </a:rPr>
                        <a:t>7:6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000000"/>
                          </a:solidFill>
                          <a:effectLst/>
                          <a:latin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26297642"/>
                  </a:ext>
                </a:extLst>
              </a:tr>
              <a:tr h="797584">
                <a:tc gridSpan="4">
                  <a:txBody>
                    <a:bodyPr/>
                    <a:lstStyle/>
                    <a:p>
                      <a:pPr algn="ctr" fontAlgn="ctr"/>
                      <a:r>
                        <a:rPr lang="cs-CZ" sz="2000" b="1" i="0" u="none" strike="noStrike" dirty="0">
                          <a:solidFill>
                            <a:srgbClr val="000000"/>
                          </a:solidFill>
                          <a:effectLst/>
                          <a:latin typeface="Times New Roman" panose="02020603050405020304" pitchFamily="18" charset="0"/>
                        </a:rPr>
                        <a:t>7. kolo 9. hrané Ústecký přebor starších a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38941671"/>
                  </a:ext>
                </a:extLst>
              </a:tr>
              <a:tr h="611176">
                <a:tc>
                  <a:txBody>
                    <a:bodyPr/>
                    <a:lstStyle/>
                    <a:p>
                      <a:pPr algn="ctr" fontAlgn="ctr"/>
                      <a:r>
                        <a:rPr lang="cs-CZ" sz="1100" b="1" i="0" u="none" strike="noStrike" dirty="0">
                          <a:solidFill>
                            <a:srgbClr val="1A2C37"/>
                          </a:solidFill>
                          <a:effectLst/>
                          <a:latin typeface="Times New Roman" panose="02020603050405020304" pitchFamily="18" charset="0"/>
                        </a:rPr>
                        <a:t> 14.10.</a:t>
                      </a:r>
                    </a:p>
                    <a:p>
                      <a:pPr algn="ctr" fontAlgn="ctr"/>
                      <a:r>
                        <a:rPr lang="cs-CZ" sz="1100" b="1" i="0" u="none" strike="noStrike" dirty="0">
                          <a:solidFill>
                            <a:srgbClr val="1A2C37"/>
                          </a:solidFill>
                          <a:effectLst/>
                          <a:latin typeface="Times New Roman" panose="02020603050405020304" pitchFamily="18" charset="0"/>
                        </a:rPr>
                        <a:t>2018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en-US" sz="1600" b="1" i="0" u="none" strike="noStrike" dirty="0">
                          <a:solidFill>
                            <a:srgbClr val="1A2C37"/>
                          </a:solidFill>
                          <a:effectLst/>
                          <a:latin typeface="Times New Roman" panose="02020603050405020304" pitchFamily="18" charset="0"/>
                        </a:rPr>
                        <a:t>SK Junior Teplice –</a:t>
                      </a:r>
                      <a:endParaRPr lang="cs-CZ" sz="1600" b="1" i="0" u="none" strike="noStrike" dirty="0">
                        <a:solidFill>
                          <a:srgbClr val="1A2C37"/>
                        </a:solidFill>
                        <a:effectLst/>
                        <a:latin typeface="Times New Roman" panose="02020603050405020304" pitchFamily="18" charset="0"/>
                      </a:endParaRPr>
                    </a:p>
                    <a:p>
                      <a:pPr algn="ctr" fontAlgn="ctr"/>
                      <a:r>
                        <a:rPr lang="en-US" sz="1600" b="1" i="0" u="none" strike="noStrike" dirty="0">
                          <a:solidFill>
                            <a:srgbClr val="1A2C37"/>
                          </a:solidFill>
                          <a:effectLst/>
                          <a:latin typeface="Times New Roman" panose="02020603050405020304" pitchFamily="18" charset="0"/>
                        </a:rPr>
                        <a:t> FK </a:t>
                      </a:r>
                      <a:r>
                        <a:rPr lang="en-US" sz="1600" b="1" i="0" u="none" strike="noStrike" dirty="0" err="1">
                          <a:solidFill>
                            <a:srgbClr val="1A2C37"/>
                          </a:solidFill>
                          <a:effectLst/>
                          <a:latin typeface="Times New Roman" panose="02020603050405020304" pitchFamily="18" charset="0"/>
                        </a:rPr>
                        <a:t>Litoměřicko</a:t>
                      </a:r>
                      <a:r>
                        <a:rPr lang="en-US" sz="1600" b="1" i="0" u="none" strike="noStrike" dirty="0">
                          <a:solidFill>
                            <a:srgbClr val="1A2C37"/>
                          </a:solidFill>
                          <a:effectLst/>
                          <a:latin typeface="Times New Roman" panose="02020603050405020304" pitchFamily="18" charset="0"/>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2000" b="1" i="0" u="none" strike="noStrike" dirty="0">
                          <a:solidFill>
                            <a:srgbClr val="1A2C37"/>
                          </a:solidFill>
                          <a:effectLst/>
                          <a:latin typeface="Times New Roman" panose="02020603050405020304" pitchFamily="18" charset="0"/>
                        </a:rPr>
                        <a:t> 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2000" b="1" i="0" u="none" strike="noStrike" dirty="0">
                          <a:solidFill>
                            <a:srgbClr val="000000"/>
                          </a:solidFill>
                          <a:effectLst/>
                          <a:latin typeface="Times New Roman" panose="02020603050405020304" pitchFamily="18" charset="0"/>
                        </a:rPr>
                        <a:t>2:6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711356447"/>
                  </a:ext>
                </a:extLst>
              </a:tr>
              <a:tr h="611176">
                <a:tc>
                  <a:txBody>
                    <a:bodyPr/>
                    <a:lstStyle/>
                    <a:p>
                      <a:pPr algn="ctr" fontAlgn="ctr"/>
                      <a:r>
                        <a:rPr lang="cs-CZ" sz="1100" b="1" i="0" u="none" strike="noStrike" dirty="0">
                          <a:solidFill>
                            <a:srgbClr val="1A2C37"/>
                          </a:solidFill>
                          <a:effectLst/>
                          <a:latin typeface="Times New Roman" panose="02020603050405020304" pitchFamily="18" charset="0"/>
                        </a:rPr>
                        <a:t> 14.10.</a:t>
                      </a:r>
                    </a:p>
                    <a:p>
                      <a:pPr algn="ctr" fontAlgn="ctr"/>
                      <a:r>
                        <a:rPr lang="cs-CZ" sz="1100" b="1" i="0" u="none" strike="noStrike" dirty="0">
                          <a:solidFill>
                            <a:srgbClr val="1A2C37"/>
                          </a:solidFill>
                          <a:effectLst/>
                          <a:latin typeface="Times New Roman" panose="02020603050405020304" pitchFamily="18" charset="0"/>
                        </a:rPr>
                        <a:t>2018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1A2C37"/>
                          </a:solidFill>
                          <a:effectLst/>
                          <a:latin typeface="Times New Roman" panose="02020603050405020304" pitchFamily="18" charset="0"/>
                        </a:rPr>
                        <a:t>SK Sokol Brozany/Lukavec - 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000" b="1" i="0" u="none" strike="noStrike" dirty="0">
                          <a:solidFill>
                            <a:srgbClr val="1A2C37"/>
                          </a:solidFill>
                          <a:effectLst/>
                          <a:latin typeface="Times New Roman" panose="02020603050405020304" pitchFamily="18" charset="0"/>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000" b="1" i="0" u="none" strike="noStrike" dirty="0">
                          <a:solidFill>
                            <a:srgbClr val="000000"/>
                          </a:solidFill>
                          <a:effectLst/>
                          <a:latin typeface="Times New Roman" panose="02020603050405020304" pitchFamily="18" charset="0"/>
                        </a:rPr>
                        <a:t>3:5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323301891"/>
                  </a:ext>
                </a:extLst>
              </a:tr>
              <a:tr h="611176">
                <a:tc>
                  <a:txBody>
                    <a:bodyPr/>
                    <a:lstStyle/>
                    <a:p>
                      <a:pPr algn="ctr" fontAlgn="ctr"/>
                      <a:r>
                        <a:rPr lang="cs-CZ" sz="1100" b="1" i="0" u="none" strike="noStrike" dirty="0">
                          <a:solidFill>
                            <a:srgbClr val="1A2C37"/>
                          </a:solidFill>
                          <a:effectLst/>
                          <a:latin typeface="Times New Roman" panose="02020603050405020304" pitchFamily="18" charset="0"/>
                        </a:rPr>
                        <a:t> 14.10.</a:t>
                      </a:r>
                    </a:p>
                    <a:p>
                      <a:pPr algn="ctr" fontAlgn="ctr"/>
                      <a:r>
                        <a:rPr lang="cs-CZ" sz="1100" b="1" i="0" u="none" strike="noStrike" dirty="0">
                          <a:solidFill>
                            <a:srgbClr val="1A2C37"/>
                          </a:solidFill>
                          <a:effectLst/>
                          <a:latin typeface="Times New Roman" panose="02020603050405020304" pitchFamily="18" charset="0"/>
                        </a:rPr>
                        <a:t>2018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600" b="1" i="0" u="none" strike="noStrike" dirty="0">
                          <a:solidFill>
                            <a:srgbClr val="1A2C37"/>
                          </a:solidFill>
                          <a:effectLst/>
                          <a:latin typeface="Times New Roman" panose="02020603050405020304" pitchFamily="18" charset="0"/>
                        </a:rPr>
                        <a:t>MSK Benešov </a:t>
                      </a:r>
                      <a:r>
                        <a:rPr lang="cs-CZ" sz="1600" b="1" i="0" u="none" strike="noStrike" dirty="0" err="1">
                          <a:solidFill>
                            <a:srgbClr val="1A2C37"/>
                          </a:solidFill>
                          <a:effectLst/>
                          <a:latin typeface="Times New Roman" panose="02020603050405020304" pitchFamily="18" charset="0"/>
                        </a:rPr>
                        <a:t>n.P</a:t>
                      </a:r>
                      <a:r>
                        <a:rPr lang="cs-CZ" sz="1600" b="1" i="0" u="none" strike="noStrike" dirty="0">
                          <a:solidFill>
                            <a:srgbClr val="1A2C37"/>
                          </a:solidFill>
                          <a:effectLst/>
                          <a:latin typeface="Times New Roman" panose="02020603050405020304" pitchFamily="18" charset="0"/>
                        </a:rPr>
                        <a:t>./Boletice - FK 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2000" b="1" i="0" u="none" strike="noStrike" dirty="0">
                          <a:solidFill>
                            <a:srgbClr val="1A2C37"/>
                          </a:solidFill>
                          <a:effectLst/>
                          <a:latin typeface="Times New Roman" panose="02020603050405020304" pitchFamily="18" charset="0"/>
                        </a:rPr>
                        <a:t>0:11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2000" b="1" i="0" u="none" strike="noStrike" dirty="0">
                          <a:solidFill>
                            <a:srgbClr val="000000"/>
                          </a:solidFill>
                          <a:effectLst/>
                          <a:latin typeface="Times New Roman" panose="02020603050405020304" pitchFamily="18" charset="0"/>
                        </a:rPr>
                        <a:t> 1:13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3068374816"/>
                  </a:ext>
                </a:extLst>
              </a:tr>
              <a:tr h="611176">
                <a:tc>
                  <a:txBody>
                    <a:bodyPr/>
                    <a:lstStyle/>
                    <a:p>
                      <a:pPr algn="ctr" fontAlgn="ctr"/>
                      <a:r>
                        <a:rPr lang="cs-CZ" sz="1100" b="1" i="0" u="none" strike="noStrike" dirty="0">
                          <a:solidFill>
                            <a:srgbClr val="1A2C37"/>
                          </a:solidFill>
                          <a:effectLst/>
                          <a:latin typeface="Times New Roman" panose="02020603050405020304" pitchFamily="18" charset="0"/>
                        </a:rPr>
                        <a:t> 14.10.</a:t>
                      </a:r>
                    </a:p>
                    <a:p>
                      <a:pPr algn="ctr" fontAlgn="ctr"/>
                      <a:r>
                        <a:rPr lang="cs-CZ" sz="1100" b="1" i="0" u="none" strike="noStrike" dirty="0">
                          <a:solidFill>
                            <a:srgbClr val="1A2C37"/>
                          </a:solidFill>
                          <a:effectLst/>
                          <a:latin typeface="Times New Roman" panose="02020603050405020304" pitchFamily="18" charset="0"/>
                        </a:rPr>
                        <a:t>2018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1A2C37"/>
                          </a:solidFill>
                          <a:effectLst/>
                          <a:latin typeface="Times New Roman" panose="02020603050405020304" pitchFamily="18" charset="0"/>
                        </a:rPr>
                        <a:t>ASK Lovosice – </a:t>
                      </a:r>
                    </a:p>
                    <a:p>
                      <a:pPr algn="ctr" fontAlgn="ctr"/>
                      <a:r>
                        <a:rPr lang="cs-CZ" sz="1600" b="1" i="0" u="none" strike="noStrike" dirty="0">
                          <a:solidFill>
                            <a:srgbClr val="1A2C37"/>
                          </a:solidFill>
                          <a:effectLst/>
                          <a:latin typeface="Times New Roman" panose="02020603050405020304" pitchFamily="18" charset="0"/>
                        </a:rPr>
                        <a:t>MSK Trmice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000" b="1" i="0" u="none" strike="noStrike" dirty="0">
                          <a:solidFill>
                            <a:srgbClr val="1A2C37"/>
                          </a:solidFill>
                          <a:effectLst/>
                          <a:latin typeface="Times New Roman" panose="02020603050405020304" pitchFamily="18" charset="0"/>
                        </a:rPr>
                        <a:t> 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000" b="1" i="0" u="none" strike="noStrike" dirty="0">
                          <a:solidFill>
                            <a:srgbClr val="000000"/>
                          </a:solidFill>
                          <a:effectLst/>
                          <a:latin typeface="Times New Roman" panose="02020603050405020304" pitchFamily="18" charset="0"/>
                        </a:rPr>
                        <a:t>9:1</a:t>
                      </a:r>
                      <a:r>
                        <a:rPr lang="cs-CZ" sz="3600" b="1" i="0" u="none" strike="noStrike" dirty="0">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510353476"/>
                  </a:ext>
                </a:extLst>
              </a:tr>
            </a:tbl>
          </a:graphicData>
        </a:graphic>
      </p:graphicFrame>
      <p:sp>
        <p:nvSpPr>
          <p:cNvPr id="13" name="TextovéPole 12"/>
          <p:cNvSpPr txBox="1"/>
          <p:nvPr/>
        </p:nvSpPr>
        <p:spPr>
          <a:xfrm>
            <a:off x="93424" y="883196"/>
            <a:ext cx="4752528" cy="3139321"/>
          </a:xfrm>
          <a:prstGeom prst="rect">
            <a:avLst/>
          </a:prstGeom>
          <a:pattFill prst="dashDnDiag">
            <a:fgClr>
              <a:srgbClr val="99FFCC"/>
            </a:fgClr>
            <a:bgClr>
              <a:schemeClr val="bg1"/>
            </a:bgClr>
          </a:pattFill>
          <a:effectLst>
            <a:glow rad="101600">
              <a:schemeClr val="accent1">
                <a:lumMod val="40000"/>
                <a:lumOff val="60000"/>
                <a:alpha val="40000"/>
              </a:schemeClr>
            </a:glow>
            <a:softEdge rad="241300"/>
          </a:effectLst>
        </p:spPr>
        <p:txBody>
          <a:bodyPr wrap="square" rtlCol="0">
            <a:spAutoFit/>
          </a:bodyPr>
          <a:lstStyle/>
          <a:p>
            <a:pPr algn="just"/>
            <a:r>
              <a:rPr lang="cs-CZ" sz="1100" dirty="0">
                <a:latin typeface="Arial" panose="020B0604020202020204" pitchFamily="34" charset="0"/>
                <a:cs typeface="Arial" panose="020B0604020202020204" pitchFamily="34" charset="0"/>
              </a:rPr>
              <a:t>Vilémov poprvé v soutěži zaváhal a hned to stálo za to. Prohrál doma se Srbicemi 4:0. Druhý den v neděli toho okamžitě využily Louny, které ve šlágru kola porazily doma Lovosice 3:1. Louny se dostaly na 1. místo a na 2. spadl Vilémov. 3. až 5. místo zaujímají 3 týmy s 19 body. Podle nejlepšího skóre Srbice, Krupka, Lovosice. Srbice potvrzují předsezonní tipy jako na jednoho z favoritů soutěže.  Krupka začíná v posledních kolech ztrácet. Lovosice jako nováček jsou překvapením.  Nahoru v tabulce se snaží dostat i naše mužstvo, které má 17 bodů a je na 6. místě. 7. jsou Modlany, které dohání špatný začátek. 8., 9., 10., 11. místo patří mužstvům se 14 body v tomto pořadí. Horní Jiřetín, Žatec, </a:t>
            </a:r>
            <a:r>
              <a:rPr lang="cs-CZ" sz="1100" dirty="0" err="1">
                <a:latin typeface="Arial" panose="020B0604020202020204" pitchFamily="34" charset="0"/>
                <a:cs typeface="Arial" panose="020B0604020202020204" pitchFamily="34" charset="0"/>
              </a:rPr>
              <a:t>Brná</a:t>
            </a:r>
            <a:r>
              <a:rPr lang="cs-CZ" sz="1100" dirty="0">
                <a:latin typeface="Arial" panose="020B0604020202020204" pitchFamily="34" charset="0"/>
                <a:cs typeface="Arial" panose="020B0604020202020204" pitchFamily="34" charset="0"/>
              </a:rPr>
              <a:t>, Litoměřicko B. Na 12. místě s 10 body je FK Jílové.  Soutěž začalo dobře, ale pak se něco zadrhlo a poslední výhru má z 8. září 2018. Nováček z Dobroměřic je 13.  a má stejně bodů jako 14. Perštejn, který v posledních kolech dostává docela slušné příděly. Na posledních 2 místech jsou se 6 body Kadaň a Modrá. Rozdíl mezi nimi je ten, že Kadaň v posledních 6 zápasech prohrála a Modrák naopak v posledních 2 zápasech získala 4 body.   	  </a:t>
            </a:r>
          </a:p>
        </p:txBody>
      </p:sp>
      <p:pic>
        <p:nvPicPr>
          <p:cNvPr id="15" name="Obrázek 14"/>
          <p:cNvPicPr>
            <a:picLocks noChangeAspect="1"/>
          </p:cNvPicPr>
          <p:nvPr/>
        </p:nvPicPr>
        <p:blipFill>
          <a:blip r:embed="rId2"/>
          <a:stretch>
            <a:fillRect/>
          </a:stretch>
        </p:blipFill>
        <p:spPr>
          <a:xfrm>
            <a:off x="93424" y="4168274"/>
            <a:ext cx="4752528" cy="2819256"/>
          </a:xfrm>
          <a:prstGeom prst="rect">
            <a:avLst/>
          </a:prstGeom>
        </p:spPr>
      </p:pic>
      <p:sp>
        <p:nvSpPr>
          <p:cNvPr id="16" name="TextovéPole 15"/>
          <p:cNvSpPr txBox="1"/>
          <p:nvPr/>
        </p:nvSpPr>
        <p:spPr>
          <a:xfrm>
            <a:off x="93424" y="91108"/>
            <a:ext cx="4752528" cy="646331"/>
          </a:xfrm>
          <a:prstGeom prst="rect">
            <a:avLst/>
          </a:prstGeom>
          <a:blipFill>
            <a:blip r:embed="rId3"/>
            <a:tile tx="0" ty="0" sx="100000" sy="100000" flip="none" algn="tl"/>
          </a:blipFill>
          <a:effectLst>
            <a:softEdge rad="0"/>
          </a:effectLst>
        </p:spPr>
        <p:txBody>
          <a:bodyPr wrap="square" rtlCol="0">
            <a:spAutoFit/>
          </a:bodyPr>
          <a:lstStyle/>
          <a:p>
            <a:pPr algn="ctr"/>
            <a:r>
              <a:rPr lang="cs-CZ" sz="1800" dirty="0">
                <a:latin typeface="Arial Black" panose="020B0A04020102020204" pitchFamily="34" charset="0"/>
              </a:rPr>
              <a:t>Pořadí a vývoj v tabulce Ústeckého přeboru dospělých po 10 kolech</a:t>
            </a:r>
          </a:p>
        </p:txBody>
      </p:sp>
      <p:sp>
        <p:nvSpPr>
          <p:cNvPr id="6" name="TextovéPole 5">
            <a:extLst>
              <a:ext uri="{FF2B5EF4-FFF2-40B4-BE49-F238E27FC236}">
                <a16:creationId xmlns:a16="http://schemas.microsoft.com/office/drawing/2014/main" id="{E0E5DA13-7AD3-4C9B-95D8-6A002B6823BF}"/>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7" name="TextovéPole 6">
            <a:extLst>
              <a:ext uri="{FF2B5EF4-FFF2-40B4-BE49-F238E27FC236}">
                <a16:creationId xmlns:a16="http://schemas.microsoft.com/office/drawing/2014/main" id="{925C7352-18DD-4F05-8813-CC4717BDC1F2}"/>
              </a:ext>
            </a:extLst>
          </p:cNvPr>
          <p:cNvSpPr txBox="1"/>
          <p:nvPr/>
        </p:nvSpPr>
        <p:spPr>
          <a:xfrm>
            <a:off x="7438425"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03DE634-7BCC-4F85-8132-E169B7DAFEFC}"/>
              </a:ext>
            </a:extLst>
          </p:cNvPr>
          <p:cNvSpPr txBox="1"/>
          <p:nvPr/>
        </p:nvSpPr>
        <p:spPr>
          <a:xfrm>
            <a:off x="5616600" y="1251117"/>
            <a:ext cx="4464496" cy="2446824"/>
          </a:xfrm>
          <a:prstGeom prst="rect">
            <a:avLst/>
          </a:prstGeom>
          <a:solidFill>
            <a:schemeClr val="accent3">
              <a:lumMod val="85000"/>
            </a:schemeClr>
          </a:solidFill>
          <a:ln w="41275">
            <a:solidFill>
              <a:srgbClr val="FF5050"/>
            </a:solidFill>
          </a:ln>
          <a:effectLst>
            <a:softEdge rad="0"/>
          </a:effectLst>
        </p:spPr>
        <p:txBody>
          <a:bodyPr wrap="square" rtlCol="0">
            <a:spAutoFit/>
          </a:bodyPr>
          <a:lstStyle/>
          <a:p>
            <a:pPr algn="ctr"/>
            <a:r>
              <a:rPr lang="cs-CZ" sz="1700" u="sng" dirty="0">
                <a:latin typeface="Arial Black" panose="020B0A04020102020204" pitchFamily="34" charset="0"/>
              </a:rPr>
              <a:t>Výsledky 9. kola Přeboru dospělých</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Kadaň – SK Modlany  2:6     </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SK Štětí – TJ Perštejn     7:3</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ASK Lovosice – FK Dobroměřice 3:1 </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TJ TK Krupka – SK </a:t>
            </a:r>
            <a:r>
              <a:rPr lang="cs-CZ" sz="1700" dirty="0" err="1">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Stap</a:t>
            </a:r>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Vilémov 1:2 PK</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TJ Srbice – FK SEKO Louny  1:2</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TJ Horní Jiřetín – SK </a:t>
            </a:r>
            <a:r>
              <a:rPr lang="cs-CZ" sz="1700" dirty="0" err="1">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Brná</a:t>
            </a:r>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5:2 </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Slavoj Žatec – FK Litoměřicko B  2:4</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Jiskra Modrá – FK Jílové </a:t>
            </a:r>
            <a:endParaRPr lang="cs-CZ" sz="1700" dirty="0">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603DE634-7BCC-4F85-8132-E169B7DAFEFC}"/>
              </a:ext>
            </a:extLst>
          </p:cNvPr>
          <p:cNvSpPr txBox="1"/>
          <p:nvPr/>
        </p:nvSpPr>
        <p:spPr>
          <a:xfrm>
            <a:off x="5544592" y="4123556"/>
            <a:ext cx="4536504" cy="2708434"/>
          </a:xfrm>
          <a:prstGeom prst="rect">
            <a:avLst/>
          </a:prstGeom>
          <a:solidFill>
            <a:srgbClr val="FFFF99"/>
          </a:solidFill>
          <a:ln w="34925">
            <a:solidFill>
              <a:srgbClr val="00CC00"/>
            </a:solidFill>
          </a:ln>
          <a:effectLst>
            <a:softEdge rad="0"/>
          </a:effectLst>
        </p:spPr>
        <p:txBody>
          <a:bodyPr wrap="square" rtlCol="0">
            <a:spAutoFit/>
          </a:bodyPr>
          <a:lstStyle/>
          <a:p>
            <a:pPr algn="ctr"/>
            <a:r>
              <a:rPr lang="cs-CZ" sz="1700" u="sng" dirty="0">
                <a:latin typeface="Arial Black" panose="020B0A04020102020204" pitchFamily="34" charset="0"/>
              </a:rPr>
              <a:t>Výsledky 10. kola Přeboru dospělých</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Dobroměřice– FK Modrá  1:2  PK</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SK Vilémov – TJ Srbice   0:4</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SK Modlany – TJ Krupka    4:1</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SK </a:t>
            </a:r>
            <a:r>
              <a:rPr lang="cs-CZ" sz="1700" dirty="0" err="1">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Brná</a:t>
            </a:r>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–TJ Kadaň   4:1</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TJ Perštejn – TJ Horní Jiřetín  0:5</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Slavoj Žatec – SK Štětí    0:1</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Litoměřicko B- FK Jílové   5:4</a:t>
            </a:r>
          </a:p>
          <a:p>
            <a:r>
              <a:rPr lang="cs-CZ" sz="17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FK SEKO Louny – ASK Lovosice 3:1	</a:t>
            </a:r>
            <a:endParaRPr lang="cs-CZ" sz="1700" dirty="0">
              <a:latin typeface="Arial" panose="020B0604020202020204" pitchFamily="34" charset="0"/>
              <a:cs typeface="Arial" panose="020B0604020202020204" pitchFamily="34" charset="0"/>
            </a:endParaRPr>
          </a:p>
        </p:txBody>
      </p:sp>
      <p:sp>
        <p:nvSpPr>
          <p:cNvPr id="5" name="Obdélník 4">
            <a:extLst>
              <a:ext uri="{FF2B5EF4-FFF2-40B4-BE49-F238E27FC236}">
                <a16:creationId xmlns:a16="http://schemas.microsoft.com/office/drawing/2014/main" id="{F75DC346-8FB2-449F-B08D-FE408092AFA8}"/>
              </a:ext>
            </a:extLst>
          </p:cNvPr>
          <p:cNvSpPr/>
          <p:nvPr/>
        </p:nvSpPr>
        <p:spPr>
          <a:xfrm>
            <a:off x="5688608" y="91108"/>
            <a:ext cx="4320480" cy="954107"/>
          </a:xfrm>
          <a:prstGeom prst="rect">
            <a:avLst/>
          </a:prstGeom>
          <a:solidFill>
            <a:schemeClr val="bg1"/>
          </a:solidFill>
          <a:ln w="66675">
            <a:solidFill>
              <a:srgbClr val="3333CC"/>
            </a:solidFill>
            <a:prstDash val="sysDash"/>
          </a:ln>
          <a:effectLst>
            <a:innerShdw blurRad="114300" dist="1333500" dir="900000">
              <a:srgbClr val="CCFF66"/>
            </a:innerShdw>
          </a:effectLst>
        </p:spPr>
        <p:txBody>
          <a:bodyPr wrap="square" lIns="91440" tIns="45720" rIns="91440" bIns="45720">
            <a:spAutoFit/>
          </a:bodyPr>
          <a:lstStyle/>
          <a:p>
            <a:pPr algn="ctr"/>
            <a:r>
              <a:rPr lang="cs-CZ" sz="2800" b="1" cap="none" spc="0" dirty="0">
                <a:ln w="9525">
                  <a:noFill/>
                  <a:prstDash val="solid"/>
                </a:ln>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Poslední 2 kola </a:t>
            </a:r>
          </a:p>
          <a:p>
            <a:pPr algn="ctr"/>
            <a:r>
              <a:rPr lang="cs-CZ" sz="2800" b="1" cap="none" spc="0" dirty="0">
                <a:ln w="9525">
                  <a:noFill/>
                  <a:prstDash val="solid"/>
                </a:ln>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přeboru dospělých</a:t>
            </a:r>
          </a:p>
        </p:txBody>
      </p:sp>
      <p:graphicFrame>
        <p:nvGraphicFramePr>
          <p:cNvPr id="8" name="Tabulka 7"/>
          <p:cNvGraphicFramePr>
            <a:graphicFrameLocks noGrp="1"/>
          </p:cNvGraphicFramePr>
          <p:nvPr>
            <p:extLst>
              <p:ext uri="{D42A27DB-BD31-4B8C-83A1-F6EECF244321}">
                <p14:modId xmlns:p14="http://schemas.microsoft.com/office/powerpoint/2010/main" val="765246913"/>
              </p:ext>
            </p:extLst>
          </p:nvPr>
        </p:nvGraphicFramePr>
        <p:xfrm>
          <a:off x="124505" y="1497209"/>
          <a:ext cx="4700007" cy="2716527"/>
        </p:xfrm>
        <a:graphic>
          <a:graphicData uri="http://schemas.openxmlformats.org/drawingml/2006/table">
            <a:tbl>
              <a:tblPr/>
              <a:tblGrid>
                <a:gridCol w="232267">
                  <a:extLst>
                    <a:ext uri="{9D8B030D-6E8A-4147-A177-3AD203B41FA5}">
                      <a16:colId xmlns:a16="http://schemas.microsoft.com/office/drawing/2014/main" val="3614692851"/>
                    </a:ext>
                  </a:extLst>
                </a:gridCol>
                <a:gridCol w="273256">
                  <a:extLst>
                    <a:ext uri="{9D8B030D-6E8A-4147-A177-3AD203B41FA5}">
                      <a16:colId xmlns:a16="http://schemas.microsoft.com/office/drawing/2014/main" val="3638751648"/>
                    </a:ext>
                  </a:extLst>
                </a:gridCol>
                <a:gridCol w="1834233">
                  <a:extLst>
                    <a:ext uri="{9D8B030D-6E8A-4147-A177-3AD203B41FA5}">
                      <a16:colId xmlns:a16="http://schemas.microsoft.com/office/drawing/2014/main" val="285461320"/>
                    </a:ext>
                  </a:extLst>
                </a:gridCol>
                <a:gridCol w="245931">
                  <a:extLst>
                    <a:ext uri="{9D8B030D-6E8A-4147-A177-3AD203B41FA5}">
                      <a16:colId xmlns:a16="http://schemas.microsoft.com/office/drawing/2014/main" val="4027096223"/>
                    </a:ext>
                  </a:extLst>
                </a:gridCol>
                <a:gridCol w="245931">
                  <a:extLst>
                    <a:ext uri="{9D8B030D-6E8A-4147-A177-3AD203B41FA5}">
                      <a16:colId xmlns:a16="http://schemas.microsoft.com/office/drawing/2014/main" val="637595117"/>
                    </a:ext>
                  </a:extLst>
                </a:gridCol>
                <a:gridCol w="194695">
                  <a:extLst>
                    <a:ext uri="{9D8B030D-6E8A-4147-A177-3AD203B41FA5}">
                      <a16:colId xmlns:a16="http://schemas.microsoft.com/office/drawing/2014/main" val="609330309"/>
                    </a:ext>
                  </a:extLst>
                </a:gridCol>
                <a:gridCol w="194695">
                  <a:extLst>
                    <a:ext uri="{9D8B030D-6E8A-4147-A177-3AD203B41FA5}">
                      <a16:colId xmlns:a16="http://schemas.microsoft.com/office/drawing/2014/main" val="3858130652"/>
                    </a:ext>
                  </a:extLst>
                </a:gridCol>
                <a:gridCol w="259593">
                  <a:extLst>
                    <a:ext uri="{9D8B030D-6E8A-4147-A177-3AD203B41FA5}">
                      <a16:colId xmlns:a16="http://schemas.microsoft.com/office/drawing/2014/main" val="687986758"/>
                    </a:ext>
                  </a:extLst>
                </a:gridCol>
                <a:gridCol w="696803">
                  <a:extLst>
                    <a:ext uri="{9D8B030D-6E8A-4147-A177-3AD203B41FA5}">
                      <a16:colId xmlns:a16="http://schemas.microsoft.com/office/drawing/2014/main" val="1922480875"/>
                    </a:ext>
                  </a:extLst>
                </a:gridCol>
                <a:gridCol w="235683">
                  <a:extLst>
                    <a:ext uri="{9D8B030D-6E8A-4147-A177-3AD203B41FA5}">
                      <a16:colId xmlns:a16="http://schemas.microsoft.com/office/drawing/2014/main" val="2295542410"/>
                    </a:ext>
                  </a:extLst>
                </a:gridCol>
                <a:gridCol w="286920">
                  <a:extLst>
                    <a:ext uri="{9D8B030D-6E8A-4147-A177-3AD203B41FA5}">
                      <a16:colId xmlns:a16="http://schemas.microsoft.com/office/drawing/2014/main" val="3625701860"/>
                    </a:ext>
                  </a:extLst>
                </a:gridCol>
              </a:tblGrid>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43710029"/>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starších žáků 2018/2019 po 8.kole 10 odehraných </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85569765"/>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FK Litoměřicko, </a:t>
                      </a:r>
                      <a:r>
                        <a:rPr lang="cs-CZ" sz="1050" b="1" i="0" u="none" strike="noStrike" dirty="0" err="1">
                          <a:solidFill>
                            <a:srgbClr val="000000"/>
                          </a:solidFill>
                          <a:effectLst/>
                          <a:latin typeface="Arial" panose="020B0604020202020204" pitchFamily="34" charset="0"/>
                        </a:rPr>
                        <a:t>z.s</a:t>
                      </a:r>
                      <a:r>
                        <a:rPr lang="cs-CZ" sz="105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47:5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11818190"/>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42:23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82589204"/>
                  </a:ext>
                </a:extLst>
              </a:tr>
              <a:tr h="30174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52:28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43264230"/>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32:21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07701385"/>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Calibri" panose="020F0502020204030204" pitchFamily="34" charset="0"/>
                        </a:rPr>
                        <a:t>52:45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02300779"/>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20:17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58213517"/>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33:40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99412591"/>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20:53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74403331"/>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14:80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98832075"/>
                  </a:ext>
                </a:extLst>
              </a:tr>
              <a:tr h="18859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31292388"/>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2833709861"/>
              </p:ext>
            </p:extLst>
          </p:nvPr>
        </p:nvGraphicFramePr>
        <p:xfrm>
          <a:off x="117595" y="4339580"/>
          <a:ext cx="4677197" cy="2571750"/>
        </p:xfrm>
        <a:graphic>
          <a:graphicData uri="http://schemas.openxmlformats.org/drawingml/2006/table">
            <a:tbl>
              <a:tblPr/>
              <a:tblGrid>
                <a:gridCol w="332847">
                  <a:extLst>
                    <a:ext uri="{9D8B030D-6E8A-4147-A177-3AD203B41FA5}">
                      <a16:colId xmlns:a16="http://schemas.microsoft.com/office/drawing/2014/main" val="3149293532"/>
                    </a:ext>
                  </a:extLst>
                </a:gridCol>
                <a:gridCol w="291241">
                  <a:extLst>
                    <a:ext uri="{9D8B030D-6E8A-4147-A177-3AD203B41FA5}">
                      <a16:colId xmlns:a16="http://schemas.microsoft.com/office/drawing/2014/main" val="2944685857"/>
                    </a:ext>
                  </a:extLst>
                </a:gridCol>
                <a:gridCol w="1903470">
                  <a:extLst>
                    <a:ext uri="{9D8B030D-6E8A-4147-A177-3AD203B41FA5}">
                      <a16:colId xmlns:a16="http://schemas.microsoft.com/office/drawing/2014/main" val="4102627985"/>
                    </a:ext>
                  </a:extLst>
                </a:gridCol>
                <a:gridCol w="235767">
                  <a:extLst>
                    <a:ext uri="{9D8B030D-6E8A-4147-A177-3AD203B41FA5}">
                      <a16:colId xmlns:a16="http://schemas.microsoft.com/office/drawing/2014/main" val="1690592453"/>
                    </a:ext>
                  </a:extLst>
                </a:gridCol>
                <a:gridCol w="197628">
                  <a:extLst>
                    <a:ext uri="{9D8B030D-6E8A-4147-A177-3AD203B41FA5}">
                      <a16:colId xmlns:a16="http://schemas.microsoft.com/office/drawing/2014/main" val="1304515970"/>
                    </a:ext>
                  </a:extLst>
                </a:gridCol>
                <a:gridCol w="197628">
                  <a:extLst>
                    <a:ext uri="{9D8B030D-6E8A-4147-A177-3AD203B41FA5}">
                      <a16:colId xmlns:a16="http://schemas.microsoft.com/office/drawing/2014/main" val="4118047453"/>
                    </a:ext>
                  </a:extLst>
                </a:gridCol>
                <a:gridCol w="197628">
                  <a:extLst>
                    <a:ext uri="{9D8B030D-6E8A-4147-A177-3AD203B41FA5}">
                      <a16:colId xmlns:a16="http://schemas.microsoft.com/office/drawing/2014/main" val="3539869389"/>
                    </a:ext>
                  </a:extLst>
                </a:gridCol>
                <a:gridCol w="197628">
                  <a:extLst>
                    <a:ext uri="{9D8B030D-6E8A-4147-A177-3AD203B41FA5}">
                      <a16:colId xmlns:a16="http://schemas.microsoft.com/office/drawing/2014/main" val="135601291"/>
                    </a:ext>
                  </a:extLst>
                </a:gridCol>
                <a:gridCol w="485402">
                  <a:extLst>
                    <a:ext uri="{9D8B030D-6E8A-4147-A177-3AD203B41FA5}">
                      <a16:colId xmlns:a16="http://schemas.microsoft.com/office/drawing/2014/main" val="2278536297"/>
                    </a:ext>
                  </a:extLst>
                </a:gridCol>
                <a:gridCol w="374453">
                  <a:extLst>
                    <a:ext uri="{9D8B030D-6E8A-4147-A177-3AD203B41FA5}">
                      <a16:colId xmlns:a16="http://schemas.microsoft.com/office/drawing/2014/main" val="1412337522"/>
                    </a:ext>
                  </a:extLst>
                </a:gridCol>
                <a:gridCol w="263505">
                  <a:extLst>
                    <a:ext uri="{9D8B030D-6E8A-4147-A177-3AD203B41FA5}">
                      <a16:colId xmlns:a16="http://schemas.microsoft.com/office/drawing/2014/main" val="1583026898"/>
                    </a:ext>
                  </a:extLst>
                </a:gridCol>
              </a:tblGrid>
              <a:tr h="4648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8654064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mladších žáků 2018/2019 po 8.kole 10 odehraných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8859322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55:8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529825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50:35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70726615"/>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52:27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4408443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Calibri" panose="020F0502020204030204" pitchFamily="34" charset="0"/>
                        </a:rPr>
                        <a:t>73:25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9622234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59:24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5165749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63:31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6612448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30:38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6599804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13:106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331941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11:112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002572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01995756"/>
                  </a:ext>
                </a:extLst>
              </a:tr>
            </a:tbl>
          </a:graphicData>
        </a:graphic>
      </p:graphicFrame>
      <p:sp>
        <p:nvSpPr>
          <p:cNvPr id="10" name="TextovéPole 9"/>
          <p:cNvSpPr txBox="1"/>
          <p:nvPr/>
        </p:nvSpPr>
        <p:spPr>
          <a:xfrm>
            <a:off x="147314" y="213137"/>
            <a:ext cx="4677197" cy="1015663"/>
          </a:xfrm>
          <a:prstGeom prst="rect">
            <a:avLst/>
          </a:prstGeom>
          <a:pattFill prst="dashHorz">
            <a:fgClr>
              <a:srgbClr val="FFFF00"/>
            </a:fgClr>
            <a:bgClr>
              <a:schemeClr val="bg1"/>
            </a:bgClr>
          </a:pattFill>
          <a:ln w="57150" cmpd="dbl">
            <a:solidFill>
              <a:srgbClr val="0066CC"/>
            </a:solidFill>
            <a:prstDash val="dash"/>
          </a:ln>
          <a:effectLst>
            <a:glow>
              <a:srgbClr val="FFFF66"/>
            </a:glow>
            <a:softEdge rad="0"/>
          </a:effectLst>
        </p:spPr>
        <p:txBody>
          <a:bodyPr wrap="square" rtlCol="0">
            <a:spAutoFit/>
          </a:bodyPr>
          <a:lstStyle/>
          <a:p>
            <a:pPr algn="ctr"/>
            <a:r>
              <a:rPr lang="cs-CZ" sz="2000" dirty="0">
                <a:latin typeface="Arial Black" panose="020B0A04020102020204" pitchFamily="34" charset="0"/>
              </a:rPr>
              <a:t>Žáci měli minulé kolo volno. Starší </a:t>
            </a:r>
            <a:r>
              <a:rPr lang="cs-CZ" sz="2000" dirty="0" smtClean="0">
                <a:latin typeface="Arial Black" panose="020B0A04020102020204" pitchFamily="34" charset="0"/>
              </a:rPr>
              <a:t>jsou </a:t>
            </a:r>
            <a:r>
              <a:rPr lang="cs-CZ" sz="2000" dirty="0">
                <a:latin typeface="Arial Black" panose="020B0A04020102020204" pitchFamily="34" charset="0"/>
              </a:rPr>
              <a:t>ve středu tabulky. Mladší spadli z 2.místa na 4.</a:t>
            </a:r>
          </a:p>
        </p:txBody>
      </p:sp>
      <p:sp>
        <p:nvSpPr>
          <p:cNvPr id="11" name="TextovéPole 10">
            <a:extLst>
              <a:ext uri="{FF2B5EF4-FFF2-40B4-BE49-F238E27FC236}">
                <a16:creationId xmlns:a16="http://schemas.microsoft.com/office/drawing/2014/main" id="{438161E4-52D3-4547-86FA-267DB4E1E84C}"/>
              </a:ext>
            </a:extLst>
          </p:cNvPr>
          <p:cNvSpPr txBox="1"/>
          <p:nvPr/>
        </p:nvSpPr>
        <p:spPr>
          <a:xfrm>
            <a:off x="7632824" y="693244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2" name="TextovéPole 11">
            <a:extLst>
              <a:ext uri="{FF2B5EF4-FFF2-40B4-BE49-F238E27FC236}">
                <a16:creationId xmlns:a16="http://schemas.microsoft.com/office/drawing/2014/main" id="{925C7352-18DD-4F05-8813-CC4717BDC1F2}"/>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3759845074"/>
              </p:ext>
            </p:extLst>
          </p:nvPr>
        </p:nvGraphicFramePr>
        <p:xfrm>
          <a:off x="143992" y="163116"/>
          <a:ext cx="4600279" cy="6706045"/>
        </p:xfrm>
        <a:graphic>
          <a:graphicData uri="http://schemas.openxmlformats.org/drawingml/2006/table">
            <a:tbl>
              <a:tblPr/>
              <a:tblGrid>
                <a:gridCol w="1256510">
                  <a:extLst>
                    <a:ext uri="{9D8B030D-6E8A-4147-A177-3AD203B41FA5}">
                      <a16:colId xmlns:a16="http://schemas.microsoft.com/office/drawing/2014/main" val="3213751755"/>
                    </a:ext>
                  </a:extLst>
                </a:gridCol>
                <a:gridCol w="1786112">
                  <a:extLst>
                    <a:ext uri="{9D8B030D-6E8A-4147-A177-3AD203B41FA5}">
                      <a16:colId xmlns:a16="http://schemas.microsoft.com/office/drawing/2014/main" val="2253396664"/>
                    </a:ext>
                  </a:extLst>
                </a:gridCol>
                <a:gridCol w="1557657">
                  <a:extLst>
                    <a:ext uri="{9D8B030D-6E8A-4147-A177-3AD203B41FA5}">
                      <a16:colId xmlns:a16="http://schemas.microsoft.com/office/drawing/2014/main" val="2158623367"/>
                    </a:ext>
                  </a:extLst>
                </a:gridCol>
              </a:tblGrid>
              <a:tr h="270257">
                <a:tc gridSpan="3">
                  <a:txBody>
                    <a:bodyPr/>
                    <a:lstStyle/>
                    <a:p>
                      <a:pPr algn="ctr" rtl="0" fontAlgn="ctr"/>
                      <a:r>
                        <a:rPr lang="cs-CZ" sz="1400" b="1" i="0" u="none" strike="noStrike" dirty="0">
                          <a:solidFill>
                            <a:srgbClr val="000000"/>
                          </a:solidFill>
                          <a:effectLst/>
                          <a:latin typeface="Arial" panose="020B0604020202020204" pitchFamily="34" charset="0"/>
                        </a:rPr>
                        <a:t>11. kolo Ústeckého přeboru dospělých</a:t>
                      </a:r>
                    </a:p>
                  </a:txBody>
                  <a:tcPr marL="6929" marR="6929" marT="69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63464670"/>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20.10.2018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cs typeface="Arial" panose="020B0604020202020204" pitchFamily="34" charset="0"/>
                        </a:rPr>
                        <a:t>FK </a:t>
                      </a:r>
                      <a:r>
                        <a:rPr lang="cs-CZ" sz="1100" b="1" i="0" u="none" strike="noStrike" dirty="0" err="1">
                          <a:solidFill>
                            <a:srgbClr val="000000"/>
                          </a:solidFill>
                          <a:effectLst/>
                          <a:latin typeface="Arial" panose="020B0604020202020204" pitchFamily="34" charset="0"/>
                          <a:cs typeface="Arial" panose="020B0604020202020204" pitchFamily="34" charset="0"/>
                        </a:rPr>
                        <a:t>Tatran</a:t>
                      </a:r>
                      <a:r>
                        <a:rPr lang="cs-CZ" sz="1100" b="1" i="0" u="none" strike="noStrike" dirty="0">
                          <a:solidFill>
                            <a:srgbClr val="000000"/>
                          </a:solidFill>
                          <a:effectLst/>
                          <a:latin typeface="Arial" panose="020B0604020202020204" pitchFamily="34" charset="0"/>
                          <a:cs typeface="Arial" panose="020B0604020202020204" pitchFamily="34" charset="0"/>
                        </a:rPr>
                        <a:t> Kadaň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TJ Spartak Perštejn</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51701830"/>
                  </a:ext>
                </a:extLst>
              </a:tr>
              <a:tr h="322971">
                <a:tc>
                  <a:txBody>
                    <a:bodyPr/>
                    <a:lstStyle/>
                    <a:p>
                      <a:pPr algn="ctr" rtl="0" fontAlgn="ctr"/>
                      <a:r>
                        <a:rPr lang="cs-CZ" sz="1100" b="1" i="0" u="none" strike="noStrike" dirty="0">
                          <a:solidFill>
                            <a:srgbClr val="000000"/>
                          </a:solidFill>
                          <a:effectLst/>
                          <a:latin typeface="Arial" panose="020B0604020202020204" pitchFamily="34" charset="0"/>
                        </a:rPr>
                        <a:t>20.10.2018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cs typeface="Arial" panose="020B0604020202020204" pitchFamily="34" charset="0"/>
                        </a:rPr>
                        <a:t>ASK Lovosice</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SK </a:t>
                      </a:r>
                      <a:r>
                        <a:rPr lang="cs-CZ" sz="1100" b="1" i="0" kern="1200" dirty="0" err="1">
                          <a:solidFill>
                            <a:schemeClr val="tx1"/>
                          </a:solidFill>
                          <a:effectLst/>
                          <a:latin typeface="Arial" panose="020B0604020202020204" pitchFamily="34" charset="0"/>
                          <a:ea typeface="+mn-ea"/>
                          <a:cs typeface="Arial" panose="020B0604020202020204" pitchFamily="34" charset="0"/>
                        </a:rPr>
                        <a:t>STAPVilémov</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77895917"/>
                  </a:ext>
                </a:extLst>
              </a:tr>
              <a:tr h="214637">
                <a:tc>
                  <a:txBody>
                    <a:bodyPr/>
                    <a:lstStyle/>
                    <a:p>
                      <a:pPr algn="ctr" rtl="0" fontAlgn="ctr"/>
                      <a:r>
                        <a:rPr lang="cs-CZ" sz="1100" b="1" i="0" u="none" strike="noStrike" dirty="0">
                          <a:solidFill>
                            <a:srgbClr val="000000"/>
                          </a:solidFill>
                          <a:effectLst/>
                          <a:latin typeface="Arial" panose="020B0604020202020204" pitchFamily="34" charset="0"/>
                        </a:rPr>
                        <a:t>20.10.2018 15:30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TJ Krupka</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SK </a:t>
                      </a:r>
                      <a:r>
                        <a:rPr lang="cs-CZ" sz="1100" b="1" i="0" kern="1200" dirty="0" err="1">
                          <a:solidFill>
                            <a:schemeClr val="tx1"/>
                          </a:solidFill>
                          <a:effectLst/>
                          <a:latin typeface="Arial" panose="020B0604020202020204" pitchFamily="34" charset="0"/>
                          <a:ea typeface="+mn-ea"/>
                          <a:cs typeface="Arial" panose="020B0604020202020204" pitchFamily="34" charset="0"/>
                        </a:rPr>
                        <a:t>Brná</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00689624"/>
                  </a:ext>
                </a:extLst>
              </a:tr>
              <a:tr h="322971">
                <a:tc>
                  <a:txBody>
                    <a:bodyPr/>
                    <a:lstStyle/>
                    <a:p>
                      <a:pPr algn="ctr" rtl="0" fontAlgn="ctr"/>
                      <a:r>
                        <a:rPr lang="cs-CZ" sz="1100" b="1" i="0" u="none" strike="noStrike" dirty="0">
                          <a:solidFill>
                            <a:srgbClr val="000000"/>
                          </a:solidFill>
                          <a:effectLst/>
                          <a:latin typeface="Arial" panose="020B0604020202020204" pitchFamily="34" charset="0"/>
                        </a:rPr>
                        <a:t>20.10.2018 15:30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dirty="0">
                          <a:latin typeface="Arial" panose="020B0604020202020204" pitchFamily="34" charset="0"/>
                          <a:cs typeface="Arial" panose="020B0604020202020204" pitchFamily="34" charset="0"/>
                        </a:rPr>
                        <a:t/>
                      </a:r>
                      <a:br>
                        <a:rPr lang="cs-CZ" sz="1100" dirty="0">
                          <a:latin typeface="Arial" panose="020B0604020202020204" pitchFamily="34" charset="0"/>
                          <a:cs typeface="Arial" panose="020B0604020202020204" pitchFamily="34" charset="0"/>
                        </a:rPr>
                      </a:br>
                      <a:r>
                        <a:rPr lang="cs-CZ" sz="1100" b="1" i="0" kern="1200" dirty="0">
                          <a:solidFill>
                            <a:schemeClr val="tx1"/>
                          </a:solidFill>
                          <a:effectLst/>
                          <a:latin typeface="Arial" panose="020B0604020202020204" pitchFamily="34" charset="0"/>
                          <a:ea typeface="+mn-ea"/>
                          <a:cs typeface="Arial" panose="020B0604020202020204" pitchFamily="34" charset="0"/>
                        </a:rPr>
                        <a:t>TJ Sokol Srbice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0" i="0" kern="1200" dirty="0">
                          <a:solidFill>
                            <a:schemeClr val="tx1"/>
                          </a:solidFill>
                          <a:effectLst/>
                          <a:latin typeface="Arial" panose="020B0604020202020204" pitchFamily="34" charset="0"/>
                          <a:ea typeface="+mn-ea"/>
                          <a:cs typeface="Arial" panose="020B0604020202020204" pitchFamily="34" charset="0"/>
                        </a:rPr>
                        <a:t> </a:t>
                      </a:r>
                      <a:r>
                        <a:rPr lang="cs-CZ" sz="1100" b="1" i="0" kern="1200" dirty="0">
                          <a:solidFill>
                            <a:schemeClr val="tx1"/>
                          </a:solidFill>
                          <a:effectLst/>
                          <a:latin typeface="Arial" panose="020B0604020202020204" pitchFamily="34" charset="0"/>
                          <a:ea typeface="+mn-ea"/>
                          <a:cs typeface="Arial" panose="020B0604020202020204" pitchFamily="34" charset="0"/>
                        </a:rPr>
                        <a:t>SK Baník Modlany</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40310920"/>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20.10.2018 15:30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Jílové</a:t>
                      </a:r>
                      <a:r>
                        <a:rPr lang="cs-CZ" sz="1100" b="0" i="0" kern="1200" dirty="0">
                          <a:solidFill>
                            <a:schemeClr val="tx1"/>
                          </a:solidFill>
                          <a:effectLst/>
                          <a:latin typeface="Arial" panose="020B0604020202020204" pitchFamily="34" charset="0"/>
                          <a:ea typeface="+mn-ea"/>
                          <a:cs typeface="Arial" panose="020B0604020202020204" pitchFamily="34" charset="0"/>
                        </a:rPr>
                        <a:t> </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Dobroměřice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35306394"/>
                  </a:ext>
                </a:extLst>
              </a:tr>
              <a:tr h="249632">
                <a:tc>
                  <a:txBody>
                    <a:bodyPr/>
                    <a:lstStyle/>
                    <a:p>
                      <a:pPr algn="ctr" rtl="0" fontAlgn="ctr"/>
                      <a:r>
                        <a:rPr lang="cs-CZ" sz="1100" b="1" i="0" u="none" strike="noStrike" dirty="0">
                          <a:solidFill>
                            <a:srgbClr val="000000"/>
                          </a:solidFill>
                          <a:effectLst/>
                          <a:latin typeface="Arial" panose="020B0604020202020204" pitchFamily="34" charset="0"/>
                        </a:rPr>
                        <a:t>20.10.2018 15:30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cs typeface="Arial" panose="020B0604020202020204" pitchFamily="34" charset="0"/>
                        </a:rPr>
                        <a:t>TJ Sokol Horní Jiřetín/</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Slavoj Žatec</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72581703"/>
                  </a:ext>
                </a:extLst>
              </a:tr>
              <a:tr h="322971">
                <a:tc>
                  <a:txBody>
                    <a:bodyPr/>
                    <a:lstStyle/>
                    <a:p>
                      <a:pPr algn="ctr" rtl="0" fontAlgn="ctr"/>
                      <a:r>
                        <a:rPr lang="cs-CZ" sz="1100" b="1" i="0" u="none" strike="noStrike" dirty="0">
                          <a:solidFill>
                            <a:srgbClr val="000000"/>
                          </a:solidFill>
                          <a:effectLst/>
                          <a:latin typeface="Arial" panose="020B0604020202020204" pitchFamily="34" charset="0"/>
                        </a:rPr>
                        <a:t>21.10.2018 15:30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Jiskra Modrá/SK Hrobce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SEKO Louny</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8255180"/>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21.10.2018 15:30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SK Štětí</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Litoměřicko B</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78631745"/>
                  </a:ext>
                </a:extLst>
              </a:tr>
              <a:tr h="207905">
                <a:tc gridSpan="3">
                  <a:txBody>
                    <a:bodyPr/>
                    <a:lstStyle/>
                    <a:p>
                      <a:pPr algn="ctr" rtl="0" fontAlgn="ctr"/>
                      <a:r>
                        <a:rPr lang="cs-CZ" sz="1400" b="1" i="0" u="none" strike="noStrike" dirty="0">
                          <a:solidFill>
                            <a:srgbClr val="000000"/>
                          </a:solidFill>
                          <a:effectLst/>
                          <a:latin typeface="Arial" panose="020B0604020202020204" pitchFamily="34" charset="0"/>
                        </a:rPr>
                        <a:t>12. kolo Ústeckého přeboru dospělých</a:t>
                      </a:r>
                    </a:p>
                  </a:txBody>
                  <a:tcPr marL="6929" marR="6929" marT="69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6180939"/>
                  </a:ext>
                </a:extLst>
              </a:tr>
              <a:tr h="392546">
                <a:tc>
                  <a:txBody>
                    <a:bodyPr/>
                    <a:lstStyle/>
                    <a:p>
                      <a:pPr algn="ctr" rtl="0" fontAlgn="ctr"/>
                      <a:r>
                        <a:rPr lang="cs-CZ" sz="1100" b="1" i="0" u="none" strike="noStrike" dirty="0">
                          <a:solidFill>
                            <a:srgbClr val="000000"/>
                          </a:solidFill>
                          <a:effectLst/>
                          <a:latin typeface="Arial" panose="020B0604020202020204" pitchFamily="34" charset="0"/>
                        </a:rPr>
                        <a:t>27.10.2018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cs typeface="Arial" panose="020B0604020202020204" pitchFamily="34" charset="0"/>
                        </a:rPr>
                        <a:t>SK Štětí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TJ Sokol Horní Jiřetín/FK Litvínov</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00706836"/>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27.10.2018 10:30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SEKO Louny</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cs typeface="Arial" panose="020B0604020202020204" pitchFamily="34" charset="0"/>
                        </a:rPr>
                        <a:t>FK Jílové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94686394"/>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27.10.2018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SK </a:t>
                      </a:r>
                      <a:r>
                        <a:rPr lang="cs-CZ" sz="1100" b="1" i="0" kern="1200" dirty="0" err="1">
                          <a:solidFill>
                            <a:schemeClr val="tx1"/>
                          </a:solidFill>
                          <a:effectLst/>
                          <a:latin typeface="Arial" panose="020B0604020202020204" pitchFamily="34" charset="0"/>
                          <a:ea typeface="+mn-ea"/>
                          <a:cs typeface="Arial" panose="020B0604020202020204" pitchFamily="34" charset="0"/>
                        </a:rPr>
                        <a:t>STAPVilémov</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Jiskra Modrá/SK Hrobce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69029261"/>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27.10.2018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SK Baník Modlany</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ASK Lovosice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27346245"/>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27.10.2018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SK </a:t>
                      </a:r>
                      <a:r>
                        <a:rPr lang="cs-CZ" sz="1100" b="1" i="0" kern="1200" dirty="0" err="1">
                          <a:solidFill>
                            <a:schemeClr val="tx1"/>
                          </a:solidFill>
                          <a:effectLst/>
                          <a:latin typeface="Arial" panose="020B0604020202020204" pitchFamily="34" charset="0"/>
                          <a:ea typeface="+mn-ea"/>
                          <a:cs typeface="Arial" panose="020B0604020202020204" pitchFamily="34" charset="0"/>
                        </a:rPr>
                        <a:t>Brná</a:t>
                      </a:r>
                      <a:r>
                        <a:rPr lang="cs-CZ" sz="1100" b="1" i="0" u="none" strike="noStrike" dirty="0">
                          <a:solidFill>
                            <a:srgbClr val="000000"/>
                          </a:solidFill>
                          <a:effectLst/>
                          <a:latin typeface="Arial" panose="020B0604020202020204" pitchFamily="34" charset="0"/>
                          <a:cs typeface="Arial" panose="020B0604020202020204" pitchFamily="34" charset="0"/>
                        </a:rPr>
                        <a:t>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TJ Sokol Srbice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38867501"/>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27.10.2018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TJ Spartak Perštejn</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TJ Krupka</a:t>
                      </a:r>
                      <a:r>
                        <a:rPr lang="cs-CZ" sz="1100" b="1" i="0" u="none" strike="noStrike" dirty="0">
                          <a:solidFill>
                            <a:srgbClr val="000000"/>
                          </a:solidFill>
                          <a:effectLst/>
                          <a:latin typeface="Arial" panose="020B0604020202020204" pitchFamily="34" charset="0"/>
                          <a:cs typeface="Arial" panose="020B0604020202020204" pitchFamily="34" charset="0"/>
                        </a:rPr>
                        <a:t>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04558555"/>
                  </a:ext>
                </a:extLst>
              </a:tr>
              <a:tr h="392546">
                <a:tc>
                  <a:txBody>
                    <a:bodyPr/>
                    <a:lstStyle/>
                    <a:p>
                      <a:pPr algn="ctr" rtl="0" fontAlgn="ctr"/>
                      <a:r>
                        <a:rPr lang="cs-CZ" sz="1100" b="1" i="0" u="none" strike="noStrike" dirty="0">
                          <a:solidFill>
                            <a:srgbClr val="000000"/>
                          </a:solidFill>
                          <a:effectLst/>
                          <a:latin typeface="Arial" panose="020B0604020202020204" pitchFamily="34" charset="0"/>
                        </a:rPr>
                        <a:t>27.10.2018 14:30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Slavoj Žatec</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a:t>
                      </a:r>
                      <a:r>
                        <a:rPr lang="cs-CZ" sz="1100" b="1" i="0" kern="1200" dirty="0" err="1">
                          <a:solidFill>
                            <a:schemeClr val="tx1"/>
                          </a:solidFill>
                          <a:effectLst/>
                          <a:latin typeface="Arial" panose="020B0604020202020204" pitchFamily="34" charset="0"/>
                          <a:ea typeface="+mn-ea"/>
                          <a:cs typeface="Arial" panose="020B0604020202020204" pitchFamily="34" charset="0"/>
                        </a:rPr>
                        <a:t>Tatran</a:t>
                      </a:r>
                      <a:r>
                        <a:rPr lang="cs-CZ" sz="1100" b="1" i="0" kern="1200" dirty="0">
                          <a:solidFill>
                            <a:schemeClr val="tx1"/>
                          </a:solidFill>
                          <a:effectLst/>
                          <a:latin typeface="Arial" panose="020B0604020202020204" pitchFamily="34" charset="0"/>
                          <a:ea typeface="+mn-ea"/>
                          <a:cs typeface="Arial" panose="020B0604020202020204" pitchFamily="34" charset="0"/>
                        </a:rPr>
                        <a:t> Kadaň</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3493884"/>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28.1.2018 10:30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Litoměřicko B</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kern="1200" dirty="0">
                          <a:solidFill>
                            <a:schemeClr val="tx1"/>
                          </a:solidFill>
                          <a:effectLst/>
                          <a:latin typeface="Arial" panose="020B0604020202020204" pitchFamily="34" charset="0"/>
                          <a:ea typeface="+mn-ea"/>
                          <a:cs typeface="Arial" panose="020B0604020202020204" pitchFamily="34" charset="0"/>
                        </a:rPr>
                        <a:t>FK Dobroměřice</a:t>
                      </a:r>
                      <a:endParaRPr lang="cs-CZ" sz="1100" b="1" i="0" u="none" strike="noStrike" dirty="0">
                        <a:solidFill>
                          <a:srgbClr val="000000"/>
                        </a:solidFill>
                        <a:effectLst/>
                        <a:latin typeface="Arial" panose="020B0604020202020204" pitchFamily="34" charset="0"/>
                        <a:cs typeface="Arial" panose="020B0604020202020204" pitchFamily="34" charset="0"/>
                      </a:endParaRP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37894302"/>
                  </a:ext>
                </a:extLst>
              </a:tr>
              <a:tr h="207905">
                <a:tc gridSpan="3">
                  <a:txBody>
                    <a:bodyPr/>
                    <a:lstStyle/>
                    <a:p>
                      <a:pPr algn="ctr" rtl="0" fontAlgn="ctr"/>
                      <a:r>
                        <a:rPr lang="cs-CZ" sz="1400" b="1" i="0" u="none" strike="noStrike" dirty="0">
                          <a:solidFill>
                            <a:srgbClr val="000000"/>
                          </a:solidFill>
                          <a:effectLst/>
                          <a:latin typeface="Arial" panose="020B0604020202020204" pitchFamily="34" charset="0"/>
                        </a:rPr>
                        <a:t>13. kolo Ústeckého přeboru dospělých</a:t>
                      </a:r>
                    </a:p>
                  </a:txBody>
                  <a:tcPr marL="6929" marR="6929" marT="692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82041136"/>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10:15</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8977486"/>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06929120"/>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57200965"/>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 Vilémov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07131313"/>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Horní Jiřetín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0294862"/>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Slavoj Žatec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78686761"/>
                  </a:ext>
                </a:extLst>
              </a:tr>
              <a:tr h="200247">
                <a:tc>
                  <a:txBody>
                    <a:bodyPr/>
                    <a:lstStyle/>
                    <a:p>
                      <a:pPr algn="ctr" rtl="0" fontAlgn="ctr"/>
                      <a:r>
                        <a:rPr lang="cs-CZ" sz="1100" b="1" i="0" u="none" strike="noStrike" dirty="0">
                          <a:solidFill>
                            <a:srgbClr val="000000"/>
                          </a:solidFill>
                          <a:effectLst/>
                          <a:latin typeface="Arial" panose="020B0604020202020204" pitchFamily="34" charset="0"/>
                        </a:rPr>
                        <a:t>3.11.2018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3038552"/>
                  </a:ext>
                </a:extLst>
              </a:tr>
              <a:tr h="392546">
                <a:tc>
                  <a:txBody>
                    <a:bodyPr/>
                    <a:lstStyle/>
                    <a:p>
                      <a:pPr algn="ctr" rtl="0" fontAlgn="ctr"/>
                      <a:r>
                        <a:rPr lang="cs-CZ" sz="1100" b="1" i="0" u="none" strike="noStrike" dirty="0">
                          <a:solidFill>
                            <a:srgbClr val="000000"/>
                          </a:solidFill>
                          <a:effectLst/>
                          <a:latin typeface="Arial" panose="020B0604020202020204" pitchFamily="34" charset="0"/>
                        </a:rPr>
                        <a:t>4.11.2018 14:00</a:t>
                      </a:r>
                    </a:p>
                  </a:txBody>
                  <a:tcPr marL="6929" marR="6929" marT="692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6929" marR="6929" marT="692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2586224"/>
                  </a:ext>
                </a:extLst>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3365768793"/>
              </p:ext>
            </p:extLst>
          </p:nvPr>
        </p:nvGraphicFramePr>
        <p:xfrm>
          <a:off x="5616600" y="275777"/>
          <a:ext cx="4392488" cy="6480721"/>
        </p:xfrm>
        <a:graphic>
          <a:graphicData uri="http://schemas.openxmlformats.org/drawingml/2006/table">
            <a:tbl>
              <a:tblPr/>
              <a:tblGrid>
                <a:gridCol w="1175297">
                  <a:extLst>
                    <a:ext uri="{9D8B030D-6E8A-4147-A177-3AD203B41FA5}">
                      <a16:colId xmlns:a16="http://schemas.microsoft.com/office/drawing/2014/main" val="1750603956"/>
                    </a:ext>
                  </a:extLst>
                </a:gridCol>
                <a:gridCol w="2380349">
                  <a:extLst>
                    <a:ext uri="{9D8B030D-6E8A-4147-A177-3AD203B41FA5}">
                      <a16:colId xmlns:a16="http://schemas.microsoft.com/office/drawing/2014/main" val="3979116642"/>
                    </a:ext>
                  </a:extLst>
                </a:gridCol>
                <a:gridCol w="836842">
                  <a:extLst>
                    <a:ext uri="{9D8B030D-6E8A-4147-A177-3AD203B41FA5}">
                      <a16:colId xmlns:a16="http://schemas.microsoft.com/office/drawing/2014/main" val="1167307699"/>
                    </a:ext>
                  </a:extLst>
                </a:gridCol>
              </a:tblGrid>
              <a:tr h="440117">
                <a:tc gridSpan="3">
                  <a:txBody>
                    <a:bodyPr/>
                    <a:lstStyle/>
                    <a:p>
                      <a:pPr algn="ctr" fontAlgn="ctr"/>
                      <a:r>
                        <a:rPr lang="pt-BR" sz="2000" b="1" i="0" u="none" strike="noStrike" dirty="0">
                          <a:solidFill>
                            <a:srgbClr val="000000"/>
                          </a:solidFill>
                          <a:effectLst/>
                          <a:latin typeface="Times New Roman" panose="02020603050405020304" pitchFamily="18" charset="0"/>
                        </a:rPr>
                        <a:t>7. kolo I. A třída dorostu</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48264145"/>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6. 10. 2018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000000"/>
                          </a:solidFill>
                          <a:effectLst/>
                          <a:latin typeface="Times New Roman" panose="02020603050405020304" pitchFamily="18" charset="0"/>
                        </a:rPr>
                        <a:t>TJ </a:t>
                      </a:r>
                      <a:r>
                        <a:rPr lang="cs-CZ" sz="1200" b="1" i="0" u="none" strike="noStrike" dirty="0" err="1">
                          <a:solidFill>
                            <a:srgbClr val="000000"/>
                          </a:solidFill>
                          <a:effectLst/>
                          <a:latin typeface="Times New Roman" panose="02020603050405020304" pitchFamily="18" charset="0"/>
                        </a:rPr>
                        <a:t>Mojžíř</a:t>
                      </a:r>
                      <a:r>
                        <a:rPr lang="cs-CZ" sz="1200" b="1" i="0" u="none" strike="noStrike" dirty="0">
                          <a:solidFill>
                            <a:srgbClr val="000000"/>
                          </a:solidFill>
                          <a:effectLst/>
                          <a:latin typeface="Times New Roman" panose="02020603050405020304" pitchFamily="18" charset="0"/>
                        </a:rPr>
                        <a:t> - TJ Skorotice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a:solidFill>
                            <a:srgbClr val="000000"/>
                          </a:solidFill>
                          <a:effectLst/>
                          <a:latin typeface="Times New Roman" panose="02020603050405020304" pitchFamily="18" charset="0"/>
                        </a:rPr>
                        <a:t>2:4</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244615359"/>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6. 10. 2018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Times New Roman" panose="02020603050405020304" pitchFamily="18" charset="0"/>
                        </a:rPr>
                        <a:t>TJ Sokol </a:t>
                      </a:r>
                      <a:r>
                        <a:rPr lang="cs-CZ" sz="1200" b="1" i="0" u="none" strike="noStrike" dirty="0" err="1">
                          <a:solidFill>
                            <a:srgbClr val="000000"/>
                          </a:solidFill>
                          <a:effectLst/>
                          <a:latin typeface="Times New Roman" panose="02020603050405020304" pitchFamily="18" charset="0"/>
                        </a:rPr>
                        <a:t>Straškov</a:t>
                      </a:r>
                      <a:r>
                        <a:rPr lang="cs-CZ" sz="1200" b="1" i="0" u="none" strike="noStrike" dirty="0">
                          <a:solidFill>
                            <a:srgbClr val="000000"/>
                          </a:solidFill>
                          <a:effectLst/>
                          <a:latin typeface="Times New Roman" panose="02020603050405020304" pitchFamily="18" charset="0"/>
                        </a:rPr>
                        <a:t> - SK Štětí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a:solidFill>
                            <a:srgbClr val="000000"/>
                          </a:solidFill>
                          <a:effectLst/>
                          <a:latin typeface="Times New Roman" panose="02020603050405020304" pitchFamily="18" charset="0"/>
                        </a:rPr>
                        <a:t>0:7</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28186945"/>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6. 10. 2018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000000"/>
                          </a:solidFill>
                          <a:effectLst/>
                          <a:latin typeface="Times New Roman" panose="02020603050405020304" pitchFamily="18" charset="0"/>
                        </a:rPr>
                        <a:t>TJ Chlumec - FK Česká Kamenice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a:solidFill>
                            <a:srgbClr val="000000"/>
                          </a:solidFill>
                          <a:effectLst/>
                          <a:latin typeface="Times New Roman" panose="02020603050405020304" pitchFamily="18" charset="0"/>
                        </a:rPr>
                        <a:t>1:4</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3291303833"/>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6. 10. 2018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Times New Roman" panose="02020603050405020304" pitchFamily="18" charset="0"/>
                        </a:rPr>
                        <a:t>FK Malšovice - TJ </a:t>
                      </a:r>
                      <a:r>
                        <a:rPr lang="cs-CZ" sz="1200" b="1" i="0" u="none" strike="noStrike" dirty="0" err="1">
                          <a:solidFill>
                            <a:srgbClr val="000000"/>
                          </a:solidFill>
                          <a:effectLst/>
                          <a:latin typeface="Times New Roman" panose="02020603050405020304" pitchFamily="18" charset="0"/>
                        </a:rPr>
                        <a:t>Vaňov</a:t>
                      </a:r>
                      <a:r>
                        <a:rPr lang="cs-CZ" sz="1200" b="1" i="0" u="none" strike="noStrike" dirty="0">
                          <a:solidFill>
                            <a:srgbClr val="000000"/>
                          </a:solidFill>
                          <a:effectLst/>
                          <a:latin typeface="Times New Roman" panose="02020603050405020304" pitchFamily="18" charset="0"/>
                        </a:rPr>
                        <a:t>/Libouchec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a:solidFill>
                            <a:srgbClr val="000000"/>
                          </a:solidFill>
                          <a:effectLst/>
                          <a:latin typeface="Times New Roman" panose="02020603050405020304" pitchFamily="18" charset="0"/>
                        </a:rPr>
                        <a:t>3:7</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58474904"/>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7. 10. 2018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000000"/>
                          </a:solidFill>
                          <a:effectLst/>
                          <a:latin typeface="Times New Roman" panose="02020603050405020304" pitchFamily="18" charset="0"/>
                        </a:rPr>
                        <a:t>TJ SLAVOJ Úštěk - FK Jiskra Velké Březno</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a:solidFill>
                            <a:srgbClr val="000000"/>
                          </a:solidFill>
                          <a:effectLst/>
                          <a:latin typeface="Times New Roman" panose="02020603050405020304" pitchFamily="18" charset="0"/>
                        </a:rPr>
                        <a:t>2:5</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3710724670"/>
                  </a:ext>
                </a:extLst>
              </a:tr>
              <a:tr h="759200">
                <a:tc>
                  <a:txBody>
                    <a:bodyPr/>
                    <a:lstStyle/>
                    <a:p>
                      <a:pPr algn="ctr" fontAlgn="ctr"/>
                      <a:r>
                        <a:rPr lang="cs-CZ" sz="1400" b="1" i="0" u="none" strike="noStrike" dirty="0">
                          <a:solidFill>
                            <a:srgbClr val="1A2C37"/>
                          </a:solidFill>
                          <a:effectLst/>
                          <a:latin typeface="Times New Roman" panose="02020603050405020304" pitchFamily="18" charset="0"/>
                        </a:rPr>
                        <a:t> 7. 10. 2018</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Times New Roman" panose="02020603050405020304" pitchFamily="18" charset="0"/>
                        </a:rPr>
                        <a:t>TJ JUNIOR ROMA Děčín - SK </a:t>
                      </a:r>
                      <a:r>
                        <a:rPr lang="cs-CZ" sz="1200" b="1" i="0" u="none" strike="noStrike" dirty="0" err="1">
                          <a:solidFill>
                            <a:srgbClr val="000000"/>
                          </a:solidFill>
                          <a:effectLst/>
                          <a:latin typeface="Times New Roman" panose="02020603050405020304" pitchFamily="18" charset="0"/>
                        </a:rPr>
                        <a:t>Plaston</a:t>
                      </a:r>
                      <a:r>
                        <a:rPr lang="cs-CZ" sz="1200" b="1" i="0" u="none" strike="noStrike" dirty="0">
                          <a:solidFill>
                            <a:srgbClr val="000000"/>
                          </a:solidFill>
                          <a:effectLst/>
                          <a:latin typeface="Times New Roman" panose="02020603050405020304" pitchFamily="18" charset="0"/>
                        </a:rPr>
                        <a:t> Šluknov </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a:solidFill>
                            <a:srgbClr val="000000"/>
                          </a:solidFill>
                          <a:effectLst/>
                          <a:latin typeface="Times New Roman" panose="02020603050405020304" pitchFamily="18" charset="0"/>
                        </a:rPr>
                        <a:t>3:7</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648849556"/>
                  </a:ext>
                </a:extLst>
              </a:tr>
              <a:tr h="440117">
                <a:tc gridSpan="3">
                  <a:txBody>
                    <a:bodyPr/>
                    <a:lstStyle/>
                    <a:p>
                      <a:pPr algn="ctr" fontAlgn="ctr"/>
                      <a:r>
                        <a:rPr lang="cs-CZ" sz="2000" b="1" i="0" u="none" strike="noStrike" dirty="0">
                          <a:solidFill>
                            <a:srgbClr val="000000"/>
                          </a:solidFill>
                          <a:effectLst/>
                          <a:latin typeface="Times New Roman" panose="02020603050405020304" pitchFamily="18" charset="0"/>
                        </a:rPr>
                        <a:t>8. kolo I.A </a:t>
                      </a:r>
                      <a:r>
                        <a:rPr lang="cs-CZ" sz="2000" b="1" i="0" u="none" strike="noStrike" dirty="0" err="1">
                          <a:solidFill>
                            <a:srgbClr val="000000"/>
                          </a:solidFill>
                          <a:effectLst/>
                          <a:latin typeface="Times New Roman" panose="02020603050405020304" pitchFamily="18" charset="0"/>
                        </a:rPr>
                        <a:t>Ttřída</a:t>
                      </a:r>
                      <a:r>
                        <a:rPr lang="cs-CZ" sz="2000" b="1" i="0" u="none" strike="noStrike" dirty="0">
                          <a:solidFill>
                            <a:srgbClr val="000000"/>
                          </a:solidFill>
                          <a:effectLst/>
                          <a:latin typeface="Times New Roman" panose="02020603050405020304" pitchFamily="18" charset="0"/>
                        </a:rPr>
                        <a:t> dorostu</a:t>
                      </a:r>
                    </a:p>
                  </a:txBody>
                  <a:tcPr marL="7374" marR="7374" marT="7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26110728"/>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13.10.2018 </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1A2C37"/>
                          </a:solidFill>
                          <a:effectLst/>
                          <a:latin typeface="Times New Roman" panose="02020603050405020304" pitchFamily="18" charset="0"/>
                        </a:rPr>
                        <a:t>SK </a:t>
                      </a:r>
                      <a:r>
                        <a:rPr lang="cs-CZ" sz="1200" b="1" i="0" u="none" strike="noStrike" dirty="0" err="1">
                          <a:solidFill>
                            <a:srgbClr val="1A2C37"/>
                          </a:solidFill>
                          <a:effectLst/>
                          <a:latin typeface="Times New Roman" panose="02020603050405020304" pitchFamily="18" charset="0"/>
                        </a:rPr>
                        <a:t>Plaston</a:t>
                      </a:r>
                      <a:r>
                        <a:rPr lang="cs-CZ" sz="1200" b="1" i="0" u="none" strike="noStrike" dirty="0">
                          <a:solidFill>
                            <a:srgbClr val="1A2C37"/>
                          </a:solidFill>
                          <a:effectLst/>
                          <a:latin typeface="Times New Roman" panose="02020603050405020304" pitchFamily="18" charset="0"/>
                        </a:rPr>
                        <a:t> Šluknov - FK Česká Kamenice</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dirty="0">
                          <a:solidFill>
                            <a:srgbClr val="000000"/>
                          </a:solidFill>
                          <a:effectLst/>
                          <a:latin typeface="Times New Roman" panose="02020603050405020304" pitchFamily="18" charset="0"/>
                        </a:rPr>
                        <a:t> 2:3</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222174103"/>
                  </a:ext>
                </a:extLst>
              </a:tr>
              <a:tr h="440117">
                <a:tc>
                  <a:txBody>
                    <a:bodyPr/>
                    <a:lstStyle/>
                    <a:p>
                      <a:pPr algn="ctr" fontAlgn="ctr"/>
                      <a:r>
                        <a:rPr lang="cs-CZ" sz="1400" b="1" i="0" u="none" strike="noStrike">
                          <a:solidFill>
                            <a:srgbClr val="1A2C37"/>
                          </a:solidFill>
                          <a:effectLst/>
                          <a:latin typeface="Times New Roman" panose="02020603050405020304" pitchFamily="18" charset="0"/>
                        </a:rPr>
                        <a:t> 13.10.2018 </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1A2C37"/>
                          </a:solidFill>
                          <a:effectLst/>
                          <a:latin typeface="Times New Roman" panose="02020603050405020304" pitchFamily="18" charset="0"/>
                        </a:rPr>
                        <a:t>SK Štětí - TJ Chlumec</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7:2 </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95902675"/>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13.10.2018 </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1A2C37"/>
                          </a:solidFill>
                          <a:effectLst/>
                          <a:latin typeface="Times New Roman" panose="02020603050405020304" pitchFamily="18" charset="0"/>
                        </a:rPr>
                        <a:t>FK Jiskra Velké Březno - TJ Sokol </a:t>
                      </a:r>
                      <a:r>
                        <a:rPr lang="cs-CZ" sz="1200" b="1" i="0" u="none" strike="noStrike" dirty="0" err="1">
                          <a:solidFill>
                            <a:srgbClr val="1A2C37"/>
                          </a:solidFill>
                          <a:effectLst/>
                          <a:latin typeface="Times New Roman" panose="02020603050405020304" pitchFamily="18" charset="0"/>
                        </a:rPr>
                        <a:t>Straškov</a:t>
                      </a:r>
                      <a:endParaRPr lang="cs-CZ" sz="1200" b="1" i="0" u="none" strike="noStrike" dirty="0">
                        <a:solidFill>
                          <a:srgbClr val="1A2C37"/>
                        </a:solidFill>
                        <a:effectLst/>
                        <a:latin typeface="Times New Roman" panose="02020603050405020304" pitchFamily="18" charset="0"/>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dirty="0">
                          <a:solidFill>
                            <a:srgbClr val="000000"/>
                          </a:solidFill>
                          <a:effectLst/>
                          <a:latin typeface="Times New Roman" panose="02020603050405020304" pitchFamily="18" charset="0"/>
                        </a:rPr>
                        <a:t>5:1 </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2302539932"/>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13.10.2018 </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1A2C37"/>
                          </a:solidFill>
                          <a:effectLst/>
                          <a:latin typeface="Times New Roman" panose="02020603050405020304" pitchFamily="18" charset="0"/>
                        </a:rPr>
                        <a:t>TJ </a:t>
                      </a:r>
                      <a:r>
                        <a:rPr lang="cs-CZ" sz="1200" b="1" i="0" u="none" strike="noStrike" dirty="0" err="1">
                          <a:solidFill>
                            <a:srgbClr val="1A2C37"/>
                          </a:solidFill>
                          <a:effectLst/>
                          <a:latin typeface="Times New Roman" panose="02020603050405020304" pitchFamily="18" charset="0"/>
                        </a:rPr>
                        <a:t>Vaňov</a:t>
                      </a:r>
                      <a:r>
                        <a:rPr lang="cs-CZ" sz="1200" b="1" i="0" u="none" strike="noStrike" dirty="0">
                          <a:solidFill>
                            <a:srgbClr val="1A2C37"/>
                          </a:solidFill>
                          <a:effectLst/>
                          <a:latin typeface="Times New Roman" panose="02020603050405020304" pitchFamily="18" charset="0"/>
                        </a:rPr>
                        <a:t>/Libouchec - TJ SLAVOJ Úštěk</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 10:0</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6541774"/>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13.10.2018 </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200" b="1" i="0" u="none" strike="noStrike" dirty="0">
                          <a:solidFill>
                            <a:srgbClr val="1A2C37"/>
                          </a:solidFill>
                          <a:effectLst/>
                          <a:latin typeface="Times New Roman" panose="02020603050405020304" pitchFamily="18" charset="0"/>
                        </a:rPr>
                        <a:t>TJ Hvězda Trnovany - TJ </a:t>
                      </a:r>
                      <a:r>
                        <a:rPr lang="cs-CZ" sz="1200" b="1" i="0" u="none" strike="noStrike" dirty="0" err="1">
                          <a:solidFill>
                            <a:srgbClr val="1A2C37"/>
                          </a:solidFill>
                          <a:effectLst/>
                          <a:latin typeface="Times New Roman" panose="02020603050405020304" pitchFamily="18" charset="0"/>
                        </a:rPr>
                        <a:t>Mojžíř</a:t>
                      </a:r>
                      <a:endParaRPr lang="cs-CZ" sz="1200" b="1" i="0" u="none" strike="noStrike" dirty="0">
                        <a:solidFill>
                          <a:srgbClr val="1A2C37"/>
                        </a:solidFill>
                        <a:effectLst/>
                        <a:latin typeface="Times New Roman" panose="02020603050405020304" pitchFamily="18" charset="0"/>
                      </a:endParaRP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tc>
                  <a:txBody>
                    <a:bodyPr/>
                    <a:lstStyle/>
                    <a:p>
                      <a:pPr algn="ctr" fontAlgn="ctr"/>
                      <a:r>
                        <a:rPr lang="cs-CZ" sz="1800" b="1" i="0" u="none" strike="noStrike" dirty="0">
                          <a:solidFill>
                            <a:srgbClr val="000000"/>
                          </a:solidFill>
                          <a:effectLst/>
                          <a:latin typeface="Times New Roman" panose="02020603050405020304" pitchFamily="18" charset="0"/>
                        </a:rPr>
                        <a:t> 0:4</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777513467"/>
                  </a:ext>
                </a:extLst>
              </a:tr>
              <a:tr h="440117">
                <a:tc>
                  <a:txBody>
                    <a:bodyPr/>
                    <a:lstStyle/>
                    <a:p>
                      <a:pPr algn="ctr" fontAlgn="ctr"/>
                      <a:r>
                        <a:rPr lang="cs-CZ" sz="1400" b="1" i="0" u="none" strike="noStrike" dirty="0">
                          <a:solidFill>
                            <a:srgbClr val="1A2C37"/>
                          </a:solidFill>
                          <a:effectLst/>
                          <a:latin typeface="Times New Roman" panose="02020603050405020304" pitchFamily="18" charset="0"/>
                        </a:rPr>
                        <a:t> 14.10.2018 </a:t>
                      </a:r>
                    </a:p>
                  </a:txBody>
                  <a:tcPr marL="7374" marR="7374" marT="7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1A2C37"/>
                          </a:solidFill>
                          <a:effectLst/>
                          <a:latin typeface="Times New Roman" panose="02020603050405020304" pitchFamily="18" charset="0"/>
                        </a:rPr>
                        <a:t>TJ Skorotice - FK Malšovice</a:t>
                      </a:r>
                    </a:p>
                  </a:txBody>
                  <a:tcPr marL="7374" marR="7374" marT="7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800" b="1" i="0" u="none" strike="noStrike" dirty="0">
                          <a:solidFill>
                            <a:srgbClr val="000000"/>
                          </a:solidFill>
                          <a:effectLst/>
                          <a:latin typeface="Times New Roman" panose="02020603050405020304" pitchFamily="18" charset="0"/>
                        </a:rPr>
                        <a:t>7:1 </a:t>
                      </a:r>
                    </a:p>
                  </a:txBody>
                  <a:tcPr marL="7374" marR="7374" marT="7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564998524"/>
                  </a:ext>
                </a:extLst>
              </a:tr>
            </a:tbl>
          </a:graphicData>
        </a:graphic>
      </p:graphicFrame>
      <p:sp>
        <p:nvSpPr>
          <p:cNvPr id="5" name="TextovéPole 4">
            <a:extLst>
              <a:ext uri="{FF2B5EF4-FFF2-40B4-BE49-F238E27FC236}">
                <a16:creationId xmlns:a16="http://schemas.microsoft.com/office/drawing/2014/main" id="{0DFCE3E1-B02D-4A67-9DE0-7C4C4C79B4A0}"/>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6" name="TextovéPole 5">
            <a:extLst>
              <a:ext uri="{FF2B5EF4-FFF2-40B4-BE49-F238E27FC236}">
                <a16:creationId xmlns:a16="http://schemas.microsoft.com/office/drawing/2014/main" id="{925C7352-18DD-4F05-8813-CC4717BDC1F2}"/>
              </a:ext>
            </a:extLst>
          </p:cNvPr>
          <p:cNvSpPr txBox="1"/>
          <p:nvPr/>
        </p:nvSpPr>
        <p:spPr>
          <a:xfrm>
            <a:off x="7438425"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400576" y="2035324"/>
            <a:ext cx="4752528" cy="4966231"/>
          </a:xfrm>
          <a:prstGeom prst="rect">
            <a:avLst/>
          </a:prstGeom>
        </p:spPr>
        <p:txBody>
          <a:bodyPr wrap="square">
            <a:spAutoFit/>
          </a:bodyPr>
          <a:lstStyle/>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-TJ Spartak Perštejn</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FF"/>
                </a:highlight>
                <a:latin typeface="Arial Black" panose="020B0A04020102020204" pitchFamily="34" charset="0"/>
                <a:ea typeface="Calibri" panose="020F0502020204030204" pitchFamily="34" charset="0"/>
                <a:cs typeface="Arial" panose="020B0604020202020204" pitchFamily="34" charset="0"/>
              </a:rPr>
              <a:t>7:3(3:3)    6.10.2019   9.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Štětí 11 bodů 7. místo, Perštejn  9 bodů 11. místo. Za hezkého počasí se utkala 2 mužstva v těsném sousedství tabulky. Fotbaloví diváci viděli zápas brankových hodů, který by jim leckdy mohli závidět i diváci hokejoví. Už v 1. minutě se mohlo skóre měnit po hlavičce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ale balón se zatoulal vedle branky. Gólové oslavy na stadionu ve Štětí vypukly ve 3. minutě. Byl to opět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kdo byl u toho. Tentokrát z volného přímého kopu poslal míč k levé tyči a šli jsme do vedení 1:0. Vokoun mohl zvýšit z otočky v 8. minutě, ale neuspěl. Hosté se poprvé osmělili v 9. minutě a stálo to zato. Střela z docela velké vzdálenosti byla tečována a Gabriel v brance jen sledoval dráhu letu míče. Ta skončila na břevně. Přehlídka gólových příležitostí pokračovala i nadále.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byl blízko svému druhému gólu, ale trefil jen dobře postaveného gólmana. Ve 14. minutě fauloval v krátké době už potřetí Vacek. Kopal se volný přímý kop. Těsně před brankářem byl míč tečován zkušeným Petrem Stejskalem a skončil v brance na 1:1.  Druhá nebezpečná střela směrem na naši branku šla ve 20. minutě z kopačky Matěje Dolejšky a byl z toho gól. Rázem byl výsledek 1:2 a museli jsme dotahovat. Útoky v 1. prvním poločase jasně vítězily na obranou.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ve 24. minutě přichystal lahůdku Vokounovi a ten s přehledem  vyrovnal na 2:2. Soupeř rozehrál míč ze středového kruhu a hned z prvního protiútoku mohl dostat hosty opět do vedení Rostislav Šebek, ale snad z 2 metrů branku překopnul. Z velké dálky napřáhl ke střele Martin Rejman a moc nechybělo, aby byl úspěšný. Škoda. Skoro to lízalo tyčku. Velkou pohotovost v pokutovém území soupeře předvedl Jiří Vokoun a míč skončil v brance </a:t>
            </a:r>
            <a:r>
              <a:rPr lang="cs-CZ" sz="1000" b="0" dirty="0" err="1">
                <a:latin typeface="Arial" panose="020B0604020202020204" pitchFamily="34" charset="0"/>
                <a:ea typeface="Calibri" panose="020F0502020204030204" pitchFamily="34" charset="0"/>
                <a:cs typeface="Arial" panose="020B0604020202020204" pitchFamily="34" charset="0"/>
              </a:rPr>
              <a:t>Perštejna</a:t>
            </a:r>
            <a:r>
              <a:rPr lang="cs-CZ" sz="1000" b="0" dirty="0">
                <a:latin typeface="Arial" panose="020B0604020202020204" pitchFamily="34" charset="0"/>
                <a:ea typeface="Calibri" panose="020F0502020204030204" pitchFamily="34" charset="0"/>
                <a:cs typeface="Arial" panose="020B0604020202020204" pitchFamily="34" charset="0"/>
              </a:rPr>
              <a:t> potřetí. Za další minutu mohl náskok pojistit Matěj Walter, ale jeho levačka mířila nad. Nechat na hranici vlastního velkého vápna neobsazeného Lukáše Kroka se nám nevyplatilo ve 38. minutě. Po rozehraném volném přímém kopu si našel místo ke střele a bylo to 3:3. V poslední minutě před změnou stran to ještě zkusil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ale šlo to vysoko nad.  6 branek</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ovéPole 1"/>
          <p:cNvSpPr txBox="1"/>
          <p:nvPr/>
        </p:nvSpPr>
        <p:spPr>
          <a:xfrm>
            <a:off x="5472584" y="91108"/>
            <a:ext cx="4680520" cy="1815882"/>
          </a:xfrm>
          <a:prstGeom prst="rect">
            <a:avLst/>
          </a:prstGeom>
          <a:blipFill>
            <a:blip r:embed="rId2"/>
            <a:stretch>
              <a:fillRect/>
            </a:stretch>
          </a:blipFill>
          <a:ln w="50800">
            <a:solidFill>
              <a:srgbClr val="3333CC"/>
            </a:solidFill>
          </a:ln>
          <a:effectLst>
            <a:softEdge rad="0"/>
          </a:effectLst>
        </p:spPr>
        <p:txBody>
          <a:bodyPr wrap="square" rtlCol="0">
            <a:spAutoFit/>
          </a:bodyPr>
          <a:lstStyle/>
          <a:p>
            <a:pPr algn="ctr"/>
            <a:r>
              <a:rPr lang="cs-CZ" sz="2800" dirty="0">
                <a:solidFill>
                  <a:srgbClr val="008000"/>
                </a:solidFill>
                <a:latin typeface="Modern No. 20" panose="02070704070505020303" pitchFamily="18" charset="0"/>
              </a:rPr>
              <a:t>V 1. poločase se výsledek měnil z jedné strany na druhou. Ve 2. už tahalo za delší konec jen naše mužstvo.   </a:t>
            </a:r>
          </a:p>
        </p:txBody>
      </p:sp>
      <p:cxnSp>
        <p:nvCxnSpPr>
          <p:cNvPr id="5" name="Přímá spojnice se šipkou 4"/>
          <p:cNvCxnSpPr/>
          <p:nvPr/>
        </p:nvCxnSpPr>
        <p:spPr bwMode="auto">
          <a:xfrm>
            <a:off x="8496920" y="7075884"/>
            <a:ext cx="792088" cy="0"/>
          </a:xfrm>
          <a:prstGeom prst="straightConnector1">
            <a:avLst/>
          </a:prstGeom>
          <a:noFill/>
          <a:ln w="9525" cap="flat" cmpd="sng" algn="ctr">
            <a:solidFill>
              <a:srgbClr val="3333CC"/>
            </a:solidFill>
            <a:prstDash val="solid"/>
            <a:round/>
            <a:headEnd type="none" w="med" len="med"/>
            <a:tailEnd type="triangle"/>
          </a:ln>
          <a:effectLst>
            <a:outerShdw dist="45791" dir="2021404" algn="ctr" rotWithShape="0">
              <a:srgbClr val="9999FF"/>
            </a:outerShdw>
          </a:effectLst>
        </p:spPr>
      </p:cxnSp>
      <p:graphicFrame>
        <p:nvGraphicFramePr>
          <p:cNvPr id="3" name="Tabulka 2"/>
          <p:cNvGraphicFramePr>
            <a:graphicFrameLocks noGrp="1"/>
          </p:cNvGraphicFramePr>
          <p:nvPr>
            <p:extLst>
              <p:ext uri="{D42A27DB-BD31-4B8C-83A1-F6EECF244321}">
                <p14:modId xmlns:p14="http://schemas.microsoft.com/office/powerpoint/2010/main" val="1681952086"/>
              </p:ext>
            </p:extLst>
          </p:nvPr>
        </p:nvGraphicFramePr>
        <p:xfrm>
          <a:off x="143991" y="98773"/>
          <a:ext cx="4680519" cy="2543175"/>
        </p:xfrm>
        <a:graphic>
          <a:graphicData uri="http://schemas.openxmlformats.org/drawingml/2006/table">
            <a:tbl>
              <a:tblPr/>
              <a:tblGrid>
                <a:gridCol w="238497">
                  <a:extLst>
                    <a:ext uri="{9D8B030D-6E8A-4147-A177-3AD203B41FA5}">
                      <a16:colId xmlns:a16="http://schemas.microsoft.com/office/drawing/2014/main" val="4065031694"/>
                    </a:ext>
                  </a:extLst>
                </a:gridCol>
                <a:gridCol w="238497">
                  <a:extLst>
                    <a:ext uri="{9D8B030D-6E8A-4147-A177-3AD203B41FA5}">
                      <a16:colId xmlns:a16="http://schemas.microsoft.com/office/drawing/2014/main" val="1536747574"/>
                    </a:ext>
                  </a:extLst>
                </a:gridCol>
                <a:gridCol w="1991458">
                  <a:extLst>
                    <a:ext uri="{9D8B030D-6E8A-4147-A177-3AD203B41FA5}">
                      <a16:colId xmlns:a16="http://schemas.microsoft.com/office/drawing/2014/main" val="417586616"/>
                    </a:ext>
                  </a:extLst>
                </a:gridCol>
                <a:gridCol w="226573">
                  <a:extLst>
                    <a:ext uri="{9D8B030D-6E8A-4147-A177-3AD203B41FA5}">
                      <a16:colId xmlns:a16="http://schemas.microsoft.com/office/drawing/2014/main" val="145421823"/>
                    </a:ext>
                  </a:extLst>
                </a:gridCol>
                <a:gridCol w="250423">
                  <a:extLst>
                    <a:ext uri="{9D8B030D-6E8A-4147-A177-3AD203B41FA5}">
                      <a16:colId xmlns:a16="http://schemas.microsoft.com/office/drawing/2014/main" val="1492219468"/>
                    </a:ext>
                  </a:extLst>
                </a:gridCol>
                <a:gridCol w="298123">
                  <a:extLst>
                    <a:ext uri="{9D8B030D-6E8A-4147-A177-3AD203B41FA5}">
                      <a16:colId xmlns:a16="http://schemas.microsoft.com/office/drawing/2014/main" val="2460828765"/>
                    </a:ext>
                  </a:extLst>
                </a:gridCol>
                <a:gridCol w="169929">
                  <a:extLst>
                    <a:ext uri="{9D8B030D-6E8A-4147-A177-3AD203B41FA5}">
                      <a16:colId xmlns:a16="http://schemas.microsoft.com/office/drawing/2014/main" val="567225199"/>
                    </a:ext>
                  </a:extLst>
                </a:gridCol>
                <a:gridCol w="250423">
                  <a:extLst>
                    <a:ext uri="{9D8B030D-6E8A-4147-A177-3AD203B41FA5}">
                      <a16:colId xmlns:a16="http://schemas.microsoft.com/office/drawing/2014/main" val="2070965289"/>
                    </a:ext>
                  </a:extLst>
                </a:gridCol>
                <a:gridCol w="465071">
                  <a:extLst>
                    <a:ext uri="{9D8B030D-6E8A-4147-A177-3AD203B41FA5}">
                      <a16:colId xmlns:a16="http://schemas.microsoft.com/office/drawing/2014/main" val="3677722970"/>
                    </a:ext>
                  </a:extLst>
                </a:gridCol>
                <a:gridCol w="310047">
                  <a:extLst>
                    <a:ext uri="{9D8B030D-6E8A-4147-A177-3AD203B41FA5}">
                      <a16:colId xmlns:a16="http://schemas.microsoft.com/office/drawing/2014/main" val="343578238"/>
                    </a:ext>
                  </a:extLst>
                </a:gridCol>
                <a:gridCol w="241478">
                  <a:extLst>
                    <a:ext uri="{9D8B030D-6E8A-4147-A177-3AD203B41FA5}">
                      <a16:colId xmlns:a16="http://schemas.microsoft.com/office/drawing/2014/main" val="1205237300"/>
                    </a:ext>
                  </a:extLst>
                </a:gridCol>
              </a:tblGrid>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11905124"/>
                  </a:ext>
                </a:extLst>
              </a:tr>
              <a:tr h="2000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200" b="1" i="0" u="none" strike="noStrike">
                          <a:solidFill>
                            <a:srgbClr val="0000CC"/>
                          </a:solidFill>
                          <a:effectLst/>
                          <a:latin typeface="Calibri" panose="020F0502020204030204" pitchFamily="34" charset="0"/>
                        </a:rPr>
                        <a:t>I.A třída  dorostu  2018/2019 po 9.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31242302"/>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47:12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42675522"/>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26:13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47845860"/>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0"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0" i="0" u="none" strike="noStrike" dirty="0">
                          <a:solidFill>
                            <a:srgbClr val="000000"/>
                          </a:solidFill>
                          <a:effectLst/>
                          <a:latin typeface="Arial" panose="020B0604020202020204" pitchFamily="34" charset="0"/>
                        </a:rPr>
                        <a:t>T.J. </a:t>
                      </a:r>
                      <a:r>
                        <a:rPr lang="cs-CZ" sz="900" b="0" i="0" u="none" strike="noStrike" dirty="0" err="1">
                          <a:solidFill>
                            <a:srgbClr val="000000"/>
                          </a:solidFill>
                          <a:effectLst/>
                          <a:latin typeface="Arial" panose="020B0604020202020204" pitchFamily="34" charset="0"/>
                        </a:rPr>
                        <a:t>Mojžíř</a:t>
                      </a:r>
                      <a:endParaRPr lang="cs-CZ" sz="9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24:16</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211111628"/>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a:t>
                      </a:r>
                      <a:r>
                        <a:rPr lang="cs-CZ" sz="900" b="1" i="0" u="none" strike="noStrike" dirty="0" err="1">
                          <a:solidFill>
                            <a:srgbClr val="000000"/>
                          </a:solidFill>
                          <a:effectLst/>
                          <a:latin typeface="Arial" panose="020B0604020202020204" pitchFamily="34" charset="0"/>
                        </a:rPr>
                        <a:t>Vaňov</a:t>
                      </a:r>
                      <a:r>
                        <a:rPr lang="cs-CZ" sz="900" b="1" i="0" u="none" strike="noStrike" dirty="0">
                          <a:solidFill>
                            <a:srgbClr val="000000"/>
                          </a:solidFill>
                          <a:effectLst/>
                          <a:latin typeface="Arial" panose="020B0604020202020204" pitchFamily="34" charset="0"/>
                        </a:rPr>
                        <a:t>/TJ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47:23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57073736"/>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err="1">
                          <a:solidFill>
                            <a:srgbClr val="000000"/>
                          </a:solidFill>
                          <a:effectLst/>
                          <a:latin typeface="Arial" panose="020B0604020202020204" pitchFamily="34" charset="0"/>
                        </a:rPr>
                        <a:t>Plaston</a:t>
                      </a:r>
                      <a:r>
                        <a:rPr lang="cs-CZ" sz="10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32:18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59882687"/>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0"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0" i="0" u="none" strike="noStrike" dirty="0">
                          <a:solidFill>
                            <a:srgbClr val="FF0000"/>
                          </a:solidFill>
                          <a:effectLst/>
                          <a:latin typeface="Arial" panose="020B0604020202020204" pitchFamily="34" charset="0"/>
                        </a:rPr>
                        <a:t>SK Štětí, </a:t>
                      </a:r>
                      <a:r>
                        <a:rPr lang="cs-CZ" sz="1000" b="0" i="0" u="none" strike="noStrike" dirty="0" err="1">
                          <a:solidFill>
                            <a:srgbClr val="FF0000"/>
                          </a:solidFill>
                          <a:effectLst/>
                          <a:latin typeface="Arial" panose="020B0604020202020204" pitchFamily="34" charset="0"/>
                        </a:rPr>
                        <a:t>z.s</a:t>
                      </a:r>
                      <a:r>
                        <a:rPr lang="cs-CZ" sz="1000" b="0"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35:19</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52145808"/>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0"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0"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22:36</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51934612"/>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0"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24:22</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52562959"/>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000" b="0"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dirty="0">
                          <a:solidFill>
                            <a:srgbClr val="000000"/>
                          </a:solidFill>
                          <a:effectLst/>
                          <a:latin typeface="Arial" panose="020B0604020202020204" pitchFamily="34" charset="0"/>
                        </a:rPr>
                        <a:t>21:24</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24177363"/>
                  </a:ext>
                </a:extLst>
              </a:tr>
              <a:tr h="161925">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0"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rPr>
                        <a:t>15:29</a:t>
                      </a:r>
                    </a:p>
                  </a:txBody>
                  <a:tcPr marL="9525" marR="9525" marT="9525" marB="0" anchor="ctr">
                    <a:lnL>
                      <a:noFill/>
                    </a:lnL>
                    <a:lnR>
                      <a:noFill/>
                    </a:lnR>
                    <a:lnT>
                      <a:noFill/>
                    </a:lnT>
                    <a:lnB>
                      <a:noFill/>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81958492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8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800" b="0"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dirty="0">
                          <a:solidFill>
                            <a:srgbClr val="000000"/>
                          </a:solidFill>
                          <a:effectLst/>
                          <a:latin typeface="Arial" panose="020B0604020202020204" pitchFamily="34" charset="0"/>
                        </a:rPr>
                        <a:t>18:44</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92190244"/>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0"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a:solidFill>
                            <a:srgbClr val="000000"/>
                          </a:solidFill>
                          <a:effectLst/>
                          <a:latin typeface="Arial" panose="020B0604020202020204" pitchFamily="34" charset="0"/>
                        </a:rPr>
                        <a:t>19:40</a:t>
                      </a:r>
                    </a:p>
                  </a:txBody>
                  <a:tcPr marL="9525" marR="9525" marT="9525" marB="0" anchor="ctr">
                    <a:lnL>
                      <a:noFill/>
                    </a:lnL>
                    <a:lnR>
                      <a:noFill/>
                    </a:lnR>
                    <a:lnT>
                      <a:noFill/>
                    </a:lnT>
                    <a:lnB>
                      <a:noFill/>
                    </a:lnB>
                    <a:solidFill>
                      <a:srgbClr val="CCFFFF"/>
                    </a:solidFill>
                  </a:tcPr>
                </a:tc>
                <a:tc>
                  <a:txBody>
                    <a:bodyPr/>
                    <a:lstStyle/>
                    <a:p>
                      <a:pPr algn="ctr" fontAlgn="ctr"/>
                      <a:r>
                        <a:rPr lang="cs-CZ" sz="900" b="0"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32850209"/>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0"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0"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a:solidFill>
                            <a:srgbClr val="000000"/>
                          </a:solidFill>
                          <a:effectLst/>
                          <a:latin typeface="Arial" panose="020B0604020202020204" pitchFamily="34" charset="0"/>
                        </a:rPr>
                        <a:t>15:49</a:t>
                      </a:r>
                    </a:p>
                  </a:txBody>
                  <a:tcPr marL="9525" marR="9525" marT="9525" marB="0" anchor="ctr">
                    <a:lnL>
                      <a:noFill/>
                    </a:lnL>
                    <a:lnR>
                      <a:noFill/>
                    </a:lnR>
                    <a:lnT>
                      <a:noFill/>
                    </a:lnT>
                    <a:lnB>
                      <a:noFill/>
                    </a:lnB>
                    <a:solidFill>
                      <a:srgbClr val="99FF99"/>
                    </a:solidFill>
                  </a:tcPr>
                </a:tc>
                <a:tc>
                  <a:txBody>
                    <a:bodyPr/>
                    <a:lstStyle/>
                    <a:p>
                      <a:pPr algn="ctr" fontAlgn="ctr"/>
                      <a:r>
                        <a:rPr lang="cs-CZ" sz="900" b="0"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124096903"/>
                  </a:ext>
                </a:extLst>
              </a:tr>
              <a:tr h="152400">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2699788"/>
                  </a:ext>
                </a:extLst>
              </a:tr>
            </a:tbl>
          </a:graphicData>
        </a:graphic>
      </p:graphicFrame>
      <p:sp>
        <p:nvSpPr>
          <p:cNvPr id="6" name="TextovéPole 5">
            <a:extLst>
              <a:ext uri="{FF2B5EF4-FFF2-40B4-BE49-F238E27FC236}">
                <a16:creationId xmlns:a16="http://schemas.microsoft.com/office/drawing/2014/main" id="{408F5ACA-33EF-4FD8-BB3A-891843E7C2B5}"/>
              </a:ext>
            </a:extLst>
          </p:cNvPr>
          <p:cNvSpPr txBox="1"/>
          <p:nvPr/>
        </p:nvSpPr>
        <p:spPr>
          <a:xfrm>
            <a:off x="7394650" y="699566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7" name="TextovéPole 6">
            <a:extLst>
              <a:ext uri="{FF2B5EF4-FFF2-40B4-BE49-F238E27FC236}">
                <a16:creationId xmlns:a16="http://schemas.microsoft.com/office/drawing/2014/main" id="{AAECB7D5-BED6-4544-86A1-EF3DE7A2873C}"/>
              </a:ext>
            </a:extLst>
          </p:cNvPr>
          <p:cNvSpPr txBox="1"/>
          <p:nvPr/>
        </p:nvSpPr>
        <p:spPr>
          <a:xfrm>
            <a:off x="143990" y="2899420"/>
            <a:ext cx="4680519" cy="3046988"/>
          </a:xfrm>
          <a:prstGeom prst="rect">
            <a:avLst/>
          </a:prstGeom>
          <a:solidFill>
            <a:srgbClr val="99FF66"/>
          </a:solidFill>
          <a:effectLst>
            <a:innerShdw blurRad="63500" dist="914400" dir="5400000">
              <a:srgbClr val="FFFF00">
                <a:alpha val="50000"/>
              </a:srgbClr>
            </a:innerShdw>
            <a:softEdge rad="0"/>
          </a:effectLst>
        </p:spPr>
        <p:txBody>
          <a:bodyPr wrap="square" rtlCol="0">
            <a:spAutoFit/>
          </a:bodyPr>
          <a:lstStyle/>
          <a:p>
            <a:pPr algn="ctr"/>
            <a:r>
              <a:rPr lang="cs-CZ" sz="3200" dirty="0">
                <a:solidFill>
                  <a:srgbClr val="993366"/>
                </a:solidFill>
              </a:rPr>
              <a:t>Dorostenci jsou na </a:t>
            </a:r>
          </a:p>
          <a:p>
            <a:pPr algn="ctr"/>
            <a:r>
              <a:rPr lang="cs-CZ" sz="3200" dirty="0">
                <a:solidFill>
                  <a:srgbClr val="993366"/>
                </a:solidFill>
              </a:rPr>
              <a:t>6. místě, ale teprve ve zbytku podzimu je čekají ti nejtěžší soupeři. Tučně vytištění.</a:t>
            </a:r>
          </a:p>
        </p:txBody>
      </p:sp>
      <p:pic>
        <p:nvPicPr>
          <p:cNvPr id="9" name="Obrázek 8">
            <a:extLst>
              <a:ext uri="{FF2B5EF4-FFF2-40B4-BE49-F238E27FC236}">
                <a16:creationId xmlns:a16="http://schemas.microsoft.com/office/drawing/2014/main" id="{93A9B24D-37F9-4628-B77F-5B1F7AB21E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872184" y="6131565"/>
            <a:ext cx="864096" cy="864096"/>
          </a:xfrm>
          <a:prstGeom prst="rect">
            <a:avLst/>
          </a:prstGeom>
        </p:spPr>
      </p:pic>
      <p:sp>
        <p:nvSpPr>
          <p:cNvPr id="10" name="TextovéPole 9">
            <a:extLst>
              <a:ext uri="{FF2B5EF4-FFF2-40B4-BE49-F238E27FC236}">
                <a16:creationId xmlns:a16="http://schemas.microsoft.com/office/drawing/2014/main" id="{925C7352-18DD-4F05-8813-CC4717BDC1F2}"/>
              </a:ext>
            </a:extLst>
          </p:cNvPr>
          <p:cNvSpPr txBox="1"/>
          <p:nvPr/>
        </p:nvSpPr>
        <p:spPr>
          <a:xfrm>
            <a:off x="2156069" y="6980032"/>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endParaRPr lang="cs-CZ" sz="800" dirty="0">
              <a:latin typeface="Bookman Old Style" pitchFamily="18" charset="0"/>
            </a:endParaRPr>
          </a:p>
        </p:txBody>
      </p:sp>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43992" y="451148"/>
            <a:ext cx="4680520" cy="6661311"/>
          </a:xfrm>
          <a:prstGeom prst="rect">
            <a:avLst/>
          </a:prstGeom>
        </p:spPr>
        <p:txBody>
          <a:bodyPr wrap="square">
            <a:spAutoFit/>
          </a:bodyPr>
          <a:lstStyle/>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za 1 poločas bylo hezkých  a to ještě diváci netušili, že podobná úroda bude pokračovat i po změně stran.  Ve 47. minutě se v našem pokutovém území objevil David </a:t>
            </a:r>
            <a:r>
              <a:rPr lang="cs-CZ" sz="1050" b="0" dirty="0" err="1">
                <a:latin typeface="Arial" panose="020B0604020202020204" pitchFamily="34" charset="0"/>
                <a:ea typeface="Calibri" panose="020F0502020204030204" pitchFamily="34" charset="0"/>
                <a:cs typeface="Arial" panose="020B0604020202020204" pitchFamily="34" charset="0"/>
              </a:rPr>
              <a:t>Fillinger</a:t>
            </a:r>
            <a:r>
              <a:rPr lang="cs-CZ" sz="1050" b="0" dirty="0">
                <a:latin typeface="Arial" panose="020B0604020202020204" pitchFamily="34" charset="0"/>
                <a:ea typeface="Calibri" panose="020F0502020204030204" pitchFamily="34" charset="0"/>
                <a:cs typeface="Arial" panose="020B0604020202020204" pitchFamily="34" charset="0"/>
              </a:rPr>
              <a:t>, ale naštěstí se ideálně do balónu netrefil. Zlatou pětiminutovku našeho týmu zahájil v 54. minutě průnik </a:t>
            </a:r>
            <a:r>
              <a:rPr lang="cs-CZ" sz="1050" b="0" dirty="0" err="1">
                <a:latin typeface="Arial" panose="020B0604020202020204" pitchFamily="34" charset="0"/>
                <a:ea typeface="Calibri" panose="020F0502020204030204" pitchFamily="34" charset="0"/>
                <a:cs typeface="Arial" panose="020B0604020202020204" pitchFamily="34" charset="0"/>
              </a:rPr>
              <a:t>Slaničky</a:t>
            </a:r>
            <a:r>
              <a:rPr lang="cs-CZ" sz="1050" b="0" dirty="0">
                <a:latin typeface="Arial" panose="020B0604020202020204" pitchFamily="34" charset="0"/>
                <a:ea typeface="Calibri" panose="020F0502020204030204" pitchFamily="34" charset="0"/>
                <a:cs typeface="Arial" panose="020B0604020202020204" pitchFamily="34" charset="0"/>
              </a:rPr>
              <a:t> po pravé straně a přesná přihrávka na </a:t>
            </a:r>
            <a:r>
              <a:rPr lang="cs-CZ" sz="1050" b="0" dirty="0" err="1">
                <a:latin typeface="Arial" panose="020B0604020202020204" pitchFamily="34" charset="0"/>
                <a:ea typeface="Calibri" panose="020F0502020204030204" pitchFamily="34" charset="0"/>
                <a:cs typeface="Arial" panose="020B0604020202020204" pitchFamily="34" charset="0"/>
              </a:rPr>
              <a:t>Beláka</a:t>
            </a:r>
            <a:r>
              <a:rPr lang="cs-CZ" sz="1050" b="0" dirty="0">
                <a:latin typeface="Arial" panose="020B0604020202020204" pitchFamily="34" charset="0"/>
                <a:ea typeface="Calibri" panose="020F0502020204030204" pitchFamily="34" charset="0"/>
                <a:cs typeface="Arial" panose="020B0604020202020204" pitchFamily="34" charset="0"/>
              </a:rPr>
              <a:t>,  jehož důležitá koncovka levačkou znamenala vedení 4:3.  V 57. minutě to byl Marek Faust, který se odhodlal dlouhému sólu, které vyšlo na jedničku s hvězdičkou v podobě přihrávky na Jirku Vokouna, pro něhož už nebylo tak těžké zvýšit na 5:3. Navíc to byl hattrick. Zaskočení hosté o minutu později kapitulovali dokonce pošesté.  Jiří Vokoun si vzal míč a zahájil samostatný průnik z vlastní půle, který završil kličkou brankáři a gólem na 6:3. Lepší vstup do 2. poločasu si nešlo přát. V 68. minutě se chtěl do listiny střelců po přihrávce od </a:t>
            </a:r>
            <a:r>
              <a:rPr lang="cs-CZ" sz="1050" b="0" dirty="0" err="1">
                <a:latin typeface="Arial" panose="020B0604020202020204" pitchFamily="34" charset="0"/>
                <a:ea typeface="Calibri" panose="020F0502020204030204" pitchFamily="34" charset="0"/>
                <a:cs typeface="Arial" panose="020B0604020202020204" pitchFamily="34" charset="0"/>
              </a:rPr>
              <a:t>Slaničky</a:t>
            </a:r>
            <a:r>
              <a:rPr lang="cs-CZ" sz="1050" b="0" dirty="0">
                <a:latin typeface="Arial" panose="020B0604020202020204" pitchFamily="34" charset="0"/>
                <a:ea typeface="Calibri" panose="020F0502020204030204" pitchFamily="34" charset="0"/>
                <a:cs typeface="Arial" panose="020B0604020202020204" pitchFamily="34" charset="0"/>
              </a:rPr>
              <a:t> zapsat  Martin Rejman, ale branku netrefil. Hosté ve hře dopředu byli ve 2. poločase zcela neškodní a žádnou příležitost neměli. Naopak v 77. minutě kopnul dobře trestňák Vokoun a stejně šikovně hlavičkoval i Svoboda. Brankář stačil vyrazit aspoň na roh.  Nejblíže korekci nepříznivého výsledku byli hosté v 82. minutě. Střele z dálky chyběly tak 2 metry. Těsně před závěrečným hvizdem rozhodčího nechala hostující obrana uniknout po své pravé straně  Mencla, který poslal míč před branku, kde byl úplně sám střídající Dominik Beruška a spolu s ostatními se radoval z gólu na konečných 7:3.  </a:t>
            </a: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Vidět 10 gólů to nebývá každý zápas. Když k tomu ještě 7 nastřílelo naše mužstvo,  tak se to muselo štětským příznivcům líbit a je to určitě tou nejlepší pozvánkou na další domácí zápas v neděli 21. 10. 2018 od 15:30 proti FK Litoměřicku B.  V 1. poločase jsme si vypracovali velké množství příležitostí. Využili jsme 3, ale šancí bylo více. Hosté naopak měli téměř stoprocentní efektivitu a tak to bylo po 45 minutách 3:3. První čtvrthodinka 2. půle rozhodla. Během 5 minut jsme nastříleli 3 góly a bylo rozhodnuto. Hosty jsme po změně stran do ničeho nepustili a průběh hry jsme kontrolovali. Navíc ještě v 90. minutě přidal Dominik Beruška 7. gól.   </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Branky:</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J.Vokoun</a:t>
            </a:r>
            <a:r>
              <a:rPr lang="cs-CZ" sz="1050" b="0" dirty="0">
                <a:latin typeface="Arial" panose="020B0604020202020204" pitchFamily="34" charset="0"/>
                <a:ea typeface="Calibri" panose="020F0502020204030204" pitchFamily="34" charset="0"/>
                <a:cs typeface="Arial" panose="020B0604020202020204" pitchFamily="34" charset="0"/>
              </a:rPr>
              <a:t> 4, </a:t>
            </a:r>
            <a:r>
              <a:rPr lang="cs-CZ" sz="1050" b="0" dirty="0" err="1">
                <a:latin typeface="Arial" panose="020B0604020202020204" pitchFamily="34" charset="0"/>
                <a:ea typeface="Calibri" panose="020F0502020204030204" pitchFamily="34" charset="0"/>
                <a:cs typeface="Arial" panose="020B0604020202020204" pitchFamily="34" charset="0"/>
              </a:rPr>
              <a:t>R.Slanička</a:t>
            </a:r>
            <a:r>
              <a:rPr lang="cs-CZ" sz="1050" b="0" dirty="0">
                <a:latin typeface="Arial" panose="020B0604020202020204" pitchFamily="34" charset="0"/>
                <a:ea typeface="Calibri" panose="020F0502020204030204" pitchFamily="34" charset="0"/>
                <a:cs typeface="Arial" panose="020B0604020202020204" pitchFamily="34" charset="0"/>
              </a:rPr>
              <a:t> 1, </a:t>
            </a:r>
            <a:r>
              <a:rPr lang="cs-CZ" sz="1050" b="0" dirty="0" err="1">
                <a:latin typeface="Arial" panose="020B0604020202020204" pitchFamily="34" charset="0"/>
                <a:ea typeface="Calibri" panose="020F0502020204030204" pitchFamily="34" charset="0"/>
                <a:cs typeface="Arial" panose="020B0604020202020204" pitchFamily="34" charset="0"/>
              </a:rPr>
              <a:t>D.Beruška</a:t>
            </a:r>
            <a:r>
              <a:rPr lang="cs-CZ" sz="105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J.Gabriel-P.Stejskal</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J.Vacek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F.Svoboda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D.Mencl</a:t>
            </a:r>
            <a:r>
              <a:rPr lang="cs-CZ" sz="1050" b="0"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T.Belák</a:t>
            </a:r>
            <a:r>
              <a:rPr lang="cs-CZ" sz="1050" b="0" dirty="0">
                <a:latin typeface="Arial" panose="020B0604020202020204" pitchFamily="34" charset="0"/>
                <a:ea typeface="Calibri" panose="020F0502020204030204" pitchFamily="34" charset="0"/>
                <a:cs typeface="Arial" panose="020B0604020202020204" pitchFamily="34" charset="0"/>
              </a:rPr>
              <a:t>(79.D.Beruška), </a:t>
            </a:r>
            <a:r>
              <a:rPr lang="cs-CZ" sz="1050" b="0" dirty="0" err="1">
                <a:latin typeface="Arial" panose="020B0604020202020204" pitchFamily="34" charset="0"/>
                <a:ea typeface="Calibri" panose="020F0502020204030204" pitchFamily="34" charset="0"/>
                <a:cs typeface="Arial" panose="020B0604020202020204" pitchFamily="34" charset="0"/>
              </a:rPr>
              <a:t>R.Slanička</a:t>
            </a:r>
            <a:r>
              <a:rPr lang="cs-CZ" sz="1050" b="0" dirty="0">
                <a:latin typeface="Arial" panose="020B0604020202020204" pitchFamily="34" charset="0"/>
                <a:ea typeface="Calibri" panose="020F0502020204030204" pitchFamily="34" charset="0"/>
                <a:cs typeface="Arial" panose="020B0604020202020204" pitchFamily="34" charset="0"/>
              </a:rPr>
              <a:t>(73.K.Horváth), </a:t>
            </a:r>
            <a:r>
              <a:rPr lang="cs-CZ" sz="1050" b="0" dirty="0" err="1">
                <a:latin typeface="Arial" panose="020B0604020202020204" pitchFamily="34" charset="0"/>
                <a:ea typeface="Calibri" panose="020F0502020204030204" pitchFamily="34" charset="0"/>
                <a:cs typeface="Arial" panose="020B0604020202020204" pitchFamily="34" charset="0"/>
              </a:rPr>
              <a:t>M.Rejman</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J.Vokoun</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M.Faust-M.Walter</a:t>
            </a:r>
            <a:r>
              <a:rPr lang="cs-CZ" sz="1050" b="0" dirty="0">
                <a:latin typeface="Arial" panose="020B0604020202020204" pitchFamily="34" charset="0"/>
                <a:ea typeface="Calibri" panose="020F0502020204030204" pitchFamily="34" charset="0"/>
                <a:cs typeface="Arial" panose="020B0604020202020204" pitchFamily="34" charset="0"/>
              </a:rPr>
              <a:t>(79.R.Feko)</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Připraveni:</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T.Kysela</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Trenér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J.Ransdorf</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K.Zuna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Vedoucí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V.Frey</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Masér: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K.Zavřel</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R.Linhart-J.Davignon</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M.Klimpl</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Delegát:</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P.Černý</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137 diváků</a:t>
            </a:r>
          </a:p>
        </p:txBody>
      </p:sp>
      <p:sp>
        <p:nvSpPr>
          <p:cNvPr id="7" name="TextovéPole 6"/>
          <p:cNvSpPr txBox="1"/>
          <p:nvPr/>
        </p:nvSpPr>
        <p:spPr>
          <a:xfrm>
            <a:off x="288008" y="163116"/>
            <a:ext cx="4464496" cy="276999"/>
          </a:xfrm>
          <a:prstGeom prst="rect">
            <a:avLst/>
          </a:prstGeom>
          <a:solidFill>
            <a:schemeClr val="bg1">
              <a:lumMod val="85000"/>
            </a:schemeClr>
          </a:solidFill>
          <a:effectLst>
            <a:softEdge rad="0"/>
          </a:effectLst>
        </p:spPr>
        <p:txBody>
          <a:bodyPr wrap="square" rtlCol="0">
            <a:spAutoFit/>
          </a:bodyPr>
          <a:lstStyle/>
          <a:p>
            <a:pPr algn="ctr"/>
            <a:r>
              <a:rPr lang="cs-CZ" dirty="0">
                <a:solidFill>
                  <a:schemeClr val="accent6">
                    <a:lumMod val="50000"/>
                  </a:schemeClr>
                </a:solidFill>
                <a:latin typeface="Arial" panose="020B0604020202020204" pitchFamily="34" charset="0"/>
                <a:cs typeface="Arial" panose="020B0604020202020204" pitchFamily="34" charset="0"/>
              </a:rPr>
              <a:t>Pokračování Štětí-Perštejn  6.10.2018</a:t>
            </a:r>
          </a:p>
        </p:txBody>
      </p:sp>
      <p:sp>
        <p:nvSpPr>
          <p:cNvPr id="4" name="Obdélník 3"/>
          <p:cNvSpPr/>
          <p:nvPr/>
        </p:nvSpPr>
        <p:spPr>
          <a:xfrm>
            <a:off x="5607230" y="996229"/>
            <a:ext cx="4320480" cy="3701975"/>
          </a:xfrm>
          <a:prstGeom prst="rect">
            <a:avLst/>
          </a:prstGeom>
        </p:spPr>
        <p:txBody>
          <a:bodyPr wrap="square">
            <a:spAutoFit/>
          </a:bodyPr>
          <a:lstStyle/>
          <a:p>
            <a:pPr lvl="0"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upravil už na 5:0. Pak jsme byli svědky malé kuriozity, která není na hřišti často vidět, a to že domácí brankář se v průběhu rozhodl opustit hřiště a hrálo se bez brankáře. Využít to chtěl Jakub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ale prázdnou branku minul. Mezi 3 tyče musel jít hráč z pole a v 79. minutě se blýskl proti střele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Dopatera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z 30 metrů, kterou chytil. Naštval se Jakub Pilař a dělovkou navýšil skóre na 6:0. Konečnou tečku za zápasem udělal Oldřich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Malecha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když 5 minut před koncem stanovil výsledek 7:0.   </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René Hrdlička – trenér SK Štětí</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Krásná hra. Přihrávky a kolektivní pojetí hry přineslo své ovoce. Velkým plusem byla vysoká celotýdenní účast na trénincích, která přinesla 3 body.</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L.Ladič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M.Vaszi</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D.Ivanič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O.Malecha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J.Pilař</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L.Šrotýř-P.Fulín</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T.Németh</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P.Kadlec</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M.Vaszi</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lvl="0">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O.Malecha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L.Ladič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J.Pilař</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T.Dopater</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lvl="0">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J.Šedivý</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D.Ivanič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R.Šíma</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Z.Németh</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Vedoucí:</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R.Hrdlička</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A.Marčaník-V.Soukup</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(laik),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L.Stejskal</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(laik)</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Obdélník 4"/>
          <p:cNvSpPr/>
          <p:nvPr/>
        </p:nvSpPr>
        <p:spPr>
          <a:xfrm>
            <a:off x="5616600" y="217745"/>
            <a:ext cx="4392488" cy="454612"/>
          </a:xfrm>
          <a:prstGeom prst="rect">
            <a:avLst/>
          </a:prstGeom>
        </p:spPr>
        <p:txBody>
          <a:bodyPr wrap="square">
            <a:spAutoFit/>
          </a:bodyPr>
          <a:lstStyle/>
          <a:p>
            <a:pPr lvl="0" algn="ctr">
              <a:lnSpc>
                <a:spcPct val="107000"/>
              </a:lnSpc>
              <a:spcAft>
                <a:spcPts val="0"/>
              </a:spcAft>
            </a:pPr>
            <a:r>
              <a:rPr lang="cs-CZ" sz="11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Pokračování  J Sokol </a:t>
            </a:r>
            <a:r>
              <a:rPr lang="cs-CZ" sz="1100" dirty="0" err="1">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Straškov</a:t>
            </a:r>
            <a:r>
              <a:rPr lang="cs-CZ" sz="11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Vodochody – SK Štětí</a:t>
            </a:r>
            <a:endParaRPr lang="cs-CZ" sz="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0"/>
              </a:spcAft>
            </a:pPr>
            <a:r>
              <a:rPr lang="cs-CZ" sz="11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0:7(0:3)    7. kolo  6.10.2018</a:t>
            </a:r>
            <a:endParaRPr lang="cs-CZ" sz="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ázek 1" descr="&lt;strong&gt;Straškov&lt;/strong&gt;-&lt;strong&gt;Vodochody&lt;/strong&gt; - TJ &lt;strong&gt;Sokol&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024" y="5055802"/>
            <a:ext cx="1580892" cy="1585364"/>
          </a:xfrm>
          <a:prstGeom prst="rect">
            <a:avLst/>
          </a:prstGeom>
        </p:spPr>
      </p:pic>
      <p:sp>
        <p:nvSpPr>
          <p:cNvPr id="8" name="TextovéPole 7">
            <a:extLst>
              <a:ext uri="{FF2B5EF4-FFF2-40B4-BE49-F238E27FC236}">
                <a16:creationId xmlns:a16="http://schemas.microsoft.com/office/drawing/2014/main" id="{CBDDF852-69CE-48FD-9E10-3A81836F0825}"/>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9" name="TextovéPole 8">
            <a:extLst>
              <a:ext uri="{FF2B5EF4-FFF2-40B4-BE49-F238E27FC236}">
                <a16:creationId xmlns:a16="http://schemas.microsoft.com/office/drawing/2014/main" id="{925C7352-18DD-4F05-8813-CC4717BDC1F2}"/>
              </a:ext>
            </a:extLst>
          </p:cNvPr>
          <p:cNvSpPr txBox="1"/>
          <p:nvPr/>
        </p:nvSpPr>
        <p:spPr>
          <a:xfrm>
            <a:off x="7438425"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400576" y="996229"/>
            <a:ext cx="4647262" cy="2185214"/>
          </a:xfrm>
          <a:prstGeom prst="rect">
            <a:avLst/>
          </a:prstGeom>
          <a:solidFill>
            <a:srgbClr val="FFFF00"/>
          </a:solidFill>
          <a:effectLst>
            <a:softEdge rad="0"/>
          </a:effectLst>
        </p:spPr>
        <p:txBody>
          <a:bodyPr wrap="square" rtlCol="0">
            <a:spAutoFit/>
          </a:bodyPr>
          <a:lstStyle/>
          <a:p>
            <a:pPr algn="ctr"/>
            <a:r>
              <a:rPr lang="cs-CZ" sz="2000" dirty="0">
                <a:latin typeface="Arial Black" panose="020B0A04020102020204" pitchFamily="34" charset="0"/>
              </a:rPr>
              <a:t>Matěj Dolejška – kapitán </a:t>
            </a:r>
          </a:p>
          <a:p>
            <a:pPr algn="ctr"/>
            <a:r>
              <a:rPr lang="cs-CZ" sz="2000" dirty="0">
                <a:latin typeface="Arial Black" panose="020B0A04020102020204" pitchFamily="34" charset="0"/>
              </a:rPr>
              <a:t>FK Spartak Perštejn</a:t>
            </a:r>
          </a:p>
          <a:p>
            <a:pPr algn="just"/>
            <a:r>
              <a:rPr lang="cs-CZ" dirty="0">
                <a:latin typeface="Arial" panose="020B0604020202020204" pitchFamily="34" charset="0"/>
                <a:cs typeface="Arial" panose="020B0604020202020204" pitchFamily="34" charset="0"/>
              </a:rPr>
              <a:t>V první poločase jsme mohli dostat daleko více gólů. Stálo při nás štěstí. Chtěli jsme se z toho vzpamatovat, ale hráli jsme špatně. Chyběla bojovnost a větší důraz. Na druhou stranu jsme měli v 1. poločase štěstí, že nám to tam 3x spadlo, ale to k fotbalu patří. Od začátku sezóny nás doprovází, že hrajeme špatně dozadu a dostáváme strašně moc gólů. Hlavně je to po fatálních chybách, po kterých hned dostaneme </a:t>
            </a:r>
            <a:r>
              <a:rPr lang="cs-CZ" dirty="0" err="1">
                <a:latin typeface="Arial" panose="020B0604020202020204" pitchFamily="34" charset="0"/>
                <a:cs typeface="Arial" panose="020B0604020202020204" pitchFamily="34" charset="0"/>
              </a:rPr>
              <a:t>góla</a:t>
            </a:r>
            <a:r>
              <a:rPr lang="cs-CZ" dirty="0">
                <a:latin typeface="Arial" panose="020B0604020202020204" pitchFamily="34" charset="0"/>
                <a:cs typeface="Arial" panose="020B0604020202020204" pitchFamily="34" charset="0"/>
              </a:rPr>
              <a:t>.  </a:t>
            </a:r>
          </a:p>
        </p:txBody>
      </p:sp>
      <p:sp>
        <p:nvSpPr>
          <p:cNvPr id="6" name="TextovéPole 5"/>
          <p:cNvSpPr txBox="1"/>
          <p:nvPr/>
        </p:nvSpPr>
        <p:spPr>
          <a:xfrm>
            <a:off x="5407121" y="4843636"/>
            <a:ext cx="4647262" cy="2185214"/>
          </a:xfrm>
          <a:prstGeom prst="rect">
            <a:avLst/>
          </a:prstGeom>
          <a:pattFill prst="shingle">
            <a:fgClr>
              <a:srgbClr val="FFFF00"/>
            </a:fgClr>
            <a:bgClr>
              <a:schemeClr val="bg1"/>
            </a:bgClr>
          </a:pattFill>
          <a:effectLst>
            <a:softEdge rad="0"/>
          </a:effectLst>
        </p:spPr>
        <p:txBody>
          <a:bodyPr wrap="square" rtlCol="0">
            <a:spAutoFit/>
          </a:bodyPr>
          <a:lstStyle/>
          <a:p>
            <a:pPr algn="ctr"/>
            <a:r>
              <a:rPr lang="cs-CZ" sz="2000" dirty="0">
                <a:latin typeface="Arial Black" panose="020B0A04020102020204" pitchFamily="34" charset="0"/>
              </a:rPr>
              <a:t>Jiří </a:t>
            </a:r>
            <a:r>
              <a:rPr lang="cs-CZ" sz="2000" dirty="0" err="1">
                <a:latin typeface="Arial Black" panose="020B0A04020102020204" pitchFamily="34" charset="0"/>
              </a:rPr>
              <a:t>Ransdorf</a:t>
            </a:r>
            <a:r>
              <a:rPr lang="cs-CZ" sz="2000" dirty="0">
                <a:latin typeface="Arial Black" panose="020B0A04020102020204" pitchFamily="34" charset="0"/>
              </a:rPr>
              <a:t> – trenér </a:t>
            </a:r>
          </a:p>
          <a:p>
            <a:pPr algn="ctr"/>
            <a:r>
              <a:rPr lang="cs-CZ" sz="2000" dirty="0">
                <a:latin typeface="Arial Black" panose="020B0A04020102020204" pitchFamily="34" charset="0"/>
              </a:rPr>
              <a:t>SK Štětí</a:t>
            </a:r>
          </a:p>
          <a:p>
            <a:pPr algn="just"/>
            <a:r>
              <a:rPr lang="cs-CZ" dirty="0">
                <a:latin typeface="Arial" panose="020B0604020202020204" pitchFamily="34" charset="0"/>
                <a:cs typeface="Arial" panose="020B0604020202020204" pitchFamily="34" charset="0"/>
              </a:rPr>
              <a:t>Připravili jsme hráče na dlouhé balony za obranu. Začátek jsme měli fantastický. Hned v 1. minutě jsme měli velkou šanci. Pak jsme dali ve 3.minutě vedoucí branku, ale soupeři se podařilo brzy vyrovnat.  Byla to neskutečná přestřelka v 1. poločase. Z naší strany to bylo o pozdním přistupování a padalo to tam. V kabině jsme si to rozebrali a 2. půlka už byla lepší.  Hráli jsme v bloku, kluci nabíhali a proměňovali jsme šance. </a:t>
            </a:r>
          </a:p>
        </p:txBody>
      </p:sp>
      <p:pic>
        <p:nvPicPr>
          <p:cNvPr id="7" name="Obrázek 6"/>
          <p:cNvPicPr>
            <a:picLocks noChangeAspect="1"/>
          </p:cNvPicPr>
          <p:nvPr/>
        </p:nvPicPr>
        <p:blipFill>
          <a:blip r:embed="rId2"/>
          <a:stretch>
            <a:fillRect/>
          </a:stretch>
        </p:blipFill>
        <p:spPr>
          <a:xfrm>
            <a:off x="6840736" y="3363617"/>
            <a:ext cx="1384783" cy="1255728"/>
          </a:xfrm>
          <a:prstGeom prst="rect">
            <a:avLst/>
          </a:prstGeom>
          <a:ln w="57150">
            <a:solidFill>
              <a:srgbClr val="9999FF"/>
            </a:solidFill>
          </a:ln>
        </p:spPr>
      </p:pic>
      <p:sp>
        <p:nvSpPr>
          <p:cNvPr id="8" name="TextovéPole 7"/>
          <p:cNvSpPr txBox="1"/>
          <p:nvPr/>
        </p:nvSpPr>
        <p:spPr>
          <a:xfrm>
            <a:off x="5400576" y="91108"/>
            <a:ext cx="4647262" cy="707886"/>
          </a:xfrm>
          <a:prstGeom prst="rect">
            <a:avLst/>
          </a:prstGeom>
          <a:solidFill>
            <a:srgbClr val="CCFFFF"/>
          </a:solidFill>
          <a:ln w="60325">
            <a:solidFill>
              <a:schemeClr val="accent1">
                <a:lumMod val="50000"/>
              </a:schemeClr>
            </a:solidFill>
            <a:prstDash val="dashDot"/>
          </a:ln>
          <a:effectLst>
            <a:softEdge rad="0"/>
          </a:effectLst>
        </p:spPr>
        <p:txBody>
          <a:bodyPr wrap="square" rtlCol="0">
            <a:spAutoFit/>
          </a:bodyPr>
          <a:lstStyle/>
          <a:p>
            <a:pPr algn="ctr"/>
            <a:r>
              <a:rPr lang="cs-CZ" sz="2000" dirty="0">
                <a:latin typeface="Arial Black" panose="020B0A04020102020204" pitchFamily="34" charset="0"/>
              </a:rPr>
              <a:t>Čerstvé hodnocení hned po zápase Štětí - Perštejn</a:t>
            </a:r>
          </a:p>
        </p:txBody>
      </p:sp>
      <p:sp>
        <p:nvSpPr>
          <p:cNvPr id="11" name="Obdélník 10"/>
          <p:cNvSpPr/>
          <p:nvPr/>
        </p:nvSpPr>
        <p:spPr>
          <a:xfrm>
            <a:off x="78444" y="1366815"/>
            <a:ext cx="4674060" cy="5872185"/>
          </a:xfrm>
          <a:prstGeom prst="rect">
            <a:avLst/>
          </a:prstGeom>
        </p:spPr>
        <p:txBody>
          <a:bodyPr wrap="square">
            <a:spAutoFit/>
          </a:bodyPr>
          <a:lstStyle/>
          <a:p>
            <a:pPr algn="ctr">
              <a:lnSpc>
                <a:spcPct val="107000"/>
              </a:lnSpc>
              <a:spcAft>
                <a:spcPts val="0"/>
              </a:spcAft>
            </a:pPr>
            <a:r>
              <a:rPr lang="cs-CZ" sz="18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TJ Sokol </a:t>
            </a:r>
            <a:r>
              <a:rPr lang="cs-CZ" sz="1800" dirty="0" err="1">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Straškov</a:t>
            </a:r>
            <a:r>
              <a:rPr lang="cs-CZ" sz="18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Vodochody</a:t>
            </a:r>
          </a:p>
          <a:p>
            <a:pPr algn="ctr">
              <a:lnSpc>
                <a:spcPct val="107000"/>
              </a:lnSpc>
              <a:spcAft>
                <a:spcPts val="0"/>
              </a:spcAft>
            </a:pPr>
            <a:r>
              <a:rPr lang="cs-CZ" sz="18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0:7(0:3)    7. kolo  6.10.2018</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Společně s kapitánem týmu Tomášem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Dopaterem</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v minulém kole doma v nevydařeném zápase proti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Ústěku</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chyběl a bylo to také na hře znát, se vydali dorostenci do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Straškova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měl před zápasem dokonce o bod více než naše mužstvo. K dobré náladě dle slov jednoho z trenérů René Hrdličky přispělo i hezké počasí a na výkonu mužstva na hřišti to bylo znát. V 8. minutě vyzkoušel pozornost domácího brankáře Martina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Čučky</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z dobrých 30 metrů Jakub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ale gólman nakonec zasahovat nemusel, protože míč skončil nad brankou. V 9. minutě se ujal rohového kopu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Malecha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míč poslal na hlavu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Dopatera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byl z toho tyčka. Vedoucí branky jsme se dočkali v 10. minutě, když Julius Šedivý po levé  straně dostal míč před branku, kde číhal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bylo to 1:0. Další úspěch přišel po autu Kadlece na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Malechu</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Ten přihrál Ladičovi a radovali jsme se z vedení 2:0. Ve 20. minutě zachraňoval hrubku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Németha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Lukáš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Šrotýř</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v brance.  Dobře to dopadlo a udeřilo naše mužstvo.  Ve 31. minutě přihrál Fulín Šedivému a jen střela Šedivého mohlo být přesnější.  Chaos před domácí brankou zavládl ve 37. minutě 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Vaszi</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fotbalovým bodlem zvýšil na 3:0. Nemilá věc se odehrála ve 42. minutě. Při hlavičkovém souboji se zranil na hlavě Tomáš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Németh</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zápas nedohrál. Na začátku 2. poločasu jsme byli hlavami ještě v kabině a hráli jsme až příliš vlažně. Naštěstí pro nás toho domácí nedokázali využít. Postupně jsme se dostávali do tempa a v 69. minutě se skóre měnilo. Fulín zatáhl míč po pravé straně, našel před brankou volného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domácího brankáře překonal počtvrté. V dalších minutách ovládlo dění na hřišti už jenom naše mužstvo. V 72. minutě pálil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ale brankář střelu zlikvidoval. V 74. minutě se nejlépe před brankou domácích zorientoval Daniel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Ivanič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p:cNvSpPr txBox="1"/>
          <p:nvPr/>
        </p:nvSpPr>
        <p:spPr>
          <a:xfrm>
            <a:off x="143992" y="79975"/>
            <a:ext cx="4608512" cy="1015663"/>
          </a:xfrm>
          <a:prstGeom prst="rect">
            <a:avLst/>
          </a:prstGeom>
          <a:solidFill>
            <a:srgbClr val="A6D5FC"/>
          </a:solidFill>
          <a:effectLst>
            <a:glow rad="139700">
              <a:srgbClr val="FFFF00">
                <a:alpha val="40000"/>
              </a:srgbClr>
            </a:glow>
            <a:innerShdw blurRad="63500" dist="622300" dir="1020000">
              <a:srgbClr val="66FF66">
                <a:alpha val="63000"/>
              </a:srgbClr>
            </a:innerShdw>
            <a:softEdge rad="0"/>
          </a:effectLst>
        </p:spPr>
        <p:txBody>
          <a:bodyPr wrap="square" rtlCol="0">
            <a:spAutoFit/>
          </a:bodyPr>
          <a:lstStyle/>
          <a:p>
            <a:pPr algn="ctr"/>
            <a:r>
              <a:rPr lang="cs-CZ" sz="2000" dirty="0">
                <a:latin typeface="Arial Black" panose="020B0A04020102020204" pitchFamily="34" charset="0"/>
              </a:rPr>
              <a:t>Dorost si po domácí porážce od </a:t>
            </a:r>
            <a:r>
              <a:rPr lang="cs-CZ" sz="2000" dirty="0" err="1">
                <a:latin typeface="Arial Black" panose="020B0A04020102020204" pitchFamily="34" charset="0"/>
              </a:rPr>
              <a:t>Úštěka</a:t>
            </a:r>
            <a:r>
              <a:rPr lang="cs-CZ" sz="2000" dirty="0">
                <a:latin typeface="Arial Black" panose="020B0A04020102020204" pitchFamily="34" charset="0"/>
              </a:rPr>
              <a:t> vylepšil náladu  nedalekém </a:t>
            </a:r>
            <a:r>
              <a:rPr lang="cs-CZ" sz="2000" dirty="0" err="1">
                <a:latin typeface="Arial Black" panose="020B0A04020102020204" pitchFamily="34" charset="0"/>
              </a:rPr>
              <a:t>Straškově</a:t>
            </a:r>
            <a:endParaRPr lang="cs-CZ" sz="2000" dirty="0">
              <a:latin typeface="Arial Black" panose="020B0A04020102020204" pitchFamily="34" charset="0"/>
            </a:endParaRPr>
          </a:p>
        </p:txBody>
      </p:sp>
      <p:cxnSp>
        <p:nvCxnSpPr>
          <p:cNvPr id="3" name="Přímá spojnice se šipkou 2"/>
          <p:cNvCxnSpPr/>
          <p:nvPr/>
        </p:nvCxnSpPr>
        <p:spPr bwMode="auto">
          <a:xfrm>
            <a:off x="3096320" y="7028850"/>
            <a:ext cx="792088" cy="0"/>
          </a:xfrm>
          <a:prstGeom prst="straightConnector1">
            <a:avLst/>
          </a:prstGeom>
          <a:noFill/>
          <a:ln w="28575" cap="flat" cmpd="sng" algn="ctr">
            <a:solidFill>
              <a:schemeClr val="accent1">
                <a:lumMod val="75000"/>
              </a:schemeClr>
            </a:solidFill>
            <a:prstDash val="solid"/>
            <a:round/>
            <a:headEnd type="none" w="med" len="med"/>
            <a:tailEnd type="triangle"/>
          </a:ln>
          <a:effectLst>
            <a:outerShdw dist="45791" dir="2021404" algn="ctr" rotWithShape="0">
              <a:srgbClr val="9999FF"/>
            </a:outerShdw>
          </a:effectLst>
        </p:spPr>
      </p:cxnSp>
      <p:sp>
        <p:nvSpPr>
          <p:cNvPr id="9" name="TextovéPole 8">
            <a:extLst>
              <a:ext uri="{FF2B5EF4-FFF2-40B4-BE49-F238E27FC236}">
                <a16:creationId xmlns:a16="http://schemas.microsoft.com/office/drawing/2014/main" id="{1E8A5E57-7D81-4D41-8A77-9D4993753E3E}"/>
              </a:ext>
            </a:extLst>
          </p:cNvPr>
          <p:cNvSpPr txBox="1"/>
          <p:nvPr/>
        </p:nvSpPr>
        <p:spPr>
          <a:xfrm>
            <a:off x="7533127" y="704017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3" name="TextovéPole 12">
            <a:extLst>
              <a:ext uri="{FF2B5EF4-FFF2-40B4-BE49-F238E27FC236}">
                <a16:creationId xmlns:a16="http://schemas.microsoft.com/office/drawing/2014/main" id="{925C7352-18DD-4F05-8813-CC4717BDC1F2}"/>
              </a:ext>
            </a:extLst>
          </p:cNvPr>
          <p:cNvSpPr txBox="1"/>
          <p:nvPr/>
        </p:nvSpPr>
        <p:spPr>
          <a:xfrm>
            <a:off x="1842770"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endParaRPr lang="cs-CZ" sz="800" dirty="0">
              <a:latin typeface="Bookman Old Style" pitchFamily="18" charset="0"/>
            </a:endParaRPr>
          </a:p>
        </p:txBody>
      </p: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6000" y="163116"/>
            <a:ext cx="4464496" cy="461665"/>
          </a:xfrm>
          <a:prstGeom prst="rect">
            <a:avLst/>
          </a:prstGeom>
          <a:solidFill>
            <a:srgbClr val="CCFF99"/>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SK Štětí – TJ Spartak Perštejn  6.10.2018 </a:t>
            </a:r>
          </a:p>
          <a:p>
            <a:pPr algn="ctr"/>
            <a:r>
              <a:rPr lang="cs-CZ" dirty="0">
                <a:latin typeface="Arial Black" panose="020B0A04020102020204" pitchFamily="34" charset="0"/>
              </a:rPr>
              <a:t>foto Zuzana </a:t>
            </a:r>
            <a:r>
              <a:rPr lang="cs-CZ" dirty="0" err="1">
                <a:latin typeface="Arial Black" panose="020B0A04020102020204" pitchFamily="34" charset="0"/>
              </a:rPr>
              <a:t>Ransdorfová</a:t>
            </a:r>
            <a:endParaRPr lang="cs-CZ" dirty="0">
              <a:latin typeface="Arial Black" panose="020B0A040201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0" y="883196"/>
            <a:ext cx="4392487" cy="2700292"/>
          </a:xfrm>
          <a:prstGeom prst="rect">
            <a:avLst/>
          </a:prstGeom>
          <a:ln w="31750">
            <a:solidFill>
              <a:srgbClr val="FFFF00"/>
            </a:solidFill>
          </a:ln>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004" y="3979540"/>
            <a:ext cx="4377483" cy="2917962"/>
          </a:xfrm>
          <a:prstGeom prst="rect">
            <a:avLst/>
          </a:prstGeom>
          <a:ln w="31750">
            <a:solidFill>
              <a:srgbClr val="FFFF00"/>
            </a:solidFill>
          </a:ln>
        </p:spPr>
      </p:pic>
      <p:sp>
        <p:nvSpPr>
          <p:cNvPr id="7" name="Obdélník 6"/>
          <p:cNvSpPr/>
          <p:nvPr/>
        </p:nvSpPr>
        <p:spPr>
          <a:xfrm>
            <a:off x="5544592" y="1595027"/>
            <a:ext cx="4533685" cy="5454378"/>
          </a:xfrm>
          <a:prstGeom prst="rect">
            <a:avLst/>
          </a:prstGeom>
          <a:effectLst/>
        </p:spPr>
        <p:txBody>
          <a:bodyPr wrap="square">
            <a:spAutoFit/>
          </a:bodyPr>
          <a:lstStyle/>
          <a:p>
            <a:pPr algn="ctr">
              <a:lnSpc>
                <a:spcPct val="107000"/>
              </a:lnSpc>
              <a:spcAft>
                <a:spcPts val="0"/>
              </a:spcAft>
            </a:pPr>
            <a:r>
              <a:rPr lang="cs-CZ" sz="1800" dirty="0">
                <a:ln w="22225">
                  <a:solidFill>
                    <a:schemeClr val="accent2"/>
                  </a:solidFill>
                  <a:prstDash val="solid"/>
                </a:ln>
                <a:solidFill>
                  <a:schemeClr val="accent2">
                    <a:lumMod val="40000"/>
                    <a:lumOff val="60000"/>
                  </a:schemeClr>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TJ Chlumec - SK Štětí</a:t>
            </a:r>
          </a:p>
          <a:p>
            <a:pPr algn="ctr">
              <a:lnSpc>
                <a:spcPct val="107000"/>
              </a:lnSpc>
              <a:spcAft>
                <a:spcPts val="0"/>
              </a:spcAft>
            </a:pPr>
            <a:r>
              <a:rPr lang="cs-CZ" sz="1800" dirty="0">
                <a:ln w="22225">
                  <a:solidFill>
                    <a:schemeClr val="accent2"/>
                  </a:solidFill>
                  <a:prstDash val="solid"/>
                </a:ln>
                <a:solidFill>
                  <a:schemeClr val="accent2">
                    <a:lumMod val="40000"/>
                    <a:lumOff val="60000"/>
                  </a:schemeClr>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7:2(3:1)    8. kolo  13.10.2018</a:t>
            </a:r>
            <a:endParaRPr lang="cs-CZ" sz="1100"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r>
              <a:rPr lang="cs-CZ" sz="1000" b="0" dirty="0">
                <a:latin typeface="Arial" panose="020B0604020202020204" pitchFamily="34" charset="0"/>
                <a:cs typeface="Arial" panose="020B0604020202020204" pitchFamily="34" charset="0"/>
              </a:rPr>
              <a:t>Vylepšit si ne zrovna dobrou bilanci na domácím trávníku v letošním roce chtěli dorostenci proti Chlumci. Mužstvu, kterému se zatím moc nevede, když získalo jen 4 body. Zápas podle předpokladů začal v naší v naší, ale jaké překvapení, když hned v 10 minutě zůstal na našem malém vápně volný Jeremiáš Švec a zbyly nám jen oči pro pláč. Začátek to zrovna hezký nebyl. Šancí jsme měli poměrně dost, ale na vyrovnání se čekalo až do 19. minuty.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našel z rohu kopačky </a:t>
            </a:r>
            <a:r>
              <a:rPr lang="cs-CZ" sz="1000" b="0" dirty="0" err="1">
                <a:latin typeface="Arial" panose="020B0604020202020204" pitchFamily="34" charset="0"/>
                <a:cs typeface="Arial" panose="020B0604020202020204" pitchFamily="34" charset="0"/>
              </a:rPr>
              <a:t>Dopatera</a:t>
            </a:r>
            <a:r>
              <a:rPr lang="cs-CZ" sz="1000" b="0" dirty="0">
                <a:latin typeface="Arial" panose="020B0604020202020204" pitchFamily="34" charset="0"/>
                <a:cs typeface="Arial" panose="020B0604020202020204" pitchFamily="34" charset="0"/>
              </a:rPr>
              <a:t>, který málem protrhl síť. Za remízového stavu se nám do kabin nechtělo a do přestávky se nám podařilo ještě 2x skórovat. Nejprve se ve 36. minutě konečně prosadil Ladislav Ladič, který využil přesné přihrávky a uklidil míč k tyči na 2:1. A 5 minut před přestávkou stačil ještě do našeho týmu přinést určité uklidnění Oldřich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brankou na 3:1. Ve 2. poločase jsme si udržovali převahu, ale ten správný recept na obranu hostů, hru po křídlech, předvedl až Petr Fulín v 61. minutě.  Krásně přihrál </a:t>
            </a:r>
            <a:r>
              <a:rPr lang="cs-CZ" sz="1000" b="0" dirty="0" err="1">
                <a:latin typeface="Arial" panose="020B0604020202020204" pitchFamily="34" charset="0"/>
                <a:cs typeface="Arial" panose="020B0604020202020204" pitchFamily="34" charset="0"/>
              </a:rPr>
              <a:t>Dopaterovi</a:t>
            </a:r>
            <a:r>
              <a:rPr lang="cs-CZ" sz="1000" b="0" dirty="0">
                <a:latin typeface="Arial" panose="020B0604020202020204" pitchFamily="34" charset="0"/>
                <a:cs typeface="Arial" panose="020B0604020202020204" pitchFamily="34" charset="0"/>
              </a:rPr>
              <a:t>, který zvýšil na 4:1. Velkou příležitost měl Roman Šíma, ale byl vychytán brankářem hostů. V 70. minutě jsme se dočkali hattricku, když po obléhání branky Chlumce to s konečnou platností uzavřel Tomáš </a:t>
            </a:r>
            <a:r>
              <a:rPr lang="cs-CZ" sz="1000" b="0" dirty="0" err="1">
                <a:latin typeface="Arial" panose="020B0604020202020204" pitchFamily="34" charset="0"/>
                <a:cs typeface="Arial" panose="020B0604020202020204" pitchFamily="34" charset="0"/>
              </a:rPr>
              <a:t>Dopater</a:t>
            </a:r>
            <a:r>
              <a:rPr lang="cs-CZ" sz="1000" b="0" dirty="0">
                <a:latin typeface="Arial" panose="020B0604020202020204" pitchFamily="34" charset="0"/>
                <a:cs typeface="Arial" panose="020B0604020202020204" pitchFamily="34" charset="0"/>
              </a:rPr>
              <a:t> střelou na 5:1. Vzápětí byl u toho opět </a:t>
            </a:r>
            <a:r>
              <a:rPr lang="cs-CZ" sz="1000" b="0" dirty="0" err="1">
                <a:latin typeface="Arial" panose="020B0604020202020204" pitchFamily="34" charset="0"/>
                <a:cs typeface="Arial" panose="020B0604020202020204" pitchFamily="34" charset="0"/>
              </a:rPr>
              <a:t>Dopater</a:t>
            </a:r>
            <a:r>
              <a:rPr lang="cs-CZ" sz="1000" b="0" dirty="0">
                <a:latin typeface="Arial" panose="020B0604020202020204" pitchFamily="34" charset="0"/>
                <a:cs typeface="Arial" panose="020B0604020202020204" pitchFamily="34" charset="0"/>
              </a:rPr>
              <a:t>, ale jeho hlavičku nejlepší hráč hostů, branku střežící Tomáš Hubka, vyrazil na roh.  Když pak v 76. minutě zvýšil Oldřich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na 6:1, tak bylo jasné, že dnes si kromě zisku 3 bodů vylepšíme i skóre. V 80. minutě navíc skvělým zákrokem likvidoval šanci hostů Lukáš </a:t>
            </a:r>
            <a:r>
              <a:rPr lang="cs-CZ" sz="1000" b="0" dirty="0" err="1">
                <a:latin typeface="Arial" panose="020B0604020202020204" pitchFamily="34" charset="0"/>
                <a:cs typeface="Arial" panose="020B0604020202020204" pitchFamily="34" charset="0"/>
              </a:rPr>
              <a:t>Šrotýř</a:t>
            </a:r>
            <a:r>
              <a:rPr lang="cs-CZ" sz="1000" b="0" dirty="0">
                <a:latin typeface="Arial" panose="020B0604020202020204" pitchFamily="34" charset="0"/>
                <a:cs typeface="Arial" panose="020B0604020202020204" pitchFamily="34" charset="0"/>
              </a:rPr>
              <a:t> pádem na zem. Branky se hosté ale přeci jenom dočkali a to 4 minuty před koncem, když snížili na 2:6. Konečný výsledek to ale ještě nebyl, protože těsně před závěrečným hvizdem se dokázal prosadit </a:t>
            </a:r>
            <a:r>
              <a:rPr lang="cs-CZ" sz="1000" b="0" dirty="0" err="1">
                <a:latin typeface="Arial" panose="020B0604020202020204" pitchFamily="34" charset="0"/>
                <a:cs typeface="Arial" panose="020B0604020202020204" pitchFamily="34" charset="0"/>
              </a:rPr>
              <a:t>Mikulaš</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Vaszi</a:t>
            </a:r>
            <a:r>
              <a:rPr lang="cs-CZ" sz="1000" b="0" dirty="0">
                <a:latin typeface="Arial" panose="020B0604020202020204" pitchFamily="34" charset="0"/>
                <a:cs typeface="Arial" panose="020B0604020202020204" pitchFamily="34" charset="0"/>
              </a:rPr>
              <a:t> a stanovil konečné skóre 7:2.</a:t>
            </a:r>
          </a:p>
          <a:p>
            <a:r>
              <a:rPr lang="cs-CZ" sz="1000" b="0" u="sng" dirty="0">
                <a:latin typeface="Arial" panose="020B0604020202020204" pitchFamily="34" charset="0"/>
                <a:cs typeface="Arial" panose="020B0604020202020204" pitchFamily="34" charset="0"/>
              </a:rPr>
              <a:t>Branky: </a:t>
            </a:r>
            <a:r>
              <a:rPr lang="cs-CZ" sz="1000" b="0" dirty="0" err="1">
                <a:latin typeface="Arial" panose="020B0604020202020204" pitchFamily="34" charset="0"/>
                <a:cs typeface="Arial" panose="020B0604020202020204" pitchFamily="34" charset="0"/>
              </a:rPr>
              <a:t>T.Dopater</a:t>
            </a:r>
            <a:r>
              <a:rPr lang="cs-CZ" sz="1000" b="0" dirty="0">
                <a:latin typeface="Arial" panose="020B0604020202020204" pitchFamily="34" charset="0"/>
                <a:cs typeface="Arial" panose="020B0604020202020204" pitchFamily="34" charset="0"/>
              </a:rPr>
              <a:t> 3, </a:t>
            </a:r>
            <a:r>
              <a:rPr lang="cs-CZ" sz="1000" b="0" dirty="0" err="1">
                <a:latin typeface="Arial" panose="020B0604020202020204" pitchFamily="34" charset="0"/>
                <a:cs typeface="Arial" panose="020B0604020202020204" pitchFamily="34" charset="0"/>
              </a:rPr>
              <a:t>O.Malecha</a:t>
            </a:r>
            <a:r>
              <a:rPr lang="cs-CZ" sz="1000" b="0" dirty="0">
                <a:latin typeface="Arial" panose="020B0604020202020204" pitchFamily="34" charset="0"/>
                <a:cs typeface="Arial" panose="020B0604020202020204" pitchFamily="34" charset="0"/>
              </a:rPr>
              <a:t> 2, </a:t>
            </a:r>
            <a:r>
              <a:rPr lang="cs-CZ" sz="1000" b="0" dirty="0" err="1">
                <a:latin typeface="Arial" panose="020B0604020202020204" pitchFamily="34" charset="0"/>
                <a:cs typeface="Arial" panose="020B0604020202020204" pitchFamily="34" charset="0"/>
              </a:rPr>
              <a:t>l.Ladič</a:t>
            </a:r>
            <a:r>
              <a:rPr lang="cs-CZ" sz="1000" b="0" dirty="0">
                <a:latin typeface="Arial" panose="020B0604020202020204" pitchFamily="34" charset="0"/>
                <a:cs typeface="Arial" panose="020B0604020202020204" pitchFamily="34" charset="0"/>
              </a:rPr>
              <a:t> 1. </a:t>
            </a:r>
            <a:r>
              <a:rPr lang="cs-CZ" sz="1000" b="0" dirty="0" err="1">
                <a:latin typeface="Arial" panose="020B0604020202020204" pitchFamily="34" charset="0"/>
                <a:cs typeface="Arial" panose="020B0604020202020204" pitchFamily="34" charset="0"/>
              </a:rPr>
              <a:t>M.Vaszi</a:t>
            </a:r>
            <a:r>
              <a:rPr lang="cs-CZ" sz="1000" b="0" dirty="0">
                <a:latin typeface="Arial" panose="020B0604020202020204" pitchFamily="34" charset="0"/>
                <a:cs typeface="Arial" panose="020B0604020202020204" pitchFamily="34" charset="0"/>
              </a:rPr>
              <a:t> 1</a:t>
            </a:r>
          </a:p>
          <a:p>
            <a:r>
              <a:rPr lang="cs-CZ" sz="1000" b="0" u="sng" dirty="0">
                <a:latin typeface="Arial" panose="020B0604020202020204" pitchFamily="34" charset="0"/>
                <a:cs typeface="Arial" panose="020B0604020202020204" pitchFamily="34" charset="0"/>
              </a:rPr>
              <a:t>Sestava: </a:t>
            </a:r>
            <a:r>
              <a:rPr lang="cs-CZ" sz="1000" b="0" dirty="0" err="1">
                <a:latin typeface="Arial" panose="020B0604020202020204" pitchFamily="34" charset="0"/>
                <a:cs typeface="Arial" panose="020B0604020202020204" pitchFamily="34" charset="0"/>
              </a:rPr>
              <a:t>L.Šrotýř-P.Fulín</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T.Németh</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P.Kadlec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M.Vaszi</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O.Malecha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L.Ladič</a:t>
            </a:r>
            <a:r>
              <a:rPr lang="cs-CZ" sz="1000" b="0" dirty="0">
                <a:latin typeface="Arial" panose="020B0604020202020204" pitchFamily="34" charset="0"/>
                <a:cs typeface="Arial" panose="020B0604020202020204" pitchFamily="34" charset="0"/>
              </a:rPr>
              <a:t>, </a:t>
            </a:r>
          </a:p>
          <a:p>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J.Daniluk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J.Pilař</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T.Dopater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J.Šedivý</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R.Šíma</a:t>
            </a:r>
            <a:r>
              <a:rPr lang="cs-CZ" sz="1000" b="0" dirty="0">
                <a:latin typeface="Arial" panose="020B0604020202020204" pitchFamily="34" charset="0"/>
                <a:cs typeface="Arial" panose="020B0604020202020204" pitchFamily="34" charset="0"/>
              </a:rPr>
              <a:t>, Cap Ngoc </a:t>
            </a:r>
          </a:p>
          <a:p>
            <a:r>
              <a:rPr lang="cs-CZ" sz="1000" b="0" dirty="0">
                <a:latin typeface="Arial" panose="020B0604020202020204" pitchFamily="34" charset="0"/>
                <a:cs typeface="Arial" panose="020B0604020202020204" pitchFamily="34" charset="0"/>
              </a:rPr>
              <a:t>                  Bao</a:t>
            </a:r>
          </a:p>
          <a:p>
            <a:r>
              <a:rPr lang="cs-CZ" sz="1000" b="0" u="sng" dirty="0">
                <a:latin typeface="Arial" panose="020B0604020202020204" pitchFamily="34" charset="0"/>
                <a:cs typeface="Arial" panose="020B0604020202020204" pitchFamily="34" charset="0"/>
              </a:rPr>
              <a:t>Trenér: </a:t>
            </a:r>
            <a:r>
              <a:rPr lang="cs-CZ" sz="1000" b="0" dirty="0" err="1">
                <a:latin typeface="Arial" panose="020B0604020202020204" pitchFamily="34" charset="0"/>
                <a:cs typeface="Arial" panose="020B0604020202020204" pitchFamily="34" charset="0"/>
              </a:rPr>
              <a:t>Z.Németh</a:t>
            </a:r>
            <a:r>
              <a:rPr lang="cs-CZ" sz="1000" b="0" dirty="0">
                <a:latin typeface="Arial" panose="020B0604020202020204" pitchFamily="34" charset="0"/>
                <a:cs typeface="Arial" panose="020B0604020202020204" pitchFamily="34" charset="0"/>
              </a:rPr>
              <a:t>  </a:t>
            </a:r>
            <a:r>
              <a:rPr lang="cs-CZ" sz="1000" b="0" u="sng" dirty="0">
                <a:latin typeface="Arial" panose="020B0604020202020204" pitchFamily="34" charset="0"/>
                <a:cs typeface="Arial" panose="020B0604020202020204" pitchFamily="34" charset="0"/>
              </a:rPr>
              <a:t>Vedoucí: </a:t>
            </a:r>
            <a:r>
              <a:rPr lang="cs-CZ" sz="1000" b="0" dirty="0" err="1">
                <a:latin typeface="Arial" panose="020B0604020202020204" pitchFamily="34" charset="0"/>
                <a:cs typeface="Arial" panose="020B0604020202020204" pitchFamily="34" charset="0"/>
              </a:rPr>
              <a:t>R.Hrdlička</a:t>
            </a:r>
            <a:endParaRPr lang="cs-CZ" sz="1000" b="0" dirty="0">
              <a:latin typeface="Arial" panose="020B0604020202020204" pitchFamily="34" charset="0"/>
              <a:cs typeface="Arial" panose="020B0604020202020204" pitchFamily="34" charset="0"/>
            </a:endParaRPr>
          </a:p>
          <a:p>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T.Holcman-D.Németh</a:t>
            </a:r>
            <a:r>
              <a:rPr lang="cs-CZ" sz="1000" b="0" dirty="0">
                <a:latin typeface="Arial" panose="020B0604020202020204" pitchFamily="34" charset="0"/>
                <a:cs typeface="Arial" panose="020B0604020202020204" pitchFamily="34" charset="0"/>
              </a:rPr>
              <a:t>(laik), Josef Peták(laik)</a:t>
            </a:r>
          </a:p>
          <a:p>
            <a:pPr algn="just">
              <a:lnSpc>
                <a:spcPct val="107000"/>
              </a:lnSpc>
              <a:spcAft>
                <a:spcPts val="0"/>
              </a:spcAft>
            </a:pP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ovéPole 8"/>
          <p:cNvSpPr txBox="1"/>
          <p:nvPr/>
        </p:nvSpPr>
        <p:spPr>
          <a:xfrm>
            <a:off x="5544591" y="57176"/>
            <a:ext cx="4533685" cy="1446550"/>
          </a:xfrm>
          <a:prstGeom prst="rect">
            <a:avLst/>
          </a:prstGeom>
          <a:solidFill>
            <a:srgbClr val="FFCC99"/>
          </a:solidFill>
          <a:effectLst>
            <a:glow rad="101600">
              <a:srgbClr val="FFFF66">
                <a:alpha val="40000"/>
              </a:srgbClr>
            </a:glow>
            <a:innerShdw blurRad="304800" dist="1511300" dir="10800000">
              <a:srgbClr val="00CC00"/>
            </a:innerShdw>
            <a:softEdge rad="0"/>
          </a:effectLst>
        </p:spPr>
        <p:txBody>
          <a:bodyPr wrap="square" rtlCol="0">
            <a:spAutoFit/>
          </a:bodyPr>
          <a:lstStyle/>
          <a:p>
            <a:pPr algn="ctr"/>
            <a:r>
              <a:rPr lang="cs-CZ" sz="2200" dirty="0">
                <a:solidFill>
                  <a:srgbClr val="0033CC"/>
                </a:solidFill>
                <a:latin typeface="Arial Black" panose="020B0A04020102020204" pitchFamily="34" charset="0"/>
              </a:rPr>
              <a:t>Podruhé v letošním ročníku dorostenci doma vyhráli a dostali se na 6. místo I.A třídy  </a:t>
            </a:r>
          </a:p>
        </p:txBody>
      </p:sp>
      <p:sp>
        <p:nvSpPr>
          <p:cNvPr id="8" name="TextovéPole 7">
            <a:extLst>
              <a:ext uri="{FF2B5EF4-FFF2-40B4-BE49-F238E27FC236}">
                <a16:creationId xmlns:a16="http://schemas.microsoft.com/office/drawing/2014/main" id="{925C7352-18DD-4F05-8813-CC4717BDC1F2}"/>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0" name="TextovéPole 9">
            <a:extLst>
              <a:ext uri="{FF2B5EF4-FFF2-40B4-BE49-F238E27FC236}">
                <a16:creationId xmlns:a16="http://schemas.microsoft.com/office/drawing/2014/main" id="{925C7352-18DD-4F05-8813-CC4717BDC1F2}"/>
              </a:ext>
            </a:extLst>
          </p:cNvPr>
          <p:cNvSpPr txBox="1"/>
          <p:nvPr/>
        </p:nvSpPr>
        <p:spPr>
          <a:xfrm>
            <a:off x="7438425"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Tree>
    <p:extLst>
      <p:ext uri="{BB962C8B-B14F-4D97-AF65-F5344CB8AC3E}">
        <p14:creationId xmlns:p14="http://schemas.microsoft.com/office/powerpoint/2010/main" val="813560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19100"/>
            <a:ext cx="4678239" cy="930639"/>
          </a:xfrm>
          <a:prstGeom prst="rect">
            <a:avLst/>
          </a:prstGeom>
          <a:pattFill prst="pct25">
            <a:fgClr>
              <a:srgbClr val="FFFF66"/>
            </a:fgClr>
            <a:bgClr>
              <a:schemeClr val="bg1"/>
            </a:bgClr>
          </a:pattFill>
          <a:ln w="44450" cmpd="sng">
            <a:solidFill>
              <a:srgbClr val="00CC66"/>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fontScale="77500" lnSpcReduction="20000"/>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9400" i="1" dirty="0">
                <a:ln w="76200">
                  <a:noFill/>
                  <a:prstDash val="solid"/>
                </a:ln>
                <a:solidFill>
                  <a:srgbClr val="0000FF"/>
                </a:solidFill>
                <a:effectLst/>
                <a:latin typeface="Vineta BT" panose="04020906050602070202" pitchFamily="82" charset="0"/>
                <a:ea typeface="Segoe UI Black" panose="020B0A02040204020203" pitchFamily="34" charset="0"/>
                <a:cs typeface="Arial" panose="020B0604020202020204" pitchFamily="34" charset="0"/>
              </a:rPr>
              <a:t>Vítáme</a:t>
            </a:r>
            <a:endParaRPr lang="cs-CZ" sz="11300" i="1" dirty="0">
              <a:ln w="76200">
                <a:noFill/>
                <a:prstDash val="solid"/>
              </a:ln>
              <a:solidFill>
                <a:srgbClr val="0000FF"/>
              </a:solidFill>
              <a:effectLst/>
              <a:latin typeface="Vineta BT" panose="04020906050602070202" pitchFamily="82" charset="0"/>
              <a:ea typeface="Segoe UI Black" panose="020B0A02040204020203" pitchFamily="34" charset="0"/>
              <a:cs typeface="Arial" panose="020B0604020202020204" pitchFamily="34" charset="0"/>
            </a:endParaRPr>
          </a:p>
        </p:txBody>
      </p:sp>
      <p:sp>
        <p:nvSpPr>
          <p:cNvPr id="13" name="Rectangle 129"/>
          <p:cNvSpPr>
            <a:spLocks noChangeArrowheads="1"/>
          </p:cNvSpPr>
          <p:nvPr/>
        </p:nvSpPr>
        <p:spPr bwMode="auto">
          <a:xfrm>
            <a:off x="114486" y="1747292"/>
            <a:ext cx="4662504" cy="1008112"/>
          </a:xfrm>
          <a:prstGeom prst="rect">
            <a:avLst/>
          </a:prstGeom>
          <a: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3258"/>
                      </a14:imgEffect>
                      <a14:imgEffect>
                        <a14:saturation sat="66000"/>
                      </a14:imgEffect>
                    </a14:imgLayer>
                  </a14:imgProps>
                </a:ext>
              </a:extLst>
            </a:blip>
            <a:tile tx="0" ty="0" sx="100000" sy="100000" flip="none" algn="tl"/>
          </a:blipFill>
          <a:ln w="31750" cmpd="sng">
            <a:solidFill>
              <a:srgbClr val="FF33CC"/>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4800" dirty="0">
                <a:ln w="3175">
                  <a:noFill/>
                </a:ln>
                <a:solidFill>
                  <a:srgbClr val="CC0000"/>
                </a:solidFill>
                <a:effectLst>
                  <a:outerShdw blurRad="38100" dist="38100" dir="2700000" algn="tl">
                    <a:srgbClr val="000000">
                      <a:alpha val="43137"/>
                    </a:srgbClr>
                  </a:outerShdw>
                </a:effectLst>
                <a:latin typeface="Arial Black" panose="020B0A04020102020204" pitchFamily="34" charset="0"/>
                <a:ea typeface="Verdana" pitchFamily="34" charset="0"/>
                <a:cs typeface="Arial" panose="020B0604020202020204" pitchFamily="34" charset="0"/>
              </a:rPr>
              <a:t>SK Štětí, </a:t>
            </a:r>
            <a:r>
              <a:rPr lang="cs-CZ" sz="4800" dirty="0" err="1">
                <a:ln w="3175">
                  <a:noFill/>
                </a:ln>
                <a:solidFill>
                  <a:srgbClr val="CC0000"/>
                </a:solidFill>
                <a:effectLst>
                  <a:outerShdw blurRad="38100" dist="38100" dir="2700000" algn="tl">
                    <a:srgbClr val="000000">
                      <a:alpha val="43137"/>
                    </a:srgbClr>
                  </a:outerShdw>
                </a:effectLst>
                <a:latin typeface="Arial Black" panose="020B0A04020102020204" pitchFamily="34" charset="0"/>
                <a:ea typeface="Verdana" pitchFamily="34" charset="0"/>
                <a:cs typeface="Arial" panose="020B0604020202020204" pitchFamily="34" charset="0"/>
              </a:rPr>
              <a:t>z.s</a:t>
            </a:r>
            <a:r>
              <a:rPr lang="cs-CZ" sz="4800" dirty="0">
                <a:ln w="3175">
                  <a:noFill/>
                </a:ln>
                <a:solidFill>
                  <a:srgbClr val="CC0000"/>
                </a:solidFill>
                <a:effectLst>
                  <a:outerShdw blurRad="38100" dist="38100" dir="2700000" algn="tl">
                    <a:srgbClr val="000000">
                      <a:alpha val="43137"/>
                    </a:srgbClr>
                  </a:outerShdw>
                </a:effectLst>
                <a:latin typeface="Arial Black" panose="020B0A04020102020204" pitchFamily="34"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144492" y="4309949"/>
            <a:ext cx="4628264" cy="2554531"/>
          </a:xfrm>
          <a:prstGeom prst="rect">
            <a:avLst/>
          </a:prstGeom>
          <a: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3258"/>
                      </a14:imgEffect>
                      <a14:imgEffect>
                        <a14:saturation sat="66000"/>
                      </a14:imgEffect>
                    </a14:imgLayer>
                  </a14:imgProps>
                </a:ext>
              </a:extLst>
            </a:blip>
            <a:tile tx="0" ty="0" sx="100000" sy="100000" flip="none" algn="tl"/>
          </a:blipFill>
          <a:ln w="31750" cmpd="sng">
            <a:solidFill>
              <a:srgbClr val="0066CC"/>
            </a:solidFill>
            <a:prstDash val="sysDash"/>
            <a:miter lim="800000"/>
            <a:headEnd/>
            <a:tailEnd/>
          </a:ln>
          <a:effectLst>
            <a:innerShdw blurRad="63500" dist="50800" dir="10800000">
              <a:schemeClr val="accent1">
                <a:lumMod val="60000"/>
                <a:lumOff val="4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CC0099"/>
                </a:solidFill>
                <a:effectLst>
                  <a:outerShdw blurRad="38100" dist="38100" dir="2700000" algn="tl">
                    <a:srgbClr val="000000">
                      <a:alpha val="43137"/>
                    </a:srgbClr>
                  </a:outerShdw>
                </a:effectLst>
                <a:latin typeface="Bodoni MT Black" panose="02070A03080606020203" pitchFamily="18" charset="0"/>
                <a:ea typeface="GungsuhChe" pitchFamily="49" charset="-127"/>
                <a:cs typeface="AngsanaUPC" panose="020B0502040204020203" pitchFamily="18" charset="-34"/>
              </a:rPr>
              <a:t>Hlavního rozhodčího</a:t>
            </a:r>
          </a:p>
          <a:p>
            <a:pPr algn="ctr" eaLnBrk="0" hangingPunct="0">
              <a:defRPr/>
            </a:pPr>
            <a:r>
              <a:rPr lang="cs-CZ" sz="2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Karla Roučka</a:t>
            </a:r>
          </a:p>
          <a:p>
            <a:pPr algn="ctr" eaLnBrk="0" hangingPunct="0">
              <a:defRPr/>
            </a:pPr>
            <a:r>
              <a:rPr lang="cs-CZ" sz="2000" u="sng" dirty="0">
                <a:ln w="19050">
                  <a:noFill/>
                </a:ln>
                <a:solidFill>
                  <a:srgbClr val="CC0099"/>
                </a:solidFill>
                <a:effectLst>
                  <a:outerShdw blurRad="38100" dist="38100" dir="2700000" algn="tl">
                    <a:srgbClr val="000000">
                      <a:alpha val="43137"/>
                    </a:srgbClr>
                  </a:outerShdw>
                </a:effectLst>
                <a:latin typeface="Bodoni MT Black" panose="02070A03080606020203" pitchFamily="18"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Ivana </a:t>
            </a:r>
            <a:r>
              <a:rPr lang="cs-CZ" sz="2400" dirty="0" err="1">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Kuriljaka</a:t>
            </a:r>
            <a:endPar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Milana </a:t>
            </a:r>
            <a:r>
              <a:rPr lang="cs-CZ" sz="2400" dirty="0" err="1">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Karrmanna</a:t>
            </a:r>
            <a:endPar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000" u="sng" dirty="0">
                <a:ln w="19050">
                  <a:noFill/>
                </a:ln>
                <a:solidFill>
                  <a:srgbClr val="CC0099"/>
                </a:solidFill>
                <a:effectLst>
                  <a:outerShdw blurRad="38100" dist="38100" dir="2700000" algn="tl">
                    <a:srgbClr val="000000">
                      <a:alpha val="43137"/>
                    </a:srgbClr>
                  </a:outerShdw>
                </a:effectLst>
                <a:latin typeface="Bodoni MT Black" panose="02070A03080606020203" pitchFamily="18"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Antonína Rydvala</a:t>
            </a:r>
            <a:endParaRPr lang="cs-CZ" sz="20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p:txBody>
      </p:sp>
      <p:sp>
        <p:nvSpPr>
          <p:cNvPr id="16" name="TextovéPole 15"/>
          <p:cNvSpPr txBox="1"/>
          <p:nvPr/>
        </p:nvSpPr>
        <p:spPr>
          <a:xfrm>
            <a:off x="98736" y="1027212"/>
            <a:ext cx="4662504" cy="584775"/>
          </a:xfrm>
          <a:prstGeom prst="rect">
            <a:avLst/>
          </a:prstGeom>
          <a:solidFill>
            <a:srgbClr val="0066CC"/>
          </a:solidFill>
          <a:ln w="28575" cap="rnd">
            <a:solidFill>
              <a:schemeClr val="tx1"/>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solidFill>
                  <a:srgbClr val="FFFF00"/>
                </a:solidFill>
                <a:effectLst/>
                <a:latin typeface="Jokerman" panose="04090605060D06020702" pitchFamily="82" charset="0"/>
                <a:ea typeface="Yu Mincho Demibold" panose="020B0400000000000000" pitchFamily="18" charset="-128"/>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44492" y="2879734"/>
            <a:ext cx="4628264" cy="1331436"/>
          </a:xfrm>
          <a:prstGeom prst="rect">
            <a:avLst/>
          </a:prstGeom>
          <a:blipFill dpi="0" rotWithShape="1">
            <a:blip r:embed="rId5"/>
            <a:srcRect/>
            <a:tile tx="-44450" ty="38100" sx="96000" sy="100000" flip="none" algn="tl"/>
          </a:blipFill>
          <a:ln w="31750" cmpd="sng">
            <a:solidFill>
              <a:srgbClr val="FF33CC"/>
            </a:solidFill>
            <a:prstDash val="solid"/>
            <a:miter lim="800000"/>
            <a:headEnd/>
            <a:tailEnd/>
          </a:ln>
          <a:effectLst>
            <a:softEdge rad="0"/>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000" dirty="0">
                <a:ln w="28575" cap="rnd" cmpd="dbl">
                  <a:noFill/>
                  <a:bevel/>
                </a:ln>
                <a:solidFill>
                  <a:srgbClr val="008000"/>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FK Litoměřicko B </a:t>
            </a:r>
            <a:r>
              <a:rPr lang="cs-CZ" sz="4000" dirty="0" err="1">
                <a:ln w="28575" cap="rnd" cmpd="dbl">
                  <a:noFill/>
                  <a:bevel/>
                </a:ln>
                <a:solidFill>
                  <a:srgbClr val="008000"/>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z.s</a:t>
            </a:r>
            <a:r>
              <a:rPr lang="cs-CZ" sz="4000" dirty="0">
                <a:ln w="28575" cap="rnd" cmpd="dbl">
                  <a:noFill/>
                  <a:bevel/>
                </a:ln>
                <a:solidFill>
                  <a:srgbClr val="008000"/>
                </a:solidFill>
                <a:effectLst>
                  <a:outerShdw blurRad="38100" dist="38100" dir="2700000" algn="tl">
                    <a:srgbClr val="000000">
                      <a:alpha val="43137"/>
                    </a:srgbClr>
                  </a:outerShdw>
                </a:effectLst>
                <a:latin typeface="Arial Black" panose="020B0A04020102020204" pitchFamily="34" charset="0"/>
                <a:ea typeface="Gungsuh" pitchFamily="18" charset="-127"/>
                <a:cs typeface="Arial" panose="020B0604020202020204" pitchFamily="34" charset="0"/>
              </a:rPr>
              <a:t>.</a:t>
            </a:r>
          </a:p>
        </p:txBody>
      </p:sp>
      <p:sp>
        <p:nvSpPr>
          <p:cNvPr id="17" name="TextovéPole 16">
            <a:extLst>
              <a:ext uri="{FF2B5EF4-FFF2-40B4-BE49-F238E27FC236}">
                <a16:creationId xmlns:a16="http://schemas.microsoft.com/office/drawing/2014/main" id="{D1F4F7B8-2FA6-4C0E-8C87-97C49E45AFE5}"/>
              </a:ext>
            </a:extLst>
          </p:cNvPr>
          <p:cNvSpPr txBox="1"/>
          <p:nvPr/>
        </p:nvSpPr>
        <p:spPr>
          <a:xfrm>
            <a:off x="7771577" y="6945701"/>
            <a:ext cx="398646"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pic>
        <p:nvPicPr>
          <p:cNvPr id="3" name="Obrázek 2">
            <a:extLst>
              <a:ext uri="{FF2B5EF4-FFF2-40B4-BE49-F238E27FC236}">
                <a16:creationId xmlns:a16="http://schemas.microsoft.com/office/drawing/2014/main" id="{51BEF75E-C472-433B-BD38-C2D64D04082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flipH="1">
            <a:off x="3686316" y="6936488"/>
            <a:ext cx="309000" cy="283412"/>
          </a:xfrm>
          <a:prstGeom prst="rect">
            <a:avLst/>
          </a:prstGeom>
        </p:spPr>
      </p:pic>
      <p:pic>
        <p:nvPicPr>
          <p:cNvPr id="5" name="Obrázek 4">
            <a:extLst>
              <a:ext uri="{FF2B5EF4-FFF2-40B4-BE49-F238E27FC236}">
                <a16:creationId xmlns:a16="http://schemas.microsoft.com/office/drawing/2014/main" id="{3096E8DF-AB62-4E2B-BC0C-655C53C90CA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flipH="1">
            <a:off x="648048" y="6911717"/>
            <a:ext cx="270908" cy="283412"/>
          </a:xfrm>
          <a:prstGeom prst="rect">
            <a:avLst/>
          </a:prstGeom>
        </p:spPr>
      </p:pic>
      <p:sp>
        <p:nvSpPr>
          <p:cNvPr id="11" name="TextovéPole 10">
            <a:extLst>
              <a:ext uri="{FF2B5EF4-FFF2-40B4-BE49-F238E27FC236}">
                <a16:creationId xmlns:a16="http://schemas.microsoft.com/office/drawing/2014/main" id="{B6CBFB53-CD88-45D1-9983-B48CEE624C06}"/>
              </a:ext>
            </a:extLst>
          </p:cNvPr>
          <p:cNvSpPr txBox="1"/>
          <p:nvPr/>
        </p:nvSpPr>
        <p:spPr>
          <a:xfrm>
            <a:off x="5400576" y="91108"/>
            <a:ext cx="4798885" cy="1569660"/>
          </a:xfrm>
          <a:prstGeom prst="rect">
            <a:avLst/>
          </a:prstGeom>
          <a:gradFill flip="none" rotWithShape="1">
            <a:gsLst>
              <a:gs pos="0">
                <a:srgbClr val="FF6699">
                  <a:tint val="66000"/>
                  <a:satMod val="160000"/>
                </a:srgbClr>
              </a:gs>
              <a:gs pos="50000">
                <a:srgbClr val="FF6699">
                  <a:tint val="44500"/>
                  <a:satMod val="160000"/>
                </a:srgbClr>
              </a:gs>
              <a:gs pos="100000">
                <a:srgbClr val="FF6699">
                  <a:tint val="23500"/>
                  <a:satMod val="160000"/>
                </a:srgbClr>
              </a:gs>
            </a:gsLst>
            <a:lin ang="13500000" scaled="1"/>
            <a:tileRect/>
          </a:gradFill>
          <a:effectLst>
            <a:outerShdw blurRad="50800" dist="38100" dir="5400000" algn="t" rotWithShape="0">
              <a:srgbClr val="FFFF00">
                <a:alpha val="40000"/>
              </a:srgbClr>
            </a:outerShdw>
            <a:softEdge rad="254000"/>
          </a:effectLst>
        </p:spPr>
        <p:txBody>
          <a:bodyPr wrap="square" rtlCol="0">
            <a:spAutoFit/>
          </a:bodyPr>
          <a:lstStyle/>
          <a:p>
            <a:pPr algn="ctr"/>
            <a:r>
              <a:rPr lang="cs-CZ" sz="3200" b="0" dirty="0">
                <a:ln w="0"/>
                <a:solidFill>
                  <a:schemeClr val="accent1"/>
                </a:solidFill>
                <a:effectLst>
                  <a:outerShdw blurRad="38100" dist="25400" dir="5400000" algn="ctr" rotWithShape="0">
                    <a:srgbClr val="6E747A">
                      <a:alpha val="43000"/>
                    </a:srgbClr>
                  </a:outerShdw>
                </a:effectLst>
                <a:latin typeface="Georgia Pro Cond Black" panose="02040A06050405020203" pitchFamily="18" charset="0"/>
              </a:rPr>
              <a:t>Za týden hraje mužstvo dospělých opět na domácím trávníku.    </a:t>
            </a:r>
          </a:p>
        </p:txBody>
      </p:sp>
      <p:sp>
        <p:nvSpPr>
          <p:cNvPr id="22" name="TextovéPole 21">
            <a:extLst>
              <a:ext uri="{FF2B5EF4-FFF2-40B4-BE49-F238E27FC236}">
                <a16:creationId xmlns:a16="http://schemas.microsoft.com/office/drawing/2014/main" id="{002A22F2-1BA7-4DF1-BFC0-AAC8A0815C1C}"/>
              </a:ext>
            </a:extLst>
          </p:cNvPr>
          <p:cNvSpPr txBox="1"/>
          <p:nvPr/>
        </p:nvSpPr>
        <p:spPr>
          <a:xfrm>
            <a:off x="5544592" y="2205248"/>
            <a:ext cx="4566010" cy="4616648"/>
          </a:xfrm>
          <a:prstGeom prst="rect">
            <a:avLst/>
          </a:prstGeom>
          <a:blipFill>
            <a:blip r:embed="rId10"/>
            <a:stretch>
              <a:fillRect/>
            </a:stretch>
          </a:blipFill>
          <a:effectLst>
            <a:softEdge rad="304800"/>
          </a:effectLst>
        </p:spPr>
        <p:txBody>
          <a:bodyPr wrap="square" rtlCol="0">
            <a:spAutoFit/>
          </a:bodyPr>
          <a:lstStyle/>
          <a:p>
            <a:pPr algn="ctr"/>
            <a:r>
              <a:rPr lang="cs-CZ" sz="4400" dirty="0">
                <a:solidFill>
                  <a:srgbClr val="D60093"/>
                </a:solidFill>
                <a:latin typeface="Arial Black" panose="020B0A04020102020204" pitchFamily="34" charset="0"/>
              </a:rPr>
              <a:t>SK Štětí</a:t>
            </a:r>
          </a:p>
          <a:p>
            <a:pPr algn="ctr"/>
            <a:r>
              <a:rPr lang="cs-CZ" sz="1800" dirty="0">
                <a:solidFill>
                  <a:srgbClr val="D60093"/>
                </a:solidFill>
                <a:latin typeface="Arial Black" panose="020B0A04020102020204" pitchFamily="34" charset="0"/>
              </a:rPr>
              <a:t>-</a:t>
            </a:r>
          </a:p>
          <a:p>
            <a:pPr algn="ctr"/>
            <a:r>
              <a:rPr lang="cs-CZ" sz="4400" dirty="0">
                <a:solidFill>
                  <a:srgbClr val="D60093"/>
                </a:solidFill>
                <a:latin typeface="Arial Black" panose="020B0A04020102020204" pitchFamily="34" charset="0"/>
              </a:rPr>
              <a:t>TJ Sokol Horní Jiřetín/FK Litvínov</a:t>
            </a:r>
          </a:p>
          <a:p>
            <a:pPr algn="ctr"/>
            <a:r>
              <a:rPr lang="cs-CZ" sz="2800" dirty="0">
                <a:solidFill>
                  <a:srgbClr val="6600CC"/>
                </a:solidFill>
                <a:latin typeface="Arial Black" panose="020B0A04020102020204" pitchFamily="34" charset="0"/>
              </a:rPr>
              <a:t>Sobota 27.10.2018</a:t>
            </a:r>
          </a:p>
          <a:p>
            <a:pPr algn="ctr"/>
            <a:r>
              <a:rPr lang="cs-CZ" sz="2800" b="0" dirty="0">
                <a:solidFill>
                  <a:srgbClr val="6600CC"/>
                </a:solidFill>
                <a:latin typeface="Arial Black" panose="020B0A04020102020204" pitchFamily="34" charset="0"/>
              </a:rPr>
              <a:t>10:15 hod </a:t>
            </a:r>
            <a:endParaRPr lang="cs-CZ" sz="1400" dirty="0">
              <a:solidFill>
                <a:srgbClr val="6600CC"/>
              </a:solidFill>
              <a:latin typeface="Arial Black" panose="020B0A04020102020204" pitchFamily="34" charset="0"/>
            </a:endParaRPr>
          </a:p>
        </p:txBody>
      </p:sp>
      <p:pic>
        <p:nvPicPr>
          <p:cNvPr id="23" name="Obrázek 22">
            <a:extLst>
              <a:ext uri="{FF2B5EF4-FFF2-40B4-BE49-F238E27FC236}">
                <a16:creationId xmlns:a16="http://schemas.microsoft.com/office/drawing/2014/main" id="{301D0906-F942-42DE-96F6-0818BBD773A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904632" y="1606001"/>
            <a:ext cx="548398" cy="544736"/>
          </a:xfrm>
          <a:prstGeom prst="rect">
            <a:avLst/>
          </a:prstGeom>
        </p:spPr>
      </p:pic>
      <p:pic>
        <p:nvPicPr>
          <p:cNvPr id="24" name="Obrázek 23">
            <a:extLst>
              <a:ext uri="{FF2B5EF4-FFF2-40B4-BE49-F238E27FC236}">
                <a16:creationId xmlns:a16="http://schemas.microsoft.com/office/drawing/2014/main" id="{058D9D7C-5B96-47EF-BC72-657AC6EAACB6}"/>
              </a:ext>
            </a:extLst>
          </p:cNvPr>
          <p:cNvPicPr>
            <a:picLocks noChangeAspect="1"/>
          </p:cNvPicPr>
          <p:nvPr/>
        </p:nvPicPr>
        <p:blipFill>
          <a:blip r:embed="rId13"/>
          <a:stretch>
            <a:fillRect/>
          </a:stretch>
        </p:blipFill>
        <p:spPr>
          <a:xfrm>
            <a:off x="9072984" y="1551336"/>
            <a:ext cx="576064" cy="6276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72584" y="91108"/>
            <a:ext cx="4594415" cy="6740307"/>
          </a:xfrm>
          <a:prstGeom prst="rect">
            <a:avLst/>
          </a:prstGeom>
          <a:pattFill prst="shingle">
            <a:fgClr>
              <a:srgbClr val="FFFF00"/>
            </a:fgClr>
            <a:bgClr>
              <a:schemeClr val="bg1"/>
            </a:bgClr>
          </a:pattFill>
          <a:ln w="57150">
            <a:solidFill>
              <a:srgbClr val="FF6699"/>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0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400" i="1" dirty="0">
                <a:latin typeface="Arial" pitchFamily="34" charset="0"/>
                <a:cs typeface="Arial" pitchFamily="34" charset="0"/>
              </a:rPr>
              <a:t>11.kolo, poslední třetina podzimní části soutěže  začíná. Je pravda, že dnes je neděle a okresní derby proti Litoměřicku B se hraje netradičně až v neděli odpoledne a většina mužstev Ústeckého přeboru už má svůj zápas 11.kola za sebou. Věříme, že Vám to ale nevadí a víkend jste přišli zakončit sledováním atraktivního zápasu proti okresnímu rivalovi, jehož hráče, funkcionáře, ale i diváky vítáme. Jedná se sice, v uvozovkách řečeno jen o rezervu, ale  na zajímavosti utkání to určitě nic neubírá. Navíc Litoměřicko B v posledních zápasech jen vyhrává a do Štětí určitě přijelo s cílem sérii prodloužit. Naše mužstvo v posledních 3 zápasech vyhrálo a dostalo se už na 17 bodů, které zatím zaručují 6. místo. Nálada je dobrá, i když trenérům dělají velké starosti zranění, která se u některých klíčových hráčů prodlužují. Původně 19 členný kádr se zužuje a na lavičce je při zápasech hodně volných míst.  Fanoušky by jsme chtěli také upozornit, že další domácí zápas hrajeme za týden opět doma a to již v tradičním čase v sobotu dopoledne. Pozvánku najdete na předposlední stránce zpravodaje.</a:t>
            </a:r>
          </a:p>
          <a:p>
            <a:pPr algn="just" eaLnBrk="0" hangingPunct="0">
              <a:defRPr/>
            </a:pPr>
            <a:r>
              <a:rPr lang="cs-CZ" sz="1400" i="1" dirty="0">
                <a:latin typeface="Arial" pitchFamily="34" charset="0"/>
                <a:cs typeface="Arial" pitchFamily="34" charset="0"/>
              </a:rPr>
              <a:t>          Nejdříve nás ale čeká dnešní utkání, tak pojďme naladit hlasivky   </a:t>
            </a:r>
            <a:r>
              <a:rPr lang="cs-CZ" sz="1400" i="1" dirty="0" smtClean="0">
                <a:latin typeface="Arial" pitchFamily="34" charset="0"/>
                <a:cs typeface="Arial" pitchFamily="34" charset="0"/>
              </a:rPr>
              <a:t>a</a:t>
            </a:r>
          </a:p>
          <a:p>
            <a:pPr algn="just" eaLnBrk="0" hangingPunct="0">
              <a:defRPr/>
            </a:pPr>
            <a:endParaRPr lang="cs-CZ" sz="1400" i="1" dirty="0">
              <a:latin typeface="Arial" pitchFamily="34" charset="0"/>
              <a:cs typeface="Arial" pitchFamily="34" charset="0"/>
            </a:endParaRPr>
          </a:p>
          <a:p>
            <a:pPr algn="just" eaLnBrk="0" hangingPunct="0">
              <a:defRPr/>
            </a:pPr>
            <a:r>
              <a:rPr lang="cs-CZ" sz="1400" i="1" dirty="0">
                <a:latin typeface="Arial" pitchFamily="34" charset="0"/>
                <a:cs typeface="Arial" pitchFamily="34" charset="0"/>
              </a:rPr>
              <a:t>                          </a:t>
            </a:r>
            <a:endParaRPr lang="cs-CZ" sz="1400" i="1" dirty="0" smtClean="0">
              <a:latin typeface="Arial" pitchFamily="34" charset="0"/>
              <a:cs typeface="Arial" pitchFamily="34" charset="0"/>
            </a:endParaRPr>
          </a:p>
          <a:p>
            <a:pPr algn="just" eaLnBrk="0" hangingPunct="0">
              <a:defRPr/>
            </a:pPr>
            <a:r>
              <a:rPr lang="cs-CZ" sz="1400" i="1" dirty="0">
                <a:latin typeface="Arial" pitchFamily="34" charset="0"/>
                <a:cs typeface="Arial" pitchFamily="34" charset="0"/>
              </a:rPr>
              <a:t> </a:t>
            </a:r>
            <a:r>
              <a:rPr lang="cs-CZ" sz="1400" i="1" dirty="0" smtClean="0">
                <a:latin typeface="Arial" pitchFamily="34" charset="0"/>
                <a:cs typeface="Arial" pitchFamily="34" charset="0"/>
              </a:rPr>
              <a:t>                            </a:t>
            </a:r>
            <a:r>
              <a:rPr lang="cs-CZ" sz="2800" i="1" dirty="0" smtClean="0">
                <a:latin typeface="Eras Bold ITC" panose="020B0907030504020204" pitchFamily="34" charset="0"/>
                <a:cs typeface="Arial" pitchFamily="34" charset="0"/>
              </a:rPr>
              <a:t>Štětí </a:t>
            </a:r>
            <a:r>
              <a:rPr lang="cs-CZ" sz="2800" i="1" dirty="0">
                <a:latin typeface="Eras Bold ITC" panose="020B0907030504020204" pitchFamily="34" charset="0"/>
                <a:cs typeface="Arial" pitchFamily="34" charset="0"/>
              </a:rPr>
              <a:t>do toho</a:t>
            </a:r>
            <a:endParaRPr lang="cs-CZ" sz="1400" i="1" dirty="0">
              <a:latin typeface="Eras Bold ITC" panose="020B0907030504020204" pitchFamily="34" charset="0"/>
              <a:cs typeface="Arial" pitchFamily="34" charset="0"/>
            </a:endParaRPr>
          </a:p>
        </p:txBody>
      </p:sp>
      <p:sp>
        <p:nvSpPr>
          <p:cNvPr id="2" name="TextovéPole 1"/>
          <p:cNvSpPr txBox="1"/>
          <p:nvPr/>
        </p:nvSpPr>
        <p:spPr>
          <a:xfrm>
            <a:off x="143992" y="91108"/>
            <a:ext cx="4680520" cy="707886"/>
          </a:xfrm>
          <a:prstGeom prst="rect">
            <a:avLst/>
          </a:prstGeom>
          <a:solidFill>
            <a:srgbClr val="00CC00"/>
          </a:solidFill>
          <a:effectLst>
            <a:softEdge rad="330200"/>
          </a:effectLst>
        </p:spPr>
        <p:txBody>
          <a:bodyPr wrap="square" rtlCol="0">
            <a:spAutoFit/>
          </a:bodyPr>
          <a:lstStyle/>
          <a:p>
            <a:pPr algn="ctr"/>
            <a:r>
              <a:rPr lang="cs-CZ" sz="2000" dirty="0">
                <a:solidFill>
                  <a:srgbClr val="0000CC"/>
                </a:solidFill>
                <a:latin typeface="Arial Black" panose="020B0A04020102020204" pitchFamily="34" charset="0"/>
              </a:rPr>
              <a:t>Výsledky minulého 8.kola okresního přeboru starých gard</a:t>
            </a:r>
          </a:p>
        </p:txBody>
      </p:sp>
      <p:graphicFrame>
        <p:nvGraphicFramePr>
          <p:cNvPr id="5" name="Tabulka 4"/>
          <p:cNvGraphicFramePr>
            <a:graphicFrameLocks noGrp="1"/>
          </p:cNvGraphicFramePr>
          <p:nvPr>
            <p:extLst>
              <p:ext uri="{D42A27DB-BD31-4B8C-83A1-F6EECF244321}">
                <p14:modId xmlns:p14="http://schemas.microsoft.com/office/powerpoint/2010/main" val="614914170"/>
              </p:ext>
            </p:extLst>
          </p:nvPr>
        </p:nvGraphicFramePr>
        <p:xfrm>
          <a:off x="143992" y="1027212"/>
          <a:ext cx="4680520" cy="1398905"/>
        </p:xfrm>
        <a:graphic>
          <a:graphicData uri="http://schemas.openxmlformats.org/drawingml/2006/table">
            <a:tbl>
              <a:tblPr/>
              <a:tblGrid>
                <a:gridCol w="1228221">
                  <a:extLst>
                    <a:ext uri="{9D8B030D-6E8A-4147-A177-3AD203B41FA5}">
                      <a16:colId xmlns:a16="http://schemas.microsoft.com/office/drawing/2014/main" val="4035279346"/>
                    </a:ext>
                  </a:extLst>
                </a:gridCol>
                <a:gridCol w="2744134">
                  <a:extLst>
                    <a:ext uri="{9D8B030D-6E8A-4147-A177-3AD203B41FA5}">
                      <a16:colId xmlns:a16="http://schemas.microsoft.com/office/drawing/2014/main" val="1567285258"/>
                    </a:ext>
                  </a:extLst>
                </a:gridCol>
                <a:gridCol w="708165">
                  <a:extLst>
                    <a:ext uri="{9D8B030D-6E8A-4147-A177-3AD203B41FA5}">
                      <a16:colId xmlns:a16="http://schemas.microsoft.com/office/drawing/2014/main" val="1628427816"/>
                    </a:ext>
                  </a:extLst>
                </a:gridCol>
              </a:tblGrid>
              <a:tr h="278765">
                <a:tc gridSpan="3">
                  <a:txBody>
                    <a:bodyPr/>
                    <a:lstStyle/>
                    <a:p>
                      <a:pPr algn="ctr" fontAlgn="ctr"/>
                      <a:r>
                        <a:rPr lang="cs-CZ" sz="1800" b="1" i="0" u="none" strike="noStrike" dirty="0">
                          <a:solidFill>
                            <a:srgbClr val="000000"/>
                          </a:solidFill>
                          <a:effectLst/>
                          <a:latin typeface="Calibri" panose="020F0502020204030204" pitchFamily="34" charset="0"/>
                        </a:rPr>
                        <a:t>Výsledky 8. kola okresního přeboru staré gardy</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26594979"/>
                  </a:ext>
                </a:extLst>
              </a:tr>
              <a:tr h="278765">
                <a:tc>
                  <a:txBody>
                    <a:bodyPr/>
                    <a:lstStyle/>
                    <a:p>
                      <a:pPr algn="ctr" fontAlgn="ctr"/>
                      <a:r>
                        <a:rPr lang="cs-CZ" sz="1600" b="1" i="0" u="none" strike="noStrike" dirty="0">
                          <a:solidFill>
                            <a:srgbClr val="000000"/>
                          </a:solidFill>
                          <a:effectLst/>
                          <a:latin typeface="Georgia" panose="02040502050405020303" pitchFamily="18" charset="0"/>
                        </a:rPr>
                        <a:t>12.10.2018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Georgia" panose="02040502050405020303" pitchFamily="18" charset="0"/>
                        </a:rPr>
                        <a:t>Malé Žernoseky -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Georgia" panose="02040502050405020303" pitchFamily="18" charset="0"/>
                        </a:rPr>
                        <a:t>1:6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59311164"/>
                  </a:ext>
                </a:extLst>
              </a:tr>
              <a:tr h="278765">
                <a:tc>
                  <a:txBody>
                    <a:bodyPr/>
                    <a:lstStyle/>
                    <a:p>
                      <a:pPr algn="ctr" fontAlgn="ctr"/>
                      <a:r>
                        <a:rPr lang="cs-CZ" sz="1600" b="1" i="0" u="none" strike="noStrike" dirty="0">
                          <a:solidFill>
                            <a:srgbClr val="000000"/>
                          </a:solidFill>
                          <a:effectLst/>
                          <a:latin typeface="Georgia" panose="02040502050405020303" pitchFamily="18" charset="0"/>
                        </a:rPr>
                        <a:t>12.10.2018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České Kopisty -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 4:0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423537"/>
                  </a:ext>
                </a:extLst>
              </a:tr>
              <a:tr h="278765">
                <a:tc>
                  <a:txBody>
                    <a:bodyPr/>
                    <a:lstStyle/>
                    <a:p>
                      <a:pPr algn="ctr" fontAlgn="ctr"/>
                      <a:r>
                        <a:rPr lang="cs-CZ" sz="1600" b="1" i="0" u="none" strike="noStrike">
                          <a:solidFill>
                            <a:srgbClr val="000000"/>
                          </a:solidFill>
                          <a:effectLst/>
                          <a:latin typeface="Georgia" panose="02040502050405020303" pitchFamily="18" charset="0"/>
                        </a:rPr>
                        <a:t>12.10.2018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Georgia" panose="02040502050405020303" pitchFamily="18" charset="0"/>
                        </a:rPr>
                        <a:t>Bohušovice - </a:t>
                      </a:r>
                      <a:r>
                        <a:rPr lang="cs-CZ" sz="1600" b="1" i="0" u="none" strike="noStrike" dirty="0" err="1">
                          <a:solidFill>
                            <a:srgbClr val="000000"/>
                          </a:solidFill>
                          <a:effectLst/>
                          <a:latin typeface="Georgia" panose="02040502050405020303" pitchFamily="18" charset="0"/>
                        </a:rPr>
                        <a:t>Pokratice</a:t>
                      </a:r>
                      <a:endParaRPr lang="cs-CZ" sz="1600" b="1" i="0" u="none" strike="noStrike" dirty="0">
                        <a:solidFill>
                          <a:srgbClr val="000000"/>
                        </a:solidFill>
                        <a:effectLst/>
                        <a:latin typeface="Georgia" panose="0204050205040502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Georgia" panose="02040502050405020303" pitchFamily="18" charset="0"/>
                        </a:rPr>
                        <a:t> </a:t>
                      </a:r>
                      <a:r>
                        <a:rPr lang="cs-CZ" sz="800" b="1" i="0" u="none" strike="noStrike" dirty="0">
                          <a:solidFill>
                            <a:srgbClr val="000000"/>
                          </a:solidFill>
                          <a:effectLst/>
                          <a:latin typeface="Georgia" panose="02040502050405020303" pitchFamily="18" charset="0"/>
                        </a:rPr>
                        <a:t>ODLOŽENO</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57667455"/>
                  </a:ext>
                </a:extLst>
              </a:tr>
              <a:tr h="278765">
                <a:tc>
                  <a:txBody>
                    <a:bodyPr/>
                    <a:lstStyle/>
                    <a:p>
                      <a:pPr algn="ctr" fontAlgn="ctr"/>
                      <a:r>
                        <a:rPr lang="cs-CZ" sz="1600" b="1" i="0" u="none" strike="noStrike" dirty="0">
                          <a:solidFill>
                            <a:srgbClr val="000000"/>
                          </a:solidFill>
                          <a:effectLst/>
                          <a:latin typeface="Georgia" panose="02040502050405020303" pitchFamily="18" charset="0"/>
                        </a:rPr>
                        <a:t>12.10.2018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Litoměřicko -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Georgia" panose="02040502050405020303" pitchFamily="18" charset="0"/>
                        </a:rPr>
                        <a:t> 0:2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09856534"/>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241171831"/>
              </p:ext>
            </p:extLst>
          </p:nvPr>
        </p:nvGraphicFramePr>
        <p:xfrm>
          <a:off x="33372" y="4122121"/>
          <a:ext cx="4800600" cy="2746626"/>
        </p:xfrm>
        <a:graphic>
          <a:graphicData uri="http://schemas.openxmlformats.org/drawingml/2006/table">
            <a:tbl>
              <a:tblPr/>
              <a:tblGrid>
                <a:gridCol w="215615">
                  <a:extLst>
                    <a:ext uri="{9D8B030D-6E8A-4147-A177-3AD203B41FA5}">
                      <a16:colId xmlns:a16="http://schemas.microsoft.com/office/drawing/2014/main" val="4114669457"/>
                    </a:ext>
                  </a:extLst>
                </a:gridCol>
                <a:gridCol w="240981">
                  <a:extLst>
                    <a:ext uri="{9D8B030D-6E8A-4147-A177-3AD203B41FA5}">
                      <a16:colId xmlns:a16="http://schemas.microsoft.com/office/drawing/2014/main" val="2288629486"/>
                    </a:ext>
                  </a:extLst>
                </a:gridCol>
                <a:gridCol w="1902483">
                  <a:extLst>
                    <a:ext uri="{9D8B030D-6E8A-4147-A177-3AD203B41FA5}">
                      <a16:colId xmlns:a16="http://schemas.microsoft.com/office/drawing/2014/main" val="656168152"/>
                    </a:ext>
                  </a:extLst>
                </a:gridCol>
                <a:gridCol w="304397">
                  <a:extLst>
                    <a:ext uri="{9D8B030D-6E8A-4147-A177-3AD203B41FA5}">
                      <a16:colId xmlns:a16="http://schemas.microsoft.com/office/drawing/2014/main" val="446618818"/>
                    </a:ext>
                  </a:extLst>
                </a:gridCol>
                <a:gridCol w="266348">
                  <a:extLst>
                    <a:ext uri="{9D8B030D-6E8A-4147-A177-3AD203B41FA5}">
                      <a16:colId xmlns:a16="http://schemas.microsoft.com/office/drawing/2014/main" val="2621256356"/>
                    </a:ext>
                  </a:extLst>
                </a:gridCol>
                <a:gridCol w="180736">
                  <a:extLst>
                    <a:ext uri="{9D8B030D-6E8A-4147-A177-3AD203B41FA5}">
                      <a16:colId xmlns:a16="http://schemas.microsoft.com/office/drawing/2014/main" val="3103953084"/>
                    </a:ext>
                  </a:extLst>
                </a:gridCol>
                <a:gridCol w="332935">
                  <a:extLst>
                    <a:ext uri="{9D8B030D-6E8A-4147-A177-3AD203B41FA5}">
                      <a16:colId xmlns:a16="http://schemas.microsoft.com/office/drawing/2014/main" val="1823273429"/>
                    </a:ext>
                  </a:extLst>
                </a:gridCol>
                <a:gridCol w="748310">
                  <a:extLst>
                    <a:ext uri="{9D8B030D-6E8A-4147-A177-3AD203B41FA5}">
                      <a16:colId xmlns:a16="http://schemas.microsoft.com/office/drawing/2014/main" val="248323672"/>
                    </a:ext>
                  </a:extLst>
                </a:gridCol>
                <a:gridCol w="329764">
                  <a:extLst>
                    <a:ext uri="{9D8B030D-6E8A-4147-A177-3AD203B41FA5}">
                      <a16:colId xmlns:a16="http://schemas.microsoft.com/office/drawing/2014/main" val="2950720932"/>
                    </a:ext>
                  </a:extLst>
                </a:gridCol>
                <a:gridCol w="279031">
                  <a:extLst>
                    <a:ext uri="{9D8B030D-6E8A-4147-A177-3AD203B41FA5}">
                      <a16:colId xmlns:a16="http://schemas.microsoft.com/office/drawing/2014/main" val="1637282075"/>
                    </a:ext>
                  </a:extLst>
                </a:gridCol>
              </a:tblGrid>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17054616"/>
                  </a:ext>
                </a:extLst>
              </a:tr>
              <a:tr h="2433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a:solidFill>
                            <a:srgbClr val="0000CC"/>
                          </a:solidFill>
                          <a:effectLst/>
                          <a:latin typeface="Calibri" panose="020F0502020204030204" pitchFamily="34" charset="0"/>
                        </a:rPr>
                        <a:t>Stará garda Sepap Štětí Okresní přebor 2018/19 po 8.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97408136"/>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  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40:6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60729600"/>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  Tigo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41:18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144418205"/>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  FK Litoměřicko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16:11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741384406"/>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  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22:21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0471241"/>
                  </a:ext>
                </a:extLst>
              </a:tr>
              <a:tr h="243341">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  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12:16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14832965"/>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  SK Malé Žernoseky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20:21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552474"/>
                  </a:ext>
                </a:extLst>
              </a:tr>
              <a:tr h="243341">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  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7:25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39110766"/>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  TJ Slavoj Bohušovice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14:33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60575023"/>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  ASK Lovosice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5:26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93018044"/>
                  </a:ext>
                </a:extLst>
              </a:tr>
              <a:tr h="224067">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6891075"/>
                  </a:ext>
                </a:extLst>
              </a:tr>
            </a:tbl>
          </a:graphicData>
        </a:graphic>
      </p:graphicFrame>
      <p:sp>
        <p:nvSpPr>
          <p:cNvPr id="4" name="TextovéPole 3">
            <a:extLst>
              <a:ext uri="{FF2B5EF4-FFF2-40B4-BE49-F238E27FC236}">
                <a16:creationId xmlns:a16="http://schemas.microsoft.com/office/drawing/2014/main" id="{DB10B0A3-D984-4B67-A52C-EEC0443E12A3}"/>
              </a:ext>
            </a:extLst>
          </p:cNvPr>
          <p:cNvSpPr txBox="1"/>
          <p:nvPr/>
        </p:nvSpPr>
        <p:spPr>
          <a:xfrm>
            <a:off x="124319" y="2730096"/>
            <a:ext cx="4608513" cy="1323439"/>
          </a:xfrm>
          <a:prstGeom prst="rect">
            <a:avLst/>
          </a:prstGeom>
          <a:pattFill prst="lgConfetti">
            <a:fgClr>
              <a:srgbClr val="FFFF00"/>
            </a:fgClr>
            <a:bgClr>
              <a:schemeClr val="bg1"/>
            </a:bgClr>
          </a:pattFill>
          <a:effectLst>
            <a:innerShdw blurRad="63500" dist="787400" dir="18900000">
              <a:schemeClr val="accent1">
                <a:lumMod val="40000"/>
                <a:lumOff val="60000"/>
                <a:alpha val="50000"/>
              </a:schemeClr>
            </a:innerShdw>
            <a:softEdge rad="0"/>
          </a:effectLst>
        </p:spPr>
        <p:txBody>
          <a:bodyPr wrap="square" rtlCol="0">
            <a:spAutoFit/>
          </a:bodyPr>
          <a:lstStyle/>
          <a:p>
            <a:pPr algn="ctr"/>
            <a:r>
              <a:rPr lang="cs-CZ" sz="2000" dirty="0">
                <a:solidFill>
                  <a:srgbClr val="FF0000"/>
                </a:solidFill>
                <a:latin typeface="Arial Black" panose="020B0A04020102020204" pitchFamily="34" charset="0"/>
              </a:rPr>
              <a:t>Starou gardu čekají ještě 2 zápasy a oba doma. Klidně šance se před zimou dostat na 2. místo</a:t>
            </a:r>
          </a:p>
        </p:txBody>
      </p:sp>
      <p:sp>
        <p:nvSpPr>
          <p:cNvPr id="8" name="TextovéPole 7">
            <a:extLst>
              <a:ext uri="{FF2B5EF4-FFF2-40B4-BE49-F238E27FC236}">
                <a16:creationId xmlns:a16="http://schemas.microsoft.com/office/drawing/2014/main" id="{925C7352-18DD-4F05-8813-CC4717BDC1F2}"/>
              </a:ext>
            </a:extLst>
          </p:cNvPr>
          <p:cNvSpPr txBox="1"/>
          <p:nvPr/>
        </p:nvSpPr>
        <p:spPr>
          <a:xfrm>
            <a:off x="7761710" y="695412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
        <p:nvSpPr>
          <p:cNvPr id="9" name="TextovéPole 8">
            <a:extLst>
              <a:ext uri="{FF2B5EF4-FFF2-40B4-BE49-F238E27FC236}">
                <a16:creationId xmlns:a16="http://schemas.microsoft.com/office/drawing/2014/main" id="{925C7352-18DD-4F05-8813-CC4717BDC1F2}"/>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6000" y="163116"/>
            <a:ext cx="4320480" cy="1015663"/>
          </a:xfrm>
          <a:prstGeom prst="rect">
            <a:avLst/>
          </a:prstGeom>
          <a:solidFill>
            <a:srgbClr val="99FFCC"/>
          </a:solidFill>
          <a:effectLst>
            <a:softEdge rad="0"/>
          </a:effectLst>
        </p:spPr>
        <p:txBody>
          <a:bodyPr wrap="square" rtlCol="0">
            <a:spAutoFit/>
          </a:bodyPr>
          <a:lstStyle/>
          <a:p>
            <a:pPr algn="ctr"/>
            <a:r>
              <a:rPr lang="cs-CZ" sz="2000" dirty="0">
                <a:latin typeface="Arial Black" panose="020B0A04020102020204" pitchFamily="34" charset="0"/>
              </a:rPr>
              <a:t>Už za týden můžete znova přijít na domácí zápas mužstva dospělých. </a:t>
            </a:r>
          </a:p>
        </p:txBody>
      </p:sp>
      <p:graphicFrame>
        <p:nvGraphicFramePr>
          <p:cNvPr id="3" name="Tabulka 2"/>
          <p:cNvGraphicFramePr>
            <a:graphicFrameLocks noGrp="1"/>
          </p:cNvGraphicFramePr>
          <p:nvPr>
            <p:extLst>
              <p:ext uri="{D42A27DB-BD31-4B8C-83A1-F6EECF244321}">
                <p14:modId xmlns:p14="http://schemas.microsoft.com/office/powerpoint/2010/main" val="405754293"/>
              </p:ext>
            </p:extLst>
          </p:nvPr>
        </p:nvGraphicFramePr>
        <p:xfrm>
          <a:off x="71984" y="1387254"/>
          <a:ext cx="4624163" cy="5616625"/>
        </p:xfrm>
        <a:graphic>
          <a:graphicData uri="http://schemas.openxmlformats.org/drawingml/2006/table">
            <a:tbl>
              <a:tblPr/>
              <a:tblGrid>
                <a:gridCol w="731506">
                  <a:extLst>
                    <a:ext uri="{9D8B030D-6E8A-4147-A177-3AD203B41FA5}">
                      <a16:colId xmlns:a16="http://schemas.microsoft.com/office/drawing/2014/main" val="1919753416"/>
                    </a:ext>
                  </a:extLst>
                </a:gridCol>
                <a:gridCol w="627005">
                  <a:extLst>
                    <a:ext uri="{9D8B030D-6E8A-4147-A177-3AD203B41FA5}">
                      <a16:colId xmlns:a16="http://schemas.microsoft.com/office/drawing/2014/main" val="1080485769"/>
                    </a:ext>
                  </a:extLst>
                </a:gridCol>
                <a:gridCol w="627005">
                  <a:extLst>
                    <a:ext uri="{9D8B030D-6E8A-4147-A177-3AD203B41FA5}">
                      <a16:colId xmlns:a16="http://schemas.microsoft.com/office/drawing/2014/main" val="293645210"/>
                    </a:ext>
                  </a:extLst>
                </a:gridCol>
                <a:gridCol w="875195">
                  <a:extLst>
                    <a:ext uri="{9D8B030D-6E8A-4147-A177-3AD203B41FA5}">
                      <a16:colId xmlns:a16="http://schemas.microsoft.com/office/drawing/2014/main" val="3797431051"/>
                    </a:ext>
                  </a:extLst>
                </a:gridCol>
                <a:gridCol w="627005">
                  <a:extLst>
                    <a:ext uri="{9D8B030D-6E8A-4147-A177-3AD203B41FA5}">
                      <a16:colId xmlns:a16="http://schemas.microsoft.com/office/drawing/2014/main" val="1322558944"/>
                    </a:ext>
                  </a:extLst>
                </a:gridCol>
                <a:gridCol w="1136447">
                  <a:extLst>
                    <a:ext uri="{9D8B030D-6E8A-4147-A177-3AD203B41FA5}">
                      <a16:colId xmlns:a16="http://schemas.microsoft.com/office/drawing/2014/main" val="2748988068"/>
                    </a:ext>
                  </a:extLst>
                </a:gridCol>
              </a:tblGrid>
              <a:tr h="602282">
                <a:tc>
                  <a:txBody>
                    <a:bodyPr/>
                    <a:lstStyle/>
                    <a:p>
                      <a:pPr algn="ctr" fontAlgn="ctr"/>
                      <a:r>
                        <a:rPr lang="cs-CZ" sz="900" b="1" i="0" u="none" strike="noStrike">
                          <a:solidFill>
                            <a:srgbClr val="000000"/>
                          </a:solidFill>
                          <a:effectLst/>
                          <a:latin typeface="Algerian" panose="04020705040A02060702" pitchFamily="82" charset="0"/>
                        </a:rPr>
                        <a:t>Datum</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900" b="1" i="0" u="none" strike="noStrike">
                          <a:solidFill>
                            <a:srgbClr val="000000"/>
                          </a:solidFill>
                          <a:effectLst/>
                          <a:latin typeface="Algerian" panose="04020705040A02060702" pitchFamily="82" charset="0"/>
                        </a:rPr>
                        <a:t>Den</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900" b="1" i="0" u="none" strike="noStrike">
                          <a:solidFill>
                            <a:srgbClr val="000000"/>
                          </a:solidFill>
                          <a:effectLst/>
                          <a:latin typeface="Algerian" panose="04020705040A02060702" pitchFamily="82" charset="0"/>
                        </a:rPr>
                        <a:t>Čas</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900" b="1" i="0" u="none" strike="noStrike">
                          <a:solidFill>
                            <a:srgbClr val="000000"/>
                          </a:solidFill>
                          <a:effectLst/>
                          <a:latin typeface="Algerian" panose="04020705040A02060702" pitchFamily="82" charset="0"/>
                        </a:rPr>
                        <a:t>Venku</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900" b="1" i="0" u="none" strike="noStrike">
                          <a:solidFill>
                            <a:srgbClr val="000000"/>
                          </a:solidFill>
                          <a:effectLst/>
                          <a:latin typeface="Algerian" panose="04020705040A02060702" pitchFamily="82" charset="0"/>
                        </a:rPr>
                        <a:t>Kolo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900" b="1" i="0" u="none" strike="noStrike">
                          <a:solidFill>
                            <a:srgbClr val="000000"/>
                          </a:solidFill>
                          <a:effectLst/>
                          <a:latin typeface="Algerian" panose="04020705040A02060702" pitchFamily="82" charset="0"/>
                        </a:rPr>
                        <a:t>Kategorie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034643597"/>
                  </a:ext>
                </a:extLst>
              </a:tr>
              <a:tr h="476223">
                <a:tc>
                  <a:txBody>
                    <a:bodyPr/>
                    <a:lstStyle/>
                    <a:p>
                      <a:pPr algn="ctr" fontAlgn="ctr"/>
                      <a:r>
                        <a:rPr lang="cs-CZ" sz="1200" b="1" i="0" u="none" strike="noStrike" dirty="0">
                          <a:solidFill>
                            <a:srgbClr val="000000"/>
                          </a:solidFill>
                          <a:effectLst/>
                          <a:latin typeface="Arial" panose="020B0604020202020204" pitchFamily="34" charset="0"/>
                        </a:rPr>
                        <a:t>19.10.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pátek</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16:30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Stará garda</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2003731427"/>
                  </a:ext>
                </a:extLst>
              </a:tr>
              <a:tr h="280131">
                <a:tc>
                  <a:txBody>
                    <a:bodyPr/>
                    <a:lstStyle/>
                    <a:p>
                      <a:pPr algn="ctr" fontAlgn="ctr"/>
                      <a:r>
                        <a:rPr lang="cs-CZ" sz="12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529982312"/>
                  </a:ext>
                </a:extLst>
              </a:tr>
              <a:tr h="476223">
                <a:tc>
                  <a:txBody>
                    <a:bodyPr/>
                    <a:lstStyle/>
                    <a:p>
                      <a:pPr algn="ctr" fontAlgn="ctr"/>
                      <a:r>
                        <a:rPr lang="cs-CZ" sz="1200" b="1" i="0" u="none" strike="noStrike" dirty="0">
                          <a:solidFill>
                            <a:srgbClr val="000000"/>
                          </a:solidFill>
                          <a:effectLst/>
                          <a:latin typeface="Arial" panose="020B0604020202020204" pitchFamily="34" charset="0"/>
                        </a:rPr>
                        <a:t>21.10.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neděle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10:00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Dynamo Podlusky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Starší přípravka</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786201838"/>
                  </a:ext>
                </a:extLst>
              </a:tr>
              <a:tr h="714333">
                <a:tc>
                  <a:txBody>
                    <a:bodyPr/>
                    <a:lstStyle/>
                    <a:p>
                      <a:pPr algn="ctr" fontAlgn="ctr"/>
                      <a:r>
                        <a:rPr lang="cs-CZ" sz="1200" b="1" i="0" u="none" strike="noStrike" dirty="0">
                          <a:solidFill>
                            <a:srgbClr val="000000"/>
                          </a:solidFill>
                          <a:effectLst/>
                          <a:latin typeface="Arial" panose="020B0604020202020204" pitchFamily="34" charset="0"/>
                        </a:rPr>
                        <a:t>21.10.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neděle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15:30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Dospělí A</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760211360"/>
                  </a:ext>
                </a:extLst>
              </a:tr>
              <a:tr h="280131">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4201305287"/>
                  </a:ext>
                </a:extLst>
              </a:tr>
              <a:tr h="714333">
                <a:tc>
                  <a:txBody>
                    <a:bodyPr/>
                    <a:lstStyle/>
                    <a:p>
                      <a:pPr algn="ctr" fontAlgn="ctr"/>
                      <a:r>
                        <a:rPr lang="cs-CZ" sz="1200" b="1" i="0" u="none" strike="noStrike" dirty="0">
                          <a:solidFill>
                            <a:srgbClr val="000000"/>
                          </a:solidFill>
                          <a:effectLst/>
                          <a:latin typeface="Arial" panose="020B0604020202020204" pitchFamily="34" charset="0"/>
                        </a:rPr>
                        <a:t>27.10.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sobota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Horní Jiřetín/FK Litvínov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Dospělí A</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3756734576"/>
                  </a:ext>
                </a:extLst>
              </a:tr>
              <a:tr h="476223">
                <a:tc>
                  <a:txBody>
                    <a:bodyPr/>
                    <a:lstStyle/>
                    <a:p>
                      <a:pPr algn="ctr" fontAlgn="ctr"/>
                      <a:r>
                        <a:rPr lang="cs-CZ" sz="1200" b="1" i="0" u="none" strike="noStrike" dirty="0">
                          <a:solidFill>
                            <a:srgbClr val="000000"/>
                          </a:solidFill>
                          <a:effectLst/>
                          <a:latin typeface="Arial" panose="020B0604020202020204" pitchFamily="34" charset="0"/>
                        </a:rPr>
                        <a:t>27.10.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sobota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Viktorie Budyně</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Mladší přípravka</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62659496"/>
                  </a:ext>
                </a:extLst>
              </a:tr>
              <a:tr h="280131">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945893951"/>
                  </a:ext>
                </a:extLst>
              </a:tr>
              <a:tr h="630294">
                <a:tc>
                  <a:txBody>
                    <a:bodyPr/>
                    <a:lstStyle/>
                    <a:p>
                      <a:pPr algn="ctr" fontAlgn="ctr"/>
                      <a:r>
                        <a:rPr lang="cs-CZ" sz="1200" b="1" i="0" u="none" strike="noStrike" dirty="0">
                          <a:solidFill>
                            <a:srgbClr val="000000"/>
                          </a:solidFill>
                          <a:effectLst/>
                          <a:latin typeface="Arial" panose="020B0604020202020204" pitchFamily="34" charset="0"/>
                        </a:rPr>
                        <a:t>28.10.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neděle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10:00, 12:00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MSK Benešov n.Pl.</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Starší, mladší žáci</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18135568"/>
                  </a:ext>
                </a:extLst>
              </a:tr>
              <a:tr h="686321">
                <a:tc>
                  <a:txBody>
                    <a:bodyPr/>
                    <a:lstStyle/>
                    <a:p>
                      <a:pPr algn="ctr" fontAlgn="ctr"/>
                      <a:r>
                        <a:rPr lang="cs-CZ" sz="1200" b="1" i="0" u="none" strike="noStrike" dirty="0">
                          <a:solidFill>
                            <a:srgbClr val="000000"/>
                          </a:solidFill>
                          <a:effectLst/>
                          <a:latin typeface="Arial" panose="020B0604020202020204" pitchFamily="34" charset="0"/>
                        </a:rPr>
                        <a:t>28.10.</a:t>
                      </a:r>
                    </a:p>
                    <a:p>
                      <a:pPr algn="ctr" fontAlgn="ctr"/>
                      <a:r>
                        <a:rPr lang="cs-CZ" sz="1200" b="1" i="0" u="none" strike="noStrike" dirty="0">
                          <a:solidFill>
                            <a:srgbClr val="000000"/>
                          </a:solidFill>
                          <a:effectLst/>
                          <a:latin typeface="Arial" panose="020B0604020202020204" pitchFamily="34" charset="0"/>
                        </a:rPr>
                        <a:t>2018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neděle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14:30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Dospělí B</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4102423471"/>
                  </a:ext>
                </a:extLst>
              </a:tr>
            </a:tbl>
          </a:graphicData>
        </a:graphic>
      </p:graphicFrame>
      <p:sp>
        <p:nvSpPr>
          <p:cNvPr id="4" name="TextovéPole 3">
            <a:extLst>
              <a:ext uri="{FF2B5EF4-FFF2-40B4-BE49-F238E27FC236}">
                <a16:creationId xmlns:a16="http://schemas.microsoft.com/office/drawing/2014/main" id="{72B61B72-0CF4-4E1B-8D84-7796BE8D0E76}"/>
              </a:ext>
            </a:extLst>
          </p:cNvPr>
          <p:cNvSpPr txBox="1"/>
          <p:nvPr/>
        </p:nvSpPr>
        <p:spPr>
          <a:xfrm>
            <a:off x="5533011" y="1819300"/>
            <a:ext cx="4417415" cy="4262705"/>
          </a:xfrm>
          <a:prstGeom prst="rect">
            <a:avLst/>
          </a:prstGeom>
          <a:noFill/>
          <a:effectLst>
            <a:softEdge rad="0"/>
          </a:effectLst>
        </p:spPr>
        <p:txBody>
          <a:bodyPr wrap="square" rtlCol="0">
            <a:spAutoFit/>
          </a:bodyPr>
          <a:lstStyle/>
          <a:p>
            <a:pPr algn="ctr"/>
            <a:r>
              <a:rPr lang="cs-CZ" sz="2000" dirty="0">
                <a:highlight>
                  <a:srgbClr val="00FFFF"/>
                </a:highlight>
                <a:latin typeface="Arial Black" panose="020B0A04020102020204" pitchFamily="34" charset="0"/>
              </a:rPr>
              <a:t>FK Litoměřicko – SK Štětí</a:t>
            </a:r>
          </a:p>
          <a:p>
            <a:pPr algn="ctr"/>
            <a:r>
              <a:rPr lang="cs-CZ" sz="2000" dirty="0">
                <a:highlight>
                  <a:srgbClr val="00FFFF"/>
                </a:highlight>
                <a:latin typeface="Arial Black" panose="020B0A04020102020204" pitchFamily="34" charset="0"/>
              </a:rPr>
              <a:t>0:2(0:0)   12.10.2019  8. kolo</a:t>
            </a:r>
          </a:p>
          <a:p>
            <a:pPr algn="just"/>
            <a:r>
              <a:rPr lang="cs-CZ" sz="1100" b="0" dirty="0">
                <a:latin typeface="Arial" panose="020B0604020202020204" pitchFamily="34" charset="0"/>
                <a:cs typeface="Arial" panose="020B0604020202020204" pitchFamily="34" charset="0"/>
              </a:rPr>
              <a:t>Po volném losu v minulém kole jsme zajížděli do okresního města, kde nás čekal  zápas proti mírnému favoritovi, i když měl v tabulce jen o 3 body více. Jak už se na podzim stává tradicí, stará garda tvoří optimální jedenáctku až těsně v době odjezdu. Nakonec byl na střídání pouze jeden borec a v závěru utkání se zdálo, žel sil máme více než náš soupeř a byl to také jeden z důvodů našeho překvapivého vítězství. V 1. poločase zápas žádnou branku nepřinesl, a tak se muselo rozhodovat až po změně stran. Čím déle se hrálo tím více jsme se dostávaly do šancí a výkonem jsme překvapovali sami sebe. První z hranice velkého vápna přidal Pavel Čermák, který úspěšně nahrazuje svého bratra Jana, jež je dlouhodobě pracovně mimo republiku. V závěru zápasu se nám dokonce podařilo náskok ještě pojistit. Miloš Vála se po pravé straně probil až k přihrávce na autora našeho prvního gólu Pavla Čermáka, který svoji druhou brankou pojistil naše vedení na konečných 2:0. Utkání to bylo vyrovnané, ale ve 2. části jsme byli přeci jenom lepší a šance využili. </a:t>
            </a:r>
          </a:p>
          <a:p>
            <a:pPr algn="just"/>
            <a:r>
              <a:rPr lang="cs-CZ" sz="1100" b="0" u="sng" dirty="0">
                <a:latin typeface="Arial" panose="020B0604020202020204" pitchFamily="34" charset="0"/>
                <a:cs typeface="Arial" panose="020B0604020202020204" pitchFamily="34" charset="0"/>
              </a:rPr>
              <a:t>Branky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P.Čermák</a:t>
            </a:r>
            <a:r>
              <a:rPr lang="cs-CZ" sz="1100" b="0" dirty="0">
                <a:latin typeface="Arial" panose="020B0604020202020204" pitchFamily="34" charset="0"/>
                <a:cs typeface="Arial" panose="020B0604020202020204" pitchFamily="34" charset="0"/>
              </a:rPr>
              <a:t> 2</a:t>
            </a:r>
          </a:p>
          <a:p>
            <a:pPr algn="just"/>
            <a:r>
              <a:rPr lang="cs-CZ" sz="1100" b="0" u="sng" dirty="0">
                <a:latin typeface="Arial" panose="020B0604020202020204" pitchFamily="34" charset="0"/>
                <a:cs typeface="Arial" panose="020B0604020202020204" pitchFamily="34" charset="0"/>
              </a:rPr>
              <a:t>Sestava: </a:t>
            </a:r>
            <a:r>
              <a:rPr lang="cs-CZ" sz="1100" b="0" dirty="0" err="1">
                <a:latin typeface="Arial" panose="020B0604020202020204" pitchFamily="34" charset="0"/>
                <a:cs typeface="Arial" panose="020B0604020202020204" pitchFamily="34" charset="0"/>
              </a:rPr>
              <a:t>M.Běloubek-P.Božik</a:t>
            </a:r>
            <a:r>
              <a:rPr lang="cs-CZ" sz="1100" b="0" dirty="0">
                <a:latin typeface="Arial" panose="020B0604020202020204" pitchFamily="34" charset="0"/>
                <a:cs typeface="Arial" panose="020B0604020202020204" pitchFamily="34" charset="0"/>
              </a:rPr>
              <a:t>, Burda, </a:t>
            </a:r>
            <a:r>
              <a:rPr lang="cs-CZ" sz="1100" b="0" dirty="0" err="1">
                <a:latin typeface="Arial" panose="020B0604020202020204" pitchFamily="34" charset="0"/>
                <a:cs typeface="Arial" panose="020B0604020202020204" pitchFamily="34" charset="0"/>
              </a:rPr>
              <a:t>P.Čermák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D.Jerman</a:t>
            </a:r>
            <a:r>
              <a:rPr lang="cs-CZ" sz="1100" b="0" dirty="0">
                <a:latin typeface="Arial" panose="020B0604020202020204" pitchFamily="34" charset="0"/>
                <a:cs typeface="Arial" panose="020B0604020202020204" pitchFamily="34" charset="0"/>
              </a:rPr>
              <a:t>, </a:t>
            </a:r>
          </a:p>
          <a:p>
            <a:pPr algn="just"/>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J.Jonák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R.Páviš</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J.Tyle</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M.Vála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J.Vokoun</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D.Bílek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Guzi</a:t>
            </a:r>
            <a:endParaRPr lang="cs-CZ" sz="1100" b="0" dirty="0">
              <a:latin typeface="Arial" panose="020B0604020202020204" pitchFamily="34" charset="0"/>
              <a:cs typeface="Arial" panose="020B0604020202020204" pitchFamily="34" charset="0"/>
            </a:endParaRPr>
          </a:p>
          <a:p>
            <a:pPr algn="just"/>
            <a:r>
              <a:rPr lang="cs-CZ" sz="1100" b="0" u="sng" dirty="0">
                <a:latin typeface="Arial" panose="020B0604020202020204" pitchFamily="34" charset="0"/>
                <a:cs typeface="Arial" panose="020B0604020202020204" pitchFamily="34" charset="0"/>
              </a:rPr>
              <a:t>Manager: </a:t>
            </a:r>
            <a:r>
              <a:rPr lang="cs-CZ" sz="1100" b="0" dirty="0" err="1">
                <a:latin typeface="Arial" panose="020B0604020202020204" pitchFamily="34" charset="0"/>
                <a:cs typeface="Arial" panose="020B0604020202020204" pitchFamily="34" charset="0"/>
              </a:rPr>
              <a:t>M.Šťastný</a:t>
            </a:r>
            <a:endParaRPr lang="cs-CZ" sz="2000" dirty="0">
              <a:latin typeface="Arial Black" panose="020B0A04020102020204" pitchFamily="34" charset="0"/>
            </a:endParaRPr>
          </a:p>
        </p:txBody>
      </p:sp>
      <p:sp>
        <p:nvSpPr>
          <p:cNvPr id="5" name="TextovéPole 4">
            <a:extLst>
              <a:ext uri="{FF2B5EF4-FFF2-40B4-BE49-F238E27FC236}">
                <a16:creationId xmlns:a16="http://schemas.microsoft.com/office/drawing/2014/main" id="{10C083C7-BFE0-412C-B81E-42373ED76EE8}"/>
              </a:ext>
            </a:extLst>
          </p:cNvPr>
          <p:cNvSpPr txBox="1"/>
          <p:nvPr/>
        </p:nvSpPr>
        <p:spPr>
          <a:xfrm>
            <a:off x="5533011" y="235124"/>
            <a:ext cx="4417415" cy="1323439"/>
          </a:xfrm>
          <a:prstGeom prst="rect">
            <a:avLst/>
          </a:prstGeom>
          <a:pattFill prst="solidDmnd">
            <a:fgClr>
              <a:srgbClr val="99FFCC"/>
            </a:fgClr>
            <a:bgClr>
              <a:schemeClr val="bg1"/>
            </a:bgClr>
          </a:pattFill>
          <a:effectLst>
            <a:glow rad="101600">
              <a:schemeClr val="accent1">
                <a:lumMod val="60000"/>
                <a:lumOff val="40000"/>
                <a:alpha val="40000"/>
              </a:schemeClr>
            </a:glow>
            <a:softEdge rad="241300"/>
          </a:effectLst>
        </p:spPr>
        <p:txBody>
          <a:bodyPr wrap="square" rtlCol="0">
            <a:spAutoFit/>
          </a:bodyPr>
          <a:lstStyle/>
          <a:p>
            <a:r>
              <a:rPr lang="cs-CZ" sz="2000" dirty="0">
                <a:solidFill>
                  <a:srgbClr val="6600FF"/>
                </a:solidFill>
                <a:latin typeface="Arial Black" panose="020B0A04020102020204" pitchFamily="34" charset="0"/>
              </a:rPr>
              <a:t>Stará garda překvapila sama sebe a ve 2. poločase přehrála favorizovaného soupeře </a:t>
            </a:r>
          </a:p>
        </p:txBody>
      </p:sp>
      <p:pic>
        <p:nvPicPr>
          <p:cNvPr id="7" name="Obrázek 6">
            <a:extLst>
              <a:ext uri="{FF2B5EF4-FFF2-40B4-BE49-F238E27FC236}">
                <a16:creationId xmlns:a16="http://schemas.microsoft.com/office/drawing/2014/main" id="{A9E2C17B-93F6-45AF-8904-C810EE8B8B8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848848" y="6030777"/>
            <a:ext cx="852749" cy="927608"/>
          </a:xfrm>
          <a:prstGeom prst="rect">
            <a:avLst/>
          </a:prstGeom>
        </p:spPr>
      </p:pic>
      <p:pic>
        <p:nvPicPr>
          <p:cNvPr id="9" name="Obrázek 8">
            <a:extLst>
              <a:ext uri="{FF2B5EF4-FFF2-40B4-BE49-F238E27FC236}">
                <a16:creationId xmlns:a16="http://schemas.microsoft.com/office/drawing/2014/main" id="{3A10E7D6-F3F4-4D5E-A9F2-CAEE16B742E0}"/>
              </a:ext>
            </a:extLst>
          </p:cNvPr>
          <p:cNvPicPr>
            <a:picLocks noChangeAspect="1"/>
          </p:cNvPicPr>
          <p:nvPr/>
        </p:nvPicPr>
        <p:blipFill>
          <a:blip r:embed="rId4"/>
          <a:stretch>
            <a:fillRect/>
          </a:stretch>
        </p:blipFill>
        <p:spPr>
          <a:xfrm>
            <a:off x="9072984" y="615766"/>
            <a:ext cx="792088" cy="802080"/>
          </a:xfrm>
          <a:prstGeom prst="rect">
            <a:avLst/>
          </a:prstGeom>
        </p:spPr>
      </p:pic>
      <p:sp>
        <p:nvSpPr>
          <p:cNvPr id="8" name="TextovéPole 7">
            <a:extLst>
              <a:ext uri="{FF2B5EF4-FFF2-40B4-BE49-F238E27FC236}">
                <a16:creationId xmlns:a16="http://schemas.microsoft.com/office/drawing/2014/main" id="{420C7FA4-100A-46F8-B0E3-B72620AD9046}"/>
              </a:ext>
            </a:extLst>
          </p:cNvPr>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a:extLst>
              <a:ext uri="{FF2B5EF4-FFF2-40B4-BE49-F238E27FC236}">
                <a16:creationId xmlns:a16="http://schemas.microsoft.com/office/drawing/2014/main" id="{925C7352-18DD-4F05-8813-CC4717BDC1F2}"/>
              </a:ext>
            </a:extLst>
          </p:cNvPr>
          <p:cNvSpPr txBox="1"/>
          <p:nvPr/>
        </p:nvSpPr>
        <p:spPr>
          <a:xfrm>
            <a:off x="7438425"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2974408821"/>
              </p:ext>
            </p:extLst>
          </p:nvPr>
        </p:nvGraphicFramePr>
        <p:xfrm>
          <a:off x="5616069" y="1027212"/>
          <a:ext cx="4517314" cy="5783560"/>
        </p:xfrm>
        <a:graphic>
          <a:graphicData uri="http://schemas.openxmlformats.org/drawingml/2006/table">
            <a:tbl>
              <a:tblPr/>
              <a:tblGrid>
                <a:gridCol w="792619">
                  <a:extLst>
                    <a:ext uri="{9D8B030D-6E8A-4147-A177-3AD203B41FA5}">
                      <a16:colId xmlns:a16="http://schemas.microsoft.com/office/drawing/2014/main" val="698157679"/>
                    </a:ext>
                  </a:extLst>
                </a:gridCol>
                <a:gridCol w="608771">
                  <a:extLst>
                    <a:ext uri="{9D8B030D-6E8A-4147-A177-3AD203B41FA5}">
                      <a16:colId xmlns:a16="http://schemas.microsoft.com/office/drawing/2014/main" val="2614676031"/>
                    </a:ext>
                  </a:extLst>
                </a:gridCol>
                <a:gridCol w="483666">
                  <a:extLst>
                    <a:ext uri="{9D8B030D-6E8A-4147-A177-3AD203B41FA5}">
                      <a16:colId xmlns:a16="http://schemas.microsoft.com/office/drawing/2014/main" val="1352309677"/>
                    </a:ext>
                  </a:extLst>
                </a:gridCol>
                <a:gridCol w="595281">
                  <a:extLst>
                    <a:ext uri="{9D8B030D-6E8A-4147-A177-3AD203B41FA5}">
                      <a16:colId xmlns:a16="http://schemas.microsoft.com/office/drawing/2014/main" val="1642083645"/>
                    </a:ext>
                  </a:extLst>
                </a:gridCol>
                <a:gridCol w="1120062">
                  <a:extLst>
                    <a:ext uri="{9D8B030D-6E8A-4147-A177-3AD203B41FA5}">
                      <a16:colId xmlns:a16="http://schemas.microsoft.com/office/drawing/2014/main" val="3988017086"/>
                    </a:ext>
                  </a:extLst>
                </a:gridCol>
                <a:gridCol w="916915">
                  <a:extLst>
                    <a:ext uri="{9D8B030D-6E8A-4147-A177-3AD203B41FA5}">
                      <a16:colId xmlns:a16="http://schemas.microsoft.com/office/drawing/2014/main" val="995068836"/>
                    </a:ext>
                  </a:extLst>
                </a:gridCol>
              </a:tblGrid>
              <a:tr h="403504">
                <a:tc>
                  <a:txBody>
                    <a:bodyPr/>
                    <a:lstStyle/>
                    <a:p>
                      <a:pPr algn="ctr" rtl="0" fontAlgn="ctr"/>
                      <a:r>
                        <a:rPr lang="cs-CZ" sz="1000" b="1" i="0" u="none" strike="noStrike">
                          <a:solidFill>
                            <a:srgbClr val="000000"/>
                          </a:solidFill>
                          <a:effectLst/>
                          <a:latin typeface="Franklin Gothic Heavy" panose="020B0903020102020204" pitchFamily="34" charset="0"/>
                        </a:rPr>
                        <a:t>Datum</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effectLst/>
                          <a:latin typeface="Franklin Gothic Heavy" panose="020B0903020102020204" pitchFamily="34" charset="0"/>
                        </a:rPr>
                        <a:t>Den</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effectLst/>
                          <a:latin typeface="Franklin Gothic Heavy" panose="020B0903020102020204" pitchFamily="34" charset="0"/>
                        </a:rPr>
                        <a:t>Čas</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dirty="0">
                          <a:solidFill>
                            <a:srgbClr val="000000"/>
                          </a:solidFill>
                          <a:effectLst/>
                          <a:latin typeface="Franklin Gothic Heavy" panose="020B0903020102020204" pitchFamily="34" charset="0"/>
                        </a:rPr>
                        <a:t>Odjezd</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effectLst/>
                          <a:latin typeface="Franklin Gothic Heavy" panose="020B0903020102020204" pitchFamily="34" charset="0"/>
                        </a:rPr>
                        <a:t>Soupeř</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effectLst/>
                          <a:latin typeface="Franklin Gothic Heavy" panose="020B0903020102020204" pitchFamily="34" charset="0"/>
                        </a:rPr>
                        <a:t>Kategorie</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258680302"/>
                  </a:ext>
                </a:extLst>
              </a:tr>
              <a:tr h="896676">
                <a:tc>
                  <a:txBody>
                    <a:bodyPr/>
                    <a:lstStyle/>
                    <a:p>
                      <a:pPr algn="ctr" rtl="0" fontAlgn="ctr"/>
                      <a:r>
                        <a:rPr lang="cs-CZ" sz="1200" b="1" i="0" u="none" strike="noStrike" dirty="0">
                          <a:solidFill>
                            <a:srgbClr val="000000"/>
                          </a:solidFill>
                          <a:effectLst/>
                          <a:latin typeface="Arial Black" panose="020B0A04020102020204" pitchFamily="34" charset="0"/>
                        </a:rPr>
                        <a:t>20.10.</a:t>
                      </a:r>
                    </a:p>
                    <a:p>
                      <a:pPr algn="ctr" rtl="0" fontAlgn="ctr"/>
                      <a:r>
                        <a:rPr lang="cs-CZ" sz="1200" b="1" i="0" u="none" strike="noStrike" dirty="0">
                          <a:solidFill>
                            <a:srgbClr val="000000"/>
                          </a:solidFill>
                          <a:effectLst/>
                          <a:latin typeface="Arial Black" panose="020B0A04020102020204" pitchFamily="34" charset="0"/>
                        </a:rPr>
                        <a:t>2018</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Black" panose="020B0A04020102020204" pitchFamily="34" charset="0"/>
                        </a:rPr>
                        <a:t>sobota</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10:00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rgbClr val="000000"/>
                          </a:solidFill>
                          <a:effectLst/>
                          <a:latin typeface="Arial Black" panose="020B0A04020102020204" pitchFamily="34" charset="0"/>
                        </a:rPr>
                        <a:t> </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Black" panose="020B0A04020102020204" pitchFamily="34" charset="0"/>
                        </a:rPr>
                        <a:t>SK Sahara Vědomice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Mladší přípravka</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35227652"/>
                  </a:ext>
                </a:extLst>
              </a:tr>
              <a:tr h="896676">
                <a:tc>
                  <a:txBody>
                    <a:bodyPr/>
                    <a:lstStyle/>
                    <a:p>
                      <a:pPr algn="ctr" rtl="0" fontAlgn="ctr"/>
                      <a:r>
                        <a:rPr lang="cs-CZ" sz="1200" b="1" i="0" u="none" strike="noStrike" dirty="0">
                          <a:solidFill>
                            <a:srgbClr val="000000"/>
                          </a:solidFill>
                          <a:effectLst/>
                          <a:latin typeface="Arial Black" panose="020B0A04020102020204" pitchFamily="34" charset="0"/>
                        </a:rPr>
                        <a:t>21.10.</a:t>
                      </a:r>
                    </a:p>
                    <a:p>
                      <a:pPr algn="ctr" rtl="0" fontAlgn="ctr"/>
                      <a:r>
                        <a:rPr lang="cs-CZ" sz="1200" b="1" i="0" u="none" strike="noStrike" dirty="0">
                          <a:solidFill>
                            <a:srgbClr val="000000"/>
                          </a:solidFill>
                          <a:effectLst/>
                          <a:latin typeface="Arial Black" panose="020B0A04020102020204" pitchFamily="34" charset="0"/>
                        </a:rPr>
                        <a:t>2018</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dirty="0">
                          <a:solidFill>
                            <a:srgbClr val="000000"/>
                          </a:solidFill>
                          <a:effectLst/>
                          <a:latin typeface="Arial Black" panose="020B0A04020102020204" pitchFamily="34" charset="0"/>
                        </a:rPr>
                        <a:t>neděle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a:solidFill>
                            <a:srgbClr val="000000"/>
                          </a:solidFill>
                          <a:effectLst/>
                          <a:latin typeface="Arial Black" panose="020B0A04020102020204" pitchFamily="34" charset="0"/>
                        </a:rPr>
                        <a:t>10::00, 12:00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a:solidFill>
                            <a:srgbClr val="000000"/>
                          </a:solidFill>
                          <a:effectLst/>
                          <a:latin typeface="Arial Black" panose="020B0A04020102020204" pitchFamily="34" charset="0"/>
                        </a:rPr>
                        <a:t>8:15</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Black" panose="020B0A04020102020204" pitchFamily="34" charset="0"/>
                        </a:rPr>
                        <a:t>FK Litoměřicko B</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a:solidFill>
                            <a:srgbClr val="000000"/>
                          </a:solidFill>
                          <a:effectLst/>
                          <a:latin typeface="Arial Black" panose="020B0A04020102020204" pitchFamily="34" charset="0"/>
                        </a:rPr>
                        <a:t>Starší, mladší žáci v Poktaticích</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745794005"/>
                  </a:ext>
                </a:extLst>
              </a:tr>
              <a:tr h="896676">
                <a:tc>
                  <a:txBody>
                    <a:bodyPr/>
                    <a:lstStyle/>
                    <a:p>
                      <a:pPr algn="ctr" rtl="0" fontAlgn="ctr"/>
                      <a:r>
                        <a:rPr lang="cs-CZ" sz="1200" b="1" i="0" u="none" strike="noStrike" dirty="0">
                          <a:solidFill>
                            <a:srgbClr val="000000"/>
                          </a:solidFill>
                          <a:effectLst/>
                          <a:latin typeface="Arial Black" panose="020B0A04020102020204" pitchFamily="34" charset="0"/>
                        </a:rPr>
                        <a:t>21.10.</a:t>
                      </a:r>
                    </a:p>
                    <a:p>
                      <a:pPr algn="ctr" rtl="0" fontAlgn="ctr"/>
                      <a:r>
                        <a:rPr lang="cs-CZ" sz="1200" b="1" i="0" u="none" strike="noStrike" dirty="0">
                          <a:solidFill>
                            <a:srgbClr val="000000"/>
                          </a:solidFill>
                          <a:effectLst/>
                          <a:latin typeface="Arial Black" panose="020B0A04020102020204" pitchFamily="34" charset="0"/>
                        </a:rPr>
                        <a:t>2018</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effectLst/>
                          <a:latin typeface="Arial Black" panose="020B0A04020102020204" pitchFamily="34" charset="0"/>
                        </a:rPr>
                        <a:t>neděle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10:00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7:30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Black" panose="020B0A04020102020204" pitchFamily="34" charset="0"/>
                        </a:rPr>
                        <a:t>FK Česká Kamenice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Dorost</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8841840"/>
                  </a:ext>
                </a:extLst>
              </a:tr>
              <a:tr h="896676">
                <a:tc>
                  <a:txBody>
                    <a:bodyPr/>
                    <a:lstStyle/>
                    <a:p>
                      <a:pPr algn="ctr" rtl="0" fontAlgn="ctr"/>
                      <a:r>
                        <a:rPr lang="cs-CZ" sz="1200" b="1" i="0" u="none" strike="noStrike" dirty="0">
                          <a:solidFill>
                            <a:srgbClr val="000000"/>
                          </a:solidFill>
                          <a:effectLst/>
                          <a:latin typeface="Arial Black" panose="020B0A04020102020204" pitchFamily="34" charset="0"/>
                        </a:rPr>
                        <a:t>21.10.</a:t>
                      </a:r>
                    </a:p>
                    <a:p>
                      <a:pPr algn="ctr" rtl="0" fontAlgn="ctr"/>
                      <a:r>
                        <a:rPr lang="cs-CZ" sz="1200" b="1" i="0" u="none" strike="noStrike" dirty="0">
                          <a:solidFill>
                            <a:srgbClr val="000000"/>
                          </a:solidFill>
                          <a:effectLst/>
                          <a:latin typeface="Arial Black" panose="020B0A04020102020204" pitchFamily="34" charset="0"/>
                        </a:rPr>
                        <a:t>2018</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dirty="0">
                          <a:solidFill>
                            <a:srgbClr val="000000"/>
                          </a:solidFill>
                          <a:effectLst/>
                          <a:latin typeface="Arial Black" panose="020B0A04020102020204" pitchFamily="34" charset="0"/>
                        </a:rPr>
                        <a:t>neděle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a:solidFill>
                            <a:srgbClr val="000000"/>
                          </a:solidFill>
                          <a:effectLst/>
                          <a:latin typeface="Arial Black" panose="020B0A04020102020204" pitchFamily="34" charset="0"/>
                        </a:rPr>
                        <a:t>15:30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0" i="0" u="none" strike="noStrike">
                          <a:solidFill>
                            <a:srgbClr val="000000"/>
                          </a:solidFill>
                          <a:effectLst/>
                          <a:latin typeface="Arial Black" panose="020B0A04020102020204" pitchFamily="34" charset="0"/>
                        </a:rPr>
                        <a:t> </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pl-PL" sz="1200" b="1" i="0" u="none" strike="noStrike" dirty="0">
                          <a:solidFill>
                            <a:srgbClr val="000000"/>
                          </a:solidFill>
                          <a:effectLst/>
                          <a:latin typeface="Arial Black" panose="020B0A04020102020204" pitchFamily="34" charset="0"/>
                        </a:rPr>
                        <a:t>TJ Dynamo Podlusky, z.s. B</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dirty="0">
                          <a:solidFill>
                            <a:srgbClr val="000000"/>
                          </a:solidFill>
                          <a:effectLst/>
                          <a:latin typeface="Arial Black" panose="020B0A04020102020204" pitchFamily="34" charset="0"/>
                        </a:rPr>
                        <a:t>Dospělí B</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125426842"/>
                  </a:ext>
                </a:extLst>
              </a:tr>
              <a:tr h="896676">
                <a:tc>
                  <a:txBody>
                    <a:bodyPr/>
                    <a:lstStyle/>
                    <a:p>
                      <a:pPr algn="ctr" rtl="0" fontAlgn="ctr"/>
                      <a:r>
                        <a:rPr lang="cs-CZ" sz="1200" b="1" i="0" u="none" strike="noStrike" dirty="0">
                          <a:solidFill>
                            <a:srgbClr val="000000"/>
                          </a:solidFill>
                          <a:effectLst/>
                          <a:latin typeface="Arial Black" panose="020B0A04020102020204" pitchFamily="34" charset="0"/>
                        </a:rPr>
                        <a:t>27.10.</a:t>
                      </a:r>
                    </a:p>
                    <a:p>
                      <a:pPr algn="ctr" rtl="0" fontAlgn="ctr"/>
                      <a:r>
                        <a:rPr lang="cs-CZ" sz="1200" b="1" i="0" u="none" strike="noStrike" dirty="0">
                          <a:solidFill>
                            <a:srgbClr val="000000"/>
                          </a:solidFill>
                          <a:effectLst/>
                          <a:latin typeface="Arial Black" panose="020B0A04020102020204" pitchFamily="34" charset="0"/>
                        </a:rPr>
                        <a:t>2018</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dirty="0">
                          <a:solidFill>
                            <a:srgbClr val="000000"/>
                          </a:solidFill>
                          <a:effectLst/>
                          <a:latin typeface="Arial Black" panose="020B0A04020102020204" pitchFamily="34" charset="0"/>
                        </a:rPr>
                        <a:t>sobota</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10:00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latin typeface="Arial Black" panose="020B0A04020102020204" pitchFamily="34" charset="0"/>
                        </a:rPr>
                        <a:t>7.00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dirty="0">
                          <a:solidFill>
                            <a:srgbClr val="000000"/>
                          </a:solidFill>
                          <a:effectLst/>
                          <a:latin typeface="Arial Black" panose="020B0A04020102020204" pitchFamily="34" charset="0"/>
                        </a:rPr>
                        <a:t>SK </a:t>
                      </a:r>
                      <a:r>
                        <a:rPr lang="cs-CZ" sz="1200" b="1" i="0" u="none" strike="noStrike" dirty="0" err="1">
                          <a:solidFill>
                            <a:srgbClr val="000000"/>
                          </a:solidFill>
                          <a:effectLst/>
                          <a:latin typeface="Arial Black" panose="020B0A04020102020204" pitchFamily="34" charset="0"/>
                        </a:rPr>
                        <a:t>Plaston</a:t>
                      </a:r>
                      <a:r>
                        <a:rPr lang="cs-CZ" sz="1200" b="1" i="0" u="none" strike="noStrike" dirty="0">
                          <a:solidFill>
                            <a:srgbClr val="000000"/>
                          </a:solidFill>
                          <a:effectLst/>
                          <a:latin typeface="Arial Black" panose="020B0A04020102020204" pitchFamily="34" charset="0"/>
                        </a:rPr>
                        <a:t> Šluknov</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effectLst/>
                          <a:latin typeface="Arial Black" panose="020B0A04020102020204" pitchFamily="34" charset="0"/>
                        </a:rPr>
                        <a:t>Dorost</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02172464"/>
                  </a:ext>
                </a:extLst>
              </a:tr>
              <a:tr h="896676">
                <a:tc>
                  <a:txBody>
                    <a:bodyPr/>
                    <a:lstStyle/>
                    <a:p>
                      <a:pPr algn="ctr" rtl="0" fontAlgn="ctr"/>
                      <a:r>
                        <a:rPr lang="cs-CZ" sz="1200" b="1" i="0" u="none" strike="noStrike" dirty="0">
                          <a:solidFill>
                            <a:srgbClr val="000000"/>
                          </a:solidFill>
                          <a:effectLst/>
                          <a:latin typeface="Arial Black" panose="020B0A04020102020204" pitchFamily="34" charset="0"/>
                        </a:rPr>
                        <a:t>28.10.</a:t>
                      </a:r>
                    </a:p>
                    <a:p>
                      <a:pPr algn="ctr" rtl="0" fontAlgn="ctr"/>
                      <a:r>
                        <a:rPr lang="cs-CZ" sz="1200" b="1" i="0" u="none" strike="noStrike" dirty="0">
                          <a:solidFill>
                            <a:srgbClr val="000000"/>
                          </a:solidFill>
                          <a:effectLst/>
                          <a:latin typeface="Arial Black" panose="020B0A04020102020204" pitchFamily="34" charset="0"/>
                        </a:rPr>
                        <a:t>2018</a:t>
                      </a:r>
                    </a:p>
                  </a:txBody>
                  <a:tcPr marL="8417" marR="8417" marT="84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dirty="0">
                          <a:solidFill>
                            <a:srgbClr val="000000"/>
                          </a:solidFill>
                          <a:effectLst/>
                          <a:latin typeface="Arial Black" panose="020B0A04020102020204" pitchFamily="34" charset="0"/>
                        </a:rPr>
                        <a:t>neděle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dirty="0">
                          <a:solidFill>
                            <a:srgbClr val="000000"/>
                          </a:solidFill>
                          <a:effectLst/>
                          <a:latin typeface="Arial Black" panose="020B0A04020102020204" pitchFamily="34" charset="0"/>
                        </a:rPr>
                        <a:t>10:00</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0" i="0" u="none" strike="noStrike">
                          <a:solidFill>
                            <a:srgbClr val="000000"/>
                          </a:solidFill>
                          <a:effectLst/>
                          <a:latin typeface="Arial Black" panose="020B0A04020102020204" pitchFamily="34" charset="0"/>
                        </a:rPr>
                        <a:t> </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200" b="1" i="0" u="none" strike="noStrike" dirty="0">
                          <a:solidFill>
                            <a:srgbClr val="000000"/>
                          </a:solidFill>
                          <a:effectLst/>
                          <a:latin typeface="Arial Black" panose="020B0A04020102020204" pitchFamily="34" charset="0"/>
                        </a:rPr>
                        <a:t>TJ Žitenice</a:t>
                      </a:r>
                    </a:p>
                  </a:txBody>
                  <a:tcPr marL="8417" marR="8417" marT="8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000" b="1" i="0" u="none" strike="noStrike" dirty="0">
                          <a:solidFill>
                            <a:srgbClr val="000000"/>
                          </a:solidFill>
                          <a:effectLst/>
                          <a:latin typeface="Arial Black" panose="020B0A04020102020204" pitchFamily="34" charset="0"/>
                        </a:rPr>
                        <a:t>Starší přípravka</a:t>
                      </a:r>
                    </a:p>
                  </a:txBody>
                  <a:tcPr marL="8417" marR="8417" marT="84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62011963"/>
                  </a:ext>
                </a:extLst>
              </a:tr>
            </a:tbl>
          </a:graphicData>
        </a:graphic>
      </p:graphicFrame>
      <p:sp>
        <p:nvSpPr>
          <p:cNvPr id="3" name="TextovéPole 2"/>
          <p:cNvSpPr txBox="1"/>
          <p:nvPr/>
        </p:nvSpPr>
        <p:spPr>
          <a:xfrm>
            <a:off x="5616601" y="163116"/>
            <a:ext cx="4536504" cy="584775"/>
          </a:xfrm>
          <a:prstGeom prst="rect">
            <a:avLst/>
          </a:prstGeom>
          <a:gradFill>
            <a:gsLst>
              <a:gs pos="40000">
                <a:srgbClr val="ADFD77"/>
              </a:gs>
              <a:gs pos="100000">
                <a:schemeClr val="accent1">
                  <a:lumMod val="30000"/>
                  <a:lumOff val="70000"/>
                </a:schemeClr>
              </a:gs>
            </a:gsLst>
            <a:lin ang="5400000" scaled="1"/>
          </a:gradFill>
          <a:effectLst>
            <a:glow rad="101600">
              <a:srgbClr val="FFFF66"/>
            </a:glow>
            <a:softEdge rad="0"/>
          </a:effectLst>
        </p:spPr>
        <p:txBody>
          <a:bodyPr wrap="square" rtlCol="0">
            <a:spAutoFit/>
          </a:bodyPr>
          <a:lstStyle/>
          <a:p>
            <a:pPr algn="ctr"/>
            <a:r>
              <a:rPr lang="cs-CZ" sz="3200" dirty="0">
                <a:latin typeface="Arial Black" panose="020B0A04020102020204" pitchFamily="34" charset="0"/>
              </a:rPr>
              <a:t>Program venku</a:t>
            </a:r>
          </a:p>
        </p:txBody>
      </p:sp>
      <p:sp>
        <p:nvSpPr>
          <p:cNvPr id="4" name="TextovéPole 3"/>
          <p:cNvSpPr txBox="1"/>
          <p:nvPr/>
        </p:nvSpPr>
        <p:spPr>
          <a:xfrm>
            <a:off x="143992" y="1532404"/>
            <a:ext cx="4680520" cy="5278368"/>
          </a:xfrm>
          <a:prstGeom prst="rect">
            <a:avLst/>
          </a:prstGeom>
          <a:noFill/>
          <a:effectLst>
            <a:glow rad="101600">
              <a:srgbClr val="FFFF66">
                <a:alpha val="40000"/>
              </a:srgbClr>
            </a:glow>
            <a:softEdge rad="241300"/>
          </a:effectLst>
        </p:spPr>
        <p:txBody>
          <a:bodyPr wrap="square" rtlCol="0">
            <a:spAutoFit/>
          </a:bodyPr>
          <a:lstStyle/>
          <a:p>
            <a:pPr algn="ctr"/>
            <a:r>
              <a:rPr lang="cs-CZ" sz="2000" u="sng"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Ctiněves-Libkovice – SK Štětí B</a:t>
            </a:r>
          </a:p>
          <a:p>
            <a:pPr algn="ctr"/>
            <a:r>
              <a:rPr lang="cs-CZ" sz="2000" u="sng"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1:0(1:0)   6.10.2018   7. kolo</a:t>
            </a:r>
          </a:p>
          <a:p>
            <a:pPr algn="just"/>
            <a:r>
              <a:rPr lang="cs-CZ" sz="1100" b="0" dirty="0">
                <a:latin typeface="Arial" panose="020B0604020202020204" pitchFamily="34" charset="0"/>
                <a:cs typeface="Arial" panose="020B0604020202020204" pitchFamily="34" charset="0"/>
              </a:rPr>
              <a:t>S žádným dobrým pocitem B tým do Ctiněvsi neodjížděl. Jednak ve stejný termín, na který si Ctiněves zápas přeložila, hrál i A tým, a tak chyběl Beruška a </a:t>
            </a:r>
            <a:r>
              <a:rPr lang="cs-CZ" sz="1100" b="0" dirty="0" err="1">
                <a:latin typeface="Arial" panose="020B0604020202020204" pitchFamily="34" charset="0"/>
                <a:cs typeface="Arial" panose="020B0604020202020204" pitchFamily="34" charset="0"/>
              </a:rPr>
              <a:t>Feko</a:t>
            </a:r>
            <a:r>
              <a:rPr lang="cs-CZ" sz="1100" b="0" dirty="0">
                <a:latin typeface="Arial" panose="020B0604020202020204" pitchFamily="34" charset="0"/>
                <a:cs typeface="Arial" panose="020B0604020202020204" pitchFamily="34" charset="0"/>
              </a:rPr>
              <a:t>, dále nebyl dispozici dištancovaný Filip Podhorský, který pykal za vyloučení v minulém zápase. Jediným náhradníkem byl teda trenér Václav Podhorský , který jak se později ukázalo, příležitost zahrát si, dostal a to velmi brzy. První poločas moc fotbalové krásy nepřinesl. Byl to hlavně boj. Chyběly šance a dvacítka diváků moc fotbalové krásy nepobrala. Radostnějším týmem byly ale přeci jenom domácí. Ve 22. minutě zahrávali roh. U zadní tyče zůstal úplně sám Jan </a:t>
            </a:r>
            <a:r>
              <a:rPr lang="cs-CZ" sz="1100" b="0" dirty="0" err="1">
                <a:latin typeface="Arial" panose="020B0604020202020204" pitchFamily="34" charset="0"/>
                <a:cs typeface="Arial" panose="020B0604020202020204" pitchFamily="34" charset="0"/>
              </a:rPr>
              <a:t>Veigier</a:t>
            </a:r>
            <a:r>
              <a:rPr lang="cs-CZ" sz="1100" b="0" dirty="0">
                <a:latin typeface="Arial" panose="020B0604020202020204" pitchFamily="34" charset="0"/>
                <a:cs typeface="Arial" panose="020B0604020202020204" pitchFamily="34" charset="0"/>
              </a:rPr>
              <a:t> a jak se později ukázalo byla to také jediná branka prvního poločasu. Navíc ve 40. minutě musel hřiště opustit zraněný Martin </a:t>
            </a:r>
            <a:r>
              <a:rPr lang="cs-CZ" sz="1100" b="0" dirty="0" err="1">
                <a:latin typeface="Arial" panose="020B0604020202020204" pitchFamily="34" charset="0"/>
                <a:cs typeface="Arial" panose="020B0604020202020204" pitchFamily="34" charset="0"/>
              </a:rPr>
              <a:t>Elicer</a:t>
            </a:r>
            <a:r>
              <a:rPr lang="cs-CZ" sz="1100" b="0" dirty="0">
                <a:latin typeface="Arial" panose="020B0604020202020204" pitchFamily="34" charset="0"/>
                <a:cs typeface="Arial" panose="020B0604020202020204" pitchFamily="34" charset="0"/>
              </a:rPr>
              <a:t> a nahradil ho již zmiňovaný trenér Václav Podhorský, jehož věk nebudeme raději pozdravovat. Ve 2. poločase získali územní převahu, ale na tu se ve fotbale nehraje. Naše snaha většinou končila na hranici velkého vápna, kde narážela na organizovanou obranu domácích. Nepřálo nám ani štěstí, když 2x zachránilo domácí od pohromy břevno. Jednou to bylo z volného přímého kopu, který zahrával již zmiňovaný Václav Podhorský. S blížícím koncem zápasu se domácím pořadatelům podařilo takticky odstranit náhradní míče, rozhodčí nedokázal reagovat, a tak se každý zakopnutý míč hodně dlouho hledal.  Ctiněves nakonec jednobrankové vedení uhájila a uštědřila našemu týmu první letošní porážku.</a:t>
            </a:r>
          </a:p>
          <a:p>
            <a:r>
              <a:rPr lang="cs-CZ" sz="1100" b="0" u="sng" dirty="0">
                <a:latin typeface="Arial" panose="020B0604020202020204" pitchFamily="34" charset="0"/>
                <a:cs typeface="Arial" panose="020B0604020202020204" pitchFamily="34" charset="0"/>
              </a:rPr>
              <a:t>Sestava: </a:t>
            </a:r>
            <a:r>
              <a:rPr lang="cs-CZ" sz="1100" b="0" dirty="0" err="1">
                <a:latin typeface="Arial" panose="020B0604020202020204" pitchFamily="34" charset="0"/>
                <a:cs typeface="Arial" panose="020B0604020202020204" pitchFamily="34" charset="0"/>
              </a:rPr>
              <a:t>J.Horáček-M.Nedomlel</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R.Růžička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M.Srba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J,Modrák</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R.Moučka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M.Elicer</a:t>
            </a:r>
            <a:r>
              <a:rPr lang="cs-CZ" sz="1100" b="0" dirty="0">
                <a:latin typeface="Arial" panose="020B0604020202020204" pitchFamily="34" charset="0"/>
                <a:cs typeface="Arial" panose="020B0604020202020204" pitchFamily="34" charset="0"/>
              </a:rPr>
              <a:t>(42.V.Podhorský), </a:t>
            </a:r>
            <a:r>
              <a:rPr lang="cs-CZ" sz="1100" b="0" dirty="0" err="1">
                <a:latin typeface="Arial" panose="020B0604020202020204" pitchFamily="34" charset="0"/>
                <a:cs typeface="Arial" panose="020B0604020202020204" pitchFamily="34" charset="0"/>
              </a:rPr>
              <a:t>Š.Vála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M.Koráň</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L.Brzek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P.Minárik</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 </a:t>
            </a:r>
            <a:r>
              <a:rPr lang="cs-CZ" sz="1100" b="0" dirty="0" err="1">
                <a:latin typeface="Arial" panose="020B0604020202020204" pitchFamily="34" charset="0"/>
                <a:cs typeface="Arial" panose="020B0604020202020204" pitchFamily="34" charset="0"/>
              </a:rPr>
              <a:t>V.Podhorský</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Rozhodčí: </a:t>
            </a:r>
            <a:r>
              <a:rPr lang="cs-CZ" sz="1100" b="0" dirty="0" err="1">
                <a:latin typeface="Arial" panose="020B0604020202020204" pitchFamily="34" charset="0"/>
                <a:cs typeface="Arial" panose="020B0604020202020204" pitchFamily="34" charset="0"/>
              </a:rPr>
              <a:t>M.Fišl-J.Lipš</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V.Šilha</a:t>
            </a:r>
            <a:endParaRPr lang="cs-CZ" sz="1100" b="0" dirty="0">
              <a:latin typeface="Arial" panose="020B0604020202020204" pitchFamily="34" charset="0"/>
              <a:cs typeface="Arial" panose="020B0604020202020204" pitchFamily="34" charset="0"/>
            </a:endParaRPr>
          </a:p>
        </p:txBody>
      </p:sp>
      <p:sp>
        <p:nvSpPr>
          <p:cNvPr id="5" name="TextovéPole 4"/>
          <p:cNvSpPr txBox="1"/>
          <p:nvPr/>
        </p:nvSpPr>
        <p:spPr>
          <a:xfrm>
            <a:off x="143992" y="163116"/>
            <a:ext cx="4536504" cy="1200329"/>
          </a:xfrm>
          <a:prstGeom prst="rect">
            <a:avLst/>
          </a:prstGeom>
          <a:pattFill prst="dkVert">
            <a:fgClr>
              <a:srgbClr val="CCFF99"/>
            </a:fgClr>
            <a:bgClr>
              <a:schemeClr val="bg1"/>
            </a:bgClr>
          </a:pattFill>
          <a:effectLst>
            <a:softEdge rad="0"/>
          </a:effectLst>
        </p:spPr>
        <p:txBody>
          <a:bodyPr wrap="square" rtlCol="0">
            <a:spAutoFit/>
          </a:bodyPr>
          <a:lstStyle/>
          <a:p>
            <a:pPr algn="ctr"/>
            <a:r>
              <a:rPr lang="cs-CZ" sz="2400" dirty="0">
                <a:solidFill>
                  <a:srgbClr val="6600CC"/>
                </a:solidFill>
                <a:latin typeface="Wide Latin" panose="020A0A07050505020404" pitchFamily="18" charset="0"/>
              </a:rPr>
              <a:t>První porážka B mužstva dospělých</a:t>
            </a:r>
          </a:p>
        </p:txBody>
      </p:sp>
      <p:sp>
        <p:nvSpPr>
          <p:cNvPr id="6" name="TextovéPole 5">
            <a:extLst>
              <a:ext uri="{FF2B5EF4-FFF2-40B4-BE49-F238E27FC236}">
                <a16:creationId xmlns:a16="http://schemas.microsoft.com/office/drawing/2014/main" id="{ED567945-DAD4-4B5C-AEC8-0C9C75CF6B35}"/>
              </a:ext>
            </a:extLst>
          </p:cNvPr>
          <p:cNvSpPr txBox="1"/>
          <p:nvPr/>
        </p:nvSpPr>
        <p:spPr>
          <a:xfrm>
            <a:off x="7416800" y="6925924"/>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7" name="TextovéPole 6">
            <a:extLst>
              <a:ext uri="{FF2B5EF4-FFF2-40B4-BE49-F238E27FC236}">
                <a16:creationId xmlns:a16="http://schemas.microsoft.com/office/drawing/2014/main" id="{925C7352-18DD-4F05-8813-CC4717BDC1F2}"/>
              </a:ext>
            </a:extLst>
          </p:cNvPr>
          <p:cNvSpPr txBox="1"/>
          <p:nvPr/>
        </p:nvSpPr>
        <p:spPr>
          <a:xfrm>
            <a:off x="1872184" y="6979731"/>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3992" y="91108"/>
            <a:ext cx="4680520" cy="1200329"/>
          </a:xfrm>
          <a:prstGeom prst="rect">
            <a:avLst/>
          </a:prstGeom>
          <a:blipFill>
            <a:blip r:embed="rId2"/>
            <a:stretch>
              <a:fillRect/>
            </a:stretch>
          </a:blipFill>
          <a:effectLst>
            <a:softEdge rad="0"/>
          </a:effectLst>
        </p:spPr>
        <p:txBody>
          <a:bodyPr wrap="square" rtlCol="0">
            <a:spAutoFit/>
          </a:bodyPr>
          <a:lstStyle/>
          <a:p>
            <a:pPr algn="ctr"/>
            <a:r>
              <a:rPr lang="cs-CZ" sz="2400" dirty="0">
                <a:solidFill>
                  <a:srgbClr val="3333CC"/>
                </a:solidFill>
                <a:latin typeface="Arial Black" panose="020B0A04020102020204" pitchFamily="34" charset="0"/>
              </a:rPr>
              <a:t>Výsledky mužstev SK Štětí od vydání posledního zpravodaje </a:t>
            </a:r>
          </a:p>
        </p:txBody>
      </p:sp>
      <p:graphicFrame>
        <p:nvGraphicFramePr>
          <p:cNvPr id="3" name="Tabulka 2"/>
          <p:cNvGraphicFramePr>
            <a:graphicFrameLocks noGrp="1"/>
          </p:cNvGraphicFramePr>
          <p:nvPr>
            <p:extLst>
              <p:ext uri="{D42A27DB-BD31-4B8C-83A1-F6EECF244321}">
                <p14:modId xmlns:p14="http://schemas.microsoft.com/office/powerpoint/2010/main" val="2009479171"/>
              </p:ext>
            </p:extLst>
          </p:nvPr>
        </p:nvGraphicFramePr>
        <p:xfrm>
          <a:off x="143992" y="1459260"/>
          <a:ext cx="4680520" cy="5355388"/>
        </p:xfrm>
        <a:graphic>
          <a:graphicData uri="http://schemas.openxmlformats.org/drawingml/2006/table">
            <a:tbl>
              <a:tblPr/>
              <a:tblGrid>
                <a:gridCol w="829213">
                  <a:extLst>
                    <a:ext uri="{9D8B030D-6E8A-4147-A177-3AD203B41FA5}">
                      <a16:colId xmlns:a16="http://schemas.microsoft.com/office/drawing/2014/main" val="1198717601"/>
                    </a:ext>
                  </a:extLst>
                </a:gridCol>
                <a:gridCol w="1425210">
                  <a:extLst>
                    <a:ext uri="{9D8B030D-6E8A-4147-A177-3AD203B41FA5}">
                      <a16:colId xmlns:a16="http://schemas.microsoft.com/office/drawing/2014/main" val="2146284049"/>
                    </a:ext>
                  </a:extLst>
                </a:gridCol>
                <a:gridCol w="1399298">
                  <a:extLst>
                    <a:ext uri="{9D8B030D-6E8A-4147-A177-3AD203B41FA5}">
                      <a16:colId xmlns:a16="http://schemas.microsoft.com/office/drawing/2014/main" val="1891334420"/>
                    </a:ext>
                  </a:extLst>
                </a:gridCol>
                <a:gridCol w="336867">
                  <a:extLst>
                    <a:ext uri="{9D8B030D-6E8A-4147-A177-3AD203B41FA5}">
                      <a16:colId xmlns:a16="http://schemas.microsoft.com/office/drawing/2014/main" val="1550605498"/>
                    </a:ext>
                  </a:extLst>
                </a:gridCol>
                <a:gridCol w="689932">
                  <a:extLst>
                    <a:ext uri="{9D8B030D-6E8A-4147-A177-3AD203B41FA5}">
                      <a16:colId xmlns:a16="http://schemas.microsoft.com/office/drawing/2014/main" val="2738624099"/>
                    </a:ext>
                  </a:extLst>
                </a:gridCol>
              </a:tblGrid>
              <a:tr h="181353">
                <a:tc gridSpan="5">
                  <a:txBody>
                    <a:bodyPr/>
                    <a:lstStyle/>
                    <a:p>
                      <a:pPr algn="ctr" fontAlgn="ctr"/>
                      <a:r>
                        <a:rPr lang="cs-CZ" sz="1400" b="1" i="0" u="none" strike="noStrike" dirty="0">
                          <a:solidFill>
                            <a:srgbClr val="000000"/>
                          </a:solidFill>
                          <a:effectLst/>
                          <a:latin typeface="Georgia" panose="02040502050405020303" pitchFamily="18" charset="0"/>
                        </a:rPr>
                        <a:t>Dospělí A</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96655515"/>
                  </a:ext>
                </a:extLst>
              </a:tr>
              <a:tr h="181353">
                <a:tc>
                  <a:txBody>
                    <a:bodyPr/>
                    <a:lstStyle/>
                    <a:p>
                      <a:pPr algn="ctr" fontAlgn="ctr"/>
                      <a:r>
                        <a:rPr lang="cs-CZ" sz="700" b="1" i="0" u="none" strike="noStrike" dirty="0">
                          <a:solidFill>
                            <a:srgbClr val="000000"/>
                          </a:solidFill>
                          <a:effectLst/>
                          <a:latin typeface="Arial" panose="020B0604020202020204" pitchFamily="34" charset="0"/>
                        </a:rPr>
                        <a:t>06.10.2018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Spartak Perštejn</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7:3</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7094257"/>
                  </a:ext>
                </a:extLst>
              </a:tr>
              <a:tr h="181353">
                <a:tc>
                  <a:txBody>
                    <a:bodyPr/>
                    <a:lstStyle/>
                    <a:p>
                      <a:pPr algn="ctr" fontAlgn="ctr"/>
                      <a:r>
                        <a:rPr lang="cs-CZ" sz="700" b="1" i="0" u="none" strike="noStrike">
                          <a:solidFill>
                            <a:srgbClr val="000000"/>
                          </a:solidFill>
                          <a:effectLst/>
                          <a:latin typeface="Arial" panose="020B0604020202020204" pitchFamily="34" charset="0"/>
                        </a:rPr>
                        <a:t>13.10.2018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Slavoj Žatec</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0:1</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93900529"/>
                  </a:ext>
                </a:extLst>
              </a:tr>
              <a:tr h="181353">
                <a:tc gridSpan="5">
                  <a:txBody>
                    <a:bodyPr/>
                    <a:lstStyle/>
                    <a:p>
                      <a:pPr algn="ctr" fontAlgn="ctr"/>
                      <a:r>
                        <a:rPr lang="cs-CZ" sz="1200" b="1" i="0" u="none" strike="noStrike" dirty="0">
                          <a:solidFill>
                            <a:srgbClr val="000000"/>
                          </a:solidFill>
                          <a:effectLst/>
                          <a:latin typeface="Arial" panose="020B0604020202020204" pitchFamily="34" charset="0"/>
                        </a:rPr>
                        <a:t>Dospělí B</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27481801"/>
                  </a:ext>
                </a:extLst>
              </a:tr>
              <a:tr h="309811">
                <a:tc>
                  <a:txBody>
                    <a:bodyPr/>
                    <a:lstStyle/>
                    <a:p>
                      <a:pPr algn="ctr" fontAlgn="ctr"/>
                      <a:r>
                        <a:rPr lang="cs-CZ" sz="700" b="1" i="0" u="none" strike="noStrike" dirty="0">
                          <a:solidFill>
                            <a:srgbClr val="000000"/>
                          </a:solidFill>
                          <a:effectLst/>
                          <a:latin typeface="Arial" panose="020B0604020202020204" pitchFamily="34" charset="0"/>
                        </a:rPr>
                        <a:t>06.10.2018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Sokol Ctiněves/Libkovice</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68891903"/>
                  </a:ext>
                </a:extLst>
              </a:tr>
              <a:tr h="181353">
                <a:tc gridSpan="5">
                  <a:txBody>
                    <a:bodyPr/>
                    <a:lstStyle/>
                    <a:p>
                      <a:pPr algn="ctr" fontAlgn="ctr"/>
                      <a:r>
                        <a:rPr lang="cs-CZ" sz="1400" b="1" i="0" u="none" strike="noStrike" dirty="0">
                          <a:solidFill>
                            <a:srgbClr val="000000"/>
                          </a:solidFill>
                          <a:effectLst/>
                          <a:latin typeface="Georgia" panose="02040502050405020303" pitchFamily="18" charset="0"/>
                        </a:rPr>
                        <a:t>Dorost</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242376009"/>
                  </a:ext>
                </a:extLst>
              </a:tr>
              <a:tr h="181353">
                <a:tc>
                  <a:txBody>
                    <a:bodyPr/>
                    <a:lstStyle/>
                    <a:p>
                      <a:pPr algn="ctr" fontAlgn="ctr"/>
                      <a:r>
                        <a:rPr lang="cs-CZ" sz="700" b="1" i="0" u="none" strike="noStrike">
                          <a:solidFill>
                            <a:srgbClr val="000000"/>
                          </a:solidFill>
                          <a:effectLst/>
                          <a:latin typeface="Arial" panose="020B0604020202020204" pitchFamily="34" charset="0"/>
                        </a:rPr>
                        <a:t>06.10.2018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Sokol Straškov</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0:7</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91524309"/>
                  </a:ext>
                </a:extLst>
              </a:tr>
              <a:tr h="181353">
                <a:tc>
                  <a:txBody>
                    <a:bodyPr/>
                    <a:lstStyle/>
                    <a:p>
                      <a:pPr algn="ctr" fontAlgn="ctr"/>
                      <a:r>
                        <a:rPr lang="cs-CZ" sz="700" b="1" i="0" u="none" strike="noStrike">
                          <a:solidFill>
                            <a:srgbClr val="000000"/>
                          </a:solidFill>
                          <a:effectLst/>
                          <a:latin typeface="Arial" panose="020B0604020202020204" pitchFamily="34" charset="0"/>
                        </a:rPr>
                        <a:t>13.10.2018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TJ Chlumec </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7:2</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365615559"/>
                  </a:ext>
                </a:extLst>
              </a:tr>
              <a:tr h="181353">
                <a:tc gridSpan="5">
                  <a:txBody>
                    <a:bodyPr/>
                    <a:lstStyle/>
                    <a:p>
                      <a:pPr algn="ctr" fontAlgn="ctr"/>
                      <a:r>
                        <a:rPr lang="cs-CZ" sz="1400" b="1" i="0" u="none" strike="noStrike" dirty="0">
                          <a:solidFill>
                            <a:srgbClr val="000000"/>
                          </a:solidFill>
                          <a:effectLst/>
                          <a:latin typeface="Georgia" panose="02040502050405020303" pitchFamily="18" charset="0"/>
                        </a:rPr>
                        <a:t>Starší žáci</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08663717"/>
                  </a:ext>
                </a:extLst>
              </a:tr>
              <a:tr h="225180">
                <a:tc>
                  <a:txBody>
                    <a:bodyPr/>
                    <a:lstStyle/>
                    <a:p>
                      <a:pPr algn="ctr" fontAlgn="ctr"/>
                      <a:r>
                        <a:rPr lang="cs-CZ" sz="700" b="1" i="0" u="none" strike="noStrike" dirty="0">
                          <a:solidFill>
                            <a:srgbClr val="000000"/>
                          </a:solidFill>
                          <a:effectLst/>
                          <a:latin typeface="Arial" panose="020B0604020202020204" pitchFamily="34" charset="0"/>
                        </a:rPr>
                        <a:t>07.10.2018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Sokol Brozany/Lukavec</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7:6 PK</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11975894"/>
                  </a:ext>
                </a:extLst>
              </a:tr>
              <a:tr h="181353">
                <a:tc gridSpan="5">
                  <a:txBody>
                    <a:bodyPr/>
                    <a:lstStyle/>
                    <a:p>
                      <a:pPr algn="ctr" fontAlgn="ctr"/>
                      <a:r>
                        <a:rPr lang="cs-CZ" sz="1400" b="1" i="0" u="none" strike="noStrike" dirty="0">
                          <a:solidFill>
                            <a:srgbClr val="000000"/>
                          </a:solidFill>
                          <a:effectLst/>
                          <a:latin typeface="Georgia" panose="02040502050405020303" pitchFamily="18" charset="0"/>
                        </a:rPr>
                        <a:t>Mladší žáci</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12805179"/>
                  </a:ext>
                </a:extLst>
              </a:tr>
              <a:tr h="181353">
                <a:tc>
                  <a:txBody>
                    <a:bodyPr/>
                    <a:lstStyle/>
                    <a:p>
                      <a:pPr algn="ctr" fontAlgn="ctr"/>
                      <a:r>
                        <a:rPr lang="cs-CZ" sz="700" b="1" i="0" u="none" strike="noStrike" dirty="0">
                          <a:solidFill>
                            <a:srgbClr val="000000"/>
                          </a:solidFill>
                          <a:effectLst/>
                          <a:latin typeface="Arial" panose="020B0604020202020204" pitchFamily="34" charset="0"/>
                        </a:rPr>
                        <a:t>07.10.2018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Sokol Brozany</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4:2</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11255157"/>
                  </a:ext>
                </a:extLst>
              </a:tr>
              <a:tr h="181353">
                <a:tc gridSpan="5">
                  <a:txBody>
                    <a:bodyPr/>
                    <a:lstStyle/>
                    <a:p>
                      <a:pPr algn="ctr" fontAlgn="ctr"/>
                      <a:r>
                        <a:rPr lang="cs-CZ" sz="1400" b="1" i="0" u="none" strike="noStrike" dirty="0">
                          <a:solidFill>
                            <a:srgbClr val="000000"/>
                          </a:solidFill>
                          <a:effectLst/>
                          <a:latin typeface="Georgia" panose="02040502050405020303" pitchFamily="18" charset="0"/>
                        </a:rPr>
                        <a:t>Starší přípravka</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285629772"/>
                  </a:ext>
                </a:extLst>
              </a:tr>
              <a:tr h="181353">
                <a:tc>
                  <a:txBody>
                    <a:bodyPr/>
                    <a:lstStyle/>
                    <a:p>
                      <a:pPr algn="ctr" fontAlgn="ctr"/>
                      <a:r>
                        <a:rPr lang="cs-CZ" sz="700" b="1" i="0" u="none" strike="noStrike" dirty="0">
                          <a:solidFill>
                            <a:srgbClr val="000000"/>
                          </a:solidFill>
                          <a:effectLst/>
                          <a:latin typeface="Arial" panose="020B0604020202020204" pitchFamily="34" charset="0"/>
                        </a:rPr>
                        <a:t>07.10.2018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SAHARA Vědomice</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7:6</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3054435"/>
                  </a:ext>
                </a:extLst>
              </a:tr>
              <a:tr h="181353">
                <a:tc>
                  <a:txBody>
                    <a:bodyPr/>
                    <a:lstStyle/>
                    <a:p>
                      <a:pPr algn="ctr" fontAlgn="ctr"/>
                      <a:r>
                        <a:rPr lang="cs-CZ" sz="700" b="1" i="0" u="none" strike="noStrike">
                          <a:solidFill>
                            <a:srgbClr val="000000"/>
                          </a:solidFill>
                          <a:effectLst/>
                          <a:latin typeface="Arial" panose="020B0604020202020204" pitchFamily="34" charset="0"/>
                        </a:rPr>
                        <a:t>14.10.2018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Viktorie Budyně</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9:8</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94235695"/>
                  </a:ext>
                </a:extLst>
              </a:tr>
              <a:tr h="181353">
                <a:tc gridSpan="5">
                  <a:txBody>
                    <a:bodyPr/>
                    <a:lstStyle/>
                    <a:p>
                      <a:pPr algn="ctr" fontAlgn="ctr"/>
                      <a:r>
                        <a:rPr lang="cs-CZ" sz="1400" b="1" i="0" u="none" strike="noStrike" dirty="0">
                          <a:solidFill>
                            <a:srgbClr val="000000"/>
                          </a:solidFill>
                          <a:effectLst/>
                          <a:latin typeface="Georgia" panose="02040502050405020303" pitchFamily="18" charset="0"/>
                        </a:rPr>
                        <a:t>Mladší přípravka</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23953011"/>
                  </a:ext>
                </a:extLst>
              </a:tr>
              <a:tr h="181353">
                <a:tc>
                  <a:txBody>
                    <a:bodyPr/>
                    <a:lstStyle/>
                    <a:p>
                      <a:pPr algn="ctr" fontAlgn="ctr"/>
                      <a:r>
                        <a:rPr lang="cs-CZ" sz="700" b="1" i="0" u="none" strike="noStrike" dirty="0">
                          <a:solidFill>
                            <a:srgbClr val="000000"/>
                          </a:solidFill>
                          <a:effectLst/>
                          <a:latin typeface="Arial" panose="020B0604020202020204" pitchFamily="34" charset="0"/>
                        </a:rPr>
                        <a:t>06.10.2018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Slavoj Úštěk</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8:7</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22119358"/>
                  </a:ext>
                </a:extLst>
              </a:tr>
              <a:tr h="181353">
                <a:tc>
                  <a:txBody>
                    <a:bodyPr/>
                    <a:lstStyle/>
                    <a:p>
                      <a:pPr algn="ctr" fontAlgn="ctr"/>
                      <a:r>
                        <a:rPr lang="cs-CZ" sz="700" b="1" i="0" u="none" strike="noStrike">
                          <a:solidFill>
                            <a:srgbClr val="000000"/>
                          </a:solidFill>
                          <a:effectLst/>
                          <a:latin typeface="Arial" panose="020B0604020202020204" pitchFamily="34" charset="0"/>
                        </a:rPr>
                        <a:t>13.10.2018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Bezděkov</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5:19</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43422094"/>
                  </a:ext>
                </a:extLst>
              </a:tr>
              <a:tr h="181353">
                <a:tc gridSpan="5">
                  <a:txBody>
                    <a:bodyPr/>
                    <a:lstStyle/>
                    <a:p>
                      <a:pPr algn="ctr" fontAlgn="ctr"/>
                      <a:r>
                        <a:rPr lang="cs-CZ" sz="1400" b="1" i="0" u="none" strike="noStrike" dirty="0" err="1">
                          <a:solidFill>
                            <a:srgbClr val="000000"/>
                          </a:solidFill>
                          <a:effectLst/>
                          <a:latin typeface="Georgia" panose="02040502050405020303" pitchFamily="18" charset="0"/>
                        </a:rPr>
                        <a:t>Minipřípravka</a:t>
                      </a:r>
                      <a:endParaRPr lang="cs-CZ" sz="1400" b="1" i="0" u="none" strike="noStrike" dirty="0">
                        <a:solidFill>
                          <a:srgbClr val="000000"/>
                        </a:solidFill>
                        <a:effectLst/>
                        <a:latin typeface="Georgia" panose="02040502050405020303" pitchFamily="18" charset="0"/>
                      </a:endParaRP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82596207"/>
                  </a:ext>
                </a:extLst>
              </a:tr>
              <a:tr h="181353">
                <a:tc>
                  <a:txBody>
                    <a:bodyPr/>
                    <a:lstStyle/>
                    <a:p>
                      <a:pPr algn="ctr" fontAlgn="ctr"/>
                      <a:r>
                        <a:rPr lang="cs-CZ" sz="700" b="1" i="0" u="none" strike="noStrike" dirty="0">
                          <a:solidFill>
                            <a:srgbClr val="000000"/>
                          </a:solidFill>
                          <a:effectLst/>
                          <a:latin typeface="Arial" panose="020B0604020202020204" pitchFamily="34" charset="0"/>
                        </a:rPr>
                        <a:t>04.10.2018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Travčice</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11:23</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49264376"/>
                  </a:ext>
                </a:extLst>
              </a:tr>
              <a:tr h="181353">
                <a:tc>
                  <a:txBody>
                    <a:bodyPr/>
                    <a:lstStyle/>
                    <a:p>
                      <a:pPr algn="ctr" fontAlgn="ctr"/>
                      <a:r>
                        <a:rPr lang="cs-CZ" sz="700" b="1" i="0" u="none" strike="noStrike" dirty="0">
                          <a:solidFill>
                            <a:srgbClr val="000000"/>
                          </a:solidFill>
                          <a:effectLst/>
                          <a:latin typeface="Arial" panose="020B0604020202020204" pitchFamily="34" charset="0"/>
                        </a:rPr>
                        <a:t>11.10.2018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Bezděkov</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3:26</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97066226"/>
                  </a:ext>
                </a:extLst>
              </a:tr>
              <a:tr h="181353">
                <a:tc gridSpan="5">
                  <a:txBody>
                    <a:bodyPr/>
                    <a:lstStyle/>
                    <a:p>
                      <a:pPr algn="ctr" fontAlgn="ctr"/>
                      <a:r>
                        <a:rPr lang="cs-CZ" sz="1400" b="1" i="0" u="none" strike="noStrike" dirty="0">
                          <a:solidFill>
                            <a:srgbClr val="000000"/>
                          </a:solidFill>
                          <a:effectLst/>
                          <a:latin typeface="Georgia" panose="02040502050405020303" pitchFamily="18" charset="0"/>
                        </a:rPr>
                        <a:t>Stará garda</a:t>
                      </a:r>
                    </a:p>
                  </a:txBody>
                  <a:tcPr marL="7556" marR="7556" marT="75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679429915"/>
                  </a:ext>
                </a:extLst>
              </a:tr>
              <a:tr h="181353">
                <a:tc>
                  <a:txBody>
                    <a:bodyPr/>
                    <a:lstStyle/>
                    <a:p>
                      <a:pPr algn="ctr" fontAlgn="ctr"/>
                      <a:r>
                        <a:rPr lang="cs-CZ" sz="700" b="1" i="0" u="none" strike="noStrike">
                          <a:solidFill>
                            <a:srgbClr val="000000"/>
                          </a:solidFill>
                          <a:effectLst/>
                          <a:latin typeface="Arial" panose="020B0604020202020204" pitchFamily="34" charset="0"/>
                        </a:rPr>
                        <a:t>12.10.2018</a:t>
                      </a:r>
                    </a:p>
                  </a:txBody>
                  <a:tcPr marL="7556" marR="7556" marT="75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FK Litoměřicko</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7556" marR="7556" marT="7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0:2 </a:t>
                      </a:r>
                    </a:p>
                  </a:txBody>
                  <a:tcPr marL="7556" marR="7556" marT="75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65024639"/>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648323932"/>
              </p:ext>
            </p:extLst>
          </p:nvPr>
        </p:nvGraphicFramePr>
        <p:xfrm>
          <a:off x="5544592" y="5275684"/>
          <a:ext cx="4536504" cy="1592943"/>
        </p:xfrm>
        <a:graphic>
          <a:graphicData uri="http://schemas.openxmlformats.org/drawingml/2006/table">
            <a:tbl>
              <a:tblPr/>
              <a:tblGrid>
                <a:gridCol w="1083572">
                  <a:extLst>
                    <a:ext uri="{9D8B030D-6E8A-4147-A177-3AD203B41FA5}">
                      <a16:colId xmlns:a16="http://schemas.microsoft.com/office/drawing/2014/main" val="2154798388"/>
                    </a:ext>
                  </a:extLst>
                </a:gridCol>
                <a:gridCol w="1508716">
                  <a:extLst>
                    <a:ext uri="{9D8B030D-6E8A-4147-A177-3AD203B41FA5}">
                      <a16:colId xmlns:a16="http://schemas.microsoft.com/office/drawing/2014/main" val="1509149020"/>
                    </a:ext>
                  </a:extLst>
                </a:gridCol>
                <a:gridCol w="1314676">
                  <a:extLst>
                    <a:ext uri="{9D8B030D-6E8A-4147-A177-3AD203B41FA5}">
                      <a16:colId xmlns:a16="http://schemas.microsoft.com/office/drawing/2014/main" val="4059647338"/>
                    </a:ext>
                  </a:extLst>
                </a:gridCol>
                <a:gridCol w="629540">
                  <a:extLst>
                    <a:ext uri="{9D8B030D-6E8A-4147-A177-3AD203B41FA5}">
                      <a16:colId xmlns:a16="http://schemas.microsoft.com/office/drawing/2014/main" val="304743376"/>
                    </a:ext>
                  </a:extLst>
                </a:gridCol>
              </a:tblGrid>
              <a:tr h="355239">
                <a:tc gridSpan="4">
                  <a:txBody>
                    <a:bodyPr/>
                    <a:lstStyle/>
                    <a:p>
                      <a:pPr algn="ctr" rtl="0" fontAlgn="ctr"/>
                      <a:r>
                        <a:rPr lang="cs-CZ" sz="1600" b="1" i="0" u="none" strike="noStrike" dirty="0">
                          <a:solidFill>
                            <a:srgbClr val="000000"/>
                          </a:solidFill>
                          <a:effectLst/>
                          <a:latin typeface="Imprint MT Shadow" panose="04020605060303030202" pitchFamily="82" charset="0"/>
                        </a:rPr>
                        <a:t>Výsledky 8. kola IV. třídy dospělých skupina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75060671"/>
                  </a:ext>
                </a:extLst>
              </a:tr>
              <a:tr h="326436">
                <a:tc>
                  <a:txBody>
                    <a:bodyPr/>
                    <a:lstStyle/>
                    <a:p>
                      <a:pPr algn="ctr" rtl="0" fontAlgn="ctr"/>
                      <a:r>
                        <a:rPr lang="cs-CZ" sz="1100" b="0" i="0" u="none" strike="noStrike" dirty="0">
                          <a:solidFill>
                            <a:srgbClr val="151515"/>
                          </a:solidFill>
                          <a:effectLst/>
                          <a:latin typeface="Arial Black" panose="020B0A04020102020204" pitchFamily="34" charset="0"/>
                        </a:rPr>
                        <a:t>13.10.2018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0" i="0" u="none" strike="noStrike" dirty="0">
                          <a:solidFill>
                            <a:srgbClr val="151515"/>
                          </a:solidFill>
                          <a:effectLst/>
                          <a:latin typeface="Arial Black" panose="020B0A04020102020204" pitchFamily="34" charset="0"/>
                        </a:rPr>
                        <a:t>Ctiněves/Libkovice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0" i="0" u="none" strike="noStrike" dirty="0">
                          <a:solidFill>
                            <a:srgbClr val="151515"/>
                          </a:solidFill>
                          <a:effectLst/>
                          <a:latin typeface="Arial Black" panose="020B0A04020102020204" pitchFamily="34" charset="0"/>
                        </a:rPr>
                        <a:t>TJ </a:t>
                      </a:r>
                      <a:r>
                        <a:rPr lang="cs-CZ" sz="1100" b="0" i="0" u="none" strike="noStrike" dirty="0" err="1">
                          <a:solidFill>
                            <a:srgbClr val="151515"/>
                          </a:solidFill>
                          <a:effectLst/>
                          <a:latin typeface="Arial Black" panose="020B0A04020102020204" pitchFamily="34" charset="0"/>
                        </a:rPr>
                        <a:t>Podlusky</a:t>
                      </a:r>
                      <a:r>
                        <a:rPr lang="cs-CZ" sz="1100" b="0" i="0" u="none" strike="noStrike" dirty="0">
                          <a:solidFill>
                            <a:srgbClr val="151515"/>
                          </a:solidFill>
                          <a:effectLst/>
                          <a:latin typeface="Arial Black" panose="020B0A04020102020204" pitchFamily="34" charset="0"/>
                        </a:rPr>
                        <a:t>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0" i="0" u="none" strike="noStrike">
                          <a:solidFill>
                            <a:srgbClr val="151515"/>
                          </a:solidFill>
                          <a:effectLst/>
                          <a:latin typeface="Arial Black" panose="020B0A040201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141279"/>
                  </a:ext>
                </a:extLst>
              </a:tr>
              <a:tr h="249628">
                <a:tc>
                  <a:txBody>
                    <a:bodyPr/>
                    <a:lstStyle/>
                    <a:p>
                      <a:pPr algn="ctr" rtl="0" fontAlgn="ctr"/>
                      <a:r>
                        <a:rPr lang="cs-CZ" sz="1100" b="0" i="0" u="none" strike="noStrike">
                          <a:solidFill>
                            <a:srgbClr val="151515"/>
                          </a:solidFill>
                          <a:effectLst/>
                          <a:latin typeface="Arial Black" panose="020B0A04020102020204" pitchFamily="34" charset="0"/>
                        </a:rPr>
                        <a:t>14.10.2018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0" i="0" u="none" strike="noStrike" dirty="0">
                          <a:solidFill>
                            <a:srgbClr val="151515"/>
                          </a:solidFill>
                          <a:effectLst/>
                          <a:latin typeface="Arial Black" panose="020B0A04020102020204" pitchFamily="34" charset="0"/>
                        </a:rPr>
                        <a:t>Budyně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0" i="0" u="none" strike="noStrike" dirty="0">
                          <a:solidFill>
                            <a:srgbClr val="151515"/>
                          </a:solidFill>
                          <a:effectLst/>
                          <a:latin typeface="Arial Black" panose="020B0A04020102020204" pitchFamily="34" charset="0"/>
                        </a:rPr>
                        <a:t>Přestavlky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0" i="0" u="none" strike="noStrike" dirty="0">
                          <a:solidFill>
                            <a:srgbClr val="151515"/>
                          </a:solidFill>
                          <a:effectLst/>
                          <a:latin typeface="Arial Black" panose="020B0A04020102020204" pitchFamily="34" charset="0"/>
                        </a:rPr>
                        <a:t> 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97929121"/>
                  </a:ext>
                </a:extLst>
              </a:tr>
              <a:tr h="316835">
                <a:tc>
                  <a:txBody>
                    <a:bodyPr/>
                    <a:lstStyle/>
                    <a:p>
                      <a:pPr algn="ctr" rtl="0" fontAlgn="ctr"/>
                      <a:r>
                        <a:rPr lang="cs-CZ" sz="1100" b="0" i="0" u="none" strike="noStrike">
                          <a:solidFill>
                            <a:srgbClr val="151515"/>
                          </a:solidFill>
                          <a:effectLst/>
                          <a:latin typeface="Arial Black" panose="020B0A04020102020204" pitchFamily="34" charset="0"/>
                        </a:rPr>
                        <a:t>14.10.2018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0" i="0" u="none" strike="noStrike">
                          <a:solidFill>
                            <a:srgbClr val="151515"/>
                          </a:solidFill>
                          <a:effectLst/>
                          <a:latin typeface="Arial Black" panose="020B0A04020102020204" pitchFamily="34" charset="0"/>
                        </a:rPr>
                        <a:t>Račiněves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0" i="0" u="none" strike="noStrike" dirty="0">
                          <a:solidFill>
                            <a:srgbClr val="151515"/>
                          </a:solidFill>
                          <a:effectLst/>
                          <a:latin typeface="Arial Black" panose="020B0A04020102020204" pitchFamily="34" charset="0"/>
                        </a:rPr>
                        <a:t>Dušníky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0" i="0" u="none" strike="noStrike" dirty="0">
                          <a:solidFill>
                            <a:srgbClr val="151515"/>
                          </a:solidFill>
                          <a:effectLst/>
                          <a:latin typeface="Arial Black" panose="020B0A04020102020204" pitchFamily="34" charset="0"/>
                        </a:rPr>
                        <a:t>3:1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63539046"/>
                  </a:ext>
                </a:extLst>
              </a:tr>
              <a:tr h="336037">
                <a:tc>
                  <a:txBody>
                    <a:bodyPr/>
                    <a:lstStyle/>
                    <a:p>
                      <a:pPr algn="ctr" rtl="0" fontAlgn="ctr"/>
                      <a:r>
                        <a:rPr lang="cs-CZ" sz="1100" b="0" i="0" u="none" strike="noStrike">
                          <a:solidFill>
                            <a:srgbClr val="151515"/>
                          </a:solidFill>
                          <a:effectLst/>
                          <a:latin typeface="Arial Black" panose="020B0A04020102020204" pitchFamily="34" charset="0"/>
                        </a:rPr>
                        <a:t>14.10.2018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1" i="0" u="none" strike="noStrike">
                          <a:solidFill>
                            <a:srgbClr val="151515"/>
                          </a:solidFill>
                          <a:effectLst/>
                          <a:latin typeface="Arial Black" panose="020B0A04020102020204" pitchFamily="34" charset="0"/>
                        </a:rPr>
                        <a:t>Podřipan Kostomlaty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0" i="0" u="none" strike="noStrike" dirty="0" err="1">
                          <a:solidFill>
                            <a:srgbClr val="151515"/>
                          </a:solidFill>
                          <a:effectLst/>
                          <a:latin typeface="Arial Black" panose="020B0A04020102020204" pitchFamily="34" charset="0"/>
                        </a:rPr>
                        <a:t>Podbradec</a:t>
                      </a:r>
                      <a:endParaRPr lang="cs-CZ" sz="1100" b="0" i="0" u="none" strike="noStrike" dirty="0">
                        <a:solidFill>
                          <a:srgbClr val="151515"/>
                        </a:solidFill>
                        <a:effectLst/>
                        <a:latin typeface="Arial Black" panose="020B0A040201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rtl="0" fontAlgn="ctr"/>
                      <a:r>
                        <a:rPr lang="cs-CZ" sz="1100" b="0" i="0" u="none" strike="noStrike" dirty="0">
                          <a:solidFill>
                            <a:srgbClr val="151515"/>
                          </a:solidFill>
                          <a:effectLst/>
                          <a:latin typeface="Arial Black" panose="020B0A04020102020204" pitchFamily="34" charset="0"/>
                        </a:rPr>
                        <a:t>2:1 PK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487647598"/>
                  </a:ext>
                </a:extLst>
              </a:tr>
            </a:tbl>
          </a:graphicData>
        </a:graphic>
      </p:graphicFrame>
      <p:sp>
        <p:nvSpPr>
          <p:cNvPr id="7" name="TextovéPole 6"/>
          <p:cNvSpPr txBox="1"/>
          <p:nvPr/>
        </p:nvSpPr>
        <p:spPr>
          <a:xfrm>
            <a:off x="5544592" y="163116"/>
            <a:ext cx="4536504" cy="2015936"/>
          </a:xfrm>
          <a:prstGeom prst="rect">
            <a:avLst/>
          </a:prstGeom>
          <a:solidFill>
            <a:srgbClr val="CCFF33"/>
          </a:solidFill>
          <a:effectLst>
            <a:glow rad="101600">
              <a:srgbClr val="00FF99">
                <a:alpha val="40000"/>
              </a:srgbClr>
            </a:glow>
            <a:softEdge rad="241300"/>
          </a:effectLst>
        </p:spPr>
        <p:txBody>
          <a:bodyPr wrap="square" rtlCol="0">
            <a:spAutoFit/>
          </a:bodyPr>
          <a:lstStyle/>
          <a:p>
            <a:pPr algn="ctr"/>
            <a:r>
              <a:rPr lang="cs-CZ" sz="2500" dirty="0">
                <a:latin typeface="Arial Black" panose="020B0A04020102020204" pitchFamily="34" charset="0"/>
              </a:rPr>
              <a:t>Minulé kolo mělo B mužstvo dospělých volný los. Ctiněves se přiblížila našemu mužstvu na čele tabulky na 2 body</a:t>
            </a:r>
          </a:p>
        </p:txBody>
      </p:sp>
      <p:graphicFrame>
        <p:nvGraphicFramePr>
          <p:cNvPr id="9" name="Tabulka 8"/>
          <p:cNvGraphicFramePr>
            <a:graphicFrameLocks noGrp="1"/>
          </p:cNvGraphicFramePr>
          <p:nvPr>
            <p:extLst>
              <p:ext uri="{D42A27DB-BD31-4B8C-83A1-F6EECF244321}">
                <p14:modId xmlns:p14="http://schemas.microsoft.com/office/powerpoint/2010/main" val="3742458574"/>
              </p:ext>
            </p:extLst>
          </p:nvPr>
        </p:nvGraphicFramePr>
        <p:xfrm>
          <a:off x="5544593" y="2294980"/>
          <a:ext cx="4536503" cy="2908696"/>
        </p:xfrm>
        <a:graphic>
          <a:graphicData uri="http://schemas.openxmlformats.org/drawingml/2006/table">
            <a:tbl>
              <a:tblPr/>
              <a:tblGrid>
                <a:gridCol w="222650">
                  <a:extLst>
                    <a:ext uri="{9D8B030D-6E8A-4147-A177-3AD203B41FA5}">
                      <a16:colId xmlns:a16="http://schemas.microsoft.com/office/drawing/2014/main" val="4054145216"/>
                    </a:ext>
                  </a:extLst>
                </a:gridCol>
                <a:gridCol w="423036">
                  <a:extLst>
                    <a:ext uri="{9D8B030D-6E8A-4147-A177-3AD203B41FA5}">
                      <a16:colId xmlns:a16="http://schemas.microsoft.com/office/drawing/2014/main" val="597723568"/>
                    </a:ext>
                  </a:extLst>
                </a:gridCol>
                <a:gridCol w="1360952">
                  <a:extLst>
                    <a:ext uri="{9D8B030D-6E8A-4147-A177-3AD203B41FA5}">
                      <a16:colId xmlns:a16="http://schemas.microsoft.com/office/drawing/2014/main" val="3301672021"/>
                    </a:ext>
                  </a:extLst>
                </a:gridCol>
                <a:gridCol w="356241">
                  <a:extLst>
                    <a:ext uri="{9D8B030D-6E8A-4147-A177-3AD203B41FA5}">
                      <a16:colId xmlns:a16="http://schemas.microsoft.com/office/drawing/2014/main" val="3539452828"/>
                    </a:ext>
                  </a:extLst>
                </a:gridCol>
                <a:gridCol w="345108">
                  <a:extLst>
                    <a:ext uri="{9D8B030D-6E8A-4147-A177-3AD203B41FA5}">
                      <a16:colId xmlns:a16="http://schemas.microsoft.com/office/drawing/2014/main" val="3267743203"/>
                    </a:ext>
                  </a:extLst>
                </a:gridCol>
                <a:gridCol w="222650">
                  <a:extLst>
                    <a:ext uri="{9D8B030D-6E8A-4147-A177-3AD203B41FA5}">
                      <a16:colId xmlns:a16="http://schemas.microsoft.com/office/drawing/2014/main" val="1790870671"/>
                    </a:ext>
                  </a:extLst>
                </a:gridCol>
                <a:gridCol w="222650">
                  <a:extLst>
                    <a:ext uri="{9D8B030D-6E8A-4147-A177-3AD203B41FA5}">
                      <a16:colId xmlns:a16="http://schemas.microsoft.com/office/drawing/2014/main" val="2123909624"/>
                    </a:ext>
                  </a:extLst>
                </a:gridCol>
                <a:gridCol w="222650">
                  <a:extLst>
                    <a:ext uri="{9D8B030D-6E8A-4147-A177-3AD203B41FA5}">
                      <a16:colId xmlns:a16="http://schemas.microsoft.com/office/drawing/2014/main" val="2211848251"/>
                    </a:ext>
                  </a:extLst>
                </a:gridCol>
                <a:gridCol w="556627">
                  <a:extLst>
                    <a:ext uri="{9D8B030D-6E8A-4147-A177-3AD203B41FA5}">
                      <a16:colId xmlns:a16="http://schemas.microsoft.com/office/drawing/2014/main" val="239514262"/>
                    </a:ext>
                  </a:extLst>
                </a:gridCol>
                <a:gridCol w="359023">
                  <a:extLst>
                    <a:ext uri="{9D8B030D-6E8A-4147-A177-3AD203B41FA5}">
                      <a16:colId xmlns:a16="http://schemas.microsoft.com/office/drawing/2014/main" val="4187829402"/>
                    </a:ext>
                  </a:extLst>
                </a:gridCol>
                <a:gridCol w="244916">
                  <a:extLst>
                    <a:ext uri="{9D8B030D-6E8A-4147-A177-3AD203B41FA5}">
                      <a16:colId xmlns:a16="http://schemas.microsoft.com/office/drawing/2014/main" val="1251160226"/>
                    </a:ext>
                  </a:extLst>
                </a:gridCol>
              </a:tblGrid>
              <a:tr h="1693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90927253"/>
                  </a:ext>
                </a:extLst>
              </a:tr>
              <a:tr h="19683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400" b="1" i="0" u="none" strike="noStrike" dirty="0">
                          <a:solidFill>
                            <a:srgbClr val="0000CC"/>
                          </a:solidFill>
                          <a:effectLst/>
                          <a:latin typeface="Calibri" panose="020F0502020204030204" pitchFamily="34" charset="0"/>
                        </a:rPr>
                        <a:t>IV. Třída dospělých 2018-2019 po 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73559766"/>
                  </a:ext>
                </a:extLst>
              </a:tr>
              <a:tr h="19683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32:7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73401120"/>
                  </a:ext>
                </a:extLst>
              </a:tr>
              <a:tr h="34921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22:13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63026881"/>
                  </a:ext>
                </a:extLst>
              </a:tr>
              <a:tr h="1799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23:22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47873564"/>
                  </a:ext>
                </a:extLst>
              </a:tr>
              <a:tr h="1799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41282113"/>
                  </a:ext>
                </a:extLst>
              </a:tr>
              <a:tr h="34921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dirty="0">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26:17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47549704"/>
                  </a:ext>
                </a:extLst>
              </a:tr>
              <a:tr h="1799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5503973"/>
                  </a:ext>
                </a:extLst>
              </a:tr>
              <a:tr h="38308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21853603"/>
                  </a:ext>
                </a:extLst>
              </a:tr>
              <a:tr h="34921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20:32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82883320"/>
                  </a:ext>
                </a:extLst>
              </a:tr>
              <a:tr h="17990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20696962"/>
                  </a:ext>
                </a:extLst>
              </a:tr>
              <a:tr h="16931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94373205"/>
                  </a:ext>
                </a:extLst>
              </a:tr>
            </a:tbl>
          </a:graphicData>
        </a:graphic>
      </p:graphicFrame>
      <p:sp>
        <p:nvSpPr>
          <p:cNvPr id="8" name="TextovéPole 7">
            <a:extLst>
              <a:ext uri="{FF2B5EF4-FFF2-40B4-BE49-F238E27FC236}">
                <a16:creationId xmlns:a16="http://schemas.microsoft.com/office/drawing/2014/main" id="{73C5865B-EAE3-4B55-AF72-DE9BAB397270}"/>
              </a:ext>
            </a:extLst>
          </p:cNvPr>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10" name="TextovéPole 9">
            <a:extLst>
              <a:ext uri="{FF2B5EF4-FFF2-40B4-BE49-F238E27FC236}">
                <a16:creationId xmlns:a16="http://schemas.microsoft.com/office/drawing/2014/main" id="{925C7352-18DD-4F05-8813-CC4717BDC1F2}"/>
              </a:ext>
            </a:extLst>
          </p:cNvPr>
          <p:cNvSpPr txBox="1"/>
          <p:nvPr/>
        </p:nvSpPr>
        <p:spPr>
          <a:xfrm>
            <a:off x="7438425"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3281374161"/>
              </p:ext>
            </p:extLst>
          </p:nvPr>
        </p:nvGraphicFramePr>
        <p:xfrm>
          <a:off x="5544591" y="4127687"/>
          <a:ext cx="4292725" cy="2792730"/>
        </p:xfrm>
        <a:graphic>
          <a:graphicData uri="http://schemas.openxmlformats.org/drawingml/2006/table">
            <a:tbl>
              <a:tblPr/>
              <a:tblGrid>
                <a:gridCol w="360789">
                  <a:extLst>
                    <a:ext uri="{9D8B030D-6E8A-4147-A177-3AD203B41FA5}">
                      <a16:colId xmlns:a16="http://schemas.microsoft.com/office/drawing/2014/main" val="1459091589"/>
                    </a:ext>
                  </a:extLst>
                </a:gridCol>
                <a:gridCol w="855204">
                  <a:extLst>
                    <a:ext uri="{9D8B030D-6E8A-4147-A177-3AD203B41FA5}">
                      <a16:colId xmlns:a16="http://schemas.microsoft.com/office/drawing/2014/main" val="3799612991"/>
                    </a:ext>
                  </a:extLst>
                </a:gridCol>
                <a:gridCol w="2435328">
                  <a:extLst>
                    <a:ext uri="{9D8B030D-6E8A-4147-A177-3AD203B41FA5}">
                      <a16:colId xmlns:a16="http://schemas.microsoft.com/office/drawing/2014/main" val="957750012"/>
                    </a:ext>
                  </a:extLst>
                </a:gridCol>
                <a:gridCol w="641404">
                  <a:extLst>
                    <a:ext uri="{9D8B030D-6E8A-4147-A177-3AD203B41FA5}">
                      <a16:colId xmlns:a16="http://schemas.microsoft.com/office/drawing/2014/main" val="2603117054"/>
                    </a:ext>
                  </a:extLst>
                </a:gridCol>
              </a:tblGrid>
              <a:tr h="278765">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11.08.2018</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Vilémov - Litoměřicko B</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rPr>
                        <a:t>5:1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2101211254"/>
                  </a:ext>
                </a:extLst>
              </a:tr>
              <a:tr h="278765">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19.08.2018</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Litoměřicko B - Krupka</a:t>
                      </a: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104912341"/>
                  </a:ext>
                </a:extLst>
              </a:tr>
              <a:tr h="278765">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26.08.2018</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Modlany - Litoměřicko B</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rPr>
                        <a:t>5:0</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2016290546"/>
                  </a:ext>
                </a:extLst>
              </a:tr>
              <a:tr h="278765">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02.09.2018</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Litoměřicko B - Srbice</a:t>
                      </a: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2473587145"/>
                  </a:ext>
                </a:extLst>
              </a:tr>
              <a:tr h="278765">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08.09.2018</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err="1">
                          <a:solidFill>
                            <a:srgbClr val="000000"/>
                          </a:solidFill>
                          <a:effectLst/>
                          <a:latin typeface="Arial" panose="020B0604020202020204" pitchFamily="34" charset="0"/>
                        </a:rPr>
                        <a:t>Brná</a:t>
                      </a:r>
                      <a:r>
                        <a:rPr lang="cs-CZ" sz="1200" b="1" i="0" u="none" strike="noStrike" dirty="0">
                          <a:solidFill>
                            <a:srgbClr val="000000"/>
                          </a:solidFill>
                          <a:effectLst/>
                          <a:latin typeface="Arial" panose="020B0604020202020204" pitchFamily="34" charset="0"/>
                        </a:rPr>
                        <a:t> - Litoměřicko B</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rPr>
                        <a:t>7:1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276634909"/>
                  </a:ext>
                </a:extLst>
              </a:tr>
              <a:tr h="278765">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16.09.2018</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Litoměřicko B - Lovosice</a:t>
                      </a: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a:solidFill>
                            <a:srgbClr val="000000"/>
                          </a:solidFill>
                          <a:effectLst/>
                          <a:latin typeface="Arial" panose="020B0604020202020204" pitchFamily="34" charset="0"/>
                        </a:rPr>
                        <a:t>2:1 PK</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205860310"/>
                  </a:ext>
                </a:extLst>
              </a:tr>
              <a:tr h="278765">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22.09.2018</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Perštejn - Litoměřicko B</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841701185"/>
                  </a:ext>
                </a:extLst>
              </a:tr>
              <a:tr h="278765">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30.09.2018</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Litoměřicko B - Modrá/Hrobce</a:t>
                      </a:r>
                    </a:p>
                  </a:txBody>
                  <a:tcPr marL="9525" marR="9525" marT="9525" marB="0" anchor="ctr">
                    <a:lnL>
                      <a:noFill/>
                    </a:lnL>
                    <a:lnR>
                      <a:noFill/>
                    </a:lnR>
                    <a:lnT>
                      <a:noFill/>
                    </a:lnT>
                    <a:lnB>
                      <a:noFill/>
                    </a:lnB>
                    <a:solidFill>
                      <a:srgbClr val="CCFF66"/>
                    </a:solidFill>
                  </a:tcPr>
                </a:tc>
                <a:tc>
                  <a:txBody>
                    <a:bodyPr/>
                    <a:lstStyle/>
                    <a:p>
                      <a:pPr algn="ctr" fontAlgn="ctr"/>
                      <a:r>
                        <a:rPr lang="cs-CZ" sz="1400" b="1" i="0" u="none" strike="noStrike" dirty="0">
                          <a:solidFill>
                            <a:srgbClr val="000000"/>
                          </a:solidFill>
                          <a:effectLst/>
                          <a:latin typeface="Arial" panose="020B0604020202020204" pitchFamily="34" charset="0"/>
                        </a:rPr>
                        <a:t>5:1</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4087707347"/>
                  </a:ext>
                </a:extLst>
              </a:tr>
              <a:tr h="278765">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a:solidFill>
                            <a:srgbClr val="000000"/>
                          </a:solidFill>
                          <a:effectLst/>
                          <a:latin typeface="Arial" panose="020B0604020202020204" pitchFamily="34" charset="0"/>
                        </a:rPr>
                        <a:t>06.10.2018</a:t>
                      </a:r>
                    </a:p>
                  </a:txBody>
                  <a:tcPr marL="9525" marR="9525" marT="9525" marB="0" anchor="ctr">
                    <a:lnL>
                      <a:noFill/>
                    </a:lnL>
                    <a:lnR>
                      <a:noFill/>
                    </a:lnR>
                    <a:lnT>
                      <a:noFill/>
                    </a:lnT>
                    <a:lnB>
                      <a:noFill/>
                    </a:lnB>
                    <a:solidFill>
                      <a:srgbClr val="FFFF99"/>
                    </a:solidFill>
                  </a:tcPr>
                </a:tc>
                <a:tc>
                  <a:txBody>
                    <a:bodyPr/>
                    <a:lstStyle/>
                    <a:p>
                      <a:pPr algn="ctr" fontAlgn="ctr"/>
                      <a:r>
                        <a:rPr lang="cs-CZ" sz="1200" b="1" i="0" u="none" strike="noStrike" dirty="0">
                          <a:solidFill>
                            <a:srgbClr val="000000"/>
                          </a:solidFill>
                          <a:effectLst/>
                          <a:latin typeface="Arial" panose="020B0604020202020204" pitchFamily="34" charset="0"/>
                        </a:rPr>
                        <a:t>Žatec - Litoměřicko B</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446711485"/>
                  </a:ext>
                </a:extLst>
              </a:tr>
              <a:tr h="278765">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a:solidFill>
                            <a:srgbClr val="000000"/>
                          </a:solidFill>
                          <a:effectLst/>
                          <a:latin typeface="Arial" panose="020B0604020202020204" pitchFamily="34" charset="0"/>
                        </a:rPr>
                        <a:t>14.10.2018</a:t>
                      </a:r>
                    </a:p>
                  </a:txBody>
                  <a:tcPr marL="9525" marR="9525" marT="9525" marB="0" anchor="ctr">
                    <a:lnL>
                      <a:noFill/>
                    </a:lnL>
                    <a:lnR>
                      <a:noFill/>
                    </a:lnR>
                    <a:lnT>
                      <a:noFill/>
                    </a:lnT>
                    <a:lnB>
                      <a:noFill/>
                    </a:lnB>
                    <a:solidFill>
                      <a:srgbClr val="CCFF66"/>
                    </a:solidFill>
                  </a:tcPr>
                </a:tc>
                <a:tc>
                  <a:txBody>
                    <a:bodyPr/>
                    <a:lstStyle/>
                    <a:p>
                      <a:pPr algn="ctr" fontAlgn="ctr"/>
                      <a:r>
                        <a:rPr lang="cs-CZ" sz="1200" b="1" i="0" u="none" strike="noStrike" dirty="0">
                          <a:solidFill>
                            <a:srgbClr val="000000"/>
                          </a:solidFill>
                          <a:effectLst/>
                          <a:latin typeface="Arial" panose="020B0604020202020204" pitchFamily="34" charset="0"/>
                        </a:rPr>
                        <a:t>Litoměřicko B - Jílové</a:t>
                      </a:r>
                    </a:p>
                  </a:txBody>
                  <a:tcPr marL="9525" marR="9525" marT="9525" marB="0" anchor="ctr">
                    <a:lnL>
                      <a:noFill/>
                    </a:lnL>
                    <a:lnR>
                      <a:noFill/>
                    </a:lnR>
                    <a:lnT>
                      <a:noFill/>
                    </a:lnT>
                    <a:lnB>
                      <a:noFill/>
                    </a:lnB>
                    <a:solidFill>
                      <a:srgbClr val="CCFF66"/>
                    </a:solidFill>
                  </a:tcPr>
                </a:tc>
                <a:tc>
                  <a:txBody>
                    <a:bodyPr/>
                    <a:lstStyle/>
                    <a:p>
                      <a:pPr algn="ctr" fontAlgn="b"/>
                      <a:r>
                        <a:rPr lang="cs-CZ" sz="1800" b="1" i="0" u="none" strike="noStrike" dirty="0">
                          <a:solidFill>
                            <a:srgbClr val="000000"/>
                          </a:solidFill>
                          <a:effectLst/>
                          <a:latin typeface="Calibri" panose="020F0502020204030204" pitchFamily="34" charset="0"/>
                        </a:rPr>
                        <a:t> </a:t>
                      </a:r>
                      <a:r>
                        <a:rPr lang="cs-CZ" sz="1400" b="1" i="0" u="none" strike="noStrike" dirty="0">
                          <a:solidFill>
                            <a:srgbClr val="000000"/>
                          </a:solidFill>
                          <a:effectLst/>
                          <a:latin typeface="Arial" panose="020B0604020202020204" pitchFamily="34" charset="0"/>
                          <a:cs typeface="Arial" panose="020B0604020202020204" pitchFamily="34" charset="0"/>
                        </a:rPr>
                        <a:t>5:4</a:t>
                      </a:r>
                    </a:p>
                  </a:txBody>
                  <a:tcPr marL="9525" marR="9525" marT="9525" marB="0" anchor="b">
                    <a:lnL>
                      <a:noFill/>
                    </a:lnL>
                    <a:lnR>
                      <a:noFill/>
                    </a:lnR>
                    <a:lnT>
                      <a:noFill/>
                    </a:lnT>
                    <a:lnB>
                      <a:noFill/>
                    </a:lnB>
                    <a:solidFill>
                      <a:srgbClr val="CCFF66"/>
                    </a:solidFill>
                  </a:tcPr>
                </a:tc>
                <a:extLst>
                  <a:ext uri="{0D108BD9-81ED-4DB2-BD59-A6C34878D82A}">
                    <a16:rowId xmlns:a16="http://schemas.microsoft.com/office/drawing/2014/main" val="3811443424"/>
                  </a:ext>
                </a:extLst>
              </a:tr>
            </a:tbl>
          </a:graphicData>
        </a:graphic>
      </p:graphicFrame>
      <p:sp>
        <p:nvSpPr>
          <p:cNvPr id="4" name="TextovéPole 3"/>
          <p:cNvSpPr txBox="1"/>
          <p:nvPr/>
        </p:nvSpPr>
        <p:spPr>
          <a:xfrm>
            <a:off x="5400576" y="91108"/>
            <a:ext cx="4680520" cy="3600986"/>
          </a:xfrm>
          <a:prstGeom prst="rect">
            <a:avLst/>
          </a:prstGeom>
          <a:pattFill prst="wdDnDiag">
            <a:fgClr>
              <a:srgbClr val="66FFFF"/>
            </a:fgClr>
            <a:bgClr>
              <a:schemeClr val="bg1"/>
            </a:bgClr>
          </a:pattFill>
          <a:ln w="44450">
            <a:solidFill>
              <a:srgbClr val="FFFF00"/>
            </a:solidFill>
          </a:ln>
          <a:effectLst>
            <a:glow rad="101600">
              <a:srgbClr val="FFFF66">
                <a:alpha val="40000"/>
              </a:srgbClr>
            </a:glow>
            <a:softEdge rad="0"/>
          </a:effectLst>
        </p:spPr>
        <p:txBody>
          <a:bodyPr wrap="square" rtlCol="0">
            <a:spAutoFit/>
          </a:bodyPr>
          <a:lstStyle/>
          <a:p>
            <a:pPr algn="just"/>
            <a:r>
              <a:rPr lang="cs-CZ" sz="3600" dirty="0">
                <a:solidFill>
                  <a:srgbClr val="FF0000"/>
                </a:solidFill>
                <a:latin typeface="Bahnschrift SemiBold Condensed" panose="020B0502040204020203" pitchFamily="34" charset="0"/>
              </a:rPr>
              <a:t>FK Litoměřicko B </a:t>
            </a:r>
            <a:r>
              <a:rPr lang="cs-CZ" sz="2400" dirty="0">
                <a:solidFill>
                  <a:srgbClr val="0000CC"/>
                </a:solidFill>
                <a:latin typeface="Bahnschrift SemiBold Condensed" panose="020B0502040204020203" pitchFamily="34" charset="0"/>
              </a:rPr>
              <a:t>dokázalo poprvé bodovat až v 6. kole, kdy porazilo na penalty Lovosice.  Nastal velký zlom a od té doby nenašlo přemožitele. 4x vyhrálo a nastřílelo v těchto zápasech  16 gólů. To je průměr  4 branky na zápas.  S již pomalu odepisovaného týmu se rázem stal  outsider, který stoupá v tabulce vzhůru.  14 bodů, 3 body za naším týmem a 11. místo v tabulce.  </a:t>
            </a:r>
          </a:p>
        </p:txBody>
      </p:sp>
      <p:graphicFrame>
        <p:nvGraphicFramePr>
          <p:cNvPr id="6" name="Tabulka 5"/>
          <p:cNvGraphicFramePr>
            <a:graphicFrameLocks noGrp="1"/>
          </p:cNvGraphicFramePr>
          <p:nvPr>
            <p:extLst>
              <p:ext uri="{D42A27DB-BD31-4B8C-83A1-F6EECF244321}">
                <p14:modId xmlns:p14="http://schemas.microsoft.com/office/powerpoint/2010/main" val="1196217871"/>
              </p:ext>
            </p:extLst>
          </p:nvPr>
        </p:nvGraphicFramePr>
        <p:xfrm>
          <a:off x="142984" y="3613524"/>
          <a:ext cx="4616520" cy="3270752"/>
        </p:xfrm>
        <a:graphic>
          <a:graphicData uri="http://schemas.openxmlformats.org/drawingml/2006/table">
            <a:tbl>
              <a:tblPr/>
              <a:tblGrid>
                <a:gridCol w="224922">
                  <a:extLst>
                    <a:ext uri="{9D8B030D-6E8A-4147-A177-3AD203B41FA5}">
                      <a16:colId xmlns:a16="http://schemas.microsoft.com/office/drawing/2014/main" val="3419244406"/>
                    </a:ext>
                  </a:extLst>
                </a:gridCol>
                <a:gridCol w="427351">
                  <a:extLst>
                    <a:ext uri="{9D8B030D-6E8A-4147-A177-3AD203B41FA5}">
                      <a16:colId xmlns:a16="http://schemas.microsoft.com/office/drawing/2014/main" val="4138247202"/>
                    </a:ext>
                  </a:extLst>
                </a:gridCol>
                <a:gridCol w="1374833">
                  <a:extLst>
                    <a:ext uri="{9D8B030D-6E8A-4147-A177-3AD203B41FA5}">
                      <a16:colId xmlns:a16="http://schemas.microsoft.com/office/drawing/2014/main" val="837845235"/>
                    </a:ext>
                  </a:extLst>
                </a:gridCol>
                <a:gridCol w="359875">
                  <a:extLst>
                    <a:ext uri="{9D8B030D-6E8A-4147-A177-3AD203B41FA5}">
                      <a16:colId xmlns:a16="http://schemas.microsoft.com/office/drawing/2014/main" val="3734746503"/>
                    </a:ext>
                  </a:extLst>
                </a:gridCol>
                <a:gridCol w="348629">
                  <a:extLst>
                    <a:ext uri="{9D8B030D-6E8A-4147-A177-3AD203B41FA5}">
                      <a16:colId xmlns:a16="http://schemas.microsoft.com/office/drawing/2014/main" val="2374870227"/>
                    </a:ext>
                  </a:extLst>
                </a:gridCol>
                <a:gridCol w="224922">
                  <a:extLst>
                    <a:ext uri="{9D8B030D-6E8A-4147-A177-3AD203B41FA5}">
                      <a16:colId xmlns:a16="http://schemas.microsoft.com/office/drawing/2014/main" val="3434663002"/>
                    </a:ext>
                  </a:extLst>
                </a:gridCol>
                <a:gridCol w="224922">
                  <a:extLst>
                    <a:ext uri="{9D8B030D-6E8A-4147-A177-3AD203B41FA5}">
                      <a16:colId xmlns:a16="http://schemas.microsoft.com/office/drawing/2014/main" val="1543402708"/>
                    </a:ext>
                  </a:extLst>
                </a:gridCol>
                <a:gridCol w="224922">
                  <a:extLst>
                    <a:ext uri="{9D8B030D-6E8A-4147-A177-3AD203B41FA5}">
                      <a16:colId xmlns:a16="http://schemas.microsoft.com/office/drawing/2014/main" val="712621552"/>
                    </a:ext>
                  </a:extLst>
                </a:gridCol>
                <a:gridCol w="562305">
                  <a:extLst>
                    <a:ext uri="{9D8B030D-6E8A-4147-A177-3AD203B41FA5}">
                      <a16:colId xmlns:a16="http://schemas.microsoft.com/office/drawing/2014/main" val="3369418909"/>
                    </a:ext>
                  </a:extLst>
                </a:gridCol>
                <a:gridCol w="362687">
                  <a:extLst>
                    <a:ext uri="{9D8B030D-6E8A-4147-A177-3AD203B41FA5}">
                      <a16:colId xmlns:a16="http://schemas.microsoft.com/office/drawing/2014/main" val="900649723"/>
                    </a:ext>
                  </a:extLst>
                </a:gridCol>
                <a:gridCol w="281152">
                  <a:extLst>
                    <a:ext uri="{9D8B030D-6E8A-4147-A177-3AD203B41FA5}">
                      <a16:colId xmlns:a16="http://schemas.microsoft.com/office/drawing/2014/main" val="1045203943"/>
                    </a:ext>
                  </a:extLst>
                </a:gridCol>
              </a:tblGrid>
              <a:tr h="16498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59663651"/>
                  </a:ext>
                </a:extLst>
              </a:tr>
              <a:tr h="27428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Okresní přebor mladší přípravky po 7.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46209742"/>
                  </a:ext>
                </a:extLst>
              </a:tr>
              <a:tr h="4062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00"/>
                          </a:solidFill>
                          <a:effectLst/>
                          <a:latin typeface="Arial" panose="020B0604020202020204" pitchFamily="34" charset="0"/>
                        </a:rPr>
                        <a:t>TJ Dynamo </a:t>
                      </a:r>
                      <a:r>
                        <a:rPr lang="cs-CZ" sz="1200" b="1" i="0" u="none" strike="noStrike" dirty="0" err="1">
                          <a:solidFill>
                            <a:srgbClr val="000000"/>
                          </a:solidFill>
                          <a:effectLst/>
                          <a:latin typeface="Arial" panose="020B0604020202020204" pitchFamily="34" charset="0"/>
                        </a:rPr>
                        <a:t>Podlusky</a:t>
                      </a:r>
                      <a:endParaRPr lang="cs-CZ"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98:46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17476162"/>
                  </a:ext>
                </a:extLst>
              </a:tr>
              <a:tr h="2082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SK Bezděkov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90:55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21453238"/>
                  </a:ext>
                </a:extLst>
              </a:tr>
              <a:tr h="4062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00"/>
                          </a:solidFill>
                          <a:effectLst/>
                          <a:latin typeface="Arial" panose="020B0604020202020204" pitchFamily="34" charset="0"/>
                        </a:rPr>
                        <a:t>Sokol </a:t>
                      </a:r>
                      <a:r>
                        <a:rPr lang="cs-CZ" sz="1200" b="1" i="0" u="none" strike="noStrike" dirty="0" err="1">
                          <a:solidFill>
                            <a:srgbClr val="000000"/>
                          </a:solidFill>
                          <a:effectLst/>
                          <a:latin typeface="Arial" panose="020B0604020202020204" pitchFamily="34" charset="0"/>
                        </a:rPr>
                        <a:t>Straškov</a:t>
                      </a:r>
                      <a:r>
                        <a:rPr lang="cs-CZ" sz="1200" b="1" i="0" u="none" strike="noStrike" dirty="0">
                          <a:solidFill>
                            <a:srgbClr val="000000"/>
                          </a:solidFill>
                          <a:effectLst/>
                          <a:latin typeface="Arial" panose="020B0604020202020204" pitchFamily="34" charset="0"/>
                        </a:rPr>
                        <a:t> Vodochody</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77:38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64287782"/>
                  </a:ext>
                </a:extLst>
              </a:tr>
              <a:tr h="2082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57:52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07659596"/>
                  </a:ext>
                </a:extLst>
              </a:tr>
              <a:tr h="2082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45:56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23000049"/>
                  </a:ext>
                </a:extLst>
              </a:tr>
              <a:tr h="4062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Viktorie Budyně</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34:55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26711366"/>
                  </a:ext>
                </a:extLst>
              </a:tr>
              <a:tr h="2082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53:60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77612705"/>
                  </a:ext>
                </a:extLst>
              </a:tr>
              <a:tr h="40626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27:78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06985717"/>
                  </a:ext>
                </a:extLst>
              </a:tr>
              <a:tr h="20828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21:62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47706031"/>
                  </a:ext>
                </a:extLst>
              </a:tr>
              <a:tr h="16498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14803408"/>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930492085"/>
              </p:ext>
            </p:extLst>
          </p:nvPr>
        </p:nvGraphicFramePr>
        <p:xfrm>
          <a:off x="135981" y="190353"/>
          <a:ext cx="4616521" cy="3127860"/>
        </p:xfrm>
        <a:graphic>
          <a:graphicData uri="http://schemas.openxmlformats.org/drawingml/2006/table">
            <a:tbl>
              <a:tblPr/>
              <a:tblGrid>
                <a:gridCol w="224922">
                  <a:extLst>
                    <a:ext uri="{9D8B030D-6E8A-4147-A177-3AD203B41FA5}">
                      <a16:colId xmlns:a16="http://schemas.microsoft.com/office/drawing/2014/main" val="2273486852"/>
                    </a:ext>
                  </a:extLst>
                </a:gridCol>
                <a:gridCol w="427351">
                  <a:extLst>
                    <a:ext uri="{9D8B030D-6E8A-4147-A177-3AD203B41FA5}">
                      <a16:colId xmlns:a16="http://schemas.microsoft.com/office/drawing/2014/main" val="3386491003"/>
                    </a:ext>
                  </a:extLst>
                </a:gridCol>
                <a:gridCol w="1374835">
                  <a:extLst>
                    <a:ext uri="{9D8B030D-6E8A-4147-A177-3AD203B41FA5}">
                      <a16:colId xmlns:a16="http://schemas.microsoft.com/office/drawing/2014/main" val="840027944"/>
                    </a:ext>
                  </a:extLst>
                </a:gridCol>
                <a:gridCol w="359875">
                  <a:extLst>
                    <a:ext uri="{9D8B030D-6E8A-4147-A177-3AD203B41FA5}">
                      <a16:colId xmlns:a16="http://schemas.microsoft.com/office/drawing/2014/main" val="2222598532"/>
                    </a:ext>
                  </a:extLst>
                </a:gridCol>
                <a:gridCol w="348629">
                  <a:extLst>
                    <a:ext uri="{9D8B030D-6E8A-4147-A177-3AD203B41FA5}">
                      <a16:colId xmlns:a16="http://schemas.microsoft.com/office/drawing/2014/main" val="882934392"/>
                    </a:ext>
                  </a:extLst>
                </a:gridCol>
                <a:gridCol w="224922">
                  <a:extLst>
                    <a:ext uri="{9D8B030D-6E8A-4147-A177-3AD203B41FA5}">
                      <a16:colId xmlns:a16="http://schemas.microsoft.com/office/drawing/2014/main" val="3297141411"/>
                    </a:ext>
                  </a:extLst>
                </a:gridCol>
                <a:gridCol w="224922">
                  <a:extLst>
                    <a:ext uri="{9D8B030D-6E8A-4147-A177-3AD203B41FA5}">
                      <a16:colId xmlns:a16="http://schemas.microsoft.com/office/drawing/2014/main" val="754773096"/>
                    </a:ext>
                  </a:extLst>
                </a:gridCol>
                <a:gridCol w="224922">
                  <a:extLst>
                    <a:ext uri="{9D8B030D-6E8A-4147-A177-3AD203B41FA5}">
                      <a16:colId xmlns:a16="http://schemas.microsoft.com/office/drawing/2014/main" val="198482933"/>
                    </a:ext>
                  </a:extLst>
                </a:gridCol>
                <a:gridCol w="562305">
                  <a:extLst>
                    <a:ext uri="{9D8B030D-6E8A-4147-A177-3AD203B41FA5}">
                      <a16:colId xmlns:a16="http://schemas.microsoft.com/office/drawing/2014/main" val="1432548257"/>
                    </a:ext>
                  </a:extLst>
                </a:gridCol>
                <a:gridCol w="362686">
                  <a:extLst>
                    <a:ext uri="{9D8B030D-6E8A-4147-A177-3AD203B41FA5}">
                      <a16:colId xmlns:a16="http://schemas.microsoft.com/office/drawing/2014/main" val="1621605352"/>
                    </a:ext>
                  </a:extLst>
                </a:gridCol>
                <a:gridCol w="281152">
                  <a:extLst>
                    <a:ext uri="{9D8B030D-6E8A-4147-A177-3AD203B41FA5}">
                      <a16:colId xmlns:a16="http://schemas.microsoft.com/office/drawing/2014/main" val="989280165"/>
                    </a:ext>
                  </a:extLst>
                </a:gridCol>
              </a:tblGrid>
              <a:tr h="18876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39598649"/>
                  </a:ext>
                </a:extLst>
              </a:tr>
              <a:tr h="2194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Okresní přebor starší přípravky po 8.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69895814"/>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109:30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76725271"/>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142:20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67022328"/>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89:56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72600994"/>
                  </a:ext>
                </a:extLst>
              </a:tr>
              <a:tr h="26626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88:89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02794744"/>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62:42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28767124"/>
                  </a:ext>
                </a:extLst>
              </a:tr>
              <a:tr h="2194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62:66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22432458"/>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31:56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33893170"/>
                  </a:ext>
                </a:extLst>
              </a:tr>
              <a:tr h="23667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Viktorie Budyně</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61:110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1238474"/>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29:84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87035299"/>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50:99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75071092"/>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Bechlín</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58:108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736331291"/>
                  </a:ext>
                </a:extLst>
              </a:tr>
              <a:tr h="20056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Podřipan Rovné</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24:45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67890457"/>
                  </a:ext>
                </a:extLst>
              </a:tr>
              <a:tr h="18876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08375988"/>
                  </a:ext>
                </a:extLst>
              </a:tr>
            </a:tbl>
          </a:graphicData>
        </a:graphic>
      </p:graphicFrame>
      <p:sp>
        <p:nvSpPr>
          <p:cNvPr id="7" name="TextovéPole 6">
            <a:extLst>
              <a:ext uri="{FF2B5EF4-FFF2-40B4-BE49-F238E27FC236}">
                <a16:creationId xmlns:a16="http://schemas.microsoft.com/office/drawing/2014/main" id="{87EF3389-86FD-4220-A25C-EA0679C14F65}"/>
              </a:ext>
            </a:extLst>
          </p:cNvPr>
          <p:cNvSpPr txBox="1"/>
          <p:nvPr/>
        </p:nvSpPr>
        <p:spPr>
          <a:xfrm>
            <a:off x="7601494" y="6971289"/>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sp>
        <p:nvSpPr>
          <p:cNvPr id="9" name="TextovéPole 8">
            <a:extLst>
              <a:ext uri="{FF2B5EF4-FFF2-40B4-BE49-F238E27FC236}">
                <a16:creationId xmlns:a16="http://schemas.microsoft.com/office/drawing/2014/main" id="{925C7352-18DD-4F05-8813-CC4717BDC1F2}"/>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71984" y="1603276"/>
            <a:ext cx="4752528" cy="5295552"/>
          </a:xfrm>
          <a:prstGeom prst="rect">
            <a:avLst/>
          </a:prstGeom>
        </p:spPr>
        <p:txBody>
          <a:bodyPr wrap="square">
            <a:spAutoFit/>
          </a:bodyPr>
          <a:lstStyle/>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FK Slavoj Žatec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0:1(0:1)    13.10.2018   10.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Do Žatce jsme jeli povzbuzeni čtyřbrankovou výhrou nad Perštejnem, ale zase oslabeni o čtyřbrankového Vokouna z tohoto utkání. V Žatci se nám v posledních letech daří a od roku 2007 jsme se ze zdejšího trávníku vrátili bez 3 bodů jen na jaře 2010. Od úvodního hvizdu se hrál otevřený fotbal a obrany na obou stranách se musely hodně otáčet. Ve 2. minutě jsme měli výhodu rohového kopu, ale žádné nebezpečí jsme z něj nevytěžili. V 6. minutě to byla jiná káva. </a:t>
            </a:r>
            <a:r>
              <a:rPr lang="cs-CZ" sz="1000" b="0" dirty="0" err="1">
                <a:latin typeface="Arial" panose="020B0604020202020204" pitchFamily="34" charset="0"/>
                <a:ea typeface="Calibri" panose="020F0502020204030204" pitchFamily="34" charset="0"/>
                <a:cs typeface="Arial" panose="020B0604020202020204" pitchFamily="34" charset="0"/>
              </a:rPr>
              <a:t>Slanička</a:t>
            </a:r>
            <a:r>
              <a:rPr lang="cs-CZ" sz="1000" b="0" dirty="0">
                <a:latin typeface="Arial" panose="020B0604020202020204" pitchFamily="34" charset="0"/>
                <a:ea typeface="Calibri" panose="020F0502020204030204" pitchFamily="34" charset="0"/>
                <a:cs typeface="Arial" panose="020B0604020202020204" pitchFamily="34" charset="0"/>
              </a:rPr>
              <a:t> si v pokutovém území Žatce hezky přišpendlil balón na nohu a   Faustovi předložil nabídku k vyrovnávací brance. Všichni už viděli míč v síti, ale ten k překvapení všech skončil na tyči. Mohlo nás to mrzet dvojnásob, protože hned z následujícího útoku se mohlo měnit skóre na opačné straně hřiště. Petr </a:t>
            </a:r>
            <a:r>
              <a:rPr lang="cs-CZ" sz="1000" b="0" dirty="0" err="1">
                <a:latin typeface="Arial" panose="020B0604020202020204" pitchFamily="34" charset="0"/>
                <a:ea typeface="Calibri" panose="020F0502020204030204" pitchFamily="34" charset="0"/>
                <a:cs typeface="Arial" panose="020B0604020202020204" pitchFamily="34" charset="0"/>
              </a:rPr>
              <a:t>Klinec</a:t>
            </a:r>
            <a:r>
              <a:rPr lang="cs-CZ" sz="1000" b="0" dirty="0">
                <a:latin typeface="Arial" panose="020B0604020202020204" pitchFamily="34" charset="0"/>
                <a:ea typeface="Calibri" panose="020F0502020204030204" pitchFamily="34" charset="0"/>
                <a:cs typeface="Arial" panose="020B0604020202020204" pitchFamily="34" charset="0"/>
              </a:rPr>
              <a:t> si snadno našel prostor k zakončení a </a:t>
            </a:r>
            <a:r>
              <a:rPr lang="cs-CZ" sz="1000" b="0" dirty="0" err="1">
                <a:latin typeface="Arial" panose="020B0604020202020204" pitchFamily="34" charset="0"/>
                <a:ea typeface="Calibri" panose="020F0502020204030204" pitchFamily="34" charset="0"/>
                <a:cs typeface="Arial" panose="020B0604020202020204" pitchFamily="34" charset="0"/>
              </a:rPr>
              <a:t>gólovku</a:t>
            </a:r>
            <a:r>
              <a:rPr lang="cs-CZ" sz="1000" b="0" dirty="0">
                <a:latin typeface="Arial" panose="020B0604020202020204" pitchFamily="34" charset="0"/>
                <a:ea typeface="Calibri" panose="020F0502020204030204" pitchFamily="34" charset="0"/>
                <a:cs typeface="Arial" panose="020B0604020202020204" pitchFamily="34" charset="0"/>
              </a:rPr>
              <a:t> likvidoval Tomáš Kysela v brance, kde se v letošní mistrovské soutěži objevil poprvé. Další parádní příležitost otevřít účet zápasu měli domácí hned v 11. minutě. Z ideálního střeleckého postavení kopali trestný kop a branka o 20 centimetrů vyšší, tak balón skončil pod břevnem. Takhle tečoval břevno jen z vrchu.  Hezkou střelou se představil Žatec i ve 21. minutě, ale i tentokrát chyběla přesnější muška. V dalších minutách si režii gólových příležitostí převzalo naše mužstvo. Ve 23. minutě utekl všem Faust, ale přihrát úplně volnému </a:t>
            </a:r>
            <a:r>
              <a:rPr lang="cs-CZ" sz="1000" b="0" dirty="0" err="1">
                <a:latin typeface="Arial" panose="020B0604020202020204" pitchFamily="34" charset="0"/>
                <a:ea typeface="Calibri" panose="020F0502020204030204" pitchFamily="34" charset="0"/>
                <a:cs typeface="Arial" panose="020B0604020202020204" pitchFamily="34" charset="0"/>
              </a:rPr>
              <a:t>Belákovi</a:t>
            </a:r>
            <a:r>
              <a:rPr lang="cs-CZ" sz="1000" b="0" dirty="0">
                <a:latin typeface="Arial" panose="020B0604020202020204" pitchFamily="34" charset="0"/>
                <a:ea typeface="Calibri" panose="020F0502020204030204" pitchFamily="34" charset="0"/>
                <a:cs typeface="Arial" panose="020B0604020202020204" pitchFamily="34" charset="0"/>
              </a:rPr>
              <a:t>, před kterým zívala prázdná branka, už nedokázal. Za další minutu se odehrálo něco podobného, ale ani v tomto případě Marek Faust domácího gólmana nepřekonal. Naše aktivita nepolevovala a ve 26. minutě jsme z celkem dobré pozice zahrávali volný přímý kop. Zkusil to Vacek. Branku sice trefil, ale razance střely připomínala spíše malou domů. Vytouženého gólu jsme se dočkali v 38. minutě. Martin Rejman krásně poslal do běhu Davida Mencla, který krásně přehodil brankáře a míč se zastavil až v síti. V poslední minutě před změnou stran jsme si malinko zdřímli a domácí byli blízko vyrovnání.  Proti byl ale Tomáš Kysela a dalším výborným zákrokem naše mužstvo podržel. O přestávce museli trenéři našeho týmu šáhnout do sestavy v obraně. Zraněného Jiřího Vacka nahradil David Brandejs. Druhý poločas zahájil Žatec viditelnou</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71984" y="121329"/>
            <a:ext cx="4752528" cy="1323439"/>
          </a:xfrm>
          <a:prstGeom prst="rect">
            <a:avLst/>
          </a:prstGeom>
          <a:solidFill>
            <a:srgbClr val="FFFF00"/>
          </a:solidFill>
          <a:effectLst>
            <a:innerShdw blurRad="127000" dist="711200" dir="2940000">
              <a:srgbClr val="66FFCC"/>
            </a:innerShdw>
            <a:softEdge rad="0"/>
          </a:effectLst>
        </p:spPr>
        <p:txBody>
          <a:bodyPr wrap="square" rtlCol="0">
            <a:spAutoFit/>
          </a:bodyPr>
          <a:lstStyle/>
          <a:p>
            <a:pPr algn="ctr"/>
            <a:r>
              <a:rPr lang="cs-CZ" sz="2000" dirty="0">
                <a:solidFill>
                  <a:srgbClr val="FF0000"/>
                </a:solidFill>
                <a:latin typeface="Arial Black" panose="020B0A04020102020204" pitchFamily="34" charset="0"/>
              </a:rPr>
              <a:t>Drama se šťastným koncem pro naše mužstvo. Potvrdilo se, že v Žatci se nám daří, i když tentokrát to bylo o chlup</a:t>
            </a:r>
          </a:p>
        </p:txBody>
      </p:sp>
      <p:sp>
        <p:nvSpPr>
          <p:cNvPr id="5" name="Obdélník 4"/>
          <p:cNvSpPr/>
          <p:nvPr/>
        </p:nvSpPr>
        <p:spPr>
          <a:xfrm>
            <a:off x="5400576" y="1603276"/>
            <a:ext cx="4751710" cy="5328000"/>
          </a:xfrm>
          <a:prstGeom prst="rect">
            <a:avLst/>
          </a:prstGeom>
        </p:spPr>
        <p:txBody>
          <a:bodyPr wrap="square">
            <a:spAutoFit/>
          </a:bodyPr>
          <a:lstStyle/>
          <a:p>
            <a:pPr algn="ctr">
              <a:lnSpc>
                <a:spcPct val="107000"/>
              </a:lnSpc>
              <a:spcAft>
                <a:spcPts val="0"/>
              </a:spcAft>
            </a:pPr>
            <a:r>
              <a:rPr lang="cs-CZ" sz="1600" dirty="0">
                <a:highlight>
                  <a:srgbClr val="FF0000"/>
                </a:highlight>
                <a:latin typeface="Arial Black" panose="020B0A04020102020204" pitchFamily="34" charset="0"/>
                <a:ea typeface="Calibri" panose="020F0502020204030204" pitchFamily="34" charset="0"/>
                <a:cs typeface="Arial" panose="020B0604020202020204" pitchFamily="34" charset="0"/>
              </a:rPr>
              <a:t>SK Sokol Brozany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0000"/>
                </a:highlight>
                <a:latin typeface="Arial Black" panose="020B0A04020102020204" pitchFamily="34" charset="0"/>
                <a:ea typeface="Calibri" panose="020F0502020204030204" pitchFamily="34" charset="0"/>
                <a:cs typeface="Arial" panose="020B0604020202020204" pitchFamily="34" charset="0"/>
              </a:rPr>
              <a:t>4:2 (3:1)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0000"/>
                </a:highlight>
                <a:latin typeface="Arial Black" panose="020B0A04020102020204" pitchFamily="34" charset="0"/>
                <a:ea typeface="Calibri" panose="020F0502020204030204" pitchFamily="34" charset="0"/>
                <a:cs typeface="Arial" panose="020B0604020202020204" pitchFamily="34" charset="0"/>
              </a:rPr>
              <a:t>     7.kolo 9.hrané  7.1.2018</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Velká marodka zapříčinila, že nebyl nikdo na střídání. Někteří hráči měli navíc v nohách zápas starších žáků. Domácí vkročili do zápasu správnou nohou a ve 2. minutě získali vedení 1:0. Druhou branku přidali v minutě 10. Hráli jsme bez pohybu a nápadu. Nemohlo to dopadnout jinak než, že domácí v 18. minutě už slavili vedení 3:0. Do poločasu se podařilo našemu týmu snížit, když se trefil Daniel Hromy. Ve druhém poločase jsme si přáli trefit kontaktní gól, ale zůstalo jen u přání. Naopak nám Brozany  utekly na rozdíl 3 branek 4:1. Do konce zápasu už jsme stihli pouze snížit v 50. minutě z kopačky Lukáše </a:t>
            </a:r>
            <a:r>
              <a:rPr lang="cs-CZ" sz="1100" dirty="0" err="1">
                <a:latin typeface="Arial" panose="020B0604020202020204" pitchFamily="34" charset="0"/>
                <a:ea typeface="Calibri" panose="020F0502020204030204" pitchFamily="34" charset="0"/>
                <a:cs typeface="Times New Roman" panose="02020603050405020304" pitchFamily="18" charset="0"/>
              </a:rPr>
              <a:t>Širochomana</a:t>
            </a:r>
            <a:r>
              <a:rPr lang="cs-CZ" sz="1100" dirty="0">
                <a:latin typeface="Arial" panose="020B0604020202020204" pitchFamily="34" charset="0"/>
                <a:ea typeface="Calibri" panose="020F0502020204030204" pitchFamily="34" charset="0"/>
                <a:cs typeface="Times New Roman" panose="02020603050405020304" pitchFamily="18" charset="0"/>
              </a:rPr>
              <a:t> na konečných 2:4 z našeho pohledu.</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Hodnocení trenéra SK Štětí Miloslav Hromy: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Nejhorší výkon v této sezoně. Bez pohybu, bez nápadu. Dnes na hřišti nebylo nic, co by jsme mohli pochválit. Proti Brozanům jsme měli dát více než jen jednu branku za poločas. Hodně špatný výkon. Jednu pochvalu ale přeci jenom mám a to pro Lukáše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Širochomana</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Jezdil nahoru dolů. Je to ale málo, když je to jen jeden hráč. Nedá se nic dělat. Nevadí. Teď máme zápasové volno  a tak máme na tréninku co napravovat.</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u="sng"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Branky:</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D.Hromy</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1,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L.Širochoman</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u="sng"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Sestava:</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D.Lančarič</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D.Hromy</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L.Širochoman</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P.Hůrka</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p>
          <a:p>
            <a:pPr algn="just">
              <a:lnSpc>
                <a:spcPct val="107000"/>
              </a:lnSpc>
              <a:spcAft>
                <a:spcPts val="0"/>
              </a:spcAft>
            </a:pP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B.Koleničová</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R.Paďour</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P.Oliva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u="sng"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Trenér:</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r>
              <a:rPr lang="cs-CZ" dirty="0" err="1">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M.Hromy</a:t>
            </a:r>
            <a:r>
              <a:rPr lang="cs-CZ"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L.Holec</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ovéPole 5"/>
          <p:cNvSpPr txBox="1"/>
          <p:nvPr/>
        </p:nvSpPr>
        <p:spPr>
          <a:xfrm>
            <a:off x="5400576" y="163116"/>
            <a:ext cx="4752528" cy="1200329"/>
          </a:xfrm>
          <a:prstGeom prst="rect">
            <a:avLst/>
          </a:prstGeom>
          <a:pattFill prst="lgGrid">
            <a:fgClr>
              <a:srgbClr val="66FF66"/>
            </a:fgClr>
            <a:bgClr>
              <a:schemeClr val="bg1"/>
            </a:bgClr>
          </a:pattFill>
          <a:effectLst>
            <a:glow rad="101600">
              <a:srgbClr val="FFFF66">
                <a:alpha val="40000"/>
              </a:srgbClr>
            </a:glow>
            <a:softEdge rad="241300"/>
          </a:effectLst>
        </p:spPr>
        <p:txBody>
          <a:bodyPr wrap="square" rtlCol="0">
            <a:spAutoFit/>
          </a:bodyPr>
          <a:lstStyle/>
          <a:p>
            <a:pPr algn="ctr"/>
            <a:r>
              <a:rPr lang="cs-CZ" sz="2400" dirty="0">
                <a:latin typeface="Rockwell" panose="02060603020205020403" pitchFamily="18" charset="0"/>
              </a:rPr>
              <a:t>Marodka a nedůrazný výkon byly hlavním důvodem porážky mladších žáků </a:t>
            </a:r>
          </a:p>
        </p:txBody>
      </p:sp>
      <p:sp>
        <p:nvSpPr>
          <p:cNvPr id="7" name="TextovéPole 6">
            <a:extLst>
              <a:ext uri="{FF2B5EF4-FFF2-40B4-BE49-F238E27FC236}">
                <a16:creationId xmlns:a16="http://schemas.microsoft.com/office/drawing/2014/main" id="{C2779303-1977-40DF-AFFA-FEEBCDC2096B}"/>
              </a:ext>
            </a:extLst>
          </p:cNvPr>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8" name="TextovéPole 7">
            <a:extLst>
              <a:ext uri="{FF2B5EF4-FFF2-40B4-BE49-F238E27FC236}">
                <a16:creationId xmlns:a16="http://schemas.microsoft.com/office/drawing/2014/main" id="{925C7352-18DD-4F05-8813-CC4717BDC1F2}"/>
              </a:ext>
            </a:extLst>
          </p:cNvPr>
          <p:cNvSpPr txBox="1"/>
          <p:nvPr/>
        </p:nvSpPr>
        <p:spPr>
          <a:xfrm>
            <a:off x="7438425" y="6948715"/>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552480" y="507705"/>
            <a:ext cx="4608512" cy="5526128"/>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snahou o vyrovnání.  Zahrávali roh a po něm hned trestný kop v 50. minutě, po kterém před naší svatyní nastala totální okupace, ze které jsme se vymanili s vypětím všech sil. Tlak ale neslábnul a v 56. minutě musel zasahovat proti hodně nepříjemné střele Kysela v brance. Zápas pokračoval ve stejném duchu i v následujících minutách. Iniciativu jsme přenechali domácím a stále častěji jsme se dívali na časomíru, kde minuty naskakovaly hlemýždím tempem. Střel na domácí branku bylo jako šafránu a když už se zdálo, že by mohlo před žateckou brankou dojít k výbuchu, tak zase nedokázal Walter přichystat finální přihrávku. To už se ale přiblížila poslední čtvrthodinu utkání, kterou skvělým zákrokem orámoval Kysela mezi 3 tyčemi.  V 77. minutě jsme si vypracovali roh, ale byl z toho spíše nebezpečný </a:t>
            </a:r>
            <a:r>
              <a:rPr lang="cs-CZ" sz="1000" b="0" dirty="0" err="1">
                <a:latin typeface="Arial" panose="020B0604020202020204" pitchFamily="34" charset="0"/>
                <a:ea typeface="Calibri" panose="020F0502020204030204" pitchFamily="34" charset="0"/>
                <a:cs typeface="Arial" panose="020B0604020202020204" pitchFamily="34" charset="0"/>
              </a:rPr>
              <a:t>rychloútok</a:t>
            </a:r>
            <a:r>
              <a:rPr lang="cs-CZ" sz="1000" b="0" dirty="0">
                <a:latin typeface="Arial" panose="020B0604020202020204" pitchFamily="34" charset="0"/>
                <a:ea typeface="Calibri" panose="020F0502020204030204" pitchFamily="34" charset="0"/>
                <a:cs typeface="Arial" panose="020B0604020202020204" pitchFamily="34" charset="0"/>
              </a:rPr>
              <a:t> domácích. 7 minut před koncem zachytil domácí brankář Bohumil Klíma míč, ale přitom došlo ke kontaktu s kopačkou dobíhajícího Davida Brandejse. Gólman to neunesl, vyskočil a prudce udeřil rukou do hrudi protihráče. Byla z toho červená pro domácího hráče a žlutá pro Brandejse. Žádný obrat ve hře to ale nepřineslo. Domácí to nevzdali a v posledních 5 minutách zahrávali sérii 3 rohů. Nakonec se nám ale čisté konto podařilo uhájit i ve 2 minutovém nastavení a mohli jsme oslavit třetí vítězství v řadě. </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Radost z výhry velká. Výkon už tak dobrou známku nezaslouží. Projevila se na něm určitě i mnohá zranění. Hráči, s kterými se počítá do základní sestavy, musí léčit zdravotní trable. V 1. poločase jsme zahodili několik vyložených brankových příležitostí a využita byla jen jedna. Šance skórovat měl ale i domácí Žatec. Po změně stran jsme se až příliš zatáhli do zadních pozic a hrálo se většinou na naší polovině. Drželi jsme těsné vítězství a spolehlivě se představil i Tomáš Kysela v brance. Utkání možno hodnotit jako vyrovnané. Nám se však branku podařilo vstřelit a domácím ne. Takový je fotbal. </a:t>
            </a:r>
          </a:p>
          <a:p>
            <a:pPr algn="just">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D.Mencl</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T.Kysela-P.Stejskal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(45.D.Brandejs), </a:t>
            </a:r>
            <a:r>
              <a:rPr lang="cs-CZ" sz="1000" b="0" dirty="0" err="1">
                <a:latin typeface="Arial" panose="020B0604020202020204" pitchFamily="34" charset="0"/>
                <a:ea typeface="Calibri" panose="020F0502020204030204" pitchFamily="34" charset="0"/>
                <a:cs typeface="Arial" panose="020B0604020202020204" pitchFamily="34" charset="0"/>
              </a:rPr>
              <a:t>F.Svoboda</a:t>
            </a:r>
            <a:r>
              <a:rPr lang="cs-CZ" sz="1000" b="0" dirty="0">
                <a:latin typeface="Arial" panose="020B0604020202020204" pitchFamily="34" charset="0"/>
                <a:ea typeface="Calibri" panose="020F0502020204030204" pitchFamily="34" charset="0"/>
                <a:cs typeface="Arial" panose="020B0604020202020204" pitchFamily="34" charset="0"/>
              </a:rPr>
              <a:t>, D.</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Mencl- </a:t>
            </a:r>
            <a:r>
              <a:rPr lang="cs-CZ" sz="1000" b="0" dirty="0" err="1">
                <a:latin typeface="Arial" panose="020B0604020202020204" pitchFamily="34" charset="0"/>
                <a:ea typeface="Calibri" panose="020F0502020204030204" pitchFamily="34" charset="0"/>
                <a:cs typeface="Arial" panose="020B0604020202020204" pitchFamily="34" charset="0"/>
              </a:rPr>
              <a:t>T.Belák</a:t>
            </a:r>
            <a:r>
              <a:rPr lang="cs-CZ" sz="1000" b="0" dirty="0">
                <a:latin typeface="Arial" panose="020B0604020202020204" pitchFamily="34" charset="0"/>
                <a:ea typeface="Calibri" panose="020F0502020204030204" pitchFamily="34" charset="0"/>
                <a:cs typeface="Arial" panose="020B0604020202020204" pitchFamily="34" charset="0"/>
              </a:rPr>
              <a:t>(85.P.Fary), </a:t>
            </a:r>
            <a:r>
              <a:rPr lang="cs-CZ" sz="1000" b="0" dirty="0" err="1">
                <a:latin typeface="Arial" panose="020B0604020202020204" pitchFamily="34" charset="0"/>
                <a:ea typeface="Calibri" panose="020F0502020204030204" pitchFamily="34" charset="0"/>
                <a:cs typeface="Arial" panose="020B0604020202020204" pitchFamily="34" charset="0"/>
              </a:rPr>
              <a:t>R.Slanička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M.Rejman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D.Beruška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M.Walter</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J.Gabriel</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err="1">
                <a:latin typeface="Arial" panose="020B0604020202020204" pitchFamily="34" charset="0"/>
                <a:ea typeface="Calibri" panose="020F0502020204030204" pitchFamily="34" charset="0"/>
                <a:cs typeface="Arial" panose="020B0604020202020204" pitchFamily="34" charset="0"/>
              </a:rPr>
              <a:t>Vedoucí:</a:t>
            </a:r>
            <a:r>
              <a:rPr lang="cs-CZ" sz="1000" b="0" dirty="0" err="1">
                <a:latin typeface="Arial" panose="020B0604020202020204" pitchFamily="34" charset="0"/>
                <a:ea typeface="Calibri" panose="020F0502020204030204" pitchFamily="34" charset="0"/>
                <a:cs typeface="Arial" panose="020B0604020202020204" pitchFamily="34" charset="0"/>
              </a:rPr>
              <a:t>M.Plíšek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Masér: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K,Zavřel</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J.Oborník-M.Sabo</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J.Šefčík</a:t>
            </a:r>
            <a:r>
              <a:rPr lang="cs-CZ" sz="1000" b="0" dirty="0">
                <a:latin typeface="Arial" panose="020B0604020202020204" pitchFamily="34" charset="0"/>
                <a:ea typeface="Calibri" panose="020F0502020204030204" pitchFamily="34" charset="0"/>
                <a:cs typeface="Arial" panose="020B0604020202020204" pitchFamily="34" charset="0"/>
              </a:rPr>
              <a:t>   Delegát: </a:t>
            </a:r>
            <a:r>
              <a:rPr lang="cs-CZ" sz="1000" b="0" dirty="0" err="1">
                <a:latin typeface="Arial" panose="020B0604020202020204" pitchFamily="34" charset="0"/>
                <a:ea typeface="Calibri" panose="020F0502020204030204" pitchFamily="34" charset="0"/>
                <a:cs typeface="Arial" panose="020B0604020202020204" pitchFamily="34" charset="0"/>
              </a:rPr>
              <a:t>J.Holub</a:t>
            </a:r>
            <a:r>
              <a:rPr lang="cs-CZ" sz="1000" b="0" dirty="0">
                <a:latin typeface="Arial" panose="020B0604020202020204" pitchFamily="34" charset="0"/>
                <a:ea typeface="Calibri" panose="020F0502020204030204" pitchFamily="34" charset="0"/>
                <a:cs typeface="Arial" panose="020B0604020202020204" pitchFamily="34" charset="0"/>
              </a:rPr>
              <a:t>   100 diváků </a:t>
            </a:r>
          </a:p>
        </p:txBody>
      </p:sp>
      <p:sp>
        <p:nvSpPr>
          <p:cNvPr id="7" name="TextovéPole 6"/>
          <p:cNvSpPr txBox="1"/>
          <p:nvPr/>
        </p:nvSpPr>
        <p:spPr>
          <a:xfrm>
            <a:off x="5734871" y="163116"/>
            <a:ext cx="4418233" cy="261610"/>
          </a:xfrm>
          <a:prstGeom prst="rect">
            <a:avLst/>
          </a:prstGeom>
          <a:solidFill>
            <a:srgbClr val="99FFCC"/>
          </a:solidFill>
          <a:effectLst>
            <a:softEdge rad="0"/>
          </a:effectLst>
        </p:spPr>
        <p:txBody>
          <a:bodyPr wrap="square" rtlCol="0">
            <a:spAutoFit/>
          </a:bodyPr>
          <a:lstStyle/>
          <a:p>
            <a:pPr algn="ctr"/>
            <a:r>
              <a:rPr lang="cs-CZ" sz="1100" dirty="0">
                <a:latin typeface="Arial Black" panose="020B0A04020102020204" pitchFamily="34" charset="0"/>
              </a:rPr>
              <a:t>Pokračování FK Slavoj Žatec – SK Štětí 13.10.2018</a:t>
            </a:r>
          </a:p>
        </p:txBody>
      </p:sp>
      <p:pic>
        <p:nvPicPr>
          <p:cNvPr id="8" name="Obrázek 7" descr="&lt;strong&gt;FK Slavoj Žatec&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8768" y="6116812"/>
            <a:ext cx="1152128" cy="815055"/>
          </a:xfrm>
          <a:prstGeom prst="rect">
            <a:avLst/>
          </a:prstGeom>
        </p:spPr>
      </p:pic>
      <p:sp>
        <p:nvSpPr>
          <p:cNvPr id="10" name="Obdélník 9"/>
          <p:cNvSpPr/>
          <p:nvPr/>
        </p:nvSpPr>
        <p:spPr>
          <a:xfrm>
            <a:off x="150814" y="1603276"/>
            <a:ext cx="4608512" cy="4680000"/>
          </a:xfrm>
          <a:prstGeom prst="rect">
            <a:avLst/>
          </a:prstGeom>
        </p:spPr>
        <p:txBody>
          <a:bodyPr wrap="square">
            <a:spAutoFit/>
          </a:bodyPr>
          <a:lstStyle/>
          <a:p>
            <a:pPr algn="ctr">
              <a:lnSpc>
                <a:spcPct val="107000"/>
              </a:lnSpc>
              <a:spcAft>
                <a:spcPts val="0"/>
              </a:spcAft>
            </a:pPr>
            <a:r>
              <a:rPr lang="cs-CZ" sz="1600" u="sng" dirty="0">
                <a:solidFill>
                  <a:srgbClr val="006600"/>
                </a:solidFill>
                <a:latin typeface="Arial Black" panose="020B0A04020102020204" pitchFamily="34" charset="0"/>
                <a:ea typeface="Calibri" panose="020F0502020204030204" pitchFamily="34" charset="0"/>
                <a:cs typeface="Arial" panose="020B0604020202020204" pitchFamily="34" charset="0"/>
              </a:rPr>
              <a:t>SK Sokol Brozany – SK Štětí</a:t>
            </a:r>
            <a:endParaRPr lang="cs-CZ" sz="11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u="sng" dirty="0">
                <a:solidFill>
                  <a:srgbClr val="006600"/>
                </a:solidFill>
                <a:latin typeface="Arial Black" panose="020B0A04020102020204" pitchFamily="34" charset="0"/>
                <a:ea typeface="Calibri" panose="020F0502020204030204" pitchFamily="34" charset="0"/>
                <a:cs typeface="Arial" panose="020B0604020202020204" pitchFamily="34" charset="0"/>
              </a:rPr>
              <a:t>7:6   PK (4:2)     </a:t>
            </a:r>
            <a:r>
              <a:rPr lang="cs-CZ" u="sng" dirty="0">
                <a:solidFill>
                  <a:srgbClr val="006600"/>
                </a:solidFill>
                <a:latin typeface="Arial Black" panose="020B0A04020102020204" pitchFamily="34" charset="0"/>
                <a:ea typeface="Calibri" panose="020F0502020204030204" pitchFamily="34" charset="0"/>
                <a:cs typeface="Arial" panose="020B0604020202020204" pitchFamily="34" charset="0"/>
              </a:rPr>
              <a:t>7.kolo 9.hrané  7.10.2018</a:t>
            </a:r>
            <a:endParaRPr lang="cs-CZ" sz="1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Další kolo Ústeckého přeboru čekalo starší žáky na hřišti v Lukavci, kde má pro letošek domácí prostředí Sokol Brozany. Nejelo se nám nejlépe, protože na zápasy nejprve starších a později mladších žáků se sešlo dohromady jen 12 hráčů. Nemoci 6 borců udělali své a už i tak hodně úzký kádr odjížděl v nelehké pozici. V 5. minutě už jsme také vytahovali míč ze sítě poprvé. V 8. minutě se nám sice podařilo vyrovnat,  24 gól v letošní sezóně vstřelil Pavel Prokopec, ale pak už jsme v pravidelných intervalech, které skončily ve 25. minutě 3x inkasovali. Přeskupili jsme řady a ve 27. minutě přišla krásná spolupráce, kterou můžeme zařadit mezi nejhezčí akci zápasu, sehrál ji Pavel Prokopec s Tomášem Kabelkou. Prvně jmenovaný s velkým citem přehodil obranu, za kterou si ještě lépe zaběhl Tomáš a upravil na přijatelnější výsledek z našeho pohledu 2:4. Věřili jsme si, že utkání ještě není ztracený, ale bohužel druhý poločas začal stejně jako první a to že jsme opět inkasovali.  V dalších minutách začal na hřišti úřadovat Pavel Prokopec. 39. minuta 3:5 Prokopec, 41. minuta 4:5 Prokopec, 47. minuta 5:5 Prokopec. Když jsme se v 55. minutě dostali dokonce do vedení 6:5, kdo dal branku nemusíte hádat, byl to Pavel Prokopec, tak jsme věřili, že už to dotáhneme do vítězného konce. 	V poslední minutě jsme ale zahráli dost netakticky a místo zajištěné obrany jsme se tlačili do útoku, tak toho domácí využili a vyrovnali na konečných 6:6. Kopali se pokutové kopy, ve kterých byli domácí úspěšnější.</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P.Prokopec</a:t>
            </a:r>
            <a:r>
              <a:rPr lang="cs-CZ" sz="1000" b="0" dirty="0">
                <a:latin typeface="Arial" panose="020B0604020202020204" pitchFamily="34" charset="0"/>
                <a:ea typeface="Calibri" panose="020F0502020204030204" pitchFamily="34" charset="0"/>
                <a:cs typeface="Arial" panose="020B0604020202020204" pitchFamily="34" charset="0"/>
              </a:rPr>
              <a:t> 5, </a:t>
            </a:r>
            <a:r>
              <a:rPr lang="cs-CZ" sz="1000" b="0" dirty="0" err="1">
                <a:latin typeface="Arial" panose="020B0604020202020204" pitchFamily="34" charset="0"/>
                <a:ea typeface="Calibri" panose="020F0502020204030204" pitchFamily="34" charset="0"/>
                <a:cs typeface="Arial" panose="020B0604020202020204" pitchFamily="34" charset="0"/>
              </a:rPr>
              <a:t>T.Kabelka</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P.Hůrka-P.Prokopec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T.Kabelka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D.Ivanič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A.Šabák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D.Lančarič</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B.Koleničová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P.Oliva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L.Holec-M.Endler</a:t>
            </a:r>
            <a:r>
              <a:rPr lang="cs-CZ" sz="1000" b="0" dirty="0">
                <a:latin typeface="Arial" panose="020B0604020202020204" pitchFamily="34" charset="0"/>
                <a:ea typeface="Calibri" panose="020F0502020204030204" pitchFamily="34" charset="0"/>
                <a:cs typeface="Arial" panose="020B0604020202020204" pitchFamily="34" charset="0"/>
              </a:rPr>
              <a:t>(laik), </a:t>
            </a:r>
            <a:r>
              <a:rPr lang="cs-CZ" sz="1000" b="0" dirty="0" err="1">
                <a:latin typeface="Arial" panose="020B0604020202020204" pitchFamily="34" charset="0"/>
                <a:ea typeface="Calibri" panose="020F0502020204030204" pitchFamily="34" charset="0"/>
                <a:cs typeface="Arial" panose="020B0604020202020204" pitchFamily="34" charset="0"/>
              </a:rPr>
              <a:t>D.Németh</a:t>
            </a:r>
            <a:r>
              <a:rPr lang="cs-CZ" sz="1000" b="0" dirty="0">
                <a:latin typeface="Arial" panose="020B0604020202020204" pitchFamily="34" charset="0"/>
                <a:ea typeface="Calibri" panose="020F0502020204030204" pitchFamily="34" charset="0"/>
                <a:cs typeface="Arial" panose="020B0604020202020204" pitchFamily="34" charset="0"/>
              </a:rPr>
              <a:t>(laik)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ovéPole 10"/>
          <p:cNvSpPr txBox="1"/>
          <p:nvPr/>
        </p:nvSpPr>
        <p:spPr>
          <a:xfrm>
            <a:off x="143992" y="93866"/>
            <a:ext cx="4608512" cy="1323439"/>
          </a:xfrm>
          <a:prstGeom prst="rect">
            <a:avLst/>
          </a:prstGeom>
          <a:solidFill>
            <a:srgbClr val="FFFF00"/>
          </a:solidFill>
          <a:effectLst>
            <a:innerShdw blurRad="63500" dist="558800" dir="2700000">
              <a:srgbClr val="FF3399"/>
            </a:innerShdw>
            <a:softEdge rad="0"/>
          </a:effectLst>
        </p:spPr>
        <p:txBody>
          <a:bodyPr wrap="square" rtlCol="0">
            <a:spAutoFit/>
          </a:bodyPr>
          <a:lstStyle/>
          <a:p>
            <a:pPr algn="ctr"/>
            <a:r>
              <a:rPr lang="cs-CZ" sz="2000" dirty="0">
                <a:latin typeface="Arial Black" panose="020B0A04020102020204" pitchFamily="34" charset="0"/>
              </a:rPr>
              <a:t>Z 2:5 to starší žáci dotáhli na vedení 6:5. Domácí vyrovnali v poslední minutě a vyšli jim i penalty </a:t>
            </a:r>
          </a:p>
        </p:txBody>
      </p:sp>
      <p:pic>
        <p:nvPicPr>
          <p:cNvPr id="12" name="Obrázek 11" descr="20 Carton &lt;strong&gt;Soccer&lt;/strong&gt; &lt;strong&gt;Player&lt;/strong&gt;. Kids in National Jerseys • Elso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344" y="6131328"/>
            <a:ext cx="652047" cy="883196"/>
          </a:xfrm>
          <a:prstGeom prst="rect">
            <a:avLst/>
          </a:prstGeom>
        </p:spPr>
      </p:pic>
      <p:sp>
        <p:nvSpPr>
          <p:cNvPr id="9" name="TextovéPole 8">
            <a:extLst>
              <a:ext uri="{FF2B5EF4-FFF2-40B4-BE49-F238E27FC236}">
                <a16:creationId xmlns:a16="http://schemas.microsoft.com/office/drawing/2014/main" id="{EFB522D9-E919-45D1-8DDA-89DF5B32F7F6}"/>
              </a:ext>
            </a:extLst>
          </p:cNvPr>
          <p:cNvSpPr txBox="1"/>
          <p:nvPr/>
        </p:nvSpPr>
        <p:spPr>
          <a:xfrm>
            <a:off x="7912312" y="6931868"/>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3" name="TextovéPole 12">
            <a:extLst>
              <a:ext uri="{FF2B5EF4-FFF2-40B4-BE49-F238E27FC236}">
                <a16:creationId xmlns:a16="http://schemas.microsoft.com/office/drawing/2014/main" id="{925C7352-18DD-4F05-8813-CC4717BDC1F2}"/>
              </a:ext>
            </a:extLst>
          </p:cNvPr>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139</TotalTime>
  <Words>3902</Words>
  <Application>Microsoft Office PowerPoint</Application>
  <PresentationFormat>Vlastní</PresentationFormat>
  <Paragraphs>1582</Paragraphs>
  <Slides>16</Slides>
  <Notes>4</Notes>
  <HiddenSlides>0</HiddenSlides>
  <MMClips>0</MMClips>
  <ScaleCrop>false</ScaleCrop>
  <HeadingPairs>
    <vt:vector size="6" baseType="variant">
      <vt:variant>
        <vt:lpstr>Použitá písma</vt:lpstr>
      </vt:variant>
      <vt:variant>
        <vt:i4>38</vt:i4>
      </vt:variant>
      <vt:variant>
        <vt:lpstr>Motiv</vt:lpstr>
      </vt:variant>
      <vt:variant>
        <vt:i4>1</vt:i4>
      </vt:variant>
      <vt:variant>
        <vt:lpstr>Nadpisy snímků</vt:lpstr>
      </vt:variant>
      <vt:variant>
        <vt:i4>16</vt:i4>
      </vt:variant>
    </vt:vector>
  </HeadingPairs>
  <TitlesOfParts>
    <vt:vector size="55" baseType="lpstr">
      <vt:lpstr>Microsoft YaHei UI</vt:lpstr>
      <vt:lpstr>Yu Gothic UI Semibold</vt:lpstr>
      <vt:lpstr>Albertus MT</vt:lpstr>
      <vt:lpstr>Algerian</vt:lpstr>
      <vt:lpstr>AngsanaUPC</vt:lpstr>
      <vt:lpstr>Arial</vt:lpstr>
      <vt:lpstr>Arial Black</vt:lpstr>
      <vt:lpstr>Arial Rounded MT Bold</vt:lpstr>
      <vt:lpstr>Bahnschrift SemiBold Condensed</vt:lpstr>
      <vt:lpstr>Bodoni MT Black</vt:lpstr>
      <vt:lpstr>Bookman Old Style</vt:lpstr>
      <vt:lpstr>Calibri</vt:lpstr>
      <vt:lpstr>Century Gothic</vt:lpstr>
      <vt:lpstr>Eras Bold ITC</vt:lpstr>
      <vt:lpstr>FangSong</vt:lpstr>
      <vt:lpstr>Franklin Gothic Heavy</vt:lpstr>
      <vt:lpstr>Georgia</vt:lpstr>
      <vt:lpstr>Georgia Pro Cond Black</vt:lpstr>
      <vt:lpstr>Gungsuh</vt:lpstr>
      <vt:lpstr>GungsuhChe</vt:lpstr>
      <vt:lpstr>Hadassah Friedlaender</vt:lpstr>
      <vt:lpstr>Helvetica</vt:lpstr>
      <vt:lpstr>Imprint MT Shadow</vt:lpstr>
      <vt:lpstr>Jokerman</vt:lpstr>
      <vt:lpstr>Khmer UI</vt:lpstr>
      <vt:lpstr>KodchiangUPC</vt:lpstr>
      <vt:lpstr>Miriam</vt:lpstr>
      <vt:lpstr>Modern No. 20</vt:lpstr>
      <vt:lpstr>Rockwell</vt:lpstr>
      <vt:lpstr>Rockwell Nova Extra Bold</vt:lpstr>
      <vt:lpstr>Segoe UI Black</vt:lpstr>
      <vt:lpstr>Sitka Small</vt:lpstr>
      <vt:lpstr>STHupo</vt:lpstr>
      <vt:lpstr>Times New Roman</vt:lpstr>
      <vt:lpstr>Verdana</vt:lpstr>
      <vt:lpstr>Vineta BT</vt:lpstr>
      <vt:lpstr>Wide Latin</vt:lpstr>
      <vt:lpstr>Yu Mincho Demibold</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22615</cp:revision>
  <cp:lastPrinted>2017-10-26T04:05:10Z</cp:lastPrinted>
  <dcterms:created xsi:type="dcterms:W3CDTF">2001-03-12T13:44:53Z</dcterms:created>
  <dcterms:modified xsi:type="dcterms:W3CDTF">2018-10-23T20:53:26Z</dcterms:modified>
</cp:coreProperties>
</file>