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webextensions/webextension5.xml" ContentType="application/vnd.ms-office.webextension+xml"/>
  <Override PartName="/ppt/webextensions/webextension6.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4"/>
  </p:notesMasterIdLst>
  <p:handoutMasterIdLst>
    <p:handoutMasterId r:id="rId25"/>
  </p:handoutMasterIdLst>
  <p:sldIdLst>
    <p:sldId id="258" r:id="rId2"/>
    <p:sldId id="323" r:id="rId3"/>
    <p:sldId id="324" r:id="rId4"/>
    <p:sldId id="325" r:id="rId5"/>
    <p:sldId id="326" r:id="rId6"/>
    <p:sldId id="327" r:id="rId7"/>
    <p:sldId id="328" r:id="rId8"/>
    <p:sldId id="329" r:id="rId9"/>
    <p:sldId id="332" r:id="rId10"/>
    <p:sldId id="333" r:id="rId11"/>
    <p:sldId id="330" r:id="rId12"/>
    <p:sldId id="331" r:id="rId13"/>
    <p:sldId id="334" r:id="rId14"/>
    <p:sldId id="335" r:id="rId15"/>
    <p:sldId id="336" r:id="rId16"/>
    <p:sldId id="337" r:id="rId17"/>
    <p:sldId id="338" r:id="rId18"/>
    <p:sldId id="339" r:id="rId19"/>
    <p:sldId id="340" r:id="rId20"/>
    <p:sldId id="341" r:id="rId21"/>
    <p:sldId id="342" r:id="rId22"/>
    <p:sldId id="343" r:id="rId23"/>
  </p:sldIdLst>
  <p:sldSz cx="10225088" cy="7239000"/>
  <p:notesSz cx="6797675" cy="9926638"/>
  <p:defaultTextStyle>
    <a:defPPr>
      <a:defRPr lang="cs-CZ"/>
    </a:defPPr>
    <a:lvl1pPr algn="l" rtl="0" fontAlgn="base">
      <a:spcBef>
        <a:spcPct val="0"/>
      </a:spcBef>
      <a:spcAft>
        <a:spcPct val="0"/>
      </a:spcAft>
      <a:defRPr sz="1200" b="1" kern="1200">
        <a:solidFill>
          <a:schemeClr val="tx1"/>
        </a:solidFill>
        <a:latin typeface="Arial Rounded MT Bold" pitchFamily="34" charset="0"/>
        <a:ea typeface="+mn-ea"/>
        <a:cs typeface="+mn-cs"/>
      </a:defRPr>
    </a:lvl1pPr>
    <a:lvl2pPr marL="455613" indent="1588" algn="l" rtl="0" fontAlgn="base">
      <a:spcBef>
        <a:spcPct val="0"/>
      </a:spcBef>
      <a:spcAft>
        <a:spcPct val="0"/>
      </a:spcAft>
      <a:defRPr sz="1200" b="1" kern="1200">
        <a:solidFill>
          <a:schemeClr val="tx1"/>
        </a:solidFill>
        <a:latin typeface="Arial Rounded MT Bold" pitchFamily="34" charset="0"/>
        <a:ea typeface="+mn-ea"/>
        <a:cs typeface="+mn-cs"/>
      </a:defRPr>
    </a:lvl2pPr>
    <a:lvl3pPr marL="912813" indent="1588" algn="l" rtl="0" fontAlgn="base">
      <a:spcBef>
        <a:spcPct val="0"/>
      </a:spcBef>
      <a:spcAft>
        <a:spcPct val="0"/>
      </a:spcAft>
      <a:defRPr sz="1200" b="1" kern="1200">
        <a:solidFill>
          <a:schemeClr val="tx1"/>
        </a:solidFill>
        <a:latin typeface="Arial Rounded MT Bold" pitchFamily="34" charset="0"/>
        <a:ea typeface="+mn-ea"/>
        <a:cs typeface="+mn-cs"/>
      </a:defRPr>
    </a:lvl3pPr>
    <a:lvl4pPr marL="1370013" indent="1588" algn="l" rtl="0" fontAlgn="base">
      <a:spcBef>
        <a:spcPct val="0"/>
      </a:spcBef>
      <a:spcAft>
        <a:spcPct val="0"/>
      </a:spcAft>
      <a:defRPr sz="1200" b="1" kern="1200">
        <a:solidFill>
          <a:schemeClr val="tx1"/>
        </a:solidFill>
        <a:latin typeface="Arial Rounded MT Bold" pitchFamily="34" charset="0"/>
        <a:ea typeface="+mn-ea"/>
        <a:cs typeface="+mn-cs"/>
      </a:defRPr>
    </a:lvl4pPr>
    <a:lvl5pPr marL="1827213" indent="1588" algn="l" rtl="0" fontAlgn="base">
      <a:spcBef>
        <a:spcPct val="0"/>
      </a:spcBef>
      <a:spcAft>
        <a:spcPct val="0"/>
      </a:spcAft>
      <a:defRPr sz="1200" b="1" kern="1200">
        <a:solidFill>
          <a:schemeClr val="tx1"/>
        </a:solidFill>
        <a:latin typeface="Arial Rounded MT Bold" pitchFamily="34" charset="0"/>
        <a:ea typeface="+mn-ea"/>
        <a:cs typeface="+mn-cs"/>
      </a:defRPr>
    </a:lvl5pPr>
    <a:lvl6pPr marL="2286000" algn="l" defTabSz="914400" rtl="0" eaLnBrk="1" latinLnBrk="0" hangingPunct="1">
      <a:defRPr sz="1200" b="1" kern="1200">
        <a:solidFill>
          <a:schemeClr val="tx1"/>
        </a:solidFill>
        <a:latin typeface="Arial Rounded MT Bold" pitchFamily="34" charset="0"/>
        <a:ea typeface="+mn-ea"/>
        <a:cs typeface="+mn-cs"/>
      </a:defRPr>
    </a:lvl6pPr>
    <a:lvl7pPr marL="2743200" algn="l" defTabSz="914400" rtl="0" eaLnBrk="1" latinLnBrk="0" hangingPunct="1">
      <a:defRPr sz="1200" b="1" kern="1200">
        <a:solidFill>
          <a:schemeClr val="tx1"/>
        </a:solidFill>
        <a:latin typeface="Arial Rounded MT Bold" pitchFamily="34" charset="0"/>
        <a:ea typeface="+mn-ea"/>
        <a:cs typeface="+mn-cs"/>
      </a:defRPr>
    </a:lvl7pPr>
    <a:lvl8pPr marL="3200400" algn="l" defTabSz="914400" rtl="0" eaLnBrk="1" latinLnBrk="0" hangingPunct="1">
      <a:defRPr sz="1200" b="1" kern="1200">
        <a:solidFill>
          <a:schemeClr val="tx1"/>
        </a:solidFill>
        <a:latin typeface="Arial Rounded MT Bold" pitchFamily="34" charset="0"/>
        <a:ea typeface="+mn-ea"/>
        <a:cs typeface="+mn-cs"/>
      </a:defRPr>
    </a:lvl8pPr>
    <a:lvl9pPr marL="3657600" algn="l" defTabSz="914400" rtl="0" eaLnBrk="1" latinLnBrk="0" hangingPunct="1">
      <a:defRPr sz="1200" b="1" kern="1200">
        <a:solidFill>
          <a:schemeClr val="tx1"/>
        </a:solidFill>
        <a:latin typeface="Arial Rounded MT Bold" pitchFamily="34" charset="0"/>
        <a:ea typeface="+mn-ea"/>
        <a:cs typeface="+mn-cs"/>
      </a:defRPr>
    </a:lvl9pPr>
  </p:defaultTextStyle>
  <p:extLst>
    <p:ext uri="{EFAFB233-063F-42B5-8137-9DF3F51BA10A}">
      <p15:sldGuideLst xmlns:p15="http://schemas.microsoft.com/office/powerpoint/2012/main">
        <p15:guide id="1" orient="horz" pos="2371" userDrawn="1">
          <p15:clr>
            <a:srgbClr val="A4A3A4"/>
          </p15:clr>
        </p15:guide>
        <p15:guide id="2" pos="3221"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90F57F"/>
    <a:srgbClr val="000099"/>
    <a:srgbClr val="0033CC"/>
    <a:srgbClr val="66FF66"/>
    <a:srgbClr val="00FFCC"/>
    <a:srgbClr val="00CC00"/>
    <a:srgbClr val="66FFFF"/>
    <a:srgbClr val="FF00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Styl s motivem 1 – zvýraznění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12C8C85-51F0-491E-9774-3900AFEF0FD7}" styleName="Světlý styl 2 – zvýraznění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Světlý styl 2 – zvýraznění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Světlý styl 2 – zvýraznění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C2FFA5D-87B4-456A-9821-1D502468CF0F}" styleName="Styl s motivem 1 – zvýraznění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6D9F66E-5EB9-4882-86FB-DCBF35E3C3E4}" styleName="Střední styl 4 – zvýraznění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Styl s motivem 1 – zvýraznění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980" autoAdjust="0"/>
    <p:restoredTop sz="95455" autoAdjust="0"/>
  </p:normalViewPr>
  <p:slideViewPr>
    <p:cSldViewPr>
      <p:cViewPr varScale="1">
        <p:scale>
          <a:sx n="86" d="100"/>
          <a:sy n="86" d="100"/>
        </p:scale>
        <p:origin x="642" y="72"/>
      </p:cViewPr>
      <p:guideLst>
        <p:guide orient="horz" pos="2371"/>
        <p:guide pos="322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3444" y="-102"/>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933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b="0">
                <a:effectLst/>
                <a:latin typeface="Times New Roman" pitchFamily="18" charset="0"/>
              </a:defRPr>
            </a:lvl1pPr>
          </a:lstStyle>
          <a:p>
            <a:pPr>
              <a:defRPr/>
            </a:pPr>
            <a:endParaRPr lang="cs-CZ" dirty="0"/>
          </a:p>
        </p:txBody>
      </p:sp>
      <p:sp>
        <p:nvSpPr>
          <p:cNvPr id="73933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b="0">
                <a:effectLst/>
                <a:latin typeface="Times New Roman" pitchFamily="18" charset="0"/>
              </a:defRPr>
            </a:lvl1pPr>
          </a:lstStyle>
          <a:p>
            <a:pPr>
              <a:defRPr/>
            </a:pPr>
            <a:fld id="{DE138A7D-C59D-468B-9B86-11383E02ACDF}" type="slidenum">
              <a:rPr lang="cs-CZ"/>
              <a:pPr>
                <a:defRPr/>
              </a:pPr>
              <a:t>‹#›</a:t>
            </a:fld>
            <a:endParaRPr lang="cs-CZ"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5"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r" defTabSz="927100" eaLnBrk="0" hangingPunct="0">
              <a:defRPr b="0">
                <a:effectLst/>
                <a:latin typeface="Times New Roman" pitchFamily="18" charset="0"/>
              </a:defRPr>
            </a:lvl1pPr>
          </a:lstStyle>
          <a:p>
            <a:pPr>
              <a:defRPr/>
            </a:pPr>
            <a:endParaRPr lang="cs-CZ" dirty="0"/>
          </a:p>
        </p:txBody>
      </p:sp>
      <p:sp>
        <p:nvSpPr>
          <p:cNvPr id="20484" name="Rectangle 4"/>
          <p:cNvSpPr>
            <a:spLocks noGrp="1" noRot="1" noChangeAspect="1" noChangeArrowheads="1" noTextEdit="1"/>
          </p:cNvSpPr>
          <p:nvPr>
            <p:ph type="sldImg" idx="2"/>
          </p:nvPr>
        </p:nvSpPr>
        <p:spPr bwMode="auto">
          <a:xfrm>
            <a:off x="771525" y="742950"/>
            <a:ext cx="5257800"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8050" y="4714875"/>
            <a:ext cx="4981575" cy="4468813"/>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307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9"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r" defTabSz="927100" eaLnBrk="0" hangingPunct="0">
              <a:defRPr b="0">
                <a:effectLst/>
                <a:latin typeface="Times New Roman" pitchFamily="18" charset="0"/>
              </a:defRPr>
            </a:lvl1pPr>
          </a:lstStyle>
          <a:p>
            <a:pPr>
              <a:defRPr/>
            </a:pPr>
            <a:fld id="{20B747F7-71EF-448E-A475-6483FF2EFE4D}" type="slidenum">
              <a:rPr lang="cs-CZ"/>
              <a:pPr>
                <a:defRPr/>
              </a:pPr>
              <a:t>‹#›</a:t>
            </a:fld>
            <a:endParaRPr lang="cs-CZ"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623" algn="l" defTabSz="914249" rtl="0" eaLnBrk="1" latinLnBrk="0" hangingPunct="1">
      <a:defRPr sz="1200" kern="1200">
        <a:solidFill>
          <a:schemeClr val="tx1"/>
        </a:solidFill>
        <a:latin typeface="+mn-lt"/>
        <a:ea typeface="+mn-ea"/>
        <a:cs typeface="+mn-cs"/>
      </a:defRPr>
    </a:lvl6pPr>
    <a:lvl7pPr marL="2742748" algn="l" defTabSz="914249" rtl="0" eaLnBrk="1" latinLnBrk="0" hangingPunct="1">
      <a:defRPr sz="1200" kern="1200">
        <a:solidFill>
          <a:schemeClr val="tx1"/>
        </a:solidFill>
        <a:latin typeface="+mn-lt"/>
        <a:ea typeface="+mn-ea"/>
        <a:cs typeface="+mn-cs"/>
      </a:defRPr>
    </a:lvl7pPr>
    <a:lvl8pPr marL="3199872" algn="l" defTabSz="914249" rtl="0" eaLnBrk="1" latinLnBrk="0" hangingPunct="1">
      <a:defRPr sz="1200" kern="1200">
        <a:solidFill>
          <a:schemeClr val="tx1"/>
        </a:solidFill>
        <a:latin typeface="+mn-lt"/>
        <a:ea typeface="+mn-ea"/>
        <a:cs typeface="+mn-cs"/>
      </a:defRPr>
    </a:lvl8pPr>
    <a:lvl9pPr marL="3656998" algn="l" defTabSz="9142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F40327D-6606-44B4-ABD4-C33AD6237FDF}" type="slidenum">
              <a:rPr lang="cs-CZ" smtClean="0"/>
              <a:pPr/>
              <a:t>1</a:t>
            </a:fld>
            <a:endParaRPr lang="cs-CZ" dirty="0"/>
          </a:p>
        </p:txBody>
      </p:sp>
      <p:sp>
        <p:nvSpPr>
          <p:cNvPr id="22531" name="Rectangle 2"/>
          <p:cNvSpPr>
            <a:spLocks noGrp="1" noRot="1" noChangeAspect="1" noChangeArrowheads="1" noTextEdit="1"/>
          </p:cNvSpPr>
          <p:nvPr>
            <p:ph type="sldImg"/>
          </p:nvPr>
        </p:nvSpPr>
        <p:spPr>
          <a:xfrm>
            <a:off x="771525" y="742950"/>
            <a:ext cx="5257800" cy="3722688"/>
          </a:xfrm>
          <a:ln/>
        </p:spPr>
      </p:sp>
      <p:sp>
        <p:nvSpPr>
          <p:cNvPr id="22532" name="Rectangle 3"/>
          <p:cNvSpPr>
            <a:spLocks noGrp="1" noChangeArrowheads="1"/>
          </p:cNvSpPr>
          <p:nvPr>
            <p:ph type="body" idx="1"/>
          </p:nvPr>
        </p:nvSpPr>
        <p:spPr>
          <a:noFill/>
          <a:ln/>
        </p:spPr>
        <p:txBody>
          <a:bodyPr/>
          <a:lstStyle/>
          <a:p>
            <a:pPr eaLnBrk="1" hangingPunct="1"/>
            <a:endParaRPr lang="cs-CZ"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2</a:t>
            </a:fld>
            <a:endParaRPr lang="cs-CZ"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66883" y="2249491"/>
            <a:ext cx="8691325" cy="1550987"/>
          </a:xfrm>
        </p:spPr>
        <p:txBody>
          <a:bodyPr/>
          <a:lstStyle/>
          <a:p>
            <a:r>
              <a:rPr lang="cs-CZ"/>
              <a:t>Klepnutím lze upravit styl předlohy nadpisů.</a:t>
            </a:r>
          </a:p>
        </p:txBody>
      </p:sp>
      <p:sp>
        <p:nvSpPr>
          <p:cNvPr id="3" name="Podnadpis 2"/>
          <p:cNvSpPr>
            <a:spLocks noGrp="1"/>
          </p:cNvSpPr>
          <p:nvPr>
            <p:ph type="subTitle" idx="1"/>
          </p:nvPr>
        </p:nvSpPr>
        <p:spPr>
          <a:xfrm>
            <a:off x="1533763" y="4102101"/>
            <a:ext cx="7157562" cy="18494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67813FEE-B4C6-4734-BBFB-D53EBA7F6DDA}" type="slidenum">
              <a:rPr lang="cs-CZ"/>
              <a:pPr>
                <a:defRPr/>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0FAC9C1A-A1BD-4539-8562-CFD3F641A6FE}" type="slidenum">
              <a:rPr lang="cs-CZ"/>
              <a:pPr>
                <a:defRPr/>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285378" y="642938"/>
            <a:ext cx="2172830" cy="57912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766883" y="642938"/>
            <a:ext cx="6367011" cy="57912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C28CDC8A-FA1A-4126-A4B7-7C6353A1FE31}" type="slidenum">
              <a:rPr lang="cs-CZ"/>
              <a:pPr>
                <a:defRPr/>
              </a:pPr>
              <a:t>‹#›</a:t>
            </a:fld>
            <a:endParaRPr lang="cs-CZ"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766883" y="642938"/>
            <a:ext cx="8691325" cy="579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C063A1D7-C5C0-43E2-A8FF-DB09985E01A9}" type="slidenum">
              <a:rPr lang="cs-CZ"/>
              <a:pPr>
                <a:defRPr/>
              </a:pPr>
              <a:t>‹#›</a:t>
            </a:fld>
            <a:endParaRPr lang="cs-CZ"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766883" y="642938"/>
            <a:ext cx="8691325" cy="1206500"/>
          </a:xfrm>
        </p:spPr>
        <p:txBody>
          <a:bodyPr/>
          <a:lstStyle/>
          <a:p>
            <a:r>
              <a:rPr lang="cs-CZ"/>
              <a:t>Klepnutím lze upravit styl předlohy nadpisů.</a:t>
            </a:r>
          </a:p>
        </p:txBody>
      </p:sp>
      <p:sp>
        <p:nvSpPr>
          <p:cNvPr id="3" name="Zástupný symbol pro obsah 2"/>
          <p:cNvSpPr>
            <a:spLocks noGrp="1"/>
          </p:cNvSpPr>
          <p:nvPr>
            <p:ph sz="half" idx="1"/>
          </p:nvPr>
        </p:nvSpPr>
        <p:spPr>
          <a:xfrm>
            <a:off x="766884" y="2090738"/>
            <a:ext cx="4269921" cy="43434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5188289" y="2090738"/>
            <a:ext cx="4269921" cy="20955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5188289" y="4338638"/>
            <a:ext cx="4269921" cy="20955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dirty="0"/>
          </a:p>
        </p:txBody>
      </p:sp>
      <p:sp>
        <p:nvSpPr>
          <p:cNvPr id="7"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8" name="Rectangle 6"/>
          <p:cNvSpPr>
            <a:spLocks noGrp="1" noChangeArrowheads="1"/>
          </p:cNvSpPr>
          <p:nvPr>
            <p:ph type="sldNum" sz="quarter" idx="12"/>
          </p:nvPr>
        </p:nvSpPr>
        <p:spPr>
          <a:ln/>
        </p:spPr>
        <p:txBody>
          <a:bodyPr/>
          <a:lstStyle>
            <a:lvl1pPr>
              <a:defRPr/>
            </a:lvl1pPr>
          </a:lstStyle>
          <a:p>
            <a:pPr>
              <a:defRPr/>
            </a:pPr>
            <a:fld id="{334CB79B-4FE7-4C4F-866E-570FECB6BB3E}" type="slidenum">
              <a:rPr lang="cs-CZ"/>
              <a:pPr>
                <a:defRPr/>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9E8FB2F0-7C24-410E-9E5E-E150E2696A95}" type="slidenum">
              <a:rPr lang="cs-CZ"/>
              <a:pPr>
                <a:defRPr/>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07909" y="4651378"/>
            <a:ext cx="8691325" cy="14382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807909" y="3068641"/>
            <a:ext cx="8691325" cy="15827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85F300B4-4A49-46D8-BC59-5964B5FA7FDC}" type="slidenum">
              <a:rPr lang="cs-CZ"/>
              <a:pPr>
                <a:defRPr/>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766884" y="2090738"/>
            <a:ext cx="4269921"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188289" y="2090738"/>
            <a:ext cx="4269921"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24991BCE-55FC-4FBE-9A69-0A302406C940}" type="slidenum">
              <a:rPr lang="cs-CZ"/>
              <a:pPr>
                <a:defRPr/>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11256" y="290513"/>
            <a:ext cx="9202579" cy="12065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511256" y="1620841"/>
            <a:ext cx="4517658"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511256" y="2295528"/>
            <a:ext cx="4517658"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5194598" y="1620841"/>
            <a:ext cx="4519237"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5194598" y="2295528"/>
            <a:ext cx="4519237"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dirty="0"/>
          </a:p>
        </p:txBody>
      </p:sp>
      <p:sp>
        <p:nvSpPr>
          <p:cNvPr id="8"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9" name="Rectangle 6"/>
          <p:cNvSpPr>
            <a:spLocks noGrp="1" noChangeArrowheads="1"/>
          </p:cNvSpPr>
          <p:nvPr>
            <p:ph type="sldNum" sz="quarter" idx="12"/>
          </p:nvPr>
        </p:nvSpPr>
        <p:spPr>
          <a:ln/>
        </p:spPr>
        <p:txBody>
          <a:bodyPr/>
          <a:lstStyle>
            <a:lvl1pPr>
              <a:defRPr/>
            </a:lvl1pPr>
          </a:lstStyle>
          <a:p>
            <a:pPr>
              <a:defRPr/>
            </a:pPr>
            <a:fld id="{2B75CD68-748F-49FC-A8F8-26B3BA3D179F}" type="slidenum">
              <a:rPr lang="cs-CZ"/>
              <a:pPr>
                <a:defRPr/>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9A82F5D3-FD1D-4326-ABE5-0B29D19516B3}" type="slidenum">
              <a:rPr lang="cs-CZ"/>
              <a:pPr>
                <a:defRPr/>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dirty="0"/>
          </a:p>
        </p:txBody>
      </p:sp>
      <p:sp>
        <p:nvSpPr>
          <p:cNvPr id="3"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4" name="Rectangle 6"/>
          <p:cNvSpPr>
            <a:spLocks noGrp="1" noChangeArrowheads="1"/>
          </p:cNvSpPr>
          <p:nvPr>
            <p:ph type="sldNum" sz="quarter" idx="12"/>
          </p:nvPr>
        </p:nvSpPr>
        <p:spPr>
          <a:ln/>
        </p:spPr>
        <p:txBody>
          <a:bodyPr/>
          <a:lstStyle>
            <a:lvl1pPr>
              <a:defRPr/>
            </a:lvl1pPr>
          </a:lstStyle>
          <a:p>
            <a:pPr>
              <a:defRPr/>
            </a:pPr>
            <a:fld id="{E24A45F9-00F6-4F64-9368-FD5ACF48D365}" type="slidenum">
              <a:rPr lang="cs-CZ"/>
              <a:pPr>
                <a:defRPr/>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11256" y="288925"/>
            <a:ext cx="3364180" cy="12255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998516" y="288928"/>
            <a:ext cx="5715319" cy="6176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511256" y="1514478"/>
            <a:ext cx="3364180" cy="4951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6C94C4C4-4C1F-40F5-9437-A29B4D8879FF}" type="slidenum">
              <a:rPr lang="cs-CZ"/>
              <a:pPr>
                <a:defRPr/>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003991" y="5067300"/>
            <a:ext cx="6135053" cy="59848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003991" y="646114"/>
            <a:ext cx="6135053"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a:p>
        </p:txBody>
      </p:sp>
      <p:sp>
        <p:nvSpPr>
          <p:cNvPr id="4" name="Zástupný symbol pro text 3"/>
          <p:cNvSpPr>
            <a:spLocks noGrp="1"/>
          </p:cNvSpPr>
          <p:nvPr>
            <p:ph type="body" sz="half" idx="2"/>
          </p:nvPr>
        </p:nvSpPr>
        <p:spPr>
          <a:xfrm>
            <a:off x="2003991" y="5665788"/>
            <a:ext cx="6135053" cy="8493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9C8AAC03-3320-4432-9865-FAF754976B98}" type="slidenum">
              <a:rPr lang="cs-CZ"/>
              <a:pPr>
                <a:defRPr/>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66883" y="642938"/>
            <a:ext cx="8691325" cy="1206500"/>
          </a:xfrm>
          <a:prstGeom prst="rect">
            <a:avLst/>
          </a:prstGeom>
          <a:noFill/>
          <a:ln w="9525">
            <a:noFill/>
            <a:miter lim="800000"/>
            <a:headEnd/>
            <a:tailEnd/>
          </a:ln>
        </p:spPr>
        <p:txBody>
          <a:bodyPr vert="horz" wrap="square" lIns="95745" tIns="47872" rIns="95745" bIns="47872" numCol="1" anchor="ctr" anchorCtr="0" compatLnSpc="1">
            <a:prstTxWarp prst="textNoShape">
              <a:avLst/>
            </a:prstTxWarp>
          </a:bodyPr>
          <a:lstStyle/>
          <a:p>
            <a:pPr lvl="0"/>
            <a:r>
              <a:rPr lang="cs-CZ"/>
              <a:t>Klepnutím lze upravit styl předlohy nadpisů.</a:t>
            </a:r>
          </a:p>
        </p:txBody>
      </p:sp>
      <p:sp>
        <p:nvSpPr>
          <p:cNvPr id="10243" name="Rectangle 3"/>
          <p:cNvSpPr>
            <a:spLocks noGrp="1" noChangeArrowheads="1"/>
          </p:cNvSpPr>
          <p:nvPr>
            <p:ph type="body" idx="1"/>
          </p:nvPr>
        </p:nvSpPr>
        <p:spPr bwMode="auto">
          <a:xfrm>
            <a:off x="766883" y="2090738"/>
            <a:ext cx="8691325" cy="4343400"/>
          </a:xfrm>
          <a:prstGeom prst="rect">
            <a:avLst/>
          </a:prstGeom>
          <a:noFill/>
          <a:ln w="9525">
            <a:noFill/>
            <a:miter lim="800000"/>
            <a:headEnd/>
            <a:tailEnd/>
          </a:ln>
        </p:spPr>
        <p:txBody>
          <a:bodyPr vert="horz" wrap="square" lIns="95745" tIns="47872" rIns="95745" bIns="47872"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766884" y="6596063"/>
            <a:ext cx="2130227"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l" eaLnBrk="0" hangingPunct="0">
              <a:defRPr sz="1500" b="0">
                <a:latin typeface="Times New Roman" pitchFamily="18" charset="0"/>
              </a:defRPr>
            </a:lvl1pPr>
          </a:lstStyle>
          <a:p>
            <a:pPr>
              <a:defRPr/>
            </a:pPr>
            <a:endParaRPr lang="cs-CZ" dirty="0"/>
          </a:p>
        </p:txBody>
      </p:sp>
      <p:sp>
        <p:nvSpPr>
          <p:cNvPr id="1029" name="Rectangle 5"/>
          <p:cNvSpPr>
            <a:spLocks noGrp="1" noChangeArrowheads="1"/>
          </p:cNvSpPr>
          <p:nvPr>
            <p:ph type="ftr" sz="quarter" idx="3"/>
          </p:nvPr>
        </p:nvSpPr>
        <p:spPr bwMode="auto">
          <a:xfrm>
            <a:off x="3493573" y="6596063"/>
            <a:ext cx="323794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ctr" eaLnBrk="0" hangingPunct="0">
              <a:defRPr sz="1500" b="0">
                <a:latin typeface="Times New Roman" pitchFamily="18" charset="0"/>
              </a:defRPr>
            </a:lvl1pPr>
          </a:lstStyle>
          <a:p>
            <a:pPr>
              <a:defRPr/>
            </a:pPr>
            <a:endParaRPr lang="cs-CZ" dirty="0"/>
          </a:p>
        </p:txBody>
      </p:sp>
      <p:sp>
        <p:nvSpPr>
          <p:cNvPr id="1030" name="Rectangle 6"/>
          <p:cNvSpPr>
            <a:spLocks noGrp="1" noChangeArrowheads="1"/>
          </p:cNvSpPr>
          <p:nvPr>
            <p:ph type="sldNum" sz="quarter" idx="4"/>
          </p:nvPr>
        </p:nvSpPr>
        <p:spPr bwMode="auto">
          <a:xfrm>
            <a:off x="7327982" y="6596063"/>
            <a:ext cx="2130227"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r" eaLnBrk="0" hangingPunct="0">
              <a:defRPr sz="1500" b="0">
                <a:latin typeface="Times New Roman" pitchFamily="18" charset="0"/>
              </a:defRPr>
            </a:lvl1pPr>
          </a:lstStyle>
          <a:p>
            <a:pPr>
              <a:defRPr/>
            </a:pPr>
            <a:fld id="{578BFAD5-2279-4007-9644-84F98EDAC053}" type="slidenum">
              <a:rPr lang="cs-CZ"/>
              <a:pPr>
                <a:defRPr/>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57263" rtl="0" eaLnBrk="0" fontAlgn="base" hangingPunct="0">
        <a:spcBef>
          <a:spcPct val="0"/>
        </a:spcBef>
        <a:spcAft>
          <a:spcPct val="0"/>
        </a:spcAft>
        <a:defRPr sz="4600">
          <a:solidFill>
            <a:schemeClr val="tx2"/>
          </a:solidFill>
          <a:latin typeface="+mj-lt"/>
          <a:ea typeface="+mj-ea"/>
          <a:cs typeface="+mj-cs"/>
        </a:defRPr>
      </a:lvl1pPr>
      <a:lvl2pPr algn="ctr" defTabSz="957263" rtl="0" eaLnBrk="0" fontAlgn="base" hangingPunct="0">
        <a:spcBef>
          <a:spcPct val="0"/>
        </a:spcBef>
        <a:spcAft>
          <a:spcPct val="0"/>
        </a:spcAft>
        <a:defRPr sz="4600">
          <a:solidFill>
            <a:schemeClr val="tx2"/>
          </a:solidFill>
          <a:latin typeface="Times New Roman" pitchFamily="18" charset="0"/>
        </a:defRPr>
      </a:lvl2pPr>
      <a:lvl3pPr algn="ctr" defTabSz="957263" rtl="0" eaLnBrk="0" fontAlgn="base" hangingPunct="0">
        <a:spcBef>
          <a:spcPct val="0"/>
        </a:spcBef>
        <a:spcAft>
          <a:spcPct val="0"/>
        </a:spcAft>
        <a:defRPr sz="4600">
          <a:solidFill>
            <a:schemeClr val="tx2"/>
          </a:solidFill>
          <a:latin typeface="Times New Roman" pitchFamily="18" charset="0"/>
        </a:defRPr>
      </a:lvl3pPr>
      <a:lvl4pPr algn="ctr" defTabSz="957263" rtl="0" eaLnBrk="0" fontAlgn="base" hangingPunct="0">
        <a:spcBef>
          <a:spcPct val="0"/>
        </a:spcBef>
        <a:spcAft>
          <a:spcPct val="0"/>
        </a:spcAft>
        <a:defRPr sz="4600">
          <a:solidFill>
            <a:schemeClr val="tx2"/>
          </a:solidFill>
          <a:latin typeface="Times New Roman" pitchFamily="18" charset="0"/>
        </a:defRPr>
      </a:lvl4pPr>
      <a:lvl5pPr algn="ctr" defTabSz="957263" rtl="0" eaLnBrk="0" fontAlgn="base" hangingPunct="0">
        <a:spcBef>
          <a:spcPct val="0"/>
        </a:spcBef>
        <a:spcAft>
          <a:spcPct val="0"/>
        </a:spcAft>
        <a:defRPr sz="4600">
          <a:solidFill>
            <a:schemeClr val="tx2"/>
          </a:solidFill>
          <a:latin typeface="Times New Roman" pitchFamily="18" charset="0"/>
        </a:defRPr>
      </a:lvl5pPr>
      <a:lvl6pPr marL="457200" algn="ctr" defTabSz="957263" rtl="0" eaLnBrk="0" fontAlgn="base" hangingPunct="0">
        <a:spcBef>
          <a:spcPct val="0"/>
        </a:spcBef>
        <a:spcAft>
          <a:spcPct val="0"/>
        </a:spcAft>
        <a:defRPr sz="4600">
          <a:solidFill>
            <a:schemeClr val="tx2"/>
          </a:solidFill>
          <a:latin typeface="Times New Roman" pitchFamily="18" charset="0"/>
        </a:defRPr>
      </a:lvl6pPr>
      <a:lvl7pPr marL="914400" algn="ctr" defTabSz="957263" rtl="0" eaLnBrk="0" fontAlgn="base" hangingPunct="0">
        <a:spcBef>
          <a:spcPct val="0"/>
        </a:spcBef>
        <a:spcAft>
          <a:spcPct val="0"/>
        </a:spcAft>
        <a:defRPr sz="4600">
          <a:solidFill>
            <a:schemeClr val="tx2"/>
          </a:solidFill>
          <a:latin typeface="Times New Roman" pitchFamily="18" charset="0"/>
        </a:defRPr>
      </a:lvl7pPr>
      <a:lvl8pPr marL="1371600" algn="ctr" defTabSz="957263" rtl="0" eaLnBrk="0" fontAlgn="base" hangingPunct="0">
        <a:spcBef>
          <a:spcPct val="0"/>
        </a:spcBef>
        <a:spcAft>
          <a:spcPct val="0"/>
        </a:spcAft>
        <a:defRPr sz="4600">
          <a:solidFill>
            <a:schemeClr val="tx2"/>
          </a:solidFill>
          <a:latin typeface="Times New Roman" pitchFamily="18" charset="0"/>
        </a:defRPr>
      </a:lvl8pPr>
      <a:lvl9pPr marL="1828800" algn="ctr" defTabSz="957263" rtl="0" eaLnBrk="0" fontAlgn="base" hangingPunct="0">
        <a:spcBef>
          <a:spcPct val="0"/>
        </a:spcBef>
        <a:spcAft>
          <a:spcPct val="0"/>
        </a:spcAft>
        <a:defRPr sz="4600">
          <a:solidFill>
            <a:schemeClr val="tx2"/>
          </a:solidFill>
          <a:latin typeface="Times New Roman" pitchFamily="18" charset="0"/>
        </a:defRPr>
      </a:lvl9pPr>
    </p:titleStyle>
    <p:bodyStyle>
      <a:lvl1pPr marL="358775" indent="-358775"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800">
          <a:solidFill>
            <a:schemeClr val="tx1"/>
          </a:solidFill>
          <a:latin typeface="+mn-lt"/>
        </a:defRPr>
      </a:lvl2pPr>
      <a:lvl3pPr marL="1193800" indent="-236538" algn="l" defTabSz="957263" rtl="0" eaLnBrk="0" fontAlgn="base" hangingPunct="0">
        <a:spcBef>
          <a:spcPct val="20000"/>
        </a:spcBef>
        <a:spcAft>
          <a:spcPct val="0"/>
        </a:spcAft>
        <a:buChar char="•"/>
        <a:defRPr sz="2500">
          <a:solidFill>
            <a:schemeClr val="tx1"/>
          </a:solidFill>
          <a:latin typeface="+mn-lt"/>
        </a:defRPr>
      </a:lvl3pPr>
      <a:lvl4pPr marL="1676400" indent="-239713" algn="l" defTabSz="957263" rtl="0" eaLnBrk="0" fontAlgn="base" hangingPunct="0">
        <a:spcBef>
          <a:spcPct val="20000"/>
        </a:spcBef>
        <a:spcAft>
          <a:spcPct val="0"/>
        </a:spcAft>
        <a:buChar char="–"/>
        <a:defRPr sz="2100">
          <a:solidFill>
            <a:schemeClr val="tx1"/>
          </a:solidFill>
          <a:latin typeface="+mn-lt"/>
        </a:defRPr>
      </a:lvl4pPr>
      <a:lvl5pPr marL="2155825" indent="-239713" algn="l" defTabSz="957263" rtl="0" eaLnBrk="0" fontAlgn="base" hangingPunct="0">
        <a:spcBef>
          <a:spcPct val="20000"/>
        </a:spcBef>
        <a:spcAft>
          <a:spcPct val="0"/>
        </a:spcAft>
        <a:buChar char="»"/>
        <a:defRPr sz="2100">
          <a:solidFill>
            <a:schemeClr val="tx1"/>
          </a:solidFill>
          <a:latin typeface="+mn-lt"/>
        </a:defRPr>
      </a:lvl5pPr>
      <a:lvl6pPr marL="2613025" indent="-239713" algn="l" defTabSz="957263" rtl="0" eaLnBrk="0" fontAlgn="base" hangingPunct="0">
        <a:spcBef>
          <a:spcPct val="20000"/>
        </a:spcBef>
        <a:spcAft>
          <a:spcPct val="0"/>
        </a:spcAft>
        <a:buChar char="»"/>
        <a:defRPr sz="2100">
          <a:solidFill>
            <a:schemeClr val="tx1"/>
          </a:solidFill>
          <a:latin typeface="+mn-lt"/>
        </a:defRPr>
      </a:lvl6pPr>
      <a:lvl7pPr marL="3070225" indent="-239713" algn="l" defTabSz="957263" rtl="0" eaLnBrk="0" fontAlgn="base" hangingPunct="0">
        <a:spcBef>
          <a:spcPct val="20000"/>
        </a:spcBef>
        <a:spcAft>
          <a:spcPct val="0"/>
        </a:spcAft>
        <a:buChar char="»"/>
        <a:defRPr sz="2100">
          <a:solidFill>
            <a:schemeClr val="tx1"/>
          </a:solidFill>
          <a:latin typeface="+mn-lt"/>
        </a:defRPr>
      </a:lvl7pPr>
      <a:lvl8pPr marL="3527425" indent="-239713" algn="l" defTabSz="957263" rtl="0" eaLnBrk="0" fontAlgn="base" hangingPunct="0">
        <a:spcBef>
          <a:spcPct val="20000"/>
        </a:spcBef>
        <a:spcAft>
          <a:spcPct val="0"/>
        </a:spcAft>
        <a:buChar char="»"/>
        <a:defRPr sz="2100">
          <a:solidFill>
            <a:schemeClr val="tx1"/>
          </a:solidFill>
          <a:latin typeface="+mn-lt"/>
        </a:defRPr>
      </a:lvl8pPr>
      <a:lvl9pPr marL="3984625" indent="-239713" algn="l" defTabSz="957263" rtl="0" eaLnBrk="0" fontAlgn="base" hangingPunct="0">
        <a:spcBef>
          <a:spcPct val="20000"/>
        </a:spcBef>
        <a:spcAft>
          <a:spcPct val="0"/>
        </a:spcAft>
        <a:buChar char="»"/>
        <a:defRPr sz="21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www.izolace-beran.cz/index.php?lg=cz" TargetMode="External"/><Relationship Id="rId7" Type="http://schemas.microsoft.com/office/2007/relationships/hdphoto" Target="../media/hdphoto1.wdp"/><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jpg"/><Relationship Id="rId4" Type="http://schemas.openxmlformats.org/officeDocument/2006/relationships/image" Target="../media/image2.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hyperlink" Target="http://www.fotodekor.cz/fotodekor/eshop/7-1-VANOCNI-A-ZIMNI-POZADI/-4-/5/888-Fotopozadi" TargetMode="External"/><Relationship Id="rId5" Type="http://schemas.microsoft.com/office/2007/relationships/hdphoto" Target="../media/hdphoto4.wdp"/><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hyperlink" Target="https://he.wikipedia.org/wiki/%D7%A7%D7%95%D7%91%D7%A5:Sun.svg" TargetMode="External"/><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gif"/><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vysledky.lidovky.cz/klub.php?id_klub=825"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hyperlink" Target="https://www.brandsoftheworld.com/logo/tj-tatran-rakovnik" TargetMode="External"/><Relationship Id="rId4"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48" descr="Home page">
            <a:hlinkClick r:id="rId3"/>
          </p:cNvPr>
          <p:cNvPicPr>
            <a:picLocks noChangeAspect="1" noChangeArrowheads="1"/>
          </p:cNvPicPr>
          <p:nvPr/>
        </p:nvPicPr>
        <p:blipFill>
          <a:blip r:embed="rId4"/>
          <a:srcRect/>
          <a:stretch>
            <a:fillRect/>
          </a:stretch>
        </p:blipFill>
        <p:spPr bwMode="auto">
          <a:xfrm>
            <a:off x="165687" y="46040"/>
            <a:ext cx="9468" cy="9525"/>
          </a:xfrm>
          <a:prstGeom prst="rect">
            <a:avLst/>
          </a:prstGeom>
          <a:noFill/>
          <a:ln w="9525">
            <a:noFill/>
            <a:miter lim="800000"/>
            <a:headEnd/>
            <a:tailEnd/>
          </a:ln>
        </p:spPr>
      </p:pic>
      <p:sp>
        <p:nvSpPr>
          <p:cNvPr id="21" name="Rectangle 1279"/>
          <p:cNvSpPr>
            <a:spLocks noChangeArrowheads="1"/>
          </p:cNvSpPr>
          <p:nvPr/>
        </p:nvSpPr>
        <p:spPr bwMode="auto">
          <a:xfrm>
            <a:off x="154839" y="62846"/>
            <a:ext cx="4608512" cy="504825"/>
          </a:xfrm>
          <a:prstGeom prst="rect">
            <a:avLst/>
          </a:prstGeom>
          <a:solidFill>
            <a:srgbClr val="9999FF"/>
          </a:solidFill>
          <a:ln w="8001">
            <a:solidFill>
              <a:srgbClr val="000000"/>
            </a:solidFill>
            <a:miter lim="800000"/>
            <a:headEnd/>
            <a:tailEnd/>
          </a:ln>
        </p:spPr>
        <p:txBody>
          <a:bodyPr lIns="91425" tIns="45713" rIns="91425" bIns="45713"/>
          <a:lstStyle/>
          <a:p>
            <a:pPr algn="ctr" eaLnBrk="0" hangingPunct="0">
              <a:defRPr/>
            </a:pPr>
            <a:r>
              <a:rPr lang="cs-CZ" sz="2400" dirty="0">
                <a:solidFill>
                  <a:srgbClr val="FF0000"/>
                </a:solidFill>
                <a:latin typeface="Albertus MT" pitchFamily="18" charset="0"/>
              </a:rPr>
              <a:t> </a:t>
            </a:r>
            <a:r>
              <a:rPr lang="cs-CZ" sz="2400" dirty="0">
                <a:latin typeface="Albertus MT" pitchFamily="18" charset="0"/>
              </a:rPr>
              <a:t>Hlavní partneři pro rok 2019</a:t>
            </a:r>
          </a:p>
        </p:txBody>
      </p:sp>
      <p:sp>
        <p:nvSpPr>
          <p:cNvPr id="22" name="Rectangle 1280"/>
          <p:cNvSpPr>
            <a:spLocks noChangeArrowheads="1"/>
          </p:cNvSpPr>
          <p:nvPr/>
        </p:nvSpPr>
        <p:spPr bwMode="auto">
          <a:xfrm>
            <a:off x="143992" y="2035324"/>
            <a:ext cx="4608512" cy="431800"/>
          </a:xfrm>
          <a:prstGeom prst="rect">
            <a:avLst/>
          </a:prstGeom>
          <a:solidFill>
            <a:srgbClr val="9999FF"/>
          </a:solidFill>
          <a:ln w="8001">
            <a:solidFill>
              <a:srgbClr val="000000"/>
            </a:solidFill>
            <a:miter lim="800000"/>
            <a:headEnd/>
            <a:tailEnd/>
          </a:ln>
        </p:spPr>
        <p:txBody>
          <a:bodyPr lIns="91425" tIns="45713" rIns="91425" bIns="45713" anchor="ctr"/>
          <a:lstStyle/>
          <a:p>
            <a:pPr algn="ctr" eaLnBrk="0" hangingPunct="0">
              <a:defRPr/>
            </a:pPr>
            <a:r>
              <a:rPr lang="cs-CZ" sz="2400" dirty="0">
                <a:latin typeface="Albertus MT" pitchFamily="18" charset="0"/>
              </a:rPr>
              <a:t>Další partneři pro rok 2019</a:t>
            </a:r>
            <a:endParaRPr lang="cs-CZ" sz="2400" b="0" dirty="0">
              <a:latin typeface="Times New Roman" pitchFamily="18" charset="0"/>
            </a:endParaRPr>
          </a:p>
        </p:txBody>
      </p:sp>
      <p:sp>
        <p:nvSpPr>
          <p:cNvPr id="25" name="Rectangle 1278"/>
          <p:cNvSpPr>
            <a:spLocks noChangeArrowheads="1"/>
          </p:cNvSpPr>
          <p:nvPr/>
        </p:nvSpPr>
        <p:spPr bwMode="auto">
          <a:xfrm>
            <a:off x="143992" y="2539380"/>
            <a:ext cx="4608512" cy="4572000"/>
          </a:xfrm>
          <a:prstGeom prst="rect">
            <a:avLst/>
          </a:prstGeom>
          <a:pattFill prst="ltUpDiag">
            <a:fgClr>
              <a:srgbClr val="FFCCCC"/>
            </a:fgClr>
            <a:bgClr>
              <a:schemeClr val="bg1"/>
            </a:bgClr>
          </a:pattFill>
          <a:ln w="28575">
            <a:solidFill>
              <a:schemeClr val="tx1">
                <a:alpha val="99000"/>
              </a:schemeClr>
            </a:solidFill>
            <a:miter lim="800000"/>
            <a:headEnd/>
            <a:tailEnd/>
          </a:ln>
        </p:spPr>
        <p:txBody>
          <a:bodyPr lIns="91425" tIns="45713" rIns="91425" bIns="45713"/>
          <a:lstStyle/>
          <a:p>
            <a:pPr algn="ctr" eaLnBrk="0" hangingPunct="0">
              <a:defRPr/>
            </a:pPr>
            <a:r>
              <a:rPr lang="cs-CZ" sz="1800" spc="250" dirty="0">
                <a:solidFill>
                  <a:srgbClr val="009900"/>
                </a:solidFill>
                <a:effectLst>
                  <a:outerShdw blurRad="38100" dist="38100" dir="2700000" algn="tl">
                    <a:srgbClr val="000000">
                      <a:alpha val="43137"/>
                    </a:srgbClr>
                  </a:outerShdw>
                </a:effectLst>
                <a:latin typeface="Eras Bold ITC" panose="020B0907030504020204" pitchFamily="34" charset="0"/>
                <a:cs typeface="Arial" panose="020B0604020202020204" pitchFamily="34" charset="0"/>
              </a:rPr>
              <a:t>FORNAXA –TĚSNĚNÍ, spol.   s r.o.</a:t>
            </a:r>
          </a:p>
          <a:p>
            <a:pPr algn="ctr" eaLnBrk="0" hangingPunct="0">
              <a:defRPr/>
            </a:pPr>
            <a:r>
              <a:rPr lang="cs-CZ" sz="1800" spc="250" dirty="0">
                <a:solidFill>
                  <a:srgbClr val="009900"/>
                </a:solidFill>
                <a:effectLst>
                  <a:outerShdw blurRad="38100" dist="38100" dir="2700000" algn="tl">
                    <a:srgbClr val="000000">
                      <a:alpha val="43137"/>
                    </a:srgbClr>
                  </a:outerShdw>
                </a:effectLst>
                <a:latin typeface="Eras Bold ITC" panose="020B0907030504020204" pitchFamily="34" charset="0"/>
                <a:cs typeface="Arial" panose="020B0604020202020204" pitchFamily="34" charset="0"/>
              </a:rPr>
              <a:t>Dům dětí a mládeže Štětí</a:t>
            </a:r>
          </a:p>
          <a:p>
            <a:pPr algn="ctr" eaLnBrk="0" hangingPunct="0">
              <a:defRPr/>
            </a:pPr>
            <a:r>
              <a:rPr lang="cs-CZ" sz="1800" spc="250" dirty="0">
                <a:solidFill>
                  <a:srgbClr val="009900"/>
                </a:solidFill>
                <a:effectLst>
                  <a:outerShdw blurRad="38100" dist="38100" dir="2700000" algn="tl">
                    <a:srgbClr val="000000">
                      <a:alpha val="43137"/>
                    </a:srgbClr>
                  </a:outerShdw>
                </a:effectLst>
                <a:latin typeface="Eras Bold ITC" panose="020B0907030504020204" pitchFamily="34" charset="0"/>
                <a:cs typeface="Arial" panose="020B0604020202020204" pitchFamily="34" charset="0"/>
              </a:rPr>
              <a:t>VOLEMAN - autobusová přeprava</a:t>
            </a:r>
          </a:p>
          <a:p>
            <a:pPr algn="ctr" eaLnBrk="0" hangingPunct="0">
              <a:defRPr/>
            </a:pPr>
            <a:r>
              <a:rPr lang="cs-CZ" sz="1800" spc="250" dirty="0" err="1">
                <a:solidFill>
                  <a:srgbClr val="009900"/>
                </a:solidFill>
                <a:effectLst>
                  <a:outerShdw blurRad="38100" dist="38100" dir="2700000" algn="tl">
                    <a:srgbClr val="000000">
                      <a:alpha val="43137"/>
                    </a:srgbClr>
                  </a:outerShdw>
                </a:effectLst>
                <a:latin typeface="Eras Bold ITC" panose="020B0907030504020204" pitchFamily="34" charset="0"/>
                <a:cs typeface="Arial" panose="020B0604020202020204" pitchFamily="34" charset="0"/>
              </a:rPr>
              <a:t>Ahlfit</a:t>
            </a:r>
            <a:r>
              <a:rPr lang="cs-CZ" sz="1800" spc="250" dirty="0">
                <a:solidFill>
                  <a:srgbClr val="009900"/>
                </a:solidFill>
                <a:effectLst>
                  <a:outerShdw blurRad="38100" dist="38100" dir="2700000" algn="tl">
                    <a:srgbClr val="000000">
                      <a:alpha val="43137"/>
                    </a:srgbClr>
                  </a:outerShdw>
                </a:effectLst>
                <a:latin typeface="Eras Bold ITC" panose="020B0907030504020204" pitchFamily="34" charset="0"/>
                <a:cs typeface="Arial" panose="020B0604020202020204" pitchFamily="34" charset="0"/>
              </a:rPr>
              <a:t> s.r.o.</a:t>
            </a:r>
          </a:p>
          <a:p>
            <a:pPr algn="ctr" eaLnBrk="0" hangingPunct="0">
              <a:defRPr/>
            </a:pPr>
            <a:r>
              <a:rPr lang="cs-CZ" sz="1800" spc="250" dirty="0">
                <a:solidFill>
                  <a:srgbClr val="009900"/>
                </a:solidFill>
                <a:effectLst>
                  <a:outerShdw blurRad="38100" dist="38100" dir="2700000" algn="tl">
                    <a:srgbClr val="000000">
                      <a:alpha val="43137"/>
                    </a:srgbClr>
                  </a:outerShdw>
                </a:effectLst>
                <a:latin typeface="Eras Bold ITC" panose="020B0907030504020204" pitchFamily="34" charset="0"/>
                <a:cs typeface="Arial" panose="020B0604020202020204" pitchFamily="34" charset="0"/>
              </a:rPr>
              <a:t>Izolace Beran s.r.o.</a:t>
            </a:r>
          </a:p>
          <a:p>
            <a:pPr algn="ctr" eaLnBrk="0" hangingPunct="0">
              <a:defRPr/>
            </a:pPr>
            <a:r>
              <a:rPr lang="cs-CZ" sz="1800" spc="250" dirty="0">
                <a:solidFill>
                  <a:srgbClr val="009900"/>
                </a:solidFill>
                <a:effectLst>
                  <a:outerShdw blurRad="38100" dist="38100" dir="2700000" algn="tl">
                    <a:srgbClr val="000000">
                      <a:alpha val="43137"/>
                    </a:srgbClr>
                  </a:outerShdw>
                </a:effectLst>
                <a:latin typeface="Eras Bold ITC" panose="020B0907030504020204" pitchFamily="34" charset="0"/>
                <a:cs typeface="Arial" panose="020B0604020202020204" pitchFamily="34" charset="0"/>
              </a:rPr>
              <a:t>POKORNÝ, spol. s r.o.</a:t>
            </a:r>
          </a:p>
          <a:p>
            <a:pPr algn="ctr" eaLnBrk="0" hangingPunct="0">
              <a:defRPr/>
            </a:pPr>
            <a:r>
              <a:rPr lang="cs-CZ" sz="1800" spc="250" dirty="0">
                <a:solidFill>
                  <a:srgbClr val="009900"/>
                </a:solidFill>
                <a:effectLst>
                  <a:outerShdw blurRad="38100" dist="38100" dir="2700000" algn="tl">
                    <a:srgbClr val="000000">
                      <a:alpha val="43137"/>
                    </a:srgbClr>
                  </a:outerShdw>
                </a:effectLst>
                <a:latin typeface="Eras Bold ITC" panose="020B0907030504020204" pitchFamily="34" charset="0"/>
                <a:cs typeface="Arial" panose="020B0604020202020204" pitchFamily="34" charset="0"/>
              </a:rPr>
              <a:t>STAVEBNÍ STROJE A DOPRAVA s.r.o. </a:t>
            </a:r>
          </a:p>
          <a:p>
            <a:pPr algn="ctr" eaLnBrk="0" hangingPunct="0">
              <a:defRPr/>
            </a:pPr>
            <a:r>
              <a:rPr lang="cs-CZ" sz="1800" spc="250" dirty="0">
                <a:solidFill>
                  <a:srgbClr val="009900"/>
                </a:solidFill>
                <a:effectLst>
                  <a:outerShdw blurRad="38100" dist="38100" dir="2700000" algn="tl">
                    <a:srgbClr val="000000">
                      <a:alpha val="43137"/>
                    </a:srgbClr>
                  </a:outerShdw>
                </a:effectLst>
                <a:latin typeface="Eras Bold ITC" panose="020B0907030504020204" pitchFamily="34" charset="0"/>
                <a:cs typeface="Arial" panose="020B0604020202020204" pitchFamily="34" charset="0"/>
              </a:rPr>
              <a:t>JT-Service s.r.o.</a:t>
            </a:r>
          </a:p>
          <a:p>
            <a:pPr algn="ctr" eaLnBrk="0" hangingPunct="0">
              <a:defRPr/>
            </a:pPr>
            <a:r>
              <a:rPr lang="cs-CZ" sz="1800" spc="250" dirty="0" err="1">
                <a:solidFill>
                  <a:srgbClr val="009900"/>
                </a:solidFill>
                <a:effectLst>
                  <a:outerShdw blurRad="38100" dist="38100" dir="2700000" algn="tl">
                    <a:srgbClr val="000000">
                      <a:alpha val="43137"/>
                    </a:srgbClr>
                  </a:outerShdw>
                </a:effectLst>
                <a:latin typeface="Eras Bold ITC" panose="020B0907030504020204" pitchFamily="34" charset="0"/>
                <a:cs typeface="Arial" panose="020B0604020202020204" pitchFamily="34" charset="0"/>
              </a:rPr>
              <a:t>Průmstav</a:t>
            </a:r>
            <a:r>
              <a:rPr lang="cs-CZ" sz="1800" spc="250" dirty="0">
                <a:solidFill>
                  <a:srgbClr val="009900"/>
                </a:solidFill>
                <a:effectLst>
                  <a:outerShdw blurRad="38100" dist="38100" dir="2700000" algn="tl">
                    <a:srgbClr val="000000">
                      <a:alpha val="43137"/>
                    </a:srgbClr>
                  </a:outerShdw>
                </a:effectLst>
                <a:latin typeface="Eras Bold ITC" panose="020B0907030504020204" pitchFamily="34" charset="0"/>
                <a:cs typeface="Arial" panose="020B0604020202020204" pitchFamily="34" charset="0"/>
              </a:rPr>
              <a:t> Štětí a.s.</a:t>
            </a:r>
          </a:p>
          <a:p>
            <a:pPr algn="ctr" eaLnBrk="0" hangingPunct="0">
              <a:defRPr/>
            </a:pPr>
            <a:r>
              <a:rPr lang="cs-CZ" sz="1800" spc="250" dirty="0">
                <a:solidFill>
                  <a:srgbClr val="009900"/>
                </a:solidFill>
                <a:effectLst>
                  <a:outerShdw blurRad="38100" dist="38100" dir="2700000" algn="tl">
                    <a:srgbClr val="000000">
                      <a:alpha val="43137"/>
                    </a:srgbClr>
                  </a:outerShdw>
                </a:effectLst>
                <a:latin typeface="Eras Bold ITC" panose="020B0907030504020204" pitchFamily="34" charset="0"/>
                <a:cs typeface="Arial" panose="020B0604020202020204" pitchFamily="34" charset="0"/>
              </a:rPr>
              <a:t>D</a:t>
            </a:r>
            <a:r>
              <a:rPr lang="en-GB" sz="1800" spc="250" dirty="0">
                <a:solidFill>
                  <a:srgbClr val="009900"/>
                </a:solidFill>
                <a:effectLst>
                  <a:outerShdw blurRad="38100" dist="38100" dir="2700000" algn="tl">
                    <a:srgbClr val="000000">
                      <a:alpha val="43137"/>
                    </a:srgbClr>
                  </a:outerShdw>
                </a:effectLst>
                <a:latin typeface="Eras Bold ITC" panose="020B0907030504020204" pitchFamily="34" charset="0"/>
                <a:cs typeface="Arial" panose="020B0604020202020204" pitchFamily="34" charset="0"/>
              </a:rPr>
              <a:t>EKRA Industrial </a:t>
            </a:r>
            <a:r>
              <a:rPr lang="en-GB" sz="1800" spc="250" dirty="0" err="1">
                <a:solidFill>
                  <a:srgbClr val="009900"/>
                </a:solidFill>
                <a:effectLst>
                  <a:outerShdw blurRad="38100" dist="38100" dir="2700000" algn="tl">
                    <a:srgbClr val="000000">
                      <a:alpha val="43137"/>
                    </a:srgbClr>
                  </a:outerShdw>
                </a:effectLst>
                <a:latin typeface="Eras Bold ITC" panose="020B0907030504020204" pitchFamily="34" charset="0"/>
                <a:cs typeface="Arial" panose="020B0604020202020204" pitchFamily="34" charset="0"/>
              </a:rPr>
              <a:t>s.r.o.</a:t>
            </a:r>
            <a:r>
              <a:rPr lang="en-GB" sz="1800" spc="250" dirty="0">
                <a:solidFill>
                  <a:srgbClr val="009900"/>
                </a:solidFill>
                <a:effectLst>
                  <a:outerShdw blurRad="38100" dist="38100" dir="2700000" algn="tl">
                    <a:srgbClr val="000000">
                      <a:alpha val="43137"/>
                    </a:srgbClr>
                  </a:outerShdw>
                </a:effectLst>
                <a:latin typeface="Eras Bold ITC" panose="020B0907030504020204" pitchFamily="34" charset="0"/>
                <a:cs typeface="Arial" panose="020B0604020202020204" pitchFamily="34" charset="0"/>
              </a:rPr>
              <a:t> </a:t>
            </a:r>
            <a:endParaRPr lang="cs-CZ" sz="1800" spc="250" dirty="0">
              <a:solidFill>
                <a:srgbClr val="009900"/>
              </a:solidFill>
              <a:effectLst>
                <a:outerShdw blurRad="38100" dist="38100" dir="2700000" algn="tl">
                  <a:srgbClr val="000000">
                    <a:alpha val="43137"/>
                  </a:srgbClr>
                </a:outerShdw>
              </a:effectLst>
              <a:latin typeface="Eras Bold ITC" panose="020B0907030504020204" pitchFamily="34" charset="0"/>
              <a:cs typeface="Arial" panose="020B0604020202020204" pitchFamily="34" charset="0"/>
            </a:endParaRPr>
          </a:p>
          <a:p>
            <a:pPr algn="ctr" eaLnBrk="0" hangingPunct="0">
              <a:defRPr/>
            </a:pPr>
            <a:r>
              <a:rPr lang="cs-CZ" sz="1800" spc="250" dirty="0">
                <a:solidFill>
                  <a:srgbClr val="009900"/>
                </a:solidFill>
                <a:effectLst>
                  <a:outerShdw blurRad="38100" dist="38100" dir="2700000" algn="tl">
                    <a:srgbClr val="000000">
                      <a:alpha val="43137"/>
                    </a:srgbClr>
                  </a:outerShdw>
                </a:effectLst>
                <a:latin typeface="Eras Bold ITC" panose="020B0907030504020204" pitchFamily="34" charset="0"/>
                <a:cs typeface="Arial" panose="020B0604020202020204" pitchFamily="34" charset="0"/>
              </a:rPr>
              <a:t>INDUSTRIAL CZ, spol. s r.o.</a:t>
            </a:r>
          </a:p>
          <a:p>
            <a:pPr algn="ctr" eaLnBrk="0" hangingPunct="0">
              <a:defRPr/>
            </a:pPr>
            <a:r>
              <a:rPr lang="cs-CZ" sz="1800" spc="250" dirty="0" err="1">
                <a:solidFill>
                  <a:srgbClr val="009900"/>
                </a:solidFill>
                <a:effectLst>
                  <a:outerShdw blurRad="38100" dist="38100" dir="2700000" algn="tl">
                    <a:srgbClr val="000000">
                      <a:alpha val="43137"/>
                    </a:srgbClr>
                  </a:outerShdw>
                </a:effectLst>
                <a:latin typeface="Eras Bold ITC" panose="020B0907030504020204" pitchFamily="34" charset="0"/>
                <a:cs typeface="Arial" panose="020B0604020202020204" pitchFamily="34" charset="0"/>
              </a:rPr>
              <a:t>Unistroj</a:t>
            </a:r>
            <a:r>
              <a:rPr lang="cs-CZ" sz="1800" spc="250" dirty="0">
                <a:solidFill>
                  <a:srgbClr val="009900"/>
                </a:solidFill>
                <a:effectLst>
                  <a:outerShdw blurRad="38100" dist="38100" dir="2700000" algn="tl">
                    <a:srgbClr val="000000">
                      <a:alpha val="43137"/>
                    </a:srgbClr>
                  </a:outerShdw>
                </a:effectLst>
                <a:latin typeface="Eras Bold ITC" panose="020B0907030504020204" pitchFamily="34" charset="0"/>
                <a:cs typeface="Arial" panose="020B0604020202020204" pitchFamily="34" charset="0"/>
              </a:rPr>
              <a:t> s.r.o.</a:t>
            </a:r>
          </a:p>
          <a:p>
            <a:pPr algn="ctr" eaLnBrk="0" hangingPunct="0">
              <a:defRPr/>
            </a:pPr>
            <a:r>
              <a:rPr lang="cs-CZ" sz="1800" spc="250" dirty="0">
                <a:solidFill>
                  <a:srgbClr val="009900"/>
                </a:solidFill>
                <a:effectLst>
                  <a:outerShdw blurRad="38100" dist="38100" dir="2700000" algn="tl">
                    <a:srgbClr val="000000">
                      <a:alpha val="43137"/>
                    </a:srgbClr>
                  </a:outerShdw>
                </a:effectLst>
                <a:latin typeface="Eras Bold ITC" panose="020B0907030504020204" pitchFamily="34" charset="0"/>
                <a:cs typeface="Arial" panose="020B0604020202020204" pitchFamily="34" charset="0"/>
              </a:rPr>
              <a:t>GEAR SERVICE s.r.o.</a:t>
            </a:r>
            <a:endParaRPr lang="cs-CZ" sz="1650" spc="250" dirty="0">
              <a:solidFill>
                <a:srgbClr val="009900"/>
              </a:solidFill>
              <a:effectLst>
                <a:outerShdw blurRad="38100" dist="38100" dir="2700000" algn="tl">
                  <a:srgbClr val="000000">
                    <a:alpha val="43137"/>
                  </a:srgbClr>
                </a:outerShdw>
              </a:effectLst>
              <a:latin typeface="Eras Bold ITC" panose="020B0907030504020204" pitchFamily="34" charset="0"/>
              <a:cs typeface="Arial" panose="020B0604020202020204" pitchFamily="34" charset="0"/>
            </a:endParaRPr>
          </a:p>
        </p:txBody>
      </p:sp>
      <p:sp>
        <p:nvSpPr>
          <p:cNvPr id="13" name="Rectangle 1339"/>
          <p:cNvSpPr>
            <a:spLocks noChangeArrowheads="1"/>
          </p:cNvSpPr>
          <p:nvPr/>
        </p:nvSpPr>
        <p:spPr bwMode="auto">
          <a:xfrm>
            <a:off x="143993" y="595164"/>
            <a:ext cx="4619358" cy="1440160"/>
          </a:xfrm>
          <a:prstGeom prst="rect">
            <a:avLst/>
          </a:prstGeom>
          <a:solidFill>
            <a:schemeClr val="bg1">
              <a:lumMod val="95000"/>
            </a:schemeClr>
          </a:solidFill>
          <a:ln w="8001" algn="ctr">
            <a:solidFill>
              <a:schemeClr val="tx1"/>
            </a:solidFill>
            <a:miter lim="800000"/>
            <a:headEnd/>
            <a:tailEnd/>
          </a:ln>
          <a:effectLst/>
        </p:spPr>
        <p:txBody>
          <a:bodyPr wrap="square" lIns="89986" tIns="46792" rIns="89986" bIns="46792" anchor="ctr">
            <a:spAutoFit/>
          </a:bodyPr>
          <a:lstStyle/>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p:txBody>
      </p:sp>
      <p:pic>
        <p:nvPicPr>
          <p:cNvPr id="24" name="Picture 1341"/>
          <p:cNvPicPr>
            <a:picLocks noChangeAspect="1" noChangeArrowheads="1"/>
          </p:cNvPicPr>
          <p:nvPr/>
        </p:nvPicPr>
        <p:blipFill>
          <a:blip r:embed="rId5" cstate="print"/>
          <a:srcRect/>
          <a:stretch>
            <a:fillRect/>
          </a:stretch>
        </p:blipFill>
        <p:spPr bwMode="auto">
          <a:xfrm>
            <a:off x="1656160" y="790233"/>
            <a:ext cx="1069432" cy="1080000"/>
          </a:xfrm>
          <a:prstGeom prst="rect">
            <a:avLst/>
          </a:prstGeom>
          <a:noFill/>
          <a:ln w="9525">
            <a:noFill/>
            <a:miter lim="800000"/>
            <a:headEnd/>
            <a:tailEnd/>
          </a:ln>
        </p:spPr>
      </p:pic>
      <p:sp>
        <p:nvSpPr>
          <p:cNvPr id="15" name="Text Box 6"/>
          <p:cNvSpPr txBox="1">
            <a:spLocks noChangeArrowheads="1"/>
          </p:cNvSpPr>
          <p:nvPr/>
        </p:nvSpPr>
        <p:spPr bwMode="auto">
          <a:xfrm>
            <a:off x="5410555" y="3582311"/>
            <a:ext cx="4732569" cy="3346283"/>
          </a:xfrm>
          <a:prstGeom prst="rect">
            <a:avLst/>
          </a:prstGeom>
          <a: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a:blipFill>
          <a:ln w="60325" cap="rnd" cmpd="sng">
            <a:solidFill>
              <a:srgbClr val="3333CC"/>
            </a:solidFill>
            <a:prstDash val="sysDash"/>
            <a:miter lim="800000"/>
            <a:headEnd/>
            <a:tailEnd/>
          </a:ln>
          <a:effectLst/>
        </p:spPr>
        <p:txBody>
          <a:bodyPr wrap="square" lIns="0" tIns="108000" rIns="0" bIns="36000" anchor="ctr" anchorCtr="0">
            <a:spAutoFit/>
            <a:scene3d>
              <a:camera prst="orthographicFront"/>
              <a:lightRig rig="threePt" dir="t"/>
            </a:scene3d>
            <a:sp3d contourW="12700" prstMaterial="matte">
              <a:extrusionClr>
                <a:schemeClr val="bg1"/>
              </a:extrusionClr>
              <a:contourClr>
                <a:schemeClr val="tx1"/>
              </a:contourClr>
            </a:sp3d>
          </a:bodyPr>
          <a:lstStyle/>
          <a:p>
            <a:pPr algn="ctr" eaLnBrk="0" hangingPunct="0">
              <a:defRPr/>
            </a:pPr>
            <a:r>
              <a:rPr lang="cs-CZ" sz="1600" dirty="0">
                <a:ln w="28575" cap="rnd" cmpd="dbl">
                  <a:noFill/>
                  <a:bevel/>
                </a:ln>
                <a:effectLst/>
                <a:latin typeface="Rockwell Nova Extra Bold" panose="02060903020205020403" pitchFamily="18" charset="0"/>
                <a:ea typeface="Gungsuh" pitchFamily="18" charset="-127"/>
                <a:cs typeface="Arial" panose="020B0604020202020204" pitchFamily="34" charset="0"/>
              </a:rPr>
              <a:t> </a:t>
            </a:r>
            <a:r>
              <a:rPr lang="cs-CZ" sz="4000" dirty="0">
                <a:ln w="28575" cap="rnd" cmpd="dbl">
                  <a:solidFill>
                    <a:srgbClr val="FFFF00"/>
                  </a:solidFill>
                  <a:bevel/>
                </a:ln>
                <a:solidFill>
                  <a:srgbClr val="FF0000"/>
                </a:solidFill>
                <a:effectLst>
                  <a:outerShdw blurRad="50800" dist="38100" dir="5400000" algn="t" rotWithShape="0">
                    <a:srgbClr val="FFFF00">
                      <a:alpha val="40000"/>
                    </a:srgbClr>
                  </a:outerShdw>
                </a:effectLst>
                <a:latin typeface="Arial" panose="020B0604020202020204" pitchFamily="34" charset="0"/>
                <a:ea typeface="Gungsuh" pitchFamily="18" charset="-127"/>
                <a:cs typeface="Arial" panose="020B0604020202020204" pitchFamily="34" charset="0"/>
              </a:rPr>
              <a:t>1</a:t>
            </a:r>
            <a:r>
              <a:rPr lang="cs-CZ" sz="4000" b="0" dirty="0">
                <a:ln w="28575">
                  <a:solidFill>
                    <a:srgbClr val="FFFF00"/>
                  </a:solidFill>
                </a:ln>
                <a:solidFill>
                  <a:srgbClr val="FF0000"/>
                </a:solidFill>
                <a:effectLst>
                  <a:outerShdw blurRad="50800" dist="38100" dir="5400000" algn="t" rotWithShape="0">
                    <a:srgbClr val="FFFF00">
                      <a:alpha val="40000"/>
                    </a:srgbClr>
                  </a:outerShdw>
                </a:effectLst>
                <a:latin typeface="Arial" panose="020B0604020202020204" pitchFamily="34" charset="0"/>
                <a:ea typeface="Gungsuh" pitchFamily="18" charset="-127"/>
                <a:cs typeface="Arial" panose="020B0604020202020204" pitchFamily="34" charset="0"/>
              </a:rPr>
              <a:t>.</a:t>
            </a:r>
            <a:endParaRPr lang="cs-CZ" sz="2000" dirty="0">
              <a:ln w="28575">
                <a:solidFill>
                  <a:srgbClr val="FFFF00"/>
                </a:solidFill>
              </a:ln>
              <a:solidFill>
                <a:srgbClr val="FF0000"/>
              </a:solidFill>
              <a:effectLst>
                <a:outerShdw blurRad="50800" dist="38100" dir="5400000" algn="t" rotWithShape="0">
                  <a:srgbClr val="FFFF00">
                    <a:alpha val="40000"/>
                  </a:srgbClr>
                </a:outerShdw>
              </a:effectLst>
              <a:latin typeface="Arial" panose="020B0604020202020204" pitchFamily="34" charset="0"/>
              <a:ea typeface="STHupo" panose="020B0503020204020204" pitchFamily="2" charset="-122"/>
              <a:cs typeface="Arial" panose="020B0604020202020204" pitchFamily="34" charset="0"/>
            </a:endParaRPr>
          </a:p>
          <a:p>
            <a:pPr algn="ctr" eaLnBrk="0" hangingPunct="0">
              <a:defRPr/>
            </a:pPr>
            <a:r>
              <a:rPr lang="cs-CZ" sz="5600" dirty="0">
                <a:ln w="28575" cap="rnd" cmpd="dbl">
                  <a:solidFill>
                    <a:srgbClr val="FFFF00"/>
                  </a:solidFill>
                  <a:bevel/>
                </a:ln>
                <a:solidFill>
                  <a:srgbClr val="FF0000"/>
                </a:solidFill>
                <a:effectLst>
                  <a:outerShdw blurRad="50800" dist="38100" dir="5400000" algn="t" rotWithShape="0">
                    <a:srgbClr val="FFFF00">
                      <a:alpha val="40000"/>
                    </a:srgbClr>
                  </a:outerShdw>
                </a:effectLst>
                <a:latin typeface="Snap ITC" panose="04040A07060A02020202" pitchFamily="82" charset="0"/>
                <a:ea typeface="STHupo" panose="020B0503020204020204" pitchFamily="2" charset="-122"/>
                <a:cs typeface="Arial" panose="020B0604020202020204" pitchFamily="34" charset="0"/>
              </a:rPr>
              <a:t>TJ </a:t>
            </a:r>
          </a:p>
          <a:p>
            <a:pPr algn="ctr" eaLnBrk="0" hangingPunct="0">
              <a:defRPr/>
            </a:pPr>
            <a:r>
              <a:rPr lang="cs-CZ" sz="5600" dirty="0" err="1">
                <a:ln w="28575" cap="rnd" cmpd="dbl">
                  <a:solidFill>
                    <a:srgbClr val="FFFF00"/>
                  </a:solidFill>
                  <a:bevel/>
                </a:ln>
                <a:solidFill>
                  <a:srgbClr val="FF0000"/>
                </a:solidFill>
                <a:effectLst>
                  <a:outerShdw blurRad="50800" dist="38100" dir="5400000" algn="t" rotWithShape="0">
                    <a:srgbClr val="FFFF00">
                      <a:alpha val="40000"/>
                    </a:srgbClr>
                  </a:outerShdw>
                </a:effectLst>
                <a:latin typeface="Snap ITC" panose="04040A07060A02020202" pitchFamily="82" charset="0"/>
                <a:ea typeface="STHupo" panose="020B0503020204020204" pitchFamily="2" charset="-122"/>
                <a:cs typeface="Arial" panose="020B0604020202020204" pitchFamily="34" charset="0"/>
              </a:rPr>
              <a:t>Tatran</a:t>
            </a:r>
            <a:r>
              <a:rPr lang="cs-CZ" sz="5600" dirty="0">
                <a:ln w="28575" cap="rnd" cmpd="dbl">
                  <a:solidFill>
                    <a:srgbClr val="FFFF00"/>
                  </a:solidFill>
                  <a:bevel/>
                </a:ln>
                <a:solidFill>
                  <a:srgbClr val="FF0000"/>
                </a:solidFill>
                <a:effectLst>
                  <a:outerShdw blurRad="50800" dist="38100" dir="5400000" algn="t" rotWithShape="0">
                    <a:srgbClr val="FFFF00">
                      <a:alpha val="40000"/>
                    </a:srgbClr>
                  </a:outerShdw>
                </a:effectLst>
                <a:latin typeface="Snap ITC" panose="04040A07060A02020202" pitchFamily="82" charset="0"/>
                <a:ea typeface="STHupo" panose="020B0503020204020204" pitchFamily="2" charset="-122"/>
                <a:cs typeface="Arial" panose="020B0604020202020204" pitchFamily="34" charset="0"/>
              </a:rPr>
              <a:t> Rakovník </a:t>
            </a:r>
          </a:p>
        </p:txBody>
      </p:sp>
      <p:sp>
        <p:nvSpPr>
          <p:cNvPr id="16" name="TextovéPole 15"/>
          <p:cNvSpPr txBox="1"/>
          <p:nvPr/>
        </p:nvSpPr>
        <p:spPr>
          <a:xfrm>
            <a:off x="5400576" y="2323356"/>
            <a:ext cx="4712610" cy="1116000"/>
          </a:xfrm>
          <a:prstGeom prst="rect">
            <a:avLst/>
          </a:prstGeom>
          <a:solidFill>
            <a:srgbClr val="FF9933"/>
          </a:solidFill>
          <a:ln w="50800" cap="rnd" cmpd="sng">
            <a:solidFill>
              <a:schemeClr val="tx1"/>
            </a:solidFill>
            <a:prstDash val="solid"/>
            <a:miter lim="800000"/>
          </a:ln>
          <a:effectLst/>
          <a:scene3d>
            <a:camera prst="orthographicFront"/>
            <a:lightRig rig="threePt" dir="t"/>
          </a:scene3d>
          <a:sp3d>
            <a:contourClr>
              <a:schemeClr val="accent1">
                <a:lumMod val="40000"/>
                <a:lumOff val="60000"/>
              </a:schemeClr>
            </a:contourClr>
          </a:sp3d>
        </p:spPr>
        <p:txBody>
          <a:bodyPr wrap="square" rtlCol="0" anchor="ctr">
            <a:noAutofit/>
            <a:sp3d contourW="12700">
              <a:extrusionClr>
                <a:schemeClr val="bg1"/>
              </a:extrusionClr>
              <a:contourClr>
                <a:srgbClr val="FFFFFF"/>
              </a:contourClr>
            </a:sp3d>
          </a:bodyPr>
          <a:lstStyle/>
          <a:p>
            <a:pPr algn="ctr"/>
            <a:r>
              <a:rPr lang="cs-CZ" sz="3600" dirty="0">
                <a:ln w="19050">
                  <a:noFill/>
                </a:ln>
                <a:solidFill>
                  <a:srgbClr val="000099"/>
                </a:solidFill>
                <a:effectLst>
                  <a:reflection endPos="0" dist="50800" dir="5400000" sy="-100000" algn="bl" rotWithShape="0"/>
                </a:effectLst>
                <a:latin typeface="Showcard Gothic" panose="04020904020102020604" pitchFamily="82" charset="0"/>
                <a:ea typeface="FangSong" pitchFamily="49" charset="-122"/>
                <a:cs typeface="Arial" panose="020B0604020202020204" pitchFamily="34" charset="0"/>
              </a:rPr>
              <a:t>17.8.2019 sobota    </a:t>
            </a:r>
          </a:p>
          <a:p>
            <a:pPr algn="ctr"/>
            <a:r>
              <a:rPr lang="cs-CZ" sz="3600" dirty="0">
                <a:ln w="19050">
                  <a:noFill/>
                </a:ln>
                <a:solidFill>
                  <a:srgbClr val="000099"/>
                </a:solidFill>
                <a:effectLst>
                  <a:reflection endPos="0" dist="50800" dir="5400000" sy="-100000" algn="bl" rotWithShape="0"/>
                </a:effectLst>
                <a:latin typeface="Showcard Gothic" panose="04020904020102020604" pitchFamily="82" charset="0"/>
                <a:ea typeface="FangSong" pitchFamily="49" charset="-122"/>
                <a:cs typeface="Arial" panose="020B0604020202020204" pitchFamily="34" charset="0"/>
              </a:rPr>
              <a:t>10:15 hod 2. kolo</a:t>
            </a:r>
          </a:p>
        </p:txBody>
      </p:sp>
      <p:sp>
        <p:nvSpPr>
          <p:cNvPr id="17" name="AutoShape 3" descr="ů§"/>
          <p:cNvSpPr>
            <a:spLocks noChangeArrowheads="1"/>
          </p:cNvSpPr>
          <p:nvPr/>
        </p:nvSpPr>
        <p:spPr bwMode="auto">
          <a:xfrm>
            <a:off x="5400576" y="62846"/>
            <a:ext cx="4752528" cy="1127576"/>
          </a:xfrm>
          <a:prstGeom prst="flowChartAlternateProcess">
            <a:avLst/>
          </a:prstGeom>
          <a:blipFill dpi="0" rotWithShape="1">
            <a:blip r:embed="rId8">
              <a:extLst>
                <a:ext uri="{BEBA8EAE-BF5A-486C-A8C5-ECC9F3942E4B}">
                  <a14:imgProps xmlns:a14="http://schemas.microsoft.com/office/drawing/2010/main">
                    <a14:imgLayer r:embed="rId9">
                      <a14:imgEffect>
                        <a14:brightnessContrast bright="40000"/>
                      </a14:imgEffect>
                    </a14:imgLayer>
                  </a14:imgProps>
                </a:ext>
              </a:extLst>
            </a:blip>
            <a:srcRect/>
            <a:stretch>
              <a:fillRect l="385" t="-2680" r="385" b="-2680"/>
            </a:stretch>
          </a:blipFill>
          <a:ln w="44450" cap="flat" cmpd="sng">
            <a:solidFill>
              <a:srgbClr val="008000"/>
            </a:solidFill>
            <a:prstDash val="solid"/>
            <a:bevel/>
            <a:headEnd/>
            <a:tailEnd/>
          </a:ln>
          <a:effectLst>
            <a:softEdge rad="0"/>
          </a:effectLst>
          <a:scene3d>
            <a:camera prst="perspectiveBelow" fov="0">
              <a:rot lat="0" lon="0" rev="0"/>
            </a:camera>
            <a:lightRig rig="threePt" dir="t"/>
          </a:scene3d>
          <a:sp3d z="38100">
            <a:bevelT w="57150" h="0" prst="relaxedInset"/>
            <a:bevelB w="120650"/>
          </a:sp3d>
        </p:spPr>
        <p:txBody>
          <a:bodyPr wrap="none" lIns="0" tIns="45713" rIns="91425" bIns="45713" anchor="ctr">
            <a:prstTxWarp prst="textWave4">
              <a:avLst/>
            </a:prstTxWarp>
            <a:sp3d extrusionH="57150">
              <a:bevelT w="38100" h="38100" prst="slope"/>
            </a:sp3d>
          </a:bodyPr>
          <a:lstStyle/>
          <a:p>
            <a:pPr algn="ctr" eaLnBrk="0" hangingPunct="0">
              <a:defRPr/>
            </a:pPr>
            <a:r>
              <a:rPr lang="cs-CZ" sz="3200" dirty="0">
                <a:ln w="19050" cap="rnd">
                  <a:solidFill>
                    <a:schemeClr val="accent1"/>
                  </a:solidFill>
                  <a:miter lim="800000"/>
                </a:ln>
                <a:latin typeface="Khmer UI" pitchFamily="34" charset="0"/>
                <a:cs typeface="Khmer UI" pitchFamily="34" charset="0"/>
              </a:rPr>
              <a:t> </a:t>
            </a:r>
            <a:r>
              <a:rPr lang="cs-CZ" sz="3200" dirty="0">
                <a:ln w="3175" cap="rnd">
                  <a:solidFill>
                    <a:schemeClr val="tx1"/>
                  </a:solidFill>
                  <a:miter lim="800000"/>
                </a:ln>
                <a:solidFill>
                  <a:srgbClr val="008000"/>
                </a:solidFill>
                <a:latin typeface="Broadway" panose="04040905080B02020502" pitchFamily="82" charset="0"/>
                <a:ea typeface="Verdana" panose="020B0604030504040204" pitchFamily="34" charset="0"/>
                <a:cs typeface="Arial" panose="020B0604020202020204" pitchFamily="34" charset="0"/>
              </a:rPr>
              <a:t>Fotbalový zpravodaj</a:t>
            </a:r>
          </a:p>
          <a:p>
            <a:pPr algn="ctr" eaLnBrk="0" hangingPunct="0">
              <a:defRPr/>
            </a:pPr>
            <a:r>
              <a:rPr lang="cs-CZ" sz="3200" dirty="0">
                <a:ln w="3175" cap="rnd">
                  <a:solidFill>
                    <a:schemeClr val="tx1"/>
                  </a:solidFill>
                  <a:miter lim="800000"/>
                </a:ln>
                <a:solidFill>
                  <a:srgbClr val="008000"/>
                </a:solidFill>
                <a:latin typeface="Broadway" panose="04040905080B02020502" pitchFamily="82" charset="0"/>
                <a:ea typeface="Verdana" panose="020B0604030504040204" pitchFamily="34" charset="0"/>
                <a:cs typeface="Arial" panose="020B0604020202020204" pitchFamily="34" charset="0"/>
              </a:rPr>
              <a:t>SK Štětí, z.s.</a:t>
            </a:r>
          </a:p>
        </p:txBody>
      </p:sp>
      <p:sp>
        <p:nvSpPr>
          <p:cNvPr id="18" name="TextovéPole 17"/>
          <p:cNvSpPr txBox="1">
            <a:spLocks noChangeArrowheads="1"/>
          </p:cNvSpPr>
          <p:nvPr/>
        </p:nvSpPr>
        <p:spPr bwMode="auto">
          <a:xfrm>
            <a:off x="5400576" y="6928594"/>
            <a:ext cx="4579198" cy="338554"/>
          </a:xfrm>
          <a:prstGeom prst="rect">
            <a:avLst/>
          </a:prstGeom>
          <a:noFill/>
          <a:ln w="9525">
            <a:noFill/>
            <a:miter lim="800000"/>
            <a:headEnd/>
            <a:tailEnd/>
          </a:ln>
        </p:spPr>
        <p:txBody>
          <a:bodyPr wrap="square">
            <a:spAutoFit/>
          </a:bodyPr>
          <a:lstStyle/>
          <a:p>
            <a:pPr algn="ctr"/>
            <a:r>
              <a:rPr lang="cs-CZ" sz="1600" dirty="0"/>
              <a:t>www.stetimondifotbal.cz</a:t>
            </a:r>
          </a:p>
        </p:txBody>
      </p:sp>
      <p:sp>
        <p:nvSpPr>
          <p:cNvPr id="19" name="TextovéPole 18"/>
          <p:cNvSpPr txBox="1"/>
          <p:nvPr/>
        </p:nvSpPr>
        <p:spPr>
          <a:xfrm>
            <a:off x="5422149" y="1296603"/>
            <a:ext cx="4722518" cy="882737"/>
          </a:xfrm>
          <a:prstGeom prst="rect">
            <a:avLst/>
          </a:prstGeom>
          <a:blipFill>
            <a:blip r:embed="rId10"/>
            <a:stretch>
              <a:fillRect l="-55000" t="-2680" r="-3000" b="-2680"/>
            </a:stretch>
          </a:blipFill>
          <a:ln w="38100" cmpd="sng">
            <a:solidFill>
              <a:srgbClr val="FFFF00"/>
            </a:solidFill>
            <a:prstDash val="sysDash"/>
            <a:miter lim="800000"/>
          </a:ln>
          <a:effectLst/>
          <a:scene3d>
            <a:camera prst="orthographicFront"/>
            <a:lightRig rig="threePt" dir="t"/>
          </a:scene3d>
          <a:sp3d contourW="6350" prstMaterial="matte">
            <a:bevelT w="0" h="0" prst="coolSlant"/>
            <a:extrusionClr>
              <a:srgbClr val="CC00CC"/>
            </a:extrusionClr>
            <a:contourClr>
              <a:schemeClr val="bg1"/>
            </a:contourClr>
          </a:sp3d>
        </p:spPr>
        <p:txBody>
          <a:bodyPr wrap="square" lIns="108000" tIns="36000" rtlCol="0" anchor="ctr">
            <a:spAutoFit/>
          </a:bodyPr>
          <a:lstStyle/>
          <a:p>
            <a:pPr algn="ctr"/>
            <a:r>
              <a:rPr lang="cs-CZ" sz="2800" dirty="0">
                <a:ln w="3175" cap="sq">
                  <a:solidFill>
                    <a:schemeClr val="tx2">
                      <a:lumMod val="85000"/>
                      <a:lumOff val="15000"/>
                    </a:schemeClr>
                  </a:solidFill>
                  <a:prstDash val="solid"/>
                  <a:miter lim="800000"/>
                </a:ln>
                <a:solidFill>
                  <a:schemeClr val="bg1"/>
                </a:solidFill>
                <a:effectLst>
                  <a:outerShdw blurRad="38100" dist="38100" dir="2700000" algn="tl">
                    <a:srgbClr val="000000">
                      <a:alpha val="43137"/>
                    </a:srgbClr>
                  </a:outerShdw>
                </a:effectLst>
                <a:latin typeface="Lucida Fax" panose="02060602050505020204" pitchFamily="18" charset="0"/>
                <a:ea typeface="Yu Gothic UI Light" panose="020B0300000000000000" pitchFamily="34" charset="-128"/>
                <a:cs typeface="Arial" panose="020B0604020202020204" pitchFamily="34" charset="0"/>
              </a:rPr>
              <a:t>Sezóna 2019/2020</a:t>
            </a:r>
          </a:p>
          <a:p>
            <a:pPr algn="ctr"/>
            <a:r>
              <a:rPr lang="cs-CZ" sz="2400" dirty="0">
                <a:ln w="3175" cap="sq">
                  <a:solidFill>
                    <a:schemeClr val="tx2">
                      <a:lumMod val="85000"/>
                      <a:lumOff val="15000"/>
                    </a:schemeClr>
                  </a:solidFill>
                  <a:prstDash val="solid"/>
                  <a:miter lim="800000"/>
                </a:ln>
                <a:solidFill>
                  <a:schemeClr val="bg1"/>
                </a:solidFill>
                <a:effectLst>
                  <a:outerShdw blurRad="38100" dist="38100" dir="2700000" algn="tl">
                    <a:srgbClr val="000000">
                      <a:alpha val="43137"/>
                    </a:srgbClr>
                  </a:outerShdw>
                </a:effectLst>
                <a:latin typeface="Lucida Fax" panose="02060602050505020204" pitchFamily="18" charset="0"/>
                <a:ea typeface="Yu Gothic UI Light" panose="020B0300000000000000" pitchFamily="34" charset="-128"/>
                <a:cs typeface="Arial" panose="020B0604020202020204" pitchFamily="34" charset="0"/>
              </a:rPr>
              <a:t>Divize </a:t>
            </a:r>
            <a:r>
              <a:rPr lang="cs-CZ" sz="2400">
                <a:ln w="3175" cap="sq">
                  <a:solidFill>
                    <a:schemeClr val="tx2">
                      <a:lumMod val="85000"/>
                      <a:lumOff val="15000"/>
                    </a:schemeClr>
                  </a:solidFill>
                  <a:prstDash val="solid"/>
                  <a:miter lim="800000"/>
                </a:ln>
                <a:solidFill>
                  <a:schemeClr val="bg1"/>
                </a:solidFill>
                <a:effectLst>
                  <a:outerShdw blurRad="38100" dist="38100" dir="2700000" algn="tl">
                    <a:srgbClr val="000000">
                      <a:alpha val="43137"/>
                    </a:srgbClr>
                  </a:outerShdw>
                </a:effectLst>
                <a:latin typeface="Lucida Fax" panose="02060602050505020204" pitchFamily="18" charset="0"/>
                <a:ea typeface="Yu Gothic UI Light" panose="020B0300000000000000" pitchFamily="34" charset="-128"/>
                <a:cs typeface="Arial" panose="020B0604020202020204" pitchFamily="34" charset="0"/>
              </a:rPr>
              <a:t>B  Podzim</a:t>
            </a:r>
            <a:endParaRPr lang="cs-CZ" sz="2400" dirty="0">
              <a:ln w="3175" cap="sq">
                <a:solidFill>
                  <a:schemeClr val="tx2">
                    <a:lumMod val="85000"/>
                    <a:lumOff val="15000"/>
                  </a:schemeClr>
                </a:solidFill>
                <a:prstDash val="solid"/>
                <a:miter lim="800000"/>
              </a:ln>
              <a:solidFill>
                <a:schemeClr val="bg1"/>
              </a:solidFill>
              <a:effectLst>
                <a:outerShdw blurRad="38100" dist="38100" dir="2700000" algn="tl">
                  <a:srgbClr val="000000">
                    <a:alpha val="43137"/>
                  </a:srgbClr>
                </a:outerShdw>
              </a:effectLst>
              <a:latin typeface="Lucida Fax" panose="02060602050505020204" pitchFamily="18" charset="0"/>
              <a:ea typeface="Yu Gothic UI Light" panose="020B0300000000000000" pitchFamily="34" charset="-128"/>
              <a:cs typeface="Arial" panose="020B0604020202020204" pitchFamily="34" charset="0"/>
            </a:endParaRPr>
          </a:p>
        </p:txBody>
      </p:sp>
      <p:pic>
        <p:nvPicPr>
          <p:cNvPr id="2" name="Obrázek 1"/>
          <p:cNvPicPr>
            <a:picLocks noChangeAspect="1"/>
          </p:cNvPicPr>
          <p:nvPr/>
        </p:nvPicPr>
        <p:blipFill>
          <a:blip r:embed="rId11"/>
          <a:stretch>
            <a:fillRect/>
          </a:stretch>
        </p:blipFill>
        <p:spPr>
          <a:xfrm>
            <a:off x="8928968" y="3959472"/>
            <a:ext cx="809055" cy="865908"/>
          </a:xfrm>
          <a:prstGeom prst="rect">
            <a:avLst/>
          </a:prstGeom>
        </p:spPr>
      </p:pic>
      <p:pic>
        <p:nvPicPr>
          <p:cNvPr id="14" name="Obrázek 13" descr="Vector Logos, &lt;strong&gt;Logo&lt;/strong&gt; Templates Free Download | seeklogo">
            <a:extLst>
              <a:ext uri="{FF2B5EF4-FFF2-40B4-BE49-F238E27FC236}">
                <a16:creationId xmlns:a16="http://schemas.microsoft.com/office/drawing/2014/main" id="{3372E334-345F-4D3B-9045-7380BD9F23F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60616" y="3904865"/>
            <a:ext cx="745965" cy="7553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10</a:t>
            </a:r>
          </a:p>
        </p:txBody>
      </p:sp>
      <p:sp>
        <p:nvSpPr>
          <p:cNvPr id="9" name="TextovéPole 8"/>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35</a:t>
            </a:r>
          </a:p>
        </p:txBody>
      </p:sp>
      <p:sp>
        <p:nvSpPr>
          <p:cNvPr id="3" name="TextovéPole 2">
            <a:extLst>
              <a:ext uri="{FF2B5EF4-FFF2-40B4-BE49-F238E27FC236}">
                <a16:creationId xmlns:a16="http://schemas.microsoft.com/office/drawing/2014/main" id="{86E7C684-12D9-4431-B638-E31B6D02CA95}"/>
              </a:ext>
            </a:extLst>
          </p:cNvPr>
          <p:cNvSpPr txBox="1"/>
          <p:nvPr/>
        </p:nvSpPr>
        <p:spPr>
          <a:xfrm>
            <a:off x="143992" y="163116"/>
            <a:ext cx="4788532" cy="830997"/>
          </a:xfrm>
          <a:prstGeom prst="rect">
            <a:avLst/>
          </a:prstGeom>
          <a:pattFill prst="plaid">
            <a:fgClr>
              <a:srgbClr val="FFFF00"/>
            </a:fgClr>
            <a:bgClr>
              <a:schemeClr val="bg1"/>
            </a:bgClr>
          </a:pattFill>
          <a:effectLst>
            <a:innerShdw blurRad="63500" dist="2540000" dir="10800000">
              <a:srgbClr val="FF6699">
                <a:alpha val="49804"/>
              </a:srgbClr>
            </a:innerShdw>
            <a:softEdge rad="0"/>
          </a:effectLst>
        </p:spPr>
        <p:txBody>
          <a:bodyPr wrap="square" rtlCol="0">
            <a:spAutoFit/>
          </a:bodyPr>
          <a:lstStyle/>
          <a:p>
            <a:pPr algn="ctr"/>
            <a:r>
              <a:rPr lang="cs-CZ" sz="2400" dirty="0">
                <a:solidFill>
                  <a:srgbClr val="006600"/>
                </a:solidFill>
                <a:latin typeface="Arial Black" panose="020B0A04020102020204" pitchFamily="34" charset="0"/>
              </a:rPr>
              <a:t>Realizační tým FK Tatran Rakovník</a:t>
            </a:r>
          </a:p>
        </p:txBody>
      </p:sp>
      <p:sp>
        <p:nvSpPr>
          <p:cNvPr id="5" name="TextovéPole 4">
            <a:extLst>
              <a:ext uri="{FF2B5EF4-FFF2-40B4-BE49-F238E27FC236}">
                <a16:creationId xmlns:a16="http://schemas.microsoft.com/office/drawing/2014/main" id="{D451C8E6-83FB-45FF-B3F6-905760309DCF}"/>
              </a:ext>
            </a:extLst>
          </p:cNvPr>
          <p:cNvSpPr txBox="1"/>
          <p:nvPr/>
        </p:nvSpPr>
        <p:spPr>
          <a:xfrm>
            <a:off x="5355354" y="77525"/>
            <a:ext cx="4752527" cy="2677656"/>
          </a:xfrm>
          <a:prstGeom prst="rect">
            <a:avLst/>
          </a:prstGeom>
          <a:pattFill prst="ltHorz">
            <a:fgClr>
              <a:srgbClr val="FF99FF"/>
            </a:fgClr>
            <a:bgClr>
              <a:schemeClr val="bg1"/>
            </a:bgClr>
          </a:pattFill>
          <a:effectLst>
            <a:innerShdw blurRad="63500" dist="1549400" dir="16200000">
              <a:srgbClr val="FFFF00">
                <a:alpha val="50000"/>
              </a:srgbClr>
            </a:innerShdw>
            <a:softEdge rad="431800"/>
          </a:effectLst>
        </p:spPr>
        <p:txBody>
          <a:bodyPr wrap="square" rtlCol="0">
            <a:spAutoFit/>
          </a:bodyPr>
          <a:lstStyle/>
          <a:p>
            <a:pPr algn="ctr"/>
            <a:r>
              <a:rPr lang="cs-CZ" sz="2000" dirty="0">
                <a:solidFill>
                  <a:srgbClr val="000099"/>
                </a:solidFill>
                <a:latin typeface="Arial Black" panose="020B0A04020102020204" pitchFamily="34" charset="0"/>
              </a:rPr>
              <a:t>B mužstvo dospělých postoupilo do III. Třídy a čeká ho mnoho zajímavých a atraktivních zápasů . Třeba hned za týden ve 2.kole v neděli </a:t>
            </a:r>
            <a:r>
              <a:rPr lang="cs-CZ" sz="2400" dirty="0">
                <a:solidFill>
                  <a:srgbClr val="FF0066"/>
                </a:solidFill>
                <a:latin typeface="Arial Black" panose="020B0A04020102020204" pitchFamily="34" charset="0"/>
              </a:rPr>
              <a:t>25.8.2019 od 17:00</a:t>
            </a:r>
            <a:r>
              <a:rPr lang="cs-CZ" sz="2000" dirty="0">
                <a:solidFill>
                  <a:srgbClr val="000099"/>
                </a:solidFill>
                <a:latin typeface="Arial Black" panose="020B0A04020102020204" pitchFamily="34" charset="0"/>
              </a:rPr>
              <a:t> </a:t>
            </a:r>
            <a:r>
              <a:rPr lang="cs-CZ" sz="2400" dirty="0">
                <a:solidFill>
                  <a:srgbClr val="FF0066"/>
                </a:solidFill>
                <a:latin typeface="Arial Black" panose="020B0A04020102020204" pitchFamily="34" charset="0"/>
              </a:rPr>
              <a:t>doma FK Polepy</a:t>
            </a:r>
            <a:r>
              <a:rPr lang="cs-CZ" sz="2000" dirty="0">
                <a:solidFill>
                  <a:srgbClr val="000099"/>
                </a:solidFill>
                <a:latin typeface="Arial Black" panose="020B0A04020102020204" pitchFamily="34" charset="0"/>
              </a:rPr>
              <a:t>.</a:t>
            </a:r>
          </a:p>
          <a:p>
            <a:r>
              <a:rPr lang="cs-CZ" sz="2000" dirty="0">
                <a:solidFill>
                  <a:srgbClr val="000099"/>
                </a:solidFill>
                <a:latin typeface="Arial Black" panose="020B0A04020102020204" pitchFamily="34" charset="0"/>
              </a:rPr>
              <a:t>Trenér: Pavel Minárik</a:t>
            </a:r>
          </a:p>
          <a:p>
            <a:r>
              <a:rPr lang="cs-CZ" sz="2000" dirty="0">
                <a:solidFill>
                  <a:srgbClr val="000099"/>
                </a:solidFill>
                <a:latin typeface="Arial Black" panose="020B0A04020102020204" pitchFamily="34" charset="0"/>
              </a:rPr>
              <a:t>Vedoucí: Václav Švancar</a:t>
            </a:r>
          </a:p>
        </p:txBody>
      </p:sp>
      <p:graphicFrame>
        <p:nvGraphicFramePr>
          <p:cNvPr id="6" name="Tabulka 5">
            <a:extLst>
              <a:ext uri="{FF2B5EF4-FFF2-40B4-BE49-F238E27FC236}">
                <a16:creationId xmlns:a16="http://schemas.microsoft.com/office/drawing/2014/main" id="{28C2B6B3-F313-4AF4-ADA9-F7D4353A8A98}"/>
              </a:ext>
            </a:extLst>
          </p:cNvPr>
          <p:cNvGraphicFramePr>
            <a:graphicFrameLocks noGrp="1"/>
          </p:cNvGraphicFramePr>
          <p:nvPr>
            <p:extLst>
              <p:ext uri="{D42A27DB-BD31-4B8C-83A1-F6EECF244321}">
                <p14:modId xmlns:p14="http://schemas.microsoft.com/office/powerpoint/2010/main" val="1440515620"/>
              </p:ext>
            </p:extLst>
          </p:nvPr>
        </p:nvGraphicFramePr>
        <p:xfrm>
          <a:off x="5390078" y="2817942"/>
          <a:ext cx="4725741" cy="4089683"/>
        </p:xfrm>
        <a:graphic>
          <a:graphicData uri="http://schemas.openxmlformats.org/drawingml/2006/table">
            <a:tbl>
              <a:tblPr/>
              <a:tblGrid>
                <a:gridCol w="365063">
                  <a:extLst>
                    <a:ext uri="{9D8B030D-6E8A-4147-A177-3AD203B41FA5}">
                      <a16:colId xmlns:a16="http://schemas.microsoft.com/office/drawing/2014/main" val="1938540322"/>
                    </a:ext>
                  </a:extLst>
                </a:gridCol>
                <a:gridCol w="864139">
                  <a:extLst>
                    <a:ext uri="{9D8B030D-6E8A-4147-A177-3AD203B41FA5}">
                      <a16:colId xmlns:a16="http://schemas.microsoft.com/office/drawing/2014/main" val="4212404498"/>
                    </a:ext>
                  </a:extLst>
                </a:gridCol>
                <a:gridCol w="564130">
                  <a:extLst>
                    <a:ext uri="{9D8B030D-6E8A-4147-A177-3AD203B41FA5}">
                      <a16:colId xmlns:a16="http://schemas.microsoft.com/office/drawing/2014/main" val="517278367"/>
                    </a:ext>
                  </a:extLst>
                </a:gridCol>
                <a:gridCol w="1096327">
                  <a:extLst>
                    <a:ext uri="{9D8B030D-6E8A-4147-A177-3AD203B41FA5}">
                      <a16:colId xmlns:a16="http://schemas.microsoft.com/office/drawing/2014/main" val="2438573124"/>
                    </a:ext>
                  </a:extLst>
                </a:gridCol>
                <a:gridCol w="1346460">
                  <a:extLst>
                    <a:ext uri="{9D8B030D-6E8A-4147-A177-3AD203B41FA5}">
                      <a16:colId xmlns:a16="http://schemas.microsoft.com/office/drawing/2014/main" val="288993520"/>
                    </a:ext>
                  </a:extLst>
                </a:gridCol>
                <a:gridCol w="489622">
                  <a:extLst>
                    <a:ext uri="{9D8B030D-6E8A-4147-A177-3AD203B41FA5}">
                      <a16:colId xmlns:a16="http://schemas.microsoft.com/office/drawing/2014/main" val="645573837"/>
                    </a:ext>
                  </a:extLst>
                </a:gridCol>
              </a:tblGrid>
              <a:tr h="217940">
                <a:tc gridSpan="6">
                  <a:txBody>
                    <a:bodyPr/>
                    <a:lstStyle/>
                    <a:p>
                      <a:pPr algn="ctr" fontAlgn="ctr"/>
                      <a:r>
                        <a:rPr lang="cs-CZ" sz="1200" b="1" i="0" u="none" strike="noStrike" dirty="0">
                          <a:solidFill>
                            <a:srgbClr val="000000"/>
                          </a:solidFill>
                          <a:effectLst/>
                          <a:latin typeface="Arial" panose="020B0604020202020204" pitchFamily="34" charset="0"/>
                        </a:rPr>
                        <a:t>Dospělí  B Podzim 2019-III. Třída změny vyhrazeny</a:t>
                      </a: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485596151"/>
                  </a:ext>
                </a:extLst>
              </a:tr>
              <a:tr h="217940">
                <a:tc>
                  <a:txBody>
                    <a:bodyPr/>
                    <a:lstStyle/>
                    <a:p>
                      <a:pPr algn="ctr" fontAlgn="ctr"/>
                      <a:r>
                        <a:rPr lang="cs-CZ" sz="1000" b="1" i="0" u="none" strike="noStrike">
                          <a:solidFill>
                            <a:srgbClr val="000000"/>
                          </a:solidFill>
                          <a:effectLst/>
                          <a:latin typeface="Arial" panose="020B0604020202020204" pitchFamily="34" charset="0"/>
                        </a:rPr>
                        <a:t>Den</a:t>
                      </a:r>
                    </a:p>
                  </a:txBody>
                  <a:tcPr marL="5678" marR="5678" marT="56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000" b="1" i="0" u="none" strike="noStrike">
                          <a:solidFill>
                            <a:srgbClr val="000000"/>
                          </a:solidFill>
                          <a:effectLst/>
                          <a:latin typeface="Arial" panose="020B0604020202020204" pitchFamily="34" charset="0"/>
                        </a:rPr>
                        <a:t>Datum</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000" b="1" i="0" u="none" strike="noStrike" dirty="0">
                          <a:solidFill>
                            <a:srgbClr val="000000"/>
                          </a:solidFill>
                          <a:effectLst/>
                          <a:latin typeface="Arial" panose="020B0604020202020204" pitchFamily="34" charset="0"/>
                        </a:rPr>
                        <a:t>Čas</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000" b="1" i="0" u="none" strike="noStrike" dirty="0">
                          <a:solidFill>
                            <a:srgbClr val="000000"/>
                          </a:solidFill>
                          <a:effectLst/>
                          <a:latin typeface="Arial" panose="020B0604020202020204" pitchFamily="34" charset="0"/>
                        </a:rPr>
                        <a:t>Domácí</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000" b="1" i="0" u="none" strike="noStrike" dirty="0">
                          <a:solidFill>
                            <a:srgbClr val="000000"/>
                          </a:solidFill>
                          <a:effectLst/>
                          <a:latin typeface="Arial" panose="020B0604020202020204" pitchFamily="34" charset="0"/>
                        </a:rPr>
                        <a:t>Hosté</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000" b="1" i="0" u="none" strike="noStrike">
                          <a:solidFill>
                            <a:srgbClr val="000000"/>
                          </a:solidFill>
                          <a:effectLst/>
                          <a:latin typeface="Arial" panose="020B0604020202020204" pitchFamily="34" charset="0"/>
                        </a:rPr>
                        <a:t>Kolo</a:t>
                      </a:r>
                    </a:p>
                  </a:txBody>
                  <a:tcPr marL="5678" marR="5678" marT="56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3459873235"/>
                  </a:ext>
                </a:extLst>
              </a:tr>
              <a:tr h="290628">
                <a:tc>
                  <a:txBody>
                    <a:bodyPr/>
                    <a:lstStyle/>
                    <a:p>
                      <a:pPr algn="ctr" fontAlgn="ctr"/>
                      <a:r>
                        <a:rPr lang="cs-CZ" sz="800" b="1" i="0" u="none" strike="noStrike" dirty="0">
                          <a:solidFill>
                            <a:srgbClr val="000000"/>
                          </a:solidFill>
                          <a:effectLst/>
                          <a:latin typeface="Arial" panose="020B0604020202020204" pitchFamily="34" charset="0"/>
                        </a:rPr>
                        <a:t>sobota</a:t>
                      </a:r>
                    </a:p>
                  </a:txBody>
                  <a:tcPr marL="5678" marR="5678" marT="56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17.08.2019</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00"/>
                          </a:solidFill>
                          <a:effectLst/>
                          <a:latin typeface="Arial" panose="020B0604020202020204" pitchFamily="34" charset="0"/>
                        </a:rPr>
                        <a:t>17c:00</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00"/>
                          </a:solidFill>
                          <a:effectLst/>
                          <a:latin typeface="Arial" panose="020B0604020202020204" pitchFamily="34" charset="0"/>
                        </a:rPr>
                        <a:t>SK SAHARA Vědomice </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  SK Štětí   "B"</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00"/>
                          </a:solidFill>
                          <a:effectLst/>
                          <a:latin typeface="Arial" panose="020B0604020202020204" pitchFamily="34" charset="0"/>
                        </a:rPr>
                        <a:t>13</a:t>
                      </a:r>
                    </a:p>
                  </a:txBody>
                  <a:tcPr marL="5678" marR="5678" marT="56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205517357"/>
                  </a:ext>
                </a:extLst>
              </a:tr>
              <a:tr h="217940">
                <a:tc>
                  <a:txBody>
                    <a:bodyPr/>
                    <a:lstStyle/>
                    <a:p>
                      <a:pPr algn="ctr" fontAlgn="ctr"/>
                      <a:r>
                        <a:rPr lang="cs-CZ" sz="800" b="1" i="0" u="none" strike="noStrike" dirty="0">
                          <a:solidFill>
                            <a:srgbClr val="000000"/>
                          </a:solidFill>
                          <a:effectLst/>
                          <a:latin typeface="Arial" panose="020B0604020202020204" pitchFamily="34" charset="0"/>
                        </a:rPr>
                        <a:t>neděle</a:t>
                      </a:r>
                    </a:p>
                  </a:txBody>
                  <a:tcPr marL="5678" marR="5678" marT="56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25.08.2019</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17:00</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  SK Štětí   "B"</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FK POLEPY</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5678" marR="5678" marT="56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05215366"/>
                  </a:ext>
                </a:extLst>
              </a:tr>
              <a:tr h="290628">
                <a:tc>
                  <a:txBody>
                    <a:bodyPr/>
                    <a:lstStyle/>
                    <a:p>
                      <a:pPr algn="ctr" fontAlgn="ctr"/>
                      <a:r>
                        <a:rPr lang="cs-CZ" sz="800" b="1" i="0" u="none" strike="noStrike" dirty="0">
                          <a:solidFill>
                            <a:srgbClr val="000000"/>
                          </a:solidFill>
                          <a:effectLst/>
                          <a:latin typeface="Arial" panose="020B0604020202020204" pitchFamily="34" charset="0"/>
                        </a:rPr>
                        <a:t>sobota</a:t>
                      </a:r>
                    </a:p>
                  </a:txBody>
                  <a:tcPr marL="5678" marR="5678" marT="56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31.08.2019</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17:00</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00"/>
                          </a:solidFill>
                          <a:effectLst/>
                          <a:latin typeface="Arial" panose="020B0604020202020204" pitchFamily="34" charset="0"/>
                        </a:rPr>
                        <a:t>SK Viktorie Kleneč </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  SK Štětí   "B"</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5678" marR="5678" marT="56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568274267"/>
                  </a:ext>
                </a:extLst>
              </a:tr>
              <a:tr h="217940">
                <a:tc>
                  <a:txBody>
                    <a:bodyPr/>
                    <a:lstStyle/>
                    <a:p>
                      <a:pPr algn="ctr" fontAlgn="ctr"/>
                      <a:r>
                        <a:rPr lang="cs-CZ" sz="800" b="1" i="0" u="none" strike="noStrike" dirty="0">
                          <a:solidFill>
                            <a:srgbClr val="000000"/>
                          </a:solidFill>
                          <a:effectLst/>
                          <a:latin typeface="Arial" panose="020B0604020202020204" pitchFamily="34" charset="0"/>
                        </a:rPr>
                        <a:t>neděle</a:t>
                      </a:r>
                    </a:p>
                  </a:txBody>
                  <a:tcPr marL="5678" marR="5678" marT="56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08.09.2019</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17:00</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  SK Štětí   "B"</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FK Lounky Chodouny </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5678" marR="5678" marT="56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96678667"/>
                  </a:ext>
                </a:extLst>
              </a:tr>
              <a:tr h="238357">
                <a:tc>
                  <a:txBody>
                    <a:bodyPr/>
                    <a:lstStyle/>
                    <a:p>
                      <a:pPr algn="ctr" fontAlgn="ctr"/>
                      <a:r>
                        <a:rPr lang="cs-CZ" sz="800" b="1" i="0" u="none" strike="noStrike">
                          <a:solidFill>
                            <a:srgbClr val="000000"/>
                          </a:solidFill>
                          <a:effectLst/>
                          <a:latin typeface="Arial" panose="020B0604020202020204" pitchFamily="34" charset="0"/>
                        </a:rPr>
                        <a:t>sobota</a:t>
                      </a:r>
                    </a:p>
                  </a:txBody>
                  <a:tcPr marL="5678" marR="5678" marT="56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14.09.2019</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16:30</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00"/>
                          </a:solidFill>
                          <a:effectLst/>
                          <a:latin typeface="Arial" panose="020B0604020202020204" pitchFamily="34" charset="0"/>
                        </a:rPr>
                        <a:t>TJ Sokol Hoštka, </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  SK Štětí   "B"</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5678" marR="5678" marT="56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737137069"/>
                  </a:ext>
                </a:extLst>
              </a:tr>
              <a:tr h="290628">
                <a:tc>
                  <a:txBody>
                    <a:bodyPr/>
                    <a:lstStyle/>
                    <a:p>
                      <a:pPr algn="ctr" fontAlgn="ctr"/>
                      <a:r>
                        <a:rPr lang="cs-CZ" sz="800" b="1" i="0" u="none" strike="noStrike" dirty="0">
                          <a:solidFill>
                            <a:srgbClr val="000000"/>
                          </a:solidFill>
                          <a:effectLst/>
                          <a:latin typeface="Arial" panose="020B0604020202020204" pitchFamily="34" charset="0"/>
                        </a:rPr>
                        <a:t>neděle</a:t>
                      </a:r>
                    </a:p>
                  </a:txBody>
                  <a:tcPr marL="5678" marR="5678" marT="56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22.09.2019</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16:30</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  SK Štětí   "B"</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TJ Sokol Mšené Lázně</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5</a:t>
                      </a:r>
                    </a:p>
                  </a:txBody>
                  <a:tcPr marL="5678" marR="5678" marT="56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673911467"/>
                  </a:ext>
                </a:extLst>
              </a:tr>
              <a:tr h="290628">
                <a:tc>
                  <a:txBody>
                    <a:bodyPr/>
                    <a:lstStyle/>
                    <a:p>
                      <a:pPr algn="ctr" fontAlgn="ctr"/>
                      <a:r>
                        <a:rPr lang="cs-CZ" sz="800" b="1" i="0" u="none" strike="noStrike">
                          <a:solidFill>
                            <a:srgbClr val="000000"/>
                          </a:solidFill>
                          <a:effectLst/>
                          <a:latin typeface="Arial" panose="020B0604020202020204" pitchFamily="34" charset="0"/>
                        </a:rPr>
                        <a:t>neděle</a:t>
                      </a:r>
                    </a:p>
                  </a:txBody>
                  <a:tcPr marL="5678" marR="5678" marT="56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29.09.2019</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16:00</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  SK Štětí   "B"</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TJ Podřipan Rovné,  „B“</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5678" marR="5678" marT="56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852140238"/>
                  </a:ext>
                </a:extLst>
              </a:tr>
              <a:tr h="433285">
                <a:tc>
                  <a:txBody>
                    <a:bodyPr/>
                    <a:lstStyle/>
                    <a:p>
                      <a:pPr algn="ctr" fontAlgn="ctr"/>
                      <a:r>
                        <a:rPr lang="cs-CZ" sz="800" b="1" i="0" u="none" strike="noStrike" dirty="0">
                          <a:solidFill>
                            <a:srgbClr val="000000"/>
                          </a:solidFill>
                          <a:effectLst/>
                          <a:latin typeface="Arial" panose="020B0604020202020204" pitchFamily="34" charset="0"/>
                        </a:rPr>
                        <a:t>neděle</a:t>
                      </a:r>
                    </a:p>
                  </a:txBody>
                  <a:tcPr marL="5678" marR="5678" marT="56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06.10.2019</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16:00</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dirty="0">
                          <a:solidFill>
                            <a:srgbClr val="000000"/>
                          </a:solidFill>
                          <a:effectLst/>
                          <a:latin typeface="Arial" panose="020B0604020202020204" pitchFamily="34" charset="0"/>
                        </a:rPr>
                        <a:t>TJ Sokol </a:t>
                      </a:r>
                      <a:r>
                        <a:rPr lang="cs-CZ" sz="1000" b="1" i="0" u="none" strike="noStrike" dirty="0" err="1">
                          <a:solidFill>
                            <a:srgbClr val="000000"/>
                          </a:solidFill>
                          <a:effectLst/>
                          <a:latin typeface="Arial" panose="020B0604020202020204" pitchFamily="34" charset="0"/>
                        </a:rPr>
                        <a:t>Straškov</a:t>
                      </a:r>
                      <a:r>
                        <a:rPr lang="cs-CZ" sz="1000" b="1" i="0" u="none" strike="noStrike" dirty="0">
                          <a:solidFill>
                            <a:srgbClr val="000000"/>
                          </a:solidFill>
                          <a:effectLst/>
                          <a:latin typeface="Arial" panose="020B0604020202020204" pitchFamily="34" charset="0"/>
                        </a:rPr>
                        <a:t> Vodochody</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dirty="0">
                          <a:solidFill>
                            <a:srgbClr val="000000"/>
                          </a:solidFill>
                          <a:effectLst/>
                          <a:latin typeface="Arial" panose="020B0604020202020204" pitchFamily="34" charset="0"/>
                        </a:rPr>
                        <a:t>  SK Štětí   "B"</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5678" marR="5678" marT="56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059491657"/>
                  </a:ext>
                </a:extLst>
              </a:tr>
              <a:tr h="217940">
                <a:tc>
                  <a:txBody>
                    <a:bodyPr/>
                    <a:lstStyle/>
                    <a:p>
                      <a:pPr algn="ctr" fontAlgn="ctr"/>
                      <a:r>
                        <a:rPr lang="cs-CZ" sz="800" b="1" i="0" u="none" strike="noStrike" dirty="0">
                          <a:solidFill>
                            <a:srgbClr val="000000"/>
                          </a:solidFill>
                          <a:effectLst/>
                          <a:latin typeface="Arial" panose="020B0604020202020204" pitchFamily="34" charset="0"/>
                        </a:rPr>
                        <a:t>neděle</a:t>
                      </a:r>
                    </a:p>
                  </a:txBody>
                  <a:tcPr marL="5678" marR="5678" marT="56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13.10.2019</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15:30</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  SK Štětí   "B"</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TJ Sokol Račice</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5678" marR="5678" marT="56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4481479"/>
                  </a:ext>
                </a:extLst>
              </a:tr>
              <a:tr h="290628">
                <a:tc>
                  <a:txBody>
                    <a:bodyPr/>
                    <a:lstStyle/>
                    <a:p>
                      <a:pPr algn="ctr" fontAlgn="ctr"/>
                      <a:r>
                        <a:rPr lang="cs-CZ" sz="800" b="1" i="0" u="none" strike="noStrike" dirty="0">
                          <a:solidFill>
                            <a:srgbClr val="000000"/>
                          </a:solidFill>
                          <a:effectLst/>
                          <a:latin typeface="Arial" panose="020B0604020202020204" pitchFamily="34" charset="0"/>
                        </a:rPr>
                        <a:t>sobota</a:t>
                      </a:r>
                    </a:p>
                  </a:txBody>
                  <a:tcPr marL="5678" marR="5678" marT="56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19.10.2019</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10:15</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Sportovní klub Židovice </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00"/>
                          </a:solidFill>
                          <a:effectLst/>
                          <a:latin typeface="Arial" panose="020B0604020202020204" pitchFamily="34" charset="0"/>
                        </a:rPr>
                        <a:t>  SK Štětí   "B"</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5678" marR="5678" marT="56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308717466"/>
                  </a:ext>
                </a:extLst>
              </a:tr>
              <a:tr h="217940">
                <a:tc>
                  <a:txBody>
                    <a:bodyPr/>
                    <a:lstStyle/>
                    <a:p>
                      <a:pPr algn="ctr" fontAlgn="ctr"/>
                      <a:r>
                        <a:rPr lang="cs-CZ" sz="800" b="1" i="0" u="none" strike="noStrike" dirty="0">
                          <a:solidFill>
                            <a:srgbClr val="000000"/>
                          </a:solidFill>
                          <a:effectLst/>
                          <a:latin typeface="Arial" panose="020B0604020202020204" pitchFamily="34" charset="0"/>
                        </a:rPr>
                        <a:t>neděle</a:t>
                      </a:r>
                    </a:p>
                  </a:txBody>
                  <a:tcPr marL="5678" marR="5678" marT="56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27.10.2019</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14:30</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  SK Štětí   "B"</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FK BECHLÍN </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10</a:t>
                      </a:r>
                    </a:p>
                  </a:txBody>
                  <a:tcPr marL="5678" marR="5678" marT="56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50682573"/>
                  </a:ext>
                </a:extLst>
              </a:tr>
              <a:tr h="290628">
                <a:tc>
                  <a:txBody>
                    <a:bodyPr/>
                    <a:lstStyle/>
                    <a:p>
                      <a:pPr algn="ctr" fontAlgn="ctr"/>
                      <a:r>
                        <a:rPr lang="cs-CZ" sz="800" b="1" i="0" u="none" strike="noStrike" dirty="0">
                          <a:solidFill>
                            <a:srgbClr val="000000"/>
                          </a:solidFill>
                          <a:effectLst/>
                          <a:latin typeface="Arial" panose="020B0604020202020204" pitchFamily="34" charset="0"/>
                        </a:rPr>
                        <a:t>neděle</a:t>
                      </a:r>
                    </a:p>
                  </a:txBody>
                  <a:tcPr marL="5678" marR="5678" marT="56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00"/>
                          </a:solidFill>
                          <a:effectLst/>
                          <a:latin typeface="Arial" panose="020B0604020202020204" pitchFamily="34" charset="0"/>
                        </a:rPr>
                        <a:t>03.11.2019</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14:00</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T.J. Sokol Býčkovice </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  SK Štětí   "B"</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11</a:t>
                      </a:r>
                    </a:p>
                  </a:txBody>
                  <a:tcPr marL="5678" marR="5678" marT="56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77152924"/>
                  </a:ext>
                </a:extLst>
              </a:tr>
              <a:tr h="217940">
                <a:tc>
                  <a:txBody>
                    <a:bodyPr/>
                    <a:lstStyle/>
                    <a:p>
                      <a:pPr algn="ctr" fontAlgn="ctr"/>
                      <a:r>
                        <a:rPr lang="cs-CZ" sz="800" b="1" i="0" u="none" strike="noStrike" dirty="0">
                          <a:solidFill>
                            <a:srgbClr val="000000"/>
                          </a:solidFill>
                          <a:effectLst/>
                          <a:latin typeface="Arial" panose="020B0604020202020204" pitchFamily="34" charset="0"/>
                        </a:rPr>
                        <a:t>neděle</a:t>
                      </a:r>
                    </a:p>
                  </a:txBody>
                  <a:tcPr marL="5678" marR="5678" marT="56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10.11.2019</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14:00</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  SK Štětí   "B"</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TJ Sokol Bříza </a:t>
                      </a:r>
                    </a:p>
                  </a:txBody>
                  <a:tcPr marL="5678" marR="5678" marT="56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12</a:t>
                      </a:r>
                    </a:p>
                  </a:txBody>
                  <a:tcPr marL="5678" marR="5678" marT="56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96651341"/>
                  </a:ext>
                </a:extLst>
              </a:tr>
            </a:tbl>
          </a:graphicData>
        </a:graphic>
      </p:graphicFrame>
      <p:graphicFrame>
        <p:nvGraphicFramePr>
          <p:cNvPr id="4" name="Tabulka 3"/>
          <p:cNvGraphicFramePr>
            <a:graphicFrameLocks noGrp="1"/>
          </p:cNvGraphicFramePr>
          <p:nvPr>
            <p:extLst>
              <p:ext uri="{D42A27DB-BD31-4B8C-83A1-F6EECF244321}">
                <p14:modId xmlns:p14="http://schemas.microsoft.com/office/powerpoint/2010/main" val="241652568"/>
              </p:ext>
            </p:extLst>
          </p:nvPr>
        </p:nvGraphicFramePr>
        <p:xfrm>
          <a:off x="143992" y="2408076"/>
          <a:ext cx="4788532" cy="4451784"/>
        </p:xfrm>
        <a:graphic>
          <a:graphicData uri="http://schemas.openxmlformats.org/drawingml/2006/table">
            <a:tbl>
              <a:tblPr/>
              <a:tblGrid>
                <a:gridCol w="532059">
                  <a:extLst>
                    <a:ext uri="{9D8B030D-6E8A-4147-A177-3AD203B41FA5}">
                      <a16:colId xmlns:a16="http://schemas.microsoft.com/office/drawing/2014/main" val="578487408"/>
                    </a:ext>
                  </a:extLst>
                </a:gridCol>
                <a:gridCol w="4256473">
                  <a:extLst>
                    <a:ext uri="{9D8B030D-6E8A-4147-A177-3AD203B41FA5}">
                      <a16:colId xmlns:a16="http://schemas.microsoft.com/office/drawing/2014/main" val="2076282363"/>
                    </a:ext>
                  </a:extLst>
                </a:gridCol>
              </a:tblGrid>
              <a:tr h="403659">
                <a:tc gridSpan="2">
                  <a:txBody>
                    <a:bodyPr/>
                    <a:lstStyle/>
                    <a:p>
                      <a:pPr algn="ctr" fontAlgn="ctr"/>
                      <a:r>
                        <a:rPr lang="cs-CZ" sz="1800" b="1" i="0" u="none" strike="noStrike">
                          <a:solidFill>
                            <a:srgbClr val="000000"/>
                          </a:solidFill>
                          <a:effectLst/>
                          <a:latin typeface="Algerian" panose="04020705040A02060702" pitchFamily="82" charset="0"/>
                        </a:rPr>
                        <a:t>Hráči</a:t>
                      </a:r>
                    </a:p>
                  </a:txBody>
                  <a:tcPr marL="9525" marR="9525" marT="9525" marB="0" anchor="ctr">
                    <a:lnL>
                      <a:noFill/>
                    </a:lnL>
                    <a:lnR>
                      <a:noFill/>
                    </a:lnR>
                    <a:lnT>
                      <a:noFill/>
                    </a:lnT>
                    <a:lnB>
                      <a:noFill/>
                    </a:lnB>
                    <a:solidFill>
                      <a:srgbClr val="E2EFDA"/>
                    </a:solidFill>
                  </a:tcPr>
                </a:tc>
                <a:tc hMerge="1">
                  <a:txBody>
                    <a:bodyPr/>
                    <a:lstStyle/>
                    <a:p>
                      <a:endParaRPr lang="cs-CZ"/>
                    </a:p>
                  </a:txBody>
                  <a:tcPr/>
                </a:tc>
                <a:extLst>
                  <a:ext uri="{0D108BD9-81ED-4DB2-BD59-A6C34878D82A}">
                    <a16:rowId xmlns:a16="http://schemas.microsoft.com/office/drawing/2014/main" val="2236093014"/>
                  </a:ext>
                </a:extLst>
              </a:tr>
              <a:tr h="237447">
                <a:tc>
                  <a:txBody>
                    <a:bodyPr/>
                    <a:lstStyle/>
                    <a:p>
                      <a:pPr algn="ctr" fontAlgn="ctr"/>
                      <a:r>
                        <a:rPr lang="cs-CZ" sz="1500" b="1" i="0" u="none" strike="noStrike" dirty="0">
                          <a:solidFill>
                            <a:srgbClr val="151515"/>
                          </a:solidFill>
                          <a:effectLst/>
                          <a:latin typeface="Arial" panose="020B0604020202020204" pitchFamily="34" charset="0"/>
                        </a:rPr>
                        <a:t>22</a:t>
                      </a:r>
                    </a:p>
                  </a:txBody>
                  <a:tcPr marL="9525" marR="9525" marT="9525" marB="0" anchor="ctr">
                    <a:lnL>
                      <a:noFill/>
                    </a:lnL>
                    <a:lnR>
                      <a:noFill/>
                    </a:lnR>
                    <a:lnT>
                      <a:noFill/>
                    </a:lnT>
                    <a:lnB>
                      <a:noFill/>
                    </a:lnB>
                    <a:solidFill>
                      <a:srgbClr val="FFFF00"/>
                    </a:solidFill>
                  </a:tcPr>
                </a:tc>
                <a:tc>
                  <a:txBody>
                    <a:bodyPr/>
                    <a:lstStyle/>
                    <a:p>
                      <a:pPr algn="l" fontAlgn="ctr"/>
                      <a:r>
                        <a:rPr lang="cs-CZ" sz="1500" b="1" i="0" u="none" strike="noStrike">
                          <a:solidFill>
                            <a:srgbClr val="151515"/>
                          </a:solidFill>
                          <a:effectLst/>
                          <a:latin typeface="Arial" panose="020B0604020202020204" pitchFamily="34" charset="0"/>
                        </a:rPr>
                        <a:t>Kabele Petr - brankář </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4185061249"/>
                  </a:ext>
                </a:extLst>
              </a:tr>
              <a:tr h="237447">
                <a:tc>
                  <a:txBody>
                    <a:bodyPr/>
                    <a:lstStyle/>
                    <a:p>
                      <a:pPr algn="ctr" fontAlgn="ctr"/>
                      <a:r>
                        <a:rPr lang="cs-CZ" sz="1500" b="1" i="0" u="none" strike="noStrike" dirty="0">
                          <a:solidFill>
                            <a:srgbClr val="151515"/>
                          </a:solidFill>
                          <a:effectLst/>
                          <a:latin typeface="Arial" panose="020B0604020202020204" pitchFamily="34" charset="0"/>
                        </a:rPr>
                        <a:t>24</a:t>
                      </a:r>
                    </a:p>
                  </a:txBody>
                  <a:tcPr marL="9525" marR="9525" marT="9525" marB="0" anchor="ctr">
                    <a:lnL>
                      <a:noFill/>
                    </a:lnL>
                    <a:lnR>
                      <a:noFill/>
                    </a:lnR>
                    <a:lnT>
                      <a:noFill/>
                    </a:lnT>
                    <a:lnB>
                      <a:noFill/>
                    </a:lnB>
                    <a:solidFill>
                      <a:srgbClr val="FFFF00"/>
                    </a:solidFill>
                  </a:tcPr>
                </a:tc>
                <a:tc>
                  <a:txBody>
                    <a:bodyPr/>
                    <a:lstStyle/>
                    <a:p>
                      <a:pPr algn="l" fontAlgn="ctr"/>
                      <a:r>
                        <a:rPr lang="cs-CZ" sz="1500" b="1" i="0" u="none" strike="noStrike" dirty="0">
                          <a:solidFill>
                            <a:srgbClr val="151515"/>
                          </a:solidFill>
                          <a:effectLst/>
                          <a:latin typeface="Arial" panose="020B0604020202020204" pitchFamily="34" charset="0"/>
                        </a:rPr>
                        <a:t>Beneš Adam - brankář </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3821900573"/>
                  </a:ext>
                </a:extLst>
              </a:tr>
              <a:tr h="237447">
                <a:tc>
                  <a:txBody>
                    <a:bodyPr/>
                    <a:lstStyle/>
                    <a:p>
                      <a:pPr algn="ctr" fontAlgn="ctr"/>
                      <a:r>
                        <a:rPr lang="cs-CZ" sz="1500" b="1" i="0" u="none" strike="noStrike" dirty="0">
                          <a:solidFill>
                            <a:srgbClr val="151515"/>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l" fontAlgn="ctr"/>
                      <a:r>
                        <a:rPr lang="cs-CZ" sz="1500" b="1" i="0" u="none" strike="noStrike" dirty="0" err="1">
                          <a:solidFill>
                            <a:srgbClr val="151515"/>
                          </a:solidFill>
                          <a:effectLst/>
                          <a:latin typeface="Arial" panose="020B0604020202020204" pitchFamily="34" charset="0"/>
                        </a:rPr>
                        <a:t>Bělíček</a:t>
                      </a:r>
                      <a:r>
                        <a:rPr lang="cs-CZ" sz="1500" b="1" i="0" u="none" strike="noStrike" dirty="0">
                          <a:solidFill>
                            <a:srgbClr val="151515"/>
                          </a:solidFill>
                          <a:effectLst/>
                          <a:latin typeface="Arial" panose="020B0604020202020204" pitchFamily="34" charset="0"/>
                        </a:rPr>
                        <a:t> Vojtěch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2650441026"/>
                  </a:ext>
                </a:extLst>
              </a:tr>
              <a:tr h="237447">
                <a:tc>
                  <a:txBody>
                    <a:bodyPr/>
                    <a:lstStyle/>
                    <a:p>
                      <a:pPr algn="ctr" fontAlgn="ctr"/>
                      <a:r>
                        <a:rPr lang="cs-CZ" sz="1500" b="1" i="0" u="none" strike="noStrike" dirty="0">
                          <a:solidFill>
                            <a:srgbClr val="151515"/>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l" fontAlgn="ctr"/>
                      <a:r>
                        <a:rPr lang="cs-CZ" sz="1500" b="1" i="0" u="none" strike="noStrike" dirty="0" err="1">
                          <a:solidFill>
                            <a:srgbClr val="151515"/>
                          </a:solidFill>
                          <a:effectLst/>
                          <a:latin typeface="Arial" panose="020B0604020202020204" pitchFamily="34" charset="0"/>
                        </a:rPr>
                        <a:t>Věchtík</a:t>
                      </a:r>
                      <a:r>
                        <a:rPr lang="cs-CZ" sz="1500" b="1" i="0" u="none" strike="noStrike" dirty="0">
                          <a:solidFill>
                            <a:srgbClr val="151515"/>
                          </a:solidFill>
                          <a:effectLst/>
                          <a:latin typeface="Arial" panose="020B0604020202020204" pitchFamily="34" charset="0"/>
                        </a:rPr>
                        <a:t> David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576795498"/>
                  </a:ext>
                </a:extLst>
              </a:tr>
              <a:tr h="237447">
                <a:tc>
                  <a:txBody>
                    <a:bodyPr/>
                    <a:lstStyle/>
                    <a:p>
                      <a:pPr algn="ctr" fontAlgn="ctr"/>
                      <a:r>
                        <a:rPr lang="cs-CZ" sz="1500" b="1" i="0" u="none" strike="noStrike">
                          <a:solidFill>
                            <a:srgbClr val="151515"/>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l" fontAlgn="ctr"/>
                      <a:r>
                        <a:rPr lang="cs-CZ" sz="1500" b="1" i="0" u="none" strike="noStrike" dirty="0" err="1">
                          <a:solidFill>
                            <a:srgbClr val="151515"/>
                          </a:solidFill>
                          <a:effectLst/>
                          <a:latin typeface="Arial" panose="020B0604020202020204" pitchFamily="34" charset="0"/>
                        </a:rPr>
                        <a:t>Bredler</a:t>
                      </a:r>
                      <a:r>
                        <a:rPr lang="cs-CZ" sz="1500" b="1" i="0" u="none" strike="noStrike" dirty="0">
                          <a:solidFill>
                            <a:srgbClr val="151515"/>
                          </a:solidFill>
                          <a:effectLst/>
                          <a:latin typeface="Arial" panose="020B0604020202020204" pitchFamily="34" charset="0"/>
                        </a:rPr>
                        <a:t> Jakub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2480459244"/>
                  </a:ext>
                </a:extLst>
              </a:tr>
              <a:tr h="237447">
                <a:tc>
                  <a:txBody>
                    <a:bodyPr/>
                    <a:lstStyle/>
                    <a:p>
                      <a:pPr algn="ctr" fontAlgn="ctr"/>
                      <a:r>
                        <a:rPr lang="cs-CZ" sz="1500" b="1" i="0" u="none" strike="noStrike">
                          <a:solidFill>
                            <a:srgbClr val="151515"/>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l" fontAlgn="ctr"/>
                      <a:r>
                        <a:rPr lang="cs-CZ" sz="1500" b="1" i="0" u="none" strike="noStrike" dirty="0">
                          <a:solidFill>
                            <a:srgbClr val="151515"/>
                          </a:solidFill>
                          <a:effectLst/>
                          <a:latin typeface="Arial" panose="020B0604020202020204" pitchFamily="34" charset="0"/>
                        </a:rPr>
                        <a:t>Černý Lukáš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4140819620"/>
                  </a:ext>
                </a:extLst>
              </a:tr>
              <a:tr h="237447">
                <a:tc>
                  <a:txBody>
                    <a:bodyPr/>
                    <a:lstStyle/>
                    <a:p>
                      <a:pPr algn="ctr" fontAlgn="ctr"/>
                      <a:r>
                        <a:rPr lang="cs-CZ" sz="1500" b="1" i="0" u="none" strike="noStrike" dirty="0">
                          <a:solidFill>
                            <a:srgbClr val="151515"/>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l" fontAlgn="ctr"/>
                      <a:r>
                        <a:rPr lang="cs-CZ" sz="1500" b="1" i="0" u="none" strike="noStrike" dirty="0" err="1">
                          <a:solidFill>
                            <a:srgbClr val="151515"/>
                          </a:solidFill>
                          <a:effectLst/>
                          <a:latin typeface="Arial" panose="020B0604020202020204" pitchFamily="34" charset="0"/>
                        </a:rPr>
                        <a:t>Kutafi</a:t>
                      </a:r>
                      <a:r>
                        <a:rPr lang="cs-CZ" sz="1500" b="1" i="0" u="none" strike="noStrike" dirty="0">
                          <a:solidFill>
                            <a:srgbClr val="151515"/>
                          </a:solidFill>
                          <a:effectLst/>
                          <a:latin typeface="Arial" panose="020B0604020202020204" pitchFamily="34" charset="0"/>
                        </a:rPr>
                        <a:t> </a:t>
                      </a:r>
                      <a:r>
                        <a:rPr lang="cs-CZ" sz="1500" b="1" i="0" u="none" strike="noStrike" dirty="0" err="1">
                          <a:solidFill>
                            <a:srgbClr val="151515"/>
                          </a:solidFill>
                          <a:effectLst/>
                          <a:latin typeface="Arial" panose="020B0604020202020204" pitchFamily="34" charset="0"/>
                        </a:rPr>
                        <a:t>Yevhe</a:t>
                      </a:r>
                      <a:r>
                        <a:rPr lang="cs-CZ" sz="1500" b="1" i="0" u="none" strike="noStrike" dirty="0">
                          <a:solidFill>
                            <a:srgbClr val="151515"/>
                          </a:solidFill>
                          <a:effectLst/>
                          <a:latin typeface="Arial" panose="020B0604020202020204" pitchFamily="34" charset="0"/>
                        </a:rPr>
                        <a:t>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717252378"/>
                  </a:ext>
                </a:extLst>
              </a:tr>
              <a:tr h="237447">
                <a:tc>
                  <a:txBody>
                    <a:bodyPr/>
                    <a:lstStyle/>
                    <a:p>
                      <a:pPr algn="ctr" fontAlgn="ctr"/>
                      <a:r>
                        <a:rPr lang="cs-CZ" sz="1500" b="1" i="0" u="none" strike="noStrike">
                          <a:solidFill>
                            <a:srgbClr val="151515"/>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l" fontAlgn="ctr"/>
                      <a:r>
                        <a:rPr lang="cs-CZ" sz="1500" b="1" i="0" u="none" strike="noStrike" dirty="0">
                          <a:solidFill>
                            <a:srgbClr val="151515"/>
                          </a:solidFill>
                          <a:effectLst/>
                          <a:latin typeface="Arial" panose="020B0604020202020204" pitchFamily="34" charset="0"/>
                        </a:rPr>
                        <a:t>Verner Miroslav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2418111594"/>
                  </a:ext>
                </a:extLst>
              </a:tr>
              <a:tr h="237447">
                <a:tc>
                  <a:txBody>
                    <a:bodyPr/>
                    <a:lstStyle/>
                    <a:p>
                      <a:pPr algn="ctr" fontAlgn="ctr"/>
                      <a:r>
                        <a:rPr lang="cs-CZ" sz="1500" b="1" i="0" u="none" strike="noStrike" dirty="0">
                          <a:solidFill>
                            <a:srgbClr val="151515"/>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l" fontAlgn="ctr"/>
                      <a:r>
                        <a:rPr lang="cs-CZ" sz="1500" b="1" i="0" u="none" strike="noStrike" dirty="0" err="1">
                          <a:solidFill>
                            <a:srgbClr val="151515"/>
                          </a:solidFill>
                          <a:effectLst/>
                          <a:latin typeface="Arial" panose="020B0604020202020204" pitchFamily="34" charset="0"/>
                        </a:rPr>
                        <a:t>Nesládek</a:t>
                      </a:r>
                      <a:r>
                        <a:rPr lang="cs-CZ" sz="1500" b="1" i="0" u="none" strike="noStrike" dirty="0">
                          <a:solidFill>
                            <a:srgbClr val="151515"/>
                          </a:solidFill>
                          <a:effectLst/>
                          <a:latin typeface="Arial" panose="020B0604020202020204" pitchFamily="34" charset="0"/>
                        </a:rPr>
                        <a:t> Aleš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310859911"/>
                  </a:ext>
                </a:extLst>
              </a:tr>
              <a:tr h="237447">
                <a:tc>
                  <a:txBody>
                    <a:bodyPr/>
                    <a:lstStyle/>
                    <a:p>
                      <a:pPr algn="ctr" fontAlgn="ctr"/>
                      <a:r>
                        <a:rPr lang="cs-CZ" sz="1500" b="1" i="0" u="none" strike="noStrike">
                          <a:solidFill>
                            <a:srgbClr val="151515"/>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l" fontAlgn="ctr"/>
                      <a:r>
                        <a:rPr lang="cs-CZ" sz="1500" b="1" i="0" u="none" strike="noStrike" dirty="0">
                          <a:solidFill>
                            <a:srgbClr val="151515"/>
                          </a:solidFill>
                          <a:effectLst/>
                          <a:latin typeface="Arial" panose="020B0604020202020204" pitchFamily="34" charset="0"/>
                        </a:rPr>
                        <a:t>Kučera Petr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803767350"/>
                  </a:ext>
                </a:extLst>
              </a:tr>
              <a:tr h="237447">
                <a:tc>
                  <a:txBody>
                    <a:bodyPr/>
                    <a:lstStyle/>
                    <a:p>
                      <a:pPr algn="ctr" fontAlgn="ctr"/>
                      <a:r>
                        <a:rPr lang="cs-CZ" sz="1500" b="1" i="0" u="none" strike="noStrike">
                          <a:solidFill>
                            <a:srgbClr val="151515"/>
                          </a:solidFill>
                          <a:effectLst/>
                          <a:latin typeface="Arial" panose="020B0604020202020204" pitchFamily="34" charset="0"/>
                        </a:rPr>
                        <a:t>11</a:t>
                      </a:r>
                    </a:p>
                  </a:txBody>
                  <a:tcPr marL="9525" marR="9525" marT="9525" marB="0" anchor="ctr">
                    <a:lnL>
                      <a:noFill/>
                    </a:lnL>
                    <a:lnR>
                      <a:noFill/>
                    </a:lnR>
                    <a:lnT>
                      <a:noFill/>
                    </a:lnT>
                    <a:lnB>
                      <a:noFill/>
                    </a:lnB>
                    <a:solidFill>
                      <a:srgbClr val="CCFFFF"/>
                    </a:solidFill>
                  </a:tcPr>
                </a:tc>
                <a:tc>
                  <a:txBody>
                    <a:bodyPr/>
                    <a:lstStyle/>
                    <a:p>
                      <a:pPr algn="l" fontAlgn="ctr"/>
                      <a:r>
                        <a:rPr lang="cs-CZ" sz="1500" b="1" i="0" u="none" strike="noStrike" dirty="0">
                          <a:solidFill>
                            <a:srgbClr val="151515"/>
                          </a:solidFill>
                          <a:effectLst/>
                          <a:latin typeface="Arial" panose="020B0604020202020204" pitchFamily="34" charset="0"/>
                        </a:rPr>
                        <a:t>Rothe Tomáš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3435785641"/>
                  </a:ext>
                </a:extLst>
              </a:tr>
              <a:tr h="237447">
                <a:tc>
                  <a:txBody>
                    <a:bodyPr/>
                    <a:lstStyle/>
                    <a:p>
                      <a:pPr algn="ctr" fontAlgn="ctr"/>
                      <a:r>
                        <a:rPr lang="cs-CZ" sz="1500" b="1" i="0" u="none" strike="noStrike">
                          <a:solidFill>
                            <a:srgbClr val="151515"/>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l" fontAlgn="ctr"/>
                      <a:r>
                        <a:rPr lang="cs-CZ" sz="1500" b="1" i="0" u="none" strike="noStrike" dirty="0" err="1">
                          <a:solidFill>
                            <a:srgbClr val="151515"/>
                          </a:solidFill>
                          <a:effectLst/>
                          <a:latin typeface="Arial" panose="020B0604020202020204" pitchFamily="34" charset="0"/>
                        </a:rPr>
                        <a:t>Hrobík</a:t>
                      </a:r>
                      <a:r>
                        <a:rPr lang="cs-CZ" sz="1500" b="1" i="0" u="none" strike="noStrike" dirty="0">
                          <a:solidFill>
                            <a:srgbClr val="151515"/>
                          </a:solidFill>
                          <a:effectLst/>
                          <a:latin typeface="Arial" panose="020B0604020202020204" pitchFamily="34" charset="0"/>
                        </a:rPr>
                        <a:t> Lukáš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503802997"/>
                  </a:ext>
                </a:extLst>
              </a:tr>
              <a:tr h="237447">
                <a:tc>
                  <a:txBody>
                    <a:bodyPr/>
                    <a:lstStyle/>
                    <a:p>
                      <a:pPr algn="ctr" fontAlgn="ctr"/>
                      <a:r>
                        <a:rPr lang="cs-CZ" sz="1500" b="1" i="0" u="none" strike="noStrike">
                          <a:solidFill>
                            <a:srgbClr val="151515"/>
                          </a:solidFill>
                          <a:effectLst/>
                          <a:latin typeface="Arial" panose="020B0604020202020204" pitchFamily="34" charset="0"/>
                        </a:rPr>
                        <a:t>13</a:t>
                      </a:r>
                    </a:p>
                  </a:txBody>
                  <a:tcPr marL="9525" marR="9525" marT="9525" marB="0" anchor="ctr">
                    <a:lnL>
                      <a:noFill/>
                    </a:lnL>
                    <a:lnR>
                      <a:noFill/>
                    </a:lnR>
                    <a:lnT>
                      <a:noFill/>
                    </a:lnT>
                    <a:lnB>
                      <a:noFill/>
                    </a:lnB>
                    <a:solidFill>
                      <a:srgbClr val="CCFFFF"/>
                    </a:solidFill>
                  </a:tcPr>
                </a:tc>
                <a:tc>
                  <a:txBody>
                    <a:bodyPr/>
                    <a:lstStyle/>
                    <a:p>
                      <a:pPr algn="l" fontAlgn="ctr"/>
                      <a:r>
                        <a:rPr lang="cs-CZ" sz="1500" b="1" i="0" u="none" strike="noStrike" dirty="0">
                          <a:solidFill>
                            <a:srgbClr val="151515"/>
                          </a:solidFill>
                          <a:effectLst/>
                          <a:latin typeface="Arial" panose="020B0604020202020204" pitchFamily="34" charset="0"/>
                        </a:rPr>
                        <a:t>Junek Petr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933704692"/>
                  </a:ext>
                </a:extLst>
              </a:tr>
              <a:tr h="237447">
                <a:tc>
                  <a:txBody>
                    <a:bodyPr/>
                    <a:lstStyle/>
                    <a:p>
                      <a:pPr algn="ctr" fontAlgn="ctr"/>
                      <a:r>
                        <a:rPr lang="cs-CZ" sz="1500" b="1" i="0" u="none" strike="noStrike">
                          <a:solidFill>
                            <a:srgbClr val="151515"/>
                          </a:solidFill>
                          <a:effectLst/>
                          <a:latin typeface="Arial" panose="020B0604020202020204" pitchFamily="34" charset="0"/>
                        </a:rPr>
                        <a:t>14</a:t>
                      </a:r>
                    </a:p>
                  </a:txBody>
                  <a:tcPr marL="9525" marR="9525" marT="9525" marB="0" anchor="ctr">
                    <a:lnL>
                      <a:noFill/>
                    </a:lnL>
                    <a:lnR>
                      <a:noFill/>
                    </a:lnR>
                    <a:lnT>
                      <a:noFill/>
                    </a:lnT>
                    <a:lnB>
                      <a:noFill/>
                    </a:lnB>
                    <a:solidFill>
                      <a:srgbClr val="CCFFFF"/>
                    </a:solidFill>
                  </a:tcPr>
                </a:tc>
                <a:tc>
                  <a:txBody>
                    <a:bodyPr/>
                    <a:lstStyle/>
                    <a:p>
                      <a:pPr algn="l" fontAlgn="ctr"/>
                      <a:r>
                        <a:rPr lang="cs-CZ" sz="1500" b="1" i="0" u="none" strike="noStrike" dirty="0" err="1">
                          <a:solidFill>
                            <a:srgbClr val="151515"/>
                          </a:solidFill>
                          <a:effectLst/>
                          <a:latin typeface="Arial" panose="020B0604020202020204" pitchFamily="34" charset="0"/>
                        </a:rPr>
                        <a:t>Omovie</a:t>
                      </a:r>
                      <a:r>
                        <a:rPr lang="cs-CZ" sz="1500" b="1" i="0" u="none" strike="noStrike" dirty="0">
                          <a:solidFill>
                            <a:srgbClr val="151515"/>
                          </a:solidFill>
                          <a:effectLst/>
                          <a:latin typeface="Arial" panose="020B0604020202020204" pitchFamily="34" charset="0"/>
                        </a:rPr>
                        <a:t> </a:t>
                      </a:r>
                      <a:r>
                        <a:rPr lang="cs-CZ" sz="1500" b="1" i="0" u="none" strike="noStrike" dirty="0" err="1">
                          <a:solidFill>
                            <a:srgbClr val="151515"/>
                          </a:solidFill>
                          <a:effectLst/>
                          <a:latin typeface="Arial" panose="020B0604020202020204" pitchFamily="34" charset="0"/>
                        </a:rPr>
                        <a:t>Kigsley</a:t>
                      </a:r>
                      <a:r>
                        <a:rPr lang="cs-CZ" sz="1500" b="1" i="0" u="none" strike="noStrike" dirty="0">
                          <a:solidFill>
                            <a:srgbClr val="151515"/>
                          </a:solidFill>
                          <a:effectLst/>
                          <a:latin typeface="Arial" panose="020B0604020202020204" pitchFamily="34" charset="0"/>
                        </a:rPr>
                        <a:t> </a:t>
                      </a:r>
                      <a:r>
                        <a:rPr lang="cs-CZ" sz="1500" b="1" i="0" u="none" strike="noStrike" dirty="0" err="1">
                          <a:solidFill>
                            <a:srgbClr val="151515"/>
                          </a:solidFill>
                          <a:effectLst/>
                          <a:latin typeface="Arial" panose="020B0604020202020204" pitchFamily="34" charset="0"/>
                        </a:rPr>
                        <a:t>Emumejakpo</a:t>
                      </a:r>
                      <a:r>
                        <a:rPr lang="cs-CZ" sz="1500" b="1" i="0" u="none" strike="noStrike" dirty="0">
                          <a:solidFill>
                            <a:srgbClr val="151515"/>
                          </a:solidFill>
                          <a:effectLst/>
                          <a:latin typeface="Arial" panose="020B0604020202020204" pitchFamily="34" charset="0"/>
                        </a:rPr>
                        <a:t>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382621907"/>
                  </a:ext>
                </a:extLst>
              </a:tr>
              <a:tr h="237447">
                <a:tc>
                  <a:txBody>
                    <a:bodyPr/>
                    <a:lstStyle/>
                    <a:p>
                      <a:pPr algn="ctr" fontAlgn="ctr"/>
                      <a:r>
                        <a:rPr lang="cs-CZ" sz="1500" b="1" i="0" u="none" strike="noStrike">
                          <a:solidFill>
                            <a:srgbClr val="151515"/>
                          </a:solidFill>
                          <a:effectLst/>
                          <a:latin typeface="Arial" panose="020B0604020202020204" pitchFamily="34" charset="0"/>
                        </a:rPr>
                        <a:t>15</a:t>
                      </a:r>
                    </a:p>
                  </a:txBody>
                  <a:tcPr marL="9525" marR="9525" marT="9525" marB="0" anchor="ctr">
                    <a:lnL>
                      <a:noFill/>
                    </a:lnL>
                    <a:lnR>
                      <a:noFill/>
                    </a:lnR>
                    <a:lnT>
                      <a:noFill/>
                    </a:lnT>
                    <a:lnB>
                      <a:noFill/>
                    </a:lnB>
                    <a:solidFill>
                      <a:srgbClr val="CCFFFF"/>
                    </a:solidFill>
                  </a:tcPr>
                </a:tc>
                <a:tc>
                  <a:txBody>
                    <a:bodyPr/>
                    <a:lstStyle/>
                    <a:p>
                      <a:pPr algn="l" fontAlgn="ctr"/>
                      <a:r>
                        <a:rPr lang="cs-CZ" sz="1500" b="1" i="0" u="none" strike="noStrike" dirty="0" err="1">
                          <a:solidFill>
                            <a:srgbClr val="151515"/>
                          </a:solidFill>
                          <a:effectLst/>
                          <a:latin typeface="Arial" panose="020B0604020202020204" pitchFamily="34" charset="0"/>
                        </a:rPr>
                        <a:t>Vecka</a:t>
                      </a:r>
                      <a:r>
                        <a:rPr lang="cs-CZ" sz="1500" b="1" i="0" u="none" strike="noStrike" dirty="0">
                          <a:solidFill>
                            <a:srgbClr val="151515"/>
                          </a:solidFill>
                          <a:effectLst/>
                          <a:latin typeface="Arial" panose="020B0604020202020204" pitchFamily="34" charset="0"/>
                        </a:rPr>
                        <a:t> Petr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119411537"/>
                  </a:ext>
                </a:extLst>
              </a:tr>
              <a:tr h="237447">
                <a:tc>
                  <a:txBody>
                    <a:bodyPr/>
                    <a:lstStyle/>
                    <a:p>
                      <a:pPr algn="ctr" fontAlgn="ctr"/>
                      <a:r>
                        <a:rPr lang="cs-CZ" sz="1500" b="1" i="0" u="none" strike="noStrike">
                          <a:solidFill>
                            <a:srgbClr val="151515"/>
                          </a:solidFill>
                          <a:effectLst/>
                          <a:latin typeface="Arial" panose="020B0604020202020204" pitchFamily="34" charset="0"/>
                        </a:rPr>
                        <a:t>17</a:t>
                      </a:r>
                    </a:p>
                  </a:txBody>
                  <a:tcPr marL="9525" marR="9525" marT="9525" marB="0" anchor="ctr">
                    <a:lnL>
                      <a:noFill/>
                    </a:lnL>
                    <a:lnR>
                      <a:noFill/>
                    </a:lnR>
                    <a:lnT>
                      <a:noFill/>
                    </a:lnT>
                    <a:lnB>
                      <a:noFill/>
                    </a:lnB>
                    <a:solidFill>
                      <a:srgbClr val="CCFFFF"/>
                    </a:solidFill>
                  </a:tcPr>
                </a:tc>
                <a:tc>
                  <a:txBody>
                    <a:bodyPr/>
                    <a:lstStyle/>
                    <a:p>
                      <a:pPr algn="l" fontAlgn="ctr"/>
                      <a:r>
                        <a:rPr lang="cs-CZ" sz="1500" b="1" i="0" u="none" strike="noStrike" dirty="0">
                          <a:solidFill>
                            <a:srgbClr val="151515"/>
                          </a:solidFill>
                          <a:effectLst/>
                          <a:latin typeface="Arial" panose="020B0604020202020204" pitchFamily="34" charset="0"/>
                        </a:rPr>
                        <a:t>Hradecký Vladimír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2960369448"/>
                  </a:ext>
                </a:extLst>
              </a:tr>
              <a:tr h="237447">
                <a:tc>
                  <a:txBody>
                    <a:bodyPr/>
                    <a:lstStyle/>
                    <a:p>
                      <a:pPr algn="ctr" fontAlgn="ctr"/>
                      <a:r>
                        <a:rPr lang="cs-CZ" sz="1500" b="1" i="0" u="none" strike="noStrike">
                          <a:solidFill>
                            <a:srgbClr val="151515"/>
                          </a:solidFill>
                          <a:effectLst/>
                          <a:latin typeface="Arial" panose="020B0604020202020204" pitchFamily="34" charset="0"/>
                        </a:rPr>
                        <a:t>18</a:t>
                      </a:r>
                    </a:p>
                  </a:txBody>
                  <a:tcPr marL="9525" marR="9525" marT="9525" marB="0" anchor="ctr">
                    <a:lnL>
                      <a:noFill/>
                    </a:lnL>
                    <a:lnR>
                      <a:noFill/>
                    </a:lnR>
                    <a:lnT>
                      <a:noFill/>
                    </a:lnT>
                    <a:lnB>
                      <a:noFill/>
                    </a:lnB>
                    <a:solidFill>
                      <a:srgbClr val="CCFFFF"/>
                    </a:solidFill>
                  </a:tcPr>
                </a:tc>
                <a:tc>
                  <a:txBody>
                    <a:bodyPr/>
                    <a:lstStyle/>
                    <a:p>
                      <a:pPr algn="l" fontAlgn="ctr"/>
                      <a:r>
                        <a:rPr lang="cs-CZ" sz="1500" b="1" i="0" u="none" strike="noStrike" dirty="0">
                          <a:solidFill>
                            <a:srgbClr val="151515"/>
                          </a:solidFill>
                          <a:effectLst/>
                          <a:latin typeface="Arial" panose="020B0604020202020204" pitchFamily="34" charset="0"/>
                        </a:rPr>
                        <a:t>Vild Daniel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2222019295"/>
                  </a:ext>
                </a:extLst>
              </a:tr>
            </a:tbl>
          </a:graphicData>
        </a:graphic>
      </p:graphicFrame>
      <p:graphicFrame>
        <p:nvGraphicFramePr>
          <p:cNvPr id="8" name="Tabulka 7"/>
          <p:cNvGraphicFramePr>
            <a:graphicFrameLocks noGrp="1"/>
          </p:cNvGraphicFramePr>
          <p:nvPr>
            <p:extLst>
              <p:ext uri="{D42A27DB-BD31-4B8C-83A1-F6EECF244321}">
                <p14:modId xmlns:p14="http://schemas.microsoft.com/office/powerpoint/2010/main" val="135198794"/>
              </p:ext>
            </p:extLst>
          </p:nvPr>
        </p:nvGraphicFramePr>
        <p:xfrm>
          <a:off x="143992" y="1090944"/>
          <a:ext cx="4788532" cy="1135380"/>
        </p:xfrm>
        <a:graphic>
          <a:graphicData uri="http://schemas.openxmlformats.org/drawingml/2006/table">
            <a:tbl>
              <a:tblPr/>
              <a:tblGrid>
                <a:gridCol w="1602537">
                  <a:extLst>
                    <a:ext uri="{9D8B030D-6E8A-4147-A177-3AD203B41FA5}">
                      <a16:colId xmlns:a16="http://schemas.microsoft.com/office/drawing/2014/main" val="3889118938"/>
                    </a:ext>
                  </a:extLst>
                </a:gridCol>
                <a:gridCol w="3185995">
                  <a:extLst>
                    <a:ext uri="{9D8B030D-6E8A-4147-A177-3AD203B41FA5}">
                      <a16:colId xmlns:a16="http://schemas.microsoft.com/office/drawing/2014/main" val="2050196865"/>
                    </a:ext>
                  </a:extLst>
                </a:gridCol>
              </a:tblGrid>
              <a:tr h="190500">
                <a:tc>
                  <a:txBody>
                    <a:bodyPr/>
                    <a:lstStyle/>
                    <a:p>
                      <a:pPr algn="ctr" fontAlgn="ctr"/>
                      <a:r>
                        <a:rPr lang="cs-CZ" sz="1800" b="0" i="0" u="none" strike="noStrike" dirty="0">
                          <a:solidFill>
                            <a:srgbClr val="151515"/>
                          </a:solidFill>
                          <a:effectLst/>
                          <a:latin typeface="Arial Black" panose="020B0A04020102020204" pitchFamily="34" charset="0"/>
                        </a:rPr>
                        <a:t>Trenér</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800" b="0" i="0" u="none" strike="noStrike">
                          <a:solidFill>
                            <a:srgbClr val="151515"/>
                          </a:solidFill>
                          <a:effectLst/>
                          <a:latin typeface="Arial Black" panose="020B0A04020102020204" pitchFamily="34" charset="0"/>
                        </a:rPr>
                        <a:t>Boev Vasil</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936209627"/>
                  </a:ext>
                </a:extLst>
              </a:tr>
              <a:tr h="190500">
                <a:tc>
                  <a:txBody>
                    <a:bodyPr/>
                    <a:lstStyle/>
                    <a:p>
                      <a:pPr algn="ctr" fontAlgn="ctr"/>
                      <a:r>
                        <a:rPr lang="cs-CZ" sz="1800" b="0" i="0" u="none" strike="noStrike" dirty="0">
                          <a:solidFill>
                            <a:srgbClr val="151515"/>
                          </a:solidFill>
                          <a:effectLst/>
                          <a:latin typeface="Arial Black" panose="020B0A04020102020204" pitchFamily="34" charset="0"/>
                        </a:rPr>
                        <a:t>Asistent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800" b="0" i="0" u="none" strike="noStrike" dirty="0">
                          <a:solidFill>
                            <a:srgbClr val="151515"/>
                          </a:solidFill>
                          <a:effectLst/>
                          <a:latin typeface="Arial Black" panose="020B0A04020102020204" pitchFamily="34" charset="0"/>
                        </a:rPr>
                        <a:t>Kopřiva Čestmír</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604146217"/>
                  </a:ext>
                </a:extLst>
              </a:tr>
              <a:tr h="190500">
                <a:tc>
                  <a:txBody>
                    <a:bodyPr/>
                    <a:lstStyle/>
                    <a:p>
                      <a:pPr algn="ctr" fontAlgn="ctr"/>
                      <a:r>
                        <a:rPr lang="cs-CZ" sz="1800" b="0" i="0" u="none" strike="noStrike">
                          <a:solidFill>
                            <a:srgbClr val="151515"/>
                          </a:solidFill>
                          <a:effectLst/>
                          <a:latin typeface="Arial Black" panose="020B0A04020102020204" pitchFamily="34" charset="0"/>
                        </a:rPr>
                        <a:t>Vedoucí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800" b="0" i="0" u="none" strike="noStrike" dirty="0">
                          <a:solidFill>
                            <a:srgbClr val="151515"/>
                          </a:solidFill>
                          <a:effectLst/>
                          <a:latin typeface="Arial Black" panose="020B0A04020102020204" pitchFamily="34" charset="0"/>
                        </a:rPr>
                        <a:t>Svoboda David</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2262974339"/>
                  </a:ext>
                </a:extLst>
              </a:tr>
              <a:tr h="200025">
                <a:tc>
                  <a:txBody>
                    <a:bodyPr/>
                    <a:lstStyle/>
                    <a:p>
                      <a:pPr algn="ctr" fontAlgn="ctr"/>
                      <a:r>
                        <a:rPr lang="cs-CZ" sz="1800" b="0" i="0" u="none" strike="noStrike">
                          <a:solidFill>
                            <a:srgbClr val="151515"/>
                          </a:solidFill>
                          <a:effectLst/>
                          <a:latin typeface="Arial Black" panose="020B0A04020102020204" pitchFamily="34" charset="0"/>
                        </a:rPr>
                        <a:t>Zdravotník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800" b="0" i="0" u="none" strike="noStrike" dirty="0">
                          <a:solidFill>
                            <a:srgbClr val="151515"/>
                          </a:solidFill>
                          <a:effectLst/>
                          <a:latin typeface="Arial Black" panose="020B0A04020102020204" pitchFamily="34" charset="0"/>
                        </a:rPr>
                        <a:t>Černá Martina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811361792"/>
                  </a:ext>
                </a:extLst>
              </a:tr>
            </a:tbl>
          </a:graphicData>
        </a:graphic>
      </p:graphicFrame>
      <p:pic>
        <p:nvPicPr>
          <p:cNvPr id="10" name="Obrázek 9"/>
          <p:cNvPicPr>
            <a:picLocks noChangeAspect="1"/>
          </p:cNvPicPr>
          <p:nvPr/>
        </p:nvPicPr>
        <p:blipFill>
          <a:blip r:embed="rId2"/>
          <a:stretch>
            <a:fillRect/>
          </a:stretch>
        </p:blipFill>
        <p:spPr>
          <a:xfrm>
            <a:off x="3312344" y="4051548"/>
            <a:ext cx="1097087" cy="1174180"/>
          </a:xfrm>
          <a:prstGeom prst="rect">
            <a:avLst/>
          </a:prstGeom>
        </p:spPr>
      </p:pic>
    </p:spTree>
    <p:extLst>
      <p:ext uri="{BB962C8B-B14F-4D97-AF65-F5344CB8AC3E}">
        <p14:creationId xmlns:p14="http://schemas.microsoft.com/office/powerpoint/2010/main" val="2906617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4502673" y="698430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34</a:t>
            </a:r>
          </a:p>
        </p:txBody>
      </p:sp>
      <p:sp>
        <p:nvSpPr>
          <p:cNvPr id="10" name="TextovéPole 9"/>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11</a:t>
            </a:r>
          </a:p>
        </p:txBody>
      </p:sp>
      <p:sp>
        <p:nvSpPr>
          <p:cNvPr id="2" name="TextovéPole 1">
            <a:extLst>
              <a:ext uri="{FF2B5EF4-FFF2-40B4-BE49-F238E27FC236}">
                <a16:creationId xmlns:a16="http://schemas.microsoft.com/office/drawing/2014/main" id="{8680D617-FEAB-44E4-AEDC-C5C5BC4C93AC}"/>
              </a:ext>
            </a:extLst>
          </p:cNvPr>
          <p:cNvSpPr txBox="1"/>
          <p:nvPr/>
        </p:nvSpPr>
        <p:spPr>
          <a:xfrm>
            <a:off x="5355354" y="91108"/>
            <a:ext cx="4752527" cy="830997"/>
          </a:xfrm>
          <a:prstGeom prst="rect">
            <a:avLst/>
          </a:prstGeom>
          <a:solidFill>
            <a:srgbClr val="FFC000"/>
          </a:solidFill>
          <a:effectLst>
            <a:softEdge rad="0"/>
          </a:effectLst>
        </p:spPr>
        <p:txBody>
          <a:bodyPr wrap="square" rtlCol="0">
            <a:spAutoFit/>
          </a:bodyPr>
          <a:lstStyle/>
          <a:p>
            <a:pPr algn="ctr"/>
            <a:r>
              <a:rPr lang="cs-CZ" sz="2400" dirty="0">
                <a:solidFill>
                  <a:srgbClr val="CC0099"/>
                </a:solidFill>
                <a:effectLst>
                  <a:outerShdw blurRad="38100" dist="38100" dir="2700000" algn="tl">
                    <a:srgbClr val="000000">
                      <a:alpha val="43137"/>
                    </a:srgbClr>
                  </a:outerShdw>
                </a:effectLst>
                <a:latin typeface="Arial Black" panose="020B0A04020102020204" pitchFamily="34" charset="0"/>
              </a:rPr>
              <a:t>Jak jsme se vlastně ocitli v divizní soutěži???</a:t>
            </a:r>
          </a:p>
        </p:txBody>
      </p:sp>
      <p:sp>
        <p:nvSpPr>
          <p:cNvPr id="3" name="TextovéPole 2">
            <a:extLst>
              <a:ext uri="{FF2B5EF4-FFF2-40B4-BE49-F238E27FC236}">
                <a16:creationId xmlns:a16="http://schemas.microsoft.com/office/drawing/2014/main" id="{9E3BF068-37AC-4340-85F9-E7D27EDDFDAC}"/>
              </a:ext>
            </a:extLst>
          </p:cNvPr>
          <p:cNvSpPr txBox="1"/>
          <p:nvPr/>
        </p:nvSpPr>
        <p:spPr>
          <a:xfrm>
            <a:off x="5355353" y="1027212"/>
            <a:ext cx="4752526" cy="5976000"/>
          </a:xfrm>
          <a:prstGeom prst="rect">
            <a:avLst/>
          </a:prstGeom>
          <a:solidFill>
            <a:srgbClr val="99FFCC"/>
          </a:solidFill>
          <a:effectLst>
            <a:glow rad="101600">
              <a:srgbClr val="FFFF66">
                <a:alpha val="40000"/>
              </a:srgbClr>
            </a:glow>
            <a:softEdge rad="241300"/>
          </a:effectLst>
        </p:spPr>
        <p:txBody>
          <a:bodyPr wrap="square" rtlCol="0">
            <a:spAutoFit/>
          </a:bodyPr>
          <a:lstStyle/>
          <a:p>
            <a:pPr algn="just"/>
            <a:r>
              <a:rPr lang="cs-CZ" sz="1050" dirty="0">
                <a:latin typeface="Arial" panose="020B0604020202020204" pitchFamily="34" charset="0"/>
                <a:cs typeface="Arial" panose="020B0604020202020204" pitchFamily="34" charset="0"/>
              </a:rPr>
              <a:t>V loňském ročníku Ústeckého přeboru bylo hodně dlouho dopředu jasné, že </a:t>
            </a:r>
            <a:r>
              <a:rPr lang="cs-CZ" sz="1100" dirty="0">
                <a:latin typeface="Arial" panose="020B0604020202020204" pitchFamily="34" charset="0"/>
                <a:cs typeface="Arial" panose="020B0604020202020204" pitchFamily="34" charset="0"/>
              </a:rPr>
              <a:t>postupujícím jsou Louny. Další místa už byla nepostupová, ale dalo se i očekávat, že mužstvům od 2. do 4. místa, tak jak umožňuje soutěžní řád, může být v případě nenaplnění vyšších soutěží postup </a:t>
            </a:r>
            <a:r>
              <a:rPr lang="cs-CZ" dirty="0">
                <a:latin typeface="Arial" panose="020B0604020202020204" pitchFamily="34" charset="0"/>
                <a:cs typeface="Arial" panose="020B0604020202020204" pitchFamily="34" charset="0"/>
              </a:rPr>
              <a:t>nabídnut. Jarní výsledky našeho mužstva nás postupně </a:t>
            </a:r>
            <a:r>
              <a:rPr lang="cs-CZ" sz="1100" dirty="0">
                <a:latin typeface="Arial" panose="020B0604020202020204" pitchFamily="34" charset="0"/>
                <a:cs typeface="Arial" panose="020B0604020202020204" pitchFamily="34" charset="0"/>
              </a:rPr>
              <a:t>nasměrovaly k boji o 4. místo a myšlenky na divizi slyšet vůbec nebyly. Navíc v předposledním kole jsme prohráli v Krupce a dokonce spadli na  5. místo a na 4. nás vystřídala právě Krupka. V týdnu před posledním zápasem soutěže doma proti Srbicím však z ničeho nic přilétla z vedení soutěže zpráva neboli dotaz chceme-li postoupit do divize. Bylo třeba rychle rozhodnout a po zvážení všech pro a proti jsme nabídku přijali. Aby se to však stalo pravdou tak se muselo naplnit ještě několik skutečností. Druhé Srbice a třetí Vilémov postupovat nechtěly. To bylo jasné. Naše mužstvo však bylo o bod na 5. nepostupovém místě. Kdyby tak skončilo, tak postupovat nemohlo i kdyby čtvrtá Krupka postup odmítla, jak se také neoficielně ozývalo. Přišla sobota 15.6.2019 den posledního kola soutěže. V 10:15 jsme nastupovali proti 2.celku tabulky Srbicím a ve stejný čas hrála i Krupka v Horním Jiřetíně. Začali jsme hodně špatně a ve 22. minutě už prohrávali 2:0. Pro doplnění celého tohoto dramatu ještě informujeme, že v případě </a:t>
            </a:r>
            <a:r>
              <a:rPr lang="cs-CZ" sz="1100" dirty="0" err="1">
                <a:latin typeface="Arial" panose="020B0604020202020204" pitchFamily="34" charset="0"/>
                <a:cs typeface="Arial" panose="020B0604020202020204" pitchFamily="34" charset="0"/>
              </a:rPr>
              <a:t>nepostupu</a:t>
            </a:r>
            <a:r>
              <a:rPr lang="cs-CZ" sz="1100" dirty="0">
                <a:latin typeface="Arial" panose="020B0604020202020204" pitchFamily="34" charset="0"/>
                <a:cs typeface="Arial" panose="020B0604020202020204" pitchFamily="34" charset="0"/>
              </a:rPr>
              <a:t> druhého celku z Ústeckého přeboru do divize by z kraje do A. třídy spadla Modrá, takže i její nejvyšší představitel byl ve Štětí přítomen a hodně fandil našim barvám. Vrátíme-li se ale k zápasu, tak v poločase prohráváme se Srbicemi 2:0 a všechny případné kalkulace postupu padají.  Ve druhé části však nastal totální obrat. Nejprve snížil Jiří Vokoun na 1:2 a v 77.minutě srovnal na 2:2 Jiří </a:t>
            </a:r>
            <a:r>
              <a:rPr lang="cs-CZ" sz="1100" dirty="0" err="1">
                <a:latin typeface="Arial" panose="020B0604020202020204" pitchFamily="34" charset="0"/>
                <a:cs typeface="Arial" panose="020B0604020202020204" pitchFamily="34" charset="0"/>
              </a:rPr>
              <a:t>Ransdorf</a:t>
            </a:r>
            <a:r>
              <a:rPr lang="cs-CZ" sz="1100" dirty="0">
                <a:latin typeface="Arial" panose="020B0604020202020204" pitchFamily="34" charset="0"/>
                <a:cs typeface="Arial" panose="020B0604020202020204" pitchFamily="34" charset="0"/>
              </a:rPr>
              <a:t>. Když už se zdálo, že na řadu přijdou penalty, tak byl v nastaveném čase faulován Marek Faust a v 6. minutě nastavení zahrával volný přímý kop Jiří Vokoun. Střela přes zeď nakonec skončila za zády brankáře Radka Diveckého. Tajenka postupu byla téměř vyřešena. Teď už zbývalo jen rychlit zjistit a nechat si potvrdit jak hrála Krupka v Horním Jiřetíně. Prohrála 2:1 brankou v 86. minutě.  Všechno do sebe zapadlo přesně jak jsme si přáli a tak končí příběh našeho postupu do čtvrté nejvyšší soutěže pod názvem DIVIZE.</a:t>
            </a:r>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430" y="610404"/>
            <a:ext cx="3411602" cy="2304462"/>
          </a:xfrm>
          <a:prstGeom prst="rect">
            <a:avLst/>
          </a:prstGeom>
          <a:ln w="19050">
            <a:solidFill>
              <a:schemeClr val="bg1">
                <a:lumMod val="50000"/>
              </a:schemeClr>
            </a:solidFill>
          </a:ln>
        </p:spPr>
      </p:pic>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11" y="3823719"/>
            <a:ext cx="3797041" cy="2541446"/>
          </a:xfrm>
          <a:prstGeom prst="rect">
            <a:avLst/>
          </a:prstGeom>
          <a:ln w="22225">
            <a:solidFill>
              <a:schemeClr val="bg1">
                <a:lumMod val="50000"/>
              </a:schemeClr>
            </a:solidFill>
          </a:ln>
        </p:spPr>
      </p:pic>
      <p:sp>
        <p:nvSpPr>
          <p:cNvPr id="8" name="Obdélník 7"/>
          <p:cNvSpPr/>
          <p:nvPr/>
        </p:nvSpPr>
        <p:spPr>
          <a:xfrm>
            <a:off x="176271" y="3018664"/>
            <a:ext cx="4602782" cy="769441"/>
          </a:xfrm>
          <a:prstGeom prst="rect">
            <a:avLst/>
          </a:prstGeom>
        </p:spPr>
        <p:txBody>
          <a:bodyPr wrap="square">
            <a:spAutoFit/>
          </a:bodyPr>
          <a:lstStyle/>
          <a:p>
            <a:r>
              <a:rPr lang="cs-CZ" sz="1100" u="sng" dirty="0">
                <a:latin typeface="Arial" panose="020B0604020202020204" pitchFamily="34" charset="0"/>
                <a:cs typeface="Arial" panose="020B0604020202020204" pitchFamily="34" charset="0"/>
              </a:rPr>
              <a:t>Fotbal Štětí 1970 </a:t>
            </a:r>
            <a:r>
              <a:rPr lang="cs-CZ" sz="1100" dirty="0" smtClean="0">
                <a:latin typeface="Arial" panose="020B0604020202020204" pitchFamily="34" charset="0"/>
                <a:cs typeface="Arial" panose="020B0604020202020204" pitchFamily="34" charset="0"/>
              </a:rPr>
              <a:t>Zl</a:t>
            </a:r>
            <a:r>
              <a:rPr lang="cs-CZ" sz="1100" u="sng" dirty="0" smtClean="0">
                <a:latin typeface="Arial" panose="020B0604020202020204" pitchFamily="34" charset="0"/>
                <a:cs typeface="Arial" panose="020B0604020202020204" pitchFamily="34" charset="0"/>
              </a:rPr>
              <a:t>eva</a:t>
            </a:r>
            <a:r>
              <a:rPr lang="cs-CZ" sz="1100" u="sng" dirty="0">
                <a:latin typeface="Arial" panose="020B0604020202020204" pitchFamily="34" charset="0"/>
                <a:cs typeface="Arial" panose="020B0604020202020204" pitchFamily="34" charset="0"/>
              </a:rPr>
              <a:t>:</a:t>
            </a:r>
            <a:r>
              <a:rPr lang="cs-CZ" sz="1100" dirty="0">
                <a:latin typeface="Arial" panose="020B0604020202020204" pitchFamily="34" charset="0"/>
                <a:cs typeface="Arial" panose="020B0604020202020204" pitchFamily="34" charset="0"/>
              </a:rPr>
              <a:t> Trenér JUDr. </a:t>
            </a:r>
            <a:r>
              <a:rPr lang="cs-CZ" sz="1100" dirty="0" err="1">
                <a:latin typeface="Arial" panose="020B0604020202020204" pitchFamily="34" charset="0"/>
                <a:cs typeface="Arial" panose="020B0604020202020204" pitchFamily="34" charset="0"/>
              </a:rPr>
              <a:t>Cvetler</a:t>
            </a:r>
            <a:r>
              <a:rPr lang="cs-CZ" sz="1100" dirty="0">
                <a:latin typeface="Arial" panose="020B0604020202020204" pitchFamily="34" charset="0"/>
                <a:cs typeface="Arial" panose="020B0604020202020204" pitchFamily="34" charset="0"/>
              </a:rPr>
              <a:t> Vladimír, Beneš Jaroslav, Zoubek Jiří, sekretář Šabatka </a:t>
            </a:r>
            <a:r>
              <a:rPr lang="cs-CZ" sz="1100" dirty="0" smtClean="0">
                <a:latin typeface="Arial" panose="020B0604020202020204" pitchFamily="34" charset="0"/>
                <a:cs typeface="Arial" panose="020B0604020202020204" pitchFamily="34" charset="0"/>
              </a:rPr>
              <a:t>Vladimír</a:t>
            </a:r>
            <a:r>
              <a:rPr lang="cs-CZ" sz="1100" dirty="0">
                <a:latin typeface="Arial" panose="020B0604020202020204" pitchFamily="34" charset="0"/>
                <a:cs typeface="Arial" panose="020B0604020202020204" pitchFamily="34" charset="0"/>
              </a:rPr>
              <a:t>, Psota Ctibor, předseda </a:t>
            </a:r>
            <a:r>
              <a:rPr lang="cs-CZ" sz="1100" dirty="0" err="1">
                <a:latin typeface="Arial" panose="020B0604020202020204" pitchFamily="34" charset="0"/>
                <a:cs typeface="Arial" panose="020B0604020202020204" pitchFamily="34" charset="0"/>
              </a:rPr>
              <a:t>Fritsch</a:t>
            </a:r>
            <a:r>
              <a:rPr lang="cs-CZ" sz="1100" dirty="0">
                <a:latin typeface="Arial" panose="020B0604020202020204" pitchFamily="34" charset="0"/>
                <a:cs typeface="Arial" panose="020B0604020202020204" pitchFamily="34" charset="0"/>
              </a:rPr>
              <a:t> František, vedoucí A družstva </a:t>
            </a:r>
            <a:r>
              <a:rPr lang="cs-CZ" sz="1100" dirty="0" err="1" smtClean="0">
                <a:latin typeface="Arial" panose="020B0604020202020204" pitchFamily="34" charset="0"/>
                <a:cs typeface="Arial" panose="020B0604020202020204" pitchFamily="34" charset="0"/>
              </a:rPr>
              <a:t>Malecha</a:t>
            </a:r>
            <a:r>
              <a:rPr lang="cs-CZ" sz="1100" dirty="0" smtClean="0">
                <a:latin typeface="Arial" panose="020B0604020202020204" pitchFamily="34" charset="0"/>
                <a:cs typeface="Arial" panose="020B0604020202020204" pitchFamily="34" charset="0"/>
              </a:rPr>
              <a:t> </a:t>
            </a:r>
            <a:r>
              <a:rPr lang="cs-CZ" sz="1100" dirty="0">
                <a:latin typeface="Arial" panose="020B0604020202020204" pitchFamily="34" charset="0"/>
                <a:cs typeface="Arial" panose="020B0604020202020204" pitchFamily="34" charset="0"/>
              </a:rPr>
              <a:t>Oldřich st., místopředseda Ježek Vladislav.</a:t>
            </a:r>
            <a:endParaRPr lang="cs-CZ" sz="1100" dirty="0">
              <a:effectLst/>
              <a:latin typeface="Arial" panose="020B0604020202020204" pitchFamily="34" charset="0"/>
              <a:cs typeface="Arial" panose="020B0604020202020204" pitchFamily="34" charset="0"/>
            </a:endParaRPr>
          </a:p>
        </p:txBody>
      </p:sp>
      <p:sp>
        <p:nvSpPr>
          <p:cNvPr id="11" name="TextovéPole 10"/>
          <p:cNvSpPr txBox="1"/>
          <p:nvPr/>
        </p:nvSpPr>
        <p:spPr>
          <a:xfrm>
            <a:off x="360016" y="91108"/>
            <a:ext cx="3672408" cy="415498"/>
          </a:xfrm>
          <a:prstGeom prst="rect">
            <a:avLst/>
          </a:prstGeom>
          <a:pattFill prst="pct40">
            <a:fgClr>
              <a:srgbClr val="FF0000"/>
            </a:fgClr>
            <a:bgClr>
              <a:schemeClr val="bg1"/>
            </a:bgClr>
          </a:pattFill>
          <a:effectLst>
            <a:glow rad="101600">
              <a:srgbClr val="FFFF66">
                <a:alpha val="40000"/>
              </a:srgbClr>
            </a:glow>
            <a:softEdge rad="0"/>
          </a:effectLst>
        </p:spPr>
        <p:txBody>
          <a:bodyPr wrap="square" rtlCol="0">
            <a:spAutoFit/>
          </a:bodyPr>
          <a:lstStyle/>
          <a:p>
            <a:pPr algn="ctr"/>
            <a:r>
              <a:rPr lang="cs-CZ" sz="2000" dirty="0" smtClean="0">
                <a:latin typeface="Arial Black" panose="020B0A04020102020204" pitchFamily="34" charset="0"/>
              </a:rPr>
              <a:t>70. léta</a:t>
            </a:r>
          </a:p>
        </p:txBody>
      </p:sp>
      <p:sp>
        <p:nvSpPr>
          <p:cNvPr id="12" name="Obdélník 11"/>
          <p:cNvSpPr/>
          <p:nvPr/>
        </p:nvSpPr>
        <p:spPr>
          <a:xfrm>
            <a:off x="79911" y="6377226"/>
            <a:ext cx="4602782" cy="861774"/>
          </a:xfrm>
          <a:prstGeom prst="rect">
            <a:avLst/>
          </a:prstGeom>
        </p:spPr>
        <p:txBody>
          <a:bodyPr wrap="square">
            <a:spAutoFit/>
          </a:bodyPr>
          <a:lstStyle/>
          <a:p>
            <a:r>
              <a:rPr lang="cs-CZ" sz="1000" u="sng" dirty="0">
                <a:latin typeface="Arial" panose="020B0604020202020204" pitchFamily="34" charset="0"/>
                <a:cs typeface="Arial" panose="020B0604020202020204" pitchFamily="34" charset="0"/>
              </a:rPr>
              <a:t>Fotbal Štětí </a:t>
            </a:r>
            <a:r>
              <a:rPr lang="cs-CZ" sz="1000" u="sng" dirty="0" smtClean="0">
                <a:latin typeface="Arial" panose="020B0604020202020204" pitchFamily="34" charset="0"/>
                <a:cs typeface="Arial" panose="020B0604020202020204" pitchFamily="34" charset="0"/>
              </a:rPr>
              <a:t>1973</a:t>
            </a:r>
            <a:r>
              <a:rPr lang="cs-CZ" sz="1000" dirty="0" smtClean="0">
                <a:latin typeface="Arial" panose="020B0604020202020204" pitchFamily="34" charset="0"/>
                <a:cs typeface="Arial" panose="020B0604020202020204" pitchFamily="34" charset="0"/>
              </a:rPr>
              <a:t> </a:t>
            </a:r>
            <a:r>
              <a:rPr lang="cs-CZ" sz="1000" u="sng" dirty="0" smtClean="0">
                <a:latin typeface="Arial" panose="020B0604020202020204" pitchFamily="34" charset="0"/>
                <a:cs typeface="Arial" panose="020B0604020202020204" pitchFamily="34" charset="0"/>
              </a:rPr>
              <a:t>1. </a:t>
            </a:r>
            <a:r>
              <a:rPr lang="cs-CZ" sz="1000" u="sng" dirty="0">
                <a:latin typeface="Arial" panose="020B0604020202020204" pitchFamily="34" charset="0"/>
                <a:cs typeface="Arial" panose="020B0604020202020204" pitchFamily="34" charset="0"/>
              </a:rPr>
              <a:t>řada zleva</a:t>
            </a:r>
            <a:r>
              <a:rPr lang="cs-CZ" sz="1000" dirty="0">
                <a:latin typeface="Arial" panose="020B0604020202020204" pitchFamily="34" charset="0"/>
                <a:cs typeface="Arial" panose="020B0604020202020204" pitchFamily="34" charset="0"/>
              </a:rPr>
              <a:t>: </a:t>
            </a:r>
            <a:r>
              <a:rPr lang="cs-CZ" sz="1000" dirty="0" err="1">
                <a:latin typeface="Arial" panose="020B0604020202020204" pitchFamily="34" charset="0"/>
                <a:cs typeface="Arial" panose="020B0604020202020204" pitchFamily="34" charset="0"/>
              </a:rPr>
              <a:t>Malecha</a:t>
            </a:r>
            <a:r>
              <a:rPr lang="cs-CZ" sz="1000" dirty="0">
                <a:latin typeface="Arial" panose="020B0604020202020204" pitchFamily="34" charset="0"/>
                <a:cs typeface="Arial" panose="020B0604020202020204" pitchFamily="34" charset="0"/>
              </a:rPr>
              <a:t> Oldřich st., Blažek Pavel, Novák Vladislav, </a:t>
            </a:r>
            <a:r>
              <a:rPr lang="cs-CZ" sz="1000" dirty="0" err="1">
                <a:latin typeface="Arial" panose="020B0604020202020204" pitchFamily="34" charset="0"/>
                <a:cs typeface="Arial" panose="020B0604020202020204" pitchFamily="34" charset="0"/>
              </a:rPr>
              <a:t>Ransdorf</a:t>
            </a:r>
            <a:r>
              <a:rPr lang="cs-CZ" sz="1000" dirty="0">
                <a:latin typeface="Arial" panose="020B0604020202020204" pitchFamily="34" charset="0"/>
                <a:cs typeface="Arial" panose="020B0604020202020204" pitchFamily="34" charset="0"/>
              </a:rPr>
              <a:t> </a:t>
            </a:r>
            <a:r>
              <a:rPr lang="cs-CZ" sz="1000" dirty="0" err="1" smtClean="0">
                <a:latin typeface="Arial" panose="020B0604020202020204" pitchFamily="34" charset="0"/>
                <a:cs typeface="Arial" panose="020B0604020202020204" pitchFamily="34" charset="0"/>
              </a:rPr>
              <a:t>Miroslav,Kotrba</a:t>
            </a:r>
            <a:r>
              <a:rPr lang="cs-CZ" sz="1000" dirty="0" smtClean="0">
                <a:latin typeface="Arial" panose="020B0604020202020204" pitchFamily="34" charset="0"/>
                <a:cs typeface="Arial" panose="020B0604020202020204" pitchFamily="34" charset="0"/>
              </a:rPr>
              <a:t> </a:t>
            </a:r>
            <a:r>
              <a:rPr lang="cs-CZ" sz="1000" dirty="0">
                <a:latin typeface="Arial" panose="020B0604020202020204" pitchFamily="34" charset="0"/>
                <a:cs typeface="Arial" panose="020B0604020202020204" pitchFamily="34" charset="0"/>
              </a:rPr>
              <a:t>Petr, </a:t>
            </a:r>
            <a:r>
              <a:rPr lang="cs-CZ" sz="1000" dirty="0" err="1">
                <a:latin typeface="Arial" panose="020B0604020202020204" pitchFamily="34" charset="0"/>
                <a:cs typeface="Arial" panose="020B0604020202020204" pitchFamily="34" charset="0"/>
              </a:rPr>
              <a:t>Štainc</a:t>
            </a:r>
            <a:r>
              <a:rPr lang="cs-CZ" sz="1000" dirty="0">
                <a:latin typeface="Arial" panose="020B0604020202020204" pitchFamily="34" charset="0"/>
                <a:cs typeface="Arial" panose="020B0604020202020204" pitchFamily="34" charset="0"/>
              </a:rPr>
              <a:t> Milan, Kratochvíl Petr, Beneš Jaroslav, Psota Ctibor, </a:t>
            </a:r>
            <a:r>
              <a:rPr lang="cs-CZ" sz="1000" dirty="0" smtClean="0">
                <a:latin typeface="Arial" panose="020B0604020202020204" pitchFamily="34" charset="0"/>
                <a:cs typeface="Arial" panose="020B0604020202020204" pitchFamily="34" charset="0"/>
              </a:rPr>
              <a:t>JUDr</a:t>
            </a:r>
            <a:r>
              <a:rPr lang="cs-CZ" sz="1000" dirty="0">
                <a:latin typeface="Arial" panose="020B0604020202020204" pitchFamily="34" charset="0"/>
                <a:cs typeface="Arial" panose="020B0604020202020204" pitchFamily="34" charset="0"/>
              </a:rPr>
              <a:t>. </a:t>
            </a:r>
            <a:r>
              <a:rPr lang="cs-CZ" sz="1000" dirty="0" err="1">
                <a:latin typeface="Arial" panose="020B0604020202020204" pitchFamily="34" charset="0"/>
                <a:cs typeface="Arial" panose="020B0604020202020204" pitchFamily="34" charset="0"/>
              </a:rPr>
              <a:t>Cvetler</a:t>
            </a:r>
            <a:r>
              <a:rPr lang="cs-CZ" sz="1000" dirty="0">
                <a:latin typeface="Arial" panose="020B0604020202020204" pitchFamily="34" charset="0"/>
                <a:cs typeface="Arial" panose="020B0604020202020204" pitchFamily="34" charset="0"/>
              </a:rPr>
              <a:t> </a:t>
            </a:r>
            <a:r>
              <a:rPr lang="cs-CZ" sz="1000" dirty="0" smtClean="0">
                <a:latin typeface="Arial" panose="020B0604020202020204" pitchFamily="34" charset="0"/>
                <a:cs typeface="Arial" panose="020B0604020202020204" pitchFamily="34" charset="0"/>
              </a:rPr>
              <a:t>Vladimír. </a:t>
            </a:r>
            <a:r>
              <a:rPr lang="cs-CZ" sz="1000" u="sng" dirty="0" smtClean="0">
                <a:latin typeface="Arial" panose="020B0604020202020204" pitchFamily="34" charset="0"/>
                <a:cs typeface="Arial" panose="020B0604020202020204" pitchFamily="34" charset="0"/>
              </a:rPr>
              <a:t>2</a:t>
            </a:r>
            <a:r>
              <a:rPr lang="cs-CZ" sz="1000" u="sng" dirty="0">
                <a:latin typeface="Arial" panose="020B0604020202020204" pitchFamily="34" charset="0"/>
                <a:cs typeface="Arial" panose="020B0604020202020204" pitchFamily="34" charset="0"/>
              </a:rPr>
              <a:t>. řada zleva</a:t>
            </a:r>
            <a:r>
              <a:rPr lang="cs-CZ" sz="1000" dirty="0">
                <a:latin typeface="Arial" panose="020B0604020202020204" pitchFamily="34" charset="0"/>
                <a:cs typeface="Arial" panose="020B0604020202020204" pitchFamily="34" charset="0"/>
              </a:rPr>
              <a:t>: Šabatka Vladimír, Zeman Jaroslav, Tyle Karel, </a:t>
            </a:r>
            <a:r>
              <a:rPr lang="cs-CZ" sz="1000" dirty="0" err="1">
                <a:latin typeface="Arial" panose="020B0604020202020204" pitchFamily="34" charset="0"/>
                <a:cs typeface="Arial" panose="020B0604020202020204" pitchFamily="34" charset="0"/>
              </a:rPr>
              <a:t>Jiterský</a:t>
            </a:r>
            <a:r>
              <a:rPr lang="cs-CZ" sz="1000" dirty="0">
                <a:latin typeface="Arial" panose="020B0604020202020204" pitchFamily="34" charset="0"/>
                <a:cs typeface="Arial" panose="020B0604020202020204" pitchFamily="34" charset="0"/>
              </a:rPr>
              <a:t> Jan, </a:t>
            </a:r>
            <a:r>
              <a:rPr lang="cs-CZ" sz="1000" dirty="0" err="1">
                <a:latin typeface="Arial" panose="020B0604020202020204" pitchFamily="34" charset="0"/>
                <a:cs typeface="Arial" panose="020B0604020202020204" pitchFamily="34" charset="0"/>
              </a:rPr>
              <a:t>Malecha</a:t>
            </a:r>
            <a:r>
              <a:rPr lang="cs-CZ" sz="1000" dirty="0">
                <a:latin typeface="Arial" panose="020B0604020202020204" pitchFamily="34" charset="0"/>
                <a:cs typeface="Arial" panose="020B0604020202020204" pitchFamily="34" charset="0"/>
              </a:rPr>
              <a:t> </a:t>
            </a:r>
            <a:r>
              <a:rPr lang="cs-CZ" sz="1000" dirty="0" smtClean="0">
                <a:latin typeface="Arial" panose="020B0604020202020204" pitchFamily="34" charset="0"/>
                <a:cs typeface="Arial" panose="020B0604020202020204" pitchFamily="34" charset="0"/>
              </a:rPr>
              <a:t>Oldřich</a:t>
            </a:r>
            <a:r>
              <a:rPr lang="cs-CZ" sz="1000" dirty="0">
                <a:latin typeface="Arial" panose="020B0604020202020204" pitchFamily="34" charset="0"/>
                <a:cs typeface="Arial" panose="020B0604020202020204" pitchFamily="34" charset="0"/>
              </a:rPr>
              <a:t>.</a:t>
            </a:r>
            <a:endParaRPr lang="cs-CZ" sz="1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4472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a:extLst>
              <a:ext uri="{FF2B5EF4-FFF2-40B4-BE49-F238E27FC236}">
                <a16:creationId xmlns:a16="http://schemas.microsoft.com/office/drawing/2014/main" id="{D75BDBE0-8AA0-4026-9F9B-4FEB06DFC9D3}"/>
              </a:ext>
            </a:extLst>
          </p:cNvPr>
          <p:cNvSpPr txBox="1"/>
          <p:nvPr/>
        </p:nvSpPr>
        <p:spPr>
          <a:xfrm>
            <a:off x="5328568" y="1027212"/>
            <a:ext cx="4896520" cy="5794926"/>
          </a:xfrm>
          <a:prstGeom prst="rect">
            <a:avLst/>
          </a:prstGeom>
          <a:pattFill prst="ltHorz">
            <a:fgClr>
              <a:srgbClr val="FFFF00"/>
            </a:fgClr>
            <a:bgClr>
              <a:schemeClr val="bg1"/>
            </a:bgClr>
          </a:pattFill>
          <a:effectLst>
            <a:softEdge rad="0"/>
          </a:effectLst>
        </p:spPr>
        <p:txBody>
          <a:bodyPr wrap="square" rtlCol="0">
            <a:spAutoFit/>
          </a:bodyPr>
          <a:lstStyle/>
          <a:p>
            <a:pPr algn="ctr"/>
            <a:endParaRPr lang="cs-CZ" sz="2000" dirty="0">
              <a:latin typeface="Arial Black" panose="020B0A04020102020204" pitchFamily="34" charset="0"/>
            </a:endParaRPr>
          </a:p>
        </p:txBody>
      </p:sp>
      <p:sp>
        <p:nvSpPr>
          <p:cNvPr id="9" name="TextovéPole 8"/>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12</a:t>
            </a:r>
          </a:p>
        </p:txBody>
      </p:sp>
      <p:sp>
        <p:nvSpPr>
          <p:cNvPr id="10" name="TextovéPole 9"/>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33</a:t>
            </a:r>
          </a:p>
        </p:txBody>
      </p:sp>
      <p:sp>
        <p:nvSpPr>
          <p:cNvPr id="2" name="TextovéPole 1">
            <a:extLst>
              <a:ext uri="{FF2B5EF4-FFF2-40B4-BE49-F238E27FC236}">
                <a16:creationId xmlns:a16="http://schemas.microsoft.com/office/drawing/2014/main" id="{A861C858-3EA9-4E55-B272-907484251754}"/>
              </a:ext>
            </a:extLst>
          </p:cNvPr>
          <p:cNvSpPr txBox="1"/>
          <p:nvPr/>
        </p:nvSpPr>
        <p:spPr>
          <a:xfrm>
            <a:off x="5472584" y="77525"/>
            <a:ext cx="4608512" cy="707886"/>
          </a:xfrm>
          <a:prstGeom prst="rect">
            <a:avLst/>
          </a:prstGeom>
          <a:blipFill>
            <a:blip r:embed="rId2"/>
            <a:stretch>
              <a:fillRect/>
            </a:stretch>
          </a:blipFill>
          <a:effectLst>
            <a:softEdge rad="0"/>
          </a:effectLst>
        </p:spPr>
        <p:txBody>
          <a:bodyPr wrap="square" rtlCol="0">
            <a:spAutoFit/>
          </a:bodyPr>
          <a:lstStyle/>
          <a:p>
            <a:pPr algn="ctr"/>
            <a:r>
              <a:rPr lang="cs-CZ" sz="2000" dirty="0">
                <a:solidFill>
                  <a:srgbClr val="0000CC"/>
                </a:solidFill>
                <a:latin typeface="Arial Black" panose="020B0A04020102020204" pitchFamily="34" charset="0"/>
              </a:rPr>
              <a:t>Některé další zajímavé výsledky předkola MOL </a:t>
            </a:r>
            <a:r>
              <a:rPr lang="cs-CZ" sz="2000" dirty="0" err="1">
                <a:solidFill>
                  <a:srgbClr val="0000CC"/>
                </a:solidFill>
                <a:latin typeface="Arial Black" panose="020B0A04020102020204" pitchFamily="34" charset="0"/>
              </a:rPr>
              <a:t>Cupu</a:t>
            </a:r>
            <a:endParaRPr lang="cs-CZ" sz="2000" dirty="0">
              <a:solidFill>
                <a:srgbClr val="0000CC"/>
              </a:solidFill>
              <a:latin typeface="Arial Black" panose="020B0A04020102020204" pitchFamily="34" charset="0"/>
            </a:endParaRPr>
          </a:p>
        </p:txBody>
      </p:sp>
      <p:pic>
        <p:nvPicPr>
          <p:cNvPr id="7" name="Obrázek 6">
            <a:extLst>
              <a:ext uri="{FF2B5EF4-FFF2-40B4-BE49-F238E27FC236}">
                <a16:creationId xmlns:a16="http://schemas.microsoft.com/office/drawing/2014/main" id="{6F4FCD97-6C0C-43D1-B157-1EB68BF37A33}"/>
              </a:ext>
            </a:extLst>
          </p:cNvPr>
          <p:cNvPicPr>
            <a:picLocks noChangeAspect="1"/>
          </p:cNvPicPr>
          <p:nvPr/>
        </p:nvPicPr>
        <p:blipFill>
          <a:blip r:embed="rId3"/>
          <a:stretch>
            <a:fillRect/>
          </a:stretch>
        </p:blipFill>
        <p:spPr>
          <a:xfrm>
            <a:off x="5459191" y="2045493"/>
            <a:ext cx="4585963" cy="928175"/>
          </a:xfrm>
          <a:prstGeom prst="rect">
            <a:avLst/>
          </a:prstGeom>
        </p:spPr>
      </p:pic>
      <p:pic>
        <p:nvPicPr>
          <p:cNvPr id="8" name="Obrázek 7">
            <a:extLst>
              <a:ext uri="{FF2B5EF4-FFF2-40B4-BE49-F238E27FC236}">
                <a16:creationId xmlns:a16="http://schemas.microsoft.com/office/drawing/2014/main" id="{CFD535E2-FE7A-4022-9C96-4F4A5B7E6076}"/>
              </a:ext>
            </a:extLst>
          </p:cNvPr>
          <p:cNvPicPr>
            <a:picLocks noChangeAspect="1"/>
          </p:cNvPicPr>
          <p:nvPr/>
        </p:nvPicPr>
        <p:blipFill>
          <a:blip r:embed="rId4"/>
          <a:stretch>
            <a:fillRect/>
          </a:stretch>
        </p:blipFill>
        <p:spPr>
          <a:xfrm>
            <a:off x="5472584" y="1315244"/>
            <a:ext cx="4572570" cy="640143"/>
          </a:xfrm>
          <a:prstGeom prst="rect">
            <a:avLst/>
          </a:prstGeom>
        </p:spPr>
      </p:pic>
      <p:pic>
        <p:nvPicPr>
          <p:cNvPr id="11" name="Obrázek 10">
            <a:extLst>
              <a:ext uri="{FF2B5EF4-FFF2-40B4-BE49-F238E27FC236}">
                <a16:creationId xmlns:a16="http://schemas.microsoft.com/office/drawing/2014/main" id="{5457DCA8-E4C7-4A33-A288-49C203932B77}"/>
              </a:ext>
            </a:extLst>
          </p:cNvPr>
          <p:cNvPicPr>
            <a:picLocks noChangeAspect="1"/>
          </p:cNvPicPr>
          <p:nvPr/>
        </p:nvPicPr>
        <p:blipFill>
          <a:blip r:embed="rId5"/>
          <a:stretch>
            <a:fillRect/>
          </a:stretch>
        </p:blipFill>
        <p:spPr>
          <a:xfrm>
            <a:off x="5472584" y="3097561"/>
            <a:ext cx="4608512" cy="666402"/>
          </a:xfrm>
          <a:prstGeom prst="rect">
            <a:avLst/>
          </a:prstGeom>
        </p:spPr>
      </p:pic>
      <p:pic>
        <p:nvPicPr>
          <p:cNvPr id="12" name="Obrázek 11">
            <a:extLst>
              <a:ext uri="{FF2B5EF4-FFF2-40B4-BE49-F238E27FC236}">
                <a16:creationId xmlns:a16="http://schemas.microsoft.com/office/drawing/2014/main" id="{218CD937-B098-4BA4-A34D-7D3186374ACC}"/>
              </a:ext>
            </a:extLst>
          </p:cNvPr>
          <p:cNvPicPr>
            <a:picLocks noChangeAspect="1"/>
          </p:cNvPicPr>
          <p:nvPr/>
        </p:nvPicPr>
        <p:blipFill>
          <a:blip r:embed="rId6"/>
          <a:stretch>
            <a:fillRect/>
          </a:stretch>
        </p:blipFill>
        <p:spPr>
          <a:xfrm>
            <a:off x="5395515" y="3843586"/>
            <a:ext cx="4680520" cy="927514"/>
          </a:xfrm>
          <a:prstGeom prst="rect">
            <a:avLst/>
          </a:prstGeom>
        </p:spPr>
      </p:pic>
      <p:pic>
        <p:nvPicPr>
          <p:cNvPr id="13" name="Obrázek 12">
            <a:extLst>
              <a:ext uri="{FF2B5EF4-FFF2-40B4-BE49-F238E27FC236}">
                <a16:creationId xmlns:a16="http://schemas.microsoft.com/office/drawing/2014/main" id="{BD330035-E704-4586-AA5C-2DB917211E8F}"/>
              </a:ext>
            </a:extLst>
          </p:cNvPr>
          <p:cNvPicPr>
            <a:picLocks noChangeAspect="1"/>
          </p:cNvPicPr>
          <p:nvPr/>
        </p:nvPicPr>
        <p:blipFill>
          <a:blip r:embed="rId7"/>
          <a:stretch>
            <a:fillRect/>
          </a:stretch>
        </p:blipFill>
        <p:spPr>
          <a:xfrm>
            <a:off x="5438536" y="4877224"/>
            <a:ext cx="4586163" cy="823026"/>
          </a:xfrm>
          <a:prstGeom prst="rect">
            <a:avLst/>
          </a:prstGeom>
        </p:spPr>
      </p:pic>
      <p:pic>
        <p:nvPicPr>
          <p:cNvPr id="14" name="Obrázek 13">
            <a:extLst>
              <a:ext uri="{FF2B5EF4-FFF2-40B4-BE49-F238E27FC236}">
                <a16:creationId xmlns:a16="http://schemas.microsoft.com/office/drawing/2014/main" id="{16DA969A-EA9D-4056-95BE-37488479AA35}"/>
              </a:ext>
            </a:extLst>
          </p:cNvPr>
          <p:cNvPicPr>
            <a:picLocks noChangeAspect="1"/>
          </p:cNvPicPr>
          <p:nvPr/>
        </p:nvPicPr>
        <p:blipFill>
          <a:blip r:embed="rId8"/>
          <a:stretch>
            <a:fillRect/>
          </a:stretch>
        </p:blipFill>
        <p:spPr>
          <a:xfrm>
            <a:off x="5472584" y="5913274"/>
            <a:ext cx="4591099" cy="667064"/>
          </a:xfrm>
          <a:prstGeom prst="rect">
            <a:avLst/>
          </a:prstGeom>
        </p:spPr>
      </p:pic>
      <p:sp>
        <p:nvSpPr>
          <p:cNvPr id="3" name="Obdélník 2"/>
          <p:cNvSpPr/>
          <p:nvPr/>
        </p:nvSpPr>
        <p:spPr>
          <a:xfrm>
            <a:off x="45607" y="2345651"/>
            <a:ext cx="4778905" cy="4373505"/>
          </a:xfrm>
          <a:prstGeom prst="rect">
            <a:avLst/>
          </a:prstGeom>
          <a:solidFill>
            <a:schemeClr val="bg1"/>
          </a:solidFill>
        </p:spPr>
        <p:txBody>
          <a:bodyPr wrap="square">
            <a:spAutoFit/>
          </a:bodyPr>
          <a:lstStyle/>
          <a:p>
            <a:pPr algn="ctr">
              <a:lnSpc>
                <a:spcPct val="107000"/>
              </a:lnSpc>
              <a:spcAft>
                <a:spcPts val="0"/>
              </a:spcAft>
            </a:pPr>
            <a:r>
              <a:rPr lang="cs-CZ" sz="2000" dirty="0">
                <a:solidFill>
                  <a:schemeClr val="bg1"/>
                </a:solidFill>
                <a:highlight>
                  <a:srgbClr val="FF0000"/>
                </a:highlight>
                <a:latin typeface="Arial Black" panose="020B0A04020102020204" pitchFamily="34" charset="0"/>
                <a:ea typeface="Calibri" panose="020F0502020204030204" pitchFamily="34" charset="0"/>
                <a:cs typeface="Arial" panose="020B0604020202020204" pitchFamily="34" charset="0"/>
              </a:rPr>
              <a:t>FK Baník Souš - SK Štětí 4:1(1:1)</a:t>
            </a:r>
            <a:endParaRPr lang="cs-CZ"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000" dirty="0">
                <a:solidFill>
                  <a:schemeClr val="bg1"/>
                </a:solidFill>
                <a:highlight>
                  <a:srgbClr val="FF0000"/>
                </a:highlight>
                <a:latin typeface="Arial Black" panose="020B0A04020102020204" pitchFamily="34" charset="0"/>
                <a:ea typeface="Calibri" panose="020F0502020204030204" pitchFamily="34" charset="0"/>
                <a:cs typeface="Arial" panose="020B0604020202020204" pitchFamily="34" charset="0"/>
              </a:rPr>
              <a:t>   </a:t>
            </a:r>
            <a:r>
              <a:rPr lang="cs-CZ" sz="1800" dirty="0">
                <a:solidFill>
                  <a:schemeClr val="bg1"/>
                </a:solidFill>
                <a:highlight>
                  <a:srgbClr val="FF0000"/>
                </a:highlight>
                <a:latin typeface="Arial Black" panose="020B0A04020102020204" pitchFamily="34" charset="0"/>
                <a:ea typeface="Calibri" panose="020F0502020204030204" pitchFamily="34" charset="0"/>
                <a:cs typeface="Arial" panose="020B0604020202020204" pitchFamily="34" charset="0"/>
              </a:rPr>
              <a:t>10.8.2019     1. kolo divize</a:t>
            </a:r>
            <a:endParaRPr lang="cs-CZ"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000" b="0" dirty="0">
                <a:latin typeface="Arial" panose="020B0604020202020204" pitchFamily="34" charset="0"/>
                <a:cs typeface="Arial" panose="020B0604020202020204" pitchFamily="34" charset="0"/>
              </a:rPr>
              <a:t>Po 3 letech premiéra ve fotbalové divizi. K prvnímu kolu jsme </a:t>
            </a:r>
            <a:r>
              <a:rPr lang="cs-CZ" sz="1000" b="0" dirty="0">
                <a:latin typeface="Arial" panose="020B0604020202020204" pitchFamily="34" charset="0"/>
                <a:ea typeface="Calibri" panose="020F0502020204030204" pitchFamily="34" charset="0"/>
                <a:cs typeface="Arial" panose="020B0604020202020204" pitchFamily="34" charset="0"/>
              </a:rPr>
              <a:t>kompletní. Především ani jeden z brankářů, se kterými se pro podzimní část počítalo, není  zdravotně v pořádku, a tak jsme byli rádi, že zaskočil Luboš Uřídil z B týmu. Navíc některé hráče stále  trápí zranění a Rudolf </a:t>
            </a:r>
            <a:r>
              <a:rPr lang="cs-CZ" sz="1000" b="0" dirty="0" err="1">
                <a:latin typeface="Arial" panose="020B0604020202020204" pitchFamily="34" charset="0"/>
                <a:ea typeface="Calibri" panose="020F0502020204030204" pitchFamily="34" charset="0"/>
                <a:cs typeface="Arial" panose="020B0604020202020204" pitchFamily="34" charset="0"/>
              </a:rPr>
              <a:t>Slanička</a:t>
            </a:r>
            <a:r>
              <a:rPr lang="cs-CZ" sz="1000" b="0" dirty="0">
                <a:latin typeface="Arial" panose="020B0604020202020204" pitchFamily="34" charset="0"/>
                <a:ea typeface="Calibri" panose="020F0502020204030204" pitchFamily="34" charset="0"/>
                <a:cs typeface="Arial" panose="020B0604020202020204" pitchFamily="34" charset="0"/>
              </a:rPr>
              <a:t> zase pykal za vyloučení v předchozím utkání předkola MOL </a:t>
            </a:r>
            <a:r>
              <a:rPr lang="cs-CZ" sz="1000" b="0" dirty="0" err="1">
                <a:latin typeface="Arial" panose="020B0604020202020204" pitchFamily="34" charset="0"/>
                <a:ea typeface="Calibri" panose="020F0502020204030204" pitchFamily="34" charset="0"/>
                <a:cs typeface="Arial" panose="020B0604020202020204" pitchFamily="34" charset="0"/>
              </a:rPr>
              <a:t>Cupu</a:t>
            </a:r>
            <a:r>
              <a:rPr lang="cs-CZ" sz="1000" b="0" dirty="0">
                <a:latin typeface="Arial" panose="020B0604020202020204" pitchFamily="34" charset="0"/>
                <a:ea typeface="Calibri" panose="020F0502020204030204" pitchFamily="34" charset="0"/>
                <a:cs typeface="Arial" panose="020B0604020202020204" pitchFamily="34" charset="0"/>
              </a:rPr>
              <a:t>. Jeli jsme do Souše, která loni obsadila v divizní soutěži 3. místo a v letních přípravných zápasech dosahovala velmi dobrých výsledků. Karty byly rozdány a šlo se do zápasu. Začali jsme dobře. Ještě neuběhly ani 2 minuty a Jakub Slavíček už to zkoušel zpoza šestnáctky, ale branku o půl metru minul. Domácí se do utkání nahlásili v 5. minutě volným přímým kopem v podání Vladimíra Pátka, ale ani  po této akci se skóre neměnila. Gejzír radosti vypukl na naší straně v 7. minutě. Jakub Pícha rozehrál volný přímý kop, na který si do vzdušného prostoru nádherně naskočil Jiří Neuman a hlavou dostal naše mužstvo do vedení 1:0. Vyrovnání přinesla domácímu celku 16. minuta. Předcházela tomu penalta za ruku Jiřího Vacka. Z našeho pohledu měl hráč ruku z boku u těla, ale rozhodčí bez většího váhání ukázal na značku pokutového kopu. Božské pravidlo o  hraní rukou v pokutovém území. Dominik </a:t>
            </a:r>
            <a:r>
              <a:rPr lang="cs-CZ" sz="1000" b="0" dirty="0" err="1">
                <a:latin typeface="Arial" panose="020B0604020202020204" pitchFamily="34" charset="0"/>
                <a:ea typeface="Calibri" panose="020F0502020204030204" pitchFamily="34" charset="0"/>
                <a:cs typeface="Arial" panose="020B0604020202020204" pitchFamily="34" charset="0"/>
              </a:rPr>
              <a:t>Nobst</a:t>
            </a:r>
            <a:r>
              <a:rPr lang="cs-CZ" sz="1000" b="0" dirty="0">
                <a:latin typeface="Arial" panose="020B0604020202020204" pitchFamily="34" charset="0"/>
                <a:ea typeface="Calibri" panose="020F0502020204030204" pitchFamily="34" charset="0"/>
                <a:cs typeface="Arial" panose="020B0604020202020204" pitchFamily="34" charset="0"/>
              </a:rPr>
              <a:t> penaltu proměnil a za stavu 1:1 se začínalo znova. Další vyložené brankové příležitostí v první půli už diváci neviděli. Volný přímý kop zahrával Petr Hlaváček, ale pro naši obranu to byla lehká záležitost. Stejně tak na druhém konci hřiště měl stejnou možnost Jiří Vokoun, ale trefil jen prvního stojícího hráče obranné linie. Do třetice volný přímý kop ve 24. minutě a hlavička Michala Prokopa, která skončila metr vedle levé tyče.  Poslední čtvrthodinka první</a:t>
            </a:r>
          </a:p>
        </p:txBody>
      </p:sp>
      <p:sp>
        <p:nvSpPr>
          <p:cNvPr id="4" name="TextovéPole 3"/>
          <p:cNvSpPr txBox="1"/>
          <p:nvPr/>
        </p:nvSpPr>
        <p:spPr>
          <a:xfrm>
            <a:off x="117615" y="91108"/>
            <a:ext cx="4706897" cy="2015936"/>
          </a:xfrm>
          <a:prstGeom prst="rect">
            <a:avLst/>
          </a:prstGeom>
          <a:solidFill>
            <a:schemeClr val="bg1">
              <a:lumMod val="95000"/>
            </a:schemeClr>
          </a:solidFill>
          <a:effectLst>
            <a:softEdge rad="0"/>
          </a:effectLst>
        </p:spPr>
        <p:txBody>
          <a:bodyPr wrap="square" rtlCol="0">
            <a:spAutoFit/>
          </a:bodyPr>
          <a:lstStyle/>
          <a:p>
            <a:r>
              <a:rPr lang="cs-CZ" sz="2500" dirty="0">
                <a:solidFill>
                  <a:srgbClr val="000099"/>
                </a:solidFill>
                <a:latin typeface="Arial Black" panose="020B0A04020102020204" pitchFamily="34" charset="0"/>
              </a:rPr>
              <a:t>Šancí na úvod divizní sezóny mělo mužstvo dospělých hodně, ale proměňování vázlo. Navíc čelilo dvěma penaltám </a:t>
            </a:r>
          </a:p>
        </p:txBody>
      </p:sp>
      <p:pic>
        <p:nvPicPr>
          <p:cNvPr id="5" name="Obrázek 4">
            <a:extLst>
              <a:ext uri="{FF2B5EF4-FFF2-40B4-BE49-F238E27FC236}">
                <a16:creationId xmlns:a16="http://schemas.microsoft.com/office/drawing/2014/main" id="{3C797A6E-3112-42C9-A8CD-BC8FE567F520}"/>
              </a:ext>
            </a:extLst>
          </p:cNvPr>
          <p:cNvPicPr>
            <a:picLocks noChangeAspect="1"/>
          </p:cNvPicPr>
          <p:nvPr/>
        </p:nvPicPr>
        <p:blipFill>
          <a:blip r:embed="rId9"/>
          <a:stretch>
            <a:fillRect/>
          </a:stretch>
        </p:blipFill>
        <p:spPr>
          <a:xfrm>
            <a:off x="3960416" y="352592"/>
            <a:ext cx="760377" cy="746628"/>
          </a:xfrm>
          <a:prstGeom prst="rect">
            <a:avLst/>
          </a:prstGeom>
        </p:spPr>
      </p:pic>
      <p:cxnSp>
        <p:nvCxnSpPr>
          <p:cNvPr id="16" name="Přímá spojnice se šipkou 15">
            <a:extLst>
              <a:ext uri="{FF2B5EF4-FFF2-40B4-BE49-F238E27FC236}">
                <a16:creationId xmlns:a16="http://schemas.microsoft.com/office/drawing/2014/main" id="{09A3D4D4-4EFF-4F50-AD75-4F87CCF7041A}"/>
              </a:ext>
            </a:extLst>
          </p:cNvPr>
          <p:cNvCxnSpPr/>
          <p:nvPr/>
        </p:nvCxnSpPr>
        <p:spPr bwMode="auto">
          <a:xfrm>
            <a:off x="3096320" y="7004456"/>
            <a:ext cx="1296144" cy="71428"/>
          </a:xfrm>
          <a:prstGeom prst="straightConnector1">
            <a:avLst/>
          </a:prstGeom>
          <a:noFill/>
          <a:ln w="25400" cap="flat" cmpd="sng" algn="ctr">
            <a:solidFill>
              <a:schemeClr val="accent1"/>
            </a:solidFill>
            <a:prstDash val="solid"/>
            <a:round/>
            <a:headEnd type="none" w="med" len="med"/>
            <a:tailEnd type="triangle"/>
          </a:ln>
          <a:effectLst>
            <a:outerShdw dist="45791" dir="2021404" algn="ctr" rotWithShape="0">
              <a:srgbClr val="9999FF"/>
            </a:outerShdw>
          </a:effectLst>
        </p:spPr>
      </p:cxnSp>
    </p:spTree>
    <p:extLst>
      <p:ext uri="{BB962C8B-B14F-4D97-AF65-F5344CB8AC3E}">
        <p14:creationId xmlns:p14="http://schemas.microsoft.com/office/powerpoint/2010/main" val="369195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32</a:t>
            </a:r>
          </a:p>
        </p:txBody>
      </p:sp>
      <p:sp>
        <p:nvSpPr>
          <p:cNvPr id="10" name="TextovéPole 9"/>
          <p:cNvSpPr txBox="1"/>
          <p:nvPr/>
        </p:nvSpPr>
        <p:spPr>
          <a:xfrm>
            <a:off x="7560816" y="6906832"/>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13</a:t>
            </a:r>
          </a:p>
        </p:txBody>
      </p:sp>
      <p:sp>
        <p:nvSpPr>
          <p:cNvPr id="2" name="TextovéPole 1">
            <a:extLst>
              <a:ext uri="{FF2B5EF4-FFF2-40B4-BE49-F238E27FC236}">
                <a16:creationId xmlns:a16="http://schemas.microsoft.com/office/drawing/2014/main" id="{DFCBFADF-94F0-4BF3-A09E-54D3CF5C8809}"/>
              </a:ext>
            </a:extLst>
          </p:cNvPr>
          <p:cNvSpPr txBox="1"/>
          <p:nvPr/>
        </p:nvSpPr>
        <p:spPr>
          <a:xfrm>
            <a:off x="5400576" y="163116"/>
            <a:ext cx="4320480" cy="523220"/>
          </a:xfrm>
          <a:prstGeom prst="rect">
            <a:avLst/>
          </a:prstGeom>
          <a:solidFill>
            <a:srgbClr val="99FFCC"/>
          </a:solidFill>
          <a:effectLst>
            <a:glow rad="101600">
              <a:srgbClr val="FFFF66">
                <a:alpha val="40000"/>
              </a:srgbClr>
            </a:glow>
            <a:softEdge rad="241300"/>
          </a:effectLst>
        </p:spPr>
        <p:txBody>
          <a:bodyPr wrap="square" rtlCol="0">
            <a:spAutoFit/>
          </a:bodyPr>
          <a:lstStyle/>
          <a:p>
            <a:pPr algn="ctr"/>
            <a:r>
              <a:rPr lang="cs-CZ" sz="1400" dirty="0">
                <a:latin typeface="Arial Black" panose="020B0A04020102020204" pitchFamily="34" charset="0"/>
              </a:rPr>
              <a:t>Pokračování FK Baník Souš-SK Štětí 10.8.2019   4:1</a:t>
            </a:r>
          </a:p>
        </p:txBody>
      </p:sp>
      <p:sp>
        <p:nvSpPr>
          <p:cNvPr id="3" name="Obdélník 2">
            <a:extLst>
              <a:ext uri="{FF2B5EF4-FFF2-40B4-BE49-F238E27FC236}">
                <a16:creationId xmlns:a16="http://schemas.microsoft.com/office/drawing/2014/main" id="{DBA0B04A-FCB1-408B-8353-6C8066AA8AC7}"/>
              </a:ext>
            </a:extLst>
          </p:cNvPr>
          <p:cNvSpPr/>
          <p:nvPr/>
        </p:nvSpPr>
        <p:spPr>
          <a:xfrm>
            <a:off x="143992" y="811188"/>
            <a:ext cx="4679702" cy="5843459"/>
          </a:xfrm>
          <a:prstGeom prst="rect">
            <a:avLst/>
          </a:prstGeom>
        </p:spPr>
        <p:txBody>
          <a:bodyPr wrap="square">
            <a:spAutoFit/>
          </a:bodyPr>
          <a:lstStyle/>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zůstala němá. V 87. minutě byl blízko postupovému gólu Jiří Vokoun. Míč měl na noze, zívala na něj branka, ale stačil zlomek vteřiny, aby se do cesty postavil bránící hráč a bylo po šanci. V poslední minutě ještě zahrávaly Velké Hamry hned 2 rohy za sebou, ale ani ty už konečný výsledek 3:3 v normální hrací době nezměnily. Šlo se do prodloužení 2 x 15 minut.</a:t>
            </a:r>
          </a:p>
          <a:p>
            <a:pPr algn="just">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Prodloužení:</a:t>
            </a:r>
            <a:endParaRPr lang="cs-CZ" sz="1000" b="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V 93. minutě zahrával soupeř roh a Jiří </a:t>
            </a:r>
            <a:r>
              <a:rPr lang="cs-CZ" sz="1000" b="0" dirty="0" err="1">
                <a:latin typeface="Arial" panose="020B0604020202020204" pitchFamily="34" charset="0"/>
                <a:ea typeface="Calibri" panose="020F0502020204030204" pitchFamily="34" charset="0"/>
                <a:cs typeface="Arial" panose="020B0604020202020204" pitchFamily="34" charset="0"/>
              </a:rPr>
              <a:t>Ransdorf</a:t>
            </a:r>
            <a:r>
              <a:rPr lang="cs-CZ" sz="1000" b="0" dirty="0">
                <a:latin typeface="Arial" panose="020B0604020202020204" pitchFamily="34" charset="0"/>
                <a:ea typeface="Calibri" panose="020F0502020204030204" pitchFamily="34" charset="0"/>
                <a:cs typeface="Arial" panose="020B0604020202020204" pitchFamily="34" charset="0"/>
              </a:rPr>
              <a:t> odvracel hlavou míč mimo dosah branky. V 97. minutě hledal Jakub Pícha dloubákem před brankou spoluhráče, ale našel jen náruč brankáře Jana Masaříka. Ve 101. minutě jsme zahrávali volný přímý kop, Jakub Pícha posadil balón na hlavu Davida Brandejse a od ní skončil míč na břevně. Ve 107. minutě byl těšně před pokutovým území stažen k zemi Jakub Pícha, jinak by šel sám na brankáře. Rozhodčí sice nařídil volný přímý kop, a i když už nevytáhl kartu barvy červené, tak že se ani nežlutilo nás mrzí. Přes zeď to zkusil Rudolf </a:t>
            </a:r>
            <a:r>
              <a:rPr lang="cs-CZ" sz="1000" b="0" dirty="0" err="1">
                <a:latin typeface="Arial" panose="020B0604020202020204" pitchFamily="34" charset="0"/>
                <a:ea typeface="Calibri" panose="020F0502020204030204" pitchFamily="34" charset="0"/>
                <a:cs typeface="Arial" panose="020B0604020202020204" pitchFamily="34" charset="0"/>
              </a:rPr>
              <a:t>Slanička</a:t>
            </a:r>
            <a:r>
              <a:rPr lang="cs-CZ" sz="1000" b="0" dirty="0">
                <a:latin typeface="Arial" panose="020B0604020202020204" pitchFamily="34" charset="0"/>
                <a:ea typeface="Calibri" panose="020F0502020204030204" pitchFamily="34" charset="0"/>
                <a:cs typeface="Arial" panose="020B0604020202020204" pitchFamily="34" charset="0"/>
              </a:rPr>
              <a:t>, ale míč se zastavil na hradbě těl. Velký smutek zavládl v našich řadách o minutu později. Přes všechny hráče prošel ve 109. minutě s velkou lehkostí Matěj Javůrek a nechytatelnou střelou napnul síť za zády našeho gólmana na 4:3. Ve zbývajícím čase jsme se ještě pokoušeli o vyrovnání, ale žádná větší šance nepřišla. Navíc byl po 2. žluté kartě vyloučen Rudolf </a:t>
            </a:r>
            <a:r>
              <a:rPr lang="cs-CZ" sz="1000" b="0" dirty="0" err="1">
                <a:latin typeface="Arial" panose="020B0604020202020204" pitchFamily="34" charset="0"/>
                <a:ea typeface="Calibri" panose="020F0502020204030204" pitchFamily="34" charset="0"/>
                <a:cs typeface="Arial" panose="020B0604020202020204" pitchFamily="34" charset="0"/>
              </a:rPr>
              <a:t>Slanička</a:t>
            </a:r>
            <a:r>
              <a:rPr lang="cs-CZ" sz="1000" b="0" dirty="0">
                <a:latin typeface="Arial" panose="020B0604020202020204" pitchFamily="34" charset="0"/>
                <a:ea typeface="Calibri" panose="020F0502020204030204" pitchFamily="34" charset="0"/>
                <a:cs typeface="Arial" panose="020B0604020202020204" pitchFamily="34" charset="0"/>
              </a:rPr>
              <a:t> a pak už to hosté zdržovací taktikou, beztrestným odkopáváním míče po přerušení hry udrželi až do konce a zajistili si tak postup do 1. kola MOL </a:t>
            </a:r>
            <a:r>
              <a:rPr lang="cs-CZ" sz="1000" b="0" dirty="0" err="1">
                <a:latin typeface="Arial" panose="020B0604020202020204" pitchFamily="34" charset="0"/>
                <a:ea typeface="Calibri" panose="020F0502020204030204" pitchFamily="34" charset="0"/>
                <a:cs typeface="Arial" panose="020B0604020202020204" pitchFamily="34" charset="0"/>
              </a:rPr>
              <a:t>Cupu</a:t>
            </a:r>
            <a:r>
              <a:rPr lang="cs-CZ" sz="1000" b="0" dirty="0">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       Dramatické utkání, které mělo svou úroveň a divákům se muselo líbit. Škoda jen, že jsme o tu jednu branku vstřelili méně. Šance tam byly, nevyužili jsme je a fotbal už někdy takový bývá. Soupeř byl velmi kvalitní, bylo vidět, že v jeho středu hraje i několik fotbalistů s ligovými zkušenostmi, věděl co hraje a hlavně v úvodu zápasu měl téměř stoprocentní efektivitu. Vyrovnané utkání se šťastným koncem pro hosty. Podle výsledku se  jenom potvrdilo, že naše mužstvo hodně branek střílí, ale stejně tak jich hodně i dostává..</a:t>
            </a: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Brank</a:t>
            </a:r>
            <a:r>
              <a:rPr lang="cs-CZ" sz="1000" b="0" dirty="0">
                <a:latin typeface="Arial" panose="020B0604020202020204" pitchFamily="34" charset="0"/>
                <a:ea typeface="Calibri" panose="020F0502020204030204" pitchFamily="34" charset="0"/>
                <a:cs typeface="Arial" panose="020B0604020202020204" pitchFamily="34" charset="0"/>
              </a:rPr>
              <a:t>y: </a:t>
            </a:r>
            <a:r>
              <a:rPr lang="cs-CZ" sz="1000" b="0" dirty="0" err="1">
                <a:latin typeface="Arial" panose="020B0604020202020204" pitchFamily="34" charset="0"/>
                <a:ea typeface="Calibri" panose="020F0502020204030204" pitchFamily="34" charset="0"/>
                <a:cs typeface="Arial" panose="020B0604020202020204" pitchFamily="34" charset="0"/>
              </a:rPr>
              <a:t>T.Belák</a:t>
            </a:r>
            <a:r>
              <a:rPr lang="cs-CZ" sz="1000" b="0" dirty="0">
                <a:latin typeface="Arial" panose="020B0604020202020204" pitchFamily="34" charset="0"/>
                <a:ea typeface="Calibri" panose="020F0502020204030204" pitchFamily="34" charset="0"/>
                <a:cs typeface="Arial" panose="020B0604020202020204" pitchFamily="34" charset="0"/>
              </a:rPr>
              <a:t> 1, </a:t>
            </a:r>
            <a:r>
              <a:rPr lang="cs-CZ" sz="1000" b="0" dirty="0" err="1">
                <a:latin typeface="Arial" panose="020B0604020202020204" pitchFamily="34" charset="0"/>
                <a:ea typeface="Calibri" panose="020F0502020204030204" pitchFamily="34" charset="0"/>
                <a:cs typeface="Arial" panose="020B0604020202020204" pitchFamily="34" charset="0"/>
              </a:rPr>
              <a:t>D.Brandejs</a:t>
            </a:r>
            <a:r>
              <a:rPr lang="cs-CZ" sz="1000" b="0" dirty="0">
                <a:latin typeface="Arial" panose="020B0604020202020204" pitchFamily="34" charset="0"/>
                <a:ea typeface="Calibri" panose="020F0502020204030204" pitchFamily="34" charset="0"/>
                <a:cs typeface="Arial" panose="020B0604020202020204" pitchFamily="34" charset="0"/>
              </a:rPr>
              <a:t> 1, </a:t>
            </a:r>
            <a:r>
              <a:rPr lang="cs-CZ" sz="1000" b="0" dirty="0" err="1">
                <a:latin typeface="Arial" panose="020B0604020202020204" pitchFamily="34" charset="0"/>
                <a:ea typeface="Calibri" panose="020F0502020204030204" pitchFamily="34" charset="0"/>
                <a:cs typeface="Arial" panose="020B0604020202020204" pitchFamily="34" charset="0"/>
              </a:rPr>
              <a:t>J.Pícha</a:t>
            </a:r>
            <a:r>
              <a:rPr lang="cs-CZ" sz="1000" b="0" dirty="0">
                <a:latin typeface="Arial" panose="020B0604020202020204" pitchFamily="34" charset="0"/>
                <a:ea typeface="Calibri" panose="020F0502020204030204" pitchFamily="34" charset="0"/>
                <a:cs typeface="Arial" panose="020B0604020202020204" pitchFamily="34" charset="0"/>
              </a:rPr>
              <a:t> 1</a:t>
            </a: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Sestava: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L.Uřídil-V.Kala</a:t>
            </a:r>
            <a:r>
              <a:rPr lang="cs-CZ" sz="1000" b="0" dirty="0">
                <a:latin typeface="Arial" panose="020B0604020202020204" pitchFamily="34" charset="0"/>
                <a:ea typeface="Calibri" panose="020F0502020204030204" pitchFamily="34" charset="0"/>
                <a:cs typeface="Arial" panose="020B0604020202020204" pitchFamily="34" charset="0"/>
              </a:rPr>
              <a:t>(77.A,Brůža) </a:t>
            </a:r>
            <a:r>
              <a:rPr lang="cs-CZ" sz="1000" b="0" dirty="0" err="1">
                <a:latin typeface="Arial" panose="020B0604020202020204" pitchFamily="34" charset="0"/>
                <a:ea typeface="Calibri" panose="020F0502020204030204" pitchFamily="34" charset="0"/>
                <a:cs typeface="Arial" panose="020B0604020202020204" pitchFamily="34" charset="0"/>
              </a:rPr>
              <a:t>J.Ransdorf</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R.Slanička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D.Mencl</a:t>
            </a:r>
            <a:r>
              <a:rPr lang="cs-CZ" sz="1000" b="0" dirty="0">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J.Slavíček</a:t>
            </a:r>
            <a:r>
              <a:rPr lang="cs-CZ" sz="1000" b="0" dirty="0">
                <a:latin typeface="Arial" panose="020B0604020202020204" pitchFamily="34" charset="0"/>
                <a:ea typeface="Calibri" panose="020F0502020204030204" pitchFamily="34" charset="0"/>
                <a:cs typeface="Arial" panose="020B0604020202020204" pitchFamily="34" charset="0"/>
              </a:rPr>
              <a:t>(114.R.Feko), </a:t>
            </a:r>
            <a:r>
              <a:rPr lang="cs-CZ" sz="1000" b="0" dirty="0" err="1">
                <a:latin typeface="Arial" panose="020B0604020202020204" pitchFamily="34" charset="0"/>
                <a:ea typeface="Calibri" panose="020F0502020204030204" pitchFamily="34" charset="0"/>
                <a:cs typeface="Arial" panose="020B0604020202020204" pitchFamily="34" charset="0"/>
              </a:rPr>
              <a:t>J.Vokoun</a:t>
            </a:r>
            <a:r>
              <a:rPr lang="cs-CZ" sz="1000" b="0" dirty="0">
                <a:latin typeface="Arial" panose="020B0604020202020204" pitchFamily="34" charset="0"/>
                <a:ea typeface="Calibri" panose="020F0502020204030204" pitchFamily="34" charset="0"/>
                <a:cs typeface="Arial" panose="020B0604020202020204" pitchFamily="34" charset="0"/>
              </a:rPr>
              <a:t>(90.J.Prileožný), </a:t>
            </a:r>
            <a:r>
              <a:rPr lang="cs-CZ" sz="1000" b="0" dirty="0" err="1">
                <a:latin typeface="Arial" panose="020B0604020202020204" pitchFamily="34" charset="0"/>
                <a:ea typeface="Calibri" panose="020F0502020204030204" pitchFamily="34" charset="0"/>
                <a:cs typeface="Arial" panose="020B0604020202020204" pitchFamily="34" charset="0"/>
              </a:rPr>
              <a:t>J.Neuman</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J.Pícha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T.Belák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D.Brandejs</a:t>
            </a:r>
            <a:r>
              <a:rPr lang="cs-CZ" sz="1000" b="0" dirty="0">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Připraveni:</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M.Jelínek</a:t>
            </a:r>
            <a:endParaRPr lang="cs-CZ" sz="10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Trenér:</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J.Ransdorf</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P.Hoznédl</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u="sng" dirty="0">
                <a:latin typeface="Arial" panose="020B0604020202020204" pitchFamily="34" charset="0"/>
                <a:ea typeface="Calibri" panose="020F0502020204030204" pitchFamily="34" charset="0"/>
                <a:cs typeface="Arial" panose="020B0604020202020204" pitchFamily="34" charset="0"/>
              </a:rPr>
              <a:t>Vedoucí:</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J.Tyle</a:t>
            </a:r>
            <a:endParaRPr lang="cs-CZ" sz="10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00" b="0" u="sng" dirty="0" err="1">
                <a:latin typeface="Arial" panose="020B0604020202020204" pitchFamily="34" charset="0"/>
                <a:ea typeface="Calibri" panose="020F0502020204030204" pitchFamily="34" charset="0"/>
                <a:cs typeface="Arial" panose="020B0604020202020204" pitchFamily="34" charset="0"/>
              </a:rPr>
              <a:t>Rozhodčí:</a:t>
            </a:r>
            <a:r>
              <a:rPr lang="cs-CZ" sz="1000" b="0" dirty="0" err="1">
                <a:latin typeface="Arial" panose="020B0604020202020204" pitchFamily="34" charset="0"/>
                <a:ea typeface="Calibri" panose="020F0502020204030204" pitchFamily="34" charset="0"/>
                <a:cs typeface="Arial" panose="020B0604020202020204" pitchFamily="34" charset="0"/>
              </a:rPr>
              <a:t>M.Vyhnanovský-L.Machýček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L.Dohnal</a:t>
            </a:r>
            <a:endParaRPr lang="cs-CZ" sz="1000" b="0" dirty="0">
              <a:latin typeface="Arial" panose="020B0604020202020204" pitchFamily="34" charset="0"/>
              <a:ea typeface="Calibri" panose="020F050202020403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FE4E1659-D5C9-4DF8-BA6C-E2C56CD0853D}"/>
              </a:ext>
            </a:extLst>
          </p:cNvPr>
          <p:cNvSpPr txBox="1"/>
          <p:nvPr/>
        </p:nvSpPr>
        <p:spPr>
          <a:xfrm>
            <a:off x="144811" y="91108"/>
            <a:ext cx="4679702" cy="707886"/>
          </a:xfrm>
          <a:prstGeom prst="rect">
            <a:avLst/>
          </a:prstGeom>
          <a:solidFill>
            <a:schemeClr val="accent5">
              <a:lumMod val="40000"/>
              <a:lumOff val="60000"/>
            </a:schemeClr>
          </a:solidFill>
          <a:effectLst>
            <a:softEdge rad="0"/>
          </a:effectLst>
        </p:spPr>
        <p:txBody>
          <a:bodyPr wrap="square" rtlCol="0">
            <a:spAutoFit/>
          </a:bodyPr>
          <a:lstStyle/>
          <a:p>
            <a:pPr algn="ctr"/>
            <a:r>
              <a:rPr lang="cs-CZ" sz="2000" dirty="0">
                <a:latin typeface="Arial Black" panose="020B0A04020102020204" pitchFamily="34" charset="0"/>
              </a:rPr>
              <a:t>Pokračování SK Štětí – TJ Velké Hamry 3.8.2019</a:t>
            </a:r>
          </a:p>
        </p:txBody>
      </p:sp>
      <p:sp>
        <p:nvSpPr>
          <p:cNvPr id="4" name="Obdélník 3"/>
          <p:cNvSpPr/>
          <p:nvPr/>
        </p:nvSpPr>
        <p:spPr>
          <a:xfrm>
            <a:off x="5400576" y="803853"/>
            <a:ext cx="4680520" cy="6084000"/>
          </a:xfrm>
          <a:prstGeom prst="rect">
            <a:avLst/>
          </a:prstGeom>
        </p:spPr>
        <p:txBody>
          <a:bodyPr wrap="square">
            <a:spAutoFit/>
          </a:bodyPr>
          <a:lstStyle/>
          <a:p>
            <a:pPr lvl="0" algn="just">
              <a:lnSpc>
                <a:spcPct val="107000"/>
              </a:lnSpc>
              <a:spcAft>
                <a:spcPts val="0"/>
              </a:spcAft>
            </a:pP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části se nesla ve znamení série rohových kopů, ale ani jeden z nich kýžené ovoce domácí Souši nepřinesl. To sklízeli domácí 4 minuty po změně stran a opět to bylo po penaltě. Rozhodčí si nevšiml, jak byl rukama zezadu stažen  Petrem Hlaváčkem k zemi Tomáš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Belák</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a Jiří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Ransdorf</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už pak jen fauloval. Dominik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Nobst</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se ze značky pokutového kopu ani podruhé nemýlil a domáčí šli do vedení 2:1. Nepříznivý výsledek nám zavelel více útočit a hned po rozehrávce ze středového kruhu měl na kopačce vyrovnání Jakub Slavíček. Zkoušel to střelou mezi nohy, ale Filip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Pettík</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zavřel průchod. V 58. minutě dostal v pokutovém území soupeře loktem za krk po centu z volného přímého kopu Jiří Neuman, ale rozhodčí jen ukázal „vstávej“. V 66. minutě měl nabito na levou nohu Jakub Slavíček, ale brankář domácích se začínal stávat ústřední postavou utkání. V 70. minutě přišel jeden z rozhodujících okamžiků utkání.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Hrubice</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Luboše Uřídila v brance, který nešťastně odkopl míč k nohám Dominika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Nobsta</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a ten brankou na 3:1 završil svůj hattrick. Ještě více jsme se pustili do útočení a výsledkem byl další festival neproměněných brankových příležitostí. V 71. minutě byl sám před brankářem Jiří Vokoun, ale gól nedal. Ještě v téže minutě zkoušel po přihrávce od Jakuba Slavíčka procpat míč k bližší tyči Adam Brůža, ale i to gólman vychytal. Aby toho nebylo málo tak 74. minutě Filip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Pettík</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mezi 3 tyčemi skvěle zasáhl i proti střele Jakuba Píchy. Příležitost skórovat měli i domácí čtvrthodiny před koncem. Zbytečnou ztrátu míče ve středu hřiště trestali rychlým útokem a pochvalu za skvělý zákrok zaslouží Luboš Uřídil v brance. V 77. minutě už však na střelu Jana Kopty k levé tyči na 4:1 nestačil. Tímto gólem bylo definitivně rozhodnuto. Příležitost zahrát si dostali i další hráči z lavičky a blízko úpravě skóre byl 3 minuty před koncem Adam Brůža. Domácí brankář byl dnes však k nepřekonání a tak jsme z Mostu odjížděli s porážkou 4:1.</a:t>
            </a:r>
          </a:p>
          <a:p>
            <a:pPr lvl="0">
              <a:lnSpc>
                <a:spcPct val="107000"/>
              </a:lnSpc>
              <a:spcAft>
                <a:spcPts val="0"/>
              </a:spcAft>
            </a:pPr>
            <a:r>
              <a:rPr lang="cs-CZ" sz="1050" b="0" u="sng" dirty="0">
                <a:solidFill>
                  <a:srgbClr val="000000"/>
                </a:solidFill>
                <a:latin typeface="Arial" panose="020B0604020202020204" pitchFamily="34" charset="0"/>
                <a:ea typeface="Calibri" panose="020F0502020204030204" pitchFamily="34" charset="0"/>
                <a:cs typeface="Arial" panose="020B0604020202020204" pitchFamily="34" charset="0"/>
              </a:rPr>
              <a:t>Branky:</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K.Neuman</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1</a:t>
            </a:r>
          </a:p>
          <a:p>
            <a:pPr lvl="0">
              <a:lnSpc>
                <a:spcPct val="107000"/>
              </a:lnSpc>
              <a:spcAft>
                <a:spcPts val="0"/>
              </a:spcAft>
            </a:pPr>
            <a:r>
              <a:rPr lang="cs-CZ" sz="1050" b="0" u="sng" dirty="0">
                <a:solidFill>
                  <a:srgbClr val="000000"/>
                </a:solidFill>
                <a:latin typeface="Arial" panose="020B0604020202020204" pitchFamily="34" charset="0"/>
                <a:ea typeface="Calibri" panose="020F0502020204030204" pitchFamily="34" charset="0"/>
                <a:cs typeface="Arial" panose="020B0604020202020204" pitchFamily="34" charset="0"/>
              </a:rPr>
              <a:t>Sestava:</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L.Uřídil-T.Belák</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R.Feko</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J.Ransdorf</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J.Vacek</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D.Mencl</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lvl="0">
              <a:lnSpc>
                <a:spcPct val="107000"/>
              </a:lnSpc>
              <a:spcAft>
                <a:spcPts val="0"/>
              </a:spcAft>
            </a:pP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J.Slavíček</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J.Pícha</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(83.J.Prileložný),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J.Neuman</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(81.D.Beruška), </a:t>
            </a:r>
          </a:p>
          <a:p>
            <a:pPr lvl="0">
              <a:lnSpc>
                <a:spcPct val="107000"/>
              </a:lnSpc>
              <a:spcAft>
                <a:spcPts val="0"/>
              </a:spcAft>
            </a:pP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J.Vokoun</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A.Brůža-D,Brandejs</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lvl="0">
              <a:lnSpc>
                <a:spcPct val="107000"/>
              </a:lnSpc>
              <a:spcAft>
                <a:spcPts val="0"/>
              </a:spcAft>
            </a:pPr>
            <a:r>
              <a:rPr lang="cs-CZ" sz="1050" b="0" u="sng" dirty="0" err="1">
                <a:solidFill>
                  <a:srgbClr val="000000"/>
                </a:solidFill>
                <a:latin typeface="Arial" panose="020B0604020202020204" pitchFamily="34" charset="0"/>
                <a:ea typeface="Calibri" panose="020F0502020204030204" pitchFamily="34" charset="0"/>
                <a:cs typeface="Arial" panose="020B0604020202020204" pitchFamily="34" charset="0"/>
              </a:rPr>
              <a:t>Připraveni</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:K.Horváth</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F.Podhorský</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M.Jelínek</a:t>
            </a:r>
            <a:endPar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0"/>
              </a:spcAft>
            </a:pPr>
            <a:r>
              <a:rPr lang="cs-CZ" sz="1050" b="0" u="sng" dirty="0">
                <a:solidFill>
                  <a:srgbClr val="000000"/>
                </a:solidFill>
                <a:latin typeface="Arial" panose="020B0604020202020204" pitchFamily="34" charset="0"/>
                <a:ea typeface="Calibri" panose="020F0502020204030204" pitchFamily="34" charset="0"/>
                <a:cs typeface="Arial" panose="020B0604020202020204" pitchFamily="34" charset="0"/>
              </a:rPr>
              <a:t>Trenér:</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J.Ransdorf</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P.Hoznédl</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50" b="0" u="sng" dirty="0">
                <a:solidFill>
                  <a:srgbClr val="000000"/>
                </a:solidFill>
                <a:latin typeface="Arial" panose="020B0604020202020204" pitchFamily="34" charset="0"/>
                <a:ea typeface="Calibri" panose="020F0502020204030204" pitchFamily="34" charset="0"/>
                <a:cs typeface="Arial" panose="020B0604020202020204" pitchFamily="34" charset="0"/>
              </a:rPr>
              <a:t>Vedoucí:</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M.Plíšek</a:t>
            </a:r>
            <a:endPar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0"/>
              </a:spcAft>
            </a:pPr>
            <a:r>
              <a:rPr lang="cs-CZ" sz="1050" b="0" u="sng" dirty="0">
                <a:solidFill>
                  <a:srgbClr val="000000"/>
                </a:solidFill>
                <a:latin typeface="Arial" panose="020B0604020202020204" pitchFamily="34" charset="0"/>
                <a:ea typeface="Calibri" panose="020F0502020204030204" pitchFamily="34" charset="0"/>
                <a:cs typeface="Arial" panose="020B0604020202020204" pitchFamily="34" charset="0"/>
              </a:rPr>
              <a:t>Rozhodčí:</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L.Langmajer-M.Košan</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Z.Cupl</a:t>
            </a:r>
            <a:endPar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0"/>
              </a:spcAft>
            </a:pPr>
            <a:r>
              <a:rPr lang="cs-CZ" sz="1050" b="0" u="sng" dirty="0">
                <a:solidFill>
                  <a:srgbClr val="000000"/>
                </a:solidFill>
                <a:latin typeface="Arial" panose="020B0604020202020204" pitchFamily="34" charset="0"/>
                <a:ea typeface="Calibri" panose="020F0502020204030204" pitchFamily="34" charset="0"/>
                <a:cs typeface="Arial" panose="020B0604020202020204" pitchFamily="34" charset="0"/>
              </a:rPr>
              <a:t>Delegát:</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50" b="0" dirty="0" err="1">
                <a:solidFill>
                  <a:srgbClr val="000000"/>
                </a:solidFill>
                <a:latin typeface="Arial" panose="020B0604020202020204" pitchFamily="34" charset="0"/>
                <a:ea typeface="Calibri" panose="020F0502020204030204" pitchFamily="34" charset="0"/>
                <a:cs typeface="Arial" panose="020B0604020202020204" pitchFamily="34" charset="0"/>
              </a:rPr>
              <a:t>J.Váňa</a:t>
            </a:r>
            <a:r>
              <a:rPr lang="cs-CZ" sz="1050" b="0" dirty="0">
                <a:solidFill>
                  <a:srgbClr val="000000"/>
                </a:solidFill>
                <a:latin typeface="Arial" panose="020B0604020202020204" pitchFamily="34" charset="0"/>
                <a:ea typeface="Calibri" panose="020F0502020204030204" pitchFamily="34" charset="0"/>
                <a:cs typeface="Arial" panose="020B0604020202020204" pitchFamily="34" charset="0"/>
              </a:rPr>
              <a:t>    100 diváků </a:t>
            </a:r>
            <a:endParaRPr lang="cs-CZ" sz="1050" b="0" dirty="0"/>
          </a:p>
        </p:txBody>
      </p:sp>
    </p:spTree>
    <p:extLst>
      <p:ext uri="{BB962C8B-B14F-4D97-AF65-F5344CB8AC3E}">
        <p14:creationId xmlns:p14="http://schemas.microsoft.com/office/powerpoint/2010/main" val="827503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14</a:t>
            </a:r>
          </a:p>
        </p:txBody>
      </p:sp>
      <p:sp>
        <p:nvSpPr>
          <p:cNvPr id="10" name="TextovéPole 9"/>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31</a:t>
            </a:r>
          </a:p>
        </p:txBody>
      </p:sp>
      <p:sp>
        <p:nvSpPr>
          <p:cNvPr id="2" name="Obdélník 1">
            <a:extLst>
              <a:ext uri="{FF2B5EF4-FFF2-40B4-BE49-F238E27FC236}">
                <a16:creationId xmlns:a16="http://schemas.microsoft.com/office/drawing/2014/main" id="{AC5E8C44-A250-44DC-9DC1-C3B3A3A9817D}"/>
              </a:ext>
            </a:extLst>
          </p:cNvPr>
          <p:cNvSpPr/>
          <p:nvPr/>
        </p:nvSpPr>
        <p:spPr>
          <a:xfrm>
            <a:off x="5472584" y="883196"/>
            <a:ext cx="4679702" cy="6008120"/>
          </a:xfrm>
          <a:prstGeom prst="rect">
            <a:avLst/>
          </a:prstGeom>
        </p:spPr>
        <p:txBody>
          <a:bodyPr wrap="square">
            <a:spAutoFit/>
          </a:bodyPr>
          <a:lstStyle/>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hostů nerozhodil, hráli velmi koncentrovaně a využívali každé naší chyb v rozehrávce k rychlému brejku. V 15. minutě jsme šli s rozehrávkou do moc velkého rizika, o míč jsme přišli a střela soupeře přes hlavu šla naštěstí nad branku. Míč po rohu v 17. minutě odvracel do bezpečí Jiří </a:t>
            </a:r>
            <a:r>
              <a:rPr lang="cs-CZ" sz="1000" b="0" dirty="0" err="1">
                <a:latin typeface="Arial" panose="020B0604020202020204" pitchFamily="34" charset="0"/>
                <a:ea typeface="Calibri" panose="020F0502020204030204" pitchFamily="34" charset="0"/>
                <a:cs typeface="Arial" panose="020B0604020202020204" pitchFamily="34" charset="0"/>
              </a:rPr>
              <a:t>Ransdorf</a:t>
            </a:r>
            <a:r>
              <a:rPr lang="cs-CZ" sz="1000" b="0" dirty="0">
                <a:latin typeface="Arial" panose="020B0604020202020204" pitchFamily="34" charset="0"/>
                <a:ea typeface="Calibri" panose="020F0502020204030204" pitchFamily="34" charset="0"/>
                <a:cs typeface="Arial" panose="020B0604020202020204" pitchFamily="34" charset="0"/>
              </a:rPr>
              <a:t>. Na opačném konci hřišti ve 20. minutě pálil z první David Mencl, ale trefil jen připraveného gólmana. V polovině poločasu jsme se nepohlídali náběh Jaroslava Rudolfa do šestnáctky a jeho střela proklouzla Lubošovi Uřídilovi mezi prsty k bližší tyči do sítě a prohrávali jsme už podruhé v zápase. 2:1. Když pak ve 26. minutě zvýšil Tomas </a:t>
            </a:r>
            <a:r>
              <a:rPr lang="cs-CZ" sz="1000" b="0" dirty="0" err="1">
                <a:latin typeface="Arial" panose="020B0604020202020204" pitchFamily="34" charset="0"/>
                <a:ea typeface="Calibri" panose="020F0502020204030204" pitchFamily="34" charset="0"/>
                <a:cs typeface="Arial" panose="020B0604020202020204" pitchFamily="34" charset="0"/>
              </a:rPr>
              <a:t>Radzinevičius</a:t>
            </a:r>
            <a:r>
              <a:rPr lang="cs-CZ" sz="1000" b="0" dirty="0">
                <a:latin typeface="Arial" panose="020B0604020202020204" pitchFamily="34" charset="0"/>
                <a:ea typeface="Calibri" panose="020F0502020204030204" pitchFamily="34" charset="0"/>
                <a:cs typeface="Arial" panose="020B0604020202020204" pitchFamily="34" charset="0"/>
              </a:rPr>
              <a:t> přesnou střelou k pravé tyči na 3:1, tak to s námi vypadalo zle nedobře. Zdaleka to ale nebyl konec utkání. Času zbývalo ještě dost, zápas jsme nezabalili a i nadále bojovali o co nejlepší výsledek. Ve 31. minutě jsme zahrávali první roh. Nic z něj ještě ale nebylo. Kontaktního gólu na 2:3 jsme se dočkali ve 36. minutě. Centr Píchy zprava gólman neudržel pod kontrol a dobíhající David Brandejs byl na správním místě připraven a snížil na již zmiňovaných 3:2. O chvilku později měli zase slibnou střeleckou příležitost hosté, ale vytoužený cíl minuli. Zajímavých situací bylo do poločasu na hřišti k vidění ještě dost. Jakuba Slavíčka zastavilo v dobrém náběhu hraniční postavení mimo hru. Jiří Vokoun prošel s míčem přes půlku hřiště, ale z 18 metrů trefil jen prostředek branky.  Hned v úvodu 2. půle zahrávali hosté roh. Ten jsme ubránili a v 51. minutě zahrával z hodně nadějného postavení volný přímý kop Jiří Vokoun. Mířil tam, kde stál za zdí brankář, který se nehnul a míč vyboxoval do bezpečí.  V 55. minutě se Velké Hamry ocitly v obrovské střelecké příležitosti. Marně jsme se dožadovali ofsajdu, ale soupeř skórovat stejně nedokázal. V 61. minutě se hezkým zákrokem v brance blýsknul Luboš Uřídil a střelu ke vzdálenější tyčí vytěsnil na roh. Postupně byla na naší hře vidět stále větší snaha a chuť po vyrovnání.  Jiří Vokoun trefil v 63. minutě shora ještě jen břevno, ale za další minutu už jsme se mohutně radovali. Jakub Pícha to před vápnem dostal na svou relativně slabší pravou a trefil to báječně . Míč skončil u levé tyče a bylo vyrovnáno na 3:3. V 66. minutě opět Jakub Pícha z hodně těžkého úhlu zahrával volný přímý kop a brankovou konstrukci o metr minul. V 75. minutě po faulu Víti Kaly, jehož přestup byl do Štětí uskutečněn několik hodin před zápasem, zahrával soupeř trestňák, ale Luboš Uřídil se překvapit nenechal. V 77. minutě se na hřišti objevila další nová tvář v našem týmu Adam Brůža. Přejeme ať se mu ve Štětí líbí a fotbalově daří. V 83. minutě se v našem pokutovém území teatrálně poroučel k zemi hráč soupeře, ale rozhodčí se nachytat nenechal a píšťalka</a:t>
            </a:r>
          </a:p>
        </p:txBody>
      </p:sp>
      <p:sp>
        <p:nvSpPr>
          <p:cNvPr id="3" name="TextovéPole 2">
            <a:extLst>
              <a:ext uri="{FF2B5EF4-FFF2-40B4-BE49-F238E27FC236}">
                <a16:creationId xmlns:a16="http://schemas.microsoft.com/office/drawing/2014/main" id="{58C75F10-ED8B-43C4-AA35-E3E617EFD2F4}"/>
              </a:ext>
            </a:extLst>
          </p:cNvPr>
          <p:cNvSpPr txBox="1"/>
          <p:nvPr/>
        </p:nvSpPr>
        <p:spPr>
          <a:xfrm>
            <a:off x="5472584" y="91108"/>
            <a:ext cx="4679702" cy="707886"/>
          </a:xfrm>
          <a:prstGeom prst="rect">
            <a:avLst/>
          </a:prstGeom>
          <a:solidFill>
            <a:schemeClr val="bg1">
              <a:lumMod val="75000"/>
            </a:schemeClr>
          </a:solidFill>
          <a:effectLst>
            <a:softEdge rad="0"/>
          </a:effectLst>
        </p:spPr>
        <p:txBody>
          <a:bodyPr wrap="square" rtlCol="0">
            <a:spAutoFit/>
          </a:bodyPr>
          <a:lstStyle/>
          <a:p>
            <a:pPr algn="ctr"/>
            <a:r>
              <a:rPr lang="cs-CZ" sz="2000" dirty="0">
                <a:latin typeface="Arial Black" panose="020B0A04020102020204" pitchFamily="34" charset="0"/>
              </a:rPr>
              <a:t>Pokračování SK Štětí – TJ Velké Hamry 3.8.2019</a:t>
            </a:r>
          </a:p>
        </p:txBody>
      </p:sp>
      <p:cxnSp>
        <p:nvCxnSpPr>
          <p:cNvPr id="6" name="Přímá spojnice se šipkou 5">
            <a:extLst>
              <a:ext uri="{FF2B5EF4-FFF2-40B4-BE49-F238E27FC236}">
                <a16:creationId xmlns:a16="http://schemas.microsoft.com/office/drawing/2014/main" id="{DE24DFAA-54EA-4EB5-9889-A95D6B1CA0F7}"/>
              </a:ext>
            </a:extLst>
          </p:cNvPr>
          <p:cNvCxnSpPr/>
          <p:nvPr/>
        </p:nvCxnSpPr>
        <p:spPr bwMode="auto">
          <a:xfrm>
            <a:off x="9072984" y="6983043"/>
            <a:ext cx="792088" cy="0"/>
          </a:xfrm>
          <a:prstGeom prst="straightConnector1">
            <a:avLst/>
          </a:prstGeom>
          <a:noFill/>
          <a:ln w="25400" cap="flat" cmpd="sng" algn="ctr">
            <a:solidFill>
              <a:schemeClr val="tx1"/>
            </a:solidFill>
            <a:prstDash val="solid"/>
            <a:round/>
            <a:headEnd type="none" w="med" len="med"/>
            <a:tailEnd type="triangle"/>
          </a:ln>
          <a:effectLst>
            <a:outerShdw dist="45791" dir="2021404" algn="ctr" rotWithShape="0">
              <a:srgbClr val="9999FF"/>
            </a:outerShdw>
          </a:effectLst>
        </p:spPr>
      </p:cxnSp>
      <p:sp>
        <p:nvSpPr>
          <p:cNvPr id="4" name="Obdélník 3"/>
          <p:cNvSpPr/>
          <p:nvPr/>
        </p:nvSpPr>
        <p:spPr>
          <a:xfrm>
            <a:off x="113302" y="235124"/>
            <a:ext cx="4783217" cy="2957348"/>
          </a:xfrm>
          <a:prstGeom prst="rect">
            <a:avLst/>
          </a:prstGeom>
          <a:blipFill>
            <a:blip r:embed="rId2"/>
            <a:tile tx="0" ty="0" sx="100000" sy="100000" flip="none" algn="tl"/>
          </a:blipFill>
        </p:spPr>
        <p:txBody>
          <a:bodyPr wrap="square">
            <a:spAutoFit/>
          </a:bodyPr>
          <a:lstStyle/>
          <a:p>
            <a:pPr lvl="0" algn="ctr">
              <a:lnSpc>
                <a:spcPct val="107000"/>
              </a:lnSpc>
              <a:spcAft>
                <a:spcPts val="0"/>
              </a:spcAft>
            </a:pPr>
            <a:r>
              <a:rPr lang="cs-CZ" sz="1800" u="sng" dirty="0">
                <a:solidFill>
                  <a:srgbClr val="FF0000"/>
                </a:solidFill>
                <a:latin typeface="Georgia" panose="02040502050405020303" pitchFamily="18" charset="0"/>
                <a:ea typeface="Calibri" panose="020F0502020204030204" pitchFamily="34" charset="0"/>
                <a:cs typeface="Arial" panose="020B0604020202020204" pitchFamily="34" charset="0"/>
              </a:rPr>
              <a:t>Krátké zhodnocení zápasu mužstva dospělých v Souši – Milan Plíšek  sekretář SK Štětí  10.8.2019</a:t>
            </a:r>
          </a:p>
          <a:p>
            <a:pPr lvl="0" algn="just">
              <a:lnSpc>
                <a:spcPct val="107000"/>
              </a:lnSpc>
              <a:spcAft>
                <a:spcPts val="0"/>
              </a:spcAft>
            </a:pP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Porážka 4:1 hodně mrzí. Mužstvo podalo dobrý výkon a soupeři bylo zcela vyrovnaným  protivníkem, i když tomu výsledek nenapovídá. V prvním poločase si žádné z mužstvem moc šancí nevypracovalo. Rychle jsme šli do vedení 1:0, ale domácí po diskutabilním zahrání rukou z penalty rychle vyrovnali na 1:1. Jen co začala druhá půle, tak se proti nám kopala druhá penalta, ta už jasná byla, i když před tím faul na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Beláka</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také. V dalším průběhu utkání jsme si vypracovali mnohem více šancí než domácí, ale střelecká produktivita byla nulová. Naopak jsme se dopouštěli školáckých chyb ať už v brance nebo i ve středu hřiště a domácí to dokázali stoprocentně trestat. Je to první kolo a  hned na úvod jsme si na hřišti jednoho z favoritů vyzkoušeli, co nás čeká a jak jsme na tom. Nezklamali jsme a za týden 17.8.2019 se pokračuje prvním domácím zápasem, kdy přivítáme TJ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Tatran</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Rakovník. Společně s diváky se na utkání všichni těšíme.</a:t>
            </a:r>
          </a:p>
        </p:txBody>
      </p:sp>
      <p:pic>
        <p:nvPicPr>
          <p:cNvPr id="5" name="Obrázek 4">
            <a:extLst>
              <a:ext uri="{FF2B5EF4-FFF2-40B4-BE49-F238E27FC236}">
                <a16:creationId xmlns:a16="http://schemas.microsoft.com/office/drawing/2014/main" id="{0510E46B-D417-45E3-A625-B3303A7A332D}"/>
              </a:ext>
            </a:extLst>
          </p:cNvPr>
          <p:cNvPicPr>
            <a:picLocks noChangeAspect="1"/>
          </p:cNvPicPr>
          <p:nvPr/>
        </p:nvPicPr>
        <p:blipFill>
          <a:blip r:embed="rId3"/>
          <a:stretch>
            <a:fillRect/>
          </a:stretch>
        </p:blipFill>
        <p:spPr>
          <a:xfrm>
            <a:off x="556558" y="3475484"/>
            <a:ext cx="3896704" cy="2628000"/>
          </a:xfrm>
          <a:prstGeom prst="rect">
            <a:avLst/>
          </a:prstGeom>
          <a:ln w="19050">
            <a:solidFill>
              <a:schemeClr val="tx1"/>
            </a:solidFill>
          </a:ln>
        </p:spPr>
      </p:pic>
      <p:sp>
        <p:nvSpPr>
          <p:cNvPr id="8" name="TextovéPole 7">
            <a:extLst>
              <a:ext uri="{FF2B5EF4-FFF2-40B4-BE49-F238E27FC236}">
                <a16:creationId xmlns:a16="http://schemas.microsoft.com/office/drawing/2014/main" id="{42545896-AFD1-46A8-95F8-768301309829}"/>
              </a:ext>
            </a:extLst>
          </p:cNvPr>
          <p:cNvSpPr txBox="1"/>
          <p:nvPr/>
        </p:nvSpPr>
        <p:spPr>
          <a:xfrm>
            <a:off x="288008" y="6353915"/>
            <a:ext cx="4248472" cy="400110"/>
          </a:xfrm>
          <a:prstGeom prst="rect">
            <a:avLst/>
          </a:prstGeom>
          <a:solidFill>
            <a:srgbClr val="66FF66"/>
          </a:solidFill>
          <a:effectLst>
            <a:softEdge rad="38100"/>
          </a:effectLst>
        </p:spPr>
        <p:txBody>
          <a:bodyPr wrap="square" rtlCol="0">
            <a:spAutoFit/>
          </a:bodyPr>
          <a:lstStyle/>
          <a:p>
            <a:pPr algn="ctr"/>
            <a:r>
              <a:rPr lang="cs-CZ" sz="2000" dirty="0">
                <a:latin typeface="Arial Black" panose="020B0A04020102020204" pitchFamily="34" charset="0"/>
              </a:rPr>
              <a:t>Záběry ze Souše 10.8.2019</a:t>
            </a:r>
          </a:p>
        </p:txBody>
      </p:sp>
    </p:spTree>
    <p:extLst>
      <p:ext uri="{BB962C8B-B14F-4D97-AF65-F5344CB8AC3E}">
        <p14:creationId xmlns:p14="http://schemas.microsoft.com/office/powerpoint/2010/main" val="24521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30</a:t>
            </a:r>
          </a:p>
        </p:txBody>
      </p:sp>
      <p:sp>
        <p:nvSpPr>
          <p:cNvPr id="11" name="TextovéPole 10"/>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15</a:t>
            </a:r>
          </a:p>
        </p:txBody>
      </p:sp>
      <p:sp>
        <p:nvSpPr>
          <p:cNvPr id="2" name="TextovéPole 1">
            <a:extLst>
              <a:ext uri="{FF2B5EF4-FFF2-40B4-BE49-F238E27FC236}">
                <a16:creationId xmlns:a16="http://schemas.microsoft.com/office/drawing/2014/main" id="{90820B25-4BDC-4FDB-A454-D25865E21543}"/>
              </a:ext>
            </a:extLst>
          </p:cNvPr>
          <p:cNvSpPr txBox="1"/>
          <p:nvPr/>
        </p:nvSpPr>
        <p:spPr>
          <a:xfrm>
            <a:off x="71984" y="56843"/>
            <a:ext cx="4752528" cy="2554545"/>
          </a:xfrm>
          <a:prstGeom prst="rect">
            <a:avLst/>
          </a:prstGeom>
          <a:blipFill dpi="0" rotWithShape="1">
            <a:blip r:embed="rId2">
              <a:alphaModFix amt="64000"/>
            </a:blip>
            <a:srcRect/>
            <a:stretch>
              <a:fillRect/>
            </a:stretch>
          </a:blipFill>
          <a:ln w="15875">
            <a:solidFill>
              <a:schemeClr val="tx1"/>
            </a:solidFill>
          </a:ln>
          <a:effectLst>
            <a:softEdge rad="165100"/>
          </a:effectLst>
        </p:spPr>
        <p:txBody>
          <a:bodyPr wrap="square" rtlCol="0">
            <a:spAutoFit/>
          </a:bodyPr>
          <a:lstStyle/>
          <a:p>
            <a:pPr algn="ctr"/>
            <a:r>
              <a:rPr lang="cs-CZ" sz="2000" dirty="0">
                <a:solidFill>
                  <a:srgbClr val="800000"/>
                </a:solidFill>
                <a:latin typeface="Arial Black" panose="020B0A04020102020204" pitchFamily="34" charset="0"/>
              </a:rPr>
              <a:t>V předkole MOL </a:t>
            </a:r>
            <a:r>
              <a:rPr lang="cs-CZ" sz="2000" dirty="0" err="1">
                <a:solidFill>
                  <a:srgbClr val="800000"/>
                </a:solidFill>
                <a:latin typeface="Arial Black" panose="020B0A04020102020204" pitchFamily="34" charset="0"/>
              </a:rPr>
              <a:t>Cupu</a:t>
            </a:r>
            <a:r>
              <a:rPr lang="cs-CZ" sz="2000" dirty="0">
                <a:solidFill>
                  <a:srgbClr val="800000"/>
                </a:solidFill>
                <a:latin typeface="Arial Black" panose="020B0A04020102020204" pitchFamily="34" charset="0"/>
              </a:rPr>
              <a:t> jsme rychle inkasovali, rychle vyrovnali ale pak nám soupeř zase odskočil do dvoubrankového vedení. V dramatickém mači jsme vyrovnali a rozhodovalo se v prodloužení.  </a:t>
            </a:r>
          </a:p>
        </p:txBody>
      </p:sp>
      <p:sp>
        <p:nvSpPr>
          <p:cNvPr id="3" name="Obdélník 2">
            <a:extLst>
              <a:ext uri="{FF2B5EF4-FFF2-40B4-BE49-F238E27FC236}">
                <a16:creationId xmlns:a16="http://schemas.microsoft.com/office/drawing/2014/main" id="{DC30CA07-9BFB-40DA-BF5A-E2DE97DDF841}"/>
              </a:ext>
            </a:extLst>
          </p:cNvPr>
          <p:cNvSpPr/>
          <p:nvPr/>
        </p:nvSpPr>
        <p:spPr>
          <a:xfrm>
            <a:off x="143992" y="2827412"/>
            <a:ext cx="4680520" cy="3933384"/>
          </a:xfrm>
          <a:prstGeom prst="rect">
            <a:avLst/>
          </a:prstGeom>
        </p:spPr>
        <p:txBody>
          <a:bodyPr wrap="square">
            <a:spAutoFit/>
          </a:bodyPr>
          <a:lstStyle/>
          <a:p>
            <a:pPr algn="ctr">
              <a:lnSpc>
                <a:spcPct val="107000"/>
              </a:lnSpc>
              <a:spcAft>
                <a:spcPts val="0"/>
              </a:spcAft>
            </a:pPr>
            <a:r>
              <a:rPr lang="cs-CZ" sz="2400" u="sng" dirty="0">
                <a:highlight>
                  <a:srgbClr val="00FF00"/>
                </a:highlight>
                <a:latin typeface="Arial Black" panose="020B0A04020102020204" pitchFamily="34" charset="0"/>
                <a:ea typeface="Calibri" panose="020F0502020204030204" pitchFamily="34" charset="0"/>
                <a:cs typeface="Arial" panose="020B0604020202020204" pitchFamily="34" charset="0"/>
              </a:rPr>
              <a:t>SK Štětí -TJ Velké Hamry</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400" u="sng" dirty="0">
                <a:highlight>
                  <a:srgbClr val="00FF00"/>
                </a:highlight>
                <a:latin typeface="Arial Black" panose="020B0A04020102020204" pitchFamily="34" charset="0"/>
                <a:ea typeface="Calibri" panose="020F0502020204030204" pitchFamily="34" charset="0"/>
                <a:cs typeface="Arial" panose="020B0604020202020204" pitchFamily="34" charset="0"/>
              </a:rPr>
              <a:t>3:4 (2:3)  </a:t>
            </a:r>
            <a:r>
              <a:rPr lang="cs-CZ" sz="1600" u="sng" dirty="0">
                <a:highlight>
                  <a:srgbClr val="00FF00"/>
                </a:highlight>
                <a:latin typeface="Arial Black" panose="020B0A04020102020204" pitchFamily="34" charset="0"/>
                <a:ea typeface="Calibri" panose="020F0502020204030204" pitchFamily="34" charset="0"/>
                <a:cs typeface="Arial" panose="020B0604020202020204" pitchFamily="34" charset="0"/>
              </a:rPr>
              <a:t>po prodloužení  </a:t>
            </a:r>
            <a:endParaRPr lang="cs-CZ" sz="9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1600" u="sng" dirty="0">
                <a:highlight>
                  <a:srgbClr val="00FF00"/>
                </a:highlight>
                <a:latin typeface="Arial Black" panose="020B0A04020102020204" pitchFamily="34" charset="0"/>
                <a:ea typeface="Calibri" panose="020F0502020204030204" pitchFamily="34" charset="0"/>
                <a:cs typeface="Arial" panose="020B0604020202020204" pitchFamily="34" charset="0"/>
              </a:rPr>
              <a:t>3.8.2019  předkolo MOL </a:t>
            </a:r>
            <a:r>
              <a:rPr lang="cs-CZ" sz="1600" u="sng" dirty="0" err="1">
                <a:highlight>
                  <a:srgbClr val="00FF00"/>
                </a:highlight>
                <a:latin typeface="Arial Black" panose="020B0A04020102020204" pitchFamily="34" charset="0"/>
                <a:ea typeface="Calibri" panose="020F0502020204030204" pitchFamily="34" charset="0"/>
                <a:cs typeface="Arial" panose="020B0604020202020204" pitchFamily="34" charset="0"/>
              </a:rPr>
              <a:t>Cupu</a:t>
            </a:r>
            <a:endParaRPr lang="cs-CZ" sz="9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Ve středu 31.7.2019 jsme sehráli poslední letní přípravný zápas proti Doksům a už o 3 dny později jsme v předkole MOL </a:t>
            </a:r>
            <a:r>
              <a:rPr lang="cs-CZ" sz="1000" b="0" dirty="0" err="1">
                <a:latin typeface="Arial" panose="020B0604020202020204" pitchFamily="34" charset="0"/>
                <a:ea typeface="Calibri" panose="020F0502020204030204" pitchFamily="34" charset="0"/>
                <a:cs typeface="Arial" panose="020B0604020202020204" pitchFamily="34" charset="0"/>
              </a:rPr>
              <a:t>Cupu</a:t>
            </a:r>
            <a:r>
              <a:rPr lang="cs-CZ" sz="1000" b="0" dirty="0">
                <a:latin typeface="Arial" panose="020B0604020202020204" pitchFamily="34" charset="0"/>
                <a:ea typeface="Calibri" panose="020F0502020204030204" pitchFamily="34" charset="0"/>
                <a:cs typeface="Arial" panose="020B0604020202020204" pitchFamily="34" charset="0"/>
              </a:rPr>
              <a:t> přivítali účastníka divizní soutěže skupiny C Velké Hamry, kterým se přípravě  výsledkově daří a do Štětí nepřijely jako outsider, ale bojovat o postup do 1.kole, kde by vítěze čekal druholigový Varnsdorf. Na naší straně měl zápas dramatickou předehru. Hodinu před výkopem přišla zpráva, že jediný zdravý brankář má velké zdravotní problémy s rukou a zcela určitě nebude k dispozici. Rychlostní blesku se řešila možnost nastoupení Martina Jelínka mezi 3 tyče, ale ani on nakonec ze zdravotních důvodů branku strážit nemohl. Ještě, že byl přítomen hráč B týmu Luboš Uřídil, který neodjel na přátelák do Liběchova a převzal funkci brankáře A mužstva. Díra v brance byla zalepena, utkání začalo, ale nemilé předzápasové dění mělo pokračování. Už v 3. minutě zahrával soupeř roh a nikým v malém vápně nehlídaný Jan Linka dostal hosty snadno do vedení 1:0. Ve 4. minutě zahrávaly Velké Hamry volný přímý kop a měli jsme plno práce, abychom balón odpravili do klidných vod. Naštěstí jsme se brzo dočkali vyrovnání. Jiří Neuman viděl nabíhajícího Tomáše </a:t>
            </a:r>
            <a:r>
              <a:rPr lang="cs-CZ" sz="1000" b="0" dirty="0" err="1">
                <a:latin typeface="Arial" panose="020B0604020202020204" pitchFamily="34" charset="0"/>
                <a:ea typeface="Calibri" panose="020F0502020204030204" pitchFamily="34" charset="0"/>
                <a:cs typeface="Arial" panose="020B0604020202020204" pitchFamily="34" charset="0"/>
              </a:rPr>
              <a:t>Beláka</a:t>
            </a:r>
            <a:r>
              <a:rPr lang="cs-CZ" sz="1000" b="0" dirty="0">
                <a:latin typeface="Arial" panose="020B0604020202020204" pitchFamily="34" charset="0"/>
                <a:ea typeface="Calibri" panose="020F0502020204030204" pitchFamily="34" charset="0"/>
                <a:cs typeface="Arial" panose="020B0604020202020204" pitchFamily="34" charset="0"/>
              </a:rPr>
              <a:t> a ten zase zpozoroval, že brankář je až moc daleko z branky a krásným lobem dokázal srovnat na 1:1. Inkasovaný gól hru</a:t>
            </a:r>
          </a:p>
        </p:txBody>
      </p:sp>
      <p:cxnSp>
        <p:nvCxnSpPr>
          <p:cNvPr id="5" name="Přímá spojnice se šipkou 4">
            <a:extLst>
              <a:ext uri="{FF2B5EF4-FFF2-40B4-BE49-F238E27FC236}">
                <a16:creationId xmlns:a16="http://schemas.microsoft.com/office/drawing/2014/main" id="{5C6EA92F-7A5B-474F-8523-59DC429753FD}"/>
              </a:ext>
            </a:extLst>
          </p:cNvPr>
          <p:cNvCxnSpPr/>
          <p:nvPr/>
        </p:nvCxnSpPr>
        <p:spPr bwMode="auto">
          <a:xfrm>
            <a:off x="3672384" y="7008037"/>
            <a:ext cx="792088" cy="0"/>
          </a:xfrm>
          <a:prstGeom prst="straightConnector1">
            <a:avLst/>
          </a:prstGeom>
          <a:noFill/>
          <a:ln w="25400" cap="flat" cmpd="sng" algn="ctr">
            <a:solidFill>
              <a:schemeClr val="tx1"/>
            </a:solidFill>
            <a:prstDash val="solid"/>
            <a:round/>
            <a:headEnd type="none" w="med" len="med"/>
            <a:tailEnd type="triangle"/>
          </a:ln>
          <a:effectLst>
            <a:outerShdw dist="45791" dir="2021404" algn="ctr" rotWithShape="0">
              <a:srgbClr val="9999FF"/>
            </a:outerShdw>
          </a:effectLst>
        </p:spPr>
      </p:cxnSp>
      <p:pic>
        <p:nvPicPr>
          <p:cNvPr id="6" name="Obrázek 5">
            <a:extLst>
              <a:ext uri="{FF2B5EF4-FFF2-40B4-BE49-F238E27FC236}">
                <a16:creationId xmlns:a16="http://schemas.microsoft.com/office/drawing/2014/main" id="{137E6E41-6431-46D2-B00E-28ED11E36A01}"/>
              </a:ext>
            </a:extLst>
          </p:cNvPr>
          <p:cNvPicPr>
            <a:picLocks noChangeAspect="1"/>
          </p:cNvPicPr>
          <p:nvPr/>
        </p:nvPicPr>
        <p:blipFill>
          <a:blip r:embed="rId3"/>
          <a:stretch>
            <a:fillRect/>
          </a:stretch>
        </p:blipFill>
        <p:spPr>
          <a:xfrm>
            <a:off x="5729384" y="630457"/>
            <a:ext cx="4004468" cy="2629003"/>
          </a:xfrm>
          <a:prstGeom prst="rect">
            <a:avLst/>
          </a:prstGeom>
          <a:ln w="19050">
            <a:solidFill>
              <a:schemeClr val="tx1"/>
            </a:solidFill>
          </a:ln>
        </p:spPr>
      </p:pic>
      <p:sp>
        <p:nvSpPr>
          <p:cNvPr id="7" name="TextovéPole 6">
            <a:extLst>
              <a:ext uri="{FF2B5EF4-FFF2-40B4-BE49-F238E27FC236}">
                <a16:creationId xmlns:a16="http://schemas.microsoft.com/office/drawing/2014/main" id="{95838279-7154-463C-B6A3-89CE464C03AF}"/>
              </a:ext>
            </a:extLst>
          </p:cNvPr>
          <p:cNvSpPr txBox="1"/>
          <p:nvPr/>
        </p:nvSpPr>
        <p:spPr>
          <a:xfrm>
            <a:off x="5428556" y="19100"/>
            <a:ext cx="4724548" cy="523220"/>
          </a:xfrm>
          <a:prstGeom prst="rect">
            <a:avLst/>
          </a:prstGeom>
          <a:pattFill prst="sphere">
            <a:fgClr>
              <a:srgbClr val="66FFFF"/>
            </a:fgClr>
            <a:bgClr>
              <a:schemeClr val="bg1"/>
            </a:bgClr>
          </a:pattFill>
          <a:effectLst>
            <a:innerShdw blurRad="63500" dist="292100" dir="16200000">
              <a:srgbClr val="00CC00">
                <a:alpha val="49804"/>
              </a:srgbClr>
            </a:innerShdw>
            <a:softEdge rad="0"/>
          </a:effectLst>
        </p:spPr>
        <p:txBody>
          <a:bodyPr wrap="square" rtlCol="0">
            <a:spAutoFit/>
          </a:bodyPr>
          <a:lstStyle/>
          <a:p>
            <a:pPr algn="ctr"/>
            <a:r>
              <a:rPr lang="cs-CZ" sz="2800" dirty="0">
                <a:latin typeface="Dubai Medium" panose="020B0603030403030204" pitchFamily="34" charset="-78"/>
                <a:cs typeface="Dubai Medium" panose="020B0603030403030204" pitchFamily="34" charset="-78"/>
              </a:rPr>
              <a:t>Foto Mostecký deník</a:t>
            </a:r>
          </a:p>
        </p:txBody>
      </p:sp>
      <p:sp>
        <p:nvSpPr>
          <p:cNvPr id="8" name="TextovéPole 7">
            <a:extLst>
              <a:ext uri="{FF2B5EF4-FFF2-40B4-BE49-F238E27FC236}">
                <a16:creationId xmlns:a16="http://schemas.microsoft.com/office/drawing/2014/main" id="{6DAEE978-2E90-497B-BCE5-FB2F898A990B}"/>
              </a:ext>
            </a:extLst>
          </p:cNvPr>
          <p:cNvSpPr txBox="1"/>
          <p:nvPr/>
        </p:nvSpPr>
        <p:spPr>
          <a:xfrm>
            <a:off x="5544592" y="3347597"/>
            <a:ext cx="4536504" cy="276999"/>
          </a:xfrm>
          <a:prstGeom prst="rect">
            <a:avLst/>
          </a:prstGeom>
          <a:pattFill prst="pct20">
            <a:fgClr>
              <a:srgbClr val="00FFCC"/>
            </a:fgClr>
            <a:bgClr>
              <a:schemeClr val="bg1"/>
            </a:bgClr>
          </a:pattFill>
          <a:effectLst>
            <a:softEdge rad="0"/>
          </a:effectLst>
        </p:spPr>
        <p:txBody>
          <a:bodyPr wrap="square" rtlCol="0">
            <a:spAutoFit/>
          </a:bodyPr>
          <a:lstStyle/>
          <a:p>
            <a:pPr algn="ctr"/>
            <a:r>
              <a:rPr lang="cs-CZ" dirty="0">
                <a:latin typeface="Arial Black" panose="020B0A04020102020204" pitchFamily="34" charset="0"/>
              </a:rPr>
              <a:t>První penalta Souše na 1:1 v zápase dospělých</a:t>
            </a:r>
          </a:p>
        </p:txBody>
      </p:sp>
      <p:pic>
        <p:nvPicPr>
          <p:cNvPr id="9" name="Obrázek 8">
            <a:extLst>
              <a:ext uri="{FF2B5EF4-FFF2-40B4-BE49-F238E27FC236}">
                <a16:creationId xmlns:a16="http://schemas.microsoft.com/office/drawing/2014/main" id="{CACDADCD-EA93-417D-A1FB-74D2AE1ED476}"/>
              </a:ext>
            </a:extLst>
          </p:cNvPr>
          <p:cNvPicPr>
            <a:picLocks noChangeAspect="1"/>
          </p:cNvPicPr>
          <p:nvPr/>
        </p:nvPicPr>
        <p:blipFill>
          <a:blip r:embed="rId4"/>
          <a:stretch>
            <a:fillRect/>
          </a:stretch>
        </p:blipFill>
        <p:spPr>
          <a:xfrm>
            <a:off x="5658707" y="3863953"/>
            <a:ext cx="4264246" cy="2448000"/>
          </a:xfrm>
          <a:prstGeom prst="rect">
            <a:avLst/>
          </a:prstGeom>
        </p:spPr>
      </p:pic>
      <p:sp>
        <p:nvSpPr>
          <p:cNvPr id="12" name="TextovéPole 11">
            <a:extLst>
              <a:ext uri="{FF2B5EF4-FFF2-40B4-BE49-F238E27FC236}">
                <a16:creationId xmlns:a16="http://schemas.microsoft.com/office/drawing/2014/main" id="{7B2E78CA-DB90-4995-91DA-5EA190BE89FF}"/>
              </a:ext>
            </a:extLst>
          </p:cNvPr>
          <p:cNvSpPr txBox="1"/>
          <p:nvPr/>
        </p:nvSpPr>
        <p:spPr>
          <a:xfrm>
            <a:off x="5563497" y="6412810"/>
            <a:ext cx="4536504" cy="276999"/>
          </a:xfrm>
          <a:prstGeom prst="rect">
            <a:avLst/>
          </a:prstGeom>
          <a:pattFill prst="pct20">
            <a:fgClr>
              <a:srgbClr val="00FFCC"/>
            </a:fgClr>
            <a:bgClr>
              <a:schemeClr val="bg1"/>
            </a:bgClr>
          </a:pattFill>
          <a:effectLst>
            <a:softEdge rad="0"/>
          </a:effectLst>
        </p:spPr>
        <p:txBody>
          <a:bodyPr wrap="square" rtlCol="0">
            <a:spAutoFit/>
          </a:bodyPr>
          <a:lstStyle/>
          <a:p>
            <a:pPr algn="ctr"/>
            <a:r>
              <a:rPr lang="cs-CZ" dirty="0">
                <a:latin typeface="Arial Black" panose="020B0A04020102020204" pitchFamily="34" charset="0"/>
              </a:rPr>
              <a:t>David Mencl vpravo sleduje unikajícího hráče Souše</a:t>
            </a:r>
          </a:p>
        </p:txBody>
      </p:sp>
    </p:spTree>
    <p:extLst>
      <p:ext uri="{BB962C8B-B14F-4D97-AF65-F5344CB8AC3E}">
        <p14:creationId xmlns:p14="http://schemas.microsoft.com/office/powerpoint/2010/main" val="1625450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16</a:t>
            </a:r>
          </a:p>
        </p:txBody>
      </p:sp>
      <p:sp>
        <p:nvSpPr>
          <p:cNvPr id="16" name="TextovéPole 15"/>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29</a:t>
            </a:r>
          </a:p>
        </p:txBody>
      </p:sp>
      <p:sp>
        <p:nvSpPr>
          <p:cNvPr id="4" name="TextovéPole 3">
            <a:extLst>
              <a:ext uri="{FF2B5EF4-FFF2-40B4-BE49-F238E27FC236}">
                <a16:creationId xmlns:a16="http://schemas.microsoft.com/office/drawing/2014/main" id="{7C3B2025-60BD-4015-9238-AD04A95CE6F6}"/>
              </a:ext>
            </a:extLst>
          </p:cNvPr>
          <p:cNvSpPr txBox="1"/>
          <p:nvPr/>
        </p:nvSpPr>
        <p:spPr>
          <a:xfrm>
            <a:off x="5383323" y="74593"/>
            <a:ext cx="4752528" cy="830997"/>
          </a:xfrm>
          <a:prstGeom prst="rect">
            <a:avLst/>
          </a:prstGeom>
          <a:gradFill>
            <a:gsLst>
              <a:gs pos="27000">
                <a:srgbClr val="66FF66"/>
              </a:gs>
              <a:gs pos="67000">
                <a:srgbClr val="B5C5ED"/>
              </a:gs>
            </a:gsLst>
            <a:lin ang="5400000" scaled="1"/>
          </a:gradFill>
          <a:effectLst>
            <a:softEdge rad="114300"/>
          </a:effectLst>
        </p:spPr>
        <p:txBody>
          <a:bodyPr wrap="square" rtlCol="0">
            <a:spAutoFit/>
          </a:bodyPr>
          <a:lstStyle/>
          <a:p>
            <a:pPr algn="ctr"/>
            <a:r>
              <a:rPr lang="cs-CZ" sz="2400" dirty="0">
                <a:solidFill>
                  <a:srgbClr val="FF0066"/>
                </a:solidFill>
                <a:latin typeface="Arial Black" panose="020B0A04020102020204" pitchFamily="34" charset="0"/>
              </a:rPr>
              <a:t>Kukátko 3 na nové hráče v mužstvu dospělých</a:t>
            </a:r>
          </a:p>
        </p:txBody>
      </p:sp>
      <p:sp>
        <p:nvSpPr>
          <p:cNvPr id="5" name="TextovéPole 4">
            <a:extLst>
              <a:ext uri="{FF2B5EF4-FFF2-40B4-BE49-F238E27FC236}">
                <a16:creationId xmlns:a16="http://schemas.microsoft.com/office/drawing/2014/main" id="{9A889BA7-3867-4AF0-9780-21607170AB75}"/>
              </a:ext>
            </a:extLst>
          </p:cNvPr>
          <p:cNvSpPr txBox="1"/>
          <p:nvPr/>
        </p:nvSpPr>
        <p:spPr>
          <a:xfrm>
            <a:off x="5355354" y="1000284"/>
            <a:ext cx="4752528" cy="2769989"/>
          </a:xfrm>
          <a:prstGeom prst="rect">
            <a:avLst/>
          </a:prstGeom>
          <a:pattFill prst="dashVert">
            <a:fgClr>
              <a:schemeClr val="accent3">
                <a:lumMod val="85000"/>
              </a:schemeClr>
            </a:fgClr>
            <a:bgClr>
              <a:schemeClr val="bg1"/>
            </a:bgClr>
          </a:pattFill>
          <a:ln w="31750">
            <a:solidFill>
              <a:srgbClr val="0000CC"/>
            </a:solidFill>
          </a:ln>
          <a:effectLst>
            <a:softEdge rad="0"/>
          </a:effectLst>
        </p:spPr>
        <p:txBody>
          <a:bodyPr wrap="square" rtlCol="0">
            <a:spAutoFit/>
          </a:bodyPr>
          <a:lstStyle/>
          <a:p>
            <a:pPr algn="ctr"/>
            <a:r>
              <a:rPr lang="cs-CZ" sz="2000" dirty="0">
                <a:highlight>
                  <a:srgbClr val="FFFF00"/>
                </a:highlight>
                <a:latin typeface="Arial Black" panose="020B0A04020102020204" pitchFamily="34" charset="0"/>
              </a:rPr>
              <a:t>Martin Jelínek r.1998</a:t>
            </a:r>
          </a:p>
          <a:p>
            <a:pPr algn="just"/>
            <a:r>
              <a:rPr lang="cs-CZ" sz="1400" dirty="0">
                <a:latin typeface="Arial" panose="020B0604020202020204" pitchFamily="34" charset="0"/>
                <a:cs typeface="Arial" panose="020B0604020202020204" pitchFamily="34" charset="0"/>
              </a:rPr>
              <a:t>V loňském roce hájil  branku v dresu TJ </a:t>
            </a:r>
            <a:r>
              <a:rPr lang="cs-CZ" sz="1400" dirty="0" err="1">
                <a:latin typeface="Arial" panose="020B0604020202020204" pitchFamily="34" charset="0"/>
                <a:cs typeface="Arial" panose="020B0604020202020204" pitchFamily="34" charset="0"/>
              </a:rPr>
              <a:t>Podřipanu</a:t>
            </a:r>
            <a:r>
              <a:rPr lang="cs-CZ" sz="1400" dirty="0">
                <a:latin typeface="Arial" panose="020B0604020202020204" pitchFamily="34" charset="0"/>
                <a:cs typeface="Arial" panose="020B0604020202020204" pitchFamily="34" charset="0"/>
              </a:rPr>
              <a:t> Rovné.  Brankářskému řemeslu se před tím učil 4 roky na VOŠ a SOŠ Roudnice </a:t>
            </a:r>
            <a:r>
              <a:rPr lang="cs-CZ" sz="1400" dirty="0" err="1">
                <a:latin typeface="Arial" panose="020B0604020202020204" pitchFamily="34" charset="0"/>
                <a:cs typeface="Arial" panose="020B0604020202020204" pitchFamily="34" charset="0"/>
              </a:rPr>
              <a:t>n.L.</a:t>
            </a:r>
            <a:r>
              <a:rPr lang="cs-CZ" sz="1400" dirty="0">
                <a:latin typeface="Arial" panose="020B0604020202020204" pitchFamily="34" charset="0"/>
                <a:cs typeface="Arial" panose="020B0604020202020204" pitchFamily="34" charset="0"/>
              </a:rPr>
              <a:t>, Přestupem Martina do Štětí si přejeme tu správnou, zdravou konkurenci mezi oběma gólmany z nichž tím druhým je Tomáš Kysela, i když v současné době je zdravotně mimo provoz..</a:t>
            </a:r>
          </a:p>
          <a:p>
            <a:pPr algn="just"/>
            <a:endParaRPr lang="cs-CZ" sz="1400" dirty="0">
              <a:latin typeface="Arial" panose="020B0604020202020204" pitchFamily="34" charset="0"/>
              <a:cs typeface="Arial" panose="020B0604020202020204" pitchFamily="34" charset="0"/>
            </a:endParaRPr>
          </a:p>
          <a:p>
            <a:pPr algn="just"/>
            <a:endParaRPr lang="cs-CZ" sz="1400" dirty="0">
              <a:latin typeface="Arial" panose="020B0604020202020204" pitchFamily="34" charset="0"/>
              <a:cs typeface="Arial" panose="020B0604020202020204" pitchFamily="34" charset="0"/>
            </a:endParaRPr>
          </a:p>
          <a:p>
            <a:pPr algn="just"/>
            <a:r>
              <a:rPr lang="cs-CZ" sz="1400" dirty="0">
                <a:latin typeface="Arial" panose="020B0604020202020204" pitchFamily="34" charset="0"/>
                <a:cs typeface="Arial" panose="020B0604020202020204" pitchFamily="34" charset="0"/>
              </a:rPr>
              <a:t> </a:t>
            </a:r>
          </a:p>
          <a:p>
            <a:pPr algn="just"/>
            <a:endParaRPr lang="cs-CZ" sz="1400" dirty="0">
              <a:latin typeface="Arial" panose="020B0604020202020204" pitchFamily="34" charset="0"/>
              <a:cs typeface="Arial" panose="020B0604020202020204" pitchFamily="34" charset="0"/>
            </a:endParaRPr>
          </a:p>
        </p:txBody>
      </p:sp>
      <p:pic>
        <p:nvPicPr>
          <p:cNvPr id="6" name="Obrázek 5">
            <a:extLst>
              <a:ext uri="{FF2B5EF4-FFF2-40B4-BE49-F238E27FC236}">
                <a16:creationId xmlns:a16="http://schemas.microsoft.com/office/drawing/2014/main" id="{66E53192-B72F-47CA-8C54-B8FDCB33F7CF}"/>
              </a:ext>
            </a:extLst>
          </p:cNvPr>
          <p:cNvPicPr>
            <a:picLocks noChangeAspect="1"/>
          </p:cNvPicPr>
          <p:nvPr/>
        </p:nvPicPr>
        <p:blipFill>
          <a:blip r:embed="rId2"/>
          <a:stretch>
            <a:fillRect/>
          </a:stretch>
        </p:blipFill>
        <p:spPr>
          <a:xfrm>
            <a:off x="7568862" y="2692255"/>
            <a:ext cx="685551" cy="959770"/>
          </a:xfrm>
          <a:prstGeom prst="rect">
            <a:avLst/>
          </a:prstGeom>
          <a:ln w="25400">
            <a:solidFill>
              <a:srgbClr val="0000CC"/>
            </a:solidFill>
          </a:ln>
        </p:spPr>
      </p:pic>
      <p:sp>
        <p:nvSpPr>
          <p:cNvPr id="7" name="TextovéPole 6">
            <a:extLst>
              <a:ext uri="{FF2B5EF4-FFF2-40B4-BE49-F238E27FC236}">
                <a16:creationId xmlns:a16="http://schemas.microsoft.com/office/drawing/2014/main" id="{FB1EEAFB-96B8-41AA-9E9A-CB9A13245F9C}"/>
              </a:ext>
            </a:extLst>
          </p:cNvPr>
          <p:cNvSpPr txBox="1"/>
          <p:nvPr/>
        </p:nvSpPr>
        <p:spPr>
          <a:xfrm>
            <a:off x="5336467" y="3835524"/>
            <a:ext cx="4752528" cy="2985433"/>
          </a:xfrm>
          <a:prstGeom prst="rect">
            <a:avLst/>
          </a:prstGeom>
          <a:pattFill prst="zigZag">
            <a:fgClr>
              <a:srgbClr val="66FFFF"/>
            </a:fgClr>
            <a:bgClr>
              <a:schemeClr val="bg1"/>
            </a:bgClr>
          </a:pattFill>
          <a:ln w="31750">
            <a:solidFill>
              <a:srgbClr val="0000CC"/>
            </a:solidFill>
          </a:ln>
          <a:effectLst>
            <a:softEdge rad="0"/>
          </a:effectLst>
        </p:spPr>
        <p:txBody>
          <a:bodyPr wrap="square" rtlCol="0">
            <a:spAutoFit/>
          </a:bodyPr>
          <a:lstStyle/>
          <a:p>
            <a:pPr algn="ctr"/>
            <a:r>
              <a:rPr lang="cs-CZ" sz="2000" dirty="0">
                <a:highlight>
                  <a:srgbClr val="FFFF00"/>
                </a:highlight>
                <a:latin typeface="Arial Black" panose="020B0A04020102020204" pitchFamily="34" charset="0"/>
              </a:rPr>
              <a:t>David Brandejs  r.1989</a:t>
            </a:r>
          </a:p>
          <a:p>
            <a:pPr algn="just"/>
            <a:r>
              <a:rPr lang="cs-CZ" sz="1400" dirty="0">
                <a:latin typeface="Arial" panose="020B0604020202020204" pitchFamily="34" charset="0"/>
                <a:cs typeface="Arial" panose="020B0604020202020204" pitchFamily="34" charset="0"/>
              </a:rPr>
              <a:t>Na závěr jsme si nechali Davida, který sice již kmenovým hráček Štětí byl před touto sezónou a v našem dresu již úspěšně působil. Teď si dal rok a půl z pracovních důvodů pauzu a nyní se opět zapojil do činnosti. Jeho fotbalová </a:t>
            </a:r>
            <a:r>
              <a:rPr lang="cs-CZ" sz="1400" dirty="0" err="1">
                <a:latin typeface="Arial" panose="020B0604020202020204" pitchFamily="34" charset="0"/>
                <a:cs typeface="Arial" panose="020B0604020202020204" pitchFamily="34" charset="0"/>
              </a:rPr>
              <a:t>akvilibristika</a:t>
            </a:r>
            <a:r>
              <a:rPr lang="cs-CZ" sz="1400" dirty="0">
                <a:latin typeface="Arial" panose="020B0604020202020204" pitchFamily="34" charset="0"/>
                <a:cs typeface="Arial" panose="020B0604020202020204" pitchFamily="34" charset="0"/>
              </a:rPr>
              <a:t> je k pokoukání a teď všichni věříme, že ji předvede i v divizi</a:t>
            </a:r>
          </a:p>
          <a:p>
            <a:pPr algn="just"/>
            <a:endParaRPr lang="cs-CZ" sz="1400" dirty="0">
              <a:latin typeface="Arial" panose="020B0604020202020204" pitchFamily="34" charset="0"/>
              <a:cs typeface="Arial" panose="020B0604020202020204" pitchFamily="34" charset="0"/>
            </a:endParaRPr>
          </a:p>
          <a:p>
            <a:pPr algn="just"/>
            <a:endParaRPr lang="cs-CZ" sz="1400" dirty="0">
              <a:latin typeface="Arial" panose="020B0604020202020204" pitchFamily="34" charset="0"/>
              <a:cs typeface="Arial" panose="020B0604020202020204" pitchFamily="34" charset="0"/>
            </a:endParaRPr>
          </a:p>
          <a:p>
            <a:pPr algn="just"/>
            <a:endParaRPr lang="cs-CZ" sz="1400" dirty="0">
              <a:latin typeface="Arial" panose="020B0604020202020204" pitchFamily="34" charset="0"/>
              <a:cs typeface="Arial" panose="020B0604020202020204" pitchFamily="34" charset="0"/>
            </a:endParaRPr>
          </a:p>
          <a:p>
            <a:pPr algn="just"/>
            <a:r>
              <a:rPr lang="cs-CZ" sz="1400" dirty="0">
                <a:latin typeface="Arial" panose="020B0604020202020204" pitchFamily="34" charset="0"/>
                <a:cs typeface="Arial" panose="020B0604020202020204" pitchFamily="34" charset="0"/>
              </a:rPr>
              <a:t>  </a:t>
            </a:r>
          </a:p>
          <a:p>
            <a:pPr algn="just"/>
            <a:r>
              <a:rPr lang="cs-CZ" sz="1400" dirty="0">
                <a:latin typeface="Arial" panose="020B0604020202020204" pitchFamily="34" charset="0"/>
                <a:cs typeface="Arial" panose="020B0604020202020204" pitchFamily="34" charset="0"/>
              </a:rPr>
              <a:t> </a:t>
            </a:r>
          </a:p>
          <a:p>
            <a:pPr algn="just"/>
            <a:endParaRPr lang="cs-CZ" sz="1400" dirty="0">
              <a:latin typeface="Arial" panose="020B0604020202020204" pitchFamily="34" charset="0"/>
              <a:cs typeface="Arial" panose="020B0604020202020204" pitchFamily="34" charset="0"/>
            </a:endParaRPr>
          </a:p>
        </p:txBody>
      </p:sp>
      <p:pic>
        <p:nvPicPr>
          <p:cNvPr id="8" name="Obrázek 7">
            <a:extLst>
              <a:ext uri="{FF2B5EF4-FFF2-40B4-BE49-F238E27FC236}">
                <a16:creationId xmlns:a16="http://schemas.microsoft.com/office/drawing/2014/main" id="{730C78CB-EB67-4D6A-83A4-82CDD9647C22}"/>
              </a:ext>
            </a:extLst>
          </p:cNvPr>
          <p:cNvPicPr>
            <a:picLocks noChangeAspect="1"/>
          </p:cNvPicPr>
          <p:nvPr/>
        </p:nvPicPr>
        <p:blipFill>
          <a:blip r:embed="rId3"/>
          <a:stretch>
            <a:fillRect/>
          </a:stretch>
        </p:blipFill>
        <p:spPr>
          <a:xfrm>
            <a:off x="8784952" y="5563716"/>
            <a:ext cx="858924" cy="1155995"/>
          </a:xfrm>
          <a:prstGeom prst="rect">
            <a:avLst/>
          </a:prstGeom>
          <a:ln w="22225">
            <a:solidFill>
              <a:srgbClr val="0000CC"/>
            </a:solidFill>
          </a:ln>
        </p:spPr>
      </p:pic>
      <p:sp>
        <p:nvSpPr>
          <p:cNvPr id="9" name="Obdélník 8">
            <a:extLst>
              <a:ext uri="{FF2B5EF4-FFF2-40B4-BE49-F238E27FC236}">
                <a16:creationId xmlns:a16="http://schemas.microsoft.com/office/drawing/2014/main" id="{31EE13EC-17E0-4C77-9F73-EC17249B11FC}"/>
              </a:ext>
            </a:extLst>
          </p:cNvPr>
          <p:cNvSpPr/>
          <p:nvPr/>
        </p:nvSpPr>
        <p:spPr>
          <a:xfrm>
            <a:off x="71984" y="811188"/>
            <a:ext cx="4896544" cy="6120000"/>
          </a:xfrm>
          <a:prstGeom prst="rect">
            <a:avLst/>
          </a:prstGeom>
          <a:solidFill>
            <a:schemeClr val="accent5">
              <a:lumMod val="20000"/>
              <a:lumOff val="80000"/>
            </a:schemeClr>
          </a:solidFill>
        </p:spPr>
        <p:txBody>
          <a:bodyPr wrap="square">
            <a:spAutoFit/>
          </a:bodyPr>
          <a:lstStyle/>
          <a:p>
            <a:pPr algn="ctr" fontAlgn="ctr"/>
            <a:r>
              <a:rPr lang="cs-CZ" sz="1600" u="sng" dirty="0">
                <a:solidFill>
                  <a:schemeClr val="accent6">
                    <a:lumMod val="50000"/>
                  </a:schemeClr>
                </a:solidFill>
                <a:latin typeface="Arial" panose="020B0604020202020204" pitchFamily="34" charset="0"/>
                <a:cs typeface="Arial" panose="020B0604020202020204" pitchFamily="34" charset="0"/>
              </a:rPr>
              <a:t>SK Kladno - FK Olympie Březová 1:2(1:2)</a:t>
            </a:r>
          </a:p>
          <a:p>
            <a:pPr fontAlgn="ctr"/>
            <a:r>
              <a:rPr lang="cs-CZ" sz="1100" dirty="0">
                <a:solidFill>
                  <a:srgbClr val="FF0000"/>
                </a:solidFill>
                <a:latin typeface="Arial" panose="020B0604020202020204" pitchFamily="34" charset="0"/>
                <a:cs typeface="Arial" panose="020B0604020202020204" pitchFamily="34" charset="0"/>
              </a:rPr>
              <a:t>domácí rychle vedli 1:0, ale pak hosté v závěru 1. půle výsledek otočili. Ve 2. části sice domácí trenér Jan Pejša přeskupil řad, ale k úspěchu to nevedlo. Nečekaná výhra hostů.    </a:t>
            </a:r>
          </a:p>
          <a:p>
            <a:pPr algn="ctr" fontAlgn="ctr"/>
            <a:r>
              <a:rPr lang="cs-CZ" sz="1600" u="sng" dirty="0">
                <a:solidFill>
                  <a:schemeClr val="accent6">
                    <a:lumMod val="50000"/>
                  </a:schemeClr>
                </a:solidFill>
                <a:latin typeface="Arial" panose="020B0604020202020204" pitchFamily="34" charset="0"/>
                <a:cs typeface="Arial" panose="020B0604020202020204" pitchFamily="34" charset="0"/>
              </a:rPr>
              <a:t>TJ TATRAN Rakovník - SK Slaný  1:3(0:2) </a:t>
            </a:r>
          </a:p>
          <a:p>
            <a:pPr fontAlgn="ctr"/>
            <a:r>
              <a:rPr lang="cs-CZ" sz="1100" dirty="0">
                <a:solidFill>
                  <a:srgbClr val="FF0000"/>
                </a:solidFill>
                <a:latin typeface="Arial" panose="020B0604020202020204" pitchFamily="34" charset="0"/>
                <a:cs typeface="Arial" panose="020B0604020202020204" pitchFamily="34" charset="0"/>
              </a:rPr>
              <a:t>nováček ze Slaného získal rozhodující náskok v 1. poločase. Po změně stran domácí </a:t>
            </a:r>
            <a:r>
              <a:rPr lang="cs-CZ" sz="1100" dirty="0" err="1">
                <a:solidFill>
                  <a:srgbClr val="FF0000"/>
                </a:solidFill>
                <a:latin typeface="Arial" panose="020B0604020202020204" pitchFamily="34" charset="0"/>
                <a:cs typeface="Arial" panose="020B0604020202020204" pitchFamily="34" charset="0"/>
              </a:rPr>
              <a:t>Vecko</a:t>
            </a:r>
            <a:r>
              <a:rPr lang="cs-CZ" sz="1100" dirty="0">
                <a:solidFill>
                  <a:srgbClr val="FF0000"/>
                </a:solidFill>
                <a:latin typeface="Arial" panose="020B0604020202020204" pitchFamily="34" charset="0"/>
                <a:cs typeface="Arial" panose="020B0604020202020204" pitchFamily="34" charset="0"/>
              </a:rPr>
              <a:t> sice snížil, ale 15 minut před koncem se početná divácká kulisa ze Slaného radovala z gólu Nádeníčka na 3:1</a:t>
            </a:r>
          </a:p>
          <a:p>
            <a:pPr algn="ctr" fontAlgn="ctr"/>
            <a:r>
              <a:rPr lang="cs-CZ" sz="1600" u="sng" dirty="0">
                <a:solidFill>
                  <a:schemeClr val="accent6">
                    <a:lumMod val="50000"/>
                  </a:schemeClr>
                </a:solidFill>
                <a:latin typeface="Arial" panose="020B0604020202020204" pitchFamily="34" charset="0"/>
                <a:cs typeface="Arial" panose="020B0604020202020204" pitchFamily="34" charset="0"/>
              </a:rPr>
              <a:t>SK Český Brod - FK SEKO LOUNY 5:1(1:1)</a:t>
            </a:r>
          </a:p>
          <a:p>
            <a:pPr fontAlgn="ctr"/>
            <a:r>
              <a:rPr lang="cs-CZ" sz="1100" dirty="0">
                <a:solidFill>
                  <a:srgbClr val="FF0000"/>
                </a:solidFill>
                <a:latin typeface="Arial" panose="020B0604020202020204" pitchFamily="34" charset="0"/>
                <a:cs typeface="Arial" panose="020B0604020202020204" pitchFamily="34" charset="0"/>
              </a:rPr>
              <a:t>výsledek vypadá jako jasná záležitost, ale po 1. poločase to tak vůbec nevypadalo. Domácí posílili po změně stran ofenzívu, navíc byl v 50. minutě vyloučen Lounský </a:t>
            </a:r>
            <a:r>
              <a:rPr lang="cs-CZ" sz="1100" dirty="0" err="1">
                <a:solidFill>
                  <a:srgbClr val="FF0000"/>
                </a:solidFill>
                <a:latin typeface="Arial" panose="020B0604020202020204" pitchFamily="34" charset="0"/>
                <a:cs typeface="Arial" panose="020B0604020202020204" pitchFamily="34" charset="0"/>
              </a:rPr>
              <a:t>Sulovský</a:t>
            </a:r>
            <a:r>
              <a:rPr lang="cs-CZ" sz="1100" dirty="0">
                <a:solidFill>
                  <a:srgbClr val="FF0000"/>
                </a:solidFill>
                <a:latin typeface="Arial" panose="020B0604020202020204" pitchFamily="34" charset="0"/>
                <a:cs typeface="Arial" panose="020B0604020202020204" pitchFamily="34" charset="0"/>
              </a:rPr>
              <a:t> a domácí se rozstříleli k vítězství.</a:t>
            </a:r>
          </a:p>
          <a:p>
            <a:pPr algn="ctr" fontAlgn="ctr"/>
            <a:r>
              <a:rPr lang="cs-CZ" sz="1600" u="sng" dirty="0">
                <a:solidFill>
                  <a:schemeClr val="accent6">
                    <a:lumMod val="50000"/>
                  </a:schemeClr>
                </a:solidFill>
                <a:latin typeface="Arial" panose="020B0604020202020204" pitchFamily="34" charset="0"/>
                <a:cs typeface="Arial" panose="020B0604020202020204" pitchFamily="34" charset="0"/>
              </a:rPr>
              <a:t>MFK Dobříš - FK Neratovice-</a:t>
            </a:r>
            <a:r>
              <a:rPr lang="cs-CZ" sz="1600" u="sng" dirty="0" err="1">
                <a:solidFill>
                  <a:schemeClr val="accent6">
                    <a:lumMod val="50000"/>
                  </a:schemeClr>
                </a:solidFill>
                <a:latin typeface="Arial" panose="020B0604020202020204" pitchFamily="34" charset="0"/>
                <a:cs typeface="Arial" panose="020B0604020202020204" pitchFamily="34" charset="0"/>
              </a:rPr>
              <a:t>Byškovice</a:t>
            </a:r>
            <a:r>
              <a:rPr lang="cs-CZ" sz="1600" u="sng" dirty="0">
                <a:solidFill>
                  <a:schemeClr val="accent6">
                    <a:lumMod val="50000"/>
                  </a:schemeClr>
                </a:solidFill>
                <a:latin typeface="Arial" panose="020B0604020202020204" pitchFamily="34" charset="0"/>
                <a:cs typeface="Arial" panose="020B0604020202020204" pitchFamily="34" charset="0"/>
              </a:rPr>
              <a:t>  1:0 PK</a:t>
            </a:r>
            <a:r>
              <a:rPr lang="cs-CZ" sz="1600" dirty="0">
                <a:solidFill>
                  <a:srgbClr val="FF0000"/>
                </a:solidFill>
                <a:latin typeface="Arial" panose="020B0604020202020204" pitchFamily="34" charset="0"/>
                <a:cs typeface="Arial" panose="020B0604020202020204" pitchFamily="34" charset="0"/>
              </a:rPr>
              <a:t> </a:t>
            </a:r>
          </a:p>
          <a:p>
            <a:pPr fontAlgn="ctr"/>
            <a:r>
              <a:rPr lang="cs-CZ" sz="1100" dirty="0">
                <a:solidFill>
                  <a:srgbClr val="FF0000"/>
                </a:solidFill>
                <a:latin typeface="Arial" panose="020B0604020202020204" pitchFamily="34" charset="0"/>
                <a:cs typeface="Arial" panose="020B0604020202020204" pitchFamily="34" charset="0"/>
              </a:rPr>
              <a:t>šancí hodně, ale branka v normální hrací době žádná. Nakonec se rozhodovalo v 15. sérii pokutových kopů.</a:t>
            </a:r>
          </a:p>
          <a:p>
            <a:pPr algn="ctr" fontAlgn="ctr"/>
            <a:r>
              <a:rPr lang="cs-CZ" sz="1600" u="sng" dirty="0">
                <a:solidFill>
                  <a:schemeClr val="accent6">
                    <a:lumMod val="50000"/>
                  </a:schemeClr>
                </a:solidFill>
                <a:latin typeface="Arial" panose="020B0604020202020204" pitchFamily="34" charset="0"/>
                <a:cs typeface="Arial" panose="020B0604020202020204" pitchFamily="34" charset="0"/>
              </a:rPr>
              <a:t>FK Baník Souš - SK Štětí   4:1(1:1)</a:t>
            </a:r>
          </a:p>
          <a:p>
            <a:pPr fontAlgn="ctr"/>
            <a:r>
              <a:rPr lang="cs-CZ" dirty="0">
                <a:solidFill>
                  <a:srgbClr val="FF0000"/>
                </a:solidFill>
                <a:latin typeface="Arial" panose="020B0604020202020204" pitchFamily="34" charset="0"/>
                <a:cs typeface="Arial" panose="020B0604020202020204" pitchFamily="34" charset="0"/>
              </a:rPr>
              <a:t>Štětí šlo do vedení už v 6. minutě, ale domácí ještě v 1. poločase z penalty vyrovnalo na 1:1.Hned po změně stran hosté čelili další penaltě a domácí šli do vedení 1:0. Hosté zahodili hodně šancí a </a:t>
            </a:r>
            <a:r>
              <a:rPr lang="cs-CZ" dirty="0" err="1">
                <a:solidFill>
                  <a:srgbClr val="FF0000"/>
                </a:solidFill>
                <a:latin typeface="Arial" panose="020B0604020202020204" pitchFamily="34" charset="0"/>
                <a:cs typeface="Arial" panose="020B0604020202020204" pitchFamily="34" charset="0"/>
              </a:rPr>
              <a:t>naopka</a:t>
            </a:r>
            <a:r>
              <a:rPr lang="cs-CZ" dirty="0">
                <a:solidFill>
                  <a:srgbClr val="FF0000"/>
                </a:solidFill>
                <a:latin typeface="Arial" panose="020B0604020202020204" pitchFamily="34" charset="0"/>
                <a:cs typeface="Arial" panose="020B0604020202020204" pitchFamily="34" charset="0"/>
              </a:rPr>
              <a:t> domácí všechno využili.</a:t>
            </a:r>
          </a:p>
          <a:p>
            <a:pPr algn="ctr" fontAlgn="ctr"/>
            <a:r>
              <a:rPr lang="cs-CZ" sz="1600" u="sng" dirty="0">
                <a:solidFill>
                  <a:schemeClr val="accent6">
                    <a:lumMod val="50000"/>
                  </a:schemeClr>
                </a:solidFill>
                <a:latin typeface="Arial" panose="020B0604020202020204" pitchFamily="34" charset="0"/>
                <a:cs typeface="Arial" panose="020B0604020202020204" pitchFamily="34" charset="0"/>
              </a:rPr>
              <a:t>FK Brandýs </a:t>
            </a:r>
            <a:r>
              <a:rPr lang="cs-CZ" sz="1600" u="sng" dirty="0" err="1">
                <a:solidFill>
                  <a:schemeClr val="accent6">
                    <a:lumMod val="50000"/>
                  </a:schemeClr>
                </a:solidFill>
                <a:latin typeface="Arial" panose="020B0604020202020204" pitchFamily="34" charset="0"/>
                <a:cs typeface="Arial" panose="020B0604020202020204" pitchFamily="34" charset="0"/>
              </a:rPr>
              <a:t>n.L.</a:t>
            </a:r>
            <a:r>
              <a:rPr lang="cs-CZ" sz="1600" u="sng" dirty="0">
                <a:solidFill>
                  <a:schemeClr val="accent6">
                    <a:lumMod val="50000"/>
                  </a:schemeClr>
                </a:solidFill>
                <a:latin typeface="Arial" panose="020B0604020202020204" pitchFamily="34" charset="0"/>
                <a:cs typeface="Arial" panose="020B0604020202020204" pitchFamily="34" charset="0"/>
              </a:rPr>
              <a:t>  - FC CHOMUTOV  1:0  PK  </a:t>
            </a:r>
          </a:p>
          <a:p>
            <a:pPr fontAlgn="ctr"/>
            <a:r>
              <a:rPr lang="cs-CZ" dirty="0">
                <a:solidFill>
                  <a:srgbClr val="FF0000"/>
                </a:solidFill>
                <a:latin typeface="Arial" panose="020B0604020202020204" pitchFamily="34" charset="0"/>
                <a:cs typeface="Arial" panose="020B0604020202020204" pitchFamily="34" charset="0"/>
              </a:rPr>
              <a:t>hosté netající se postupovými ambicemi měli v zápase více šancí, ale nakonec se diváci dočkali branek až v penaltovém rozstřelu </a:t>
            </a:r>
          </a:p>
          <a:p>
            <a:pPr algn="ctr" fontAlgn="ctr"/>
            <a:r>
              <a:rPr lang="cs-CZ" sz="1600" u="sng" dirty="0">
                <a:solidFill>
                  <a:schemeClr val="accent6">
                    <a:lumMod val="50000"/>
                  </a:schemeClr>
                </a:solidFill>
                <a:latin typeface="Arial" panose="020B0604020202020204" pitchFamily="34" charset="0"/>
                <a:cs typeface="Arial" panose="020B0604020202020204" pitchFamily="34" charset="0"/>
              </a:rPr>
              <a:t>FK Ostrov - FK Meteor Praha VIII  4:3 </a:t>
            </a:r>
            <a:r>
              <a:rPr lang="cs-CZ" sz="1600" u="sng" dirty="0" err="1">
                <a:solidFill>
                  <a:schemeClr val="accent6">
                    <a:lumMod val="50000"/>
                  </a:schemeClr>
                </a:solidFill>
                <a:latin typeface="Arial" panose="020B0604020202020204" pitchFamily="34" charset="0"/>
                <a:cs typeface="Arial" panose="020B0604020202020204" pitchFamily="34" charset="0"/>
              </a:rPr>
              <a:t>pk</a:t>
            </a:r>
            <a:r>
              <a:rPr lang="cs-CZ" sz="1600" u="sng" dirty="0">
                <a:solidFill>
                  <a:schemeClr val="accent6">
                    <a:lumMod val="50000"/>
                  </a:schemeClr>
                </a:solidFill>
                <a:latin typeface="Arial" panose="020B0604020202020204" pitchFamily="34" charset="0"/>
                <a:cs typeface="Arial" panose="020B0604020202020204" pitchFamily="34" charset="0"/>
              </a:rPr>
              <a:t>(1:1)</a:t>
            </a:r>
          </a:p>
          <a:p>
            <a:pPr fontAlgn="ctr"/>
            <a:r>
              <a:rPr lang="cs-CZ" dirty="0">
                <a:solidFill>
                  <a:srgbClr val="FF0000"/>
                </a:solidFill>
                <a:latin typeface="Arial" panose="020B0604020202020204" pitchFamily="34" charset="0"/>
                <a:cs typeface="Arial" panose="020B0604020202020204" pitchFamily="34" charset="0"/>
              </a:rPr>
              <a:t>domácí vedli už 3:1 a hostům z Prahy hodně zatápěli. Ti však bojovali a 7 minut před koncem srovnali na konečných 3:3. </a:t>
            </a:r>
          </a:p>
          <a:p>
            <a:pPr algn="ctr" fontAlgn="ctr"/>
            <a:r>
              <a:rPr lang="cs-CZ" sz="1400" u="sng" dirty="0">
                <a:solidFill>
                  <a:schemeClr val="accent6">
                    <a:lumMod val="50000"/>
                  </a:schemeClr>
                </a:solidFill>
                <a:latin typeface="Arial" panose="020B0604020202020204" pitchFamily="34" charset="0"/>
                <a:cs typeface="Arial" panose="020B0604020202020204" pitchFamily="34" charset="0"/>
              </a:rPr>
              <a:t>FK Arsenal Česká. Lípa - SK Aritma Praha  0:2(0:2)</a:t>
            </a:r>
          </a:p>
          <a:p>
            <a:pPr fontAlgn="ctr"/>
            <a:r>
              <a:rPr lang="cs-CZ" dirty="0">
                <a:solidFill>
                  <a:srgbClr val="FF0000"/>
                </a:solidFill>
                <a:latin typeface="Arial" panose="020B0604020202020204" pitchFamily="34" charset="0"/>
                <a:cs typeface="Arial" panose="020B0604020202020204" pitchFamily="34" charset="0"/>
              </a:rPr>
              <a:t>zajímavostí je, že Arsenál nikdy Aritmu neporazil.  Hosté vstřelili do 22. minuty 2 góly a pak už nováčka do ničeho moc nepustili. Navíc Arsenál hrál od 72. minuty bez vyloučeného </a:t>
            </a:r>
            <a:r>
              <a:rPr lang="cs-CZ" dirty="0" err="1">
                <a:solidFill>
                  <a:srgbClr val="FF0000"/>
                </a:solidFill>
                <a:latin typeface="Arial" panose="020B0604020202020204" pitchFamily="34" charset="0"/>
                <a:cs typeface="Arial" panose="020B0604020202020204" pitchFamily="34" charset="0"/>
              </a:rPr>
              <a:t>Mígla</a:t>
            </a:r>
            <a:r>
              <a:rPr lang="cs-CZ" dirty="0">
                <a:solidFill>
                  <a:srgbClr val="FF0000"/>
                </a:solidFill>
                <a:latin typeface="Arial" panose="020B0604020202020204" pitchFamily="34" charset="0"/>
                <a:cs typeface="Arial" panose="020B0604020202020204" pitchFamily="34" charset="0"/>
              </a:rPr>
              <a:t>. </a:t>
            </a:r>
            <a:endParaRPr lang="cs-CZ" dirty="0">
              <a:solidFill>
                <a:srgbClr val="000000"/>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E63E0D24-6EDF-47F9-94D9-18F52AB2F4D6}"/>
              </a:ext>
            </a:extLst>
          </p:cNvPr>
          <p:cNvSpPr txBox="1"/>
          <p:nvPr/>
        </p:nvSpPr>
        <p:spPr>
          <a:xfrm>
            <a:off x="96386" y="19100"/>
            <a:ext cx="4752528" cy="677108"/>
          </a:xfrm>
          <a:prstGeom prst="rect">
            <a:avLst/>
          </a:prstGeom>
          <a:blipFill>
            <a:blip r:embed="rId4"/>
            <a:tile tx="0" ty="0" sx="100000" sy="100000" flip="none" algn="tl"/>
          </a:blipFill>
          <a:effectLst>
            <a:softEdge rad="0"/>
          </a:effectLst>
        </p:spPr>
        <p:txBody>
          <a:bodyPr wrap="square" rtlCol="0">
            <a:spAutoFit/>
          </a:bodyPr>
          <a:lstStyle/>
          <a:p>
            <a:pPr algn="ctr"/>
            <a:r>
              <a:rPr lang="cs-CZ" sz="1800" dirty="0">
                <a:solidFill>
                  <a:srgbClr val="0033CC"/>
                </a:solidFill>
                <a:latin typeface="Arial Black" panose="020B0A04020102020204" pitchFamily="34" charset="0"/>
              </a:rPr>
              <a:t>Výsledky úvodního kola divizní </a:t>
            </a:r>
            <a:r>
              <a:rPr lang="cs-CZ" sz="2000" dirty="0">
                <a:solidFill>
                  <a:srgbClr val="0033CC"/>
                </a:solidFill>
                <a:latin typeface="Arial Black" panose="020B0A04020102020204" pitchFamily="34" charset="0"/>
              </a:rPr>
              <a:t>soutěže dospělých</a:t>
            </a:r>
          </a:p>
        </p:txBody>
      </p:sp>
    </p:spTree>
    <p:extLst>
      <p:ext uri="{BB962C8B-B14F-4D97-AF65-F5344CB8AC3E}">
        <p14:creationId xmlns:p14="http://schemas.microsoft.com/office/powerpoint/2010/main" val="813560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016200" y="700387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28</a:t>
            </a:r>
          </a:p>
        </p:txBody>
      </p:sp>
      <p:sp>
        <p:nvSpPr>
          <p:cNvPr id="10" name="TextovéPole 9"/>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17</a:t>
            </a:r>
          </a:p>
        </p:txBody>
      </p:sp>
      <p:sp>
        <p:nvSpPr>
          <p:cNvPr id="2" name="TextovéPole 1"/>
          <p:cNvSpPr txBox="1"/>
          <p:nvPr/>
        </p:nvSpPr>
        <p:spPr>
          <a:xfrm>
            <a:off x="288008" y="451148"/>
            <a:ext cx="1296144" cy="400110"/>
          </a:xfrm>
          <a:prstGeom prst="rect">
            <a:avLst/>
          </a:prstGeom>
          <a:solidFill>
            <a:srgbClr val="99FFCC"/>
          </a:solidFill>
          <a:effectLst>
            <a:glow rad="101600">
              <a:srgbClr val="FFFF66">
                <a:alpha val="40000"/>
              </a:srgbClr>
            </a:glow>
            <a:softEdge rad="241300"/>
          </a:effectLst>
        </p:spPr>
        <p:txBody>
          <a:bodyPr wrap="square" rtlCol="0">
            <a:spAutoFit/>
          </a:bodyPr>
          <a:lstStyle/>
          <a:p>
            <a:pPr algn="ctr"/>
            <a:endParaRPr lang="cs-CZ" sz="2000" dirty="0">
              <a:latin typeface="Arial Black" panose="020B0A04020102020204" pitchFamily="34" charset="0"/>
            </a:endParaRPr>
          </a:p>
        </p:txBody>
      </p:sp>
      <p:sp>
        <p:nvSpPr>
          <p:cNvPr id="17" name="TextovéPole 16">
            <a:extLst>
              <a:ext uri="{FF2B5EF4-FFF2-40B4-BE49-F238E27FC236}">
                <a16:creationId xmlns:a16="http://schemas.microsoft.com/office/drawing/2014/main" id="{4061FDE4-6776-4C7F-AF7F-C946FAC3532C}"/>
              </a:ext>
            </a:extLst>
          </p:cNvPr>
          <p:cNvSpPr txBox="1"/>
          <p:nvPr/>
        </p:nvSpPr>
        <p:spPr>
          <a:xfrm>
            <a:off x="143992" y="1066115"/>
            <a:ext cx="4752528" cy="2985433"/>
          </a:xfrm>
          <a:prstGeom prst="rect">
            <a:avLst/>
          </a:prstGeom>
          <a:pattFill prst="pct30">
            <a:fgClr>
              <a:srgbClr val="66FF99"/>
            </a:fgClr>
            <a:bgClr>
              <a:schemeClr val="bg1"/>
            </a:bgClr>
          </a:pattFill>
          <a:ln w="31750">
            <a:solidFill>
              <a:srgbClr val="0000CC"/>
            </a:solidFill>
          </a:ln>
          <a:effectLst>
            <a:softEdge rad="0"/>
          </a:effectLst>
        </p:spPr>
        <p:txBody>
          <a:bodyPr wrap="square" rtlCol="0">
            <a:spAutoFit/>
          </a:bodyPr>
          <a:lstStyle/>
          <a:p>
            <a:pPr algn="ctr"/>
            <a:r>
              <a:rPr lang="cs-CZ" sz="2000" dirty="0">
                <a:highlight>
                  <a:srgbClr val="00FFFF"/>
                </a:highlight>
                <a:latin typeface="Arial Black" panose="020B0A04020102020204" pitchFamily="34" charset="0"/>
              </a:rPr>
              <a:t>Jakub Pícha r.1991</a:t>
            </a:r>
          </a:p>
          <a:p>
            <a:pPr algn="just"/>
            <a:r>
              <a:rPr lang="cs-CZ" sz="1400" dirty="0">
                <a:latin typeface="Arial" panose="020B0604020202020204" pitchFamily="34" charset="0"/>
                <a:cs typeface="Arial" panose="020B0604020202020204" pitchFamily="34" charset="0"/>
              </a:rPr>
              <a:t>Staronová tvář v našem týmu. Jakub ve Štětí už jeden rok působil. V roce 2013 pomohl SK Štětí k postupu do divize a až do jara 2014 než přestoupil do FK Ústí </a:t>
            </a:r>
            <a:r>
              <a:rPr lang="cs-CZ" sz="1400" dirty="0" err="1">
                <a:latin typeface="Arial" panose="020B0604020202020204" pitchFamily="34" charset="0"/>
                <a:cs typeface="Arial" panose="020B0604020202020204" pitchFamily="34" charset="0"/>
              </a:rPr>
              <a:t>n.L.</a:t>
            </a:r>
            <a:r>
              <a:rPr lang="cs-CZ" sz="1400" dirty="0">
                <a:latin typeface="Arial" panose="020B0604020202020204" pitchFamily="34" charset="0"/>
                <a:cs typeface="Arial" panose="020B0604020202020204" pitchFamily="34" charset="0"/>
              </a:rPr>
              <a:t> hrál půlroku divizi ve Štětí. Jeho kvality jsou známé a svědčí o tom jeho dřívější působení v FK Teplicích, FK Ústí </a:t>
            </a:r>
            <a:r>
              <a:rPr lang="cs-CZ" sz="1400" dirty="0" err="1">
                <a:latin typeface="Arial" panose="020B0604020202020204" pitchFamily="34" charset="0"/>
                <a:cs typeface="Arial" panose="020B0604020202020204" pitchFamily="34" charset="0"/>
              </a:rPr>
              <a:t>n.L.</a:t>
            </a:r>
            <a:r>
              <a:rPr lang="cs-CZ" sz="1400" dirty="0">
                <a:latin typeface="Arial" panose="020B0604020202020204" pitchFamily="34" charset="0"/>
                <a:cs typeface="Arial" panose="020B0604020202020204" pitchFamily="34" charset="0"/>
              </a:rPr>
              <a:t> V mládežnických letech i několikrát reprezentoval ČR. Přišel k nám z FK Jílové. </a:t>
            </a:r>
          </a:p>
          <a:p>
            <a:pPr algn="just"/>
            <a:endParaRPr lang="cs-CZ" sz="1400" dirty="0">
              <a:latin typeface="Arial" panose="020B0604020202020204" pitchFamily="34" charset="0"/>
              <a:cs typeface="Arial" panose="020B0604020202020204" pitchFamily="34" charset="0"/>
            </a:endParaRPr>
          </a:p>
          <a:p>
            <a:pPr algn="just"/>
            <a:endParaRPr lang="cs-CZ" sz="1400" dirty="0">
              <a:latin typeface="Arial" panose="020B0604020202020204" pitchFamily="34" charset="0"/>
              <a:cs typeface="Arial" panose="020B0604020202020204" pitchFamily="34" charset="0"/>
            </a:endParaRPr>
          </a:p>
          <a:p>
            <a:pPr algn="just"/>
            <a:endParaRPr lang="cs-CZ" sz="1400" dirty="0">
              <a:latin typeface="Arial" panose="020B0604020202020204" pitchFamily="34" charset="0"/>
              <a:cs typeface="Arial" panose="020B0604020202020204" pitchFamily="34" charset="0"/>
            </a:endParaRPr>
          </a:p>
          <a:p>
            <a:pPr algn="just"/>
            <a:endParaRPr lang="cs-CZ" sz="1400" dirty="0">
              <a:latin typeface="Arial" panose="020B0604020202020204" pitchFamily="34" charset="0"/>
              <a:cs typeface="Arial" panose="020B0604020202020204" pitchFamily="34" charset="0"/>
            </a:endParaRPr>
          </a:p>
          <a:p>
            <a:pPr algn="just"/>
            <a:endParaRPr lang="cs-CZ" sz="1400" dirty="0">
              <a:latin typeface="Arial" panose="020B0604020202020204" pitchFamily="34" charset="0"/>
              <a:cs typeface="Arial" panose="020B0604020202020204" pitchFamily="34" charset="0"/>
            </a:endParaRPr>
          </a:p>
        </p:txBody>
      </p:sp>
      <p:pic>
        <p:nvPicPr>
          <p:cNvPr id="18" name="Obrázek 17">
            <a:extLst>
              <a:ext uri="{FF2B5EF4-FFF2-40B4-BE49-F238E27FC236}">
                <a16:creationId xmlns:a16="http://schemas.microsoft.com/office/drawing/2014/main" id="{588FD7BD-B9ED-4276-93FF-7377A227994D}"/>
              </a:ext>
            </a:extLst>
          </p:cNvPr>
          <p:cNvPicPr>
            <a:picLocks noChangeAspect="1"/>
          </p:cNvPicPr>
          <p:nvPr/>
        </p:nvPicPr>
        <p:blipFill>
          <a:blip r:embed="rId2"/>
          <a:stretch>
            <a:fillRect/>
          </a:stretch>
        </p:blipFill>
        <p:spPr>
          <a:xfrm>
            <a:off x="2520256" y="2930522"/>
            <a:ext cx="803165" cy="1022781"/>
          </a:xfrm>
          <a:prstGeom prst="rect">
            <a:avLst/>
          </a:prstGeom>
          <a:ln w="19050">
            <a:solidFill>
              <a:srgbClr val="0000CC"/>
            </a:solidFill>
          </a:ln>
        </p:spPr>
      </p:pic>
      <p:sp>
        <p:nvSpPr>
          <p:cNvPr id="19" name="TextovéPole 18">
            <a:extLst>
              <a:ext uri="{FF2B5EF4-FFF2-40B4-BE49-F238E27FC236}">
                <a16:creationId xmlns:a16="http://schemas.microsoft.com/office/drawing/2014/main" id="{7BD413C6-E5AC-447E-8892-FAAABC72EFB7}"/>
              </a:ext>
            </a:extLst>
          </p:cNvPr>
          <p:cNvSpPr txBox="1"/>
          <p:nvPr/>
        </p:nvSpPr>
        <p:spPr>
          <a:xfrm>
            <a:off x="143992" y="4161879"/>
            <a:ext cx="4752528" cy="2769989"/>
          </a:xfrm>
          <a:prstGeom prst="rect">
            <a:avLst/>
          </a:prstGeom>
          <a:pattFill prst="dashHorz">
            <a:fgClr>
              <a:srgbClr val="FF6600"/>
            </a:fgClr>
            <a:bgClr>
              <a:schemeClr val="bg1"/>
            </a:bgClr>
          </a:pattFill>
          <a:ln w="31750">
            <a:solidFill>
              <a:srgbClr val="0000CC"/>
            </a:solidFill>
          </a:ln>
          <a:effectLst>
            <a:softEdge rad="0"/>
          </a:effectLst>
        </p:spPr>
        <p:txBody>
          <a:bodyPr wrap="square" rtlCol="0">
            <a:spAutoFit/>
          </a:bodyPr>
          <a:lstStyle/>
          <a:p>
            <a:pPr algn="ctr"/>
            <a:r>
              <a:rPr lang="cs-CZ" sz="2000" dirty="0">
                <a:highlight>
                  <a:srgbClr val="00FFFF"/>
                </a:highlight>
                <a:latin typeface="Arial Black" panose="020B0A04020102020204" pitchFamily="34" charset="0"/>
              </a:rPr>
              <a:t>Vít Kala r.1986</a:t>
            </a:r>
          </a:p>
          <a:p>
            <a:pPr algn="just"/>
            <a:r>
              <a:rPr lang="cs-CZ" sz="1400" dirty="0">
                <a:latin typeface="Arial" panose="020B0604020202020204" pitchFamily="34" charset="0"/>
                <a:cs typeface="Arial" panose="020B0604020202020204" pitchFamily="34" charset="0"/>
              </a:rPr>
              <a:t>Přišel k nám z nedaleké Roudnice </a:t>
            </a:r>
            <a:r>
              <a:rPr lang="cs-CZ" sz="1400" dirty="0" err="1">
                <a:latin typeface="Arial" panose="020B0604020202020204" pitchFamily="34" charset="0"/>
                <a:cs typeface="Arial" panose="020B0604020202020204" pitchFamily="34" charset="0"/>
              </a:rPr>
              <a:t>n.L.</a:t>
            </a:r>
            <a:r>
              <a:rPr lang="cs-CZ" sz="1400" dirty="0">
                <a:latin typeface="Arial" panose="020B0604020202020204" pitchFamily="34" charset="0"/>
                <a:cs typeface="Arial" panose="020B0604020202020204" pitchFamily="34" charset="0"/>
              </a:rPr>
              <a:t>, ale také on již za naše mužstvo hrál. Bylo to v ročníku 2013/2014 při naší účastí v divizní soutěži. Pak se vrátil do Roudnice </a:t>
            </a:r>
            <a:r>
              <a:rPr lang="cs-CZ" sz="1400" dirty="0" err="1">
                <a:latin typeface="Arial" panose="020B0604020202020204" pitchFamily="34" charset="0"/>
                <a:cs typeface="Arial" panose="020B0604020202020204" pitchFamily="34" charset="0"/>
              </a:rPr>
              <a:t>n.L.</a:t>
            </a:r>
            <a:r>
              <a:rPr lang="cs-CZ" sz="1400" dirty="0">
                <a:latin typeface="Arial" panose="020B0604020202020204" pitchFamily="34" charset="0"/>
                <a:cs typeface="Arial" panose="020B0604020202020204" pitchFamily="34" charset="0"/>
              </a:rPr>
              <a:t> a odtud zase odešel do sousedních Hrobců, kde se zasloužil o postup této obce do divizní soutěže. Univerzální hráč, který dokáže hrát jak v útoku, tak i v obraně. </a:t>
            </a:r>
          </a:p>
          <a:p>
            <a:pPr algn="just"/>
            <a:endParaRPr lang="cs-CZ" sz="1400" dirty="0">
              <a:latin typeface="Arial" panose="020B0604020202020204" pitchFamily="34" charset="0"/>
              <a:cs typeface="Arial" panose="020B0604020202020204" pitchFamily="34" charset="0"/>
            </a:endParaRPr>
          </a:p>
          <a:p>
            <a:pPr algn="just"/>
            <a:endParaRPr lang="cs-CZ" sz="1400" dirty="0">
              <a:latin typeface="Arial" panose="020B0604020202020204" pitchFamily="34" charset="0"/>
              <a:cs typeface="Arial" panose="020B0604020202020204" pitchFamily="34" charset="0"/>
            </a:endParaRPr>
          </a:p>
          <a:p>
            <a:pPr algn="just"/>
            <a:endParaRPr lang="cs-CZ" sz="1400" dirty="0">
              <a:latin typeface="Arial" panose="020B0604020202020204" pitchFamily="34" charset="0"/>
              <a:cs typeface="Arial" panose="020B0604020202020204" pitchFamily="34" charset="0"/>
            </a:endParaRPr>
          </a:p>
          <a:p>
            <a:pPr algn="just"/>
            <a:r>
              <a:rPr lang="cs-CZ" sz="1400" dirty="0">
                <a:latin typeface="Arial" panose="020B0604020202020204" pitchFamily="34" charset="0"/>
                <a:cs typeface="Arial" panose="020B0604020202020204" pitchFamily="34" charset="0"/>
              </a:rPr>
              <a:t> </a:t>
            </a:r>
          </a:p>
        </p:txBody>
      </p:sp>
      <p:sp>
        <p:nvSpPr>
          <p:cNvPr id="21" name="TextovéPole 20">
            <a:extLst>
              <a:ext uri="{FF2B5EF4-FFF2-40B4-BE49-F238E27FC236}">
                <a16:creationId xmlns:a16="http://schemas.microsoft.com/office/drawing/2014/main" id="{4805AEA2-EDD5-41E5-8825-D6C81D2C56BA}"/>
              </a:ext>
            </a:extLst>
          </p:cNvPr>
          <p:cNvSpPr txBox="1"/>
          <p:nvPr/>
        </p:nvSpPr>
        <p:spPr>
          <a:xfrm>
            <a:off x="105725" y="124207"/>
            <a:ext cx="4720502" cy="830997"/>
          </a:xfrm>
          <a:prstGeom prst="rect">
            <a:avLst/>
          </a:prstGeom>
          <a:solidFill>
            <a:schemeClr val="bg1">
              <a:lumMod val="85000"/>
            </a:schemeClr>
          </a:solidFill>
          <a:effectLst>
            <a:glow rad="63500">
              <a:schemeClr val="accent2">
                <a:satMod val="175000"/>
                <a:alpha val="40000"/>
              </a:schemeClr>
            </a:glow>
            <a:softEdge rad="368300"/>
          </a:effectLst>
        </p:spPr>
        <p:txBody>
          <a:bodyPr wrap="square" rtlCol="0">
            <a:spAutoFit/>
          </a:bodyPr>
          <a:lstStyle/>
          <a:p>
            <a:pPr algn="ctr"/>
            <a:r>
              <a:rPr lang="cs-CZ" sz="2400" dirty="0">
                <a:solidFill>
                  <a:srgbClr val="C00000"/>
                </a:solidFill>
                <a:latin typeface="Berlin Sans FB Demi" panose="020E0802020502020306" pitchFamily="34" charset="0"/>
              </a:rPr>
              <a:t>Kukátko  2 na nové hráče v mužstvu dospělých</a:t>
            </a:r>
          </a:p>
        </p:txBody>
      </p:sp>
      <p:pic>
        <p:nvPicPr>
          <p:cNvPr id="3" name="Obrázek 2">
            <a:extLst>
              <a:ext uri="{FF2B5EF4-FFF2-40B4-BE49-F238E27FC236}">
                <a16:creationId xmlns:a16="http://schemas.microsoft.com/office/drawing/2014/main" id="{05807D20-9283-47B4-B25C-64D85CC9C6E8}"/>
              </a:ext>
            </a:extLst>
          </p:cNvPr>
          <p:cNvPicPr>
            <a:picLocks noChangeAspect="1"/>
          </p:cNvPicPr>
          <p:nvPr/>
        </p:nvPicPr>
        <p:blipFill>
          <a:blip r:embed="rId3"/>
          <a:stretch>
            <a:fillRect/>
          </a:stretch>
        </p:blipFill>
        <p:spPr>
          <a:xfrm>
            <a:off x="3168328" y="5779740"/>
            <a:ext cx="800493" cy="1011149"/>
          </a:xfrm>
          <a:prstGeom prst="rect">
            <a:avLst/>
          </a:prstGeom>
          <a:ln w="25400">
            <a:solidFill>
              <a:schemeClr val="accent1"/>
            </a:solidFill>
          </a:ln>
        </p:spPr>
      </p:pic>
      <p:graphicFrame>
        <p:nvGraphicFramePr>
          <p:cNvPr id="4" name="Tabulka 3"/>
          <p:cNvGraphicFramePr>
            <a:graphicFrameLocks noGrp="1"/>
          </p:cNvGraphicFramePr>
          <p:nvPr>
            <p:extLst>
              <p:ext uri="{D42A27DB-BD31-4B8C-83A1-F6EECF244321}">
                <p14:modId xmlns:p14="http://schemas.microsoft.com/office/powerpoint/2010/main" val="444499302"/>
              </p:ext>
            </p:extLst>
          </p:nvPr>
        </p:nvGraphicFramePr>
        <p:xfrm>
          <a:off x="5432602" y="124208"/>
          <a:ext cx="4720502" cy="4178721"/>
        </p:xfrm>
        <a:graphic>
          <a:graphicData uri="http://schemas.openxmlformats.org/drawingml/2006/table">
            <a:tbl>
              <a:tblPr/>
              <a:tblGrid>
                <a:gridCol w="220328">
                  <a:extLst>
                    <a:ext uri="{9D8B030D-6E8A-4147-A177-3AD203B41FA5}">
                      <a16:colId xmlns:a16="http://schemas.microsoft.com/office/drawing/2014/main" val="205912571"/>
                    </a:ext>
                  </a:extLst>
                </a:gridCol>
                <a:gridCol w="418620">
                  <a:extLst>
                    <a:ext uri="{9D8B030D-6E8A-4147-A177-3AD203B41FA5}">
                      <a16:colId xmlns:a16="http://schemas.microsoft.com/office/drawing/2014/main" val="3959085003"/>
                    </a:ext>
                  </a:extLst>
                </a:gridCol>
                <a:gridCol w="1346746">
                  <a:extLst>
                    <a:ext uri="{9D8B030D-6E8A-4147-A177-3AD203B41FA5}">
                      <a16:colId xmlns:a16="http://schemas.microsoft.com/office/drawing/2014/main" val="3890986060"/>
                    </a:ext>
                  </a:extLst>
                </a:gridCol>
                <a:gridCol w="352523">
                  <a:extLst>
                    <a:ext uri="{9D8B030D-6E8A-4147-A177-3AD203B41FA5}">
                      <a16:colId xmlns:a16="http://schemas.microsoft.com/office/drawing/2014/main" val="1333986536"/>
                    </a:ext>
                  </a:extLst>
                </a:gridCol>
                <a:gridCol w="341507">
                  <a:extLst>
                    <a:ext uri="{9D8B030D-6E8A-4147-A177-3AD203B41FA5}">
                      <a16:colId xmlns:a16="http://schemas.microsoft.com/office/drawing/2014/main" val="3255035033"/>
                    </a:ext>
                  </a:extLst>
                </a:gridCol>
                <a:gridCol w="220328">
                  <a:extLst>
                    <a:ext uri="{9D8B030D-6E8A-4147-A177-3AD203B41FA5}">
                      <a16:colId xmlns:a16="http://schemas.microsoft.com/office/drawing/2014/main" val="1500018333"/>
                    </a:ext>
                  </a:extLst>
                </a:gridCol>
                <a:gridCol w="418620">
                  <a:extLst>
                    <a:ext uri="{9D8B030D-6E8A-4147-A177-3AD203B41FA5}">
                      <a16:colId xmlns:a16="http://schemas.microsoft.com/office/drawing/2014/main" val="1652663417"/>
                    </a:ext>
                  </a:extLst>
                </a:gridCol>
                <a:gridCol w="220328">
                  <a:extLst>
                    <a:ext uri="{9D8B030D-6E8A-4147-A177-3AD203B41FA5}">
                      <a16:colId xmlns:a16="http://schemas.microsoft.com/office/drawing/2014/main" val="212152473"/>
                    </a:ext>
                  </a:extLst>
                </a:gridCol>
                <a:gridCol w="550816">
                  <a:extLst>
                    <a:ext uri="{9D8B030D-6E8A-4147-A177-3AD203B41FA5}">
                      <a16:colId xmlns:a16="http://schemas.microsoft.com/office/drawing/2014/main" val="2837443749"/>
                    </a:ext>
                  </a:extLst>
                </a:gridCol>
                <a:gridCol w="355277">
                  <a:extLst>
                    <a:ext uri="{9D8B030D-6E8A-4147-A177-3AD203B41FA5}">
                      <a16:colId xmlns:a16="http://schemas.microsoft.com/office/drawing/2014/main" val="3089012425"/>
                    </a:ext>
                  </a:extLst>
                </a:gridCol>
                <a:gridCol w="275409">
                  <a:extLst>
                    <a:ext uri="{9D8B030D-6E8A-4147-A177-3AD203B41FA5}">
                      <a16:colId xmlns:a16="http://schemas.microsoft.com/office/drawing/2014/main" val="3250058242"/>
                    </a:ext>
                  </a:extLst>
                </a:gridCol>
              </a:tblGrid>
              <a:tr h="12855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971193744"/>
                  </a:ext>
                </a:extLst>
              </a:tr>
              <a:tr h="159987">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gridSpan="9">
                  <a:txBody>
                    <a:bodyPr/>
                    <a:lstStyle/>
                    <a:p>
                      <a:pPr algn="ctr" fontAlgn="ctr"/>
                      <a:r>
                        <a:rPr lang="pl-PL" sz="1400" b="1" i="0" u="none" strike="noStrike" dirty="0" err="1">
                          <a:solidFill>
                            <a:srgbClr val="0000CC"/>
                          </a:solidFill>
                          <a:effectLst/>
                          <a:latin typeface="Calibri" panose="020F0502020204030204" pitchFamily="34" charset="0"/>
                        </a:rPr>
                        <a:t>Divize</a:t>
                      </a:r>
                      <a:r>
                        <a:rPr lang="pl-PL" sz="1400" b="1" i="0" u="none" strike="noStrike" dirty="0">
                          <a:solidFill>
                            <a:srgbClr val="0000CC"/>
                          </a:solidFill>
                          <a:effectLst/>
                          <a:latin typeface="Calibri" panose="020F0502020204030204" pitchFamily="34" charset="0"/>
                        </a:rPr>
                        <a:t> </a:t>
                      </a:r>
                      <a:r>
                        <a:rPr lang="pl-PL" sz="1400" b="1" i="0" u="none" strike="noStrike" dirty="0" err="1">
                          <a:solidFill>
                            <a:srgbClr val="0000CC"/>
                          </a:solidFill>
                          <a:effectLst/>
                          <a:latin typeface="Calibri" panose="020F0502020204030204" pitchFamily="34" charset="0"/>
                        </a:rPr>
                        <a:t>dospělých</a:t>
                      </a:r>
                      <a:r>
                        <a:rPr lang="pl-PL" sz="1400" b="1" i="0" u="none" strike="noStrike" dirty="0">
                          <a:solidFill>
                            <a:srgbClr val="0000CC"/>
                          </a:solidFill>
                          <a:effectLst/>
                          <a:latin typeface="Calibri" panose="020F0502020204030204" pitchFamily="34" charset="0"/>
                        </a:rPr>
                        <a:t> 2019-2020 po 1 kole </a:t>
                      </a:r>
                    </a:p>
                  </a:txBody>
                  <a:tcPr marL="9525" marR="9525" marT="9525" marB="0" anchor="ctr">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89718338"/>
                  </a:ext>
                </a:extLst>
              </a:tr>
              <a:tr h="146224">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dirty="0">
                          <a:solidFill>
                            <a:srgbClr val="000000"/>
                          </a:solidFill>
                          <a:effectLst/>
                          <a:latin typeface="Arial" panose="020B0604020202020204" pitchFamily="34" charset="0"/>
                        </a:rPr>
                        <a:t>SK Český Brod</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5:1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467324046"/>
                  </a:ext>
                </a:extLst>
              </a:tr>
              <a:tr h="146224">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effectLst/>
                          <a:latin typeface="Arial" panose="020B0604020202020204" pitchFamily="34" charset="0"/>
                        </a:rPr>
                        <a:t>FK Baník Souš</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085536105"/>
                  </a:ext>
                </a:extLst>
              </a:tr>
              <a:tr h="146224">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dirty="0">
                          <a:solidFill>
                            <a:srgbClr val="000000"/>
                          </a:solidFill>
                          <a:effectLst/>
                          <a:latin typeface="Arial" panose="020B0604020202020204" pitchFamily="34" charset="0"/>
                        </a:rPr>
                        <a:t>SK Slaný</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192963295"/>
                  </a:ext>
                </a:extLst>
              </a:tr>
              <a:tr h="146224">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effectLst/>
                          <a:latin typeface="Arial" panose="020B0604020202020204" pitchFamily="34" charset="0"/>
                        </a:rPr>
                        <a:t>SK Aritma Praha</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868032343"/>
                  </a:ext>
                </a:extLst>
              </a:tr>
              <a:tr h="265147">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dirty="0">
                          <a:solidFill>
                            <a:srgbClr val="000000"/>
                          </a:solidFill>
                          <a:effectLst/>
                          <a:latin typeface="Arial" panose="020B0604020202020204" pitchFamily="34" charset="0"/>
                        </a:rPr>
                        <a:t>FK Olympie Březová</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247352314"/>
                  </a:ext>
                </a:extLst>
              </a:tr>
              <a:tr h="283847">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effectLst/>
                          <a:latin typeface="Arial" panose="020B0604020202020204" pitchFamily="34" charset="0"/>
                        </a:rPr>
                        <a:t>Fotbalový klub Ostrov</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379851043"/>
                  </a:ext>
                </a:extLst>
              </a:tr>
              <a:tr h="283847">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dirty="0">
                          <a:solidFill>
                            <a:srgbClr val="000000"/>
                          </a:solidFill>
                          <a:effectLst/>
                          <a:latin typeface="Arial" panose="020B0604020202020204" pitchFamily="34" charset="0"/>
                        </a:rPr>
                        <a:t>Fotbalový klub Brandýs </a:t>
                      </a:r>
                      <a:r>
                        <a:rPr lang="cs-CZ" sz="1000" b="1" i="0" u="none" strike="noStrike" dirty="0" err="1">
                          <a:solidFill>
                            <a:srgbClr val="000000"/>
                          </a:solidFill>
                          <a:effectLst/>
                          <a:latin typeface="Arial" panose="020B0604020202020204" pitchFamily="34" charset="0"/>
                        </a:rPr>
                        <a:t>n.L.</a:t>
                      </a:r>
                      <a:endParaRPr lang="cs-CZ" sz="1000" b="1"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805511496"/>
                  </a:ext>
                </a:extLst>
              </a:tr>
              <a:tr h="146224">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effectLst/>
                          <a:latin typeface="Arial" panose="020B0604020202020204" pitchFamily="34" charset="0"/>
                        </a:rPr>
                        <a:t>MFK Dobříš</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019514546"/>
                  </a:ext>
                </a:extLst>
              </a:tr>
              <a:tr h="265147">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dirty="0">
                          <a:solidFill>
                            <a:srgbClr val="000000"/>
                          </a:solidFill>
                          <a:effectLst/>
                          <a:latin typeface="Arial" panose="020B0604020202020204" pitchFamily="34" charset="0"/>
                        </a:rPr>
                        <a:t>FK Meteor Praha VIII </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364573780"/>
                  </a:ext>
                </a:extLst>
              </a:tr>
              <a:tr h="283847">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effectLst/>
                          <a:latin typeface="Arial" panose="020B0604020202020204" pitchFamily="34" charset="0"/>
                        </a:rPr>
                        <a:t>FK Neratovice-</a:t>
                      </a:r>
                      <a:r>
                        <a:rPr lang="cs-CZ" sz="1000" b="1" i="0" u="none" strike="noStrike" dirty="0" err="1">
                          <a:solidFill>
                            <a:srgbClr val="000000"/>
                          </a:solidFill>
                          <a:effectLst/>
                          <a:latin typeface="Arial" panose="020B0604020202020204" pitchFamily="34" charset="0"/>
                        </a:rPr>
                        <a:t>Byškovice</a:t>
                      </a:r>
                      <a:endParaRPr lang="cs-CZ" sz="1000" b="1"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477994854"/>
                  </a:ext>
                </a:extLst>
              </a:tr>
              <a:tr h="146224">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dirty="0">
                          <a:solidFill>
                            <a:srgbClr val="000000"/>
                          </a:solidFill>
                          <a:effectLst/>
                          <a:latin typeface="Arial" panose="020B0604020202020204" pitchFamily="34" charset="0"/>
                        </a:rPr>
                        <a:t>FC Chomutov</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179993326"/>
                  </a:ext>
                </a:extLst>
              </a:tr>
              <a:tr h="146224">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effectLst/>
                          <a:latin typeface="Arial" panose="020B0604020202020204" pitchFamily="34" charset="0"/>
                        </a:rPr>
                        <a:t>SK Kladno</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161934780"/>
                  </a:ext>
                </a:extLst>
              </a:tr>
              <a:tr h="265147">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dirty="0">
                          <a:solidFill>
                            <a:srgbClr val="000000"/>
                          </a:solidFill>
                          <a:effectLst/>
                          <a:latin typeface="Arial" panose="020B0604020202020204" pitchFamily="34" charset="0"/>
                        </a:rPr>
                        <a:t>TJ </a:t>
                      </a:r>
                      <a:r>
                        <a:rPr lang="cs-CZ" sz="1000" b="1" i="0" u="none" strike="noStrike" dirty="0" err="1">
                          <a:solidFill>
                            <a:srgbClr val="000000"/>
                          </a:solidFill>
                          <a:effectLst/>
                          <a:latin typeface="Arial" panose="020B0604020202020204" pitchFamily="34" charset="0"/>
                        </a:rPr>
                        <a:t>Tatran</a:t>
                      </a:r>
                      <a:r>
                        <a:rPr lang="cs-CZ" sz="1000" b="1" i="0" u="none" strike="noStrike" dirty="0">
                          <a:solidFill>
                            <a:srgbClr val="000000"/>
                          </a:solidFill>
                          <a:effectLst/>
                          <a:latin typeface="Arial" panose="020B0604020202020204" pitchFamily="34" charset="0"/>
                        </a:rPr>
                        <a:t> Rakovník</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054215273"/>
                  </a:ext>
                </a:extLst>
              </a:tr>
              <a:tr h="283847">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effectLst/>
                          <a:latin typeface="Arial" panose="020B0604020202020204" pitchFamily="34" charset="0"/>
                        </a:rPr>
                        <a:t>FK Arsenal Česká Lípa</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345106551"/>
                  </a:ext>
                </a:extLst>
              </a:tr>
              <a:tr h="173749">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FF0000"/>
                          </a:solidFill>
                          <a:effectLst/>
                          <a:latin typeface="Arial" panose="020B0604020202020204" pitchFamily="34" charset="0"/>
                        </a:rPr>
                        <a:t>15.</a:t>
                      </a:r>
                    </a:p>
                  </a:txBody>
                  <a:tcPr marL="9525" marR="9525" marT="9525" marB="0" anchor="ctr">
                    <a:lnL>
                      <a:noFill/>
                    </a:lnL>
                    <a:lnR>
                      <a:noFill/>
                    </a:lnR>
                    <a:lnT>
                      <a:noFill/>
                    </a:lnT>
                    <a:lnB>
                      <a:noFill/>
                    </a:lnB>
                    <a:solidFill>
                      <a:srgbClr val="99FF33"/>
                    </a:solidFill>
                  </a:tcPr>
                </a:tc>
                <a:tc>
                  <a:txBody>
                    <a:bodyPr/>
                    <a:lstStyle/>
                    <a:p>
                      <a:pPr algn="l" fontAlgn="ctr"/>
                      <a:r>
                        <a:rPr lang="cs-CZ" sz="1200" b="1" i="0" u="none" strike="noStrike" dirty="0">
                          <a:solidFill>
                            <a:srgbClr val="FF0000"/>
                          </a:solidFill>
                          <a:effectLst/>
                          <a:latin typeface="Arial" panose="020B0604020202020204" pitchFamily="34" charset="0"/>
                        </a:rPr>
                        <a:t>SK Štětí</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FF0000"/>
                          </a:solidFill>
                          <a:effectLst/>
                          <a:latin typeface="Arial" panose="020B0604020202020204" pitchFamily="34" charset="0"/>
                        </a:rPr>
                        <a:t>1:4</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59645401"/>
                  </a:ext>
                </a:extLst>
              </a:tr>
              <a:tr h="283847">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effectLst/>
                          <a:latin typeface="Arial" panose="020B0604020202020204" pitchFamily="34" charset="0"/>
                        </a:rPr>
                        <a:t>Fotbalový klub SEKO Louny</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434741085"/>
                  </a:ext>
                </a:extLst>
              </a:tr>
              <a:tr h="12855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383331945"/>
                  </a:ext>
                </a:extLst>
              </a:tr>
            </a:tbl>
          </a:graphicData>
        </a:graphic>
      </p:graphicFrame>
      <p:sp>
        <p:nvSpPr>
          <p:cNvPr id="5" name="TextovéPole 4">
            <a:extLst>
              <a:ext uri="{FF2B5EF4-FFF2-40B4-BE49-F238E27FC236}">
                <a16:creationId xmlns:a16="http://schemas.microsoft.com/office/drawing/2014/main" id="{9180BB16-C56F-4C9C-A7E0-1E1F41311CCE}"/>
              </a:ext>
            </a:extLst>
          </p:cNvPr>
          <p:cNvSpPr txBox="1"/>
          <p:nvPr/>
        </p:nvSpPr>
        <p:spPr>
          <a:xfrm>
            <a:off x="6269466" y="2930522"/>
            <a:ext cx="184731" cy="400110"/>
          </a:xfrm>
          <a:prstGeom prst="rect">
            <a:avLst/>
          </a:prstGeom>
          <a:solidFill>
            <a:srgbClr val="99FFCC"/>
          </a:solidFill>
          <a:effectLst>
            <a:glow rad="101600">
              <a:srgbClr val="FFFF66">
                <a:alpha val="40000"/>
              </a:srgbClr>
            </a:glow>
            <a:softEdge rad="241300"/>
          </a:effectLst>
        </p:spPr>
        <p:txBody>
          <a:bodyPr wrap="none" rtlCol="0">
            <a:spAutoFit/>
          </a:bodyPr>
          <a:lstStyle/>
          <a:p>
            <a:pPr algn="ctr"/>
            <a:endParaRPr lang="cs-CZ" sz="2000" dirty="0">
              <a:latin typeface="Arial Black" panose="020B0A04020102020204" pitchFamily="34" charset="0"/>
            </a:endParaRPr>
          </a:p>
        </p:txBody>
      </p:sp>
      <p:sp>
        <p:nvSpPr>
          <p:cNvPr id="6" name="TextovéPole 5">
            <a:extLst>
              <a:ext uri="{FF2B5EF4-FFF2-40B4-BE49-F238E27FC236}">
                <a16:creationId xmlns:a16="http://schemas.microsoft.com/office/drawing/2014/main" id="{ECC74FD2-5ABD-4854-A396-2D94827D0009}"/>
              </a:ext>
            </a:extLst>
          </p:cNvPr>
          <p:cNvSpPr txBox="1"/>
          <p:nvPr/>
        </p:nvSpPr>
        <p:spPr>
          <a:xfrm>
            <a:off x="5488597" y="4469075"/>
            <a:ext cx="4608512" cy="2246769"/>
          </a:xfrm>
          <a:prstGeom prst="rect">
            <a:avLst/>
          </a:prstGeom>
          <a:solidFill>
            <a:schemeClr val="accent1">
              <a:lumMod val="20000"/>
              <a:lumOff val="80000"/>
            </a:schemeClr>
          </a:solidFill>
          <a:effectLst>
            <a:softEdge rad="0"/>
          </a:effectLst>
        </p:spPr>
        <p:txBody>
          <a:bodyPr wrap="square" rtlCol="0">
            <a:spAutoFit/>
          </a:bodyPr>
          <a:lstStyle/>
          <a:p>
            <a:pPr algn="just"/>
            <a:r>
              <a:rPr lang="cs-CZ" sz="1400" dirty="0">
                <a:latin typeface="Verdana Pro Cond Black" panose="020B0A06030504040204" pitchFamily="34" charset="0"/>
              </a:rPr>
              <a:t>První kolo fotbalové divize je za námi. Ještě sice jak na tom které mužstvo je moc nenapovědělo, ale už se lze v tabulce podívat jak to komu pálí a kdo naopak na první branku v sezóně musí ještě čekat.  Rozstřílel se Český Brod a to hlavně ve 2. poločase.  Naopak jsou ještě 4 týmy, které se v normální hrací době netrefily ani jednou.  Brandýs, Dobříš, Neratovice, Chomutov.  V 1. kole byly k vidění také 3 červené karty. V Brandýse, České Brodě a České Lípě. </a:t>
            </a:r>
          </a:p>
        </p:txBody>
      </p:sp>
    </p:spTree>
    <p:extLst>
      <p:ext uri="{BB962C8B-B14F-4D97-AF65-F5344CB8AC3E}">
        <p14:creationId xmlns:p14="http://schemas.microsoft.com/office/powerpoint/2010/main" val="3030898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18</a:t>
            </a:r>
          </a:p>
        </p:txBody>
      </p:sp>
      <p:sp>
        <p:nvSpPr>
          <p:cNvPr id="13" name="TextovéPole 12"/>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27</a:t>
            </a:r>
          </a:p>
        </p:txBody>
      </p:sp>
      <p:sp>
        <p:nvSpPr>
          <p:cNvPr id="10" name="TextovéPole 9">
            <a:extLst>
              <a:ext uri="{FF2B5EF4-FFF2-40B4-BE49-F238E27FC236}">
                <a16:creationId xmlns:a16="http://schemas.microsoft.com/office/drawing/2014/main" id="{DEB381C9-02F4-4EAE-AE5A-83F41A0653CB}"/>
              </a:ext>
            </a:extLst>
          </p:cNvPr>
          <p:cNvSpPr txBox="1"/>
          <p:nvPr/>
        </p:nvSpPr>
        <p:spPr>
          <a:xfrm>
            <a:off x="5407226" y="1080052"/>
            <a:ext cx="4752528" cy="2985433"/>
          </a:xfrm>
          <a:prstGeom prst="rect">
            <a:avLst/>
          </a:prstGeom>
          <a:pattFill prst="dashUpDiag">
            <a:fgClr>
              <a:srgbClr val="FFFF00"/>
            </a:fgClr>
            <a:bgClr>
              <a:schemeClr val="bg1"/>
            </a:bgClr>
          </a:pattFill>
          <a:ln w="31750">
            <a:solidFill>
              <a:srgbClr val="0000CC"/>
            </a:solidFill>
          </a:ln>
          <a:effectLst>
            <a:softEdge rad="0"/>
          </a:effectLst>
        </p:spPr>
        <p:txBody>
          <a:bodyPr wrap="square" rtlCol="0">
            <a:spAutoFit/>
          </a:bodyPr>
          <a:lstStyle/>
          <a:p>
            <a:pPr algn="ctr"/>
            <a:r>
              <a:rPr lang="cs-CZ" sz="2000" dirty="0">
                <a:highlight>
                  <a:srgbClr val="FF0000"/>
                </a:highlight>
                <a:latin typeface="Arial Black" panose="020B0A04020102020204" pitchFamily="34" charset="0"/>
              </a:rPr>
              <a:t>Jiří Neuman r.1985</a:t>
            </a:r>
          </a:p>
          <a:p>
            <a:pPr algn="just"/>
            <a:r>
              <a:rPr lang="cs-CZ" sz="1400" dirty="0">
                <a:latin typeface="Arial" panose="020B0604020202020204" pitchFamily="34" charset="0"/>
                <a:cs typeface="Arial" panose="020B0604020202020204" pitchFamily="34" charset="0"/>
              </a:rPr>
              <a:t>Odchovanec Roudnického fotbalu, kde také prožil většinu fotbalového života a odkud k nám přestoupil. Prošel i jinými kluby jako třeba VOŠ Roudnice </a:t>
            </a:r>
            <a:r>
              <a:rPr lang="cs-CZ" sz="1400" dirty="0" err="1">
                <a:latin typeface="Arial" panose="020B0604020202020204" pitchFamily="34" charset="0"/>
                <a:cs typeface="Arial" panose="020B0604020202020204" pitchFamily="34" charset="0"/>
              </a:rPr>
              <a:t>n.L.</a:t>
            </a:r>
            <a:r>
              <a:rPr lang="cs-CZ" sz="1400" dirty="0">
                <a:latin typeface="Arial" panose="020B0604020202020204" pitchFamily="34" charset="0"/>
                <a:cs typeface="Arial" panose="020B0604020202020204" pitchFamily="34" charset="0"/>
              </a:rPr>
              <a:t>, Mnetěš, Vražkov, divizi si zahrál v Hrobcích. Univerzální hráč do obrany i útoku a neztratil by se ani v útoku. Ve Štětí ho vítáme a přejeme ať se mu u nás daří.</a:t>
            </a:r>
          </a:p>
          <a:p>
            <a:pPr algn="just"/>
            <a:endParaRPr lang="cs-CZ" sz="1400" dirty="0">
              <a:latin typeface="Arial" panose="020B0604020202020204" pitchFamily="34" charset="0"/>
              <a:cs typeface="Arial" panose="020B0604020202020204" pitchFamily="34" charset="0"/>
            </a:endParaRPr>
          </a:p>
          <a:p>
            <a:pPr algn="just"/>
            <a:endParaRPr lang="cs-CZ" sz="1400" dirty="0">
              <a:latin typeface="Arial" panose="020B0604020202020204" pitchFamily="34" charset="0"/>
              <a:cs typeface="Arial" panose="020B0604020202020204" pitchFamily="34" charset="0"/>
            </a:endParaRPr>
          </a:p>
          <a:p>
            <a:pPr algn="just"/>
            <a:endParaRPr lang="cs-CZ" sz="1400" dirty="0">
              <a:latin typeface="Arial" panose="020B0604020202020204" pitchFamily="34" charset="0"/>
              <a:cs typeface="Arial" panose="020B0604020202020204" pitchFamily="34" charset="0"/>
            </a:endParaRPr>
          </a:p>
          <a:p>
            <a:pPr algn="just"/>
            <a:endParaRPr lang="cs-CZ" sz="1400" dirty="0">
              <a:latin typeface="Arial" panose="020B0604020202020204" pitchFamily="34" charset="0"/>
              <a:cs typeface="Arial" panose="020B0604020202020204" pitchFamily="34" charset="0"/>
            </a:endParaRPr>
          </a:p>
          <a:p>
            <a:pPr algn="just"/>
            <a:endParaRPr lang="cs-CZ" sz="1400" dirty="0">
              <a:latin typeface="Arial" panose="020B0604020202020204" pitchFamily="34" charset="0"/>
              <a:cs typeface="Arial" panose="020B0604020202020204" pitchFamily="34" charset="0"/>
            </a:endParaRPr>
          </a:p>
        </p:txBody>
      </p:sp>
      <p:pic>
        <p:nvPicPr>
          <p:cNvPr id="18" name="Obrázek 17">
            <a:extLst>
              <a:ext uri="{FF2B5EF4-FFF2-40B4-BE49-F238E27FC236}">
                <a16:creationId xmlns:a16="http://schemas.microsoft.com/office/drawing/2014/main" id="{EB009B89-E442-4CCD-B5A4-98EB31FC410A}"/>
              </a:ext>
            </a:extLst>
          </p:cNvPr>
          <p:cNvPicPr>
            <a:picLocks noChangeAspect="1"/>
          </p:cNvPicPr>
          <p:nvPr/>
        </p:nvPicPr>
        <p:blipFill>
          <a:blip r:embed="rId2"/>
          <a:stretch>
            <a:fillRect/>
          </a:stretch>
        </p:blipFill>
        <p:spPr>
          <a:xfrm>
            <a:off x="7316069" y="2755404"/>
            <a:ext cx="927586" cy="1135957"/>
          </a:xfrm>
          <a:prstGeom prst="rect">
            <a:avLst/>
          </a:prstGeom>
          <a:ln w="15875">
            <a:solidFill>
              <a:schemeClr val="tx1"/>
            </a:solidFill>
          </a:ln>
        </p:spPr>
      </p:pic>
      <p:sp>
        <p:nvSpPr>
          <p:cNvPr id="19" name="TextovéPole 18">
            <a:extLst>
              <a:ext uri="{FF2B5EF4-FFF2-40B4-BE49-F238E27FC236}">
                <a16:creationId xmlns:a16="http://schemas.microsoft.com/office/drawing/2014/main" id="{0473031F-BCC7-4E50-896A-0204230C3F78}"/>
              </a:ext>
            </a:extLst>
          </p:cNvPr>
          <p:cNvSpPr txBox="1"/>
          <p:nvPr/>
        </p:nvSpPr>
        <p:spPr>
          <a:xfrm>
            <a:off x="5403598" y="4123556"/>
            <a:ext cx="4752528" cy="2769989"/>
          </a:xfrm>
          <a:prstGeom prst="rect">
            <a:avLst/>
          </a:prstGeom>
          <a:pattFill prst="pct25">
            <a:fgClr>
              <a:srgbClr val="66FFFF"/>
            </a:fgClr>
            <a:bgClr>
              <a:schemeClr val="bg1"/>
            </a:bgClr>
          </a:pattFill>
          <a:ln w="31750">
            <a:solidFill>
              <a:srgbClr val="0000CC"/>
            </a:solidFill>
          </a:ln>
          <a:effectLst>
            <a:softEdge rad="0"/>
          </a:effectLst>
        </p:spPr>
        <p:txBody>
          <a:bodyPr wrap="square" rtlCol="0">
            <a:spAutoFit/>
          </a:bodyPr>
          <a:lstStyle/>
          <a:p>
            <a:pPr algn="ctr"/>
            <a:r>
              <a:rPr lang="cs-CZ" sz="2000" dirty="0">
                <a:highlight>
                  <a:srgbClr val="FF0000"/>
                </a:highlight>
                <a:latin typeface="Arial Black" panose="020B0A04020102020204" pitchFamily="34" charset="0"/>
              </a:rPr>
              <a:t>Adam Brůža r.2000</a:t>
            </a:r>
          </a:p>
          <a:p>
            <a:pPr algn="just"/>
            <a:r>
              <a:rPr lang="cs-CZ" sz="1400" dirty="0">
                <a:latin typeface="Arial" panose="020B0604020202020204" pitchFamily="34" charset="0"/>
                <a:cs typeface="Arial" panose="020B0604020202020204" pitchFamily="34" charset="0"/>
              </a:rPr>
              <a:t>Kmenový hráč TJ Slovan Horní Beřkovice. Minulé 4 dorostenecké roky ale prožil  ve VOŠ a SOŠ Roudnice </a:t>
            </a:r>
            <a:r>
              <a:rPr lang="cs-CZ" sz="1400" dirty="0" err="1">
                <a:latin typeface="Arial" panose="020B0604020202020204" pitchFamily="34" charset="0"/>
                <a:cs typeface="Arial" panose="020B0604020202020204" pitchFamily="34" charset="0"/>
              </a:rPr>
              <a:t>n.L.</a:t>
            </a:r>
            <a:r>
              <a:rPr lang="cs-CZ" sz="1400" dirty="0">
                <a:latin typeface="Arial" panose="020B0604020202020204" pitchFamily="34" charset="0"/>
                <a:cs typeface="Arial" panose="020B0604020202020204" pitchFamily="34" charset="0"/>
              </a:rPr>
              <a:t>  Mladá nadějná síla, která v přípravných zápasech prokázala hlavně ofenzivní kvalitu. Adamovi přejeme, aby mu to tam dresu Štětí padalo co nejvíce.</a:t>
            </a:r>
          </a:p>
          <a:p>
            <a:pPr algn="just"/>
            <a:endParaRPr lang="cs-CZ" sz="1400" dirty="0">
              <a:latin typeface="Arial" panose="020B0604020202020204" pitchFamily="34" charset="0"/>
              <a:cs typeface="Arial" panose="020B0604020202020204" pitchFamily="34" charset="0"/>
            </a:endParaRPr>
          </a:p>
          <a:p>
            <a:pPr algn="just"/>
            <a:endParaRPr lang="cs-CZ" sz="1400" dirty="0">
              <a:latin typeface="Arial" panose="020B0604020202020204" pitchFamily="34" charset="0"/>
              <a:cs typeface="Arial" panose="020B0604020202020204" pitchFamily="34" charset="0"/>
            </a:endParaRPr>
          </a:p>
          <a:p>
            <a:pPr algn="just"/>
            <a:endParaRPr lang="cs-CZ" sz="1400" dirty="0">
              <a:latin typeface="Arial" panose="020B0604020202020204" pitchFamily="34" charset="0"/>
              <a:cs typeface="Arial" panose="020B0604020202020204" pitchFamily="34" charset="0"/>
            </a:endParaRPr>
          </a:p>
          <a:p>
            <a:pPr algn="just"/>
            <a:endParaRPr lang="cs-CZ" sz="1400" dirty="0">
              <a:latin typeface="Arial" panose="020B0604020202020204" pitchFamily="34" charset="0"/>
              <a:cs typeface="Arial" panose="020B0604020202020204" pitchFamily="34" charset="0"/>
            </a:endParaRPr>
          </a:p>
          <a:p>
            <a:pPr algn="just"/>
            <a:endParaRPr lang="cs-CZ" sz="1400" dirty="0">
              <a:latin typeface="Arial" panose="020B0604020202020204" pitchFamily="34" charset="0"/>
              <a:cs typeface="Arial" panose="020B0604020202020204" pitchFamily="34" charset="0"/>
            </a:endParaRPr>
          </a:p>
          <a:p>
            <a:pPr algn="just"/>
            <a:r>
              <a:rPr lang="cs-CZ" sz="1400" dirty="0">
                <a:latin typeface="Arial" panose="020B0604020202020204" pitchFamily="34" charset="0"/>
                <a:cs typeface="Arial" panose="020B0604020202020204" pitchFamily="34" charset="0"/>
              </a:rPr>
              <a:t> </a:t>
            </a:r>
          </a:p>
        </p:txBody>
      </p:sp>
      <p:pic>
        <p:nvPicPr>
          <p:cNvPr id="20" name="Obrázek 19">
            <a:extLst>
              <a:ext uri="{FF2B5EF4-FFF2-40B4-BE49-F238E27FC236}">
                <a16:creationId xmlns:a16="http://schemas.microsoft.com/office/drawing/2014/main" id="{11A6BD6E-C169-484E-8A33-98DA018DA897}"/>
              </a:ext>
            </a:extLst>
          </p:cNvPr>
          <p:cNvPicPr>
            <a:picLocks noChangeAspect="1"/>
          </p:cNvPicPr>
          <p:nvPr/>
        </p:nvPicPr>
        <p:blipFill>
          <a:blip r:embed="rId3"/>
          <a:stretch>
            <a:fillRect/>
          </a:stretch>
        </p:blipFill>
        <p:spPr>
          <a:xfrm>
            <a:off x="7465044" y="5601609"/>
            <a:ext cx="864295" cy="1121441"/>
          </a:xfrm>
          <a:prstGeom prst="rect">
            <a:avLst/>
          </a:prstGeom>
          <a:ln w="15875">
            <a:solidFill>
              <a:schemeClr val="tx1"/>
            </a:solidFill>
          </a:ln>
        </p:spPr>
      </p:pic>
      <p:sp>
        <p:nvSpPr>
          <p:cNvPr id="21" name="TextovéPole 20">
            <a:extLst>
              <a:ext uri="{FF2B5EF4-FFF2-40B4-BE49-F238E27FC236}">
                <a16:creationId xmlns:a16="http://schemas.microsoft.com/office/drawing/2014/main" id="{337ED4A7-6763-40F7-8CB7-A9C51FCC1408}"/>
              </a:ext>
            </a:extLst>
          </p:cNvPr>
          <p:cNvSpPr txBox="1"/>
          <p:nvPr/>
        </p:nvSpPr>
        <p:spPr>
          <a:xfrm>
            <a:off x="5407226" y="77525"/>
            <a:ext cx="4817862" cy="954107"/>
          </a:xfrm>
          <a:prstGeom prst="rect">
            <a:avLst/>
          </a:prstGeom>
          <a:blipFill>
            <a:blip r:embed="rId4">
              <a:extLst>
                <a:ext uri="{BEBA8EAE-BF5A-486C-A8C5-ECC9F3942E4B}">
                  <a14:imgProps xmlns:a14="http://schemas.microsoft.com/office/drawing/2010/main">
                    <a14:imgLayer r:embed="rId5">
                      <a14:imgEffect>
                        <a14:artisticFilmGrain/>
                      </a14:imgEffect>
                    </a14:imgLayer>
                  </a14:imgProps>
                </a:ext>
                <a:ext uri="{837473B0-CC2E-450A-ABE3-18F120FF3D39}">
                  <a1611:picAttrSrcUrl xmlns="" xmlns:a1611="http://schemas.microsoft.com/office/drawing/2016/11/main" r:id="rId6"/>
                </a:ext>
              </a:extLst>
            </a:blip>
            <a:stretch>
              <a:fillRect/>
            </a:stretch>
          </a:blipFill>
          <a:effectLst>
            <a:glow rad="101600">
              <a:schemeClr val="accent1">
                <a:lumMod val="60000"/>
                <a:lumOff val="40000"/>
                <a:alpha val="40000"/>
              </a:schemeClr>
            </a:glow>
            <a:softEdge rad="0"/>
          </a:effectLst>
        </p:spPr>
        <p:txBody>
          <a:bodyPr wrap="square" rtlCol="0">
            <a:spAutoFit/>
          </a:bodyPr>
          <a:lstStyle/>
          <a:p>
            <a:pPr algn="ctr"/>
            <a:r>
              <a:rPr lang="cs-CZ" sz="2800" dirty="0">
                <a:solidFill>
                  <a:srgbClr val="C00000"/>
                </a:solidFill>
                <a:latin typeface="Berlin Sans FB Demi" panose="020E0802020502020306" pitchFamily="34" charset="0"/>
              </a:rPr>
              <a:t>Kukátko 1 na nové hráče v mužstvu dospělých</a:t>
            </a:r>
          </a:p>
        </p:txBody>
      </p:sp>
      <p:sp>
        <p:nvSpPr>
          <p:cNvPr id="9" name="TextovéPole 8"/>
          <p:cNvSpPr txBox="1"/>
          <p:nvPr/>
        </p:nvSpPr>
        <p:spPr>
          <a:xfrm>
            <a:off x="432024" y="1080052"/>
            <a:ext cx="504056" cy="400110"/>
          </a:xfrm>
          <a:prstGeom prst="rect">
            <a:avLst/>
          </a:prstGeom>
          <a:solidFill>
            <a:srgbClr val="99FFCC"/>
          </a:solidFill>
          <a:effectLst>
            <a:glow rad="101600">
              <a:srgbClr val="FFFF66">
                <a:alpha val="40000"/>
              </a:srgbClr>
            </a:glow>
            <a:softEdge rad="241300"/>
          </a:effectLst>
        </p:spPr>
        <p:txBody>
          <a:bodyPr wrap="square" rtlCol="0">
            <a:spAutoFit/>
          </a:bodyPr>
          <a:lstStyle/>
          <a:p>
            <a:pPr algn="ctr"/>
            <a:endParaRPr lang="cs-CZ" sz="2000" dirty="0">
              <a:latin typeface="Arial Black" panose="020B0A04020102020204" pitchFamily="34" charset="0"/>
            </a:endParaRPr>
          </a:p>
        </p:txBody>
      </p:sp>
      <p:graphicFrame>
        <p:nvGraphicFramePr>
          <p:cNvPr id="14" name="Tabulka 13">
            <a:extLst>
              <a:ext uri="{FF2B5EF4-FFF2-40B4-BE49-F238E27FC236}">
                <a16:creationId xmlns:a16="http://schemas.microsoft.com/office/drawing/2014/main" id="{AF789343-81E8-4108-828A-36C5F74277F6}"/>
              </a:ext>
            </a:extLst>
          </p:cNvPr>
          <p:cNvGraphicFramePr>
            <a:graphicFrameLocks noGrp="1"/>
          </p:cNvGraphicFramePr>
          <p:nvPr>
            <p:extLst>
              <p:ext uri="{D42A27DB-BD31-4B8C-83A1-F6EECF244321}">
                <p14:modId xmlns:p14="http://schemas.microsoft.com/office/powerpoint/2010/main" val="1151506069"/>
              </p:ext>
            </p:extLst>
          </p:nvPr>
        </p:nvGraphicFramePr>
        <p:xfrm>
          <a:off x="292437" y="189926"/>
          <a:ext cx="4525426" cy="6514860"/>
        </p:xfrm>
        <a:graphic>
          <a:graphicData uri="http://schemas.openxmlformats.org/drawingml/2006/table">
            <a:tbl>
              <a:tblPr/>
              <a:tblGrid>
                <a:gridCol w="1106033">
                  <a:extLst>
                    <a:ext uri="{9D8B030D-6E8A-4147-A177-3AD203B41FA5}">
                      <a16:colId xmlns:a16="http://schemas.microsoft.com/office/drawing/2014/main" val="3719578547"/>
                    </a:ext>
                  </a:extLst>
                </a:gridCol>
                <a:gridCol w="1667262">
                  <a:extLst>
                    <a:ext uri="{9D8B030D-6E8A-4147-A177-3AD203B41FA5}">
                      <a16:colId xmlns:a16="http://schemas.microsoft.com/office/drawing/2014/main" val="598717525"/>
                    </a:ext>
                  </a:extLst>
                </a:gridCol>
                <a:gridCol w="1752131">
                  <a:extLst>
                    <a:ext uri="{9D8B030D-6E8A-4147-A177-3AD203B41FA5}">
                      <a16:colId xmlns:a16="http://schemas.microsoft.com/office/drawing/2014/main" val="1833228836"/>
                    </a:ext>
                  </a:extLst>
                </a:gridCol>
              </a:tblGrid>
              <a:tr h="240027">
                <a:tc gridSpan="3">
                  <a:txBody>
                    <a:bodyPr/>
                    <a:lstStyle/>
                    <a:p>
                      <a:pPr algn="ctr" fontAlgn="ctr"/>
                      <a:r>
                        <a:rPr lang="cs-CZ" sz="1600" b="1" i="0" u="none" strike="noStrike" dirty="0">
                          <a:solidFill>
                            <a:srgbClr val="184B81"/>
                          </a:solidFill>
                          <a:effectLst/>
                          <a:latin typeface="Georgia" panose="02040502050405020303" pitchFamily="18" charset="0"/>
                        </a:rPr>
                        <a:t>2. kolo </a:t>
                      </a:r>
                    </a:p>
                  </a:txBody>
                  <a:tcPr marL="7564" marR="7564" marT="75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4294270401"/>
                  </a:ext>
                </a:extLst>
              </a:tr>
              <a:tr h="240027">
                <a:tc>
                  <a:txBody>
                    <a:bodyPr/>
                    <a:lstStyle/>
                    <a:p>
                      <a:pPr algn="ctr" fontAlgn="ctr"/>
                      <a:r>
                        <a:rPr lang="cs-CZ" sz="1100" b="0" i="0" u="none" strike="noStrike">
                          <a:solidFill>
                            <a:srgbClr val="000000"/>
                          </a:solidFill>
                          <a:effectLst/>
                          <a:latin typeface="Georgia" panose="02040502050405020303" pitchFamily="18" charset="0"/>
                        </a:rPr>
                        <a:t>17.08.2019 10:15</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a:solidFill>
                            <a:srgbClr val="000000"/>
                          </a:solidFill>
                          <a:effectLst/>
                          <a:latin typeface="Georgia" panose="02040502050405020303" pitchFamily="18" charset="0"/>
                        </a:rPr>
                        <a:t>FK Neratovice-Byškovice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a:solidFill>
                            <a:srgbClr val="000000"/>
                          </a:solidFill>
                          <a:effectLst/>
                          <a:latin typeface="Georgia" panose="02040502050405020303" pitchFamily="18" charset="0"/>
                        </a:rPr>
                        <a:t>SK Kladno</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799891257"/>
                  </a:ext>
                </a:extLst>
              </a:tr>
              <a:tr h="240027">
                <a:tc>
                  <a:txBody>
                    <a:bodyPr/>
                    <a:lstStyle/>
                    <a:p>
                      <a:pPr algn="ctr" fontAlgn="ctr"/>
                      <a:r>
                        <a:rPr lang="cs-CZ" sz="1100" b="0" i="0" u="none" strike="noStrike">
                          <a:solidFill>
                            <a:srgbClr val="000000"/>
                          </a:solidFill>
                          <a:effectLst/>
                          <a:latin typeface="Georgia" panose="02040502050405020303" pitchFamily="18" charset="0"/>
                        </a:rPr>
                        <a:t>17.08.2019 10:15</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FC CHOMUTOV,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FK Meteor Praha VIII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741629328"/>
                  </a:ext>
                </a:extLst>
              </a:tr>
              <a:tr h="240027">
                <a:tc>
                  <a:txBody>
                    <a:bodyPr/>
                    <a:lstStyle/>
                    <a:p>
                      <a:pPr algn="ctr" fontAlgn="ctr"/>
                      <a:r>
                        <a:rPr lang="cs-CZ" sz="1100" b="0" i="0" u="none" strike="noStrike">
                          <a:solidFill>
                            <a:srgbClr val="000000"/>
                          </a:solidFill>
                          <a:effectLst/>
                          <a:latin typeface="Georgia" panose="02040502050405020303" pitchFamily="18" charset="0"/>
                        </a:rPr>
                        <a:t>17.08.2019 10:15</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dirty="0">
                          <a:solidFill>
                            <a:srgbClr val="000000"/>
                          </a:solidFill>
                          <a:effectLst/>
                          <a:latin typeface="Georgia" panose="02040502050405020303" pitchFamily="18" charset="0"/>
                        </a:rPr>
                        <a:t>SK Aritma Praha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a:solidFill>
                            <a:srgbClr val="000000"/>
                          </a:solidFill>
                          <a:effectLst/>
                          <a:latin typeface="Georgia" panose="02040502050405020303" pitchFamily="18" charset="0"/>
                        </a:rPr>
                        <a:t>MFK Dobříš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4162941066"/>
                  </a:ext>
                </a:extLst>
              </a:tr>
              <a:tr h="240027">
                <a:tc>
                  <a:txBody>
                    <a:bodyPr/>
                    <a:lstStyle/>
                    <a:p>
                      <a:pPr algn="ctr" fontAlgn="ctr"/>
                      <a:r>
                        <a:rPr lang="cs-CZ" sz="1100" b="0" i="0" u="none" strike="noStrike">
                          <a:solidFill>
                            <a:srgbClr val="000000"/>
                          </a:solidFill>
                          <a:effectLst/>
                          <a:latin typeface="Georgia" panose="02040502050405020303" pitchFamily="18" charset="0"/>
                        </a:rPr>
                        <a:t>17.08.2019 10:15</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FK Brandýs n.L.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FK Arsenal Česká Lípa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563632474"/>
                  </a:ext>
                </a:extLst>
              </a:tr>
              <a:tr h="240027">
                <a:tc>
                  <a:txBody>
                    <a:bodyPr/>
                    <a:lstStyle/>
                    <a:p>
                      <a:pPr algn="ctr" fontAlgn="ctr"/>
                      <a:r>
                        <a:rPr lang="cs-CZ" sz="1100" b="0" i="0" u="none" strike="noStrike">
                          <a:solidFill>
                            <a:srgbClr val="000000"/>
                          </a:solidFill>
                          <a:effectLst/>
                          <a:latin typeface="Georgia" panose="02040502050405020303" pitchFamily="18" charset="0"/>
                        </a:rPr>
                        <a:t>17.08.2019 10:15</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a:solidFill>
                            <a:srgbClr val="FF0000"/>
                          </a:solidFill>
                          <a:effectLst/>
                          <a:latin typeface="Georgia" panose="02040502050405020303" pitchFamily="18" charset="0"/>
                        </a:rPr>
                        <a:t>SK Štětí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a:solidFill>
                            <a:srgbClr val="FF0000"/>
                          </a:solidFill>
                          <a:effectLst/>
                          <a:latin typeface="Georgia" panose="02040502050405020303" pitchFamily="18" charset="0"/>
                        </a:rPr>
                        <a:t>TJ TATRAN Rakovník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171140692"/>
                  </a:ext>
                </a:extLst>
              </a:tr>
              <a:tr h="240027">
                <a:tc>
                  <a:txBody>
                    <a:bodyPr/>
                    <a:lstStyle/>
                    <a:p>
                      <a:pPr algn="ctr" fontAlgn="ctr"/>
                      <a:r>
                        <a:rPr lang="cs-CZ" sz="1100" b="0" i="0" u="none" strike="noStrike">
                          <a:solidFill>
                            <a:srgbClr val="000000"/>
                          </a:solidFill>
                          <a:effectLst/>
                          <a:latin typeface="Georgia" panose="02040502050405020303" pitchFamily="18" charset="0"/>
                        </a:rPr>
                        <a:t>17.08.2019 15:00</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FK Olympie Březová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FK Baník Souš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793297380"/>
                  </a:ext>
                </a:extLst>
              </a:tr>
              <a:tr h="240027">
                <a:tc>
                  <a:txBody>
                    <a:bodyPr/>
                    <a:lstStyle/>
                    <a:p>
                      <a:pPr algn="ctr" fontAlgn="ctr"/>
                      <a:r>
                        <a:rPr lang="cs-CZ" sz="1100" b="0" i="0" u="none" strike="noStrike">
                          <a:solidFill>
                            <a:srgbClr val="000000"/>
                          </a:solidFill>
                          <a:effectLst/>
                          <a:latin typeface="Georgia" panose="02040502050405020303" pitchFamily="18" charset="0"/>
                        </a:rPr>
                        <a:t>17.08.2019 17:00</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a:solidFill>
                            <a:srgbClr val="000000"/>
                          </a:solidFill>
                          <a:effectLst/>
                          <a:latin typeface="Georgia" panose="02040502050405020303" pitchFamily="18" charset="0"/>
                        </a:rPr>
                        <a:t>SK Slaný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a:solidFill>
                            <a:srgbClr val="000000"/>
                          </a:solidFill>
                          <a:effectLst/>
                          <a:latin typeface="Georgia" panose="02040502050405020303" pitchFamily="18" charset="0"/>
                        </a:rPr>
                        <a:t>SK Český Brod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552145941"/>
                  </a:ext>
                </a:extLst>
              </a:tr>
              <a:tr h="240027">
                <a:tc>
                  <a:txBody>
                    <a:bodyPr/>
                    <a:lstStyle/>
                    <a:p>
                      <a:pPr algn="ctr" fontAlgn="ctr"/>
                      <a:r>
                        <a:rPr lang="cs-CZ" sz="1100" b="0" i="0" u="none" strike="noStrike">
                          <a:solidFill>
                            <a:srgbClr val="000000"/>
                          </a:solidFill>
                          <a:effectLst/>
                          <a:latin typeface="Georgia" panose="02040502050405020303" pitchFamily="18" charset="0"/>
                        </a:rPr>
                        <a:t>18.08.2019 17:00</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FK SEKO LOUNY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FK Ostrov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4187471074"/>
                  </a:ext>
                </a:extLst>
              </a:tr>
              <a:tr h="240027">
                <a:tc gridSpan="3">
                  <a:txBody>
                    <a:bodyPr/>
                    <a:lstStyle/>
                    <a:p>
                      <a:pPr algn="ctr" fontAlgn="ctr"/>
                      <a:r>
                        <a:rPr lang="cs-CZ" sz="1600" b="1" i="0" u="none" strike="noStrike" dirty="0">
                          <a:solidFill>
                            <a:srgbClr val="184B81"/>
                          </a:solidFill>
                          <a:effectLst/>
                          <a:latin typeface="Georgia" panose="02040502050405020303" pitchFamily="18" charset="0"/>
                        </a:rPr>
                        <a:t>3. kolo </a:t>
                      </a:r>
                    </a:p>
                  </a:txBody>
                  <a:tcPr marL="7564" marR="7564" marT="75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949143901"/>
                  </a:ext>
                </a:extLst>
              </a:tr>
              <a:tr h="240027">
                <a:tc>
                  <a:txBody>
                    <a:bodyPr/>
                    <a:lstStyle/>
                    <a:p>
                      <a:pPr algn="ctr" fontAlgn="ctr"/>
                      <a:r>
                        <a:rPr lang="cs-CZ" sz="1100" b="0" i="0" u="none" strike="noStrike">
                          <a:solidFill>
                            <a:srgbClr val="000000"/>
                          </a:solidFill>
                          <a:effectLst/>
                          <a:latin typeface="Georgia" panose="02040502050405020303" pitchFamily="18" charset="0"/>
                        </a:rPr>
                        <a:t>24.08.2019 10:15</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a:solidFill>
                            <a:srgbClr val="000000"/>
                          </a:solidFill>
                          <a:effectLst/>
                          <a:latin typeface="Georgia" panose="02040502050405020303" pitchFamily="18" charset="0"/>
                        </a:rPr>
                        <a:t>SK Kladno</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a:solidFill>
                            <a:srgbClr val="000000"/>
                          </a:solidFill>
                          <a:effectLst/>
                          <a:latin typeface="Georgia" panose="02040502050405020303" pitchFamily="18" charset="0"/>
                        </a:rPr>
                        <a:t>SK Aritma Praha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618599772"/>
                  </a:ext>
                </a:extLst>
              </a:tr>
              <a:tr h="240027">
                <a:tc>
                  <a:txBody>
                    <a:bodyPr/>
                    <a:lstStyle/>
                    <a:p>
                      <a:pPr algn="ctr" fontAlgn="ctr"/>
                      <a:r>
                        <a:rPr lang="cs-CZ" sz="1100" b="0" i="0" u="none" strike="noStrike">
                          <a:solidFill>
                            <a:srgbClr val="000000"/>
                          </a:solidFill>
                          <a:effectLst/>
                          <a:latin typeface="Georgia" panose="02040502050405020303" pitchFamily="18" charset="0"/>
                        </a:rPr>
                        <a:t>24.08.2019 10:15</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TJ TATRAN Rakovník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FK Olympie Březová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715681185"/>
                  </a:ext>
                </a:extLst>
              </a:tr>
              <a:tr h="240027">
                <a:tc>
                  <a:txBody>
                    <a:bodyPr/>
                    <a:lstStyle/>
                    <a:p>
                      <a:pPr algn="ctr" fontAlgn="ctr"/>
                      <a:r>
                        <a:rPr lang="cs-CZ" sz="1100" b="0" i="0" u="none" strike="noStrike">
                          <a:solidFill>
                            <a:srgbClr val="000000"/>
                          </a:solidFill>
                          <a:effectLst/>
                          <a:latin typeface="Georgia" panose="02040502050405020303" pitchFamily="18" charset="0"/>
                        </a:rPr>
                        <a:t>24.08.2019 15:00</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a:solidFill>
                            <a:srgbClr val="000000"/>
                          </a:solidFill>
                          <a:effectLst/>
                          <a:latin typeface="Georgia" panose="02040502050405020303" pitchFamily="18" charset="0"/>
                        </a:rPr>
                        <a:t>FK Baník Souš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a:solidFill>
                            <a:srgbClr val="000000"/>
                          </a:solidFill>
                          <a:effectLst/>
                          <a:latin typeface="Georgia" panose="02040502050405020303" pitchFamily="18" charset="0"/>
                        </a:rPr>
                        <a:t>FK Neratovice-Byškovice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719989498"/>
                  </a:ext>
                </a:extLst>
              </a:tr>
              <a:tr h="240027">
                <a:tc>
                  <a:txBody>
                    <a:bodyPr/>
                    <a:lstStyle/>
                    <a:p>
                      <a:pPr algn="ctr" fontAlgn="ctr"/>
                      <a:r>
                        <a:rPr lang="cs-CZ" sz="1100" b="0" i="0" u="none" strike="noStrike">
                          <a:solidFill>
                            <a:srgbClr val="000000"/>
                          </a:solidFill>
                          <a:effectLst/>
                          <a:latin typeface="Georgia" panose="02040502050405020303" pitchFamily="18" charset="0"/>
                        </a:rPr>
                        <a:t>24.08.2019 17:00</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dirty="0">
                          <a:solidFill>
                            <a:srgbClr val="000000"/>
                          </a:solidFill>
                          <a:effectLst/>
                          <a:latin typeface="Georgia" panose="02040502050405020303" pitchFamily="18" charset="0"/>
                        </a:rPr>
                        <a:t>FK Ostrov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SK Slaný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635090463"/>
                  </a:ext>
                </a:extLst>
              </a:tr>
              <a:tr h="240027">
                <a:tc>
                  <a:txBody>
                    <a:bodyPr/>
                    <a:lstStyle/>
                    <a:p>
                      <a:pPr algn="ctr" fontAlgn="ctr"/>
                      <a:r>
                        <a:rPr lang="cs-CZ" sz="1100" b="0" i="0" u="none" strike="noStrike">
                          <a:solidFill>
                            <a:srgbClr val="000000"/>
                          </a:solidFill>
                          <a:effectLst/>
                          <a:latin typeface="Georgia" panose="02040502050405020303" pitchFamily="18" charset="0"/>
                        </a:rPr>
                        <a:t>24.08.2019 17:00</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a:solidFill>
                            <a:srgbClr val="000000"/>
                          </a:solidFill>
                          <a:effectLst/>
                          <a:latin typeface="Georgia" panose="02040502050405020303" pitchFamily="18" charset="0"/>
                        </a:rPr>
                        <a:t>FK Arsenal Česká Lípa</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a:solidFill>
                            <a:srgbClr val="000000"/>
                          </a:solidFill>
                          <a:effectLst/>
                          <a:latin typeface="Georgia" panose="02040502050405020303" pitchFamily="18" charset="0"/>
                        </a:rPr>
                        <a:t>FC CHOMUTOV,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2709300965"/>
                  </a:ext>
                </a:extLst>
              </a:tr>
              <a:tr h="240027">
                <a:tc>
                  <a:txBody>
                    <a:bodyPr/>
                    <a:lstStyle/>
                    <a:p>
                      <a:pPr algn="ctr" fontAlgn="ctr"/>
                      <a:r>
                        <a:rPr lang="cs-CZ" sz="1100" b="0" i="0" u="none" strike="noStrike">
                          <a:solidFill>
                            <a:srgbClr val="000000"/>
                          </a:solidFill>
                          <a:effectLst/>
                          <a:latin typeface="Georgia" panose="02040502050405020303" pitchFamily="18" charset="0"/>
                        </a:rPr>
                        <a:t>24.08.2019 17:00</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FF0000"/>
                          </a:solidFill>
                          <a:effectLst/>
                          <a:latin typeface="Georgia" panose="02040502050405020303" pitchFamily="18" charset="0"/>
                        </a:rPr>
                        <a:t>SK Český Brod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FF0000"/>
                          </a:solidFill>
                          <a:effectLst/>
                          <a:latin typeface="Georgia" panose="02040502050405020303" pitchFamily="18" charset="0"/>
                        </a:rPr>
                        <a:t>SK Štětí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112377671"/>
                  </a:ext>
                </a:extLst>
              </a:tr>
              <a:tr h="240027">
                <a:tc>
                  <a:txBody>
                    <a:bodyPr/>
                    <a:lstStyle/>
                    <a:p>
                      <a:pPr algn="ctr" fontAlgn="ctr"/>
                      <a:r>
                        <a:rPr lang="cs-CZ" sz="1100" b="0" i="0" u="none" strike="noStrike">
                          <a:solidFill>
                            <a:srgbClr val="000000"/>
                          </a:solidFill>
                          <a:effectLst/>
                          <a:latin typeface="Georgia" panose="02040502050405020303" pitchFamily="18" charset="0"/>
                        </a:rPr>
                        <a:t>24.08.2019 17:00</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dirty="0">
                          <a:solidFill>
                            <a:srgbClr val="000000"/>
                          </a:solidFill>
                          <a:effectLst/>
                          <a:latin typeface="Georgia" panose="02040502050405020303" pitchFamily="18" charset="0"/>
                        </a:rPr>
                        <a:t>MFK Dobříš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0" i="0" u="none" strike="noStrike" dirty="0">
                          <a:solidFill>
                            <a:srgbClr val="000000"/>
                          </a:solidFill>
                          <a:effectLst/>
                          <a:latin typeface="Georgia" panose="02040502050405020303" pitchFamily="18" charset="0"/>
                        </a:rPr>
                        <a:t>FK Brandýs </a:t>
                      </a:r>
                      <a:r>
                        <a:rPr lang="cs-CZ" sz="1100" b="0" i="0" u="none" strike="noStrike" dirty="0" err="1">
                          <a:solidFill>
                            <a:srgbClr val="000000"/>
                          </a:solidFill>
                          <a:effectLst/>
                          <a:latin typeface="Georgia" panose="02040502050405020303" pitchFamily="18" charset="0"/>
                        </a:rPr>
                        <a:t>n.L.</a:t>
                      </a:r>
                      <a:r>
                        <a:rPr lang="cs-CZ" sz="1100" b="0" i="0" u="none" strike="noStrike" dirty="0">
                          <a:solidFill>
                            <a:srgbClr val="000000"/>
                          </a:solidFill>
                          <a:effectLst/>
                          <a:latin typeface="Georgia" panose="02040502050405020303" pitchFamily="18" charset="0"/>
                        </a:rPr>
                        <a:t>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2204845657"/>
                  </a:ext>
                </a:extLst>
              </a:tr>
              <a:tr h="240027">
                <a:tc>
                  <a:txBody>
                    <a:bodyPr/>
                    <a:lstStyle/>
                    <a:p>
                      <a:pPr algn="ctr" fontAlgn="ctr"/>
                      <a:r>
                        <a:rPr lang="cs-CZ" sz="1100" b="0" i="0" u="none" strike="noStrike">
                          <a:solidFill>
                            <a:srgbClr val="000000"/>
                          </a:solidFill>
                          <a:effectLst/>
                          <a:latin typeface="Georgia" panose="02040502050405020303" pitchFamily="18" charset="0"/>
                        </a:rPr>
                        <a:t>25.08.2019 10:15</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FK Meteor Praha VIII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FK SEKO LOUNY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529411344"/>
                  </a:ext>
                </a:extLst>
              </a:tr>
              <a:tr h="240027">
                <a:tc gridSpan="3">
                  <a:txBody>
                    <a:bodyPr/>
                    <a:lstStyle/>
                    <a:p>
                      <a:pPr algn="ctr" fontAlgn="ctr"/>
                      <a:r>
                        <a:rPr lang="cs-CZ" sz="1600" b="1" i="0" u="none" strike="noStrike" dirty="0">
                          <a:solidFill>
                            <a:srgbClr val="184B81"/>
                          </a:solidFill>
                          <a:effectLst/>
                          <a:latin typeface="Georgia" panose="02040502050405020303" pitchFamily="18" charset="0"/>
                        </a:rPr>
                        <a:t>4. kolo </a:t>
                      </a:r>
                    </a:p>
                  </a:txBody>
                  <a:tcPr marL="7564" marR="7564" marT="75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75701755"/>
                  </a:ext>
                </a:extLst>
              </a:tr>
              <a:tr h="240027">
                <a:tc>
                  <a:txBody>
                    <a:bodyPr/>
                    <a:lstStyle/>
                    <a:p>
                      <a:pPr algn="ctr" fontAlgn="ctr"/>
                      <a:r>
                        <a:rPr lang="cs-CZ" sz="1100" b="0" i="0" u="none" strike="noStrike">
                          <a:solidFill>
                            <a:srgbClr val="000000"/>
                          </a:solidFill>
                          <a:effectLst/>
                          <a:latin typeface="Georgia" panose="02040502050405020303" pitchFamily="18" charset="0"/>
                        </a:rPr>
                        <a:t>31.08.2019 10:15</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a:solidFill>
                            <a:srgbClr val="000000"/>
                          </a:solidFill>
                          <a:effectLst/>
                          <a:latin typeface="Georgia" panose="02040502050405020303" pitchFamily="18" charset="0"/>
                        </a:rPr>
                        <a:t>SK Aritma Praha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a:solidFill>
                            <a:srgbClr val="000000"/>
                          </a:solidFill>
                          <a:effectLst/>
                          <a:latin typeface="Georgia" panose="02040502050405020303" pitchFamily="18" charset="0"/>
                        </a:rPr>
                        <a:t>FK Baník Souš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4117267264"/>
                  </a:ext>
                </a:extLst>
              </a:tr>
              <a:tr h="240027">
                <a:tc>
                  <a:txBody>
                    <a:bodyPr/>
                    <a:lstStyle/>
                    <a:p>
                      <a:pPr algn="ctr" fontAlgn="ctr"/>
                      <a:r>
                        <a:rPr lang="cs-CZ" sz="1100" b="0" i="0" u="none" strike="noStrike">
                          <a:solidFill>
                            <a:srgbClr val="000000"/>
                          </a:solidFill>
                          <a:effectLst/>
                          <a:latin typeface="Georgia" panose="02040502050405020303" pitchFamily="18" charset="0"/>
                        </a:rPr>
                        <a:t>31.08.2019 10:15</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FF0000"/>
                          </a:solidFill>
                          <a:effectLst/>
                          <a:latin typeface="Georgia" panose="02040502050405020303" pitchFamily="18" charset="0"/>
                        </a:rPr>
                        <a:t>SK Štětí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FF0000"/>
                          </a:solidFill>
                          <a:effectLst/>
                          <a:latin typeface="Georgia" panose="02040502050405020303" pitchFamily="18" charset="0"/>
                        </a:rPr>
                        <a:t>FK Ostrov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439883598"/>
                  </a:ext>
                </a:extLst>
              </a:tr>
              <a:tr h="240027">
                <a:tc>
                  <a:txBody>
                    <a:bodyPr/>
                    <a:lstStyle/>
                    <a:p>
                      <a:pPr algn="ctr" fontAlgn="ctr"/>
                      <a:r>
                        <a:rPr lang="cs-CZ" sz="1100" b="0" i="0" u="none" strike="noStrike">
                          <a:solidFill>
                            <a:srgbClr val="000000"/>
                          </a:solidFill>
                          <a:effectLst/>
                          <a:latin typeface="Georgia" panose="02040502050405020303" pitchFamily="18" charset="0"/>
                        </a:rPr>
                        <a:t>31.08.2019 10:15</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dirty="0">
                          <a:solidFill>
                            <a:srgbClr val="000000"/>
                          </a:solidFill>
                          <a:effectLst/>
                          <a:latin typeface="Georgia" panose="02040502050405020303" pitchFamily="18" charset="0"/>
                        </a:rPr>
                        <a:t>FK Brandýs </a:t>
                      </a:r>
                      <a:r>
                        <a:rPr lang="cs-CZ" sz="1100" b="0" i="0" u="none" strike="noStrike" dirty="0" err="1">
                          <a:solidFill>
                            <a:srgbClr val="000000"/>
                          </a:solidFill>
                          <a:effectLst/>
                          <a:latin typeface="Georgia" panose="02040502050405020303" pitchFamily="18" charset="0"/>
                        </a:rPr>
                        <a:t>n.L.</a:t>
                      </a:r>
                      <a:r>
                        <a:rPr lang="cs-CZ" sz="1100" b="0" i="0" u="none" strike="noStrike" dirty="0">
                          <a:solidFill>
                            <a:srgbClr val="000000"/>
                          </a:solidFill>
                          <a:effectLst/>
                          <a:latin typeface="Georgia" panose="02040502050405020303" pitchFamily="18" charset="0"/>
                        </a:rPr>
                        <a:t>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dirty="0">
                          <a:solidFill>
                            <a:srgbClr val="000000"/>
                          </a:solidFill>
                          <a:effectLst/>
                          <a:latin typeface="Georgia" panose="02040502050405020303" pitchFamily="18" charset="0"/>
                        </a:rPr>
                        <a:t>SK Kladno</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080158221"/>
                  </a:ext>
                </a:extLst>
              </a:tr>
              <a:tr h="240027">
                <a:tc>
                  <a:txBody>
                    <a:bodyPr/>
                    <a:lstStyle/>
                    <a:p>
                      <a:pPr algn="ctr" fontAlgn="ctr"/>
                      <a:r>
                        <a:rPr lang="cs-CZ" sz="1100" b="0" i="0" u="none" strike="noStrike">
                          <a:solidFill>
                            <a:srgbClr val="000000"/>
                          </a:solidFill>
                          <a:effectLst/>
                          <a:latin typeface="Georgia" panose="02040502050405020303" pitchFamily="18" charset="0"/>
                        </a:rPr>
                        <a:t>31.08.2019 10:15</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FK Neratovice-Byškovice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TJ TATRAN Rakovník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899039639"/>
                  </a:ext>
                </a:extLst>
              </a:tr>
              <a:tr h="240027">
                <a:tc>
                  <a:txBody>
                    <a:bodyPr/>
                    <a:lstStyle/>
                    <a:p>
                      <a:pPr algn="ctr" fontAlgn="ctr"/>
                      <a:r>
                        <a:rPr lang="cs-CZ" sz="1100" b="0" i="0" u="none" strike="noStrike">
                          <a:solidFill>
                            <a:srgbClr val="000000"/>
                          </a:solidFill>
                          <a:effectLst/>
                          <a:latin typeface="Georgia" panose="02040502050405020303" pitchFamily="18" charset="0"/>
                        </a:rPr>
                        <a:t>31.08.2019 10:15</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a:solidFill>
                            <a:srgbClr val="000000"/>
                          </a:solidFill>
                          <a:effectLst/>
                          <a:latin typeface="Georgia" panose="02040502050405020303" pitchFamily="18" charset="0"/>
                        </a:rPr>
                        <a:t>FC CHOMUTOV,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a:solidFill>
                            <a:srgbClr val="000000"/>
                          </a:solidFill>
                          <a:effectLst/>
                          <a:latin typeface="Georgia" panose="02040502050405020303" pitchFamily="18" charset="0"/>
                        </a:rPr>
                        <a:t>FK SEKO LOUNY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547555317"/>
                  </a:ext>
                </a:extLst>
              </a:tr>
              <a:tr h="240027">
                <a:tc>
                  <a:txBody>
                    <a:bodyPr/>
                    <a:lstStyle/>
                    <a:p>
                      <a:pPr algn="ctr" fontAlgn="ctr"/>
                      <a:r>
                        <a:rPr lang="cs-CZ" sz="1100" b="0" i="0" u="none" strike="noStrike">
                          <a:solidFill>
                            <a:srgbClr val="000000"/>
                          </a:solidFill>
                          <a:effectLst/>
                          <a:latin typeface="Georgia" panose="02040502050405020303" pitchFamily="18" charset="0"/>
                        </a:rPr>
                        <a:t>31.08.2019 15:00</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FK Olympie Březová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SK Český Brod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910191504"/>
                  </a:ext>
                </a:extLst>
              </a:tr>
              <a:tr h="240027">
                <a:tc>
                  <a:txBody>
                    <a:bodyPr/>
                    <a:lstStyle/>
                    <a:p>
                      <a:pPr algn="ctr" fontAlgn="ctr"/>
                      <a:r>
                        <a:rPr lang="cs-CZ" sz="1100" b="0" i="0" u="none" strike="noStrike">
                          <a:solidFill>
                            <a:srgbClr val="000000"/>
                          </a:solidFill>
                          <a:effectLst/>
                          <a:latin typeface="Georgia" panose="02040502050405020303" pitchFamily="18" charset="0"/>
                        </a:rPr>
                        <a:t>31.08.2019 17:00</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a:solidFill>
                            <a:srgbClr val="000000"/>
                          </a:solidFill>
                          <a:effectLst/>
                          <a:latin typeface="Georgia" panose="02040502050405020303" pitchFamily="18" charset="0"/>
                        </a:rPr>
                        <a:t>SK Slaný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0" i="0" u="none" strike="noStrike">
                          <a:solidFill>
                            <a:srgbClr val="000000"/>
                          </a:solidFill>
                          <a:effectLst/>
                          <a:latin typeface="Georgia" panose="02040502050405020303" pitchFamily="18" charset="0"/>
                        </a:rPr>
                        <a:t>FK Meteor Praha VIII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892809095"/>
                  </a:ext>
                </a:extLst>
              </a:tr>
              <a:tr h="240027">
                <a:tc>
                  <a:txBody>
                    <a:bodyPr/>
                    <a:lstStyle/>
                    <a:p>
                      <a:pPr algn="ctr" fontAlgn="ctr"/>
                      <a:r>
                        <a:rPr lang="cs-CZ" sz="1100" b="0" i="0" u="none" strike="noStrike">
                          <a:solidFill>
                            <a:srgbClr val="000000"/>
                          </a:solidFill>
                          <a:effectLst/>
                          <a:latin typeface="Georgia" panose="02040502050405020303" pitchFamily="18" charset="0"/>
                        </a:rPr>
                        <a:t>31.08.2019 17:00</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a:solidFill>
                            <a:srgbClr val="000000"/>
                          </a:solidFill>
                          <a:effectLst/>
                          <a:latin typeface="Georgia" panose="02040502050405020303" pitchFamily="18" charset="0"/>
                        </a:rPr>
                        <a:t>FK Arsenal Česká Lípa</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dirty="0">
                          <a:solidFill>
                            <a:srgbClr val="000000"/>
                          </a:solidFill>
                          <a:effectLst/>
                          <a:latin typeface="Georgia" panose="02040502050405020303" pitchFamily="18" charset="0"/>
                        </a:rPr>
                        <a:t>MFK Dobříš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4125790114"/>
                  </a:ext>
                </a:extLst>
              </a:tr>
            </a:tbl>
          </a:graphicData>
        </a:graphic>
      </p:graphicFrame>
    </p:spTree>
    <p:extLst>
      <p:ext uri="{BB962C8B-B14F-4D97-AF65-F5344CB8AC3E}">
        <p14:creationId xmlns:p14="http://schemas.microsoft.com/office/powerpoint/2010/main" val="669280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26</a:t>
            </a:r>
          </a:p>
        </p:txBody>
      </p:sp>
      <p:sp>
        <p:nvSpPr>
          <p:cNvPr id="10" name="TextovéPole 9"/>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19</a:t>
            </a:r>
          </a:p>
        </p:txBody>
      </p:sp>
      <p:sp>
        <p:nvSpPr>
          <p:cNvPr id="2" name="TextovéPole 1">
            <a:extLst>
              <a:ext uri="{FF2B5EF4-FFF2-40B4-BE49-F238E27FC236}">
                <a16:creationId xmlns:a16="http://schemas.microsoft.com/office/drawing/2014/main" id="{9514E918-A9CD-4437-A81A-652AB439F942}"/>
              </a:ext>
            </a:extLst>
          </p:cNvPr>
          <p:cNvSpPr txBox="1"/>
          <p:nvPr/>
        </p:nvSpPr>
        <p:spPr>
          <a:xfrm>
            <a:off x="124534" y="163116"/>
            <a:ext cx="4699977" cy="830997"/>
          </a:xfrm>
          <a:prstGeom prst="rect">
            <a:avLst/>
          </a:prstGeom>
          <a:blipFill>
            <a:blip r:embed="rId2"/>
            <a:stretch>
              <a:fillRect/>
            </a:stretch>
          </a:blipFill>
          <a:effectLst>
            <a:softEdge rad="0"/>
          </a:effectLst>
        </p:spPr>
        <p:txBody>
          <a:bodyPr wrap="square" rtlCol="0">
            <a:spAutoFit/>
          </a:bodyPr>
          <a:lstStyle/>
          <a:p>
            <a:pPr algn="ctr"/>
            <a:r>
              <a:rPr lang="cs-CZ" sz="2400" dirty="0">
                <a:solidFill>
                  <a:srgbClr val="FF0000"/>
                </a:solidFill>
                <a:highlight>
                  <a:srgbClr val="FFFF00"/>
                </a:highlight>
                <a:latin typeface="Arial Black" panose="020B0A04020102020204" pitchFamily="34" charset="0"/>
              </a:rPr>
              <a:t>Kádr mužstva dospělých pro podzimní část soutěže</a:t>
            </a:r>
          </a:p>
        </p:txBody>
      </p:sp>
      <p:graphicFrame>
        <p:nvGraphicFramePr>
          <p:cNvPr id="5" name="Tabulka 4">
            <a:extLst>
              <a:ext uri="{FF2B5EF4-FFF2-40B4-BE49-F238E27FC236}">
                <a16:creationId xmlns:a16="http://schemas.microsoft.com/office/drawing/2014/main" id="{F6B42623-FA2B-4875-8758-7157F0F84BF8}"/>
              </a:ext>
            </a:extLst>
          </p:cNvPr>
          <p:cNvGraphicFramePr>
            <a:graphicFrameLocks noGrp="1"/>
          </p:cNvGraphicFramePr>
          <p:nvPr>
            <p:extLst>
              <p:ext uri="{D42A27DB-BD31-4B8C-83A1-F6EECF244321}">
                <p14:modId xmlns:p14="http://schemas.microsoft.com/office/powerpoint/2010/main" val="177130181"/>
              </p:ext>
            </p:extLst>
          </p:nvPr>
        </p:nvGraphicFramePr>
        <p:xfrm>
          <a:off x="124534" y="1083723"/>
          <a:ext cx="4699976" cy="5624098"/>
        </p:xfrm>
        <a:graphic>
          <a:graphicData uri="http://schemas.openxmlformats.org/drawingml/2006/table">
            <a:tbl>
              <a:tblPr/>
              <a:tblGrid>
                <a:gridCol w="2904847">
                  <a:extLst>
                    <a:ext uri="{9D8B030D-6E8A-4147-A177-3AD203B41FA5}">
                      <a16:colId xmlns:a16="http://schemas.microsoft.com/office/drawing/2014/main" val="3044089716"/>
                    </a:ext>
                  </a:extLst>
                </a:gridCol>
                <a:gridCol w="1795129">
                  <a:extLst>
                    <a:ext uri="{9D8B030D-6E8A-4147-A177-3AD203B41FA5}">
                      <a16:colId xmlns:a16="http://schemas.microsoft.com/office/drawing/2014/main" val="2677033547"/>
                    </a:ext>
                  </a:extLst>
                </a:gridCol>
              </a:tblGrid>
              <a:tr h="339269">
                <a:tc>
                  <a:txBody>
                    <a:bodyPr/>
                    <a:lstStyle/>
                    <a:p>
                      <a:pPr algn="ctr" fontAlgn="ctr"/>
                      <a:r>
                        <a:rPr lang="cs-CZ" sz="2400" b="1" i="0" u="none" strike="noStrike" dirty="0">
                          <a:solidFill>
                            <a:srgbClr val="000000"/>
                          </a:solidFill>
                          <a:effectLst/>
                          <a:latin typeface="Arial" panose="020B0604020202020204" pitchFamily="34" charset="0"/>
                        </a:rPr>
                        <a:t>Hráč</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2400" b="1" i="0" u="none" strike="noStrike">
                          <a:solidFill>
                            <a:srgbClr val="000000"/>
                          </a:solidFill>
                          <a:effectLst/>
                          <a:latin typeface="Arial" panose="020B0604020202020204" pitchFamily="34" charset="0"/>
                        </a:rPr>
                        <a:t>Rok</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61922863"/>
                  </a:ext>
                </a:extLst>
              </a:tr>
              <a:tr h="246641">
                <a:tc>
                  <a:txBody>
                    <a:bodyPr/>
                    <a:lstStyle/>
                    <a:p>
                      <a:pPr algn="ctr" fontAlgn="ctr"/>
                      <a:r>
                        <a:rPr lang="cs-CZ" sz="1600" b="1" i="0" u="none" strike="noStrike" dirty="0">
                          <a:solidFill>
                            <a:srgbClr val="151515"/>
                          </a:solidFill>
                          <a:effectLst/>
                          <a:latin typeface="Arial" panose="020B0604020202020204" pitchFamily="34" charset="0"/>
                        </a:rPr>
                        <a:t>Kysela Tomáš</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600" b="1" i="0" u="none" strike="noStrike">
                          <a:solidFill>
                            <a:srgbClr val="151515"/>
                          </a:solidFill>
                          <a:effectLst/>
                          <a:latin typeface="Arial" panose="020B0604020202020204" pitchFamily="34" charset="0"/>
                        </a:rPr>
                        <a:t>1991</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28486996"/>
                  </a:ext>
                </a:extLst>
              </a:tr>
              <a:tr h="246641">
                <a:tc>
                  <a:txBody>
                    <a:bodyPr/>
                    <a:lstStyle/>
                    <a:p>
                      <a:pPr algn="ctr" fontAlgn="ctr"/>
                      <a:r>
                        <a:rPr lang="cs-CZ" sz="1600" b="1" i="0" u="none" strike="noStrike" dirty="0">
                          <a:solidFill>
                            <a:srgbClr val="151515"/>
                          </a:solidFill>
                          <a:effectLst/>
                          <a:latin typeface="Arial" panose="020B0604020202020204" pitchFamily="34" charset="0"/>
                        </a:rPr>
                        <a:t>Jelínek Martin</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600" b="1" i="0" u="none" strike="noStrike">
                          <a:solidFill>
                            <a:srgbClr val="151515"/>
                          </a:solidFill>
                          <a:effectLst/>
                          <a:latin typeface="Arial" panose="020B0604020202020204" pitchFamily="34" charset="0"/>
                        </a:rPr>
                        <a:t>1998</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469950116"/>
                  </a:ext>
                </a:extLst>
              </a:tr>
              <a:tr h="246641">
                <a:tc>
                  <a:txBody>
                    <a:bodyPr/>
                    <a:lstStyle/>
                    <a:p>
                      <a:pPr algn="ctr" fontAlgn="ctr"/>
                      <a:r>
                        <a:rPr lang="cs-CZ" sz="1600" b="1" i="0" u="none" strike="noStrike" dirty="0">
                          <a:solidFill>
                            <a:srgbClr val="151515"/>
                          </a:solidFill>
                          <a:effectLst/>
                          <a:latin typeface="Arial" panose="020B0604020202020204" pitchFamily="34" charset="0"/>
                        </a:rPr>
                        <a:t>Vacek Jiří</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600" b="1" i="0" u="none" strike="noStrike">
                          <a:solidFill>
                            <a:srgbClr val="151515"/>
                          </a:solidFill>
                          <a:effectLst/>
                          <a:latin typeface="Arial" panose="020B0604020202020204" pitchFamily="34" charset="0"/>
                        </a:rPr>
                        <a:t>1980</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581946494"/>
                  </a:ext>
                </a:extLst>
              </a:tr>
              <a:tr h="246641">
                <a:tc>
                  <a:txBody>
                    <a:bodyPr/>
                    <a:lstStyle/>
                    <a:p>
                      <a:pPr algn="ctr" fontAlgn="ctr"/>
                      <a:r>
                        <a:rPr lang="cs-CZ" sz="1600" b="1" i="0" u="none" strike="noStrike" dirty="0">
                          <a:solidFill>
                            <a:srgbClr val="151515"/>
                          </a:solidFill>
                          <a:effectLst/>
                          <a:latin typeface="Arial" panose="020B0604020202020204" pitchFamily="34" charset="0"/>
                        </a:rPr>
                        <a:t>Neuman Jiří</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600" b="1" i="0" u="none" strike="noStrike">
                          <a:solidFill>
                            <a:srgbClr val="151515"/>
                          </a:solidFill>
                          <a:effectLst/>
                          <a:latin typeface="Arial" panose="020B0604020202020204" pitchFamily="34" charset="0"/>
                        </a:rPr>
                        <a:t>1985</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689533650"/>
                  </a:ext>
                </a:extLst>
              </a:tr>
              <a:tr h="246641">
                <a:tc>
                  <a:txBody>
                    <a:bodyPr/>
                    <a:lstStyle/>
                    <a:p>
                      <a:pPr algn="ctr" fontAlgn="ctr"/>
                      <a:r>
                        <a:rPr lang="cs-CZ" sz="1600" b="1" i="0" u="none" strike="noStrike" dirty="0" err="1">
                          <a:solidFill>
                            <a:srgbClr val="151515"/>
                          </a:solidFill>
                          <a:effectLst/>
                          <a:latin typeface="Arial" panose="020B0604020202020204" pitchFamily="34" charset="0"/>
                        </a:rPr>
                        <a:t>Ransdorf</a:t>
                      </a:r>
                      <a:r>
                        <a:rPr lang="cs-CZ" sz="1600" b="1" i="0" u="none" strike="noStrike" dirty="0">
                          <a:solidFill>
                            <a:srgbClr val="151515"/>
                          </a:solidFill>
                          <a:effectLst/>
                          <a:latin typeface="Arial" panose="020B0604020202020204" pitchFamily="34" charset="0"/>
                        </a:rPr>
                        <a:t> Jiří</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600" b="1" i="0" u="none" strike="noStrike" dirty="0">
                          <a:solidFill>
                            <a:srgbClr val="151515"/>
                          </a:solidFill>
                          <a:effectLst/>
                          <a:latin typeface="Arial" panose="020B0604020202020204" pitchFamily="34" charset="0"/>
                        </a:rPr>
                        <a:t>1986</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194784418"/>
                  </a:ext>
                </a:extLst>
              </a:tr>
              <a:tr h="246641">
                <a:tc>
                  <a:txBody>
                    <a:bodyPr/>
                    <a:lstStyle/>
                    <a:p>
                      <a:pPr algn="ctr" fontAlgn="ctr"/>
                      <a:r>
                        <a:rPr lang="cs-CZ" sz="1600" b="1" i="0" u="none" strike="noStrike" dirty="0">
                          <a:solidFill>
                            <a:srgbClr val="151515"/>
                          </a:solidFill>
                          <a:effectLst/>
                          <a:latin typeface="Arial" panose="020B0604020202020204" pitchFamily="34" charset="0"/>
                        </a:rPr>
                        <a:t>Kala Vít</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600" b="1" i="0" u="none" strike="noStrike" dirty="0">
                          <a:solidFill>
                            <a:srgbClr val="151515"/>
                          </a:solidFill>
                          <a:effectLst/>
                          <a:latin typeface="Arial" panose="020B0604020202020204" pitchFamily="34" charset="0"/>
                        </a:rPr>
                        <a:t>1986</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358459997"/>
                  </a:ext>
                </a:extLst>
              </a:tr>
              <a:tr h="246641">
                <a:tc>
                  <a:txBody>
                    <a:bodyPr/>
                    <a:lstStyle/>
                    <a:p>
                      <a:pPr algn="ctr" fontAlgn="ctr"/>
                      <a:r>
                        <a:rPr lang="cs-CZ" sz="1600" b="1" i="0" u="none" strike="noStrike" dirty="0">
                          <a:solidFill>
                            <a:srgbClr val="151515"/>
                          </a:solidFill>
                          <a:effectLst/>
                          <a:latin typeface="Arial" panose="020B0604020202020204" pitchFamily="34" charset="0"/>
                        </a:rPr>
                        <a:t>Mencl David</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600" b="1" i="0" u="none" strike="noStrike" dirty="0">
                          <a:solidFill>
                            <a:srgbClr val="151515"/>
                          </a:solidFill>
                          <a:effectLst/>
                          <a:latin typeface="Arial" panose="020B0604020202020204" pitchFamily="34" charset="0"/>
                        </a:rPr>
                        <a:t>1987</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368267627"/>
                  </a:ext>
                </a:extLst>
              </a:tr>
              <a:tr h="246641">
                <a:tc>
                  <a:txBody>
                    <a:bodyPr/>
                    <a:lstStyle/>
                    <a:p>
                      <a:pPr algn="ctr" fontAlgn="ctr"/>
                      <a:r>
                        <a:rPr lang="cs-CZ" sz="1600" b="1" i="0" u="none" strike="noStrike">
                          <a:solidFill>
                            <a:srgbClr val="151515"/>
                          </a:solidFill>
                          <a:effectLst/>
                          <a:latin typeface="Arial" panose="020B0604020202020204" pitchFamily="34" charset="0"/>
                        </a:rPr>
                        <a:t>Brandejs David</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600" b="1" i="0" u="none" strike="noStrike" dirty="0">
                          <a:solidFill>
                            <a:srgbClr val="151515"/>
                          </a:solidFill>
                          <a:effectLst/>
                          <a:latin typeface="Arial" panose="020B0604020202020204" pitchFamily="34" charset="0"/>
                        </a:rPr>
                        <a:t>1989</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4185617150"/>
                  </a:ext>
                </a:extLst>
              </a:tr>
              <a:tr h="246641">
                <a:tc>
                  <a:txBody>
                    <a:bodyPr/>
                    <a:lstStyle/>
                    <a:p>
                      <a:pPr algn="ctr" fontAlgn="ctr"/>
                      <a:r>
                        <a:rPr lang="cs-CZ" sz="1600" b="1" i="0" u="none" strike="noStrike">
                          <a:solidFill>
                            <a:srgbClr val="151515"/>
                          </a:solidFill>
                          <a:effectLst/>
                          <a:latin typeface="Arial" panose="020B0604020202020204" pitchFamily="34" charset="0"/>
                        </a:rPr>
                        <a:t>Svoboda František</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600" b="1" i="0" u="none" strike="noStrike" dirty="0">
                          <a:solidFill>
                            <a:srgbClr val="151515"/>
                          </a:solidFill>
                          <a:effectLst/>
                          <a:latin typeface="Arial" panose="020B0604020202020204" pitchFamily="34" charset="0"/>
                        </a:rPr>
                        <a:t>1989</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462610683"/>
                  </a:ext>
                </a:extLst>
              </a:tr>
              <a:tr h="246641">
                <a:tc>
                  <a:txBody>
                    <a:bodyPr/>
                    <a:lstStyle/>
                    <a:p>
                      <a:pPr algn="ctr" fontAlgn="ctr"/>
                      <a:r>
                        <a:rPr lang="cs-CZ" sz="1600" b="1" i="0" u="none" strike="noStrike">
                          <a:solidFill>
                            <a:srgbClr val="151515"/>
                          </a:solidFill>
                          <a:effectLst/>
                          <a:latin typeface="Arial" panose="020B0604020202020204" pitchFamily="34" charset="0"/>
                        </a:rPr>
                        <a:t>Belák Tomáš </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600" b="1" i="0" u="none" strike="noStrike" dirty="0">
                          <a:solidFill>
                            <a:srgbClr val="151515"/>
                          </a:solidFill>
                          <a:effectLst/>
                          <a:latin typeface="Arial" panose="020B0604020202020204" pitchFamily="34" charset="0"/>
                        </a:rPr>
                        <a:t>1990</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09317153"/>
                  </a:ext>
                </a:extLst>
              </a:tr>
              <a:tr h="246641">
                <a:tc>
                  <a:txBody>
                    <a:bodyPr/>
                    <a:lstStyle/>
                    <a:p>
                      <a:pPr algn="ctr" fontAlgn="ctr"/>
                      <a:r>
                        <a:rPr lang="cs-CZ" sz="1600" b="1" i="0" u="none" strike="noStrike">
                          <a:solidFill>
                            <a:srgbClr val="151515"/>
                          </a:solidFill>
                          <a:effectLst/>
                          <a:latin typeface="Arial" panose="020B0604020202020204" pitchFamily="34" charset="0"/>
                        </a:rPr>
                        <a:t>Pícha Jakub</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600" b="1" i="0" u="none" strike="noStrike" dirty="0">
                          <a:solidFill>
                            <a:srgbClr val="151515"/>
                          </a:solidFill>
                          <a:effectLst/>
                          <a:latin typeface="Arial" panose="020B0604020202020204" pitchFamily="34" charset="0"/>
                        </a:rPr>
                        <a:t>1991</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3247765887"/>
                  </a:ext>
                </a:extLst>
              </a:tr>
              <a:tr h="246641">
                <a:tc>
                  <a:txBody>
                    <a:bodyPr/>
                    <a:lstStyle/>
                    <a:p>
                      <a:pPr algn="ctr" fontAlgn="ctr"/>
                      <a:r>
                        <a:rPr lang="cs-CZ" sz="1600" b="1" i="0" u="none" strike="noStrike">
                          <a:solidFill>
                            <a:srgbClr val="151515"/>
                          </a:solidFill>
                          <a:effectLst/>
                          <a:latin typeface="Arial" panose="020B0604020202020204" pitchFamily="34" charset="0"/>
                        </a:rPr>
                        <a:t>Slavíček Jakub</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600" b="1" i="0" u="none" strike="noStrike" dirty="0">
                          <a:solidFill>
                            <a:srgbClr val="151515"/>
                          </a:solidFill>
                          <a:effectLst/>
                          <a:latin typeface="Arial" panose="020B0604020202020204" pitchFamily="34" charset="0"/>
                        </a:rPr>
                        <a:t>1991</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622488231"/>
                  </a:ext>
                </a:extLst>
              </a:tr>
              <a:tr h="246641">
                <a:tc>
                  <a:txBody>
                    <a:bodyPr/>
                    <a:lstStyle/>
                    <a:p>
                      <a:pPr algn="ctr" fontAlgn="ctr"/>
                      <a:r>
                        <a:rPr lang="cs-CZ" sz="1600" b="1" i="0" u="none" strike="noStrike">
                          <a:solidFill>
                            <a:srgbClr val="151515"/>
                          </a:solidFill>
                          <a:effectLst/>
                          <a:latin typeface="Arial" panose="020B0604020202020204" pitchFamily="34" charset="0"/>
                        </a:rPr>
                        <a:t>Slanička Rudolf</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600" b="1" i="0" u="none" strike="noStrike" dirty="0">
                          <a:solidFill>
                            <a:srgbClr val="151515"/>
                          </a:solidFill>
                          <a:effectLst/>
                          <a:latin typeface="Arial" panose="020B0604020202020204" pitchFamily="34" charset="0"/>
                        </a:rPr>
                        <a:t>1993</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971763387"/>
                  </a:ext>
                </a:extLst>
              </a:tr>
              <a:tr h="246641">
                <a:tc>
                  <a:txBody>
                    <a:bodyPr/>
                    <a:lstStyle/>
                    <a:p>
                      <a:pPr algn="ctr" fontAlgn="ctr"/>
                      <a:r>
                        <a:rPr lang="cs-CZ" sz="1600" b="1" i="0" u="none" strike="noStrike">
                          <a:solidFill>
                            <a:srgbClr val="151515"/>
                          </a:solidFill>
                          <a:effectLst/>
                          <a:latin typeface="Arial" panose="020B0604020202020204" pitchFamily="34" charset="0"/>
                        </a:rPr>
                        <a:t>Prieložný Jan</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600" b="1" i="0" u="none" strike="noStrike" dirty="0">
                          <a:solidFill>
                            <a:srgbClr val="151515"/>
                          </a:solidFill>
                          <a:effectLst/>
                          <a:latin typeface="Arial" panose="020B0604020202020204" pitchFamily="34" charset="0"/>
                        </a:rPr>
                        <a:t>1994</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542462425"/>
                  </a:ext>
                </a:extLst>
              </a:tr>
              <a:tr h="246641">
                <a:tc>
                  <a:txBody>
                    <a:bodyPr/>
                    <a:lstStyle/>
                    <a:p>
                      <a:pPr algn="ctr" fontAlgn="ctr"/>
                      <a:r>
                        <a:rPr lang="cs-CZ" sz="1600" b="1" i="0" u="none" strike="noStrike">
                          <a:solidFill>
                            <a:srgbClr val="151515"/>
                          </a:solidFill>
                          <a:effectLst/>
                          <a:latin typeface="Arial" panose="020B0604020202020204" pitchFamily="34" charset="0"/>
                        </a:rPr>
                        <a:t>Vokoun Jiří</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600" b="1" i="0" u="none" strike="noStrike" dirty="0">
                          <a:solidFill>
                            <a:srgbClr val="151515"/>
                          </a:solidFill>
                          <a:effectLst/>
                          <a:latin typeface="Arial" panose="020B0604020202020204" pitchFamily="34" charset="0"/>
                        </a:rPr>
                        <a:t>1996</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3767968"/>
                  </a:ext>
                </a:extLst>
              </a:tr>
              <a:tr h="246641">
                <a:tc>
                  <a:txBody>
                    <a:bodyPr/>
                    <a:lstStyle/>
                    <a:p>
                      <a:pPr algn="ctr" fontAlgn="ctr"/>
                      <a:r>
                        <a:rPr lang="cs-CZ" sz="1600" b="1" i="0" u="none" strike="noStrike">
                          <a:solidFill>
                            <a:srgbClr val="151515"/>
                          </a:solidFill>
                          <a:effectLst/>
                          <a:latin typeface="Arial" panose="020B0604020202020204" pitchFamily="34" charset="0"/>
                        </a:rPr>
                        <a:t>Fary Pavel</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600" b="1" i="0" u="none" strike="noStrike" dirty="0">
                          <a:solidFill>
                            <a:srgbClr val="151515"/>
                          </a:solidFill>
                          <a:effectLst/>
                          <a:latin typeface="Arial" panose="020B0604020202020204" pitchFamily="34" charset="0"/>
                        </a:rPr>
                        <a:t>1997</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520542051"/>
                  </a:ext>
                </a:extLst>
              </a:tr>
              <a:tr h="246641">
                <a:tc>
                  <a:txBody>
                    <a:bodyPr/>
                    <a:lstStyle/>
                    <a:p>
                      <a:pPr algn="ctr" fontAlgn="ctr"/>
                      <a:r>
                        <a:rPr lang="cs-CZ" sz="1600" b="1" i="0" u="none" strike="noStrike">
                          <a:solidFill>
                            <a:srgbClr val="151515"/>
                          </a:solidFill>
                          <a:effectLst/>
                          <a:latin typeface="Arial" panose="020B0604020202020204" pitchFamily="34" charset="0"/>
                        </a:rPr>
                        <a:t>Beruška Dominik</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600" b="1" i="0" u="none" strike="noStrike" dirty="0">
                          <a:solidFill>
                            <a:srgbClr val="151515"/>
                          </a:solidFill>
                          <a:effectLst/>
                          <a:latin typeface="Arial" panose="020B0604020202020204" pitchFamily="34" charset="0"/>
                        </a:rPr>
                        <a:t>1999</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280139343"/>
                  </a:ext>
                </a:extLst>
              </a:tr>
              <a:tr h="246641">
                <a:tc>
                  <a:txBody>
                    <a:bodyPr/>
                    <a:lstStyle/>
                    <a:p>
                      <a:pPr algn="ctr" fontAlgn="ctr"/>
                      <a:r>
                        <a:rPr lang="cs-CZ" sz="1600" b="1" i="0" u="none" strike="noStrike">
                          <a:solidFill>
                            <a:srgbClr val="151515"/>
                          </a:solidFill>
                          <a:effectLst/>
                          <a:latin typeface="Arial" panose="020B0604020202020204" pitchFamily="34" charset="0"/>
                        </a:rPr>
                        <a:t>Feko Robert</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600" b="1" i="0" u="none" strike="noStrike" dirty="0">
                          <a:solidFill>
                            <a:srgbClr val="151515"/>
                          </a:solidFill>
                          <a:effectLst/>
                          <a:latin typeface="Arial" panose="020B0604020202020204" pitchFamily="34" charset="0"/>
                        </a:rPr>
                        <a:t>1999</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814630277"/>
                  </a:ext>
                </a:extLst>
              </a:tr>
              <a:tr h="246641">
                <a:tc>
                  <a:txBody>
                    <a:bodyPr/>
                    <a:lstStyle/>
                    <a:p>
                      <a:pPr algn="ctr" fontAlgn="ctr"/>
                      <a:r>
                        <a:rPr lang="cs-CZ" sz="1600" b="1" i="0" u="none" strike="noStrike" dirty="0">
                          <a:solidFill>
                            <a:srgbClr val="151515"/>
                          </a:solidFill>
                          <a:effectLst/>
                          <a:latin typeface="Arial" panose="020B0604020202020204" pitchFamily="34" charset="0"/>
                        </a:rPr>
                        <a:t>Horváth Koloman</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600" b="1" i="0" u="none" strike="noStrike" dirty="0">
                          <a:solidFill>
                            <a:srgbClr val="151515"/>
                          </a:solidFill>
                          <a:effectLst/>
                          <a:latin typeface="Arial" panose="020B0604020202020204" pitchFamily="34" charset="0"/>
                        </a:rPr>
                        <a:t>1999</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2602874581"/>
                  </a:ext>
                </a:extLst>
              </a:tr>
              <a:tr h="246641">
                <a:tc>
                  <a:txBody>
                    <a:bodyPr/>
                    <a:lstStyle/>
                    <a:p>
                      <a:pPr algn="ctr" fontAlgn="ctr"/>
                      <a:r>
                        <a:rPr lang="cs-CZ" sz="1600" b="1" i="0" u="none" strike="noStrike" dirty="0">
                          <a:solidFill>
                            <a:srgbClr val="151515"/>
                          </a:solidFill>
                          <a:effectLst/>
                          <a:latin typeface="Arial" panose="020B0604020202020204" pitchFamily="34" charset="0"/>
                        </a:rPr>
                        <a:t>Podhorský Filip</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600" b="1" i="0" u="none" strike="noStrike" dirty="0">
                          <a:solidFill>
                            <a:srgbClr val="151515"/>
                          </a:solidFill>
                          <a:effectLst/>
                          <a:latin typeface="Arial" panose="020B0604020202020204" pitchFamily="34" charset="0"/>
                        </a:rPr>
                        <a:t>1999</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399962244"/>
                  </a:ext>
                </a:extLst>
              </a:tr>
              <a:tr h="246641">
                <a:tc>
                  <a:txBody>
                    <a:bodyPr/>
                    <a:lstStyle/>
                    <a:p>
                      <a:pPr algn="ctr" fontAlgn="ctr"/>
                      <a:r>
                        <a:rPr lang="cs-CZ" sz="1600" b="1" i="0" u="none" strike="noStrike" dirty="0">
                          <a:solidFill>
                            <a:srgbClr val="151515"/>
                          </a:solidFill>
                          <a:effectLst/>
                          <a:latin typeface="Arial" panose="020B0604020202020204" pitchFamily="34" charset="0"/>
                        </a:rPr>
                        <a:t>Brůža Adam</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F57F"/>
                    </a:solidFill>
                  </a:tcPr>
                </a:tc>
                <a:tc>
                  <a:txBody>
                    <a:bodyPr/>
                    <a:lstStyle/>
                    <a:p>
                      <a:pPr algn="ctr" fontAlgn="ctr"/>
                      <a:r>
                        <a:rPr lang="cs-CZ" sz="1600" b="1" i="0" u="none" strike="noStrike" dirty="0">
                          <a:solidFill>
                            <a:srgbClr val="151515"/>
                          </a:solidFill>
                          <a:effectLst/>
                          <a:latin typeface="Arial" panose="020B0604020202020204" pitchFamily="34" charset="0"/>
                        </a:rPr>
                        <a:t>2000</a:t>
                      </a:r>
                    </a:p>
                  </a:txBody>
                  <a:tcPr marL="6259" marR="6259" marT="62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F57F"/>
                    </a:solidFill>
                  </a:tcPr>
                </a:tc>
                <a:extLst>
                  <a:ext uri="{0D108BD9-81ED-4DB2-BD59-A6C34878D82A}">
                    <a16:rowId xmlns:a16="http://schemas.microsoft.com/office/drawing/2014/main" val="1525497152"/>
                  </a:ext>
                </a:extLst>
              </a:tr>
            </a:tbl>
          </a:graphicData>
        </a:graphic>
      </p:graphicFrame>
      <p:graphicFrame>
        <p:nvGraphicFramePr>
          <p:cNvPr id="7" name="Tabulka 6">
            <a:extLst>
              <a:ext uri="{FF2B5EF4-FFF2-40B4-BE49-F238E27FC236}">
                <a16:creationId xmlns:a16="http://schemas.microsoft.com/office/drawing/2014/main" id="{514B7E34-CFC6-41D8-A325-A23479953FEE}"/>
              </a:ext>
            </a:extLst>
          </p:cNvPr>
          <p:cNvGraphicFramePr>
            <a:graphicFrameLocks noGrp="1"/>
          </p:cNvGraphicFramePr>
          <p:nvPr>
            <p:extLst>
              <p:ext uri="{D42A27DB-BD31-4B8C-83A1-F6EECF244321}">
                <p14:modId xmlns:p14="http://schemas.microsoft.com/office/powerpoint/2010/main" val="498005634"/>
              </p:ext>
            </p:extLst>
          </p:nvPr>
        </p:nvGraphicFramePr>
        <p:xfrm>
          <a:off x="5522545" y="163116"/>
          <a:ext cx="4694689" cy="6577289"/>
        </p:xfrm>
        <a:graphic>
          <a:graphicData uri="http://schemas.openxmlformats.org/drawingml/2006/table">
            <a:tbl>
              <a:tblPr/>
              <a:tblGrid>
                <a:gridCol w="341681">
                  <a:extLst>
                    <a:ext uri="{9D8B030D-6E8A-4147-A177-3AD203B41FA5}">
                      <a16:colId xmlns:a16="http://schemas.microsoft.com/office/drawing/2014/main" val="2704299460"/>
                    </a:ext>
                  </a:extLst>
                </a:gridCol>
                <a:gridCol w="471519">
                  <a:extLst>
                    <a:ext uri="{9D8B030D-6E8A-4147-A177-3AD203B41FA5}">
                      <a16:colId xmlns:a16="http://schemas.microsoft.com/office/drawing/2014/main" val="2509562503"/>
                    </a:ext>
                  </a:extLst>
                </a:gridCol>
                <a:gridCol w="259676">
                  <a:extLst>
                    <a:ext uri="{9D8B030D-6E8A-4147-A177-3AD203B41FA5}">
                      <a16:colId xmlns:a16="http://schemas.microsoft.com/office/drawing/2014/main" val="2537816133"/>
                    </a:ext>
                  </a:extLst>
                </a:gridCol>
                <a:gridCol w="331430">
                  <a:extLst>
                    <a:ext uri="{9D8B030D-6E8A-4147-A177-3AD203B41FA5}">
                      <a16:colId xmlns:a16="http://schemas.microsoft.com/office/drawing/2014/main" val="3328077945"/>
                    </a:ext>
                  </a:extLst>
                </a:gridCol>
                <a:gridCol w="1171964">
                  <a:extLst>
                    <a:ext uri="{9D8B030D-6E8A-4147-A177-3AD203B41FA5}">
                      <a16:colId xmlns:a16="http://schemas.microsoft.com/office/drawing/2014/main" val="1313023050"/>
                    </a:ext>
                  </a:extLst>
                </a:gridCol>
                <a:gridCol w="802949">
                  <a:extLst>
                    <a:ext uri="{9D8B030D-6E8A-4147-A177-3AD203B41FA5}">
                      <a16:colId xmlns:a16="http://schemas.microsoft.com/office/drawing/2014/main" val="2542179547"/>
                    </a:ext>
                  </a:extLst>
                </a:gridCol>
                <a:gridCol w="451018">
                  <a:extLst>
                    <a:ext uri="{9D8B030D-6E8A-4147-A177-3AD203B41FA5}">
                      <a16:colId xmlns:a16="http://schemas.microsoft.com/office/drawing/2014/main" val="1578365724"/>
                    </a:ext>
                  </a:extLst>
                </a:gridCol>
                <a:gridCol w="451018">
                  <a:extLst>
                    <a:ext uri="{9D8B030D-6E8A-4147-A177-3AD203B41FA5}">
                      <a16:colId xmlns:a16="http://schemas.microsoft.com/office/drawing/2014/main" val="585803045"/>
                    </a:ext>
                  </a:extLst>
                </a:gridCol>
                <a:gridCol w="413434">
                  <a:extLst>
                    <a:ext uri="{9D8B030D-6E8A-4147-A177-3AD203B41FA5}">
                      <a16:colId xmlns:a16="http://schemas.microsoft.com/office/drawing/2014/main" val="1304314648"/>
                    </a:ext>
                  </a:extLst>
                </a:gridCol>
              </a:tblGrid>
              <a:tr h="197069">
                <a:tc gridSpan="9">
                  <a:txBody>
                    <a:bodyPr/>
                    <a:lstStyle/>
                    <a:p>
                      <a:pPr algn="ctr" fontAlgn="ctr"/>
                      <a:r>
                        <a:rPr lang="cs-CZ" sz="1400" b="1" i="0" u="none" strike="noStrike" dirty="0">
                          <a:solidFill>
                            <a:srgbClr val="000099"/>
                          </a:solidFill>
                          <a:effectLst/>
                          <a:latin typeface="Algerian" panose="04020705040A02060702" pitchFamily="82" charset="0"/>
                        </a:rPr>
                        <a:t>Dospělí Podzim 2019-Divize B - změny vyhrazeny</a:t>
                      </a:r>
                    </a:p>
                  </a:txBody>
                  <a:tcPr marL="1620" marR="1620" marT="1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4285697252"/>
                  </a:ext>
                </a:extLst>
              </a:tr>
              <a:tr h="234605">
                <a:tc>
                  <a:txBody>
                    <a:bodyPr/>
                    <a:lstStyle/>
                    <a:p>
                      <a:pPr algn="ctr" fontAlgn="ctr"/>
                      <a:r>
                        <a:rPr lang="cs-CZ" sz="900" b="1" i="0" u="none" strike="noStrike" dirty="0">
                          <a:solidFill>
                            <a:srgbClr val="000099"/>
                          </a:solidFill>
                          <a:effectLst/>
                          <a:latin typeface="Arial" panose="020B0604020202020204" pitchFamily="34" charset="0"/>
                        </a:rPr>
                        <a:t>Den</a:t>
                      </a:r>
                    </a:p>
                  </a:txBody>
                  <a:tcPr marL="1620" marR="1620" marT="1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99"/>
                          </a:solidFill>
                          <a:effectLst/>
                          <a:latin typeface="Arial" panose="020B0604020202020204" pitchFamily="34" charset="0"/>
                        </a:rPr>
                        <a:t>Datum</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99"/>
                          </a:solidFill>
                          <a:effectLst/>
                          <a:latin typeface="Arial" panose="020B0604020202020204" pitchFamily="34" charset="0"/>
                        </a:rPr>
                        <a:t>Čas</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99"/>
                          </a:solidFill>
                          <a:effectLst/>
                          <a:latin typeface="Arial" panose="020B0604020202020204" pitchFamily="34" charset="0"/>
                        </a:rPr>
                        <a:t>Odjezd</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99"/>
                          </a:solidFill>
                          <a:effectLst/>
                          <a:latin typeface="Arial" panose="020B0604020202020204" pitchFamily="34" charset="0"/>
                        </a:rPr>
                        <a:t>Domácí</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99"/>
                          </a:solidFill>
                          <a:effectLst/>
                          <a:latin typeface="Arial" panose="020B0604020202020204" pitchFamily="34" charset="0"/>
                        </a:rPr>
                        <a:t>Hosté</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99"/>
                          </a:solidFill>
                          <a:effectLst/>
                          <a:latin typeface="Arial" panose="020B0604020202020204" pitchFamily="34" charset="0"/>
                        </a:rPr>
                        <a:t>Hřiště</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99"/>
                          </a:solidFill>
                          <a:effectLst/>
                          <a:latin typeface="Arial" panose="020B0604020202020204" pitchFamily="34" charset="0"/>
                        </a:rPr>
                        <a:t>Kolo</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99"/>
                          </a:solidFill>
                          <a:effectLst/>
                          <a:latin typeface="Arial" panose="020B0604020202020204" pitchFamily="34" charset="0"/>
                        </a:rPr>
                        <a:t>Výsledek</a:t>
                      </a:r>
                    </a:p>
                  </a:txBody>
                  <a:tcPr marL="1620" marR="1620" marT="1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076336548"/>
                  </a:ext>
                </a:extLst>
              </a:tr>
              <a:tr h="390619">
                <a:tc>
                  <a:txBody>
                    <a:bodyPr/>
                    <a:lstStyle/>
                    <a:p>
                      <a:pPr algn="ctr" fontAlgn="ctr"/>
                      <a:r>
                        <a:rPr lang="cs-CZ" sz="800" b="1" i="0" u="none" strike="noStrike">
                          <a:solidFill>
                            <a:srgbClr val="000099"/>
                          </a:solidFill>
                          <a:effectLst/>
                          <a:latin typeface="Arial" panose="020B0604020202020204" pitchFamily="34" charset="0"/>
                        </a:rPr>
                        <a:t>sobota</a:t>
                      </a:r>
                    </a:p>
                  </a:txBody>
                  <a:tcPr marL="1620" marR="1620" marT="1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a:solidFill>
                            <a:srgbClr val="000099"/>
                          </a:solidFill>
                          <a:effectLst/>
                          <a:latin typeface="Arial" panose="020B0604020202020204" pitchFamily="34" charset="0"/>
                        </a:rPr>
                        <a:t>10.08.</a:t>
                      </a:r>
                    </a:p>
                    <a:p>
                      <a:pPr algn="ctr" fontAlgn="ctr"/>
                      <a:r>
                        <a:rPr lang="cs-CZ" sz="800" b="1" i="0" u="none" strike="noStrike" dirty="0">
                          <a:solidFill>
                            <a:srgbClr val="000099"/>
                          </a:solidFill>
                          <a:effectLst/>
                          <a:latin typeface="Arial" panose="020B0604020202020204" pitchFamily="34" charset="0"/>
                        </a:rPr>
                        <a:t>2019</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a:solidFill>
                            <a:srgbClr val="000099"/>
                          </a:solidFill>
                          <a:effectLst/>
                          <a:latin typeface="Arial" panose="020B0604020202020204" pitchFamily="34" charset="0"/>
                        </a:rPr>
                        <a:t>15:</a:t>
                      </a:r>
                    </a:p>
                    <a:p>
                      <a:pPr algn="ctr" fontAlgn="ctr"/>
                      <a:r>
                        <a:rPr lang="cs-CZ" sz="800" b="1" i="0" u="none" strike="noStrike" dirty="0">
                          <a:solidFill>
                            <a:srgbClr val="000099"/>
                          </a:solidFill>
                          <a:effectLst/>
                          <a:latin typeface="Arial" panose="020B0604020202020204" pitchFamily="34" charset="0"/>
                        </a:rPr>
                        <a:t>00</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99"/>
                          </a:solidFill>
                          <a:effectLst/>
                          <a:latin typeface="Arial" panose="020B0604020202020204" pitchFamily="34" charset="0"/>
                        </a:rPr>
                        <a:t>12:45</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en-US" sz="900" b="1" i="0" u="none" strike="noStrike">
                          <a:solidFill>
                            <a:srgbClr val="000099"/>
                          </a:solidFill>
                          <a:effectLst/>
                          <a:latin typeface="Arial" panose="020B0604020202020204" pitchFamily="34" charset="0"/>
                        </a:rPr>
                        <a:t>FK Baník Souš, z.s.</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SK Štětí, z.s.</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Souš</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1</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2373066611"/>
                  </a:ext>
                </a:extLst>
              </a:tr>
              <a:tr h="390619">
                <a:tc>
                  <a:txBody>
                    <a:bodyPr/>
                    <a:lstStyle/>
                    <a:p>
                      <a:pPr algn="ctr" fontAlgn="ctr"/>
                      <a:r>
                        <a:rPr lang="cs-CZ" sz="800" b="1" i="0" u="none" strike="noStrike">
                          <a:solidFill>
                            <a:srgbClr val="000099"/>
                          </a:solidFill>
                          <a:effectLst/>
                          <a:latin typeface="Arial" panose="020B0604020202020204" pitchFamily="34" charset="0"/>
                        </a:rPr>
                        <a:t>sobota</a:t>
                      </a:r>
                    </a:p>
                  </a:txBody>
                  <a:tcPr marL="1620" marR="1620" marT="1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a:solidFill>
                            <a:srgbClr val="000099"/>
                          </a:solidFill>
                          <a:effectLst/>
                          <a:latin typeface="Arial" panose="020B0604020202020204" pitchFamily="34" charset="0"/>
                        </a:rPr>
                        <a:t>17.08.</a:t>
                      </a:r>
                    </a:p>
                    <a:p>
                      <a:pPr algn="ctr" fontAlgn="ctr"/>
                      <a:r>
                        <a:rPr lang="cs-CZ" sz="800" b="1" i="0" u="none" strike="noStrike" dirty="0">
                          <a:solidFill>
                            <a:srgbClr val="000099"/>
                          </a:solidFill>
                          <a:effectLst/>
                          <a:latin typeface="Arial" panose="020B0604020202020204" pitchFamily="34" charset="0"/>
                        </a:rPr>
                        <a:t>2019</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a:solidFill>
                            <a:srgbClr val="000099"/>
                          </a:solidFill>
                          <a:effectLst/>
                          <a:latin typeface="Arial" panose="020B0604020202020204" pitchFamily="34" charset="0"/>
                        </a:rPr>
                        <a:t>10:</a:t>
                      </a:r>
                    </a:p>
                    <a:p>
                      <a:pPr algn="ctr" fontAlgn="ctr"/>
                      <a:r>
                        <a:rPr lang="cs-CZ" sz="800" b="1" i="0" u="none" strike="noStrike" dirty="0">
                          <a:solidFill>
                            <a:srgbClr val="000099"/>
                          </a:solidFill>
                          <a:effectLst/>
                          <a:latin typeface="Arial" panose="020B0604020202020204" pitchFamily="34" charset="0"/>
                        </a:rPr>
                        <a:t>15</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dirty="0">
                          <a:solidFill>
                            <a:srgbClr val="000099"/>
                          </a:solidFill>
                          <a:effectLst/>
                          <a:latin typeface="Arial" panose="020B0604020202020204" pitchFamily="34" charset="0"/>
                        </a:rPr>
                        <a:t>SK Štětí, </a:t>
                      </a:r>
                      <a:r>
                        <a:rPr lang="cs-CZ" sz="900" b="1" i="0" u="none" strike="noStrike" dirty="0" err="1">
                          <a:solidFill>
                            <a:srgbClr val="000099"/>
                          </a:solidFill>
                          <a:effectLst/>
                          <a:latin typeface="Arial" panose="020B0604020202020204" pitchFamily="34" charset="0"/>
                        </a:rPr>
                        <a:t>z.s</a:t>
                      </a:r>
                      <a:r>
                        <a:rPr lang="cs-CZ" sz="900" b="1" i="0" u="none" strike="noStrike" dirty="0">
                          <a:solidFill>
                            <a:srgbClr val="000099"/>
                          </a:solidFill>
                          <a:effectLst/>
                          <a:latin typeface="Arial" panose="020B0604020202020204" pitchFamily="34" charset="0"/>
                        </a:rPr>
                        <a:t>.</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TJ Tatran Rakovník, z.s.</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2</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3753932159"/>
                  </a:ext>
                </a:extLst>
              </a:tr>
              <a:tr h="390619">
                <a:tc>
                  <a:txBody>
                    <a:bodyPr/>
                    <a:lstStyle/>
                    <a:p>
                      <a:pPr algn="ctr" fontAlgn="ctr"/>
                      <a:r>
                        <a:rPr lang="cs-CZ" sz="800" b="1" i="0" u="none" strike="noStrike">
                          <a:solidFill>
                            <a:srgbClr val="000099"/>
                          </a:solidFill>
                          <a:effectLst/>
                          <a:latin typeface="Arial" panose="020B0604020202020204" pitchFamily="34" charset="0"/>
                        </a:rPr>
                        <a:t>sobota</a:t>
                      </a:r>
                    </a:p>
                  </a:txBody>
                  <a:tcPr marL="1620" marR="1620" marT="1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a:solidFill>
                            <a:srgbClr val="000099"/>
                          </a:solidFill>
                          <a:effectLst/>
                          <a:latin typeface="Arial" panose="020B0604020202020204" pitchFamily="34" charset="0"/>
                        </a:rPr>
                        <a:t>24.08.</a:t>
                      </a:r>
                    </a:p>
                    <a:p>
                      <a:pPr algn="ctr" fontAlgn="ctr"/>
                      <a:r>
                        <a:rPr lang="cs-CZ" sz="800" b="1" i="0" u="none" strike="noStrike" dirty="0">
                          <a:solidFill>
                            <a:srgbClr val="000099"/>
                          </a:solidFill>
                          <a:effectLst/>
                          <a:latin typeface="Arial" panose="020B0604020202020204" pitchFamily="34" charset="0"/>
                        </a:rPr>
                        <a:t>2019</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a:solidFill>
                            <a:srgbClr val="000099"/>
                          </a:solidFill>
                          <a:effectLst/>
                          <a:latin typeface="Arial" panose="020B0604020202020204" pitchFamily="34" charset="0"/>
                        </a:rPr>
                        <a:t>17:</a:t>
                      </a:r>
                    </a:p>
                    <a:p>
                      <a:pPr algn="ctr" fontAlgn="ctr"/>
                      <a:r>
                        <a:rPr lang="cs-CZ" sz="800" b="1" i="0" u="none" strike="noStrike" dirty="0">
                          <a:solidFill>
                            <a:srgbClr val="000099"/>
                          </a:solidFill>
                          <a:effectLst/>
                          <a:latin typeface="Arial" panose="020B0604020202020204" pitchFamily="34" charset="0"/>
                        </a:rPr>
                        <a:t>00</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99"/>
                          </a:solidFill>
                          <a:effectLst/>
                          <a:latin typeface="Arial" panose="020B0604020202020204" pitchFamily="34" charset="0"/>
                        </a:rPr>
                        <a:t>14:15</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dirty="0">
                          <a:solidFill>
                            <a:srgbClr val="000099"/>
                          </a:solidFill>
                          <a:effectLst/>
                          <a:latin typeface="Arial" panose="020B0604020202020204" pitchFamily="34" charset="0"/>
                        </a:rPr>
                        <a:t>SK Český Brod, </a:t>
                      </a:r>
                      <a:r>
                        <a:rPr lang="cs-CZ" sz="900" b="1" i="0" u="none" strike="noStrike" dirty="0" err="1">
                          <a:solidFill>
                            <a:srgbClr val="000099"/>
                          </a:solidFill>
                          <a:effectLst/>
                          <a:latin typeface="Arial" panose="020B0604020202020204" pitchFamily="34" charset="0"/>
                        </a:rPr>
                        <a:t>z.s</a:t>
                      </a:r>
                      <a:r>
                        <a:rPr lang="cs-CZ" sz="900" b="1" i="0" u="none" strike="noStrike" dirty="0">
                          <a:solidFill>
                            <a:srgbClr val="000099"/>
                          </a:solidFill>
                          <a:effectLst/>
                          <a:latin typeface="Arial" panose="020B0604020202020204" pitchFamily="34" charset="0"/>
                        </a:rPr>
                        <a:t>.</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dirty="0">
                          <a:solidFill>
                            <a:srgbClr val="000099"/>
                          </a:solidFill>
                          <a:effectLst/>
                          <a:latin typeface="Arial" panose="020B0604020202020204" pitchFamily="34" charset="0"/>
                        </a:rPr>
                        <a:t>SK Štětí, </a:t>
                      </a:r>
                      <a:r>
                        <a:rPr lang="cs-CZ" sz="900" b="1" i="0" u="none" strike="noStrike" dirty="0" err="1">
                          <a:solidFill>
                            <a:srgbClr val="000099"/>
                          </a:solidFill>
                          <a:effectLst/>
                          <a:latin typeface="Arial" panose="020B0604020202020204" pitchFamily="34" charset="0"/>
                        </a:rPr>
                        <a:t>z.s</a:t>
                      </a:r>
                      <a:r>
                        <a:rPr lang="cs-CZ" sz="900" b="1" i="0" u="none" strike="noStrike" dirty="0">
                          <a:solidFill>
                            <a:srgbClr val="000099"/>
                          </a:solidFill>
                          <a:effectLst/>
                          <a:latin typeface="Arial" panose="020B0604020202020204" pitchFamily="34" charset="0"/>
                        </a:rPr>
                        <a:t>.</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dirty="0">
                          <a:solidFill>
                            <a:srgbClr val="000099"/>
                          </a:solidFill>
                          <a:effectLst/>
                          <a:latin typeface="Arial" panose="020B0604020202020204" pitchFamily="34" charset="0"/>
                        </a:rPr>
                        <a:t>Český Brod</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3</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73613735"/>
                  </a:ext>
                </a:extLst>
              </a:tr>
              <a:tr h="390619">
                <a:tc>
                  <a:txBody>
                    <a:bodyPr/>
                    <a:lstStyle/>
                    <a:p>
                      <a:pPr algn="ctr" fontAlgn="ctr"/>
                      <a:r>
                        <a:rPr lang="cs-CZ" sz="800" b="1" i="0" u="none" strike="noStrike">
                          <a:solidFill>
                            <a:srgbClr val="000099"/>
                          </a:solidFill>
                          <a:effectLst/>
                          <a:latin typeface="Arial" panose="020B0604020202020204" pitchFamily="34" charset="0"/>
                        </a:rPr>
                        <a:t>sobota</a:t>
                      </a:r>
                    </a:p>
                  </a:txBody>
                  <a:tcPr marL="1620" marR="1620" marT="1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a:solidFill>
                            <a:srgbClr val="000099"/>
                          </a:solidFill>
                          <a:effectLst/>
                          <a:latin typeface="Arial" panose="020B0604020202020204" pitchFamily="34" charset="0"/>
                        </a:rPr>
                        <a:t>31.08.</a:t>
                      </a:r>
                    </a:p>
                    <a:p>
                      <a:pPr algn="ctr" fontAlgn="ctr"/>
                      <a:r>
                        <a:rPr lang="cs-CZ" sz="800" b="1" i="0" u="none" strike="noStrike" dirty="0">
                          <a:solidFill>
                            <a:srgbClr val="000099"/>
                          </a:solidFill>
                          <a:effectLst/>
                          <a:latin typeface="Arial" panose="020B0604020202020204" pitchFamily="34" charset="0"/>
                        </a:rPr>
                        <a:t>2019</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a:solidFill>
                            <a:srgbClr val="000099"/>
                          </a:solidFill>
                          <a:effectLst/>
                          <a:latin typeface="Arial" panose="020B0604020202020204" pitchFamily="34" charset="0"/>
                        </a:rPr>
                        <a:t>10:</a:t>
                      </a:r>
                    </a:p>
                    <a:p>
                      <a:pPr algn="ctr" fontAlgn="ctr"/>
                      <a:r>
                        <a:rPr lang="cs-CZ" sz="800" b="1" i="0" u="none" strike="noStrike" dirty="0">
                          <a:solidFill>
                            <a:srgbClr val="000099"/>
                          </a:solidFill>
                          <a:effectLst/>
                          <a:latin typeface="Arial" panose="020B0604020202020204" pitchFamily="34" charset="0"/>
                        </a:rPr>
                        <a:t>15</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SK Štětí, z.s.</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Fotbalový klub Ostrov, z.s.</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dirty="0">
                          <a:solidFill>
                            <a:srgbClr val="000099"/>
                          </a:solidFill>
                          <a:effectLst/>
                          <a:latin typeface="Arial" panose="020B0604020202020204" pitchFamily="34" charset="0"/>
                        </a:rPr>
                        <a:t>4</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dirty="0">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3815569095"/>
                  </a:ext>
                </a:extLst>
              </a:tr>
              <a:tr h="390619">
                <a:tc>
                  <a:txBody>
                    <a:bodyPr/>
                    <a:lstStyle/>
                    <a:p>
                      <a:pPr algn="ctr" fontAlgn="ctr"/>
                      <a:r>
                        <a:rPr lang="cs-CZ" sz="800" b="1" i="0" u="none" strike="noStrike">
                          <a:solidFill>
                            <a:srgbClr val="000099"/>
                          </a:solidFill>
                          <a:effectLst/>
                          <a:latin typeface="Arial" panose="020B0604020202020204" pitchFamily="34" charset="0"/>
                        </a:rPr>
                        <a:t>neděle</a:t>
                      </a:r>
                    </a:p>
                  </a:txBody>
                  <a:tcPr marL="1620" marR="1620" marT="1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a:solidFill>
                            <a:srgbClr val="000099"/>
                          </a:solidFill>
                          <a:effectLst/>
                          <a:latin typeface="Arial" panose="020B0604020202020204" pitchFamily="34" charset="0"/>
                        </a:rPr>
                        <a:t>08.09.</a:t>
                      </a:r>
                    </a:p>
                    <a:p>
                      <a:pPr algn="ctr" fontAlgn="ctr"/>
                      <a:r>
                        <a:rPr lang="cs-CZ" sz="800" b="1" i="0" u="none" strike="noStrike" dirty="0">
                          <a:solidFill>
                            <a:srgbClr val="000099"/>
                          </a:solidFill>
                          <a:effectLst/>
                          <a:latin typeface="Arial" panose="020B0604020202020204" pitchFamily="34" charset="0"/>
                        </a:rPr>
                        <a:t>2019</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a:solidFill>
                            <a:srgbClr val="000099"/>
                          </a:solidFill>
                          <a:effectLst/>
                          <a:latin typeface="Arial" panose="020B0604020202020204" pitchFamily="34" charset="0"/>
                        </a:rPr>
                        <a:t>10:</a:t>
                      </a:r>
                    </a:p>
                    <a:p>
                      <a:pPr algn="ctr" fontAlgn="ctr"/>
                      <a:r>
                        <a:rPr lang="cs-CZ" sz="800" b="1" i="0" u="none" strike="noStrike" dirty="0">
                          <a:solidFill>
                            <a:srgbClr val="000099"/>
                          </a:solidFill>
                          <a:effectLst/>
                          <a:latin typeface="Arial" panose="020B0604020202020204" pitchFamily="34" charset="0"/>
                        </a:rPr>
                        <a:t>15</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99"/>
                          </a:solidFill>
                          <a:effectLst/>
                          <a:latin typeface="Arial" panose="020B0604020202020204" pitchFamily="34" charset="0"/>
                        </a:rPr>
                        <a:t>7:45</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dirty="0">
                          <a:solidFill>
                            <a:srgbClr val="000099"/>
                          </a:solidFill>
                          <a:effectLst/>
                          <a:latin typeface="Arial" panose="020B0604020202020204" pitchFamily="34" charset="0"/>
                        </a:rPr>
                        <a:t>FK Meteor Praha VIII, </a:t>
                      </a:r>
                      <a:r>
                        <a:rPr lang="cs-CZ" sz="900" b="1" i="0" u="none" strike="noStrike" dirty="0" err="1">
                          <a:solidFill>
                            <a:srgbClr val="000099"/>
                          </a:solidFill>
                          <a:effectLst/>
                          <a:latin typeface="Arial" panose="020B0604020202020204" pitchFamily="34" charset="0"/>
                        </a:rPr>
                        <a:t>z.s</a:t>
                      </a:r>
                      <a:r>
                        <a:rPr lang="cs-CZ" sz="900" b="1" i="0" u="none" strike="noStrike" dirty="0">
                          <a:solidFill>
                            <a:srgbClr val="000099"/>
                          </a:solidFill>
                          <a:effectLst/>
                          <a:latin typeface="Arial" panose="020B0604020202020204" pitchFamily="34" charset="0"/>
                        </a:rPr>
                        <a:t>.</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SK Štětí, z.s.</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U Meteoru</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5</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dirty="0">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878420126"/>
                  </a:ext>
                </a:extLst>
              </a:tr>
              <a:tr h="390619">
                <a:tc>
                  <a:txBody>
                    <a:bodyPr/>
                    <a:lstStyle/>
                    <a:p>
                      <a:pPr algn="ctr" fontAlgn="ctr"/>
                      <a:r>
                        <a:rPr lang="cs-CZ" sz="800" b="1" i="0" u="none" strike="noStrike">
                          <a:solidFill>
                            <a:srgbClr val="000099"/>
                          </a:solidFill>
                          <a:effectLst/>
                          <a:latin typeface="Arial" panose="020B0604020202020204" pitchFamily="34" charset="0"/>
                        </a:rPr>
                        <a:t>sobota</a:t>
                      </a:r>
                    </a:p>
                  </a:txBody>
                  <a:tcPr marL="1620" marR="1620" marT="1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a:solidFill>
                            <a:srgbClr val="000099"/>
                          </a:solidFill>
                          <a:effectLst/>
                          <a:latin typeface="Arial" panose="020B0604020202020204" pitchFamily="34" charset="0"/>
                        </a:rPr>
                        <a:t>14.09.</a:t>
                      </a:r>
                    </a:p>
                    <a:p>
                      <a:pPr algn="ctr" fontAlgn="ctr"/>
                      <a:r>
                        <a:rPr lang="cs-CZ" sz="800" b="1" i="0" u="none" strike="noStrike" dirty="0">
                          <a:solidFill>
                            <a:srgbClr val="000099"/>
                          </a:solidFill>
                          <a:effectLst/>
                          <a:latin typeface="Arial" panose="020B0604020202020204" pitchFamily="34" charset="0"/>
                        </a:rPr>
                        <a:t>2019</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a:solidFill>
                            <a:srgbClr val="000099"/>
                          </a:solidFill>
                          <a:effectLst/>
                          <a:latin typeface="Arial" panose="020B0604020202020204" pitchFamily="34" charset="0"/>
                        </a:rPr>
                        <a:t>10:</a:t>
                      </a:r>
                    </a:p>
                    <a:p>
                      <a:pPr algn="ctr" fontAlgn="ctr"/>
                      <a:r>
                        <a:rPr lang="cs-CZ" sz="800" b="1" i="0" u="none" strike="noStrike" dirty="0">
                          <a:solidFill>
                            <a:srgbClr val="000099"/>
                          </a:solidFill>
                          <a:effectLst/>
                          <a:latin typeface="Arial" panose="020B0604020202020204" pitchFamily="34" charset="0"/>
                        </a:rPr>
                        <a:t>15</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SK Štětí, z.s.</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Fotbalový klub SEKO Louny, z.s.</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6</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dirty="0">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3751296728"/>
                  </a:ext>
                </a:extLst>
              </a:tr>
              <a:tr h="390619">
                <a:tc>
                  <a:txBody>
                    <a:bodyPr/>
                    <a:lstStyle/>
                    <a:p>
                      <a:pPr algn="ctr" fontAlgn="ctr"/>
                      <a:r>
                        <a:rPr lang="cs-CZ" sz="800" b="1" i="0" u="none" strike="noStrike">
                          <a:solidFill>
                            <a:srgbClr val="000099"/>
                          </a:solidFill>
                          <a:effectLst/>
                          <a:latin typeface="Arial" panose="020B0604020202020204" pitchFamily="34" charset="0"/>
                        </a:rPr>
                        <a:t>sobota</a:t>
                      </a:r>
                    </a:p>
                  </a:txBody>
                  <a:tcPr marL="1620" marR="1620" marT="1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a:solidFill>
                            <a:srgbClr val="000099"/>
                          </a:solidFill>
                          <a:effectLst/>
                          <a:latin typeface="Arial" panose="020B0604020202020204" pitchFamily="34" charset="0"/>
                        </a:rPr>
                        <a:t>21.09.</a:t>
                      </a:r>
                    </a:p>
                    <a:p>
                      <a:pPr algn="ctr" fontAlgn="ctr"/>
                      <a:r>
                        <a:rPr lang="cs-CZ" sz="800" b="1" i="0" u="none" strike="noStrike" dirty="0">
                          <a:solidFill>
                            <a:srgbClr val="000099"/>
                          </a:solidFill>
                          <a:effectLst/>
                          <a:latin typeface="Arial" panose="020B0604020202020204" pitchFamily="34" charset="0"/>
                        </a:rPr>
                        <a:t>2019</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a:solidFill>
                            <a:srgbClr val="000099"/>
                          </a:solidFill>
                          <a:effectLst/>
                          <a:latin typeface="Arial" panose="020B0604020202020204" pitchFamily="34" charset="0"/>
                        </a:rPr>
                        <a:t>16:</a:t>
                      </a:r>
                    </a:p>
                    <a:p>
                      <a:pPr algn="ctr" fontAlgn="ctr"/>
                      <a:r>
                        <a:rPr lang="cs-CZ" sz="800" b="1" i="0" u="none" strike="noStrike" dirty="0">
                          <a:solidFill>
                            <a:srgbClr val="000099"/>
                          </a:solidFill>
                          <a:effectLst/>
                          <a:latin typeface="Arial" panose="020B0604020202020204" pitchFamily="34" charset="0"/>
                        </a:rPr>
                        <a:t>30</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99"/>
                          </a:solidFill>
                          <a:effectLst/>
                          <a:latin typeface="Arial" panose="020B0604020202020204" pitchFamily="34" charset="0"/>
                        </a:rPr>
                        <a:t>14:45</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SK Slaný, z.s.</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SK Štětí, z.s.</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Slaný</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7</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dirty="0">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3219418065"/>
                  </a:ext>
                </a:extLst>
              </a:tr>
              <a:tr h="390619">
                <a:tc>
                  <a:txBody>
                    <a:bodyPr/>
                    <a:lstStyle/>
                    <a:p>
                      <a:pPr algn="ctr" fontAlgn="ctr"/>
                      <a:r>
                        <a:rPr lang="cs-CZ" sz="800" b="1" i="0" u="none" strike="noStrike">
                          <a:solidFill>
                            <a:srgbClr val="000099"/>
                          </a:solidFill>
                          <a:effectLst/>
                          <a:latin typeface="Arial" panose="020B0604020202020204" pitchFamily="34" charset="0"/>
                        </a:rPr>
                        <a:t>sobota</a:t>
                      </a:r>
                    </a:p>
                  </a:txBody>
                  <a:tcPr marL="1620" marR="1620" marT="1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a:solidFill>
                            <a:srgbClr val="000099"/>
                          </a:solidFill>
                          <a:effectLst/>
                          <a:latin typeface="Arial" panose="020B0604020202020204" pitchFamily="34" charset="0"/>
                        </a:rPr>
                        <a:t>28.09.</a:t>
                      </a:r>
                    </a:p>
                    <a:p>
                      <a:pPr algn="ctr" fontAlgn="ctr"/>
                      <a:r>
                        <a:rPr lang="cs-CZ" sz="800" b="1" i="0" u="none" strike="noStrike" dirty="0">
                          <a:solidFill>
                            <a:srgbClr val="000099"/>
                          </a:solidFill>
                          <a:effectLst/>
                          <a:latin typeface="Arial" panose="020B0604020202020204" pitchFamily="34" charset="0"/>
                        </a:rPr>
                        <a:t>2019</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a:solidFill>
                            <a:srgbClr val="000099"/>
                          </a:solidFill>
                          <a:effectLst/>
                          <a:latin typeface="Arial" panose="020B0604020202020204" pitchFamily="34" charset="0"/>
                        </a:rPr>
                        <a:t>10:</a:t>
                      </a:r>
                    </a:p>
                    <a:p>
                      <a:pPr algn="ctr" fontAlgn="ctr"/>
                      <a:r>
                        <a:rPr lang="cs-CZ" sz="800" b="1" i="0" u="none" strike="noStrike" dirty="0">
                          <a:solidFill>
                            <a:srgbClr val="000099"/>
                          </a:solidFill>
                          <a:effectLst/>
                          <a:latin typeface="Arial" panose="020B0604020202020204" pitchFamily="34" charset="0"/>
                        </a:rPr>
                        <a:t>15</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99"/>
                          </a:solidFill>
                          <a:effectLst/>
                          <a:latin typeface="Arial" panose="020B0604020202020204" pitchFamily="34" charset="0"/>
                        </a:rPr>
                        <a:t>7:15</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FC Chomutov s.r.o.</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SK Štětí, z.s.</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Letní stadion Chomutov</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8</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dirty="0">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3084152864"/>
                  </a:ext>
                </a:extLst>
              </a:tr>
              <a:tr h="390619">
                <a:tc>
                  <a:txBody>
                    <a:bodyPr/>
                    <a:lstStyle/>
                    <a:p>
                      <a:pPr algn="ctr" fontAlgn="ctr"/>
                      <a:r>
                        <a:rPr lang="cs-CZ" sz="800" b="1" i="0" u="none" strike="noStrike">
                          <a:solidFill>
                            <a:srgbClr val="000099"/>
                          </a:solidFill>
                          <a:effectLst/>
                          <a:latin typeface="Arial" panose="020B0604020202020204" pitchFamily="34" charset="0"/>
                        </a:rPr>
                        <a:t>sobota</a:t>
                      </a:r>
                    </a:p>
                  </a:txBody>
                  <a:tcPr marL="1620" marR="1620" marT="1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a:solidFill>
                            <a:srgbClr val="000099"/>
                          </a:solidFill>
                          <a:effectLst/>
                          <a:latin typeface="Arial" panose="020B0604020202020204" pitchFamily="34" charset="0"/>
                        </a:rPr>
                        <a:t>05.10.</a:t>
                      </a:r>
                    </a:p>
                    <a:p>
                      <a:pPr algn="ctr" fontAlgn="ctr"/>
                      <a:r>
                        <a:rPr lang="cs-CZ" sz="800" b="1" i="0" u="none" strike="noStrike" dirty="0">
                          <a:solidFill>
                            <a:srgbClr val="000099"/>
                          </a:solidFill>
                          <a:effectLst/>
                          <a:latin typeface="Arial" panose="020B0604020202020204" pitchFamily="34" charset="0"/>
                        </a:rPr>
                        <a:t>2019</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a:solidFill>
                            <a:srgbClr val="000099"/>
                          </a:solidFill>
                          <a:effectLst/>
                          <a:latin typeface="Arial" panose="020B0604020202020204" pitchFamily="34" charset="0"/>
                        </a:rPr>
                        <a:t>10:</a:t>
                      </a:r>
                    </a:p>
                    <a:p>
                      <a:pPr algn="ctr" fontAlgn="ctr"/>
                      <a:r>
                        <a:rPr lang="cs-CZ" sz="800" b="1" i="0" u="none" strike="noStrike" dirty="0">
                          <a:solidFill>
                            <a:srgbClr val="000099"/>
                          </a:solidFill>
                          <a:effectLst/>
                          <a:latin typeface="Arial" panose="020B0604020202020204" pitchFamily="34" charset="0"/>
                        </a:rPr>
                        <a:t>15</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SK Štětí, z.s.</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FK Olympie Březová, z.s.</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9</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dirty="0">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481175991"/>
                  </a:ext>
                </a:extLst>
              </a:tr>
              <a:tr h="390619">
                <a:tc>
                  <a:txBody>
                    <a:bodyPr/>
                    <a:lstStyle/>
                    <a:p>
                      <a:pPr algn="ctr" fontAlgn="ctr"/>
                      <a:r>
                        <a:rPr lang="cs-CZ" sz="800" b="1" i="0" u="none" strike="noStrike">
                          <a:solidFill>
                            <a:srgbClr val="000099"/>
                          </a:solidFill>
                          <a:effectLst/>
                          <a:latin typeface="Arial" panose="020B0604020202020204" pitchFamily="34" charset="0"/>
                        </a:rPr>
                        <a:t>sobota</a:t>
                      </a:r>
                    </a:p>
                  </a:txBody>
                  <a:tcPr marL="1620" marR="1620" marT="1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a:solidFill>
                            <a:srgbClr val="000099"/>
                          </a:solidFill>
                          <a:effectLst/>
                          <a:latin typeface="Arial" panose="020B0604020202020204" pitchFamily="34" charset="0"/>
                        </a:rPr>
                        <a:t>12.10.</a:t>
                      </a:r>
                    </a:p>
                    <a:p>
                      <a:pPr algn="ctr" fontAlgn="ctr"/>
                      <a:r>
                        <a:rPr lang="cs-CZ" sz="800" b="1" i="0" u="none" strike="noStrike" dirty="0">
                          <a:solidFill>
                            <a:srgbClr val="000099"/>
                          </a:solidFill>
                          <a:effectLst/>
                          <a:latin typeface="Arial" panose="020B0604020202020204" pitchFamily="34" charset="0"/>
                        </a:rPr>
                        <a:t>2019</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a:solidFill>
                            <a:srgbClr val="000099"/>
                          </a:solidFill>
                          <a:effectLst/>
                          <a:latin typeface="Arial" panose="020B0604020202020204" pitchFamily="34" charset="0"/>
                        </a:rPr>
                        <a:t>10:</a:t>
                      </a:r>
                    </a:p>
                    <a:p>
                      <a:pPr algn="ctr" fontAlgn="ctr"/>
                      <a:r>
                        <a:rPr lang="cs-CZ" sz="800" b="1" i="0" u="none" strike="noStrike" dirty="0">
                          <a:solidFill>
                            <a:srgbClr val="000099"/>
                          </a:solidFill>
                          <a:effectLst/>
                          <a:latin typeface="Arial" panose="020B0604020202020204" pitchFamily="34" charset="0"/>
                        </a:rPr>
                        <a:t>15</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99"/>
                          </a:solidFill>
                          <a:effectLst/>
                          <a:latin typeface="Arial" panose="020B0604020202020204" pitchFamily="34" charset="0"/>
                        </a:rPr>
                        <a:t>8:15</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FK Neratovice-Byškovice, s.r.o.</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SK Štětí, z.s.</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Neratovice</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10</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853490985"/>
                  </a:ext>
                </a:extLst>
              </a:tr>
              <a:tr h="390619">
                <a:tc>
                  <a:txBody>
                    <a:bodyPr/>
                    <a:lstStyle/>
                    <a:p>
                      <a:pPr algn="ctr" fontAlgn="ctr"/>
                      <a:r>
                        <a:rPr lang="cs-CZ" sz="800" b="1" i="0" u="none" strike="noStrike">
                          <a:solidFill>
                            <a:srgbClr val="000099"/>
                          </a:solidFill>
                          <a:effectLst/>
                          <a:latin typeface="Arial" panose="020B0604020202020204" pitchFamily="34" charset="0"/>
                        </a:rPr>
                        <a:t>sobota</a:t>
                      </a:r>
                    </a:p>
                  </a:txBody>
                  <a:tcPr marL="1620" marR="1620" marT="1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a:solidFill>
                            <a:srgbClr val="000099"/>
                          </a:solidFill>
                          <a:effectLst/>
                          <a:latin typeface="Arial" panose="020B0604020202020204" pitchFamily="34" charset="0"/>
                        </a:rPr>
                        <a:t>19.10.</a:t>
                      </a:r>
                    </a:p>
                    <a:p>
                      <a:pPr algn="ctr" fontAlgn="ctr"/>
                      <a:r>
                        <a:rPr lang="cs-CZ" sz="800" b="1" i="0" u="none" strike="noStrike" dirty="0">
                          <a:solidFill>
                            <a:srgbClr val="000099"/>
                          </a:solidFill>
                          <a:effectLst/>
                          <a:latin typeface="Arial" panose="020B0604020202020204" pitchFamily="34" charset="0"/>
                        </a:rPr>
                        <a:t>2019</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a:solidFill>
                            <a:srgbClr val="000099"/>
                          </a:solidFill>
                          <a:effectLst/>
                          <a:latin typeface="Arial" panose="020B0604020202020204" pitchFamily="34" charset="0"/>
                        </a:rPr>
                        <a:t>10:</a:t>
                      </a:r>
                    </a:p>
                    <a:p>
                      <a:pPr algn="ctr" fontAlgn="ctr"/>
                      <a:r>
                        <a:rPr lang="cs-CZ" sz="800" b="1" i="0" u="none" strike="noStrike" dirty="0">
                          <a:solidFill>
                            <a:srgbClr val="000099"/>
                          </a:solidFill>
                          <a:effectLst/>
                          <a:latin typeface="Arial" panose="020B0604020202020204" pitchFamily="34" charset="0"/>
                        </a:rPr>
                        <a:t>15</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SK Štětí, z.s.</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SK Aritma Praha, z.s.</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11</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143310021"/>
                  </a:ext>
                </a:extLst>
              </a:tr>
              <a:tr h="390619">
                <a:tc>
                  <a:txBody>
                    <a:bodyPr/>
                    <a:lstStyle/>
                    <a:p>
                      <a:pPr algn="ctr" fontAlgn="ctr"/>
                      <a:r>
                        <a:rPr lang="cs-CZ" sz="800" b="1" i="0" u="none" strike="noStrike">
                          <a:solidFill>
                            <a:srgbClr val="000099"/>
                          </a:solidFill>
                          <a:effectLst/>
                          <a:latin typeface="Arial" panose="020B0604020202020204" pitchFamily="34" charset="0"/>
                        </a:rPr>
                        <a:t>sobota</a:t>
                      </a:r>
                    </a:p>
                  </a:txBody>
                  <a:tcPr marL="1620" marR="1620" marT="1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a:solidFill>
                            <a:srgbClr val="000099"/>
                          </a:solidFill>
                          <a:effectLst/>
                          <a:latin typeface="Arial" panose="020B0604020202020204" pitchFamily="34" charset="0"/>
                        </a:rPr>
                        <a:t>26.10.</a:t>
                      </a:r>
                    </a:p>
                    <a:p>
                      <a:pPr algn="ctr" fontAlgn="ctr"/>
                      <a:r>
                        <a:rPr lang="cs-CZ" sz="800" b="1" i="0" u="none" strike="noStrike" dirty="0">
                          <a:solidFill>
                            <a:srgbClr val="000099"/>
                          </a:solidFill>
                          <a:effectLst/>
                          <a:latin typeface="Arial" panose="020B0604020202020204" pitchFamily="34" charset="0"/>
                        </a:rPr>
                        <a:t>2019</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a:solidFill>
                            <a:srgbClr val="000099"/>
                          </a:solidFill>
                          <a:effectLst/>
                          <a:latin typeface="Arial" panose="020B0604020202020204" pitchFamily="34" charset="0"/>
                        </a:rPr>
                        <a:t>10:</a:t>
                      </a:r>
                    </a:p>
                    <a:p>
                      <a:pPr algn="ctr" fontAlgn="ctr"/>
                      <a:r>
                        <a:rPr lang="cs-CZ" sz="800" b="1" i="0" u="none" strike="noStrike" dirty="0">
                          <a:solidFill>
                            <a:srgbClr val="000099"/>
                          </a:solidFill>
                          <a:effectLst/>
                          <a:latin typeface="Arial" panose="020B0604020202020204" pitchFamily="34" charset="0"/>
                        </a:rPr>
                        <a:t>15</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99"/>
                          </a:solidFill>
                          <a:effectLst/>
                          <a:latin typeface="Arial" panose="020B0604020202020204" pitchFamily="34" charset="0"/>
                        </a:rPr>
                        <a:t>7:30</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dirty="0">
                          <a:solidFill>
                            <a:srgbClr val="000099"/>
                          </a:solidFill>
                          <a:effectLst/>
                          <a:latin typeface="Arial" panose="020B0604020202020204" pitchFamily="34" charset="0"/>
                        </a:rPr>
                        <a:t>Fotbalový klub Brandýs </a:t>
                      </a:r>
                      <a:r>
                        <a:rPr lang="cs-CZ" sz="900" b="1" i="0" u="none" strike="noStrike" dirty="0" err="1">
                          <a:solidFill>
                            <a:srgbClr val="000099"/>
                          </a:solidFill>
                          <a:effectLst/>
                          <a:latin typeface="Arial" panose="020B0604020202020204" pitchFamily="34" charset="0"/>
                        </a:rPr>
                        <a:t>n.L.</a:t>
                      </a:r>
                      <a:endParaRPr lang="cs-CZ" sz="900" b="1" i="0" u="none" strike="noStrike" dirty="0">
                        <a:solidFill>
                          <a:srgbClr val="000099"/>
                        </a:solidFill>
                        <a:effectLst/>
                        <a:latin typeface="Arial" panose="020B0604020202020204" pitchFamily="34" charset="0"/>
                      </a:endParaRP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SK Štětí, z.s.</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Brandýs</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12</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dirty="0">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513393305"/>
                  </a:ext>
                </a:extLst>
              </a:tr>
              <a:tr h="390619">
                <a:tc>
                  <a:txBody>
                    <a:bodyPr/>
                    <a:lstStyle/>
                    <a:p>
                      <a:pPr algn="ctr" fontAlgn="ctr"/>
                      <a:r>
                        <a:rPr lang="cs-CZ" sz="800" b="1" i="0" u="none" strike="noStrike">
                          <a:solidFill>
                            <a:srgbClr val="000099"/>
                          </a:solidFill>
                          <a:effectLst/>
                          <a:latin typeface="Arial" panose="020B0604020202020204" pitchFamily="34" charset="0"/>
                        </a:rPr>
                        <a:t>sobota</a:t>
                      </a:r>
                    </a:p>
                  </a:txBody>
                  <a:tcPr marL="1620" marR="1620" marT="1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a:solidFill>
                            <a:srgbClr val="000099"/>
                          </a:solidFill>
                          <a:effectLst/>
                          <a:latin typeface="Arial" panose="020B0604020202020204" pitchFamily="34" charset="0"/>
                        </a:rPr>
                        <a:t>02.11.</a:t>
                      </a:r>
                    </a:p>
                    <a:p>
                      <a:pPr algn="ctr" fontAlgn="ctr"/>
                      <a:r>
                        <a:rPr lang="cs-CZ" sz="800" b="1" i="0" u="none" strike="noStrike" dirty="0">
                          <a:solidFill>
                            <a:srgbClr val="000099"/>
                          </a:solidFill>
                          <a:effectLst/>
                          <a:latin typeface="Arial" panose="020B0604020202020204" pitchFamily="34" charset="0"/>
                        </a:rPr>
                        <a:t>2019</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a:solidFill>
                            <a:srgbClr val="000099"/>
                          </a:solidFill>
                          <a:effectLst/>
                          <a:latin typeface="Arial" panose="020B0604020202020204" pitchFamily="34" charset="0"/>
                        </a:rPr>
                        <a:t>10:</a:t>
                      </a:r>
                    </a:p>
                    <a:p>
                      <a:pPr algn="ctr" fontAlgn="ctr"/>
                      <a:r>
                        <a:rPr lang="cs-CZ" sz="800" b="1" i="0" u="none" strike="noStrike" dirty="0">
                          <a:solidFill>
                            <a:srgbClr val="000099"/>
                          </a:solidFill>
                          <a:effectLst/>
                          <a:latin typeface="Arial" panose="020B0604020202020204" pitchFamily="34" charset="0"/>
                        </a:rPr>
                        <a:t>15</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SK Štětí, z.s.</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FK Arsenal Česká Lípa, a.s.</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13</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dirty="0">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265726031"/>
                  </a:ext>
                </a:extLst>
              </a:tr>
              <a:tr h="390619">
                <a:tc>
                  <a:txBody>
                    <a:bodyPr/>
                    <a:lstStyle/>
                    <a:p>
                      <a:pPr algn="ctr" fontAlgn="ctr"/>
                      <a:r>
                        <a:rPr lang="cs-CZ" sz="800" b="1" i="0" u="none" strike="noStrike">
                          <a:solidFill>
                            <a:srgbClr val="000099"/>
                          </a:solidFill>
                          <a:effectLst/>
                          <a:latin typeface="Arial" panose="020B0604020202020204" pitchFamily="34" charset="0"/>
                        </a:rPr>
                        <a:t>sobota-neděle</a:t>
                      </a:r>
                    </a:p>
                  </a:txBody>
                  <a:tcPr marL="1620" marR="1620" marT="1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a:solidFill>
                            <a:srgbClr val="000099"/>
                          </a:solidFill>
                          <a:effectLst/>
                          <a:latin typeface="Arial" panose="020B0604020202020204" pitchFamily="34" charset="0"/>
                        </a:rPr>
                        <a:t>09.11.</a:t>
                      </a:r>
                    </a:p>
                    <a:p>
                      <a:pPr algn="ctr" fontAlgn="ctr"/>
                      <a:r>
                        <a:rPr lang="cs-CZ" sz="800" b="1" i="0" u="none" strike="noStrike" dirty="0">
                          <a:solidFill>
                            <a:srgbClr val="000099"/>
                          </a:solidFill>
                          <a:effectLst/>
                          <a:latin typeface="Arial" panose="020B0604020202020204" pitchFamily="34" charset="0"/>
                        </a:rPr>
                        <a:t>2019</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a:solidFill>
                            <a:srgbClr val="000099"/>
                          </a:solidFill>
                          <a:effectLst/>
                          <a:latin typeface="Arial" panose="020B0604020202020204" pitchFamily="34" charset="0"/>
                        </a:rPr>
                        <a:t>14:</a:t>
                      </a:r>
                    </a:p>
                    <a:p>
                      <a:pPr algn="ctr" fontAlgn="ctr"/>
                      <a:r>
                        <a:rPr lang="cs-CZ" sz="800" b="1" i="0" u="none" strike="noStrike" dirty="0">
                          <a:solidFill>
                            <a:srgbClr val="000099"/>
                          </a:solidFill>
                          <a:effectLst/>
                          <a:latin typeface="Arial" panose="020B0604020202020204" pitchFamily="34" charset="0"/>
                        </a:rPr>
                        <a:t>00</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99"/>
                          </a:solidFill>
                          <a:effectLst/>
                          <a:latin typeface="Arial" panose="020B0604020202020204" pitchFamily="34" charset="0"/>
                        </a:rPr>
                        <a:t>11:00</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MFK Dobříš</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SK Štětí, z.s.</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Dobříš UMT</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99"/>
                          </a:solidFill>
                          <a:effectLst/>
                          <a:latin typeface="Arial" panose="020B0604020202020204" pitchFamily="34" charset="0"/>
                        </a:rPr>
                        <a:t>14</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dirty="0">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647543235"/>
                  </a:ext>
                </a:extLst>
              </a:tr>
              <a:tr h="390619">
                <a:tc>
                  <a:txBody>
                    <a:bodyPr/>
                    <a:lstStyle/>
                    <a:p>
                      <a:pPr algn="ctr" fontAlgn="ctr"/>
                      <a:r>
                        <a:rPr lang="cs-CZ" sz="800" b="1" i="0" u="none" strike="noStrike">
                          <a:solidFill>
                            <a:srgbClr val="000099"/>
                          </a:solidFill>
                          <a:effectLst/>
                          <a:latin typeface="Arial" panose="020B0604020202020204" pitchFamily="34" charset="0"/>
                        </a:rPr>
                        <a:t>sobota</a:t>
                      </a:r>
                    </a:p>
                  </a:txBody>
                  <a:tcPr marL="1620" marR="1620" marT="1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a:solidFill>
                            <a:srgbClr val="000099"/>
                          </a:solidFill>
                          <a:effectLst/>
                          <a:latin typeface="Arial" panose="020B0604020202020204" pitchFamily="34" charset="0"/>
                        </a:rPr>
                        <a:t>16.11.</a:t>
                      </a:r>
                    </a:p>
                    <a:p>
                      <a:pPr algn="ctr" fontAlgn="ctr"/>
                      <a:r>
                        <a:rPr lang="cs-CZ" sz="800" b="1" i="0" u="none" strike="noStrike" dirty="0">
                          <a:solidFill>
                            <a:srgbClr val="000099"/>
                          </a:solidFill>
                          <a:effectLst/>
                          <a:latin typeface="Arial" panose="020B0604020202020204" pitchFamily="34" charset="0"/>
                        </a:rPr>
                        <a:t>2019</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a:solidFill>
                            <a:srgbClr val="000099"/>
                          </a:solidFill>
                          <a:effectLst/>
                          <a:latin typeface="Arial" panose="020B0604020202020204" pitchFamily="34" charset="0"/>
                        </a:rPr>
                        <a:t>10:</a:t>
                      </a:r>
                    </a:p>
                    <a:p>
                      <a:pPr algn="ctr" fontAlgn="ctr"/>
                      <a:r>
                        <a:rPr lang="cs-CZ" sz="800" b="1" i="0" u="none" strike="noStrike" dirty="0">
                          <a:solidFill>
                            <a:srgbClr val="000099"/>
                          </a:solidFill>
                          <a:effectLst/>
                          <a:latin typeface="Arial" panose="020B0604020202020204" pitchFamily="34" charset="0"/>
                        </a:rPr>
                        <a:t>15</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SK Štětí, z.s.</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SK Kladno, z.s</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dirty="0">
                          <a:solidFill>
                            <a:srgbClr val="000099"/>
                          </a:solidFill>
                          <a:effectLst/>
                          <a:latin typeface="Arial" panose="020B0604020202020204" pitchFamily="34" charset="0"/>
                        </a:rPr>
                        <a:t>15</a:t>
                      </a:r>
                    </a:p>
                  </a:txBody>
                  <a:tcPr marL="1620" marR="1620" marT="1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dirty="0">
                          <a:solidFill>
                            <a:srgbClr val="000099"/>
                          </a:solidFill>
                          <a:effectLst/>
                          <a:latin typeface="Arial" panose="020B0604020202020204" pitchFamily="34" charset="0"/>
                        </a:rPr>
                        <a:t> </a:t>
                      </a:r>
                    </a:p>
                  </a:txBody>
                  <a:tcPr marL="1620" marR="1620" marT="1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462852222"/>
                  </a:ext>
                </a:extLst>
              </a:tr>
            </a:tbl>
          </a:graphicData>
        </a:graphic>
      </p:graphicFrame>
    </p:spTree>
    <p:extLst>
      <p:ext uri="{BB962C8B-B14F-4D97-AF65-F5344CB8AC3E}">
        <p14:creationId xmlns:p14="http://schemas.microsoft.com/office/powerpoint/2010/main" val="2928801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p:cNvSpPr txBox="1"/>
          <p:nvPr/>
        </p:nvSpPr>
        <p:spPr>
          <a:xfrm>
            <a:off x="1944192" y="7004456"/>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a:t>
            </a:r>
          </a:p>
        </p:txBody>
      </p:sp>
      <p:sp>
        <p:nvSpPr>
          <p:cNvPr id="12" name="Rectangle 87"/>
          <p:cNvSpPr>
            <a:spLocks noChangeArrowheads="1"/>
          </p:cNvSpPr>
          <p:nvPr/>
        </p:nvSpPr>
        <p:spPr bwMode="auto">
          <a:xfrm>
            <a:off x="83001" y="96573"/>
            <a:ext cx="4678239" cy="930639"/>
          </a:xfrm>
          <a:prstGeom prst="rect">
            <a:avLst/>
          </a:prstGeom>
          <a:blipFill>
            <a:blip r:embed="rId3"/>
            <a:stretch>
              <a:fillRect/>
            </a:stretch>
          </a:blipFill>
          <a:ln w="44450" cmpd="sng">
            <a:solidFill>
              <a:srgbClr val="6600CC"/>
            </a:solidFill>
            <a:prstDash val="sysDash"/>
            <a:headEnd/>
            <a:tailEnd/>
          </a:ln>
          <a:effectLst/>
        </p:spPr>
        <p:style>
          <a:lnRef idx="2">
            <a:schemeClr val="accent2"/>
          </a:lnRef>
          <a:fillRef idx="1">
            <a:schemeClr val="lt1"/>
          </a:fillRef>
          <a:effectRef idx="0">
            <a:schemeClr val="accent2"/>
          </a:effectRef>
          <a:fontRef idx="minor">
            <a:schemeClr val="dk1"/>
          </a:fontRef>
        </p:style>
        <p:txBody>
          <a:bodyPr wrap="square" lIns="0" tIns="0" rIns="0" bIns="0" numCol="1" spcCol="1116000" anchor="ctr" anchorCtr="0">
            <a:normAutofit fontScale="85000" lnSpcReduction="20000"/>
            <a:scene3d>
              <a:camera prst="orthographicFront"/>
              <a:lightRig rig="twoPt" dir="t"/>
            </a:scene3d>
            <a:sp3d contourW="38100">
              <a:extrusionClr>
                <a:schemeClr val="bg1"/>
              </a:extrusionClr>
              <a:contourClr>
                <a:schemeClr val="bg1"/>
              </a:contourClr>
            </a:sp3d>
          </a:bodyPr>
          <a:lstStyle/>
          <a:p>
            <a:pPr algn="ctr" eaLnBrk="0" hangingPunct="0">
              <a:defRPr/>
            </a:pPr>
            <a:r>
              <a:rPr lang="cs-CZ" sz="6600" dirty="0">
                <a:ln w="101600">
                  <a:solidFill>
                    <a:schemeClr val="tx1"/>
                  </a:solidFill>
                </a:ln>
                <a:solidFill>
                  <a:schemeClr val="accent2">
                    <a:lumMod val="50000"/>
                  </a:schemeClr>
                </a:solidFill>
                <a:latin typeface="KodchiangUPC" pitchFamily="18" charset="-34"/>
                <a:cs typeface="KodchiangUPC" pitchFamily="18" charset="-34"/>
              </a:rPr>
              <a:t> </a:t>
            </a:r>
            <a:r>
              <a:rPr lang="cs-CZ" sz="8600" i="1" dirty="0">
                <a:ln w="76200">
                  <a:noFill/>
                  <a:prstDash val="solid"/>
                </a:ln>
                <a:solidFill>
                  <a:srgbClr val="CC3399"/>
                </a:solidFill>
                <a:effectLst/>
                <a:latin typeface="Times New Roman" panose="02020603050405020304" pitchFamily="18" charset="0"/>
                <a:ea typeface="Yu Mincho Demibold" panose="020B0400000000000000"/>
                <a:cs typeface="Times New Roman" panose="02020603050405020304" pitchFamily="18" charset="0"/>
              </a:rPr>
              <a:t>Vítáme</a:t>
            </a:r>
          </a:p>
        </p:txBody>
      </p:sp>
      <p:sp>
        <p:nvSpPr>
          <p:cNvPr id="13" name="Rectangle 129"/>
          <p:cNvSpPr>
            <a:spLocks noChangeArrowheads="1"/>
          </p:cNvSpPr>
          <p:nvPr/>
        </p:nvSpPr>
        <p:spPr bwMode="auto">
          <a:xfrm>
            <a:off x="114486" y="1747292"/>
            <a:ext cx="4662504" cy="1008112"/>
          </a:xfrm>
          <a:prstGeom prst="rect">
            <a:avLst/>
          </a:prstGeom>
          <a:solidFill>
            <a:schemeClr val="bg1"/>
          </a:solidFill>
          <a:ln w="31750" cmpd="sng">
            <a:solidFill>
              <a:schemeClr val="tx1"/>
            </a:solidFill>
            <a:prstDash val="solid"/>
            <a:miter lim="800000"/>
            <a:headEnd/>
            <a:tailEnd/>
          </a:ln>
          <a:effectLst>
            <a:innerShdw blurRad="1168400" dir="1560000">
              <a:srgbClr val="FFFF00">
                <a:alpha val="50000"/>
              </a:srgbClr>
            </a:innerShdw>
          </a:effectLst>
        </p:spPr>
        <p:txBody>
          <a:bodyPr lIns="91425" tIns="45713" rIns="91425" bIns="45713" anchor="ctr"/>
          <a:lstStyle/>
          <a:p>
            <a:pPr algn="ctr" eaLnBrk="0" hangingPunct="0">
              <a:defRPr/>
            </a:pPr>
            <a:r>
              <a:rPr lang="cs-CZ" sz="4400" dirty="0">
                <a:ln w="3175">
                  <a:noFill/>
                </a:ln>
                <a:gradFill>
                  <a:gsLst>
                    <a:gs pos="77000">
                      <a:srgbClr val="4F31CD"/>
                    </a:gs>
                    <a:gs pos="34000">
                      <a:srgbClr val="FF5050"/>
                    </a:gs>
                  </a:gsLst>
                  <a:lin ang="5400000" scaled="1"/>
                </a:gradFill>
                <a:effectLst>
                  <a:outerShdw blurRad="38100" dist="38100" dir="2700000" algn="tl">
                    <a:srgbClr val="000000">
                      <a:alpha val="43137"/>
                    </a:srgbClr>
                  </a:outerShdw>
                </a:effectLst>
                <a:latin typeface="Gill Sans Ultra Bold" panose="020B0A02020104020203" pitchFamily="34" charset="-18"/>
                <a:ea typeface="Ebrima" panose="02000000000000000000" pitchFamily="2" charset="0"/>
                <a:cs typeface="Arial" panose="020B0604020202020204" pitchFamily="34" charset="0"/>
              </a:rPr>
              <a:t>SK Štětí, </a:t>
            </a:r>
            <a:r>
              <a:rPr lang="cs-CZ" sz="4400" dirty="0" err="1">
                <a:ln w="3175">
                  <a:noFill/>
                </a:ln>
                <a:gradFill>
                  <a:gsLst>
                    <a:gs pos="77000">
                      <a:srgbClr val="4F31CD"/>
                    </a:gs>
                    <a:gs pos="34000">
                      <a:srgbClr val="FF5050"/>
                    </a:gs>
                  </a:gsLst>
                  <a:lin ang="5400000" scaled="1"/>
                </a:gradFill>
                <a:effectLst>
                  <a:outerShdw blurRad="38100" dist="38100" dir="2700000" algn="tl">
                    <a:srgbClr val="000000">
                      <a:alpha val="43137"/>
                    </a:srgbClr>
                  </a:outerShdw>
                </a:effectLst>
                <a:latin typeface="Gill Sans Ultra Bold" panose="020B0A02020104020203" pitchFamily="34" charset="-18"/>
                <a:ea typeface="Ebrima" panose="02000000000000000000" pitchFamily="2" charset="0"/>
                <a:cs typeface="Arial" panose="020B0604020202020204" pitchFamily="34" charset="0"/>
              </a:rPr>
              <a:t>z.s</a:t>
            </a:r>
            <a:r>
              <a:rPr lang="cs-CZ" sz="4400" dirty="0">
                <a:ln w="3175">
                  <a:noFill/>
                </a:ln>
                <a:gradFill>
                  <a:gsLst>
                    <a:gs pos="77000">
                      <a:srgbClr val="4F31CD"/>
                    </a:gs>
                    <a:gs pos="34000">
                      <a:srgbClr val="FF5050"/>
                    </a:gs>
                  </a:gsLst>
                  <a:lin ang="5400000" scaled="1"/>
                </a:gradFill>
                <a:effectLst>
                  <a:outerShdw blurRad="38100" dist="38100" dir="2700000" algn="tl">
                    <a:srgbClr val="000000">
                      <a:alpha val="43137"/>
                    </a:srgbClr>
                  </a:outerShdw>
                </a:effectLst>
                <a:latin typeface="Gill Sans Ultra Bold" panose="020B0A02020104020203" pitchFamily="34" charset="-18"/>
                <a:ea typeface="Ebrima" panose="02000000000000000000" pitchFamily="2" charset="0"/>
                <a:cs typeface="Arial" panose="020B0604020202020204" pitchFamily="34" charset="0"/>
              </a:rPr>
              <a:t>.</a:t>
            </a:r>
          </a:p>
        </p:txBody>
      </p:sp>
      <p:sp>
        <p:nvSpPr>
          <p:cNvPr id="14" name="Text Box 148"/>
          <p:cNvSpPr txBox="1">
            <a:spLocks noChangeArrowheads="1"/>
          </p:cNvSpPr>
          <p:nvPr/>
        </p:nvSpPr>
        <p:spPr bwMode="auto">
          <a:xfrm>
            <a:off x="155241" y="4267904"/>
            <a:ext cx="4628264" cy="2554531"/>
          </a:xfrm>
          <a:prstGeom prst="rect">
            <a:avLst/>
          </a:prstGeom>
          <a:pattFill prst="pct10">
            <a:fgClr>
              <a:schemeClr val="accent1"/>
            </a:fgClr>
            <a:bgClr>
              <a:schemeClr val="bg1"/>
            </a:bgClr>
          </a:pattFill>
          <a:ln w="31750" cmpd="sng">
            <a:solidFill>
              <a:srgbClr val="FF3399"/>
            </a:solidFill>
            <a:prstDash val="sysDash"/>
            <a:miter lim="800000"/>
            <a:headEnd/>
            <a:tailEnd/>
          </a:ln>
          <a:effectLst>
            <a:innerShdw blurRad="63500" dist="50800" dir="10800000">
              <a:schemeClr val="accent1">
                <a:lumMod val="60000"/>
                <a:lumOff val="40000"/>
                <a:alpha val="50000"/>
              </a:schemeClr>
            </a:innerShdw>
            <a:softEdge rad="0"/>
          </a:effectLst>
          <a:scene3d>
            <a:camera prst="orthographicFront"/>
            <a:lightRig rig="threePt" dir="t"/>
          </a:scene3d>
          <a:sp3d contourW="12700">
            <a:bevelT w="0" h="19050" prst="relaxedInset"/>
            <a:bevelB prst="angle"/>
            <a:contourClr>
              <a:schemeClr val="accent2">
                <a:lumMod val="20000"/>
                <a:lumOff val="80000"/>
              </a:schemeClr>
            </a:contourClr>
          </a:sp3d>
        </p:spPr>
        <p:txBody>
          <a:bodyPr wrap="square" lIns="91425" tIns="45713" rIns="91425" bIns="45713">
            <a:spAutoFit/>
          </a:bodyPr>
          <a:lstStyle/>
          <a:p>
            <a:pPr algn="ctr" eaLnBrk="0" hangingPunct="0">
              <a:defRPr/>
            </a:pPr>
            <a:r>
              <a:rPr lang="cs-CZ" sz="2000" u="sng" dirty="0">
                <a:ln w="0"/>
                <a:solidFill>
                  <a:srgbClr val="6600CC"/>
                </a:solidFill>
                <a:effectLst>
                  <a:outerShdw blurRad="38100" dist="25400" dir="5400000" algn="ctr" rotWithShape="0">
                    <a:srgbClr val="6E747A">
                      <a:alpha val="43000"/>
                    </a:srgbClr>
                  </a:outerShdw>
                </a:effectLst>
                <a:latin typeface="Bodoni MT Black" panose="02070A03080606020203" pitchFamily="18" charset="0"/>
                <a:ea typeface="GungsuhChe" pitchFamily="49" charset="-127"/>
                <a:cs typeface="Arial" panose="020B0604020202020204" pitchFamily="34" charset="0"/>
              </a:rPr>
              <a:t>Hlavního rozhodčího</a:t>
            </a:r>
          </a:p>
          <a:p>
            <a:pPr algn="ctr" eaLnBrk="0" hangingPunct="0">
              <a:defRPr/>
            </a:pPr>
            <a:r>
              <a:rPr lang="cs-CZ" sz="2800" dirty="0">
                <a:ln w="3175">
                  <a:noFill/>
                </a:ln>
                <a:solidFill>
                  <a:srgbClr val="990033"/>
                </a:solidFill>
                <a:effectLst>
                  <a:outerShdw blurRad="38100" dist="38100" dir="2700000" algn="tl">
                    <a:srgbClr val="000000">
                      <a:alpha val="43137"/>
                    </a:srgbClr>
                  </a:outerShdw>
                </a:effectLst>
                <a:latin typeface="Arial Black" panose="020B0A04020102020204" pitchFamily="34" charset="0"/>
                <a:ea typeface="Verdana" panose="020B0604030504040204" pitchFamily="34" charset="0"/>
                <a:cs typeface="Arial" panose="020B0604020202020204" pitchFamily="34" charset="0"/>
              </a:rPr>
              <a:t>Petra </a:t>
            </a:r>
            <a:r>
              <a:rPr lang="cs-CZ" sz="2800" dirty="0" err="1">
                <a:ln w="3175">
                  <a:noFill/>
                </a:ln>
                <a:solidFill>
                  <a:srgbClr val="990033"/>
                </a:solidFill>
                <a:effectLst>
                  <a:outerShdw blurRad="38100" dist="38100" dir="2700000" algn="tl">
                    <a:srgbClr val="000000">
                      <a:alpha val="43137"/>
                    </a:srgbClr>
                  </a:outerShdw>
                </a:effectLst>
                <a:latin typeface="Arial Black" panose="020B0A04020102020204" pitchFamily="34" charset="0"/>
                <a:ea typeface="Verdana" panose="020B0604030504040204" pitchFamily="34" charset="0"/>
                <a:cs typeface="Arial" panose="020B0604020202020204" pitchFamily="34" charset="0"/>
              </a:rPr>
              <a:t>Talpáše</a:t>
            </a:r>
            <a:endParaRPr lang="cs-CZ" sz="2800" dirty="0">
              <a:ln w="3175">
                <a:noFill/>
              </a:ln>
              <a:solidFill>
                <a:srgbClr val="990033"/>
              </a:solidFill>
              <a:effectLst>
                <a:outerShdw blurRad="38100" dist="38100" dir="2700000" algn="tl">
                  <a:srgbClr val="000000">
                    <a:alpha val="43137"/>
                  </a:srgbClr>
                </a:outerShdw>
              </a:effectLst>
              <a:latin typeface="Arial Black" panose="020B0A04020102020204" pitchFamily="34" charset="0"/>
              <a:ea typeface="Verdana" panose="020B0604030504040204" pitchFamily="34" charset="0"/>
              <a:cs typeface="Arial" panose="020B0604020202020204" pitchFamily="34" charset="0"/>
            </a:endParaRPr>
          </a:p>
          <a:p>
            <a:pPr algn="ctr" eaLnBrk="0" hangingPunct="0">
              <a:defRPr/>
            </a:pPr>
            <a:r>
              <a:rPr lang="cs-CZ" sz="2000" u="sng" dirty="0">
                <a:ln w="19050">
                  <a:noFill/>
                </a:ln>
                <a:solidFill>
                  <a:srgbClr val="6600CC"/>
                </a:solidFill>
                <a:effectLst>
                  <a:outerShdw blurRad="38100" dist="38100" dir="2700000" algn="tl">
                    <a:srgbClr val="000000">
                      <a:alpha val="43137"/>
                    </a:srgbClr>
                  </a:outerShdw>
                </a:effectLst>
                <a:latin typeface="Bodoni MT Black" panose="02070A03080606020203" pitchFamily="18" charset="0"/>
                <a:ea typeface="GungsuhChe" pitchFamily="49" charset="-127"/>
                <a:cs typeface="Arial" panose="020B0604020202020204" pitchFamily="34" charset="0"/>
              </a:rPr>
              <a:t>Asistenty hlavního rozhodčího</a:t>
            </a:r>
          </a:p>
          <a:p>
            <a:pPr algn="ctr" eaLnBrk="0" hangingPunct="0">
              <a:defRPr/>
            </a:pPr>
            <a:r>
              <a:rPr lang="cs-CZ" sz="2400" dirty="0">
                <a:ln w="3175">
                  <a:noFill/>
                </a:ln>
                <a:solidFill>
                  <a:srgbClr val="990033"/>
                </a:solidFill>
                <a:effectLst>
                  <a:outerShdw blurRad="38100" dist="38100" dir="2700000" algn="tl">
                    <a:srgbClr val="000000">
                      <a:alpha val="43137"/>
                    </a:srgbClr>
                  </a:outerShdw>
                </a:effectLst>
                <a:latin typeface="Arial Black" panose="020B0A04020102020204" pitchFamily="34" charset="0"/>
                <a:ea typeface="Verdana" panose="020B0604030504040204" pitchFamily="34" charset="0"/>
                <a:cs typeface="Arial" panose="020B0604020202020204" pitchFamily="34" charset="0"/>
              </a:rPr>
              <a:t>Lukáše Nehasila</a:t>
            </a:r>
          </a:p>
          <a:p>
            <a:pPr algn="ctr" eaLnBrk="0" hangingPunct="0">
              <a:defRPr/>
            </a:pPr>
            <a:r>
              <a:rPr lang="cs-CZ" sz="2400" b="0" dirty="0">
                <a:ln w="3175">
                  <a:noFill/>
                </a:ln>
                <a:solidFill>
                  <a:srgbClr val="990033"/>
                </a:solidFill>
                <a:effectLst>
                  <a:outerShdw blurRad="38100" dist="38100" dir="2700000" algn="tl">
                    <a:srgbClr val="000000">
                      <a:alpha val="43137"/>
                    </a:srgbClr>
                  </a:outerShdw>
                </a:effectLst>
                <a:latin typeface="Arial Black" panose="020B0A04020102020204" pitchFamily="34" charset="0"/>
                <a:ea typeface="Verdana" panose="020B0604030504040204" pitchFamily="34" charset="0"/>
                <a:cs typeface="Arial" panose="020B0604020202020204" pitchFamily="34" charset="0"/>
              </a:rPr>
              <a:t>Daniela Plzáka</a:t>
            </a:r>
          </a:p>
          <a:p>
            <a:pPr algn="ctr" eaLnBrk="0" hangingPunct="0">
              <a:defRPr/>
            </a:pPr>
            <a:r>
              <a:rPr lang="cs-CZ" sz="2000" u="sng" dirty="0">
                <a:ln w="19050">
                  <a:noFill/>
                </a:ln>
                <a:solidFill>
                  <a:srgbClr val="6600CC"/>
                </a:solidFill>
                <a:effectLst>
                  <a:outerShdw blurRad="38100" dist="38100" dir="2700000" algn="tl">
                    <a:srgbClr val="000000">
                      <a:alpha val="43137"/>
                    </a:srgbClr>
                  </a:outerShdw>
                </a:effectLst>
                <a:latin typeface="Bodoni MT Black" panose="02070A03080606020203" pitchFamily="18" charset="0"/>
                <a:ea typeface="GungsuhChe" pitchFamily="49" charset="-127"/>
                <a:cs typeface="Arial" panose="020B0604020202020204" pitchFamily="34" charset="0"/>
              </a:rPr>
              <a:t>Delegáta FAČR</a:t>
            </a:r>
          </a:p>
          <a:p>
            <a:pPr eaLnBrk="0" hangingPunct="0">
              <a:defRPr/>
            </a:pPr>
            <a:r>
              <a:rPr lang="cs-CZ" sz="1800" dirty="0">
                <a:ln w="3175">
                  <a:noFill/>
                </a:ln>
                <a:effectLst>
                  <a:outerShdw blurRad="38100" dist="38100" dir="2700000" algn="tl">
                    <a:srgbClr val="000000">
                      <a:alpha val="43137"/>
                    </a:srgbClr>
                  </a:outerShdw>
                </a:effectLst>
                <a:latin typeface="Arial" panose="020B0604020202020204" pitchFamily="34" charset="0"/>
                <a:ea typeface="GungsuhChe" pitchFamily="49" charset="-127"/>
                <a:cs typeface="Arial" panose="020B0604020202020204" pitchFamily="34" charset="0"/>
              </a:rPr>
              <a:t>              </a:t>
            </a:r>
            <a:r>
              <a:rPr lang="cs-CZ" sz="2400" dirty="0">
                <a:ln w="3175">
                  <a:noFill/>
                </a:ln>
                <a:solidFill>
                  <a:srgbClr val="990033"/>
                </a:solidFill>
                <a:effectLst>
                  <a:outerShdw blurRad="38100" dist="38100" dir="2700000" algn="tl">
                    <a:srgbClr val="000000">
                      <a:alpha val="43137"/>
                    </a:srgbClr>
                  </a:outerShdw>
                </a:effectLst>
                <a:latin typeface="Arial Black" panose="020B0A04020102020204" pitchFamily="34" charset="0"/>
                <a:ea typeface="GungsuhChe" pitchFamily="49" charset="-127"/>
                <a:cs typeface="Arial" panose="020B0604020202020204" pitchFamily="34" charset="0"/>
              </a:rPr>
              <a:t>Josefa Holuba</a:t>
            </a:r>
            <a:endParaRPr lang="cs-CZ" sz="2800" dirty="0">
              <a:ln w="3175">
                <a:noFill/>
              </a:ln>
              <a:solidFill>
                <a:srgbClr val="990033"/>
              </a:solidFill>
              <a:effectLst>
                <a:outerShdw blurRad="38100" dist="38100" dir="2700000" algn="tl">
                  <a:srgbClr val="000000">
                    <a:alpha val="43137"/>
                  </a:srgbClr>
                </a:outerShdw>
              </a:effectLst>
              <a:latin typeface="Arial Black" panose="020B0A04020102020204" pitchFamily="34" charset="0"/>
              <a:ea typeface="Verdana" panose="020B0604030504040204" pitchFamily="34" charset="0"/>
              <a:cs typeface="Arial" panose="020B0604020202020204" pitchFamily="34" charset="0"/>
            </a:endParaRPr>
          </a:p>
        </p:txBody>
      </p:sp>
      <p:sp>
        <p:nvSpPr>
          <p:cNvPr id="16" name="TextovéPole 15"/>
          <p:cNvSpPr txBox="1"/>
          <p:nvPr/>
        </p:nvSpPr>
        <p:spPr>
          <a:xfrm>
            <a:off x="98736" y="1099220"/>
            <a:ext cx="4662504" cy="584775"/>
          </a:xfrm>
          <a:prstGeom prst="rect">
            <a:avLst/>
          </a:prstGeom>
          <a:pattFill prst="dashDnDiag">
            <a:fgClr>
              <a:srgbClr val="F4FE94"/>
            </a:fgClr>
            <a:bgClr>
              <a:schemeClr val="bg1"/>
            </a:bgClr>
          </a:pattFill>
          <a:ln w="44450" cap="rnd">
            <a:solidFill>
              <a:srgbClr val="FF0000"/>
            </a:solidFill>
            <a:bevel/>
          </a:ln>
          <a:effectLst/>
        </p:spPr>
        <p:txBody>
          <a:bodyPr wrap="square" rtlCol="0">
            <a:spAutoFit/>
            <a:scene3d>
              <a:camera prst="orthographicFront"/>
              <a:lightRig rig="freezing" dir="t"/>
            </a:scene3d>
            <a:sp3d contourW="6350" prstMaterial="matte">
              <a:extrusionClr>
                <a:schemeClr val="bg1"/>
              </a:extrusionClr>
              <a:contourClr>
                <a:schemeClr val="bg1"/>
              </a:contourClr>
            </a:sp3d>
          </a:bodyPr>
          <a:lstStyle/>
          <a:p>
            <a:pPr algn="ctr" defTabSz="954088"/>
            <a:r>
              <a:rPr lang="cs-CZ" sz="1600" i="1" dirty="0">
                <a:effectLst/>
                <a:latin typeface="Berlin Sans FB" panose="020E0602020502020306" pitchFamily="34" charset="0"/>
                <a:ea typeface="Tahoma" panose="020B0604030504040204" pitchFamily="34" charset="0"/>
                <a:cs typeface="Arial" panose="020B0604020202020204" pitchFamily="34" charset="0"/>
              </a:rPr>
              <a:t>Při příležitosti dnešního utkání Ústeckého přeboru funkcionáře, hráče a příznivce</a:t>
            </a:r>
          </a:p>
        </p:txBody>
      </p:sp>
      <p:sp>
        <p:nvSpPr>
          <p:cNvPr id="18" name="Rectangle 129"/>
          <p:cNvSpPr>
            <a:spLocks noChangeArrowheads="1"/>
          </p:cNvSpPr>
          <p:nvPr/>
        </p:nvSpPr>
        <p:spPr bwMode="auto">
          <a:xfrm>
            <a:off x="155243" y="2856845"/>
            <a:ext cx="4628264" cy="1331436"/>
          </a:xfrm>
          <a:prstGeom prst="rect">
            <a:avLst/>
          </a:prstGeom>
          <a:pattFill prst="shingle">
            <a:fgClr>
              <a:srgbClr val="CCFF99"/>
            </a:fgClr>
            <a:bgClr>
              <a:schemeClr val="bg1"/>
            </a:bgClr>
          </a:pattFill>
          <a:ln w="31750" cmpd="sng">
            <a:solidFill>
              <a:schemeClr val="accent3">
                <a:lumMod val="65000"/>
              </a:schemeClr>
            </a:solidFill>
            <a:prstDash val="solid"/>
            <a:miter lim="800000"/>
            <a:headEnd/>
            <a:tailEnd/>
          </a:ln>
          <a:effectLst>
            <a:softEdge rad="0"/>
          </a:effectLst>
          <a:scene3d>
            <a:camera prst="orthographicFront"/>
            <a:lightRig rig="threePt" dir="t"/>
          </a:scene3d>
          <a:sp3d>
            <a:extrusionClr>
              <a:schemeClr val="bg1"/>
            </a:extrusionClr>
            <a:contourClr>
              <a:schemeClr val="bg1"/>
            </a:contourClr>
          </a:sp3d>
        </p:spPr>
        <p:txBody>
          <a:bodyPr wrap="square" lIns="91425" tIns="180000" rIns="91425" bIns="180000" anchor="ctr"/>
          <a:lstStyle/>
          <a:p>
            <a:pPr algn="ctr" eaLnBrk="0" hangingPunct="0">
              <a:spcBef>
                <a:spcPts val="0"/>
              </a:spcBef>
              <a:defRPr/>
            </a:pPr>
            <a:r>
              <a:rPr lang="cs-CZ" sz="3800" dirty="0">
                <a:ln w="22225">
                  <a:noFill/>
                  <a:prstDash val="solid"/>
                </a:ln>
                <a:gradFill>
                  <a:gsLst>
                    <a:gs pos="77000">
                      <a:srgbClr val="36C859"/>
                    </a:gs>
                    <a:gs pos="34000">
                      <a:srgbClr val="66CCFF"/>
                    </a:gs>
                  </a:gsLst>
                  <a:lin ang="5400000" scaled="1"/>
                </a:gradFill>
                <a:latin typeface="Gill Sans Ultra Bold" panose="020B0A02020104020203" pitchFamily="34" charset="-18"/>
                <a:ea typeface="Ebrima" panose="02000000000000000000" pitchFamily="2" charset="0"/>
                <a:cs typeface="Ebrima" panose="02000000000000000000" pitchFamily="2" charset="0"/>
              </a:rPr>
              <a:t>TJ </a:t>
            </a:r>
            <a:r>
              <a:rPr lang="cs-CZ" sz="3800" dirty="0" err="1">
                <a:ln w="22225">
                  <a:noFill/>
                  <a:prstDash val="solid"/>
                </a:ln>
                <a:gradFill>
                  <a:gsLst>
                    <a:gs pos="77000">
                      <a:srgbClr val="36C859"/>
                    </a:gs>
                    <a:gs pos="34000">
                      <a:srgbClr val="66CCFF"/>
                    </a:gs>
                  </a:gsLst>
                  <a:lin ang="5400000" scaled="1"/>
                </a:gradFill>
                <a:latin typeface="Gill Sans Ultra Bold" panose="020B0A02020104020203" pitchFamily="34" charset="-18"/>
                <a:ea typeface="Ebrima" panose="02000000000000000000" pitchFamily="2" charset="0"/>
                <a:cs typeface="Ebrima" panose="02000000000000000000" pitchFamily="2" charset="0"/>
              </a:rPr>
              <a:t>Tatran</a:t>
            </a:r>
            <a:r>
              <a:rPr lang="cs-CZ" sz="3800" dirty="0">
                <a:ln w="22225">
                  <a:noFill/>
                  <a:prstDash val="solid"/>
                </a:ln>
                <a:gradFill>
                  <a:gsLst>
                    <a:gs pos="77000">
                      <a:srgbClr val="36C859"/>
                    </a:gs>
                    <a:gs pos="34000">
                      <a:srgbClr val="66CCFF"/>
                    </a:gs>
                  </a:gsLst>
                  <a:lin ang="5400000" scaled="1"/>
                </a:gradFill>
                <a:latin typeface="Gill Sans Ultra Bold" panose="020B0A02020104020203" pitchFamily="34" charset="-18"/>
                <a:ea typeface="Ebrima" panose="02000000000000000000" pitchFamily="2" charset="0"/>
                <a:cs typeface="Ebrima" panose="02000000000000000000" pitchFamily="2" charset="0"/>
              </a:rPr>
              <a:t> Rakovník, </a:t>
            </a:r>
            <a:r>
              <a:rPr lang="cs-CZ" sz="3800" dirty="0" err="1">
                <a:ln w="22225">
                  <a:noFill/>
                  <a:prstDash val="solid"/>
                </a:ln>
                <a:gradFill>
                  <a:gsLst>
                    <a:gs pos="77000">
                      <a:srgbClr val="36C859"/>
                    </a:gs>
                    <a:gs pos="34000">
                      <a:srgbClr val="66CCFF"/>
                    </a:gs>
                  </a:gsLst>
                  <a:lin ang="5400000" scaled="1"/>
                </a:gradFill>
                <a:latin typeface="Gill Sans Ultra Bold" panose="020B0A02020104020203" pitchFamily="34" charset="-18"/>
                <a:ea typeface="Ebrima" panose="02000000000000000000" pitchFamily="2" charset="0"/>
                <a:cs typeface="Ebrima" panose="02000000000000000000" pitchFamily="2" charset="0"/>
              </a:rPr>
              <a:t>z.s</a:t>
            </a:r>
            <a:r>
              <a:rPr lang="cs-CZ" sz="3800" dirty="0">
                <a:ln w="22225">
                  <a:noFill/>
                  <a:prstDash val="solid"/>
                </a:ln>
                <a:gradFill>
                  <a:gsLst>
                    <a:gs pos="77000">
                      <a:srgbClr val="36C859"/>
                    </a:gs>
                    <a:gs pos="34000">
                      <a:srgbClr val="66CCFF"/>
                    </a:gs>
                  </a:gsLst>
                  <a:lin ang="5400000" scaled="1"/>
                </a:gradFill>
                <a:latin typeface="Gill Sans Ultra Bold" panose="020B0A02020104020203" pitchFamily="34" charset="-18"/>
                <a:ea typeface="Ebrima" panose="02000000000000000000" pitchFamily="2" charset="0"/>
                <a:cs typeface="Ebrima" panose="02000000000000000000" pitchFamily="2" charset="0"/>
              </a:rPr>
              <a:t>.</a:t>
            </a:r>
          </a:p>
        </p:txBody>
      </p:sp>
      <p:pic>
        <p:nvPicPr>
          <p:cNvPr id="2" name="Obrázek 1"/>
          <p:cNvPicPr>
            <a:picLocks noChangeAspect="1"/>
          </p:cNvPicPr>
          <p:nvPr/>
        </p:nvPicPr>
        <p:blipFill>
          <a:blip r:embed="rId4"/>
          <a:stretch>
            <a:fillRect/>
          </a:stretch>
        </p:blipFill>
        <p:spPr>
          <a:xfrm rot="10496596" flipV="1">
            <a:off x="3898227" y="6887041"/>
            <a:ext cx="272074" cy="234826"/>
          </a:xfrm>
          <a:prstGeom prst="rect">
            <a:avLst/>
          </a:prstGeom>
        </p:spPr>
      </p:pic>
      <p:pic>
        <p:nvPicPr>
          <p:cNvPr id="3" name="Obrázek 2"/>
          <p:cNvPicPr>
            <a:picLocks noChangeAspect="1"/>
          </p:cNvPicPr>
          <p:nvPr/>
        </p:nvPicPr>
        <p:blipFill>
          <a:blip r:embed="rId5"/>
          <a:stretch>
            <a:fillRect/>
          </a:stretch>
        </p:blipFill>
        <p:spPr>
          <a:xfrm>
            <a:off x="438357" y="6917977"/>
            <a:ext cx="178917" cy="301923"/>
          </a:xfrm>
          <a:prstGeom prst="rect">
            <a:avLst/>
          </a:prstGeom>
        </p:spPr>
      </p:pic>
      <p:sp>
        <p:nvSpPr>
          <p:cNvPr id="4" name="TextovéPole 3"/>
          <p:cNvSpPr txBox="1"/>
          <p:nvPr/>
        </p:nvSpPr>
        <p:spPr>
          <a:xfrm>
            <a:off x="5400576" y="1675284"/>
            <a:ext cx="4680520" cy="5078313"/>
          </a:xfrm>
          <a:prstGeom prst="rect">
            <a:avLst/>
          </a:prstGeom>
          <a:solidFill>
            <a:schemeClr val="bg1"/>
          </a:solidFill>
          <a:ln w="73025">
            <a:solidFill>
              <a:srgbClr val="993366"/>
            </a:solidFill>
            <a:prstDash val="lgDashDot"/>
          </a:ln>
          <a:effectLst>
            <a:innerShdw blurRad="838200" dist="1422400" dir="17220000">
              <a:srgbClr val="FFFF00">
                <a:alpha val="50000"/>
              </a:srgbClr>
            </a:innerShdw>
            <a:softEdge rad="0"/>
          </a:effectLst>
        </p:spPr>
        <p:txBody>
          <a:bodyPr wrap="square" rtlCol="0">
            <a:spAutoFit/>
          </a:bodyPr>
          <a:lstStyle/>
          <a:p>
            <a:pPr algn="ctr"/>
            <a:r>
              <a:rPr lang="cs-CZ" sz="5400" dirty="0">
                <a:gradFill flip="none" rotWithShape="1">
                  <a:gsLst>
                    <a:gs pos="38000">
                      <a:srgbClr val="6600CC"/>
                    </a:gs>
                    <a:gs pos="62000">
                      <a:srgbClr val="FF0000"/>
                    </a:gs>
                  </a:gsLst>
                  <a:lin ang="2700000" scaled="1"/>
                  <a:tileRect/>
                </a:gradFill>
                <a:latin typeface="Arial Black" panose="020B0A04020102020204" pitchFamily="34" charset="0"/>
              </a:rPr>
              <a:t>SK Štětí -</a:t>
            </a:r>
          </a:p>
          <a:p>
            <a:pPr algn="ctr"/>
            <a:r>
              <a:rPr lang="cs-CZ" sz="5400" dirty="0">
                <a:ln>
                  <a:solidFill>
                    <a:srgbClr val="993366"/>
                  </a:solidFill>
                </a:ln>
                <a:gradFill flip="none" rotWithShape="1">
                  <a:gsLst>
                    <a:gs pos="38000">
                      <a:srgbClr val="6600CC"/>
                    </a:gs>
                    <a:gs pos="62000">
                      <a:srgbClr val="FF0000"/>
                    </a:gs>
                  </a:gsLst>
                  <a:lin ang="2700000" scaled="1"/>
                  <a:tileRect/>
                </a:gradFill>
                <a:latin typeface="Arial Black" panose="020B0A04020102020204" pitchFamily="34" charset="0"/>
              </a:rPr>
              <a:t>Fotbalový</a:t>
            </a:r>
            <a:r>
              <a:rPr lang="cs-CZ" sz="5400" dirty="0">
                <a:gradFill flip="none" rotWithShape="1">
                  <a:gsLst>
                    <a:gs pos="38000">
                      <a:srgbClr val="6600CC"/>
                    </a:gs>
                    <a:gs pos="62000">
                      <a:srgbClr val="FF0000"/>
                    </a:gs>
                  </a:gsLst>
                  <a:lin ang="2700000" scaled="1"/>
                  <a:tileRect/>
                </a:gradFill>
                <a:latin typeface="Arial Black" panose="020B0A04020102020204" pitchFamily="34" charset="0"/>
              </a:rPr>
              <a:t> klub Ostrov</a:t>
            </a:r>
          </a:p>
          <a:p>
            <a:pPr algn="ctr"/>
            <a:r>
              <a:rPr lang="cs-CZ" sz="5400" dirty="0">
                <a:gradFill flip="none" rotWithShape="1">
                  <a:gsLst>
                    <a:gs pos="38000">
                      <a:srgbClr val="6600CC"/>
                    </a:gs>
                    <a:gs pos="62000">
                      <a:srgbClr val="FF0000"/>
                    </a:gs>
                  </a:gsLst>
                  <a:lin ang="2700000" scaled="1"/>
                  <a:tileRect/>
                </a:gradFill>
                <a:latin typeface="Arial Black" panose="020B0A04020102020204" pitchFamily="34" charset="0"/>
              </a:rPr>
              <a:t>sobota </a:t>
            </a:r>
          </a:p>
          <a:p>
            <a:pPr algn="ctr"/>
            <a:r>
              <a:rPr lang="cs-CZ" sz="5400" dirty="0">
                <a:gradFill flip="none" rotWithShape="1">
                  <a:gsLst>
                    <a:gs pos="38000">
                      <a:srgbClr val="6600CC"/>
                    </a:gs>
                    <a:gs pos="62000">
                      <a:srgbClr val="FF0000"/>
                    </a:gs>
                  </a:gsLst>
                  <a:lin ang="2700000" scaled="1"/>
                  <a:tileRect/>
                </a:gradFill>
                <a:latin typeface="Arial Black" panose="020B0A04020102020204" pitchFamily="34" charset="0"/>
              </a:rPr>
              <a:t>31.8.2019 </a:t>
            </a:r>
          </a:p>
          <a:p>
            <a:pPr algn="ctr"/>
            <a:r>
              <a:rPr lang="cs-CZ" sz="5400" dirty="0">
                <a:gradFill flip="none" rotWithShape="1">
                  <a:gsLst>
                    <a:gs pos="38000">
                      <a:srgbClr val="6600CC"/>
                    </a:gs>
                    <a:gs pos="62000">
                      <a:srgbClr val="FF0000"/>
                    </a:gs>
                  </a:gsLst>
                  <a:lin ang="2700000" scaled="1"/>
                  <a:tileRect/>
                </a:gradFill>
                <a:latin typeface="Arial Black" panose="020B0A04020102020204" pitchFamily="34" charset="0"/>
              </a:rPr>
              <a:t>10:15 hod</a:t>
            </a:r>
          </a:p>
        </p:txBody>
      </p:sp>
      <p:sp>
        <p:nvSpPr>
          <p:cNvPr id="5" name="Dvojitá vlna 4"/>
          <p:cNvSpPr/>
          <p:nvPr/>
        </p:nvSpPr>
        <p:spPr bwMode="auto">
          <a:xfrm>
            <a:off x="5400576" y="91108"/>
            <a:ext cx="4680520" cy="1361971"/>
          </a:xfrm>
          <a:prstGeom prst="doubleWave">
            <a:avLst/>
          </a:prstGeom>
          <a:solidFill>
            <a:schemeClr val="bg1"/>
          </a:solidFill>
          <a:ln w="60325">
            <a:solidFill>
              <a:srgbClr val="993366"/>
            </a:solidFill>
            <a:prstDash val="sysDot"/>
            <a:miter lim="800000"/>
            <a:headEnd/>
            <a:tailEnd/>
          </a:ln>
          <a:effectLst>
            <a:innerShdw blurRad="444500" dist="863600" dir="20040000">
              <a:srgbClr val="3366FF">
                <a:alpha val="49804"/>
              </a:srgbClr>
            </a:innerShdw>
          </a:effectLst>
        </p:spPr>
        <p:txBody>
          <a:bodyPr vert="horz" wrap="square" lIns="0" tIns="0" rIns="38088" bIns="39675"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cs-CZ" sz="3200" b="1" i="0" u="none" strike="noStrike" cap="none" normalizeH="0" baseline="0" dirty="0">
                <a:ln>
                  <a:solidFill>
                    <a:srgbClr val="FF9933"/>
                  </a:solidFill>
                </a:ln>
                <a:solidFill>
                  <a:srgbClr val="00C813"/>
                </a:solidFill>
                <a:effectLst/>
                <a:latin typeface="Rockwell Extra Bold" panose="02060903040505020403" pitchFamily="18" charset="0"/>
                <a:cs typeface="Arial" pitchFamily="34" charset="0"/>
              </a:rPr>
              <a:t>Pozvánka na další domácí utkání</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20</a:t>
            </a:r>
          </a:p>
        </p:txBody>
      </p:sp>
      <p:sp>
        <p:nvSpPr>
          <p:cNvPr id="7" name="TextovéPole 6"/>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25</a:t>
            </a:r>
          </a:p>
        </p:txBody>
      </p:sp>
      <p:graphicFrame>
        <p:nvGraphicFramePr>
          <p:cNvPr id="10" name="Tabulka 9">
            <a:extLst>
              <a:ext uri="{FF2B5EF4-FFF2-40B4-BE49-F238E27FC236}">
                <a16:creationId xmlns:a16="http://schemas.microsoft.com/office/drawing/2014/main" id="{F0D7503C-9862-4707-997A-E981BB64EBDA}"/>
              </a:ext>
            </a:extLst>
          </p:cNvPr>
          <p:cNvGraphicFramePr>
            <a:graphicFrameLocks noGrp="1"/>
          </p:cNvGraphicFramePr>
          <p:nvPr>
            <p:extLst>
              <p:ext uri="{D42A27DB-BD31-4B8C-83A1-F6EECF244321}">
                <p14:modId xmlns:p14="http://schemas.microsoft.com/office/powerpoint/2010/main" val="373030560"/>
              </p:ext>
            </p:extLst>
          </p:nvPr>
        </p:nvGraphicFramePr>
        <p:xfrm>
          <a:off x="5407698" y="148046"/>
          <a:ext cx="4700186" cy="6843114"/>
        </p:xfrm>
        <a:graphic>
          <a:graphicData uri="http://schemas.openxmlformats.org/drawingml/2006/table">
            <a:tbl>
              <a:tblPr/>
              <a:tblGrid>
                <a:gridCol w="2305990">
                  <a:extLst>
                    <a:ext uri="{9D8B030D-6E8A-4147-A177-3AD203B41FA5}">
                      <a16:colId xmlns:a16="http://schemas.microsoft.com/office/drawing/2014/main" val="2536558399"/>
                    </a:ext>
                  </a:extLst>
                </a:gridCol>
                <a:gridCol w="2394196">
                  <a:extLst>
                    <a:ext uri="{9D8B030D-6E8A-4147-A177-3AD203B41FA5}">
                      <a16:colId xmlns:a16="http://schemas.microsoft.com/office/drawing/2014/main" val="2923308680"/>
                    </a:ext>
                  </a:extLst>
                </a:gridCol>
              </a:tblGrid>
              <a:tr h="406053">
                <a:tc gridSpan="2">
                  <a:txBody>
                    <a:bodyPr/>
                    <a:lstStyle/>
                    <a:p>
                      <a:pPr algn="ctr" fontAlgn="b"/>
                      <a:r>
                        <a:rPr lang="cs-CZ" sz="2400" b="1" i="0" u="none" strike="noStrike">
                          <a:solidFill>
                            <a:srgbClr val="000000"/>
                          </a:solidFill>
                          <a:effectLst/>
                          <a:latin typeface="Gill Sans Nova Cond Ultra Bold" panose="020B0B04020104020203" pitchFamily="34" charset="0"/>
                        </a:rPr>
                        <a:t>Střelci přípravných zápasů</a:t>
                      </a:r>
                    </a:p>
                  </a:txBody>
                  <a:tcPr marL="6765" marR="6765" marT="676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6699FF"/>
                    </a:solidFill>
                  </a:tcPr>
                </a:tc>
                <a:tc hMerge="1">
                  <a:txBody>
                    <a:bodyPr/>
                    <a:lstStyle/>
                    <a:p>
                      <a:endParaRPr lang="cs-CZ"/>
                    </a:p>
                  </a:txBody>
                  <a:tcPr/>
                </a:tc>
                <a:extLst>
                  <a:ext uri="{0D108BD9-81ED-4DB2-BD59-A6C34878D82A}">
                    <a16:rowId xmlns:a16="http://schemas.microsoft.com/office/drawing/2014/main" val="930867974"/>
                  </a:ext>
                </a:extLst>
              </a:tr>
              <a:tr h="485058">
                <a:tc>
                  <a:txBody>
                    <a:bodyPr/>
                    <a:lstStyle/>
                    <a:p>
                      <a:pPr algn="ctr" fontAlgn="ctr"/>
                      <a:r>
                        <a:rPr lang="cs-CZ" sz="2000" b="1" i="0" u="none" strike="noStrike" dirty="0">
                          <a:solidFill>
                            <a:srgbClr val="000000"/>
                          </a:solidFill>
                          <a:effectLst/>
                          <a:latin typeface="Gill Sans Nova Cond Ultra Bold" panose="020B0B04020104020203" pitchFamily="34" charset="0"/>
                        </a:rPr>
                        <a:t>Vokoun Jiří</a:t>
                      </a:r>
                    </a:p>
                  </a:txBody>
                  <a:tcPr marL="6765" marR="6765" marT="6765" marB="0" anchor="ctr">
                    <a:lnL>
                      <a:noFill/>
                    </a:lnL>
                    <a:lnR>
                      <a:noFill/>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2000" b="1" i="0" u="none" strike="noStrike" dirty="0">
                          <a:solidFill>
                            <a:srgbClr val="000000"/>
                          </a:solidFill>
                          <a:effectLst/>
                          <a:latin typeface="Gill Sans Nova Cond Ultra Bold" panose="020B0B04020104020203" pitchFamily="34" charset="0"/>
                        </a:rPr>
                        <a:t>7</a:t>
                      </a:r>
                    </a:p>
                  </a:txBody>
                  <a:tcPr marL="6765" marR="6765" marT="6765" marB="0" anchor="ctr">
                    <a:lnL>
                      <a:noFill/>
                    </a:lnL>
                    <a:lnR>
                      <a:noFill/>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99321787"/>
                  </a:ext>
                </a:extLst>
              </a:tr>
              <a:tr h="485058">
                <a:tc>
                  <a:txBody>
                    <a:bodyPr/>
                    <a:lstStyle/>
                    <a:p>
                      <a:pPr algn="ctr" fontAlgn="ctr"/>
                      <a:r>
                        <a:rPr lang="cs-CZ" sz="2000" b="1" i="0" u="none" strike="noStrike" dirty="0">
                          <a:solidFill>
                            <a:srgbClr val="000000"/>
                          </a:solidFill>
                          <a:effectLst/>
                          <a:latin typeface="Gill Sans Nova Cond Ultra Bold" panose="020B0B04020104020203" pitchFamily="34" charset="0"/>
                        </a:rPr>
                        <a:t>Pícha Jakub</a:t>
                      </a:r>
                    </a:p>
                  </a:txBody>
                  <a:tcPr marL="6765" marR="6765" marT="676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2000" b="1" i="0" u="none" strike="noStrike" dirty="0">
                          <a:solidFill>
                            <a:srgbClr val="000000"/>
                          </a:solidFill>
                          <a:effectLst/>
                          <a:latin typeface="Gill Sans Nova Cond Ultra Bold" panose="020B0B04020104020203" pitchFamily="34" charset="0"/>
                        </a:rPr>
                        <a:t>7</a:t>
                      </a:r>
                    </a:p>
                  </a:txBody>
                  <a:tcPr marL="6765" marR="6765" marT="676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806465011"/>
                  </a:ext>
                </a:extLst>
              </a:tr>
              <a:tr h="485058">
                <a:tc>
                  <a:txBody>
                    <a:bodyPr/>
                    <a:lstStyle/>
                    <a:p>
                      <a:pPr algn="ctr" fontAlgn="ctr"/>
                      <a:r>
                        <a:rPr lang="cs-CZ" sz="2000" b="1" i="0" u="none" strike="noStrike" dirty="0" err="1">
                          <a:solidFill>
                            <a:srgbClr val="000000"/>
                          </a:solidFill>
                          <a:effectLst/>
                          <a:latin typeface="Gill Sans Nova Cond Ultra Bold" panose="020B0B04020104020203" pitchFamily="34" charset="0"/>
                        </a:rPr>
                        <a:t>Slanička</a:t>
                      </a:r>
                      <a:r>
                        <a:rPr lang="cs-CZ" sz="2000" b="1" i="0" u="none" strike="noStrike" dirty="0">
                          <a:solidFill>
                            <a:srgbClr val="000000"/>
                          </a:solidFill>
                          <a:effectLst/>
                          <a:latin typeface="Gill Sans Nova Cond Ultra Bold" panose="020B0B04020104020203" pitchFamily="34" charset="0"/>
                        </a:rPr>
                        <a:t> Rudolf</a:t>
                      </a:r>
                    </a:p>
                  </a:txBody>
                  <a:tcPr marL="6765" marR="6765" marT="676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2000" b="1" i="0" u="none" strike="noStrike" dirty="0">
                          <a:solidFill>
                            <a:srgbClr val="000000"/>
                          </a:solidFill>
                          <a:effectLst/>
                          <a:latin typeface="Gill Sans Nova Cond Ultra Bold" panose="020B0B04020104020203" pitchFamily="34" charset="0"/>
                        </a:rPr>
                        <a:t>3</a:t>
                      </a:r>
                    </a:p>
                  </a:txBody>
                  <a:tcPr marL="6765" marR="6765" marT="676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3909774"/>
                  </a:ext>
                </a:extLst>
              </a:tr>
              <a:tr h="485058">
                <a:tc>
                  <a:txBody>
                    <a:bodyPr/>
                    <a:lstStyle/>
                    <a:p>
                      <a:pPr algn="ctr" fontAlgn="ctr"/>
                      <a:r>
                        <a:rPr lang="cs-CZ" sz="2000" b="1" i="0" u="none" strike="noStrike" dirty="0">
                          <a:solidFill>
                            <a:srgbClr val="000000"/>
                          </a:solidFill>
                          <a:effectLst/>
                          <a:latin typeface="Gill Sans Nova Cond Ultra Bold" panose="020B0B04020104020203" pitchFamily="34" charset="0"/>
                        </a:rPr>
                        <a:t>Slavíček Jakub</a:t>
                      </a:r>
                    </a:p>
                  </a:txBody>
                  <a:tcPr marL="6765" marR="6765" marT="676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2000" b="1" i="0" u="none" strike="noStrike" dirty="0">
                          <a:solidFill>
                            <a:srgbClr val="000000"/>
                          </a:solidFill>
                          <a:effectLst/>
                          <a:latin typeface="Gill Sans Nova Cond Ultra Bold" panose="020B0B04020104020203" pitchFamily="34" charset="0"/>
                        </a:rPr>
                        <a:t>2</a:t>
                      </a:r>
                    </a:p>
                  </a:txBody>
                  <a:tcPr marL="6765" marR="6765" marT="676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3308972033"/>
                  </a:ext>
                </a:extLst>
              </a:tr>
              <a:tr h="485058">
                <a:tc>
                  <a:txBody>
                    <a:bodyPr/>
                    <a:lstStyle/>
                    <a:p>
                      <a:pPr algn="ctr" fontAlgn="ctr"/>
                      <a:r>
                        <a:rPr lang="cs-CZ" sz="2000" b="1" i="0" u="none" strike="noStrike" dirty="0">
                          <a:solidFill>
                            <a:srgbClr val="000000"/>
                          </a:solidFill>
                          <a:effectLst/>
                          <a:latin typeface="Gill Sans Nova Cond Ultra Bold" panose="020B0B04020104020203" pitchFamily="34" charset="0"/>
                        </a:rPr>
                        <a:t>Horváth Koloman</a:t>
                      </a:r>
                    </a:p>
                  </a:txBody>
                  <a:tcPr marL="6765" marR="6765" marT="676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2000" b="1" i="0" u="none" strike="noStrike" dirty="0">
                          <a:solidFill>
                            <a:srgbClr val="000000"/>
                          </a:solidFill>
                          <a:effectLst/>
                          <a:latin typeface="Gill Sans Nova Cond Ultra Bold" panose="020B0B04020104020203" pitchFamily="34" charset="0"/>
                        </a:rPr>
                        <a:t>2</a:t>
                      </a:r>
                    </a:p>
                  </a:txBody>
                  <a:tcPr marL="6765" marR="6765" marT="676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842808946"/>
                  </a:ext>
                </a:extLst>
              </a:tr>
              <a:tr h="485058">
                <a:tc>
                  <a:txBody>
                    <a:bodyPr/>
                    <a:lstStyle/>
                    <a:p>
                      <a:pPr algn="ctr" fontAlgn="ctr"/>
                      <a:r>
                        <a:rPr lang="cs-CZ" sz="2000" b="1" i="0" u="none" strike="noStrike">
                          <a:solidFill>
                            <a:srgbClr val="000000"/>
                          </a:solidFill>
                          <a:effectLst/>
                          <a:latin typeface="Gill Sans Nova Cond Ultra Bold" panose="020B0B04020104020203" pitchFamily="34" charset="0"/>
                        </a:rPr>
                        <a:t>Mrázek David</a:t>
                      </a:r>
                    </a:p>
                  </a:txBody>
                  <a:tcPr marL="6765" marR="6765" marT="676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2000" b="1" i="0" u="none" strike="noStrike" dirty="0">
                          <a:solidFill>
                            <a:srgbClr val="000000"/>
                          </a:solidFill>
                          <a:effectLst/>
                          <a:latin typeface="Gill Sans Nova Cond Ultra Bold" panose="020B0B04020104020203" pitchFamily="34" charset="0"/>
                        </a:rPr>
                        <a:t>2</a:t>
                      </a:r>
                    </a:p>
                  </a:txBody>
                  <a:tcPr marL="6765" marR="6765" marT="676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907419589"/>
                  </a:ext>
                </a:extLst>
              </a:tr>
              <a:tr h="485058">
                <a:tc>
                  <a:txBody>
                    <a:bodyPr/>
                    <a:lstStyle/>
                    <a:p>
                      <a:pPr algn="ctr" fontAlgn="ctr"/>
                      <a:r>
                        <a:rPr lang="cs-CZ" sz="2000" b="1" i="0" u="none" strike="noStrike" dirty="0">
                          <a:solidFill>
                            <a:srgbClr val="000000"/>
                          </a:solidFill>
                          <a:effectLst/>
                          <a:latin typeface="Gill Sans Nova Cond Ultra Bold" panose="020B0B04020104020203" pitchFamily="34" charset="0"/>
                        </a:rPr>
                        <a:t>Brandejs David</a:t>
                      </a:r>
                    </a:p>
                  </a:txBody>
                  <a:tcPr marL="6765" marR="6765" marT="676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2000" b="1" i="0" u="none" strike="noStrike" dirty="0">
                          <a:solidFill>
                            <a:srgbClr val="000000"/>
                          </a:solidFill>
                          <a:effectLst/>
                          <a:latin typeface="Gill Sans Nova Cond Ultra Bold" panose="020B0B04020104020203" pitchFamily="34" charset="0"/>
                        </a:rPr>
                        <a:t>2</a:t>
                      </a:r>
                    </a:p>
                  </a:txBody>
                  <a:tcPr marL="6765" marR="6765" marT="676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92396995"/>
                  </a:ext>
                </a:extLst>
              </a:tr>
              <a:tr h="485058">
                <a:tc>
                  <a:txBody>
                    <a:bodyPr/>
                    <a:lstStyle/>
                    <a:p>
                      <a:pPr algn="ctr" fontAlgn="ctr"/>
                      <a:r>
                        <a:rPr lang="cs-CZ" sz="2000" b="1" i="0" u="none" strike="noStrike" dirty="0" err="1">
                          <a:solidFill>
                            <a:srgbClr val="000000"/>
                          </a:solidFill>
                          <a:effectLst/>
                          <a:latin typeface="Gill Sans Nova Cond Ultra Bold" panose="020B0B04020104020203" pitchFamily="34" charset="0"/>
                        </a:rPr>
                        <a:t>Belák</a:t>
                      </a:r>
                      <a:r>
                        <a:rPr lang="cs-CZ" sz="2000" b="1" i="0" u="none" strike="noStrike" dirty="0">
                          <a:solidFill>
                            <a:srgbClr val="000000"/>
                          </a:solidFill>
                          <a:effectLst/>
                          <a:latin typeface="Gill Sans Nova Cond Ultra Bold" panose="020B0B04020104020203" pitchFamily="34" charset="0"/>
                        </a:rPr>
                        <a:t> Tomáš</a:t>
                      </a:r>
                    </a:p>
                  </a:txBody>
                  <a:tcPr marL="6765" marR="6765" marT="676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99"/>
                    </a:solidFill>
                  </a:tcPr>
                </a:tc>
                <a:tc>
                  <a:txBody>
                    <a:bodyPr/>
                    <a:lstStyle/>
                    <a:p>
                      <a:pPr algn="ctr" fontAlgn="ctr"/>
                      <a:r>
                        <a:rPr lang="cs-CZ" sz="2000" b="1" i="0" u="none" strike="noStrike" dirty="0">
                          <a:solidFill>
                            <a:srgbClr val="000000"/>
                          </a:solidFill>
                          <a:effectLst/>
                          <a:latin typeface="Gill Sans Nova Cond Ultra Bold" panose="020B0B04020104020203" pitchFamily="34" charset="0"/>
                        </a:rPr>
                        <a:t>1</a:t>
                      </a:r>
                    </a:p>
                  </a:txBody>
                  <a:tcPr marL="6765" marR="6765" marT="676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99"/>
                    </a:solidFill>
                  </a:tcPr>
                </a:tc>
                <a:extLst>
                  <a:ext uri="{0D108BD9-81ED-4DB2-BD59-A6C34878D82A}">
                    <a16:rowId xmlns:a16="http://schemas.microsoft.com/office/drawing/2014/main" val="3750074410"/>
                  </a:ext>
                </a:extLst>
              </a:tr>
              <a:tr h="485058">
                <a:tc>
                  <a:txBody>
                    <a:bodyPr/>
                    <a:lstStyle/>
                    <a:p>
                      <a:pPr algn="ctr" fontAlgn="ctr"/>
                      <a:r>
                        <a:rPr lang="cs-CZ" sz="2000" b="1" i="0" u="none" strike="noStrike" dirty="0">
                          <a:solidFill>
                            <a:srgbClr val="000000"/>
                          </a:solidFill>
                          <a:effectLst/>
                          <a:latin typeface="Gill Sans Nova Cond Ultra Bold" panose="020B0B04020104020203" pitchFamily="34" charset="0"/>
                        </a:rPr>
                        <a:t>Vacek Jiří</a:t>
                      </a:r>
                    </a:p>
                  </a:txBody>
                  <a:tcPr marL="6765" marR="6765" marT="676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2000" b="1" i="0" u="none" strike="noStrike" dirty="0">
                          <a:solidFill>
                            <a:srgbClr val="000000"/>
                          </a:solidFill>
                          <a:effectLst/>
                          <a:latin typeface="Gill Sans Nova Cond Ultra Bold" panose="020B0B04020104020203" pitchFamily="34" charset="0"/>
                        </a:rPr>
                        <a:t>1</a:t>
                      </a:r>
                    </a:p>
                  </a:txBody>
                  <a:tcPr marL="6765" marR="6765" marT="676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85305547"/>
                  </a:ext>
                </a:extLst>
              </a:tr>
              <a:tr h="485058">
                <a:tc>
                  <a:txBody>
                    <a:bodyPr/>
                    <a:lstStyle/>
                    <a:p>
                      <a:pPr algn="ctr" fontAlgn="ctr"/>
                      <a:r>
                        <a:rPr lang="cs-CZ" sz="2000" b="1" i="0" u="none" strike="noStrike" dirty="0">
                          <a:solidFill>
                            <a:srgbClr val="000000"/>
                          </a:solidFill>
                          <a:effectLst/>
                          <a:latin typeface="Gill Sans Nova Cond Ultra Bold" panose="020B0B04020104020203" pitchFamily="34" charset="0"/>
                        </a:rPr>
                        <a:t>Neuman Jiří</a:t>
                      </a:r>
                    </a:p>
                  </a:txBody>
                  <a:tcPr marL="6765" marR="6765" marT="676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99"/>
                    </a:solidFill>
                  </a:tcPr>
                </a:tc>
                <a:tc>
                  <a:txBody>
                    <a:bodyPr/>
                    <a:lstStyle/>
                    <a:p>
                      <a:pPr algn="ctr" fontAlgn="ctr"/>
                      <a:r>
                        <a:rPr lang="cs-CZ" sz="2000" b="1" i="0" u="none" strike="noStrike" dirty="0">
                          <a:solidFill>
                            <a:srgbClr val="000000"/>
                          </a:solidFill>
                          <a:effectLst/>
                          <a:latin typeface="Gill Sans Nova Cond Ultra Bold" panose="020B0B04020104020203" pitchFamily="34" charset="0"/>
                        </a:rPr>
                        <a:t>1</a:t>
                      </a:r>
                    </a:p>
                  </a:txBody>
                  <a:tcPr marL="6765" marR="6765" marT="676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99"/>
                    </a:solidFill>
                  </a:tcPr>
                </a:tc>
                <a:extLst>
                  <a:ext uri="{0D108BD9-81ED-4DB2-BD59-A6C34878D82A}">
                    <a16:rowId xmlns:a16="http://schemas.microsoft.com/office/drawing/2014/main" val="3266625796"/>
                  </a:ext>
                </a:extLst>
              </a:tr>
              <a:tr h="485058">
                <a:tc>
                  <a:txBody>
                    <a:bodyPr/>
                    <a:lstStyle/>
                    <a:p>
                      <a:pPr algn="ctr" fontAlgn="ctr"/>
                      <a:r>
                        <a:rPr lang="cs-CZ" sz="2000" b="1" i="0" u="none" strike="noStrike" dirty="0">
                          <a:solidFill>
                            <a:srgbClr val="000000"/>
                          </a:solidFill>
                          <a:effectLst/>
                          <a:latin typeface="Gill Sans Nova Cond Ultra Bold" panose="020B0B04020104020203" pitchFamily="34" charset="0"/>
                        </a:rPr>
                        <a:t>Brůža Adam</a:t>
                      </a:r>
                    </a:p>
                  </a:txBody>
                  <a:tcPr marL="6765" marR="6765" marT="676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2000" b="1" i="0" u="none" strike="noStrike" dirty="0">
                          <a:solidFill>
                            <a:srgbClr val="000000"/>
                          </a:solidFill>
                          <a:effectLst/>
                          <a:latin typeface="Gill Sans Nova Cond Ultra Bold" panose="020B0B04020104020203" pitchFamily="34" charset="0"/>
                        </a:rPr>
                        <a:t>1</a:t>
                      </a:r>
                    </a:p>
                  </a:txBody>
                  <a:tcPr marL="6765" marR="6765" marT="676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794149210"/>
                  </a:ext>
                </a:extLst>
              </a:tr>
              <a:tr h="485058">
                <a:tc>
                  <a:txBody>
                    <a:bodyPr/>
                    <a:lstStyle/>
                    <a:p>
                      <a:pPr algn="ctr" fontAlgn="ctr"/>
                      <a:r>
                        <a:rPr lang="cs-CZ" sz="2000" b="1" i="0" u="none" strike="noStrike" dirty="0">
                          <a:solidFill>
                            <a:srgbClr val="000000"/>
                          </a:solidFill>
                          <a:effectLst/>
                          <a:latin typeface="Gill Sans Nova Cond Ultra Bold" panose="020B0B04020104020203" pitchFamily="34" charset="0"/>
                        </a:rPr>
                        <a:t>Písař Tomáš</a:t>
                      </a:r>
                    </a:p>
                  </a:txBody>
                  <a:tcPr marL="6765" marR="6765" marT="676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99"/>
                    </a:solidFill>
                  </a:tcPr>
                </a:tc>
                <a:tc>
                  <a:txBody>
                    <a:bodyPr/>
                    <a:lstStyle/>
                    <a:p>
                      <a:pPr algn="ctr" fontAlgn="ctr"/>
                      <a:r>
                        <a:rPr lang="cs-CZ" sz="2000" b="1" i="0" u="none" strike="noStrike" dirty="0">
                          <a:solidFill>
                            <a:srgbClr val="000000"/>
                          </a:solidFill>
                          <a:effectLst/>
                          <a:latin typeface="Gill Sans Nova Cond Ultra Bold" panose="020B0B04020104020203" pitchFamily="34" charset="0"/>
                        </a:rPr>
                        <a:t>1</a:t>
                      </a:r>
                    </a:p>
                  </a:txBody>
                  <a:tcPr marL="6765" marR="6765" marT="676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99"/>
                    </a:solidFill>
                  </a:tcPr>
                </a:tc>
                <a:extLst>
                  <a:ext uri="{0D108BD9-81ED-4DB2-BD59-A6C34878D82A}">
                    <a16:rowId xmlns:a16="http://schemas.microsoft.com/office/drawing/2014/main" val="2603709939"/>
                  </a:ext>
                </a:extLst>
              </a:tr>
              <a:tr h="485058">
                <a:tc>
                  <a:txBody>
                    <a:bodyPr/>
                    <a:lstStyle/>
                    <a:p>
                      <a:pPr algn="ctr" fontAlgn="ctr"/>
                      <a:r>
                        <a:rPr lang="cs-CZ" sz="2000" b="1" i="0" u="none" strike="noStrike" dirty="0" err="1">
                          <a:solidFill>
                            <a:srgbClr val="000000"/>
                          </a:solidFill>
                          <a:effectLst/>
                          <a:latin typeface="Gill Sans Nova Cond Ultra Bold" panose="020B0B04020104020203" pitchFamily="34" charset="0"/>
                        </a:rPr>
                        <a:t>Prieložný</a:t>
                      </a:r>
                      <a:r>
                        <a:rPr lang="cs-CZ" sz="2000" b="1" i="0" u="none" strike="noStrike" dirty="0">
                          <a:solidFill>
                            <a:srgbClr val="000000"/>
                          </a:solidFill>
                          <a:effectLst/>
                          <a:latin typeface="Gill Sans Nova Cond Ultra Bold" panose="020B0B04020104020203" pitchFamily="34" charset="0"/>
                        </a:rPr>
                        <a:t> Jan</a:t>
                      </a:r>
                    </a:p>
                  </a:txBody>
                  <a:tcPr marL="6765" marR="6765" marT="6765" marB="0" anchor="ctr">
                    <a:lnL>
                      <a:noFill/>
                    </a:lnL>
                    <a:lnR>
                      <a:noFill/>
                    </a:lnR>
                    <a:lnT w="25400" cap="flat" cmpd="dbl"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cs-CZ" sz="2000" b="1" i="0" u="none" strike="noStrike" dirty="0">
                          <a:solidFill>
                            <a:srgbClr val="000000"/>
                          </a:solidFill>
                          <a:effectLst/>
                          <a:latin typeface="Gill Sans Nova Cond Ultra Bold" panose="020B0B04020104020203" pitchFamily="34" charset="0"/>
                        </a:rPr>
                        <a:t>1</a:t>
                      </a:r>
                    </a:p>
                  </a:txBody>
                  <a:tcPr marL="6765" marR="6765" marT="6765" marB="0" anchor="ctr">
                    <a:lnL>
                      <a:noFill/>
                    </a:lnL>
                    <a:lnR>
                      <a:noFill/>
                    </a:lnR>
                    <a:lnT w="25400" cap="flat" cmpd="dbl"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3133844854"/>
                  </a:ext>
                </a:extLst>
              </a:tr>
            </a:tbl>
          </a:graphicData>
        </a:graphic>
      </p:graphicFrame>
      <p:sp>
        <p:nvSpPr>
          <p:cNvPr id="5" name="Obdélník: s odříznutými rohy na opačné straně 4">
            <a:extLst>
              <a:ext uri="{FF2B5EF4-FFF2-40B4-BE49-F238E27FC236}">
                <a16:creationId xmlns:a16="http://schemas.microsoft.com/office/drawing/2014/main" id="{816A629A-8509-4115-B7A4-D6FA3262F6F9}"/>
              </a:ext>
            </a:extLst>
          </p:cNvPr>
          <p:cNvSpPr/>
          <p:nvPr/>
        </p:nvSpPr>
        <p:spPr bwMode="auto">
          <a:xfrm>
            <a:off x="117204" y="148046"/>
            <a:ext cx="4779315" cy="1076273"/>
          </a:xfrm>
          <a:prstGeom prst="snip2DiagRect">
            <a:avLst/>
          </a:prstGeom>
          <a:solidFill>
            <a:srgbClr val="90F57F"/>
          </a:solidFill>
          <a:ln w="9525">
            <a:noFill/>
            <a:miter lim="800000"/>
            <a:headEnd/>
            <a:tailEnd/>
          </a:ln>
          <a:effectLst/>
        </p:spPr>
        <p:txBody>
          <a:bodyPr vert="horz" wrap="square" lIns="0" tIns="0" rIns="38088" bIns="39675"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cs-CZ" sz="2800" b="1" i="0" u="none" strike="noStrike" cap="none" normalizeH="0" baseline="0" dirty="0">
                <a:ln>
                  <a:noFill/>
                </a:ln>
                <a:solidFill>
                  <a:srgbClr val="000099"/>
                </a:solidFill>
                <a:effectLst/>
                <a:latin typeface="Broadway" panose="04040905080B02020502" pitchFamily="82" charset="0"/>
                <a:cs typeface="Arial" pitchFamily="34" charset="0"/>
              </a:rPr>
              <a:t>Letní příprava dospělých</a:t>
            </a:r>
          </a:p>
        </p:txBody>
      </p:sp>
      <p:sp>
        <p:nvSpPr>
          <p:cNvPr id="8" name="TextovéPole 7">
            <a:extLst>
              <a:ext uri="{FF2B5EF4-FFF2-40B4-BE49-F238E27FC236}">
                <a16:creationId xmlns:a16="http://schemas.microsoft.com/office/drawing/2014/main" id="{3AC1B275-7B73-414E-879E-D6E16C46480F}"/>
              </a:ext>
            </a:extLst>
          </p:cNvPr>
          <p:cNvSpPr txBox="1"/>
          <p:nvPr/>
        </p:nvSpPr>
        <p:spPr>
          <a:xfrm>
            <a:off x="45198" y="1387252"/>
            <a:ext cx="4772193" cy="5201424"/>
          </a:xfrm>
          <a:prstGeom prst="rect">
            <a:avLst/>
          </a:prstGeom>
          <a:solidFill>
            <a:schemeClr val="accent3">
              <a:lumMod val="95000"/>
            </a:schemeClr>
          </a:solidFill>
          <a:ln w="15875">
            <a:solidFill>
              <a:schemeClr val="tx1"/>
            </a:solidFill>
          </a:ln>
          <a:effectLst>
            <a:softEdge rad="0"/>
          </a:effectLst>
        </p:spPr>
        <p:txBody>
          <a:bodyPr wrap="square" rtlCol="0">
            <a:spAutoFit/>
          </a:bodyPr>
          <a:lstStyle/>
          <a:p>
            <a:pPr algn="just"/>
            <a:r>
              <a:rPr lang="cs-CZ" dirty="0">
                <a:latin typeface="Arial" panose="020B0604020202020204" pitchFamily="34" charset="0"/>
                <a:cs typeface="Arial" panose="020B0604020202020204" pitchFamily="34" charset="0"/>
              </a:rPr>
              <a:t>K prvnímu tréninku na novou sezónu se sešlo mužstvo dospělých 10. července. Hlásilo se 26 hráčů a trenéři </a:t>
            </a:r>
            <a:r>
              <a:rPr lang="cs-CZ" sz="1600" dirty="0">
                <a:latin typeface="Arial" panose="020B0604020202020204" pitchFamily="34" charset="0"/>
                <a:cs typeface="Arial" panose="020B0604020202020204" pitchFamily="34" charset="0"/>
              </a:rPr>
              <a:t>Jiří </a:t>
            </a:r>
            <a:r>
              <a:rPr lang="cs-CZ" sz="1600" dirty="0" err="1">
                <a:latin typeface="Arial" panose="020B0604020202020204" pitchFamily="34" charset="0"/>
                <a:cs typeface="Arial" panose="020B0604020202020204" pitchFamily="34" charset="0"/>
              </a:rPr>
              <a:t>Ransdorf</a:t>
            </a:r>
            <a:r>
              <a:rPr lang="cs-CZ" sz="1600" dirty="0">
                <a:latin typeface="Arial" panose="020B0604020202020204" pitchFamily="34" charset="0"/>
                <a:cs typeface="Arial" panose="020B0604020202020204" pitchFamily="34" charset="0"/>
              </a:rPr>
              <a:t>, Pavel </a:t>
            </a:r>
            <a:r>
              <a:rPr lang="cs-CZ" sz="1600" dirty="0" err="1">
                <a:latin typeface="Arial" panose="020B0604020202020204" pitchFamily="34" charset="0"/>
                <a:cs typeface="Arial" panose="020B0604020202020204" pitchFamily="34" charset="0"/>
              </a:rPr>
              <a:t>Hoznédl</a:t>
            </a:r>
            <a:r>
              <a:rPr lang="cs-CZ" sz="1600"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měli z čeho vybírat. </a:t>
            </a:r>
            <a:r>
              <a:rPr lang="cs-CZ" dirty="0" err="1">
                <a:latin typeface="Arial" panose="020B0604020202020204" pitchFamily="34" charset="0"/>
                <a:cs typeface="Arial" panose="020B0604020202020204" pitchFamily="34" charset="0"/>
              </a:rPr>
              <a:t>Trenovalo</a:t>
            </a:r>
            <a:r>
              <a:rPr lang="cs-CZ" dirty="0">
                <a:latin typeface="Arial" panose="020B0604020202020204" pitchFamily="34" charset="0"/>
                <a:cs typeface="Arial" panose="020B0604020202020204" pitchFamily="34" charset="0"/>
              </a:rPr>
              <a:t> se 3x týdně. Objevily se nové tváře, které  do týmu rychle zapadly a staly se důležitým článkem týmu. Naopak někteří hráči to vzdali, s některými se trenéři rozloučili a někde nedošlo k dohodě s mateřským klubem. Po loňském ročníku mužstvo opustili Marek Faust a Petr Stejskal. První odešel do Křešic a druhý jmenovaný do SK Roudnice </a:t>
            </a:r>
            <a:r>
              <a:rPr lang="cs-CZ" dirty="0" err="1">
                <a:latin typeface="Arial" panose="020B0604020202020204" pitchFamily="34" charset="0"/>
                <a:cs typeface="Arial" panose="020B0604020202020204" pitchFamily="34" charset="0"/>
              </a:rPr>
              <a:t>n.L.</a:t>
            </a:r>
            <a:r>
              <a:rPr lang="cs-CZ" dirty="0">
                <a:latin typeface="Arial" panose="020B0604020202020204" pitchFamily="34" charset="0"/>
                <a:cs typeface="Arial" panose="020B0604020202020204" pitchFamily="34" charset="0"/>
              </a:rPr>
              <a:t> V současně době je k dispozici 21 hráčů, i když je nutno podotknout, že se naše mužstvo potýká s mnoha zraněnými a početný kádr není vůbec na škodu.  První přátelský zápas jsme odehráli již 13. července v Novém Boru a se soupeřem jsme se rozešli smírně 3:3.  Z naší strany to byl zápas 2 jedenáctek, vždy jedna na každý poločas. Podobné to bylo i o týden později ve Skalici, kde jsme ale vstřelili o gól více než domácí. Pak nás čekaly 2 utkání v domácím prostředí proti A třídním celkům. Pšovku jsme přestříleli 10:3 a Roudnici </a:t>
            </a:r>
            <a:r>
              <a:rPr lang="cs-CZ" dirty="0" err="1">
                <a:latin typeface="Arial" panose="020B0604020202020204" pitchFamily="34" charset="0"/>
                <a:cs typeface="Arial" panose="020B0604020202020204" pitchFamily="34" charset="0"/>
              </a:rPr>
              <a:t>n.L.</a:t>
            </a:r>
            <a:r>
              <a:rPr lang="cs-CZ" dirty="0">
                <a:latin typeface="Arial" panose="020B0604020202020204" pitchFamily="34" charset="0"/>
                <a:cs typeface="Arial" panose="020B0604020202020204" pitchFamily="34" charset="0"/>
              </a:rPr>
              <a:t> 10:4.   Ve hře dopředu to byla paráda, ale v obranné činnosti nás tlačila pata. Potvrdilo se to i v posledním přáteláku ve Starých Splavech, kde jsme se utkali s loňským vítězem Libereckého přeboru Doksy a prohráli 5:4. Generálkou na novou sezónu bylo 3.8.2019 domácí utkání předkola MOL </a:t>
            </a:r>
            <a:r>
              <a:rPr lang="cs-CZ" dirty="0" err="1">
                <a:latin typeface="Arial" panose="020B0604020202020204" pitchFamily="34" charset="0"/>
                <a:cs typeface="Arial" panose="020B0604020202020204" pitchFamily="34" charset="0"/>
              </a:rPr>
              <a:t>Cupu</a:t>
            </a:r>
            <a:r>
              <a:rPr lang="cs-CZ" dirty="0">
                <a:latin typeface="Arial" panose="020B0604020202020204" pitchFamily="34" charset="0"/>
                <a:cs typeface="Arial" panose="020B0604020202020204" pitchFamily="34" charset="0"/>
              </a:rPr>
              <a:t> proti Velkých Hamrům. Museli jsme dohánět dvoubrankové manko  a když se to povedlo, tak jsme bohužel padli po brance na 4:3 v prodloužení.  Do nového ročníku nastupujeme mužstvo s cílem udržet ve Štětí divizní soutěž a třeba i dostat se v tabulce výše.</a:t>
            </a:r>
          </a:p>
        </p:txBody>
      </p:sp>
      <p:pic>
        <p:nvPicPr>
          <p:cNvPr id="12" name="Obrázek 11">
            <a:extLst>
              <a:ext uri="{FF2B5EF4-FFF2-40B4-BE49-F238E27FC236}">
                <a16:creationId xmlns:a16="http://schemas.microsoft.com/office/drawing/2014/main" id="{B492776F-B3AE-463C-BB58-D908C60F9E4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216000" y="254280"/>
            <a:ext cx="844940" cy="844940"/>
          </a:xfrm>
          <a:prstGeom prst="rect">
            <a:avLst/>
          </a:prstGeom>
        </p:spPr>
      </p:pic>
      <p:sp>
        <p:nvSpPr>
          <p:cNvPr id="13" name="TextovéPole 12">
            <a:extLst>
              <a:ext uri="{FF2B5EF4-FFF2-40B4-BE49-F238E27FC236}">
                <a16:creationId xmlns:a16="http://schemas.microsoft.com/office/drawing/2014/main" id="{BCC250A0-5B37-44FA-B53D-1C89EDA7D6F1}"/>
              </a:ext>
            </a:extLst>
          </p:cNvPr>
          <p:cNvSpPr txBox="1"/>
          <p:nvPr/>
        </p:nvSpPr>
        <p:spPr>
          <a:xfrm>
            <a:off x="288008" y="1444801"/>
            <a:ext cx="720080" cy="230832"/>
          </a:xfrm>
          <a:prstGeom prst="rect">
            <a:avLst/>
          </a:prstGeom>
          <a:solidFill>
            <a:srgbClr val="99FFCC"/>
          </a:solidFill>
          <a:effectLst>
            <a:glow rad="101600">
              <a:srgbClr val="FFFF66">
                <a:alpha val="40000"/>
              </a:srgbClr>
            </a:glow>
            <a:softEdge rad="241300"/>
          </a:effectLst>
        </p:spPr>
        <p:txBody>
          <a:bodyPr wrap="square" rtlCol="0">
            <a:spAutoFit/>
          </a:bodyPr>
          <a:lstStyle/>
          <a:p>
            <a:endParaRPr lang="cs-CZ" sz="900" dirty="0"/>
          </a:p>
        </p:txBody>
      </p:sp>
    </p:spTree>
    <p:extLst>
      <p:ext uri="{BB962C8B-B14F-4D97-AF65-F5344CB8AC3E}">
        <p14:creationId xmlns:p14="http://schemas.microsoft.com/office/powerpoint/2010/main" val="3354874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24</a:t>
            </a:r>
          </a:p>
        </p:txBody>
      </p:sp>
      <p:sp>
        <p:nvSpPr>
          <p:cNvPr id="6" name="TextovéPole 5"/>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21</a:t>
            </a:r>
          </a:p>
        </p:txBody>
      </p:sp>
      <p:graphicFrame>
        <p:nvGraphicFramePr>
          <p:cNvPr id="2" name="Tabulka 1">
            <a:extLst>
              <a:ext uri="{FF2B5EF4-FFF2-40B4-BE49-F238E27FC236}">
                <a16:creationId xmlns:a16="http://schemas.microsoft.com/office/drawing/2014/main" id="{197E3C72-D961-4DBA-9DEB-F66B2E092E47}"/>
              </a:ext>
            </a:extLst>
          </p:cNvPr>
          <p:cNvGraphicFramePr>
            <a:graphicFrameLocks noGrp="1"/>
          </p:cNvGraphicFramePr>
          <p:nvPr>
            <p:extLst>
              <p:ext uri="{D42A27DB-BD31-4B8C-83A1-F6EECF244321}">
                <p14:modId xmlns:p14="http://schemas.microsoft.com/office/powerpoint/2010/main" val="1459815258"/>
              </p:ext>
            </p:extLst>
          </p:nvPr>
        </p:nvGraphicFramePr>
        <p:xfrm>
          <a:off x="5375806" y="137481"/>
          <a:ext cx="4642894" cy="6625713"/>
        </p:xfrm>
        <a:graphic>
          <a:graphicData uri="http://schemas.openxmlformats.org/drawingml/2006/table">
            <a:tbl>
              <a:tblPr/>
              <a:tblGrid>
                <a:gridCol w="1025859">
                  <a:extLst>
                    <a:ext uri="{9D8B030D-6E8A-4147-A177-3AD203B41FA5}">
                      <a16:colId xmlns:a16="http://schemas.microsoft.com/office/drawing/2014/main" val="1099868546"/>
                    </a:ext>
                  </a:extLst>
                </a:gridCol>
                <a:gridCol w="549770">
                  <a:extLst>
                    <a:ext uri="{9D8B030D-6E8A-4147-A177-3AD203B41FA5}">
                      <a16:colId xmlns:a16="http://schemas.microsoft.com/office/drawing/2014/main" val="2444365359"/>
                    </a:ext>
                  </a:extLst>
                </a:gridCol>
                <a:gridCol w="770811">
                  <a:extLst>
                    <a:ext uri="{9D8B030D-6E8A-4147-A177-3AD203B41FA5}">
                      <a16:colId xmlns:a16="http://schemas.microsoft.com/office/drawing/2014/main" val="3828666124"/>
                    </a:ext>
                  </a:extLst>
                </a:gridCol>
                <a:gridCol w="810486">
                  <a:extLst>
                    <a:ext uri="{9D8B030D-6E8A-4147-A177-3AD203B41FA5}">
                      <a16:colId xmlns:a16="http://schemas.microsoft.com/office/drawing/2014/main" val="3924289200"/>
                    </a:ext>
                  </a:extLst>
                </a:gridCol>
                <a:gridCol w="702798">
                  <a:extLst>
                    <a:ext uri="{9D8B030D-6E8A-4147-A177-3AD203B41FA5}">
                      <a16:colId xmlns:a16="http://schemas.microsoft.com/office/drawing/2014/main" val="3078270602"/>
                    </a:ext>
                  </a:extLst>
                </a:gridCol>
                <a:gridCol w="783170">
                  <a:extLst>
                    <a:ext uri="{9D8B030D-6E8A-4147-A177-3AD203B41FA5}">
                      <a16:colId xmlns:a16="http://schemas.microsoft.com/office/drawing/2014/main" val="2406407302"/>
                    </a:ext>
                  </a:extLst>
                </a:gridCol>
              </a:tblGrid>
              <a:tr h="353990">
                <a:tc gridSpan="6">
                  <a:txBody>
                    <a:bodyPr/>
                    <a:lstStyle/>
                    <a:p>
                      <a:pPr algn="ctr" fontAlgn="ctr"/>
                      <a:r>
                        <a:rPr lang="cs-CZ" sz="1600" b="1" i="0" u="none" strike="noStrike" dirty="0">
                          <a:solidFill>
                            <a:srgbClr val="000000"/>
                          </a:solidFill>
                          <a:effectLst/>
                          <a:latin typeface="Arial Black" panose="020B0A04020102020204" pitchFamily="34" charset="0"/>
                        </a:rPr>
                        <a:t>Letní přátelská utkání  mužstva </a:t>
                      </a:r>
                      <a:r>
                        <a:rPr lang="cs-CZ" sz="1400" b="1" i="0" u="none" strike="noStrike" dirty="0">
                          <a:solidFill>
                            <a:srgbClr val="000000"/>
                          </a:solidFill>
                          <a:effectLst/>
                          <a:latin typeface="Arial Black" panose="020B0A04020102020204" pitchFamily="34" charset="0"/>
                        </a:rPr>
                        <a:t>dospělých</a:t>
                      </a:r>
                    </a:p>
                  </a:txBody>
                  <a:tcPr marL="3254" marR="3254" marT="3254" marB="0" anchor="ctr">
                    <a:lnL>
                      <a:noFill/>
                    </a:lnL>
                    <a:lnR>
                      <a:noFill/>
                    </a:lnR>
                    <a:lnT>
                      <a:noFill/>
                    </a:lnT>
                    <a:lnB>
                      <a:noFill/>
                    </a:lnB>
                    <a:solidFill>
                      <a:srgbClr val="CCFF9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873298388"/>
                  </a:ext>
                </a:extLst>
              </a:tr>
              <a:tr h="881923">
                <a:tc>
                  <a:txBody>
                    <a:bodyPr/>
                    <a:lstStyle/>
                    <a:p>
                      <a:pPr algn="ctr" fontAlgn="ctr"/>
                      <a:r>
                        <a:rPr lang="cs-CZ" sz="1100" b="0" i="0" u="none" strike="noStrike" dirty="0">
                          <a:solidFill>
                            <a:srgbClr val="000000"/>
                          </a:solidFill>
                          <a:effectLst/>
                          <a:latin typeface="Arial Black" panose="020B0A04020102020204" pitchFamily="34" charset="0"/>
                        </a:rPr>
                        <a:t>13.07.2019 sobota</a:t>
                      </a:r>
                    </a:p>
                  </a:txBody>
                  <a:tcPr marL="3254" marR="3254" marT="3254" marB="0" anchor="ctr">
                    <a:lnL>
                      <a:noFill/>
                    </a:lnL>
                    <a:lnR>
                      <a:noFill/>
                    </a:lnR>
                    <a:lnT>
                      <a:noFill/>
                    </a:lnT>
                    <a:lnB>
                      <a:noFill/>
                    </a:lnB>
                    <a:solidFill>
                      <a:srgbClr val="CCFFFF"/>
                    </a:solidFill>
                  </a:tcPr>
                </a:tc>
                <a:tc>
                  <a:txBody>
                    <a:bodyPr/>
                    <a:lstStyle/>
                    <a:p>
                      <a:pPr algn="ctr" fontAlgn="ctr"/>
                      <a:r>
                        <a:rPr lang="cs-CZ" sz="1100" b="0" i="0" u="none" strike="noStrike" dirty="0">
                          <a:solidFill>
                            <a:srgbClr val="000000"/>
                          </a:solidFill>
                          <a:effectLst/>
                          <a:latin typeface="Arial Black" panose="020B0A04020102020204" pitchFamily="34" charset="0"/>
                        </a:rPr>
                        <a:t>sobota</a:t>
                      </a:r>
                    </a:p>
                  </a:txBody>
                  <a:tcPr marL="3254" marR="3254" marT="3254" marB="0" anchor="ctr">
                    <a:lnL>
                      <a:noFill/>
                    </a:lnL>
                    <a:lnR>
                      <a:noFill/>
                    </a:lnR>
                    <a:lnT>
                      <a:noFill/>
                    </a:lnT>
                    <a:lnB>
                      <a:noFill/>
                    </a:lnB>
                    <a:solidFill>
                      <a:srgbClr val="CCFFFF"/>
                    </a:solidFill>
                  </a:tcPr>
                </a:tc>
                <a:tc>
                  <a:txBody>
                    <a:bodyPr/>
                    <a:lstStyle/>
                    <a:p>
                      <a:pPr algn="ctr" fontAlgn="ctr"/>
                      <a:r>
                        <a:rPr lang="cs-CZ" sz="1100" b="0" i="0" u="none" strike="noStrike" dirty="0">
                          <a:solidFill>
                            <a:srgbClr val="000000"/>
                          </a:solidFill>
                          <a:effectLst/>
                          <a:latin typeface="Arial Black" panose="020B0A04020102020204" pitchFamily="34" charset="0"/>
                        </a:rPr>
                        <a:t>FC Jiskra Nový Bor</a:t>
                      </a:r>
                    </a:p>
                  </a:txBody>
                  <a:tcPr marL="3254" marR="3254" marT="3254" marB="0" anchor="ctr">
                    <a:lnL>
                      <a:noFill/>
                    </a:lnL>
                    <a:lnR>
                      <a:noFill/>
                    </a:lnR>
                    <a:lnT>
                      <a:noFill/>
                    </a:lnT>
                    <a:lnB>
                      <a:noFill/>
                    </a:lnB>
                    <a:solidFill>
                      <a:srgbClr val="CCFFFF"/>
                    </a:solidFill>
                  </a:tcPr>
                </a:tc>
                <a:tc>
                  <a:txBody>
                    <a:bodyPr/>
                    <a:lstStyle/>
                    <a:p>
                      <a:pPr algn="ctr" fontAlgn="ctr"/>
                      <a:r>
                        <a:rPr lang="cs-CZ" sz="1100" b="0" i="0" u="none" strike="noStrike" dirty="0">
                          <a:solidFill>
                            <a:srgbClr val="000000"/>
                          </a:solidFill>
                          <a:effectLst/>
                          <a:latin typeface="Arial Black" panose="020B0A04020102020204" pitchFamily="34" charset="0"/>
                        </a:rPr>
                        <a:t>SK Štětí</a:t>
                      </a:r>
                    </a:p>
                  </a:txBody>
                  <a:tcPr marL="3254" marR="3254" marT="3254" marB="0" anchor="ctr">
                    <a:lnL>
                      <a:noFill/>
                    </a:lnL>
                    <a:lnR>
                      <a:noFill/>
                    </a:lnR>
                    <a:lnT>
                      <a:noFill/>
                    </a:lnT>
                    <a:lnB>
                      <a:noFill/>
                    </a:lnB>
                    <a:solidFill>
                      <a:srgbClr val="CCFFFF"/>
                    </a:solidFill>
                  </a:tcPr>
                </a:tc>
                <a:tc>
                  <a:txBody>
                    <a:bodyPr/>
                    <a:lstStyle/>
                    <a:p>
                      <a:pPr algn="ctr" fontAlgn="ctr"/>
                      <a:r>
                        <a:rPr lang="cs-CZ" sz="1100" b="0" i="0" u="none" strike="noStrike" dirty="0">
                          <a:solidFill>
                            <a:srgbClr val="000000"/>
                          </a:solidFill>
                          <a:effectLst/>
                          <a:latin typeface="Arial Black" panose="020B0A04020102020204" pitchFamily="34" charset="0"/>
                        </a:rPr>
                        <a:t>3:3(1:1)</a:t>
                      </a:r>
                    </a:p>
                  </a:txBody>
                  <a:tcPr marL="3254" marR="3254" marT="3254" marB="0" anchor="ctr">
                    <a:lnL>
                      <a:noFill/>
                    </a:lnL>
                    <a:lnR>
                      <a:noFill/>
                    </a:lnR>
                    <a:lnT>
                      <a:noFill/>
                    </a:lnT>
                    <a:lnB>
                      <a:noFill/>
                    </a:lnB>
                    <a:solidFill>
                      <a:srgbClr val="CCFFFF"/>
                    </a:solidFill>
                  </a:tcPr>
                </a:tc>
                <a:tc>
                  <a:txBody>
                    <a:bodyPr/>
                    <a:lstStyle/>
                    <a:p>
                      <a:pPr algn="l" fontAlgn="ctr"/>
                      <a:r>
                        <a:rPr lang="cs-CZ" sz="900" b="0" i="0" u="none" strike="noStrike" dirty="0" err="1">
                          <a:solidFill>
                            <a:srgbClr val="000000"/>
                          </a:solidFill>
                          <a:effectLst/>
                          <a:latin typeface="Arial Black" panose="020B0A04020102020204" pitchFamily="34" charset="0"/>
                        </a:rPr>
                        <a:t>T.Belák</a:t>
                      </a:r>
                      <a:r>
                        <a:rPr lang="cs-CZ" sz="900" b="0" i="0" u="none" strike="noStrike" dirty="0">
                          <a:solidFill>
                            <a:srgbClr val="000000"/>
                          </a:solidFill>
                          <a:effectLst/>
                          <a:latin typeface="Arial Black" panose="020B0A04020102020204" pitchFamily="34" charset="0"/>
                        </a:rPr>
                        <a:t> 1, </a:t>
                      </a:r>
                      <a:r>
                        <a:rPr lang="cs-CZ" sz="900" b="0" i="0" u="none" strike="noStrike" dirty="0" err="1">
                          <a:solidFill>
                            <a:srgbClr val="000000"/>
                          </a:solidFill>
                          <a:effectLst/>
                          <a:latin typeface="Arial Black" panose="020B0A04020102020204" pitchFamily="34" charset="0"/>
                        </a:rPr>
                        <a:t>J.Vacek</a:t>
                      </a:r>
                      <a:r>
                        <a:rPr lang="cs-CZ" sz="900" b="0" i="0" u="none" strike="noStrike" dirty="0">
                          <a:solidFill>
                            <a:srgbClr val="000000"/>
                          </a:solidFill>
                          <a:effectLst/>
                          <a:latin typeface="Arial Black" panose="020B0A04020102020204" pitchFamily="34" charset="0"/>
                        </a:rPr>
                        <a:t> 1, </a:t>
                      </a:r>
                      <a:r>
                        <a:rPr lang="cs-CZ" sz="900" b="0" i="0" u="none" strike="noStrike" dirty="0" err="1">
                          <a:solidFill>
                            <a:srgbClr val="000000"/>
                          </a:solidFill>
                          <a:effectLst/>
                          <a:latin typeface="Arial Black" panose="020B0A04020102020204" pitchFamily="34" charset="0"/>
                        </a:rPr>
                        <a:t>J.Vokoun</a:t>
                      </a:r>
                      <a:r>
                        <a:rPr lang="cs-CZ" sz="900" b="0" i="0" u="none" strike="noStrike" dirty="0">
                          <a:solidFill>
                            <a:srgbClr val="000000"/>
                          </a:solidFill>
                          <a:effectLst/>
                          <a:latin typeface="Arial Black" panose="020B0A04020102020204" pitchFamily="34" charset="0"/>
                        </a:rPr>
                        <a:t> 1           </a:t>
                      </a:r>
                    </a:p>
                  </a:txBody>
                  <a:tcPr marL="3254" marR="3254" marT="3254" marB="0" anchor="ctr">
                    <a:lnL>
                      <a:noFill/>
                    </a:lnL>
                    <a:lnR>
                      <a:noFill/>
                    </a:lnR>
                    <a:lnT>
                      <a:noFill/>
                    </a:lnT>
                    <a:lnB>
                      <a:noFill/>
                    </a:lnB>
                    <a:solidFill>
                      <a:srgbClr val="CCFFFF"/>
                    </a:solidFill>
                  </a:tcPr>
                </a:tc>
                <a:extLst>
                  <a:ext uri="{0D108BD9-81ED-4DB2-BD59-A6C34878D82A}">
                    <a16:rowId xmlns:a16="http://schemas.microsoft.com/office/drawing/2014/main" val="3627882374"/>
                  </a:ext>
                </a:extLst>
              </a:tr>
              <a:tr h="175571">
                <a:tc>
                  <a:txBody>
                    <a:bodyPr/>
                    <a:lstStyle/>
                    <a:p>
                      <a:pPr algn="ctr" fontAlgn="ctr"/>
                      <a:r>
                        <a:rPr lang="cs-CZ" sz="1100" b="0" i="0" u="none" strike="noStrike">
                          <a:solidFill>
                            <a:srgbClr val="000000"/>
                          </a:solidFill>
                          <a:effectLst/>
                          <a:latin typeface="Georgia Pro Cond Black" panose="02040A06050405020203" pitchFamily="18" charset="0"/>
                        </a:rPr>
                        <a:t> </a:t>
                      </a:r>
                    </a:p>
                  </a:txBody>
                  <a:tcPr marL="3254" marR="3254" marT="3254" marB="0" anchor="ctr">
                    <a:lnL>
                      <a:noFill/>
                    </a:lnL>
                    <a:lnR>
                      <a:noFill/>
                    </a:lnR>
                    <a:lnT>
                      <a:noFill/>
                    </a:lnT>
                    <a:lnB>
                      <a:noFill/>
                    </a:lnB>
                    <a:solidFill>
                      <a:srgbClr val="FFFFFF"/>
                    </a:solidFill>
                  </a:tcPr>
                </a:tc>
                <a:tc>
                  <a:txBody>
                    <a:bodyPr/>
                    <a:lstStyle/>
                    <a:p>
                      <a:pPr algn="ctr" fontAlgn="ctr"/>
                      <a:r>
                        <a:rPr lang="cs-CZ" sz="1100" b="0" i="0" u="none" strike="noStrike">
                          <a:solidFill>
                            <a:srgbClr val="000000"/>
                          </a:solidFill>
                          <a:effectLst/>
                          <a:latin typeface="Georgia Pro Cond Black" panose="02040A06050405020203" pitchFamily="18" charset="0"/>
                        </a:rPr>
                        <a:t> </a:t>
                      </a:r>
                    </a:p>
                  </a:txBody>
                  <a:tcPr marL="3254" marR="3254" marT="3254" marB="0" anchor="ctr">
                    <a:lnL>
                      <a:noFill/>
                    </a:lnL>
                    <a:lnR>
                      <a:noFill/>
                    </a:lnR>
                    <a:lnT>
                      <a:noFill/>
                    </a:lnT>
                    <a:lnB>
                      <a:noFill/>
                    </a:lnB>
                    <a:solidFill>
                      <a:srgbClr val="FFFFFF"/>
                    </a:solidFill>
                  </a:tcPr>
                </a:tc>
                <a:tc>
                  <a:txBody>
                    <a:bodyPr/>
                    <a:lstStyle/>
                    <a:p>
                      <a:pPr algn="ctr" fontAlgn="ctr"/>
                      <a:r>
                        <a:rPr lang="cs-CZ" sz="1100" b="0" i="0" u="none" strike="noStrike">
                          <a:solidFill>
                            <a:srgbClr val="000000"/>
                          </a:solidFill>
                          <a:effectLst/>
                          <a:latin typeface="Georgia Pro Cond Black" panose="02040A06050405020203" pitchFamily="18" charset="0"/>
                        </a:rPr>
                        <a:t> </a:t>
                      </a:r>
                    </a:p>
                  </a:txBody>
                  <a:tcPr marL="3254" marR="3254" marT="3254" marB="0" anchor="ctr">
                    <a:lnL>
                      <a:noFill/>
                    </a:lnL>
                    <a:lnR>
                      <a:noFill/>
                    </a:lnR>
                    <a:lnT>
                      <a:noFill/>
                    </a:lnT>
                    <a:lnB>
                      <a:noFill/>
                    </a:lnB>
                    <a:solidFill>
                      <a:srgbClr val="FFFFFF"/>
                    </a:solidFill>
                  </a:tcPr>
                </a:tc>
                <a:tc>
                  <a:txBody>
                    <a:bodyPr/>
                    <a:lstStyle/>
                    <a:p>
                      <a:pPr algn="ctr" fontAlgn="ctr"/>
                      <a:r>
                        <a:rPr lang="cs-CZ" sz="1100" b="0" i="0" u="none" strike="noStrike">
                          <a:solidFill>
                            <a:srgbClr val="000000"/>
                          </a:solidFill>
                          <a:effectLst/>
                          <a:latin typeface="Georgia Pro Cond Black" panose="02040A06050405020203" pitchFamily="18" charset="0"/>
                        </a:rPr>
                        <a:t> </a:t>
                      </a:r>
                    </a:p>
                  </a:txBody>
                  <a:tcPr marL="3254" marR="3254" marT="3254" marB="0" anchor="ctr">
                    <a:lnL>
                      <a:noFill/>
                    </a:lnL>
                    <a:lnR>
                      <a:noFill/>
                    </a:lnR>
                    <a:lnT>
                      <a:noFill/>
                    </a:lnT>
                    <a:lnB>
                      <a:noFill/>
                    </a:lnB>
                    <a:solidFill>
                      <a:srgbClr val="FFFFFF"/>
                    </a:solidFill>
                  </a:tcPr>
                </a:tc>
                <a:tc>
                  <a:txBody>
                    <a:bodyPr/>
                    <a:lstStyle/>
                    <a:p>
                      <a:pPr algn="ctr" fontAlgn="ctr"/>
                      <a:r>
                        <a:rPr lang="cs-CZ" sz="1100" b="0" i="0" u="none" strike="noStrike" dirty="0">
                          <a:solidFill>
                            <a:srgbClr val="000000"/>
                          </a:solidFill>
                          <a:effectLst/>
                          <a:latin typeface="Georgia Pro Cond Black" panose="02040A06050405020203" pitchFamily="18" charset="0"/>
                        </a:rPr>
                        <a:t> </a:t>
                      </a:r>
                    </a:p>
                  </a:txBody>
                  <a:tcPr marL="3254" marR="3254" marT="3254" marB="0" anchor="ctr">
                    <a:lnL>
                      <a:noFill/>
                    </a:lnL>
                    <a:lnR>
                      <a:noFill/>
                    </a:lnR>
                    <a:lnT>
                      <a:noFill/>
                    </a:lnT>
                    <a:lnB>
                      <a:noFill/>
                    </a:lnB>
                    <a:solidFill>
                      <a:srgbClr val="FFFFFF"/>
                    </a:solidFill>
                  </a:tcPr>
                </a:tc>
                <a:tc>
                  <a:txBody>
                    <a:bodyPr/>
                    <a:lstStyle/>
                    <a:p>
                      <a:pPr algn="ctr" fontAlgn="ctr"/>
                      <a:r>
                        <a:rPr lang="cs-CZ" sz="900" b="0" i="0" u="none" strike="noStrike">
                          <a:solidFill>
                            <a:srgbClr val="000000"/>
                          </a:solidFill>
                          <a:effectLst/>
                          <a:latin typeface="Georgia Pro Cond Black" panose="02040A06050405020203" pitchFamily="18" charset="0"/>
                        </a:rPr>
                        <a:t> </a:t>
                      </a:r>
                    </a:p>
                  </a:txBody>
                  <a:tcPr marL="3254" marR="3254" marT="3254" marB="0" anchor="ctr">
                    <a:lnL>
                      <a:noFill/>
                    </a:lnL>
                    <a:lnR>
                      <a:noFill/>
                    </a:lnR>
                    <a:lnT>
                      <a:noFill/>
                    </a:lnT>
                    <a:lnB>
                      <a:noFill/>
                    </a:lnB>
                    <a:solidFill>
                      <a:srgbClr val="FFFFFF"/>
                    </a:solidFill>
                  </a:tcPr>
                </a:tc>
                <a:extLst>
                  <a:ext uri="{0D108BD9-81ED-4DB2-BD59-A6C34878D82A}">
                    <a16:rowId xmlns:a16="http://schemas.microsoft.com/office/drawing/2014/main" val="584324458"/>
                  </a:ext>
                </a:extLst>
              </a:tr>
              <a:tr h="881923">
                <a:tc>
                  <a:txBody>
                    <a:bodyPr/>
                    <a:lstStyle/>
                    <a:p>
                      <a:pPr algn="ctr" fontAlgn="ctr"/>
                      <a:r>
                        <a:rPr lang="cs-CZ" sz="1100" b="0" i="0" u="none" strike="noStrike">
                          <a:solidFill>
                            <a:srgbClr val="000000"/>
                          </a:solidFill>
                          <a:effectLst/>
                          <a:latin typeface="Arial Black" panose="020B0A04020102020204" pitchFamily="34" charset="0"/>
                        </a:rPr>
                        <a:t>20.07.2019 sobota</a:t>
                      </a:r>
                    </a:p>
                  </a:txBody>
                  <a:tcPr marL="3254" marR="3254" marT="3254" marB="0" anchor="ctr">
                    <a:lnL>
                      <a:noFill/>
                    </a:lnL>
                    <a:lnR>
                      <a:noFill/>
                    </a:lnR>
                    <a:lnT>
                      <a:noFill/>
                    </a:lnT>
                    <a:lnB>
                      <a:noFill/>
                    </a:lnB>
                    <a:solidFill>
                      <a:srgbClr val="FFCCFF"/>
                    </a:solidFill>
                  </a:tcPr>
                </a:tc>
                <a:tc>
                  <a:txBody>
                    <a:bodyPr/>
                    <a:lstStyle/>
                    <a:p>
                      <a:pPr algn="ctr" fontAlgn="ctr"/>
                      <a:r>
                        <a:rPr lang="cs-CZ" sz="1100" b="0" i="0" u="none" strike="noStrike" dirty="0">
                          <a:solidFill>
                            <a:srgbClr val="000000"/>
                          </a:solidFill>
                          <a:effectLst/>
                          <a:latin typeface="Arial Black" panose="020B0A04020102020204" pitchFamily="34" charset="0"/>
                        </a:rPr>
                        <a:t>sobota</a:t>
                      </a:r>
                    </a:p>
                  </a:txBody>
                  <a:tcPr marL="3254" marR="3254" marT="3254" marB="0" anchor="ctr">
                    <a:lnL>
                      <a:noFill/>
                    </a:lnL>
                    <a:lnR>
                      <a:noFill/>
                    </a:lnR>
                    <a:lnT>
                      <a:noFill/>
                    </a:lnT>
                    <a:lnB>
                      <a:noFill/>
                    </a:lnB>
                    <a:solidFill>
                      <a:srgbClr val="FFCCFF"/>
                    </a:solidFill>
                  </a:tcPr>
                </a:tc>
                <a:tc>
                  <a:txBody>
                    <a:bodyPr/>
                    <a:lstStyle/>
                    <a:p>
                      <a:pPr algn="ctr" fontAlgn="ctr"/>
                      <a:r>
                        <a:rPr lang="pl-PL" sz="1100" b="0" i="0" u="none" strike="noStrike" dirty="0">
                          <a:solidFill>
                            <a:srgbClr val="000000"/>
                          </a:solidFill>
                          <a:effectLst/>
                          <a:latin typeface="Arial Black" panose="020B0A04020102020204" pitchFamily="34" charset="0"/>
                        </a:rPr>
                        <a:t>SK Skalice u </a:t>
                      </a:r>
                      <a:r>
                        <a:rPr lang="pl-PL" sz="1100" b="0" i="0" u="none" strike="noStrike" dirty="0" err="1">
                          <a:solidFill>
                            <a:srgbClr val="000000"/>
                          </a:solidFill>
                          <a:effectLst/>
                          <a:latin typeface="Arial Black" panose="020B0A04020102020204" pitchFamily="34" charset="0"/>
                        </a:rPr>
                        <a:t>České</a:t>
                      </a:r>
                      <a:r>
                        <a:rPr lang="pl-PL" sz="1100" b="0" i="0" u="none" strike="noStrike" dirty="0">
                          <a:solidFill>
                            <a:srgbClr val="000000"/>
                          </a:solidFill>
                          <a:effectLst/>
                          <a:latin typeface="Arial Black" panose="020B0A04020102020204" pitchFamily="34" charset="0"/>
                        </a:rPr>
                        <a:t>  </a:t>
                      </a:r>
                      <a:r>
                        <a:rPr lang="pl-PL" sz="1100" b="0" i="0" u="none" strike="noStrike" dirty="0" err="1">
                          <a:solidFill>
                            <a:srgbClr val="000000"/>
                          </a:solidFill>
                          <a:effectLst/>
                          <a:latin typeface="Arial Black" panose="020B0A04020102020204" pitchFamily="34" charset="0"/>
                        </a:rPr>
                        <a:t>Lípy</a:t>
                      </a:r>
                      <a:endParaRPr lang="pl-PL" sz="1100" b="0" i="0" u="none" strike="noStrike" dirty="0">
                        <a:solidFill>
                          <a:srgbClr val="000000"/>
                        </a:solidFill>
                        <a:effectLst/>
                        <a:latin typeface="Arial Black" panose="020B0A04020102020204" pitchFamily="34" charset="0"/>
                      </a:endParaRPr>
                    </a:p>
                  </a:txBody>
                  <a:tcPr marL="3254" marR="3254" marT="3254" marB="0" anchor="ctr">
                    <a:lnL>
                      <a:noFill/>
                    </a:lnL>
                    <a:lnR>
                      <a:noFill/>
                    </a:lnR>
                    <a:lnT>
                      <a:noFill/>
                    </a:lnT>
                    <a:lnB>
                      <a:noFill/>
                    </a:lnB>
                    <a:solidFill>
                      <a:srgbClr val="FFCCFF"/>
                    </a:solidFill>
                  </a:tcPr>
                </a:tc>
                <a:tc>
                  <a:txBody>
                    <a:bodyPr/>
                    <a:lstStyle/>
                    <a:p>
                      <a:pPr algn="ctr" fontAlgn="ctr"/>
                      <a:r>
                        <a:rPr lang="cs-CZ" sz="1100" b="0" i="0" u="none" strike="noStrike">
                          <a:solidFill>
                            <a:srgbClr val="000000"/>
                          </a:solidFill>
                          <a:effectLst/>
                          <a:latin typeface="Arial Black" panose="020B0A04020102020204" pitchFamily="34" charset="0"/>
                        </a:rPr>
                        <a:t>SK Štětí</a:t>
                      </a:r>
                    </a:p>
                  </a:txBody>
                  <a:tcPr marL="3254" marR="3254" marT="3254" marB="0" anchor="ctr">
                    <a:lnL>
                      <a:noFill/>
                    </a:lnL>
                    <a:lnR>
                      <a:noFill/>
                    </a:lnR>
                    <a:lnT>
                      <a:noFill/>
                    </a:lnT>
                    <a:lnB>
                      <a:noFill/>
                    </a:lnB>
                    <a:solidFill>
                      <a:srgbClr val="FFCCFF"/>
                    </a:solidFill>
                  </a:tcPr>
                </a:tc>
                <a:tc>
                  <a:txBody>
                    <a:bodyPr/>
                    <a:lstStyle/>
                    <a:p>
                      <a:pPr algn="ctr" fontAlgn="ctr"/>
                      <a:r>
                        <a:rPr lang="cs-CZ" sz="1100" b="0" i="0" u="none" strike="noStrike">
                          <a:solidFill>
                            <a:srgbClr val="000000"/>
                          </a:solidFill>
                          <a:effectLst/>
                          <a:latin typeface="Arial Black" panose="020B0A04020102020204" pitchFamily="34" charset="0"/>
                        </a:rPr>
                        <a:t>3:4(1:2)</a:t>
                      </a:r>
                    </a:p>
                  </a:txBody>
                  <a:tcPr marL="3254" marR="3254" marT="3254" marB="0" anchor="ctr">
                    <a:lnL>
                      <a:noFill/>
                    </a:lnL>
                    <a:lnR>
                      <a:noFill/>
                    </a:lnR>
                    <a:lnT>
                      <a:noFill/>
                    </a:lnT>
                    <a:lnB>
                      <a:noFill/>
                    </a:lnB>
                    <a:solidFill>
                      <a:srgbClr val="FFCCFF"/>
                    </a:solidFill>
                  </a:tcPr>
                </a:tc>
                <a:tc>
                  <a:txBody>
                    <a:bodyPr/>
                    <a:lstStyle/>
                    <a:p>
                      <a:pPr algn="l" fontAlgn="ctr"/>
                      <a:r>
                        <a:rPr lang="cs-CZ" sz="900" b="0" i="0" u="none" strike="noStrike">
                          <a:solidFill>
                            <a:srgbClr val="000000"/>
                          </a:solidFill>
                          <a:effectLst/>
                          <a:latin typeface="Arial Black" panose="020B0A04020102020204" pitchFamily="34" charset="0"/>
                        </a:rPr>
                        <a:t>J.Neuman 1, K.Horváth 1, D.Mrázek 1, J.Vokoun 1</a:t>
                      </a:r>
                    </a:p>
                  </a:txBody>
                  <a:tcPr marL="3254" marR="3254" marT="3254" marB="0" anchor="ctr">
                    <a:lnL>
                      <a:noFill/>
                    </a:lnL>
                    <a:lnR>
                      <a:noFill/>
                    </a:lnR>
                    <a:lnT>
                      <a:noFill/>
                    </a:lnT>
                    <a:lnB>
                      <a:noFill/>
                    </a:lnB>
                    <a:solidFill>
                      <a:srgbClr val="FFCCFF"/>
                    </a:solidFill>
                  </a:tcPr>
                </a:tc>
                <a:extLst>
                  <a:ext uri="{0D108BD9-81ED-4DB2-BD59-A6C34878D82A}">
                    <a16:rowId xmlns:a16="http://schemas.microsoft.com/office/drawing/2014/main" val="1268744435"/>
                  </a:ext>
                </a:extLst>
              </a:tr>
              <a:tr h="175571">
                <a:tc>
                  <a:txBody>
                    <a:bodyPr/>
                    <a:lstStyle/>
                    <a:p>
                      <a:pPr algn="ctr" fontAlgn="ctr"/>
                      <a:r>
                        <a:rPr lang="cs-CZ" sz="1100" b="0" i="0" u="none" strike="noStrike">
                          <a:solidFill>
                            <a:srgbClr val="000000"/>
                          </a:solidFill>
                          <a:effectLst/>
                          <a:latin typeface="Arial Black" panose="020B0A04020102020204" pitchFamily="34" charset="0"/>
                        </a:rPr>
                        <a:t> </a:t>
                      </a:r>
                    </a:p>
                  </a:txBody>
                  <a:tcPr marL="3254" marR="3254" marT="3254" marB="0" anchor="ctr">
                    <a:lnL>
                      <a:noFill/>
                    </a:lnL>
                    <a:lnR>
                      <a:noFill/>
                    </a:lnR>
                    <a:lnT>
                      <a:noFill/>
                    </a:lnT>
                    <a:lnB>
                      <a:noFill/>
                    </a:lnB>
                    <a:solidFill>
                      <a:srgbClr val="FFFFFF"/>
                    </a:solidFill>
                  </a:tcPr>
                </a:tc>
                <a:tc>
                  <a:txBody>
                    <a:bodyPr/>
                    <a:lstStyle/>
                    <a:p>
                      <a:pPr algn="ctr" fontAlgn="ctr"/>
                      <a:r>
                        <a:rPr lang="cs-CZ" sz="1100" b="0" i="0" u="none" strike="noStrike">
                          <a:solidFill>
                            <a:srgbClr val="000000"/>
                          </a:solidFill>
                          <a:effectLst/>
                          <a:latin typeface="Arial Black" panose="020B0A04020102020204" pitchFamily="34" charset="0"/>
                        </a:rPr>
                        <a:t> </a:t>
                      </a:r>
                    </a:p>
                  </a:txBody>
                  <a:tcPr marL="3254" marR="3254" marT="3254" marB="0" anchor="ctr">
                    <a:lnL>
                      <a:noFill/>
                    </a:lnL>
                    <a:lnR>
                      <a:noFill/>
                    </a:lnR>
                    <a:lnT>
                      <a:noFill/>
                    </a:lnT>
                    <a:lnB>
                      <a:noFill/>
                    </a:lnB>
                    <a:solidFill>
                      <a:srgbClr val="FFFFFF"/>
                    </a:solidFill>
                  </a:tcPr>
                </a:tc>
                <a:tc>
                  <a:txBody>
                    <a:bodyPr/>
                    <a:lstStyle/>
                    <a:p>
                      <a:pPr algn="ctr" fontAlgn="ctr"/>
                      <a:r>
                        <a:rPr lang="cs-CZ" sz="1100" b="0" i="0" u="none" strike="noStrike">
                          <a:solidFill>
                            <a:srgbClr val="000000"/>
                          </a:solidFill>
                          <a:effectLst/>
                          <a:latin typeface="Arial Black" panose="020B0A04020102020204" pitchFamily="34" charset="0"/>
                        </a:rPr>
                        <a:t> </a:t>
                      </a:r>
                    </a:p>
                  </a:txBody>
                  <a:tcPr marL="3254" marR="3254" marT="3254" marB="0" anchor="ctr">
                    <a:lnL>
                      <a:noFill/>
                    </a:lnL>
                    <a:lnR>
                      <a:noFill/>
                    </a:lnR>
                    <a:lnT>
                      <a:noFill/>
                    </a:lnT>
                    <a:lnB>
                      <a:noFill/>
                    </a:lnB>
                    <a:solidFill>
                      <a:srgbClr val="FFFFFF"/>
                    </a:solidFill>
                  </a:tcPr>
                </a:tc>
                <a:tc>
                  <a:txBody>
                    <a:bodyPr/>
                    <a:lstStyle/>
                    <a:p>
                      <a:pPr algn="ctr" fontAlgn="ctr"/>
                      <a:r>
                        <a:rPr lang="cs-CZ" sz="1100" b="0" i="0" u="none" strike="noStrike">
                          <a:solidFill>
                            <a:srgbClr val="000000"/>
                          </a:solidFill>
                          <a:effectLst/>
                          <a:latin typeface="Arial Black" panose="020B0A04020102020204" pitchFamily="34" charset="0"/>
                        </a:rPr>
                        <a:t> </a:t>
                      </a:r>
                    </a:p>
                  </a:txBody>
                  <a:tcPr marL="3254" marR="3254" marT="3254" marB="0" anchor="ctr">
                    <a:lnL>
                      <a:noFill/>
                    </a:lnL>
                    <a:lnR>
                      <a:noFill/>
                    </a:lnR>
                    <a:lnT>
                      <a:noFill/>
                    </a:lnT>
                    <a:lnB>
                      <a:noFill/>
                    </a:lnB>
                    <a:solidFill>
                      <a:srgbClr val="FFFFFF"/>
                    </a:solidFill>
                  </a:tcPr>
                </a:tc>
                <a:tc>
                  <a:txBody>
                    <a:bodyPr/>
                    <a:lstStyle/>
                    <a:p>
                      <a:pPr algn="ctr" fontAlgn="ctr"/>
                      <a:r>
                        <a:rPr lang="cs-CZ" sz="1100" b="0" i="0" u="none" strike="noStrike">
                          <a:solidFill>
                            <a:srgbClr val="000000"/>
                          </a:solidFill>
                          <a:effectLst/>
                          <a:latin typeface="Arial Black" panose="020B0A04020102020204" pitchFamily="34" charset="0"/>
                        </a:rPr>
                        <a:t> </a:t>
                      </a:r>
                    </a:p>
                  </a:txBody>
                  <a:tcPr marL="3254" marR="3254" marT="3254" marB="0" anchor="ctr">
                    <a:lnL>
                      <a:noFill/>
                    </a:lnL>
                    <a:lnR>
                      <a:noFill/>
                    </a:lnR>
                    <a:lnT>
                      <a:noFill/>
                    </a:lnT>
                    <a:lnB>
                      <a:noFill/>
                    </a:lnB>
                    <a:solidFill>
                      <a:srgbClr val="FFFFFF"/>
                    </a:solidFill>
                  </a:tcPr>
                </a:tc>
                <a:tc>
                  <a:txBody>
                    <a:bodyPr/>
                    <a:lstStyle/>
                    <a:p>
                      <a:pPr algn="l" fontAlgn="ctr"/>
                      <a:r>
                        <a:rPr lang="cs-CZ" sz="900" b="0" i="0" u="none" strike="noStrike">
                          <a:solidFill>
                            <a:srgbClr val="000000"/>
                          </a:solidFill>
                          <a:effectLst/>
                          <a:latin typeface="Arial Black" panose="020B0A04020102020204" pitchFamily="34" charset="0"/>
                        </a:rPr>
                        <a:t> </a:t>
                      </a:r>
                    </a:p>
                  </a:txBody>
                  <a:tcPr marL="3254" marR="3254" marT="3254" marB="0" anchor="ctr">
                    <a:lnL>
                      <a:noFill/>
                    </a:lnL>
                    <a:lnR>
                      <a:noFill/>
                    </a:lnR>
                    <a:lnT>
                      <a:noFill/>
                    </a:lnT>
                    <a:lnB>
                      <a:noFill/>
                    </a:lnB>
                    <a:solidFill>
                      <a:srgbClr val="FFFFFF"/>
                    </a:solidFill>
                  </a:tcPr>
                </a:tc>
                <a:extLst>
                  <a:ext uri="{0D108BD9-81ED-4DB2-BD59-A6C34878D82A}">
                    <a16:rowId xmlns:a16="http://schemas.microsoft.com/office/drawing/2014/main" val="3733137946"/>
                  </a:ext>
                </a:extLst>
              </a:tr>
              <a:tr h="1547586">
                <a:tc>
                  <a:txBody>
                    <a:bodyPr/>
                    <a:lstStyle/>
                    <a:p>
                      <a:pPr algn="ctr" fontAlgn="ctr"/>
                      <a:r>
                        <a:rPr lang="cs-CZ" sz="1100" b="0" i="0" u="none" strike="noStrike">
                          <a:solidFill>
                            <a:srgbClr val="000000"/>
                          </a:solidFill>
                          <a:effectLst/>
                          <a:latin typeface="Arial Black" panose="020B0A04020102020204" pitchFamily="34" charset="0"/>
                        </a:rPr>
                        <a:t>24.07.2019 středa</a:t>
                      </a:r>
                    </a:p>
                  </a:txBody>
                  <a:tcPr marL="3254" marR="3254" marT="3254" marB="0" anchor="ctr">
                    <a:lnL>
                      <a:noFill/>
                    </a:lnL>
                    <a:lnR>
                      <a:noFill/>
                    </a:lnR>
                    <a:lnT>
                      <a:noFill/>
                    </a:lnT>
                    <a:lnB>
                      <a:noFill/>
                    </a:lnB>
                    <a:solidFill>
                      <a:srgbClr val="CCFFFF"/>
                    </a:solidFill>
                  </a:tcPr>
                </a:tc>
                <a:tc>
                  <a:txBody>
                    <a:bodyPr/>
                    <a:lstStyle/>
                    <a:p>
                      <a:pPr algn="ctr" fontAlgn="ctr"/>
                      <a:r>
                        <a:rPr lang="cs-CZ" sz="1100" b="0" i="0" u="none" strike="noStrike">
                          <a:solidFill>
                            <a:srgbClr val="000000"/>
                          </a:solidFill>
                          <a:effectLst/>
                          <a:latin typeface="Arial Black" panose="020B0A04020102020204" pitchFamily="34" charset="0"/>
                        </a:rPr>
                        <a:t>středa</a:t>
                      </a:r>
                    </a:p>
                  </a:txBody>
                  <a:tcPr marL="3254" marR="3254" marT="3254" marB="0" anchor="ctr">
                    <a:lnL>
                      <a:noFill/>
                    </a:lnL>
                    <a:lnR>
                      <a:noFill/>
                    </a:lnR>
                    <a:lnT>
                      <a:noFill/>
                    </a:lnT>
                    <a:lnB>
                      <a:noFill/>
                    </a:lnB>
                    <a:solidFill>
                      <a:srgbClr val="CCFFFF"/>
                    </a:solidFill>
                  </a:tcPr>
                </a:tc>
                <a:tc>
                  <a:txBody>
                    <a:bodyPr/>
                    <a:lstStyle/>
                    <a:p>
                      <a:pPr algn="ctr" fontAlgn="ctr"/>
                      <a:r>
                        <a:rPr lang="cs-CZ" sz="1100" b="0" i="0" u="none" strike="noStrike" dirty="0">
                          <a:solidFill>
                            <a:srgbClr val="000000"/>
                          </a:solidFill>
                          <a:effectLst/>
                          <a:latin typeface="Arial Black" panose="020B0A04020102020204" pitchFamily="34" charset="0"/>
                        </a:rPr>
                        <a:t>SK Štětí</a:t>
                      </a:r>
                    </a:p>
                  </a:txBody>
                  <a:tcPr marL="3254" marR="3254" marT="3254" marB="0" anchor="ctr">
                    <a:lnL>
                      <a:noFill/>
                    </a:lnL>
                    <a:lnR>
                      <a:noFill/>
                    </a:lnR>
                    <a:lnT>
                      <a:noFill/>
                    </a:lnT>
                    <a:lnB>
                      <a:noFill/>
                    </a:lnB>
                    <a:solidFill>
                      <a:srgbClr val="CCFFFF"/>
                    </a:solidFill>
                  </a:tcPr>
                </a:tc>
                <a:tc>
                  <a:txBody>
                    <a:bodyPr/>
                    <a:lstStyle/>
                    <a:p>
                      <a:pPr algn="ctr" fontAlgn="ctr"/>
                      <a:r>
                        <a:rPr lang="cs-CZ" sz="1100" b="0" i="0" u="none" strike="noStrike" dirty="0">
                          <a:solidFill>
                            <a:srgbClr val="000000"/>
                          </a:solidFill>
                          <a:effectLst/>
                          <a:latin typeface="Arial Black" panose="020B0A04020102020204" pitchFamily="34" charset="0"/>
                        </a:rPr>
                        <a:t>FK Pšovka</a:t>
                      </a:r>
                    </a:p>
                  </a:txBody>
                  <a:tcPr marL="3254" marR="3254" marT="3254" marB="0" anchor="ctr">
                    <a:lnL>
                      <a:noFill/>
                    </a:lnL>
                    <a:lnR>
                      <a:noFill/>
                    </a:lnR>
                    <a:lnT>
                      <a:noFill/>
                    </a:lnT>
                    <a:lnB>
                      <a:noFill/>
                    </a:lnB>
                    <a:solidFill>
                      <a:srgbClr val="CCFFFF"/>
                    </a:solidFill>
                  </a:tcPr>
                </a:tc>
                <a:tc>
                  <a:txBody>
                    <a:bodyPr/>
                    <a:lstStyle/>
                    <a:p>
                      <a:pPr algn="ctr" fontAlgn="ctr"/>
                      <a:r>
                        <a:rPr lang="cs-CZ" sz="1100" b="0" i="0" u="none" strike="noStrike">
                          <a:solidFill>
                            <a:srgbClr val="000000"/>
                          </a:solidFill>
                          <a:effectLst/>
                          <a:latin typeface="Arial Black" panose="020B0A04020102020204" pitchFamily="34" charset="0"/>
                        </a:rPr>
                        <a:t>10:3(3:1)</a:t>
                      </a:r>
                    </a:p>
                  </a:txBody>
                  <a:tcPr marL="3254" marR="3254" marT="3254" marB="0" anchor="ctr">
                    <a:lnL>
                      <a:noFill/>
                    </a:lnL>
                    <a:lnR>
                      <a:noFill/>
                    </a:lnR>
                    <a:lnT>
                      <a:noFill/>
                    </a:lnT>
                    <a:lnB>
                      <a:noFill/>
                    </a:lnB>
                    <a:solidFill>
                      <a:srgbClr val="CCFFFF"/>
                    </a:solidFill>
                  </a:tcPr>
                </a:tc>
                <a:tc>
                  <a:txBody>
                    <a:bodyPr/>
                    <a:lstStyle/>
                    <a:p>
                      <a:pPr algn="l" fontAlgn="ctr"/>
                      <a:r>
                        <a:rPr lang="cs-CZ" sz="900" b="0" i="0" u="none" strike="noStrike">
                          <a:solidFill>
                            <a:srgbClr val="000000"/>
                          </a:solidFill>
                          <a:effectLst/>
                          <a:latin typeface="Arial Black" panose="020B0A04020102020204" pitchFamily="34" charset="0"/>
                        </a:rPr>
                        <a:t>Vokoun 3, J.Pícha 2, A.Brůža 1, T.Písař 1, R.Slanička 1, J.Prieložný 1, D.Mrázek 1</a:t>
                      </a:r>
                    </a:p>
                  </a:txBody>
                  <a:tcPr marL="3254" marR="3254" marT="3254" marB="0" anchor="ctr">
                    <a:lnL>
                      <a:noFill/>
                    </a:lnL>
                    <a:lnR>
                      <a:noFill/>
                    </a:lnR>
                    <a:lnT>
                      <a:noFill/>
                    </a:lnT>
                    <a:lnB>
                      <a:noFill/>
                    </a:lnB>
                    <a:solidFill>
                      <a:srgbClr val="CCFFFF"/>
                    </a:solidFill>
                  </a:tcPr>
                </a:tc>
                <a:extLst>
                  <a:ext uri="{0D108BD9-81ED-4DB2-BD59-A6C34878D82A}">
                    <a16:rowId xmlns:a16="http://schemas.microsoft.com/office/drawing/2014/main" val="698737977"/>
                  </a:ext>
                </a:extLst>
              </a:tr>
              <a:tr h="175571">
                <a:tc>
                  <a:txBody>
                    <a:bodyPr/>
                    <a:lstStyle/>
                    <a:p>
                      <a:pPr algn="ctr" fontAlgn="ctr"/>
                      <a:r>
                        <a:rPr lang="cs-CZ" sz="1100" b="0" i="0" u="none" strike="noStrike">
                          <a:solidFill>
                            <a:srgbClr val="000000"/>
                          </a:solidFill>
                          <a:effectLst/>
                          <a:latin typeface="Arial Black" panose="020B0A04020102020204" pitchFamily="34" charset="0"/>
                        </a:rPr>
                        <a:t> </a:t>
                      </a:r>
                    </a:p>
                  </a:txBody>
                  <a:tcPr marL="3254" marR="3254" marT="3254" marB="0" anchor="ctr">
                    <a:lnL>
                      <a:noFill/>
                    </a:lnL>
                    <a:lnR>
                      <a:noFill/>
                    </a:lnR>
                    <a:lnT>
                      <a:noFill/>
                    </a:lnT>
                    <a:lnB>
                      <a:noFill/>
                    </a:lnB>
                    <a:solidFill>
                      <a:srgbClr val="FFFFFF"/>
                    </a:solidFill>
                  </a:tcPr>
                </a:tc>
                <a:tc>
                  <a:txBody>
                    <a:bodyPr/>
                    <a:lstStyle/>
                    <a:p>
                      <a:pPr algn="ctr" fontAlgn="ctr"/>
                      <a:r>
                        <a:rPr lang="cs-CZ" sz="1100" b="0" i="0" u="none" strike="noStrike">
                          <a:solidFill>
                            <a:srgbClr val="000000"/>
                          </a:solidFill>
                          <a:effectLst/>
                          <a:latin typeface="Arial Black" panose="020B0A04020102020204" pitchFamily="34" charset="0"/>
                        </a:rPr>
                        <a:t> </a:t>
                      </a:r>
                    </a:p>
                  </a:txBody>
                  <a:tcPr marL="3254" marR="3254" marT="3254" marB="0" anchor="ctr">
                    <a:lnL>
                      <a:noFill/>
                    </a:lnL>
                    <a:lnR>
                      <a:noFill/>
                    </a:lnR>
                    <a:lnT>
                      <a:noFill/>
                    </a:lnT>
                    <a:lnB>
                      <a:noFill/>
                    </a:lnB>
                    <a:solidFill>
                      <a:srgbClr val="FFFFFF"/>
                    </a:solidFill>
                  </a:tcPr>
                </a:tc>
                <a:tc>
                  <a:txBody>
                    <a:bodyPr/>
                    <a:lstStyle/>
                    <a:p>
                      <a:pPr algn="ctr" fontAlgn="ctr"/>
                      <a:r>
                        <a:rPr lang="cs-CZ" sz="1100" b="0" i="0" u="none" strike="noStrike">
                          <a:solidFill>
                            <a:srgbClr val="000000"/>
                          </a:solidFill>
                          <a:effectLst/>
                          <a:latin typeface="Arial Black" panose="020B0A04020102020204" pitchFamily="34" charset="0"/>
                        </a:rPr>
                        <a:t> </a:t>
                      </a:r>
                    </a:p>
                  </a:txBody>
                  <a:tcPr marL="3254" marR="3254" marT="3254" marB="0" anchor="ctr">
                    <a:lnL>
                      <a:noFill/>
                    </a:lnL>
                    <a:lnR>
                      <a:noFill/>
                    </a:lnR>
                    <a:lnT>
                      <a:noFill/>
                    </a:lnT>
                    <a:lnB>
                      <a:noFill/>
                    </a:lnB>
                    <a:solidFill>
                      <a:srgbClr val="FFFFFF"/>
                    </a:solidFill>
                  </a:tcPr>
                </a:tc>
                <a:tc>
                  <a:txBody>
                    <a:bodyPr/>
                    <a:lstStyle/>
                    <a:p>
                      <a:pPr algn="ctr" fontAlgn="ctr"/>
                      <a:r>
                        <a:rPr lang="cs-CZ" sz="1100" b="0" i="0" u="none" strike="noStrike" dirty="0">
                          <a:solidFill>
                            <a:srgbClr val="000000"/>
                          </a:solidFill>
                          <a:effectLst/>
                          <a:latin typeface="Arial Black" panose="020B0A04020102020204" pitchFamily="34" charset="0"/>
                        </a:rPr>
                        <a:t> </a:t>
                      </a:r>
                    </a:p>
                  </a:txBody>
                  <a:tcPr marL="3254" marR="3254" marT="3254" marB="0" anchor="ctr">
                    <a:lnL>
                      <a:noFill/>
                    </a:lnL>
                    <a:lnR>
                      <a:noFill/>
                    </a:lnR>
                    <a:lnT>
                      <a:noFill/>
                    </a:lnT>
                    <a:lnB>
                      <a:noFill/>
                    </a:lnB>
                    <a:solidFill>
                      <a:srgbClr val="FFFFFF"/>
                    </a:solidFill>
                  </a:tcPr>
                </a:tc>
                <a:tc>
                  <a:txBody>
                    <a:bodyPr/>
                    <a:lstStyle/>
                    <a:p>
                      <a:pPr algn="ctr" fontAlgn="ctr"/>
                      <a:r>
                        <a:rPr lang="cs-CZ" sz="1100" b="0" i="0" u="none" strike="noStrike">
                          <a:solidFill>
                            <a:srgbClr val="000000"/>
                          </a:solidFill>
                          <a:effectLst/>
                          <a:latin typeface="Arial Black" panose="020B0A04020102020204" pitchFamily="34" charset="0"/>
                        </a:rPr>
                        <a:t> </a:t>
                      </a:r>
                    </a:p>
                  </a:txBody>
                  <a:tcPr marL="3254" marR="3254" marT="3254" marB="0" anchor="ctr">
                    <a:lnL>
                      <a:noFill/>
                    </a:lnL>
                    <a:lnR>
                      <a:noFill/>
                    </a:lnR>
                    <a:lnT>
                      <a:noFill/>
                    </a:lnT>
                    <a:lnB>
                      <a:noFill/>
                    </a:lnB>
                    <a:solidFill>
                      <a:srgbClr val="FFFFFF"/>
                    </a:solidFill>
                  </a:tcPr>
                </a:tc>
                <a:tc>
                  <a:txBody>
                    <a:bodyPr/>
                    <a:lstStyle/>
                    <a:p>
                      <a:pPr algn="l" fontAlgn="ctr"/>
                      <a:r>
                        <a:rPr lang="cs-CZ" sz="900" b="0" i="0" u="none" strike="noStrike">
                          <a:solidFill>
                            <a:srgbClr val="000000"/>
                          </a:solidFill>
                          <a:effectLst/>
                          <a:latin typeface="Arial Black" panose="020B0A04020102020204" pitchFamily="34" charset="0"/>
                        </a:rPr>
                        <a:t> </a:t>
                      </a:r>
                    </a:p>
                  </a:txBody>
                  <a:tcPr marL="3254" marR="3254" marT="3254" marB="0" anchor="ctr">
                    <a:lnL>
                      <a:noFill/>
                    </a:lnL>
                    <a:lnR>
                      <a:noFill/>
                    </a:lnR>
                    <a:lnT>
                      <a:noFill/>
                    </a:lnT>
                    <a:lnB>
                      <a:noFill/>
                    </a:lnB>
                    <a:solidFill>
                      <a:srgbClr val="FFFFFF"/>
                    </a:solidFill>
                  </a:tcPr>
                </a:tc>
                <a:extLst>
                  <a:ext uri="{0D108BD9-81ED-4DB2-BD59-A6C34878D82A}">
                    <a16:rowId xmlns:a16="http://schemas.microsoft.com/office/drawing/2014/main" val="4281833112"/>
                  </a:ext>
                </a:extLst>
              </a:tr>
              <a:tr h="1376084">
                <a:tc>
                  <a:txBody>
                    <a:bodyPr/>
                    <a:lstStyle/>
                    <a:p>
                      <a:pPr algn="ctr" fontAlgn="ctr"/>
                      <a:r>
                        <a:rPr lang="cs-CZ" sz="1100" b="0" i="0" u="none" strike="noStrike">
                          <a:solidFill>
                            <a:srgbClr val="000000"/>
                          </a:solidFill>
                          <a:effectLst/>
                          <a:latin typeface="Arial Black" panose="020B0A04020102020204" pitchFamily="34" charset="0"/>
                        </a:rPr>
                        <a:t>27.07.2019 sobota</a:t>
                      </a:r>
                    </a:p>
                  </a:txBody>
                  <a:tcPr marL="3254" marR="3254" marT="3254" marB="0" anchor="ctr">
                    <a:lnL>
                      <a:noFill/>
                    </a:lnL>
                    <a:lnR>
                      <a:noFill/>
                    </a:lnR>
                    <a:lnT>
                      <a:noFill/>
                    </a:lnT>
                    <a:lnB>
                      <a:noFill/>
                    </a:lnB>
                    <a:solidFill>
                      <a:srgbClr val="FFCCFF"/>
                    </a:solidFill>
                  </a:tcPr>
                </a:tc>
                <a:tc>
                  <a:txBody>
                    <a:bodyPr/>
                    <a:lstStyle/>
                    <a:p>
                      <a:pPr algn="ctr" fontAlgn="ctr"/>
                      <a:r>
                        <a:rPr lang="cs-CZ" sz="1100" b="0" i="0" u="none" strike="noStrike">
                          <a:solidFill>
                            <a:srgbClr val="000000"/>
                          </a:solidFill>
                          <a:effectLst/>
                          <a:latin typeface="Arial Black" panose="020B0A04020102020204" pitchFamily="34" charset="0"/>
                        </a:rPr>
                        <a:t>sobota</a:t>
                      </a:r>
                    </a:p>
                  </a:txBody>
                  <a:tcPr marL="3254" marR="3254" marT="3254" marB="0" anchor="ctr">
                    <a:lnL>
                      <a:noFill/>
                    </a:lnL>
                    <a:lnR>
                      <a:noFill/>
                    </a:lnR>
                    <a:lnT>
                      <a:noFill/>
                    </a:lnT>
                    <a:lnB>
                      <a:noFill/>
                    </a:lnB>
                    <a:solidFill>
                      <a:srgbClr val="FFCCFF"/>
                    </a:solidFill>
                  </a:tcPr>
                </a:tc>
                <a:tc>
                  <a:txBody>
                    <a:bodyPr/>
                    <a:lstStyle/>
                    <a:p>
                      <a:pPr algn="ctr" fontAlgn="ctr"/>
                      <a:r>
                        <a:rPr lang="cs-CZ" sz="1100" b="0" i="0" u="none" strike="noStrike">
                          <a:solidFill>
                            <a:srgbClr val="000000"/>
                          </a:solidFill>
                          <a:effectLst/>
                          <a:latin typeface="Arial Black" panose="020B0A04020102020204" pitchFamily="34" charset="0"/>
                        </a:rPr>
                        <a:t>SK Štětí</a:t>
                      </a:r>
                    </a:p>
                  </a:txBody>
                  <a:tcPr marL="3254" marR="3254" marT="3254" marB="0" anchor="ctr">
                    <a:lnL>
                      <a:noFill/>
                    </a:lnL>
                    <a:lnR>
                      <a:noFill/>
                    </a:lnR>
                    <a:lnT>
                      <a:noFill/>
                    </a:lnT>
                    <a:lnB>
                      <a:noFill/>
                    </a:lnB>
                    <a:solidFill>
                      <a:srgbClr val="FFCCFF"/>
                    </a:solidFill>
                  </a:tcPr>
                </a:tc>
                <a:tc>
                  <a:txBody>
                    <a:bodyPr/>
                    <a:lstStyle/>
                    <a:p>
                      <a:pPr algn="ctr" fontAlgn="ctr"/>
                      <a:r>
                        <a:rPr lang="cs-CZ" sz="1100" b="0" i="0" u="none" strike="noStrike" dirty="0">
                          <a:solidFill>
                            <a:srgbClr val="000000"/>
                          </a:solidFill>
                          <a:effectLst/>
                          <a:latin typeface="Arial Black" panose="020B0A04020102020204" pitchFamily="34" charset="0"/>
                        </a:rPr>
                        <a:t>  SK Roudnice </a:t>
                      </a:r>
                      <a:r>
                        <a:rPr lang="cs-CZ" sz="1100" b="0" i="0" u="none" strike="noStrike" dirty="0" err="1">
                          <a:solidFill>
                            <a:srgbClr val="000000"/>
                          </a:solidFill>
                          <a:effectLst/>
                          <a:latin typeface="Arial Black" panose="020B0A04020102020204" pitchFamily="34" charset="0"/>
                        </a:rPr>
                        <a:t>n.L</a:t>
                      </a:r>
                      <a:endParaRPr lang="cs-CZ" sz="1100" b="0" i="0" u="none" strike="noStrike" dirty="0">
                        <a:solidFill>
                          <a:srgbClr val="000000"/>
                        </a:solidFill>
                        <a:effectLst/>
                        <a:latin typeface="Arial Black" panose="020B0A04020102020204" pitchFamily="34" charset="0"/>
                      </a:endParaRPr>
                    </a:p>
                  </a:txBody>
                  <a:tcPr marL="3254" marR="3254" marT="3254" marB="0" anchor="ctr">
                    <a:lnL>
                      <a:noFill/>
                    </a:lnL>
                    <a:lnR>
                      <a:noFill/>
                    </a:lnR>
                    <a:lnT>
                      <a:noFill/>
                    </a:lnT>
                    <a:lnB>
                      <a:noFill/>
                    </a:lnB>
                    <a:solidFill>
                      <a:srgbClr val="FFCCFF"/>
                    </a:solidFill>
                  </a:tcPr>
                </a:tc>
                <a:tc>
                  <a:txBody>
                    <a:bodyPr/>
                    <a:lstStyle/>
                    <a:p>
                      <a:pPr algn="ctr" fontAlgn="ctr"/>
                      <a:r>
                        <a:rPr lang="cs-CZ" sz="1100" b="0" i="0" u="none" strike="noStrike">
                          <a:solidFill>
                            <a:srgbClr val="000000"/>
                          </a:solidFill>
                          <a:effectLst/>
                          <a:latin typeface="Arial Black" panose="020B0A04020102020204" pitchFamily="34" charset="0"/>
                        </a:rPr>
                        <a:t>10:4(4:2)</a:t>
                      </a:r>
                    </a:p>
                  </a:txBody>
                  <a:tcPr marL="3254" marR="3254" marT="3254" marB="0" anchor="ctr">
                    <a:lnL>
                      <a:noFill/>
                    </a:lnL>
                    <a:lnR>
                      <a:noFill/>
                    </a:lnR>
                    <a:lnT>
                      <a:noFill/>
                    </a:lnT>
                    <a:lnB>
                      <a:noFill/>
                    </a:lnB>
                    <a:solidFill>
                      <a:srgbClr val="FFCCFF"/>
                    </a:solidFill>
                  </a:tcPr>
                </a:tc>
                <a:tc>
                  <a:txBody>
                    <a:bodyPr/>
                    <a:lstStyle/>
                    <a:p>
                      <a:pPr algn="l" fontAlgn="ctr"/>
                      <a:r>
                        <a:rPr lang="cs-CZ" sz="900" b="0" i="0" u="none" strike="noStrike">
                          <a:solidFill>
                            <a:srgbClr val="000000"/>
                          </a:solidFill>
                          <a:effectLst/>
                          <a:latin typeface="Arial Black" panose="020B0A04020102020204" pitchFamily="34" charset="0"/>
                        </a:rPr>
                        <a:t>J.Pícha 4, J.Slavíček 2, R.Slanička 2 (1 z penalty), K.Horváth 1, J.Vokoun 1</a:t>
                      </a:r>
                    </a:p>
                  </a:txBody>
                  <a:tcPr marL="3254" marR="3254" marT="3254" marB="0" anchor="ctr">
                    <a:lnL>
                      <a:noFill/>
                    </a:lnL>
                    <a:lnR>
                      <a:noFill/>
                    </a:lnR>
                    <a:lnT>
                      <a:noFill/>
                    </a:lnT>
                    <a:lnB>
                      <a:noFill/>
                    </a:lnB>
                    <a:solidFill>
                      <a:srgbClr val="FFCCFF"/>
                    </a:solidFill>
                  </a:tcPr>
                </a:tc>
                <a:extLst>
                  <a:ext uri="{0D108BD9-81ED-4DB2-BD59-A6C34878D82A}">
                    <a16:rowId xmlns:a16="http://schemas.microsoft.com/office/drawing/2014/main" val="3965894944"/>
                  </a:ext>
                </a:extLst>
              </a:tr>
              <a:tr h="175571">
                <a:tc>
                  <a:txBody>
                    <a:bodyPr/>
                    <a:lstStyle/>
                    <a:p>
                      <a:pPr algn="ctr" fontAlgn="ctr"/>
                      <a:r>
                        <a:rPr lang="cs-CZ" sz="1100" b="0" i="0" u="none" strike="noStrike">
                          <a:solidFill>
                            <a:srgbClr val="000000"/>
                          </a:solidFill>
                          <a:effectLst/>
                          <a:latin typeface="Arial Black" panose="020B0A04020102020204" pitchFamily="34" charset="0"/>
                        </a:rPr>
                        <a:t> </a:t>
                      </a:r>
                    </a:p>
                  </a:txBody>
                  <a:tcPr marL="3254" marR="3254" marT="3254" marB="0" anchor="ctr">
                    <a:lnL>
                      <a:noFill/>
                    </a:lnL>
                    <a:lnR>
                      <a:noFill/>
                    </a:lnR>
                    <a:lnT>
                      <a:noFill/>
                    </a:lnT>
                    <a:lnB>
                      <a:noFill/>
                    </a:lnB>
                    <a:solidFill>
                      <a:srgbClr val="FFFFFF"/>
                    </a:solidFill>
                  </a:tcPr>
                </a:tc>
                <a:tc>
                  <a:txBody>
                    <a:bodyPr/>
                    <a:lstStyle/>
                    <a:p>
                      <a:pPr algn="ctr" fontAlgn="ctr"/>
                      <a:r>
                        <a:rPr lang="cs-CZ" sz="1100" b="0" i="0" u="none" strike="noStrike">
                          <a:solidFill>
                            <a:srgbClr val="000000"/>
                          </a:solidFill>
                          <a:effectLst/>
                          <a:latin typeface="Arial Black" panose="020B0A04020102020204" pitchFamily="34" charset="0"/>
                        </a:rPr>
                        <a:t> </a:t>
                      </a:r>
                    </a:p>
                  </a:txBody>
                  <a:tcPr marL="3254" marR="3254" marT="3254" marB="0" anchor="ctr">
                    <a:lnL>
                      <a:noFill/>
                    </a:lnL>
                    <a:lnR>
                      <a:noFill/>
                    </a:lnR>
                    <a:lnT>
                      <a:noFill/>
                    </a:lnT>
                    <a:lnB>
                      <a:noFill/>
                    </a:lnB>
                    <a:solidFill>
                      <a:srgbClr val="FFFFFF"/>
                    </a:solidFill>
                  </a:tcPr>
                </a:tc>
                <a:tc>
                  <a:txBody>
                    <a:bodyPr/>
                    <a:lstStyle/>
                    <a:p>
                      <a:pPr algn="ctr" fontAlgn="ctr"/>
                      <a:r>
                        <a:rPr lang="cs-CZ" sz="1100" b="0" i="0" u="none" strike="noStrike">
                          <a:solidFill>
                            <a:srgbClr val="000000"/>
                          </a:solidFill>
                          <a:effectLst/>
                          <a:latin typeface="Arial Black" panose="020B0A04020102020204" pitchFamily="34" charset="0"/>
                        </a:rPr>
                        <a:t> </a:t>
                      </a:r>
                    </a:p>
                  </a:txBody>
                  <a:tcPr marL="3254" marR="3254" marT="3254" marB="0" anchor="ctr">
                    <a:lnL>
                      <a:noFill/>
                    </a:lnL>
                    <a:lnR>
                      <a:noFill/>
                    </a:lnR>
                    <a:lnT>
                      <a:noFill/>
                    </a:lnT>
                    <a:lnB>
                      <a:noFill/>
                    </a:lnB>
                    <a:solidFill>
                      <a:srgbClr val="FFFFFF"/>
                    </a:solidFill>
                  </a:tcPr>
                </a:tc>
                <a:tc>
                  <a:txBody>
                    <a:bodyPr/>
                    <a:lstStyle/>
                    <a:p>
                      <a:pPr algn="ctr" fontAlgn="ctr"/>
                      <a:r>
                        <a:rPr lang="cs-CZ" sz="1100" b="0" i="0" u="none" strike="noStrike" dirty="0">
                          <a:solidFill>
                            <a:srgbClr val="000000"/>
                          </a:solidFill>
                          <a:effectLst/>
                          <a:latin typeface="Arial Black" panose="020B0A04020102020204" pitchFamily="34" charset="0"/>
                        </a:rPr>
                        <a:t> </a:t>
                      </a:r>
                    </a:p>
                  </a:txBody>
                  <a:tcPr marL="3254" marR="3254" marT="3254" marB="0" anchor="ctr">
                    <a:lnL>
                      <a:noFill/>
                    </a:lnL>
                    <a:lnR>
                      <a:noFill/>
                    </a:lnR>
                    <a:lnT>
                      <a:noFill/>
                    </a:lnT>
                    <a:lnB>
                      <a:noFill/>
                    </a:lnB>
                    <a:solidFill>
                      <a:srgbClr val="FFFFFF"/>
                    </a:solidFill>
                  </a:tcPr>
                </a:tc>
                <a:tc>
                  <a:txBody>
                    <a:bodyPr/>
                    <a:lstStyle/>
                    <a:p>
                      <a:pPr algn="ctr" fontAlgn="ctr"/>
                      <a:r>
                        <a:rPr lang="cs-CZ" sz="1100" b="0" i="0" u="none" strike="noStrike">
                          <a:solidFill>
                            <a:srgbClr val="000000"/>
                          </a:solidFill>
                          <a:effectLst/>
                          <a:latin typeface="Arial Black" panose="020B0A04020102020204" pitchFamily="34" charset="0"/>
                        </a:rPr>
                        <a:t> </a:t>
                      </a:r>
                    </a:p>
                  </a:txBody>
                  <a:tcPr marL="3254" marR="3254" marT="3254" marB="0" anchor="ctr">
                    <a:lnL>
                      <a:noFill/>
                    </a:lnL>
                    <a:lnR>
                      <a:noFill/>
                    </a:lnR>
                    <a:lnT>
                      <a:noFill/>
                    </a:lnT>
                    <a:lnB>
                      <a:noFill/>
                    </a:lnB>
                    <a:solidFill>
                      <a:srgbClr val="FFFFFF"/>
                    </a:solidFill>
                  </a:tcPr>
                </a:tc>
                <a:tc>
                  <a:txBody>
                    <a:bodyPr/>
                    <a:lstStyle/>
                    <a:p>
                      <a:pPr algn="l" fontAlgn="ctr"/>
                      <a:r>
                        <a:rPr lang="cs-CZ" sz="900" b="0" i="0" u="none" strike="noStrike">
                          <a:solidFill>
                            <a:srgbClr val="000000"/>
                          </a:solidFill>
                          <a:effectLst/>
                          <a:latin typeface="Arial Black" panose="020B0A04020102020204" pitchFamily="34" charset="0"/>
                        </a:rPr>
                        <a:t> </a:t>
                      </a:r>
                    </a:p>
                  </a:txBody>
                  <a:tcPr marL="3254" marR="3254" marT="3254" marB="0" anchor="ctr">
                    <a:lnL>
                      <a:noFill/>
                    </a:lnL>
                    <a:lnR>
                      <a:noFill/>
                    </a:lnR>
                    <a:lnT>
                      <a:noFill/>
                    </a:lnT>
                    <a:lnB>
                      <a:noFill/>
                    </a:lnB>
                    <a:solidFill>
                      <a:srgbClr val="FFFFFF"/>
                    </a:solidFill>
                  </a:tcPr>
                </a:tc>
                <a:extLst>
                  <a:ext uri="{0D108BD9-81ED-4DB2-BD59-A6C34878D82A}">
                    <a16:rowId xmlns:a16="http://schemas.microsoft.com/office/drawing/2014/main" val="432059570"/>
                  </a:ext>
                </a:extLst>
              </a:tr>
              <a:tr h="881923">
                <a:tc>
                  <a:txBody>
                    <a:bodyPr/>
                    <a:lstStyle/>
                    <a:p>
                      <a:pPr algn="ctr" fontAlgn="ctr"/>
                      <a:r>
                        <a:rPr lang="cs-CZ" sz="1100" b="0" i="0" u="none" strike="noStrike" dirty="0">
                          <a:solidFill>
                            <a:srgbClr val="000000"/>
                          </a:solidFill>
                          <a:effectLst/>
                          <a:latin typeface="Arial Black" panose="020B0A04020102020204" pitchFamily="34" charset="0"/>
                        </a:rPr>
                        <a:t>31.07.2019 středa</a:t>
                      </a:r>
                    </a:p>
                  </a:txBody>
                  <a:tcPr marL="3254" marR="3254" marT="3254" marB="0" anchor="ctr">
                    <a:lnL>
                      <a:noFill/>
                    </a:lnL>
                    <a:lnR>
                      <a:noFill/>
                    </a:lnR>
                    <a:lnT>
                      <a:noFill/>
                    </a:lnT>
                    <a:lnB>
                      <a:noFill/>
                    </a:lnB>
                    <a:solidFill>
                      <a:srgbClr val="CCFFFF"/>
                    </a:solidFill>
                  </a:tcPr>
                </a:tc>
                <a:tc>
                  <a:txBody>
                    <a:bodyPr/>
                    <a:lstStyle/>
                    <a:p>
                      <a:pPr algn="ctr" fontAlgn="ctr"/>
                      <a:r>
                        <a:rPr lang="cs-CZ" sz="1100" b="0" i="0" u="none" strike="noStrike">
                          <a:solidFill>
                            <a:srgbClr val="000000"/>
                          </a:solidFill>
                          <a:effectLst/>
                          <a:latin typeface="Arial Black" panose="020B0A04020102020204" pitchFamily="34" charset="0"/>
                        </a:rPr>
                        <a:t>středa</a:t>
                      </a:r>
                    </a:p>
                  </a:txBody>
                  <a:tcPr marL="3254" marR="3254" marT="3254" marB="0" anchor="ctr">
                    <a:lnL>
                      <a:noFill/>
                    </a:lnL>
                    <a:lnR>
                      <a:noFill/>
                    </a:lnR>
                    <a:lnT>
                      <a:noFill/>
                    </a:lnT>
                    <a:lnB>
                      <a:noFill/>
                    </a:lnB>
                    <a:solidFill>
                      <a:srgbClr val="CCFFFF"/>
                    </a:solidFill>
                  </a:tcPr>
                </a:tc>
                <a:tc>
                  <a:txBody>
                    <a:bodyPr/>
                    <a:lstStyle/>
                    <a:p>
                      <a:pPr algn="ctr" fontAlgn="ctr"/>
                      <a:r>
                        <a:rPr lang="cs-CZ" sz="1100" b="0" i="0" u="none" strike="noStrike">
                          <a:solidFill>
                            <a:srgbClr val="000000"/>
                          </a:solidFill>
                          <a:effectLst/>
                          <a:latin typeface="Arial Black" panose="020B0A04020102020204" pitchFamily="34" charset="0"/>
                        </a:rPr>
                        <a:t>TJ Doksy</a:t>
                      </a:r>
                    </a:p>
                  </a:txBody>
                  <a:tcPr marL="3254" marR="3254" marT="3254" marB="0" anchor="ctr">
                    <a:lnL>
                      <a:noFill/>
                    </a:lnL>
                    <a:lnR>
                      <a:noFill/>
                    </a:lnR>
                    <a:lnT>
                      <a:noFill/>
                    </a:lnT>
                    <a:lnB>
                      <a:noFill/>
                    </a:lnB>
                    <a:solidFill>
                      <a:srgbClr val="CCFFFF"/>
                    </a:solidFill>
                  </a:tcPr>
                </a:tc>
                <a:tc>
                  <a:txBody>
                    <a:bodyPr/>
                    <a:lstStyle/>
                    <a:p>
                      <a:pPr algn="ctr" fontAlgn="ctr"/>
                      <a:r>
                        <a:rPr lang="cs-CZ" sz="1100" b="0" i="0" u="none" strike="noStrike" dirty="0">
                          <a:solidFill>
                            <a:srgbClr val="000000"/>
                          </a:solidFill>
                          <a:effectLst/>
                          <a:latin typeface="Arial Black" panose="020B0A04020102020204" pitchFamily="34" charset="0"/>
                        </a:rPr>
                        <a:t>SK Štětí</a:t>
                      </a:r>
                    </a:p>
                  </a:txBody>
                  <a:tcPr marL="3254" marR="3254" marT="3254" marB="0" anchor="ctr">
                    <a:lnL>
                      <a:noFill/>
                    </a:lnL>
                    <a:lnR>
                      <a:noFill/>
                    </a:lnR>
                    <a:lnT>
                      <a:noFill/>
                    </a:lnT>
                    <a:lnB>
                      <a:noFill/>
                    </a:lnB>
                    <a:solidFill>
                      <a:srgbClr val="CCFFFF"/>
                    </a:solidFill>
                  </a:tcPr>
                </a:tc>
                <a:tc>
                  <a:txBody>
                    <a:bodyPr/>
                    <a:lstStyle/>
                    <a:p>
                      <a:pPr algn="ctr" fontAlgn="ctr"/>
                      <a:r>
                        <a:rPr lang="cs-CZ" sz="1100" b="0" i="0" u="none" strike="noStrike" dirty="0">
                          <a:solidFill>
                            <a:srgbClr val="000000"/>
                          </a:solidFill>
                          <a:effectLst/>
                          <a:latin typeface="Arial Black" panose="020B0A04020102020204" pitchFamily="34" charset="0"/>
                        </a:rPr>
                        <a:t>5:4(3:2) </a:t>
                      </a:r>
                    </a:p>
                  </a:txBody>
                  <a:tcPr marL="3254" marR="3254" marT="3254" marB="0" anchor="ctr">
                    <a:lnL>
                      <a:noFill/>
                    </a:lnL>
                    <a:lnR>
                      <a:noFill/>
                    </a:lnR>
                    <a:lnT>
                      <a:noFill/>
                    </a:lnT>
                    <a:lnB>
                      <a:noFill/>
                    </a:lnB>
                    <a:solidFill>
                      <a:srgbClr val="CCFF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cs-CZ" sz="900" b="1" dirty="0" err="1">
                          <a:latin typeface="Arial" panose="020B0604020202020204" pitchFamily="34" charset="0"/>
                          <a:ea typeface="Calibri" panose="020F0502020204030204" pitchFamily="34" charset="0"/>
                          <a:cs typeface="Arial" panose="020B0604020202020204" pitchFamily="34" charset="0"/>
                        </a:rPr>
                        <a:t>D.Brandejs</a:t>
                      </a:r>
                      <a:r>
                        <a:rPr lang="cs-CZ" sz="900" b="1" dirty="0">
                          <a:latin typeface="Arial" panose="020B0604020202020204" pitchFamily="34" charset="0"/>
                          <a:ea typeface="Calibri" panose="020F0502020204030204" pitchFamily="34" charset="0"/>
                          <a:cs typeface="Arial" panose="020B0604020202020204" pitchFamily="34" charset="0"/>
                        </a:rPr>
                        <a:t> 2, </a:t>
                      </a:r>
                      <a:r>
                        <a:rPr lang="cs-CZ" sz="900" b="1" dirty="0" err="1">
                          <a:latin typeface="Arial" panose="020B0604020202020204" pitchFamily="34" charset="0"/>
                          <a:ea typeface="Calibri" panose="020F0502020204030204" pitchFamily="34" charset="0"/>
                          <a:cs typeface="Arial" panose="020B0604020202020204" pitchFamily="34" charset="0"/>
                        </a:rPr>
                        <a:t>J.Pícha</a:t>
                      </a:r>
                      <a:r>
                        <a:rPr lang="cs-CZ" sz="900" b="1" dirty="0">
                          <a:latin typeface="Arial" panose="020B0604020202020204" pitchFamily="34" charset="0"/>
                          <a:ea typeface="Calibri" panose="020F0502020204030204" pitchFamily="34" charset="0"/>
                          <a:cs typeface="Arial" panose="020B0604020202020204" pitchFamily="34" charset="0"/>
                        </a:rPr>
                        <a:t> 1, </a:t>
                      </a:r>
                      <a:r>
                        <a:rPr lang="cs-CZ" sz="900" b="1" dirty="0" err="1">
                          <a:latin typeface="Arial" panose="020B0604020202020204" pitchFamily="34" charset="0"/>
                          <a:ea typeface="Calibri" panose="020F0502020204030204" pitchFamily="34" charset="0"/>
                          <a:cs typeface="Arial" panose="020B0604020202020204" pitchFamily="34" charset="0"/>
                        </a:rPr>
                        <a:t>J.Vokoun</a:t>
                      </a:r>
                      <a:r>
                        <a:rPr lang="cs-CZ" sz="900" b="1" dirty="0">
                          <a:latin typeface="Arial" panose="020B0604020202020204" pitchFamily="34" charset="0"/>
                          <a:ea typeface="Calibri" panose="020F0502020204030204" pitchFamily="34" charset="0"/>
                          <a:cs typeface="Arial" panose="020B0604020202020204" pitchFamily="34" charset="0"/>
                        </a:rPr>
                        <a:t> 1</a:t>
                      </a:r>
                    </a:p>
                    <a:p>
                      <a:pPr algn="l" fontAlgn="ctr"/>
                      <a:r>
                        <a:rPr lang="cs-CZ" sz="900" b="1" i="0" u="none" strike="noStrike" dirty="0">
                          <a:solidFill>
                            <a:srgbClr val="000000"/>
                          </a:solidFill>
                          <a:effectLst/>
                          <a:latin typeface="Arial Black" panose="020B0A04020102020204" pitchFamily="34" charset="0"/>
                        </a:rPr>
                        <a:t> </a:t>
                      </a:r>
                    </a:p>
                  </a:txBody>
                  <a:tcPr marL="3254" marR="3254" marT="3254" marB="0" anchor="ctr">
                    <a:lnL>
                      <a:noFill/>
                    </a:lnL>
                    <a:lnR>
                      <a:noFill/>
                    </a:lnR>
                    <a:lnT>
                      <a:noFill/>
                    </a:lnT>
                    <a:lnB>
                      <a:noFill/>
                    </a:lnB>
                    <a:solidFill>
                      <a:srgbClr val="CCFFFF"/>
                    </a:solidFill>
                  </a:tcPr>
                </a:tc>
                <a:extLst>
                  <a:ext uri="{0D108BD9-81ED-4DB2-BD59-A6C34878D82A}">
                    <a16:rowId xmlns:a16="http://schemas.microsoft.com/office/drawing/2014/main" val="2095674787"/>
                  </a:ext>
                </a:extLst>
              </a:tr>
            </a:tbl>
          </a:graphicData>
        </a:graphic>
      </p:graphicFrame>
      <p:graphicFrame>
        <p:nvGraphicFramePr>
          <p:cNvPr id="4" name="Tabulka 3">
            <a:extLst>
              <a:ext uri="{FF2B5EF4-FFF2-40B4-BE49-F238E27FC236}">
                <a16:creationId xmlns:a16="http://schemas.microsoft.com/office/drawing/2014/main" id="{4380B8E7-7059-49CF-A31C-0F18E903B891}"/>
              </a:ext>
            </a:extLst>
          </p:cNvPr>
          <p:cNvGraphicFramePr>
            <a:graphicFrameLocks noGrp="1"/>
          </p:cNvGraphicFramePr>
          <p:nvPr>
            <p:extLst>
              <p:ext uri="{D42A27DB-BD31-4B8C-83A1-F6EECF244321}">
                <p14:modId xmlns:p14="http://schemas.microsoft.com/office/powerpoint/2010/main" val="654399336"/>
              </p:ext>
            </p:extLst>
          </p:nvPr>
        </p:nvGraphicFramePr>
        <p:xfrm>
          <a:off x="71984" y="5231629"/>
          <a:ext cx="4752529" cy="1484217"/>
        </p:xfrm>
        <a:graphic>
          <a:graphicData uri="http://schemas.openxmlformats.org/drawingml/2006/table">
            <a:tbl>
              <a:tblPr/>
              <a:tblGrid>
                <a:gridCol w="1042184">
                  <a:extLst>
                    <a:ext uri="{9D8B030D-6E8A-4147-A177-3AD203B41FA5}">
                      <a16:colId xmlns:a16="http://schemas.microsoft.com/office/drawing/2014/main" val="98781534"/>
                    </a:ext>
                  </a:extLst>
                </a:gridCol>
                <a:gridCol w="683257">
                  <a:extLst>
                    <a:ext uri="{9D8B030D-6E8A-4147-A177-3AD203B41FA5}">
                      <a16:colId xmlns:a16="http://schemas.microsoft.com/office/drawing/2014/main" val="196703858"/>
                    </a:ext>
                  </a:extLst>
                </a:gridCol>
                <a:gridCol w="588120">
                  <a:extLst>
                    <a:ext uri="{9D8B030D-6E8A-4147-A177-3AD203B41FA5}">
                      <a16:colId xmlns:a16="http://schemas.microsoft.com/office/drawing/2014/main" val="3090645661"/>
                    </a:ext>
                  </a:extLst>
                </a:gridCol>
                <a:gridCol w="877856">
                  <a:extLst>
                    <a:ext uri="{9D8B030D-6E8A-4147-A177-3AD203B41FA5}">
                      <a16:colId xmlns:a16="http://schemas.microsoft.com/office/drawing/2014/main" val="2555198701"/>
                    </a:ext>
                  </a:extLst>
                </a:gridCol>
                <a:gridCol w="536227">
                  <a:extLst>
                    <a:ext uri="{9D8B030D-6E8A-4147-A177-3AD203B41FA5}">
                      <a16:colId xmlns:a16="http://schemas.microsoft.com/office/drawing/2014/main" val="4243265503"/>
                    </a:ext>
                  </a:extLst>
                </a:gridCol>
                <a:gridCol w="1024885">
                  <a:extLst>
                    <a:ext uri="{9D8B030D-6E8A-4147-A177-3AD203B41FA5}">
                      <a16:colId xmlns:a16="http://schemas.microsoft.com/office/drawing/2014/main" val="3142318869"/>
                    </a:ext>
                  </a:extLst>
                </a:gridCol>
              </a:tblGrid>
              <a:tr h="581515">
                <a:tc gridSpan="6">
                  <a:txBody>
                    <a:bodyPr/>
                    <a:lstStyle/>
                    <a:p>
                      <a:pPr algn="ctr" fontAlgn="ctr"/>
                      <a:r>
                        <a:rPr lang="cs-CZ" sz="2400" b="0" i="0" u="none" strike="noStrike" dirty="0">
                          <a:solidFill>
                            <a:srgbClr val="000000"/>
                          </a:solidFill>
                          <a:effectLst/>
                          <a:latin typeface="Georgia Pro Cond Black" panose="02040A06050405020203" pitchFamily="18" charset="0"/>
                        </a:rPr>
                        <a:t>Štětí předkolo MOL Cup</a:t>
                      </a:r>
                    </a:p>
                  </a:txBody>
                  <a:tcPr marL="4745" marR="4745" marT="47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384760508"/>
                  </a:ext>
                </a:extLst>
              </a:tr>
              <a:tr h="902702">
                <a:tc>
                  <a:txBody>
                    <a:bodyPr/>
                    <a:lstStyle/>
                    <a:p>
                      <a:pPr algn="ctr" fontAlgn="ctr"/>
                      <a:r>
                        <a:rPr lang="cs-CZ" sz="1400" b="0" i="0" u="none" strike="noStrike">
                          <a:solidFill>
                            <a:srgbClr val="000000"/>
                          </a:solidFill>
                          <a:effectLst/>
                          <a:latin typeface="Georgia Pro Cond Black" panose="02040A06050405020203" pitchFamily="18" charset="0"/>
                        </a:rPr>
                        <a:t>03.08.2019 sobota</a:t>
                      </a:r>
                    </a:p>
                  </a:txBody>
                  <a:tcPr marL="4745" marR="4745" marT="474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0" i="0" u="none" strike="noStrike">
                          <a:solidFill>
                            <a:srgbClr val="000000"/>
                          </a:solidFill>
                          <a:effectLst/>
                          <a:latin typeface="Georgia Pro Cond Black" panose="02040A06050405020203" pitchFamily="18" charset="0"/>
                        </a:rPr>
                        <a:t>sobota</a:t>
                      </a:r>
                    </a:p>
                  </a:txBody>
                  <a:tcPr marL="4745" marR="4745" marT="47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800" b="0" i="0" u="none" strike="noStrike" dirty="0">
                          <a:solidFill>
                            <a:srgbClr val="000000"/>
                          </a:solidFill>
                          <a:effectLst/>
                          <a:latin typeface="Georgia Pro Cond Black" panose="02040A06050405020203" pitchFamily="18" charset="0"/>
                        </a:rPr>
                        <a:t>SK Štětí</a:t>
                      </a:r>
                    </a:p>
                  </a:txBody>
                  <a:tcPr marL="4745" marR="4745" marT="47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800" b="0" i="0" u="none" strike="noStrike" dirty="0">
                          <a:solidFill>
                            <a:srgbClr val="000000"/>
                          </a:solidFill>
                          <a:effectLst/>
                          <a:latin typeface="Georgia Pro Cond Black" panose="02040A06050405020203" pitchFamily="18" charset="0"/>
                        </a:rPr>
                        <a:t>Velké Hamry</a:t>
                      </a:r>
                    </a:p>
                  </a:txBody>
                  <a:tcPr marL="4745" marR="4745" marT="47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800" b="0" i="0" u="none" strike="noStrike" dirty="0">
                          <a:solidFill>
                            <a:srgbClr val="000000"/>
                          </a:solidFill>
                          <a:effectLst/>
                          <a:latin typeface="Georgia Pro Cond Black" panose="02040A06050405020203" pitchFamily="18" charset="0"/>
                        </a:rPr>
                        <a:t> 3</a:t>
                      </a:r>
                    </a:p>
                  </a:txBody>
                  <a:tcPr marL="4745" marR="4745" marT="47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800" b="0" i="0" u="none" strike="noStrike" dirty="0">
                          <a:solidFill>
                            <a:srgbClr val="000000"/>
                          </a:solidFill>
                          <a:effectLst/>
                          <a:latin typeface="Georgia Pro Cond Black" panose="02040A06050405020203" pitchFamily="18" charset="0"/>
                        </a:rPr>
                        <a:t>4</a:t>
                      </a:r>
                    </a:p>
                  </a:txBody>
                  <a:tcPr marL="4745" marR="4745" marT="474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137304746"/>
                  </a:ext>
                </a:extLst>
              </a:tr>
            </a:tbl>
          </a:graphicData>
        </a:graphic>
      </p:graphicFrame>
      <p:sp>
        <p:nvSpPr>
          <p:cNvPr id="7" name="Obdélník 6">
            <a:extLst>
              <a:ext uri="{FF2B5EF4-FFF2-40B4-BE49-F238E27FC236}">
                <a16:creationId xmlns:a16="http://schemas.microsoft.com/office/drawing/2014/main" id="{AF59B498-3BC8-486C-9612-E5170A0D0399}"/>
              </a:ext>
            </a:extLst>
          </p:cNvPr>
          <p:cNvSpPr/>
          <p:nvPr/>
        </p:nvSpPr>
        <p:spPr>
          <a:xfrm>
            <a:off x="84497" y="1603276"/>
            <a:ext cx="4642894" cy="3311291"/>
          </a:xfrm>
          <a:prstGeom prst="rect">
            <a:avLst/>
          </a:prstGeom>
        </p:spPr>
        <p:txBody>
          <a:bodyPr wrap="square">
            <a:spAutoFit/>
          </a:bodyPr>
          <a:lstStyle/>
          <a:p>
            <a:pPr algn="ctr">
              <a:lnSpc>
                <a:spcPct val="107000"/>
              </a:lnSpc>
              <a:spcAft>
                <a:spcPts val="0"/>
              </a:spcAft>
            </a:pPr>
            <a:r>
              <a:rPr lang="cs-CZ" sz="1800" dirty="0">
                <a:highlight>
                  <a:srgbClr val="00FFFF"/>
                </a:highlight>
                <a:latin typeface="Arial Black" panose="020B0A04020102020204" pitchFamily="34" charset="0"/>
                <a:ea typeface="Calibri" panose="020F0502020204030204" pitchFamily="34" charset="0"/>
                <a:cs typeface="Arial" panose="020B0604020202020204" pitchFamily="34" charset="0"/>
              </a:rPr>
              <a:t>TJ Doksy – SK Štětí</a:t>
            </a:r>
            <a:endParaRPr lang="cs-CZ" sz="105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1800" dirty="0">
                <a:highlight>
                  <a:srgbClr val="00FFFF"/>
                </a:highlight>
                <a:latin typeface="Arial Black" panose="020B0A04020102020204" pitchFamily="34" charset="0"/>
                <a:ea typeface="Calibri" panose="020F0502020204030204" pitchFamily="34" charset="0"/>
                <a:cs typeface="Arial" panose="020B0604020202020204" pitchFamily="34" charset="0"/>
              </a:rPr>
              <a:t>5:4(3:2)   </a:t>
            </a:r>
            <a:r>
              <a:rPr lang="cs-CZ" dirty="0">
                <a:highlight>
                  <a:srgbClr val="00FFFF"/>
                </a:highlight>
                <a:latin typeface="Arial Black" panose="020B0A04020102020204" pitchFamily="34" charset="0"/>
                <a:ea typeface="Calibri" panose="020F0502020204030204" pitchFamily="34" charset="0"/>
                <a:cs typeface="Arial" panose="020B0604020202020204" pitchFamily="34" charset="0"/>
              </a:rPr>
              <a:t>31.7.2019   </a:t>
            </a:r>
            <a:r>
              <a:rPr lang="cs-CZ" sz="1050" dirty="0">
                <a:highlight>
                  <a:srgbClr val="00FFFF"/>
                </a:highlight>
                <a:latin typeface="Arial Black" panose="020B0A04020102020204" pitchFamily="34" charset="0"/>
                <a:ea typeface="Calibri" panose="020F0502020204030204" pitchFamily="34" charset="0"/>
                <a:cs typeface="Arial" panose="020B0604020202020204" pitchFamily="34" charset="0"/>
              </a:rPr>
              <a:t>přátelák hřiště Staré Splavy</a:t>
            </a:r>
            <a:endParaRPr lang="cs-CZ" dirty="0">
              <a:highlight>
                <a:srgbClr val="00FFFF"/>
              </a:highlight>
              <a:latin typeface="Arial Black" panose="020B0A040201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000" b="0" dirty="0">
                <a:latin typeface="Arial" panose="020B0604020202020204" pitchFamily="34" charset="0"/>
                <a:ea typeface="Calibri" panose="020F0502020204030204" pitchFamily="34" charset="0"/>
                <a:cs typeface="Times New Roman" panose="02020603050405020304" pitchFamily="18" charset="0"/>
              </a:rPr>
              <a:t>Byl to náš poslední přípravný zápas. Sehráli jsme jich 5 a právě v </a:t>
            </a:r>
            <a:r>
              <a:rPr lang="cs-CZ" sz="1000" b="0" dirty="0">
                <a:latin typeface="Arial" panose="020B0604020202020204" pitchFamily="34" charset="0"/>
                <a:ea typeface="Calibri" panose="020F0502020204030204" pitchFamily="34" charset="0"/>
                <a:cs typeface="Arial" panose="020B0604020202020204" pitchFamily="34" charset="0"/>
              </a:rPr>
              <a:t>tomto jsme zaznamenali jedinou porážku. 3x jsme vyhráli, 1x remizovali. V každém z nich padala spousta gólu. Branek střílíme hodně, v ofenzívě starosti nemáme, ale počet inkasovaných gólů je strašidelný. Stejně tak i dnes proti Doksům. Zranění obránci, pracovní povinnosti a trenéři museli v obranném rozestavění improvizovat. Nezachytili jsme úvod utkání a rychle jsme prohrávali 2:0. 3x jsme v zápase vyrovnali, ale pak jsme se vždy dopustili nějaké chyby a velmi dobře hrající Doksy, trestali především po rychlých kontrech. Teď nás již čeká ostrý start. V sobotu 3.8.2019 v 17:00 přivítáme na vlastním trávníku v předkole MOL </a:t>
            </a:r>
            <a:r>
              <a:rPr lang="cs-CZ" sz="1000" b="0" dirty="0" err="1">
                <a:latin typeface="Arial" panose="020B0604020202020204" pitchFamily="34" charset="0"/>
                <a:ea typeface="Calibri" panose="020F0502020204030204" pitchFamily="34" charset="0"/>
                <a:cs typeface="Arial" panose="020B0604020202020204" pitchFamily="34" charset="0"/>
              </a:rPr>
              <a:t>Cupu</a:t>
            </a:r>
            <a:r>
              <a:rPr lang="cs-CZ" sz="1000" b="0" dirty="0">
                <a:latin typeface="Arial" panose="020B0604020202020204" pitchFamily="34" charset="0"/>
                <a:ea typeface="Calibri" panose="020F0502020204030204" pitchFamily="34" charset="0"/>
                <a:cs typeface="Arial" panose="020B0604020202020204" pitchFamily="34" charset="0"/>
              </a:rPr>
              <a:t> TJ Velké Hamry účastníka divizní soutěž skupiny C. </a:t>
            </a:r>
          </a:p>
          <a:p>
            <a:pPr algn="just">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Branky:</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D.Brandejs</a:t>
            </a:r>
            <a:r>
              <a:rPr lang="cs-CZ" sz="1000" b="0" dirty="0">
                <a:latin typeface="Arial" panose="020B0604020202020204" pitchFamily="34" charset="0"/>
                <a:ea typeface="Calibri" panose="020F0502020204030204" pitchFamily="34" charset="0"/>
                <a:cs typeface="Arial" panose="020B0604020202020204" pitchFamily="34" charset="0"/>
              </a:rPr>
              <a:t> 2, </a:t>
            </a:r>
            <a:r>
              <a:rPr lang="cs-CZ" sz="1000" b="0" dirty="0" err="1">
                <a:latin typeface="Arial" panose="020B0604020202020204" pitchFamily="34" charset="0"/>
                <a:ea typeface="Calibri" panose="020F0502020204030204" pitchFamily="34" charset="0"/>
                <a:cs typeface="Arial" panose="020B0604020202020204" pitchFamily="34" charset="0"/>
              </a:rPr>
              <a:t>J.Pícha</a:t>
            </a:r>
            <a:r>
              <a:rPr lang="cs-CZ" sz="1000" b="0" dirty="0">
                <a:latin typeface="Arial" panose="020B0604020202020204" pitchFamily="34" charset="0"/>
                <a:ea typeface="Calibri" panose="020F0502020204030204" pitchFamily="34" charset="0"/>
                <a:cs typeface="Arial" panose="020B0604020202020204" pitchFamily="34" charset="0"/>
              </a:rPr>
              <a:t> 1, </a:t>
            </a:r>
            <a:r>
              <a:rPr lang="cs-CZ" sz="1000" b="0" dirty="0" err="1">
                <a:latin typeface="Arial" panose="020B0604020202020204" pitchFamily="34" charset="0"/>
                <a:ea typeface="Calibri" panose="020F0502020204030204" pitchFamily="34" charset="0"/>
                <a:cs typeface="Arial" panose="020B0604020202020204" pitchFamily="34" charset="0"/>
              </a:rPr>
              <a:t>J.Vokoun</a:t>
            </a:r>
            <a:r>
              <a:rPr lang="cs-CZ" sz="1000" b="0" dirty="0">
                <a:latin typeface="Arial" panose="020B0604020202020204" pitchFamily="34" charset="0"/>
                <a:ea typeface="Calibri" panose="020F0502020204030204" pitchFamily="34" charset="0"/>
                <a:cs typeface="Arial" panose="020B0604020202020204" pitchFamily="34" charset="0"/>
              </a:rPr>
              <a:t> 1</a:t>
            </a:r>
          </a:p>
          <a:p>
            <a:pPr algn="just">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Sestava: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T.Kysela-D.Mrázek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J.Ransdorf</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J.Prieložný</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D.Mencl-A.Brůža</a:t>
            </a:r>
            <a:r>
              <a:rPr lang="cs-CZ" sz="1000" b="0" dirty="0">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M.Janča,D.Beruška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J.Pícha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J.Vokoun-T.Belák</a:t>
            </a:r>
            <a:endParaRPr lang="cs-CZ" sz="1000" b="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Střídající</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D.Brandejs</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R.Feko</a:t>
            </a:r>
            <a:endParaRPr lang="cs-CZ" sz="1000" b="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Trenér:</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J.Ransdorf</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P.Hoznédl</a:t>
            </a:r>
            <a:endParaRPr lang="cs-CZ" sz="1000" b="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Rozhodčí:</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M.Bahník-M.Kutílek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V.Adam</a:t>
            </a:r>
            <a:r>
              <a:rPr lang="cs-CZ" sz="1000" b="0" dirty="0">
                <a:latin typeface="Arial" panose="020B0604020202020204" pitchFamily="34" charset="0"/>
                <a:ea typeface="Calibri" panose="020F0502020204030204" pitchFamily="34" charset="0"/>
                <a:cs typeface="Arial" panose="020B0604020202020204" pitchFamily="34" charset="0"/>
              </a:rPr>
              <a:t>       </a:t>
            </a:r>
            <a:endParaRPr lang="cs-CZ"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ovéPole 7">
            <a:extLst>
              <a:ext uri="{FF2B5EF4-FFF2-40B4-BE49-F238E27FC236}">
                <a16:creationId xmlns:a16="http://schemas.microsoft.com/office/drawing/2014/main" id="{89C73400-CF11-4A01-91D0-1ACF47531E60}"/>
              </a:ext>
            </a:extLst>
          </p:cNvPr>
          <p:cNvSpPr txBox="1"/>
          <p:nvPr/>
        </p:nvSpPr>
        <p:spPr>
          <a:xfrm>
            <a:off x="181619" y="110833"/>
            <a:ext cx="4642894" cy="1200329"/>
          </a:xfrm>
          <a:prstGeom prst="rect">
            <a:avLst/>
          </a:prstGeom>
          <a:pattFill prst="dkVert">
            <a:fgClr>
              <a:srgbClr val="99FFCC"/>
            </a:fgClr>
            <a:bgClr>
              <a:schemeClr val="bg1"/>
            </a:bgClr>
          </a:pattFill>
          <a:effectLst>
            <a:softEdge rad="0"/>
          </a:effectLst>
        </p:spPr>
        <p:txBody>
          <a:bodyPr wrap="square" rtlCol="0">
            <a:spAutoFit/>
          </a:bodyPr>
          <a:lstStyle/>
          <a:p>
            <a:pPr algn="ctr"/>
            <a:r>
              <a:rPr lang="cs-CZ" sz="2400" dirty="0">
                <a:solidFill>
                  <a:srgbClr val="800000"/>
                </a:solidFill>
                <a:latin typeface="Georgia Pro Cond Black" panose="02040A06050405020203" pitchFamily="18" charset="0"/>
              </a:rPr>
              <a:t>V posledním přípravném zápase jsme v létě poprvé prohráli</a:t>
            </a:r>
          </a:p>
        </p:txBody>
      </p:sp>
    </p:spTree>
    <p:extLst>
      <p:ext uri="{BB962C8B-B14F-4D97-AF65-F5344CB8AC3E}">
        <p14:creationId xmlns:p14="http://schemas.microsoft.com/office/powerpoint/2010/main" val="3936444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22</a:t>
            </a:r>
          </a:p>
        </p:txBody>
      </p:sp>
      <p:sp>
        <p:nvSpPr>
          <p:cNvPr id="6" name="TextovéPole 5"/>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23</a:t>
            </a:r>
          </a:p>
        </p:txBody>
      </p:sp>
      <p:sp>
        <p:nvSpPr>
          <p:cNvPr id="2" name="Obdélník 1"/>
          <p:cNvSpPr/>
          <p:nvPr/>
        </p:nvSpPr>
        <p:spPr>
          <a:xfrm>
            <a:off x="143992" y="811580"/>
            <a:ext cx="4752528" cy="3528000"/>
          </a:xfrm>
          <a:prstGeom prst="rect">
            <a:avLst/>
          </a:prstGeom>
        </p:spPr>
        <p:txBody>
          <a:bodyPr wrap="square">
            <a:spAutoFit/>
          </a:bodyPr>
          <a:lstStyle/>
          <a:p>
            <a:pPr algn="ctr">
              <a:lnSpc>
                <a:spcPct val="107000"/>
              </a:lnSpc>
              <a:spcAft>
                <a:spcPts val="0"/>
              </a:spcAft>
            </a:pPr>
            <a:r>
              <a:rPr lang="cs-CZ" sz="1400" dirty="0">
                <a:highlight>
                  <a:srgbClr val="FFFF00"/>
                </a:highlight>
                <a:latin typeface="Arial Black" panose="020B0A04020102020204" pitchFamily="34" charset="0"/>
                <a:ea typeface="Calibri" panose="020F0502020204030204" pitchFamily="34" charset="0"/>
                <a:cs typeface="Arial" panose="020B0604020202020204" pitchFamily="34" charset="0"/>
              </a:rPr>
              <a:t>FC Nový Bor -  SK Štětí</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1400" dirty="0">
                <a:highlight>
                  <a:srgbClr val="FFFF00"/>
                </a:highlight>
                <a:latin typeface="Arial Black" panose="020B0A04020102020204" pitchFamily="34" charset="0"/>
                <a:ea typeface="Calibri" panose="020F0502020204030204" pitchFamily="34" charset="0"/>
                <a:cs typeface="Arial" panose="020B0604020202020204" pitchFamily="34" charset="0"/>
              </a:rPr>
              <a:t>3:3(1:1)   13.7.2019 přátelské utkání</a:t>
            </a: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Zápas byl velmi užitečný a to hlavně pro naše trenéry, kteří viděli v akci hodně nových tváří. Na hře bylo samozřejmě znát, že to je první utkání a ne všechny kombinace připomínaly fotbalovou učebnici. Z naší strany to bylo utkání 2 mužstev. Jedno hrálo v 1. poločase a to druhé, až na 2 výjimky, hrálo zase po změně stran. V 1. poločase jsme rychle získali vedení a zdálo se, že přidáme i pojistku. Nestalo se a naopak na přelomu poločasů jsme 3x inkasovali. Pak jsme si zase vzali slovo a rychle vyrovnali na 3:3. Jak se později kázalo, tak to byl i výsledek konečný. Jedeme dál. Pondělí, středa, čtvrtek trénink a v sobotu 20. 7. 2019 vyrážíme opět do Libereckého kraje. Tentokrát do Skalice, která také hraje Liberecký přebor. Začátek je naplánován na 11:00.       </a:t>
            </a: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Branky:</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T.Belák</a:t>
            </a:r>
            <a:r>
              <a:rPr lang="cs-CZ" sz="1000" b="0" dirty="0">
                <a:latin typeface="Arial" panose="020B0604020202020204" pitchFamily="34" charset="0"/>
                <a:ea typeface="Calibri" panose="020F0502020204030204" pitchFamily="34" charset="0"/>
                <a:cs typeface="Arial" panose="020B0604020202020204" pitchFamily="34" charset="0"/>
              </a:rPr>
              <a:t> 1, </a:t>
            </a:r>
            <a:r>
              <a:rPr lang="cs-CZ" sz="1000" b="0" dirty="0" err="1">
                <a:latin typeface="Arial" panose="020B0604020202020204" pitchFamily="34" charset="0"/>
                <a:ea typeface="Calibri" panose="020F0502020204030204" pitchFamily="34" charset="0"/>
                <a:cs typeface="Arial" panose="020B0604020202020204" pitchFamily="34" charset="0"/>
              </a:rPr>
              <a:t>J.Vacek</a:t>
            </a:r>
            <a:r>
              <a:rPr lang="cs-CZ" sz="1000" b="0" dirty="0">
                <a:latin typeface="Arial" panose="020B0604020202020204" pitchFamily="34" charset="0"/>
                <a:ea typeface="Calibri" panose="020F0502020204030204" pitchFamily="34" charset="0"/>
                <a:cs typeface="Arial" panose="020B0604020202020204" pitchFamily="34" charset="0"/>
              </a:rPr>
              <a:t> 1, </a:t>
            </a:r>
            <a:r>
              <a:rPr lang="cs-CZ" sz="1000" b="0" dirty="0" err="1">
                <a:latin typeface="Arial" panose="020B0604020202020204" pitchFamily="34" charset="0"/>
                <a:ea typeface="Calibri" panose="020F0502020204030204" pitchFamily="34" charset="0"/>
                <a:cs typeface="Arial" panose="020B0604020202020204" pitchFamily="34" charset="0"/>
              </a:rPr>
              <a:t>J.Vokoun</a:t>
            </a:r>
            <a:r>
              <a:rPr lang="cs-CZ" sz="1000" b="0" dirty="0">
                <a:latin typeface="Arial" panose="020B0604020202020204" pitchFamily="34" charset="0"/>
                <a:ea typeface="Calibri" panose="020F0502020204030204" pitchFamily="34" charset="0"/>
                <a:cs typeface="Arial" panose="020B0604020202020204" pitchFamily="34" charset="0"/>
              </a:rPr>
              <a:t> 1           	 </a:t>
            </a: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Sestava 1. poločas: </a:t>
            </a:r>
            <a:r>
              <a:rPr lang="cs-CZ" sz="1000" b="0" dirty="0" err="1">
                <a:latin typeface="Arial" panose="020B0604020202020204" pitchFamily="34" charset="0"/>
                <a:ea typeface="Calibri" panose="020F0502020204030204" pitchFamily="34" charset="0"/>
                <a:cs typeface="Arial" panose="020B0604020202020204" pitchFamily="34" charset="0"/>
              </a:rPr>
              <a:t>T.Kysela</a:t>
            </a:r>
            <a:r>
              <a:rPr lang="cs-CZ" sz="1000" b="0" dirty="0">
                <a:latin typeface="Arial" panose="020B0604020202020204" pitchFamily="34" charset="0"/>
                <a:ea typeface="Calibri" panose="020F0502020204030204" pitchFamily="34" charset="0"/>
                <a:cs typeface="Arial" panose="020B0604020202020204" pitchFamily="34" charset="0"/>
              </a:rPr>
              <a:t>(</a:t>
            </a:r>
            <a:r>
              <a:rPr lang="cs-CZ" sz="1000" b="0" dirty="0" err="1">
                <a:latin typeface="Arial" panose="020B0604020202020204" pitchFamily="34" charset="0"/>
                <a:ea typeface="Calibri" panose="020F0502020204030204" pitchFamily="34" charset="0"/>
                <a:cs typeface="Arial" panose="020B0604020202020204" pitchFamily="34" charset="0"/>
              </a:rPr>
              <a:t>M.Jelínek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D.Hnízdil</a:t>
            </a:r>
            <a:r>
              <a:rPr lang="cs-CZ" sz="1000" b="0" dirty="0">
                <a:latin typeface="Arial" panose="020B0604020202020204" pitchFamily="34" charset="0"/>
                <a:ea typeface="Calibri" panose="020F0502020204030204" pitchFamily="34" charset="0"/>
                <a:cs typeface="Arial" panose="020B0604020202020204" pitchFamily="34" charset="0"/>
              </a:rPr>
              <a:t>)-</a:t>
            </a:r>
            <a:r>
              <a:rPr lang="cs-CZ" sz="1000" b="0" dirty="0" err="1">
                <a:latin typeface="Arial" panose="020B0604020202020204" pitchFamily="34" charset="0"/>
                <a:ea typeface="Calibri" panose="020F0502020204030204" pitchFamily="34" charset="0"/>
                <a:cs typeface="Arial" panose="020B0604020202020204" pitchFamily="34" charset="0"/>
              </a:rPr>
              <a:t>J.Martínek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J.Ransdorf</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J.Neuman</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J.Vacek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D.Mrázek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R.Slanička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D.Beruška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D.Mencl-A.Brůža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T.Belák</a:t>
            </a:r>
            <a:endParaRPr lang="cs-CZ" sz="10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Sestava 2. poločas: </a:t>
            </a:r>
            <a:r>
              <a:rPr lang="cs-CZ" sz="1000" b="0" dirty="0" err="1">
                <a:latin typeface="Arial" panose="020B0604020202020204" pitchFamily="34" charset="0"/>
                <a:ea typeface="Calibri" panose="020F0502020204030204" pitchFamily="34" charset="0"/>
                <a:cs typeface="Arial" panose="020B0604020202020204" pitchFamily="34" charset="0"/>
              </a:rPr>
              <a:t>T.Kysela</a:t>
            </a:r>
            <a:r>
              <a:rPr lang="cs-CZ" sz="1000" b="0" dirty="0">
                <a:latin typeface="Arial" panose="020B0604020202020204" pitchFamily="34" charset="0"/>
                <a:ea typeface="Calibri" panose="020F0502020204030204" pitchFamily="34" charset="0"/>
                <a:cs typeface="Arial" panose="020B0604020202020204" pitchFamily="34" charset="0"/>
              </a:rPr>
              <a:t>(</a:t>
            </a:r>
            <a:r>
              <a:rPr lang="cs-CZ" sz="1000" b="0" dirty="0" err="1">
                <a:latin typeface="Arial" panose="020B0604020202020204" pitchFamily="34" charset="0"/>
                <a:ea typeface="Calibri" panose="020F0502020204030204" pitchFamily="34" charset="0"/>
                <a:cs typeface="Arial" panose="020B0604020202020204" pitchFamily="34" charset="0"/>
              </a:rPr>
              <a:t>M.Jelínek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D.Hnízdil</a:t>
            </a:r>
            <a:r>
              <a:rPr lang="cs-CZ" sz="1000" b="0" dirty="0">
                <a:latin typeface="Arial" panose="020B0604020202020204" pitchFamily="34" charset="0"/>
                <a:ea typeface="Calibri" panose="020F0502020204030204" pitchFamily="34" charset="0"/>
                <a:cs typeface="Arial" panose="020B0604020202020204" pitchFamily="34" charset="0"/>
              </a:rPr>
              <a:t>)-</a:t>
            </a:r>
            <a:r>
              <a:rPr lang="cs-CZ" sz="1000" b="0" dirty="0" err="1">
                <a:latin typeface="Arial" panose="020B0604020202020204" pitchFamily="34" charset="0"/>
                <a:ea typeface="Calibri" panose="020F0502020204030204" pitchFamily="34" charset="0"/>
                <a:cs typeface="Arial" panose="020B0604020202020204" pitchFamily="34" charset="0"/>
              </a:rPr>
              <a:t>K.Horváth</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J.Prieložný</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J.Vacek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F.Podhorský-D.Mrázek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J.Vokoun</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R.Feko</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F.Frank,J.Slavíček-D.Brandejs</a:t>
            </a:r>
            <a:endParaRPr lang="cs-CZ" sz="10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cs-CZ" sz="1000" b="0" u="sng" dirty="0">
                <a:latin typeface="Arial" panose="020B0604020202020204" pitchFamily="34" charset="0"/>
                <a:ea typeface="Calibri" panose="020F0502020204030204" pitchFamily="34" charset="0"/>
                <a:cs typeface="Arial" panose="020B0604020202020204" pitchFamily="34" charset="0"/>
              </a:rPr>
              <a:t>Trenér:</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J.Ransdorf</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P.Hoznédl</a:t>
            </a:r>
            <a:r>
              <a:rPr lang="cs-CZ" sz="1000" b="0" dirty="0">
                <a:latin typeface="Arial" panose="020B0604020202020204" pitchFamily="34" charset="0"/>
                <a:ea typeface="Calibri" panose="020F0502020204030204" pitchFamily="34" charset="0"/>
                <a:cs typeface="Arial" panose="020B0604020202020204" pitchFamily="34" charset="0"/>
              </a:rPr>
              <a:t> </a:t>
            </a:r>
          </a:p>
          <a:p>
            <a:pPr algn="ctr">
              <a:lnSpc>
                <a:spcPct val="107000"/>
              </a:lnSpc>
              <a:spcAft>
                <a:spcPts val="0"/>
              </a:spcAft>
            </a:pP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Obdélník 2"/>
          <p:cNvSpPr/>
          <p:nvPr/>
        </p:nvSpPr>
        <p:spPr>
          <a:xfrm>
            <a:off x="71984" y="4361232"/>
            <a:ext cx="4752528" cy="2586862"/>
          </a:xfrm>
          <a:prstGeom prst="rect">
            <a:avLst/>
          </a:prstGeom>
        </p:spPr>
        <p:txBody>
          <a:bodyPr wrap="square">
            <a:spAutoFit/>
          </a:bodyPr>
          <a:lstStyle/>
          <a:p>
            <a:pPr algn="ctr">
              <a:lnSpc>
                <a:spcPct val="107000"/>
              </a:lnSpc>
              <a:spcAft>
                <a:spcPts val="0"/>
              </a:spcAft>
            </a:pPr>
            <a:r>
              <a:rPr lang="cs-CZ" sz="1600" u="sng" dirty="0">
                <a:highlight>
                  <a:srgbClr val="00FFFF"/>
                </a:highlight>
                <a:latin typeface="Arial Black" panose="020B0A04020102020204" pitchFamily="34" charset="0"/>
                <a:ea typeface="Calibri" panose="020F0502020204030204" pitchFamily="34" charset="0"/>
                <a:cs typeface="Arial" panose="020B0604020202020204" pitchFamily="34" charset="0"/>
              </a:rPr>
              <a:t>SK Skalice u České Lípy – SK Štětí</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1600" u="sng" dirty="0">
                <a:highlight>
                  <a:srgbClr val="00FFFF"/>
                </a:highlight>
                <a:latin typeface="Arial Black" panose="020B0A04020102020204" pitchFamily="34" charset="0"/>
                <a:ea typeface="Calibri" panose="020F0502020204030204" pitchFamily="34" charset="0"/>
                <a:cs typeface="Arial" panose="020B0604020202020204" pitchFamily="34" charset="0"/>
              </a:rPr>
              <a:t>3:4(1:2)   20.7.2019   přátelský utkání</a:t>
            </a: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V utkání se nám dařilo na začátku, kdy jsme také poměrně brzy vedli 2:0. Postupně se ze hry ale pohoda vytrácela a akcí k pokoukání na pořad dne moc nepřišlo. Je pravda, že hodně se střídalo, hráči byli zkoušeni na různých postech a tak se to na předvedené hře i projevilo. V následujícím týdnu nás čeká dvojzápas na domácím trávníku. Ve středu 24.7.2019 se v 18:00 utkáme s FK Pšovkou a v sobotu dopoledne v 10:30 27.7.2019 zveme všechny fanoušky na fotbalový stadion ve Štětí, kde se utkáme v přátelském utkání s SK Roudnicí </a:t>
            </a:r>
            <a:r>
              <a:rPr lang="cs-CZ" sz="1000" b="0" dirty="0" err="1">
                <a:latin typeface="Arial" panose="020B0604020202020204" pitchFamily="34" charset="0"/>
                <a:ea typeface="Calibri" panose="020F0502020204030204" pitchFamily="34" charset="0"/>
                <a:cs typeface="Arial" panose="020B0604020202020204" pitchFamily="34" charset="0"/>
              </a:rPr>
              <a:t>n.L.</a:t>
            </a:r>
            <a:endParaRPr lang="cs-CZ" sz="10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Branky:</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J.Neuman</a:t>
            </a:r>
            <a:r>
              <a:rPr lang="cs-CZ" sz="1000" b="0" dirty="0">
                <a:latin typeface="Arial" panose="020B0604020202020204" pitchFamily="34" charset="0"/>
                <a:ea typeface="Calibri" panose="020F0502020204030204" pitchFamily="34" charset="0"/>
                <a:cs typeface="Arial" panose="020B0604020202020204" pitchFamily="34" charset="0"/>
              </a:rPr>
              <a:t> 1, </a:t>
            </a:r>
            <a:r>
              <a:rPr lang="cs-CZ" sz="1000" b="0" dirty="0" err="1">
                <a:latin typeface="Arial" panose="020B0604020202020204" pitchFamily="34" charset="0"/>
                <a:ea typeface="Calibri" panose="020F0502020204030204" pitchFamily="34" charset="0"/>
                <a:cs typeface="Arial" panose="020B0604020202020204" pitchFamily="34" charset="0"/>
              </a:rPr>
              <a:t>K.Horváth</a:t>
            </a:r>
            <a:r>
              <a:rPr lang="cs-CZ" sz="1000" b="0" dirty="0">
                <a:latin typeface="Arial" panose="020B0604020202020204" pitchFamily="34" charset="0"/>
                <a:ea typeface="Calibri" panose="020F0502020204030204" pitchFamily="34" charset="0"/>
                <a:cs typeface="Arial" panose="020B0604020202020204" pitchFamily="34" charset="0"/>
              </a:rPr>
              <a:t> 1, </a:t>
            </a:r>
            <a:r>
              <a:rPr lang="cs-CZ" sz="1000" b="0" dirty="0" err="1">
                <a:latin typeface="Arial" panose="020B0604020202020204" pitchFamily="34" charset="0"/>
                <a:ea typeface="Calibri" panose="020F0502020204030204" pitchFamily="34" charset="0"/>
                <a:cs typeface="Arial" panose="020B0604020202020204" pitchFamily="34" charset="0"/>
              </a:rPr>
              <a:t>D.Mrázek</a:t>
            </a:r>
            <a:r>
              <a:rPr lang="cs-CZ" sz="1000" b="0" dirty="0">
                <a:latin typeface="Arial" panose="020B0604020202020204" pitchFamily="34" charset="0"/>
                <a:ea typeface="Calibri" panose="020F0502020204030204" pitchFamily="34" charset="0"/>
                <a:cs typeface="Arial" panose="020B0604020202020204" pitchFamily="34" charset="0"/>
              </a:rPr>
              <a:t> 1, </a:t>
            </a:r>
            <a:r>
              <a:rPr lang="cs-CZ" sz="1000" b="0" dirty="0" err="1">
                <a:latin typeface="Arial" panose="020B0604020202020204" pitchFamily="34" charset="0"/>
                <a:ea typeface="Calibri" panose="020F0502020204030204" pitchFamily="34" charset="0"/>
                <a:cs typeface="Arial" panose="020B0604020202020204" pitchFamily="34" charset="0"/>
              </a:rPr>
              <a:t>J.Vokoun</a:t>
            </a:r>
            <a:r>
              <a:rPr lang="cs-CZ" sz="1000" b="0" dirty="0">
                <a:latin typeface="Arial" panose="020B0604020202020204" pitchFamily="34" charset="0"/>
                <a:ea typeface="Calibri" panose="020F0502020204030204" pitchFamily="34" charset="0"/>
                <a:cs typeface="Arial" panose="020B0604020202020204" pitchFamily="34" charset="0"/>
              </a:rPr>
              <a:t> 1</a:t>
            </a: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Sestava:   </a:t>
            </a:r>
            <a:r>
              <a:rPr lang="cs-CZ" sz="1000" b="0" dirty="0" err="1">
                <a:latin typeface="Arial" panose="020B0604020202020204" pitchFamily="34" charset="0"/>
                <a:ea typeface="Calibri" panose="020F0502020204030204" pitchFamily="34" charset="0"/>
                <a:cs typeface="Arial" panose="020B0604020202020204" pitchFamily="34" charset="0"/>
              </a:rPr>
              <a:t>D.Hnízdil</a:t>
            </a:r>
            <a:r>
              <a:rPr lang="cs-CZ" sz="1000" b="0" dirty="0">
                <a:latin typeface="Arial" panose="020B0604020202020204" pitchFamily="34" charset="0"/>
                <a:ea typeface="Calibri" panose="020F0502020204030204" pitchFamily="34" charset="0"/>
                <a:cs typeface="Arial" panose="020B0604020202020204" pitchFamily="34" charset="0"/>
              </a:rPr>
              <a:t>(45.T.Kysela)-</a:t>
            </a:r>
            <a:r>
              <a:rPr lang="cs-CZ" sz="1000" b="0" dirty="0" err="1">
                <a:latin typeface="Arial" panose="020B0604020202020204" pitchFamily="34" charset="0"/>
                <a:ea typeface="Calibri" panose="020F0502020204030204" pitchFamily="34" charset="0"/>
                <a:cs typeface="Arial" panose="020B0604020202020204" pitchFamily="34" charset="0"/>
              </a:rPr>
              <a:t>J.Prieložný</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F.Svoboda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J.Neuman</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D.Mencl</a:t>
            </a:r>
            <a:r>
              <a:rPr lang="cs-CZ" sz="1000" b="0" dirty="0">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K.Horváth</a:t>
            </a:r>
            <a:r>
              <a:rPr lang="cs-CZ" sz="1000" b="0" dirty="0">
                <a:latin typeface="Arial" panose="020B0604020202020204" pitchFamily="34" charset="0"/>
                <a:ea typeface="Calibri" panose="020F0502020204030204" pitchFamily="34" charset="0"/>
                <a:cs typeface="Arial" panose="020B0604020202020204" pitchFamily="34" charset="0"/>
              </a:rPr>
              <a:t>(35.D.Mrázek), </a:t>
            </a:r>
            <a:r>
              <a:rPr lang="cs-CZ" sz="1000" b="0" dirty="0" err="1">
                <a:latin typeface="Arial" panose="020B0604020202020204" pitchFamily="34" charset="0"/>
                <a:ea typeface="Calibri" panose="020F0502020204030204" pitchFamily="34" charset="0"/>
                <a:cs typeface="Arial" panose="020B0604020202020204" pitchFamily="34" charset="0"/>
              </a:rPr>
              <a:t>J.Vokoun</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D.Beruška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A.Brůža-J.Pícha</a:t>
            </a:r>
            <a:endParaRPr lang="cs-CZ" sz="10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Střídající:</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J.Martínek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J.Ransdorf</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J.Vacek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R.Feko</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R.Slanička</a:t>
            </a:r>
            <a:r>
              <a:rPr lang="cs-CZ" sz="1000" b="0" dirty="0">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Trenér:</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J.Ransdorf</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P.Hoznédl</a:t>
            </a:r>
            <a:r>
              <a:rPr lang="cs-CZ" sz="1000" b="0" dirty="0">
                <a:latin typeface="Arial" panose="020B0604020202020204" pitchFamily="34" charset="0"/>
                <a:ea typeface="Calibri" panose="020F0502020204030204" pitchFamily="34" charset="0"/>
                <a:cs typeface="Arial" panose="020B0604020202020204" pitchFamily="34" charset="0"/>
              </a:rPr>
              <a:t>  </a:t>
            </a:r>
            <a:endParaRPr lang="cs-CZ" sz="1600" u="sng" dirty="0">
              <a:highlight>
                <a:srgbClr val="00FFFF"/>
              </a:highlight>
              <a:latin typeface="Arial Black" panose="020B0A04020102020204" pitchFamily="34" charset="0"/>
              <a:ea typeface="Calibri" panose="020F0502020204030204" pitchFamily="34" charset="0"/>
              <a:cs typeface="Arial" panose="020B0604020202020204" pitchFamily="34" charset="0"/>
            </a:endParaRPr>
          </a:p>
        </p:txBody>
      </p:sp>
      <p:sp>
        <p:nvSpPr>
          <p:cNvPr id="4" name="Obdélník 3">
            <a:extLst>
              <a:ext uri="{FF2B5EF4-FFF2-40B4-BE49-F238E27FC236}">
                <a16:creationId xmlns:a16="http://schemas.microsoft.com/office/drawing/2014/main" id="{0FE3DF64-EFFC-43FD-B647-B37D066CC692}"/>
              </a:ext>
            </a:extLst>
          </p:cNvPr>
          <p:cNvSpPr/>
          <p:nvPr/>
        </p:nvSpPr>
        <p:spPr>
          <a:xfrm>
            <a:off x="5391358" y="713392"/>
            <a:ext cx="4752528" cy="3410164"/>
          </a:xfrm>
          <a:prstGeom prst="rect">
            <a:avLst/>
          </a:prstGeom>
        </p:spPr>
        <p:txBody>
          <a:bodyPr wrap="square">
            <a:spAutoFit/>
          </a:bodyPr>
          <a:lstStyle/>
          <a:p>
            <a:pPr algn="ctr">
              <a:lnSpc>
                <a:spcPct val="107000"/>
              </a:lnSpc>
              <a:spcAft>
                <a:spcPts val="0"/>
              </a:spcAft>
            </a:pPr>
            <a:r>
              <a:rPr lang="cs-CZ" sz="1600" dirty="0">
                <a:highlight>
                  <a:srgbClr val="FDCBCF"/>
                </a:highlight>
                <a:latin typeface="Arial Black" panose="020B0A04020102020204" pitchFamily="34" charset="0"/>
                <a:ea typeface="Calibri" panose="020F0502020204030204" pitchFamily="34" charset="0"/>
                <a:cs typeface="Arial" panose="020B0604020202020204" pitchFamily="34" charset="0"/>
              </a:rPr>
              <a:t>SK Štětí – FK Pšovka Mělník</a:t>
            </a:r>
            <a:endParaRPr lang="cs-CZ" sz="1100" dirty="0">
              <a:highlight>
                <a:srgbClr val="FDCBCF"/>
              </a:highligh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1600" dirty="0">
                <a:highlight>
                  <a:srgbClr val="FDCBCF"/>
                </a:highlight>
                <a:latin typeface="Arial Black" panose="020B0A04020102020204" pitchFamily="34" charset="0"/>
                <a:ea typeface="Calibri" panose="020F0502020204030204" pitchFamily="34" charset="0"/>
                <a:cs typeface="Arial" panose="020B0604020202020204" pitchFamily="34" charset="0"/>
              </a:rPr>
              <a:t>10:3(3:1)   24.7.2019 </a:t>
            </a:r>
            <a:r>
              <a:rPr lang="cs-CZ" sz="1100" dirty="0">
                <a:highlight>
                  <a:srgbClr val="FDCBCF"/>
                </a:highlight>
                <a:latin typeface="Arial Black" panose="020B0A04020102020204" pitchFamily="34" charset="0"/>
                <a:ea typeface="Calibri" panose="020F0502020204030204" pitchFamily="34" charset="0"/>
                <a:cs typeface="Arial" panose="020B0604020202020204" pitchFamily="34" charset="0"/>
              </a:rPr>
              <a:t>přátelský zápas</a:t>
            </a: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Ve 30° teplu to pro hráče nebyl určitě lehký zápas. Navíc naše sestava nebyla už tak početná jako v předchozích 2 zápasech. Můžou za to dovolené, pracovní povinnosti a dostavila se i zranění. Nejvíce se to projevilo v obranném rozestavení, kde trenéři museli improvizovat. Soupeř, účastník druhé nejvyšší soutěže organizované Středočeským svazem, odolával do závěru první půle. Po změně stran jsme dění na hřišti zcela ovládli a především rychlost byla naší hlavní devizou. V pohodě jsme si zastříleli a početnou diváckou kulisu potěšili brankovým ohňostrojem. Na druhou stranu by se ale na hře našly i nedostatky. Očima trenérů chyběl hře větší důraz, pozdě jsme k soupeři přistupovali a nechávali ho až příliš snadno dostávat do blízkosti naší šestnáctky. </a:t>
            </a: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Branky:</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J.Vokoun</a:t>
            </a:r>
            <a:r>
              <a:rPr lang="cs-CZ" sz="1000" b="0" dirty="0">
                <a:latin typeface="Arial" panose="020B0604020202020204" pitchFamily="34" charset="0"/>
                <a:ea typeface="Calibri" panose="020F0502020204030204" pitchFamily="34" charset="0"/>
                <a:cs typeface="Arial" panose="020B0604020202020204" pitchFamily="34" charset="0"/>
              </a:rPr>
              <a:t> 3, </a:t>
            </a:r>
            <a:r>
              <a:rPr lang="cs-CZ" sz="1000" b="0" dirty="0" err="1">
                <a:latin typeface="Arial" panose="020B0604020202020204" pitchFamily="34" charset="0"/>
                <a:ea typeface="Calibri" panose="020F0502020204030204" pitchFamily="34" charset="0"/>
                <a:cs typeface="Arial" panose="020B0604020202020204" pitchFamily="34" charset="0"/>
              </a:rPr>
              <a:t>J.Pícha</a:t>
            </a:r>
            <a:r>
              <a:rPr lang="cs-CZ" sz="1000" b="0" dirty="0">
                <a:latin typeface="Arial" panose="020B0604020202020204" pitchFamily="34" charset="0"/>
                <a:ea typeface="Calibri" panose="020F0502020204030204" pitchFamily="34" charset="0"/>
                <a:cs typeface="Arial" panose="020B0604020202020204" pitchFamily="34" charset="0"/>
              </a:rPr>
              <a:t> 2, </a:t>
            </a:r>
            <a:r>
              <a:rPr lang="cs-CZ" sz="1000" b="0" dirty="0" err="1">
                <a:latin typeface="Arial" panose="020B0604020202020204" pitchFamily="34" charset="0"/>
                <a:ea typeface="Calibri" panose="020F0502020204030204" pitchFamily="34" charset="0"/>
                <a:cs typeface="Arial" panose="020B0604020202020204" pitchFamily="34" charset="0"/>
              </a:rPr>
              <a:t>A.Brůža</a:t>
            </a:r>
            <a:r>
              <a:rPr lang="cs-CZ" sz="1000" b="0" dirty="0">
                <a:latin typeface="Arial" panose="020B0604020202020204" pitchFamily="34" charset="0"/>
                <a:ea typeface="Calibri" panose="020F0502020204030204" pitchFamily="34" charset="0"/>
                <a:cs typeface="Arial" panose="020B0604020202020204" pitchFamily="34" charset="0"/>
              </a:rPr>
              <a:t> 1, </a:t>
            </a:r>
            <a:r>
              <a:rPr lang="cs-CZ" sz="1000" b="0" dirty="0" err="1">
                <a:latin typeface="Arial" panose="020B0604020202020204" pitchFamily="34" charset="0"/>
                <a:ea typeface="Calibri" panose="020F0502020204030204" pitchFamily="34" charset="0"/>
                <a:cs typeface="Arial" panose="020B0604020202020204" pitchFamily="34" charset="0"/>
              </a:rPr>
              <a:t>T.Písař</a:t>
            </a:r>
            <a:r>
              <a:rPr lang="cs-CZ" sz="1000" b="0" dirty="0">
                <a:latin typeface="Arial" panose="020B0604020202020204" pitchFamily="34" charset="0"/>
                <a:ea typeface="Calibri" panose="020F0502020204030204" pitchFamily="34" charset="0"/>
                <a:cs typeface="Arial" panose="020B0604020202020204" pitchFamily="34" charset="0"/>
              </a:rPr>
              <a:t> 1, </a:t>
            </a:r>
            <a:r>
              <a:rPr lang="cs-CZ" sz="1000" b="0" dirty="0" err="1">
                <a:latin typeface="Arial" panose="020B0604020202020204" pitchFamily="34" charset="0"/>
                <a:ea typeface="Calibri" panose="020F0502020204030204" pitchFamily="34" charset="0"/>
                <a:cs typeface="Arial" panose="020B0604020202020204" pitchFamily="34" charset="0"/>
              </a:rPr>
              <a:t>R.Slanička</a:t>
            </a:r>
            <a:r>
              <a:rPr lang="cs-CZ" sz="1000" b="0" dirty="0">
                <a:latin typeface="Arial" panose="020B0604020202020204" pitchFamily="34" charset="0"/>
                <a:ea typeface="Calibri" panose="020F0502020204030204" pitchFamily="34" charset="0"/>
                <a:cs typeface="Arial" panose="020B0604020202020204" pitchFamily="34" charset="0"/>
              </a:rPr>
              <a:t> 1, </a:t>
            </a:r>
          </a:p>
          <a:p>
            <a:pPr>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J.Prieložný</a:t>
            </a:r>
            <a:r>
              <a:rPr lang="cs-CZ" sz="1000" b="0" dirty="0">
                <a:latin typeface="Arial" panose="020B0604020202020204" pitchFamily="34" charset="0"/>
                <a:ea typeface="Calibri" panose="020F0502020204030204" pitchFamily="34" charset="0"/>
                <a:cs typeface="Arial" panose="020B0604020202020204" pitchFamily="34" charset="0"/>
              </a:rPr>
              <a:t> 1, </a:t>
            </a:r>
            <a:r>
              <a:rPr lang="cs-CZ" sz="1000" b="0" dirty="0" err="1">
                <a:latin typeface="Arial" panose="020B0604020202020204" pitchFamily="34" charset="0"/>
                <a:ea typeface="Calibri" panose="020F0502020204030204" pitchFamily="34" charset="0"/>
                <a:cs typeface="Arial" panose="020B0604020202020204" pitchFamily="34" charset="0"/>
              </a:rPr>
              <a:t>D.Mrázek</a:t>
            </a:r>
            <a:r>
              <a:rPr lang="cs-CZ" sz="1000" b="0" dirty="0">
                <a:latin typeface="Arial" panose="020B0604020202020204" pitchFamily="34" charset="0"/>
                <a:ea typeface="Calibri" panose="020F0502020204030204" pitchFamily="34" charset="0"/>
                <a:cs typeface="Arial" panose="020B0604020202020204" pitchFamily="34" charset="0"/>
              </a:rPr>
              <a:t> 1</a:t>
            </a: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Sestava: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T.Kysela-J.Neuman</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J.Prieložný</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J.Pícha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D.Mencl-J.Slavíček</a:t>
            </a:r>
            <a:r>
              <a:rPr lang="cs-CZ" sz="1000" b="0" dirty="0">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D.Mrázek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R.Slanička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J.Vokoun</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A.Brůža-T.Písař</a:t>
            </a:r>
            <a:endParaRPr lang="cs-CZ" sz="10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Střídající</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D.Brandejs</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D.Beruška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R.Feko</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K.Horváth</a:t>
            </a:r>
            <a:endParaRPr lang="cs-CZ" sz="10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Trenéři:</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J.Ransdorf</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P.Hoznédl</a:t>
            </a:r>
            <a:endParaRPr lang="cs-CZ" sz="10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Rozhodčí:</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M.Šíma-J.Šíma</a:t>
            </a:r>
            <a:r>
              <a:rPr lang="cs-CZ" sz="1000" b="0" dirty="0">
                <a:latin typeface="Arial" panose="020B0604020202020204" pitchFamily="34" charset="0"/>
                <a:ea typeface="Calibri" panose="020F0502020204030204" pitchFamily="34" charset="0"/>
                <a:cs typeface="Arial" panose="020B0604020202020204" pitchFamily="34" charset="0"/>
              </a:rPr>
              <a:t>  </a:t>
            </a:r>
            <a:endParaRPr lang="cs-CZ"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Obdélník 6">
            <a:extLst>
              <a:ext uri="{FF2B5EF4-FFF2-40B4-BE49-F238E27FC236}">
                <a16:creationId xmlns:a16="http://schemas.microsoft.com/office/drawing/2014/main" id="{C5217B06-9DC4-4C23-B397-562183E12FFC}"/>
              </a:ext>
            </a:extLst>
          </p:cNvPr>
          <p:cNvSpPr/>
          <p:nvPr/>
        </p:nvSpPr>
        <p:spPr>
          <a:xfrm>
            <a:off x="5481802" y="4326798"/>
            <a:ext cx="4599294" cy="2749086"/>
          </a:xfrm>
          <a:prstGeom prst="rect">
            <a:avLst/>
          </a:prstGeom>
        </p:spPr>
        <p:txBody>
          <a:bodyPr wrap="square">
            <a:spAutoFit/>
          </a:bodyPr>
          <a:lstStyle/>
          <a:p>
            <a:pPr algn="ctr">
              <a:lnSpc>
                <a:spcPct val="107000"/>
              </a:lnSpc>
              <a:spcAft>
                <a:spcPts val="0"/>
              </a:spcAft>
            </a:pPr>
            <a:r>
              <a:rPr lang="cs-CZ" sz="1600" dirty="0">
                <a:highlight>
                  <a:srgbClr val="00FFFF"/>
                </a:highlight>
                <a:latin typeface="Arial Black" panose="020B0A04020102020204" pitchFamily="34" charset="0"/>
                <a:ea typeface="Calibri" panose="020F0502020204030204" pitchFamily="34" charset="0"/>
                <a:cs typeface="Arial" panose="020B0604020202020204" pitchFamily="34" charset="0"/>
              </a:rPr>
              <a:t>SK Štětí – SK Roudnice </a:t>
            </a:r>
            <a:r>
              <a:rPr lang="cs-CZ" sz="1600" dirty="0" err="1">
                <a:highlight>
                  <a:srgbClr val="00FFFF"/>
                </a:highlight>
                <a:latin typeface="Arial Black" panose="020B0A04020102020204" pitchFamily="34" charset="0"/>
                <a:ea typeface="Calibri" panose="020F0502020204030204" pitchFamily="34" charset="0"/>
                <a:cs typeface="Arial" panose="020B0604020202020204" pitchFamily="34" charset="0"/>
              </a:rPr>
              <a:t>n.L.</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1600" dirty="0">
                <a:highlight>
                  <a:srgbClr val="00FFFF"/>
                </a:highlight>
                <a:latin typeface="Arial Black" panose="020B0A04020102020204" pitchFamily="34" charset="0"/>
                <a:ea typeface="Calibri" panose="020F0502020204030204" pitchFamily="34" charset="0"/>
                <a:cs typeface="Arial" panose="020B0604020202020204" pitchFamily="34" charset="0"/>
              </a:rPr>
              <a:t>10:4 (4:2)   27.7.2019   přátelský zápas</a:t>
            </a: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Deset branek v síti soupeře, stejně jako ve středu proti Pšovce napovídá, i když to bylo proti soupeřům o 2 třídy níže, že hra dopředu byla šla, ale 7 inkasovaných branek, 3 od Pšovky a dnes 4 od Roudnice </a:t>
            </a:r>
            <a:r>
              <a:rPr lang="cs-CZ" sz="1000" b="0" dirty="0" err="1">
                <a:latin typeface="Arial" panose="020B0604020202020204" pitchFamily="34" charset="0"/>
                <a:ea typeface="Calibri" panose="020F0502020204030204" pitchFamily="34" charset="0"/>
                <a:cs typeface="Arial" panose="020B0604020202020204" pitchFamily="34" charset="0"/>
              </a:rPr>
              <a:t>n.L.</a:t>
            </a:r>
            <a:r>
              <a:rPr lang="cs-CZ" sz="1000" b="0" dirty="0">
                <a:latin typeface="Arial" panose="020B0604020202020204" pitchFamily="34" charset="0"/>
                <a:ea typeface="Calibri" panose="020F0502020204030204" pitchFamily="34" charset="0"/>
                <a:cs typeface="Arial" panose="020B0604020202020204" pitchFamily="34" charset="0"/>
              </a:rPr>
              <a:t> , zase napovídají, že obraná fáze není nejlepší. Hra dozadu se netýká jen obránců. Věřme, že až se do mužstva vrátí 4 absentující stopeři, že to bude lepší.</a:t>
            </a: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u="sng" dirty="0">
                <a:latin typeface="Arial" panose="020B0604020202020204" pitchFamily="34" charset="0"/>
                <a:ea typeface="Calibri" panose="020F0502020204030204" pitchFamily="34" charset="0"/>
                <a:cs typeface="Arial" panose="020B0604020202020204" pitchFamily="34" charset="0"/>
              </a:rPr>
              <a:t>Branky</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J.Pícha</a:t>
            </a:r>
            <a:r>
              <a:rPr lang="cs-CZ" sz="1000" b="0" dirty="0">
                <a:latin typeface="Arial" panose="020B0604020202020204" pitchFamily="34" charset="0"/>
                <a:ea typeface="Calibri" panose="020F0502020204030204" pitchFamily="34" charset="0"/>
                <a:cs typeface="Arial" panose="020B0604020202020204" pitchFamily="34" charset="0"/>
              </a:rPr>
              <a:t> 4, </a:t>
            </a:r>
            <a:r>
              <a:rPr lang="cs-CZ" sz="1000" b="0" dirty="0" err="1">
                <a:latin typeface="Arial" panose="020B0604020202020204" pitchFamily="34" charset="0"/>
                <a:ea typeface="Calibri" panose="020F0502020204030204" pitchFamily="34" charset="0"/>
                <a:cs typeface="Arial" panose="020B0604020202020204" pitchFamily="34" charset="0"/>
              </a:rPr>
              <a:t>J.Slavíček</a:t>
            </a:r>
            <a:r>
              <a:rPr lang="cs-CZ" sz="1000" b="0" dirty="0">
                <a:latin typeface="Arial" panose="020B0604020202020204" pitchFamily="34" charset="0"/>
                <a:ea typeface="Calibri" panose="020F0502020204030204" pitchFamily="34" charset="0"/>
                <a:cs typeface="Arial" panose="020B0604020202020204" pitchFamily="34" charset="0"/>
              </a:rPr>
              <a:t> 2, </a:t>
            </a:r>
            <a:r>
              <a:rPr lang="cs-CZ" sz="1000" b="0" dirty="0" err="1">
                <a:latin typeface="Arial" panose="020B0604020202020204" pitchFamily="34" charset="0"/>
                <a:ea typeface="Calibri" panose="020F0502020204030204" pitchFamily="34" charset="0"/>
                <a:cs typeface="Arial" panose="020B0604020202020204" pitchFamily="34" charset="0"/>
              </a:rPr>
              <a:t>R.Slanička</a:t>
            </a:r>
            <a:r>
              <a:rPr lang="cs-CZ" sz="1000" b="0" dirty="0">
                <a:latin typeface="Arial" panose="020B0604020202020204" pitchFamily="34" charset="0"/>
                <a:ea typeface="Calibri" panose="020F0502020204030204" pitchFamily="34" charset="0"/>
                <a:cs typeface="Arial" panose="020B0604020202020204" pitchFamily="34" charset="0"/>
              </a:rPr>
              <a:t> 2 (1 z penalty), </a:t>
            </a:r>
            <a:r>
              <a:rPr lang="cs-CZ" sz="1000" b="0" dirty="0" err="1">
                <a:latin typeface="Arial" panose="020B0604020202020204" pitchFamily="34" charset="0"/>
                <a:ea typeface="Calibri" panose="020F0502020204030204" pitchFamily="34" charset="0"/>
                <a:cs typeface="Arial" panose="020B0604020202020204" pitchFamily="34" charset="0"/>
              </a:rPr>
              <a:t>K.Horváth</a:t>
            </a:r>
            <a:r>
              <a:rPr lang="cs-CZ" sz="1000" b="0" dirty="0">
                <a:latin typeface="Arial" panose="020B0604020202020204" pitchFamily="34" charset="0"/>
                <a:ea typeface="Calibri" panose="020F0502020204030204" pitchFamily="34" charset="0"/>
                <a:cs typeface="Arial" panose="020B0604020202020204" pitchFamily="34" charset="0"/>
              </a:rPr>
              <a:t> 1, </a:t>
            </a: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J.Vokoun</a:t>
            </a:r>
            <a:r>
              <a:rPr lang="cs-CZ" sz="1000" b="0" dirty="0">
                <a:latin typeface="Arial" panose="020B0604020202020204" pitchFamily="34" charset="0"/>
                <a:ea typeface="Calibri" panose="020F0502020204030204" pitchFamily="34" charset="0"/>
                <a:cs typeface="Arial" panose="020B0604020202020204" pitchFamily="34" charset="0"/>
              </a:rPr>
              <a:t> 1</a:t>
            </a: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Sestava: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T.Kysela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K.Horváth</a:t>
            </a:r>
            <a:r>
              <a:rPr lang="cs-CZ" sz="1000" b="0" dirty="0">
                <a:latin typeface="Arial" panose="020B0604020202020204" pitchFamily="34" charset="0"/>
                <a:ea typeface="Calibri" panose="020F0502020204030204" pitchFamily="34" charset="0"/>
                <a:cs typeface="Arial" panose="020B0604020202020204" pitchFamily="34" charset="0"/>
              </a:rPr>
              <a:t>(18.D.Mrázek),</a:t>
            </a:r>
            <a:r>
              <a:rPr lang="cs-CZ" sz="1000" b="0" dirty="0" err="1">
                <a:latin typeface="Arial" panose="020B0604020202020204" pitchFamily="34" charset="0"/>
                <a:ea typeface="Calibri" panose="020F0502020204030204" pitchFamily="34" charset="0"/>
                <a:cs typeface="Arial" panose="020B0604020202020204" pitchFamily="34" charset="0"/>
              </a:rPr>
              <a:t>J.Neuman</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J.Prieložný</a:t>
            </a:r>
            <a:r>
              <a:rPr lang="cs-CZ" sz="1000" b="0" dirty="0">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D.Mencl</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J.Slavíček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J.Pícha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J.Vokoun</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R.Slanička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A.Brůža</a:t>
            </a:r>
            <a:r>
              <a:rPr lang="cs-CZ" sz="1000" b="0" dirty="0">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D.Brandejs</a:t>
            </a:r>
            <a:endParaRPr lang="cs-CZ" sz="10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00" b="0" u="sng" dirty="0" err="1">
                <a:latin typeface="Arial" panose="020B0604020202020204" pitchFamily="34" charset="0"/>
                <a:ea typeface="Calibri" panose="020F0502020204030204" pitchFamily="34" charset="0"/>
                <a:cs typeface="Arial" panose="020B0604020202020204" pitchFamily="34" charset="0"/>
              </a:rPr>
              <a:t>Sřídající</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R.Feko</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F.Podhorský</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D.Beruška</a:t>
            </a:r>
            <a:endParaRPr lang="cs-CZ" sz="10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Trenér</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J.Ransdorf</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P.Hoznédl</a:t>
            </a:r>
            <a:endParaRPr lang="cs-CZ" sz="1000" b="0" dirty="0">
              <a:latin typeface="Arial" panose="020B0604020202020204" pitchFamily="34" charset="0"/>
              <a:ea typeface="Calibri" panose="020F0502020204030204" pitchFamily="34" charset="0"/>
              <a:cs typeface="Arial" panose="020B0604020202020204" pitchFamily="34" charset="0"/>
            </a:endParaRPr>
          </a:p>
          <a:p>
            <a:r>
              <a:rPr lang="cs-CZ" sz="1000" b="0" u="sng" dirty="0">
                <a:latin typeface="Arial" panose="020B0604020202020204" pitchFamily="34" charset="0"/>
                <a:ea typeface="Calibri" panose="020F0502020204030204" pitchFamily="34" charset="0"/>
                <a:cs typeface="Arial" panose="020B0604020202020204" pitchFamily="34" charset="0"/>
              </a:rPr>
              <a:t>Rozhodčí:</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J.Holec-M.Toráč</a:t>
            </a:r>
            <a:endParaRPr lang="cs-CZ" sz="1000" b="0" dirty="0">
              <a:latin typeface="Arial" panose="020B0604020202020204" pitchFamily="34" charset="0"/>
              <a:ea typeface="Calibri" panose="020F050202020403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F452307A-0B61-44DC-AF4C-16668973D4D4}"/>
              </a:ext>
            </a:extLst>
          </p:cNvPr>
          <p:cNvSpPr txBox="1"/>
          <p:nvPr/>
        </p:nvSpPr>
        <p:spPr>
          <a:xfrm>
            <a:off x="5391358" y="91108"/>
            <a:ext cx="4689738" cy="461665"/>
          </a:xfrm>
          <a:prstGeom prst="rect">
            <a:avLst/>
          </a:prstGeom>
          <a:pattFill prst="dashHorz">
            <a:fgClr>
              <a:srgbClr val="99FFCC"/>
            </a:fgClr>
            <a:bgClr>
              <a:schemeClr val="bg1"/>
            </a:bgClr>
          </a:pattFill>
          <a:effectLst>
            <a:glow rad="101600">
              <a:srgbClr val="FFFF66">
                <a:alpha val="40000"/>
              </a:srgbClr>
            </a:glow>
            <a:softEdge rad="0"/>
          </a:effectLst>
        </p:spPr>
        <p:txBody>
          <a:bodyPr wrap="square" rtlCol="0">
            <a:spAutoFit/>
          </a:bodyPr>
          <a:lstStyle/>
          <a:p>
            <a:pPr algn="ctr"/>
            <a:r>
              <a:rPr lang="cs-CZ" sz="2400" dirty="0">
                <a:solidFill>
                  <a:srgbClr val="000099"/>
                </a:solidFill>
                <a:latin typeface="Arial Black" panose="020B0A04020102020204" pitchFamily="34" charset="0"/>
              </a:rPr>
              <a:t>Letní přáteláky 2</a:t>
            </a:r>
          </a:p>
        </p:txBody>
      </p:sp>
      <p:sp>
        <p:nvSpPr>
          <p:cNvPr id="9" name="TextovéPole 8">
            <a:extLst>
              <a:ext uri="{FF2B5EF4-FFF2-40B4-BE49-F238E27FC236}">
                <a16:creationId xmlns:a16="http://schemas.microsoft.com/office/drawing/2014/main" id="{47218FCA-2E4E-458C-82BC-DED100CAD7CC}"/>
              </a:ext>
            </a:extLst>
          </p:cNvPr>
          <p:cNvSpPr txBox="1"/>
          <p:nvPr/>
        </p:nvSpPr>
        <p:spPr>
          <a:xfrm>
            <a:off x="143993" y="108257"/>
            <a:ext cx="4689738" cy="461665"/>
          </a:xfrm>
          <a:prstGeom prst="rect">
            <a:avLst/>
          </a:prstGeom>
          <a:pattFill prst="dashHorz">
            <a:fgClr>
              <a:srgbClr val="FFFF00"/>
            </a:fgClr>
            <a:bgClr>
              <a:schemeClr val="bg1"/>
            </a:bgClr>
          </a:pattFill>
          <a:effectLst>
            <a:glow rad="101600">
              <a:srgbClr val="FF0066">
                <a:alpha val="40000"/>
              </a:srgbClr>
            </a:glow>
            <a:softEdge rad="0"/>
          </a:effectLst>
        </p:spPr>
        <p:txBody>
          <a:bodyPr wrap="square" rtlCol="0">
            <a:spAutoFit/>
          </a:bodyPr>
          <a:lstStyle/>
          <a:p>
            <a:pPr algn="ctr"/>
            <a:r>
              <a:rPr lang="cs-CZ" sz="2400" dirty="0">
                <a:solidFill>
                  <a:srgbClr val="000099"/>
                </a:solidFill>
                <a:latin typeface="Arial Black" panose="020B0A04020102020204" pitchFamily="34" charset="0"/>
              </a:rPr>
              <a:t>Letní přáteláky 1</a:t>
            </a:r>
          </a:p>
        </p:txBody>
      </p:sp>
    </p:spTree>
    <p:extLst>
      <p:ext uri="{BB962C8B-B14F-4D97-AF65-F5344CB8AC3E}">
        <p14:creationId xmlns:p14="http://schemas.microsoft.com/office/powerpoint/2010/main" val="1182956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1944192" y="7004456"/>
            <a:ext cx="432048"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42</a:t>
            </a:r>
          </a:p>
        </p:txBody>
      </p:sp>
      <p:sp>
        <p:nvSpPr>
          <p:cNvPr id="12" name="TextovéPole 11"/>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a:t>
            </a:r>
          </a:p>
        </p:txBody>
      </p:sp>
      <p:sp>
        <p:nvSpPr>
          <p:cNvPr id="11" name="TextovéPole 10"/>
          <p:cNvSpPr txBox="1"/>
          <p:nvPr/>
        </p:nvSpPr>
        <p:spPr>
          <a:xfrm>
            <a:off x="5472584" y="68451"/>
            <a:ext cx="4594415" cy="6732000"/>
          </a:xfrm>
          <a:prstGeom prst="rect">
            <a:avLst/>
          </a:prstGeom>
          <a:noFill/>
          <a:ln w="57150">
            <a:solidFill>
              <a:schemeClr val="accent2">
                <a:lumMod val="75000"/>
              </a:schemeClr>
            </a:solidFill>
            <a:prstDash val="dash"/>
          </a:ln>
          <a:effectLst>
            <a:innerShdw blurRad="114300">
              <a:prstClr val="black"/>
            </a:innerShdw>
          </a:effectLst>
        </p:spPr>
        <p:txBody>
          <a:bodyPr wrap="square" anchor="t" anchorCtr="0">
            <a:spAutoFit/>
            <a:scene3d>
              <a:camera prst="orthographicFront">
                <a:rot lat="0" lon="0" rev="0"/>
              </a:camera>
              <a:lightRig rig="threePt" dir="t"/>
            </a:scene3d>
            <a:sp3d extrusionH="50800">
              <a:bevelT w="25400" h="95250" prst="softRound"/>
              <a:bevelB w="19050" h="57150" prst="relaxedInset"/>
              <a:contourClr>
                <a:srgbClr val="FFFF00"/>
              </a:contourClr>
            </a:sp3d>
          </a:bodyPr>
          <a:lstStyle/>
          <a:p>
            <a:pPr algn="ctr" eaLnBrk="0" hangingPunct="0">
              <a:defRPr/>
            </a:pPr>
            <a:r>
              <a:rPr lang="cs-CZ" sz="3200" i="1" u="sng" dirty="0">
                <a:ln w="28575" cap="flat">
                  <a:noFill/>
                  <a:prstDash val="solid"/>
                  <a:round/>
                </a:ln>
                <a:solidFill>
                  <a:schemeClr val="accent6">
                    <a:lumMod val="50000"/>
                  </a:schemeClr>
                </a:solidFill>
                <a:effectLst>
                  <a:outerShdw blurRad="50800" dist="38100" dir="10800000" algn="r" rotWithShape="0">
                    <a:srgbClr val="FFC000">
                      <a:alpha val="40000"/>
                    </a:srgbClr>
                  </a:outerShdw>
                </a:effectLst>
                <a:latin typeface="Bahnschrift SemiBold Condensed" panose="020B0502040204020203" pitchFamily="34" charset="0"/>
                <a:ea typeface="Yu Gothic UI Semibold" panose="020B0700000000000000" pitchFamily="34" charset="-128"/>
                <a:cs typeface="Miriam" panose="020B0502050101010101" pitchFamily="34" charset="-79"/>
              </a:rPr>
              <a:t>Vážení sportovní přátelé</a:t>
            </a:r>
          </a:p>
          <a:p>
            <a:pPr algn="just" eaLnBrk="0" hangingPunct="0">
              <a:defRPr/>
            </a:pPr>
            <a:r>
              <a:rPr lang="cs-CZ" sz="1300" i="1" dirty="0">
                <a:latin typeface="Arial" pitchFamily="34" charset="0"/>
                <a:cs typeface="Arial" pitchFamily="34" charset="0"/>
              </a:rPr>
              <a:t>     </a:t>
            </a:r>
            <a:r>
              <a:rPr lang="cs-CZ" sz="1300" i="1" dirty="0">
                <a:solidFill>
                  <a:srgbClr val="FF0000"/>
                </a:solidFill>
                <a:latin typeface="Arial" pitchFamily="34" charset="0"/>
                <a:cs typeface="Arial" pitchFamily="34" charset="0"/>
              </a:rPr>
              <a:t>vítáme všechny přátele dobrého fotbalu. Nová sezóna otevřela brány fotbalových stadionů a roztočila kolotoč mistrovských zápasů. Letní přestávka byla krátká a mužstva už v první polovině července zahajovalo přípravu na nový ročník. Nejinak tomu bylo i v našem oddíle. Osm oddílů od staré gardy až po </a:t>
            </a:r>
            <a:r>
              <a:rPr lang="cs-CZ" sz="1300" i="1" dirty="0" err="1">
                <a:solidFill>
                  <a:srgbClr val="FF0000"/>
                </a:solidFill>
                <a:latin typeface="Arial" pitchFamily="34" charset="0"/>
                <a:cs typeface="Arial" pitchFamily="34" charset="0"/>
              </a:rPr>
              <a:t>minipřípravku</a:t>
            </a:r>
            <a:r>
              <a:rPr lang="cs-CZ" sz="1300" i="1" dirty="0">
                <a:solidFill>
                  <a:srgbClr val="FF0000"/>
                </a:solidFill>
                <a:latin typeface="Arial" pitchFamily="34" charset="0"/>
                <a:cs typeface="Arial" pitchFamily="34" charset="0"/>
              </a:rPr>
              <a:t> čeká v roce 2019/2020 bohatý program na všech úrovních a  v různých soutěžích. Především to jsou mistrovské soutěže řízené krajem a okresem. Dorost bude hrát krajský přebor, starší žáci okresní a 3 mužstva přípravek se zúčastní zápasů okresních. Podrobnosti o všech kolektivech se dozvíte na dalších stránkách zpravodaje, ve kterém se Vám i letos budeme snažit poskytnout co nejvíce informací, jak o výsledcích tak i aktualitách klubu. Všichni poctiví čtenáři budou zasvěceni do činnosti a v každém vydání se dozvíte a o aktuálním postavení. </a:t>
            </a:r>
          </a:p>
          <a:p>
            <a:pPr algn="just" eaLnBrk="0" hangingPunct="0">
              <a:defRPr/>
            </a:pPr>
            <a:r>
              <a:rPr lang="cs-CZ" sz="1300" i="1" dirty="0">
                <a:solidFill>
                  <a:srgbClr val="FF0000"/>
                </a:solidFill>
                <a:latin typeface="Arial" pitchFamily="34" charset="0"/>
                <a:cs typeface="Arial" pitchFamily="34" charset="0"/>
              </a:rPr>
              <a:t>         Když jsme se s Vámi v červnu loučili po posledním zápase  se Srbicemi, tak nám patřilo 5. místo a žila  naděje ještě i na místo 4, které nakonec i vyšlo.   Fanoušci opouštěli městský stadion a nebyl nikdo, kdo by uvažoval, že se v srpnu tohoto roku půjde ve Štětí na divizní fotbal dospělých. Dnes se ale můžeme přiznat, že v oddíle už byla malá skupina funkcionářů, kteří s touto možností pracovali. Jaká to byla detektivní zápletka se dozvíte na straně 11 a určitě stojí zato si to přečíst. Ano, ozývaly se hlasy typu “Co v té divizi chcete dělat. Vždyť jste skončili až na 4. místě. Nemáte kvalitní kádr“. </a:t>
            </a:r>
            <a:r>
              <a:rPr lang="cs-CZ" sz="1300" i="1" dirty="0" err="1">
                <a:solidFill>
                  <a:srgbClr val="FF0000"/>
                </a:solidFill>
                <a:latin typeface="Arial" pitchFamily="34" charset="0"/>
                <a:cs typeface="Arial" pitchFamily="34" charset="0"/>
              </a:rPr>
              <a:t>Atd</a:t>
            </a:r>
            <a:r>
              <a:rPr lang="cs-CZ" sz="1300" i="1" dirty="0">
                <a:solidFill>
                  <a:srgbClr val="FF0000"/>
                </a:solidFill>
                <a:latin typeface="Arial" pitchFamily="34" charset="0"/>
                <a:cs typeface="Arial" pitchFamily="34" charset="0"/>
              </a:rPr>
              <a:t>, atd. Rozhodnutí, zda to bereme, muselo padnout během 2 dnů. Nakonec jsme řekli ano a pustili se do přípravy týmu .  Kádr je doplněn. Přišlo</a:t>
            </a:r>
          </a:p>
        </p:txBody>
      </p:sp>
      <p:cxnSp>
        <p:nvCxnSpPr>
          <p:cNvPr id="4" name="Přímá spojnice se šipkou 3">
            <a:extLst>
              <a:ext uri="{FF2B5EF4-FFF2-40B4-BE49-F238E27FC236}">
                <a16:creationId xmlns:a16="http://schemas.microsoft.com/office/drawing/2014/main" id="{9052137C-D79E-45B6-8E97-15D17F5359D8}"/>
              </a:ext>
            </a:extLst>
          </p:cNvPr>
          <p:cNvCxnSpPr/>
          <p:nvPr/>
        </p:nvCxnSpPr>
        <p:spPr bwMode="auto">
          <a:xfrm>
            <a:off x="8712944" y="7004456"/>
            <a:ext cx="936104" cy="0"/>
          </a:xfrm>
          <a:prstGeom prst="straightConnector1">
            <a:avLst/>
          </a:prstGeom>
          <a:noFill/>
          <a:ln w="15875" cap="flat" cmpd="sng" algn="ctr">
            <a:solidFill>
              <a:schemeClr val="tx1"/>
            </a:solidFill>
            <a:prstDash val="solid"/>
            <a:round/>
            <a:headEnd type="none" w="med" len="med"/>
            <a:tailEnd type="triangle"/>
          </a:ln>
          <a:effectLst>
            <a:outerShdw dist="45791" dir="2021404" algn="ctr" rotWithShape="0">
              <a:srgbClr val="9999FF"/>
            </a:outerShdw>
          </a:effectLst>
        </p:spPr>
      </p:cxnSp>
      <p:sp>
        <p:nvSpPr>
          <p:cNvPr id="2" name="TextovéPole 1"/>
          <p:cNvSpPr txBox="1"/>
          <p:nvPr/>
        </p:nvSpPr>
        <p:spPr>
          <a:xfrm>
            <a:off x="71984" y="3547492"/>
            <a:ext cx="4752528" cy="3293209"/>
          </a:xfrm>
          <a:prstGeom prst="rect">
            <a:avLst/>
          </a:prstGeom>
          <a:blipFill>
            <a:blip r:embed="rId2"/>
            <a:tile tx="0" ty="0" sx="100000" sy="100000" flip="none" algn="tl"/>
          </a:blipFill>
          <a:effectLst>
            <a:glow rad="101600">
              <a:srgbClr val="FFFF66">
                <a:alpha val="40000"/>
              </a:srgbClr>
            </a:glow>
            <a:softEdge rad="241300"/>
          </a:effectLst>
        </p:spPr>
        <p:txBody>
          <a:bodyPr wrap="square" rtlCol="0">
            <a:spAutoFit/>
          </a:bodyPr>
          <a:lstStyle/>
          <a:p>
            <a:pPr algn="ctr"/>
            <a:r>
              <a:rPr lang="cs-CZ" sz="4400" dirty="0">
                <a:ln>
                  <a:solidFill>
                    <a:srgbClr val="3333FF"/>
                  </a:solidFill>
                </a:ln>
                <a:blipFill dpi="0" rotWithShape="1">
                  <a:blip r:embed="rId3">
                    <a:extLst>
                      <a:ext uri="{28A0092B-C50C-407E-A947-70E740481C1C}">
                        <a14:useLocalDpi xmlns:a14="http://schemas.microsoft.com/office/drawing/2010/main" val="0"/>
                      </a:ext>
                    </a:extLst>
                  </a:blip>
                  <a:srcRect/>
                  <a:stretch>
                    <a:fillRect/>
                  </a:stretch>
                </a:blipFill>
                <a:latin typeface="Arial Black" panose="020B0A04020102020204" pitchFamily="34" charset="0"/>
              </a:rPr>
              <a:t>SK Český Brod </a:t>
            </a:r>
          </a:p>
          <a:p>
            <a:pPr algn="ctr"/>
            <a:r>
              <a:rPr lang="cs-CZ" sz="4400" dirty="0">
                <a:ln>
                  <a:solidFill>
                    <a:srgbClr val="3333FF"/>
                  </a:solidFill>
                </a:ln>
                <a:blipFill dpi="0" rotWithShape="1">
                  <a:blip r:embed="rId3">
                    <a:extLst>
                      <a:ext uri="{28A0092B-C50C-407E-A947-70E740481C1C}">
                        <a14:useLocalDpi xmlns:a14="http://schemas.microsoft.com/office/drawing/2010/main" val="0"/>
                      </a:ext>
                    </a:extLst>
                  </a:blip>
                  <a:srcRect/>
                  <a:stretch>
                    <a:fillRect/>
                  </a:stretch>
                </a:blipFill>
                <a:latin typeface="Arial Black" panose="020B0A04020102020204" pitchFamily="34" charset="0"/>
              </a:rPr>
              <a:t>- SK Štětí</a:t>
            </a:r>
          </a:p>
          <a:p>
            <a:pPr algn="ctr"/>
            <a:r>
              <a:rPr lang="cs-CZ" sz="4000" dirty="0">
                <a:solidFill>
                  <a:srgbClr val="FF0000"/>
                </a:solidFill>
                <a:latin typeface="Arial Black" panose="020B0A04020102020204" pitchFamily="34" charset="0"/>
              </a:rPr>
              <a:t>sobota </a:t>
            </a:r>
            <a:endParaRPr lang="cs-CZ" sz="7200" dirty="0">
              <a:ln>
                <a:solidFill>
                  <a:srgbClr val="3333FF"/>
                </a:solidFill>
              </a:ln>
              <a:solidFill>
                <a:srgbClr val="FF0000"/>
              </a:solidFill>
              <a:latin typeface="Arial Black" panose="020B0A04020102020204" pitchFamily="34" charset="0"/>
            </a:endParaRPr>
          </a:p>
          <a:p>
            <a:pPr algn="ctr"/>
            <a:r>
              <a:rPr lang="cs-CZ" sz="4000" dirty="0">
                <a:solidFill>
                  <a:srgbClr val="FF0000"/>
                </a:solidFill>
                <a:latin typeface="Arial Black" panose="020B0A04020102020204" pitchFamily="34" charset="0"/>
              </a:rPr>
              <a:t>24.8.2019 </a:t>
            </a:r>
          </a:p>
          <a:p>
            <a:pPr algn="ctr"/>
            <a:r>
              <a:rPr lang="cs-CZ" sz="4000" dirty="0">
                <a:solidFill>
                  <a:srgbClr val="FF0000"/>
                </a:solidFill>
                <a:latin typeface="Arial Black" panose="020B0A04020102020204" pitchFamily="34" charset="0"/>
              </a:rPr>
              <a:t> 17:00 hod</a:t>
            </a:r>
          </a:p>
        </p:txBody>
      </p:sp>
      <p:sp>
        <p:nvSpPr>
          <p:cNvPr id="3" name="TextovéPole 2"/>
          <p:cNvSpPr txBox="1"/>
          <p:nvPr/>
        </p:nvSpPr>
        <p:spPr>
          <a:xfrm>
            <a:off x="71984" y="163116"/>
            <a:ext cx="4752528" cy="2939266"/>
          </a:xfrm>
          <a:prstGeom prst="rect">
            <a:avLst/>
          </a:prstGeom>
          <a:blipFill dpi="0" rotWithShape="1">
            <a:blip r:embed="rId4">
              <a:alphaModFix amt="90000"/>
            </a:blip>
            <a:srcRect/>
            <a:stretch>
              <a:fillRect/>
            </a:stretch>
          </a:blipFill>
          <a:ln w="53975">
            <a:solidFill>
              <a:srgbClr val="008000"/>
            </a:solidFill>
            <a:prstDash val="dash"/>
          </a:ln>
          <a:effectLst>
            <a:innerShdw blurRad="228600" dir="16200000">
              <a:prstClr val="black">
                <a:alpha val="50000"/>
              </a:prstClr>
            </a:innerShdw>
            <a:softEdge rad="0"/>
          </a:effectLst>
        </p:spPr>
        <p:txBody>
          <a:bodyPr wrap="square" rtlCol="0">
            <a:spAutoFit/>
          </a:bodyPr>
          <a:lstStyle/>
          <a:p>
            <a:pPr algn="ctr"/>
            <a:r>
              <a:rPr lang="cs-CZ" sz="3700" dirty="0">
                <a:ln w="12700">
                  <a:noFill/>
                </a:ln>
                <a:solidFill>
                  <a:srgbClr val="CC0000"/>
                </a:solidFill>
                <a:latin typeface="Modern No. 20" panose="02070704070505020303" pitchFamily="18" charset="0"/>
              </a:rPr>
              <a:t>Pojeďte fandit našemu mužstvu dospělých. K zápasu 4. kola divizní soutěže odjíždí autobus ze stadionu ve 14:15 </a:t>
            </a:r>
          </a:p>
        </p:txBody>
      </p:sp>
      <p:pic>
        <p:nvPicPr>
          <p:cNvPr id="5" name="Obrázek 4" descr="&lt;strong&gt;SK&lt;/strong&gt; &lt;strong&gt;Český&lt;/strong&gt; &lt;strong&gt;Brod&lt;/strong&gt;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016" y="4843636"/>
            <a:ext cx="792088" cy="792088"/>
          </a:xfrm>
          <a:prstGeom prst="rect">
            <a:avLst/>
          </a:prstGeom>
        </p:spPr>
      </p:pic>
    </p:spTree>
    <p:extLst>
      <p:ext uri="{BB962C8B-B14F-4D97-AF65-F5344CB8AC3E}">
        <p14:creationId xmlns:p14="http://schemas.microsoft.com/office/powerpoint/2010/main" val="1854892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4</a:t>
            </a:r>
          </a:p>
        </p:txBody>
      </p:sp>
      <p:sp>
        <p:nvSpPr>
          <p:cNvPr id="10" name="TextovéPole 9"/>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41</a:t>
            </a:r>
          </a:p>
        </p:txBody>
      </p:sp>
      <p:sp>
        <p:nvSpPr>
          <p:cNvPr id="4" name="TextovéPole 3">
            <a:extLst>
              <a:ext uri="{FF2B5EF4-FFF2-40B4-BE49-F238E27FC236}">
                <a16:creationId xmlns:a16="http://schemas.microsoft.com/office/drawing/2014/main" id="{857CFDF1-2B21-45FA-877D-E567F776016C}"/>
              </a:ext>
            </a:extLst>
          </p:cNvPr>
          <p:cNvSpPr txBox="1"/>
          <p:nvPr/>
        </p:nvSpPr>
        <p:spPr>
          <a:xfrm>
            <a:off x="9144992" y="343019"/>
            <a:ext cx="45719" cy="400110"/>
          </a:xfrm>
          <a:prstGeom prst="rect">
            <a:avLst/>
          </a:prstGeom>
          <a:solidFill>
            <a:srgbClr val="99FFCC"/>
          </a:solidFill>
          <a:effectLst>
            <a:glow rad="101600">
              <a:srgbClr val="FFFF66">
                <a:alpha val="40000"/>
              </a:srgbClr>
            </a:glow>
            <a:softEdge rad="241300"/>
          </a:effectLst>
        </p:spPr>
        <p:txBody>
          <a:bodyPr wrap="square" rtlCol="0">
            <a:spAutoFit/>
          </a:bodyPr>
          <a:lstStyle/>
          <a:p>
            <a:pPr algn="ctr"/>
            <a:endParaRPr lang="cs-CZ" sz="2000" dirty="0">
              <a:latin typeface="Arial Black" panose="020B0A04020102020204" pitchFamily="34" charset="0"/>
            </a:endParaRPr>
          </a:p>
        </p:txBody>
      </p:sp>
      <p:sp>
        <p:nvSpPr>
          <p:cNvPr id="8" name="TextovéPole 7">
            <a:extLst>
              <a:ext uri="{FF2B5EF4-FFF2-40B4-BE49-F238E27FC236}">
                <a16:creationId xmlns:a16="http://schemas.microsoft.com/office/drawing/2014/main" id="{706DC78B-0708-48DA-90DB-DA980B203DD3}"/>
              </a:ext>
            </a:extLst>
          </p:cNvPr>
          <p:cNvSpPr txBox="1"/>
          <p:nvPr/>
        </p:nvSpPr>
        <p:spPr>
          <a:xfrm>
            <a:off x="143992" y="107169"/>
            <a:ext cx="4594415" cy="6848029"/>
          </a:xfrm>
          <a:prstGeom prst="rect">
            <a:avLst/>
          </a:prstGeom>
          <a:noFill/>
          <a:ln w="57150">
            <a:solidFill>
              <a:schemeClr val="accent2">
                <a:lumMod val="75000"/>
              </a:schemeClr>
            </a:solidFill>
            <a:prstDash val="dash"/>
          </a:ln>
          <a:effectLst>
            <a:innerShdw blurRad="114300">
              <a:prstClr val="black"/>
            </a:innerShdw>
          </a:effectLst>
        </p:spPr>
        <p:txBody>
          <a:bodyPr wrap="square" anchor="t" anchorCtr="0">
            <a:spAutoFit/>
            <a:scene3d>
              <a:camera prst="orthographicFront">
                <a:rot lat="0" lon="0" rev="0"/>
              </a:camera>
              <a:lightRig rig="threePt" dir="t"/>
            </a:scene3d>
            <a:sp3d extrusionH="50800">
              <a:bevelT w="25400" h="95250" prst="softRound"/>
              <a:bevelB w="19050" h="57150" prst="relaxedInset"/>
              <a:contourClr>
                <a:srgbClr val="FFFF00"/>
              </a:contourClr>
            </a:sp3d>
          </a:bodyPr>
          <a:lstStyle/>
          <a:p>
            <a:pPr algn="just" eaLnBrk="0" hangingPunct="0">
              <a:defRPr/>
            </a:pPr>
            <a:r>
              <a:rPr lang="cs-CZ" sz="1300" i="1" dirty="0">
                <a:solidFill>
                  <a:srgbClr val="FF0000"/>
                </a:solidFill>
                <a:latin typeface="Arial" pitchFamily="34" charset="0"/>
                <a:cs typeface="Arial" pitchFamily="34" charset="0"/>
              </a:rPr>
              <a:t>několik nových hráčů, o jejichž fotbalovém životě se v dnešním zpravodaji dočtete.  Do soutěže jsme vstoupili už před týdnem na hřišti jednoho z favoritů v Souši, a i když jsme prohráli vysoko 4:1, tak se za předvedený výkon stydět nemusíme. Domácí jsme výkonem překvapili a nebýt slabé střelecké produktivity a dvou penalt proti našemu týmu, tak se klidně mohlo konat i překvapení. Na druhou stranu jsme si dokázali, že hrát se dá s každým. Už dnes to budeme chtít potvrdit a získat první divizní body. Během krátké doby je to naše třetí nováčkovská účast v divizi a věříme, že do třetice to vyjde a účast v této soutěži si zajistíme i pro </a:t>
            </a:r>
            <a:r>
              <a:rPr lang="cs-CZ" sz="1300" i="1" dirty="0" err="1">
                <a:solidFill>
                  <a:srgbClr val="FF0000"/>
                </a:solidFill>
                <a:latin typeface="Arial" pitchFamily="34" charset="0"/>
                <a:cs typeface="Arial" pitchFamily="34" charset="0"/>
              </a:rPr>
              <a:t>přístí</a:t>
            </a:r>
            <a:r>
              <a:rPr lang="cs-CZ" sz="1300" i="1" dirty="0">
                <a:solidFill>
                  <a:srgbClr val="FF0000"/>
                </a:solidFill>
                <a:latin typeface="Arial" pitchFamily="34" charset="0"/>
                <a:cs typeface="Arial" pitchFamily="34" charset="0"/>
              </a:rPr>
              <a:t> rok. U trenérského kormidla zůstává dvojice Jiří </a:t>
            </a:r>
            <a:r>
              <a:rPr lang="cs-CZ" sz="1300" i="1" dirty="0" err="1">
                <a:solidFill>
                  <a:srgbClr val="FF0000"/>
                </a:solidFill>
                <a:latin typeface="Arial" pitchFamily="34" charset="0"/>
                <a:cs typeface="Arial" pitchFamily="34" charset="0"/>
              </a:rPr>
              <a:t>Ransdorf</a:t>
            </a:r>
            <a:r>
              <a:rPr lang="cs-CZ" sz="1300" i="1" dirty="0">
                <a:solidFill>
                  <a:srgbClr val="FF0000"/>
                </a:solidFill>
                <a:latin typeface="Arial" pitchFamily="34" charset="0"/>
                <a:cs typeface="Arial" pitchFamily="34" charset="0"/>
              </a:rPr>
              <a:t>, Pavel </a:t>
            </a:r>
            <a:r>
              <a:rPr lang="cs-CZ" sz="1300" i="1" dirty="0" err="1">
                <a:solidFill>
                  <a:srgbClr val="FF0000"/>
                </a:solidFill>
                <a:latin typeface="Arial" pitchFamily="34" charset="0"/>
                <a:cs typeface="Arial" pitchFamily="34" charset="0"/>
              </a:rPr>
              <a:t>Hoznédl</a:t>
            </a:r>
            <a:r>
              <a:rPr lang="cs-CZ" sz="1300" i="1" dirty="0">
                <a:solidFill>
                  <a:srgbClr val="FF0000"/>
                </a:solidFill>
                <a:latin typeface="Arial" pitchFamily="34" charset="0"/>
                <a:cs typeface="Arial" pitchFamily="34" charset="0"/>
              </a:rPr>
              <a:t>. Oba to jsou </a:t>
            </a:r>
            <a:r>
              <a:rPr lang="cs-CZ" sz="1300" i="1" dirty="0" err="1">
                <a:solidFill>
                  <a:srgbClr val="FF0000"/>
                </a:solidFill>
                <a:latin typeface="Arial" pitchFamily="34" charset="0"/>
                <a:cs typeface="Arial" pitchFamily="34" charset="0"/>
              </a:rPr>
              <a:t>Štěťáci</a:t>
            </a:r>
            <a:r>
              <a:rPr lang="cs-CZ" sz="1300" i="1" dirty="0">
                <a:solidFill>
                  <a:srgbClr val="FF0000"/>
                </a:solidFill>
                <a:latin typeface="Arial" pitchFamily="34" charset="0"/>
                <a:cs typeface="Arial" pitchFamily="34" charset="0"/>
              </a:rPr>
              <a:t> a poměry ve zdejším klubu dobře znají. Přijďte se někdy v pondělí, ve středu nebo ve čtvrtek v 18:00 podívat na trénink dospělých a určitě se budete mít na co koukat. Mužstvo dospělých ponese letos největší prapor štětského fotbalu a věříme , že fanoušci ho na této cestě budou celý rok  doprovázet a hlasitým, slušným povzbuzováním se stanou dvanáctým hráčem našeho týmu.</a:t>
            </a:r>
          </a:p>
          <a:p>
            <a:pPr algn="just" eaLnBrk="0" hangingPunct="0">
              <a:defRPr/>
            </a:pPr>
            <a:r>
              <a:rPr lang="cs-CZ" sz="1300" i="1" dirty="0">
                <a:solidFill>
                  <a:srgbClr val="FF0000"/>
                </a:solidFill>
                <a:latin typeface="Arial" pitchFamily="34" charset="0"/>
                <a:cs typeface="Arial" pitchFamily="34" charset="0"/>
              </a:rPr>
              <a:t>       Na závěr je třeba ještě poděkovat největším partnerům našeho klubu. Tím největším je město Štětí, které poskytuje každoročně finanční pomoc ve formě grantů a velkou měrou se podílí i na údržbě místního stadionu. Další složkou výborné vzájemné spolupráce je i Dům dětí a mládeže ve Štětí.  Nesmíme ale také zapomenout poděkovat dalším drobným partnerům ať už ze Štětí nebo z jeho okolí. </a:t>
            </a:r>
          </a:p>
          <a:p>
            <a:pPr algn="just" eaLnBrk="0" hangingPunct="0">
              <a:defRPr/>
            </a:pPr>
            <a:r>
              <a:rPr lang="cs-CZ" sz="1300" i="1" dirty="0">
                <a:solidFill>
                  <a:srgbClr val="FF0000"/>
                </a:solidFill>
                <a:latin typeface="Arial" pitchFamily="34" charset="0"/>
                <a:cs typeface="Arial" pitchFamily="34" charset="0"/>
              </a:rPr>
              <a:t>           	Všechno je připraveno. </a:t>
            </a:r>
            <a:endParaRPr lang="cs-CZ" sz="1800" i="1" dirty="0">
              <a:latin typeface="Algerian" panose="04020705040A02060702" pitchFamily="82" charset="0"/>
              <a:cs typeface="Arial" pitchFamily="34" charset="0"/>
            </a:endParaRPr>
          </a:p>
          <a:p>
            <a:pPr algn="just" eaLnBrk="0" hangingPunct="0">
              <a:defRPr/>
            </a:pPr>
            <a:r>
              <a:rPr lang="cs-CZ" sz="1800" i="1" dirty="0">
                <a:latin typeface="Algerian" panose="04020705040A02060702" pitchFamily="82" charset="0"/>
                <a:cs typeface="Arial" pitchFamily="34" charset="0"/>
              </a:rPr>
              <a:t> </a:t>
            </a:r>
          </a:p>
          <a:p>
            <a:pPr algn="just" eaLnBrk="0" hangingPunct="0">
              <a:defRPr/>
            </a:pPr>
            <a:r>
              <a:rPr lang="cs-CZ" sz="1800" i="1" dirty="0">
                <a:latin typeface="Algerian" panose="04020705040A02060702" pitchFamily="82" charset="0"/>
                <a:cs typeface="Arial" pitchFamily="34" charset="0"/>
              </a:rPr>
              <a:t>                                             Štětí do toho                                    </a:t>
            </a:r>
            <a:endParaRPr lang="cs-CZ" sz="1300" i="1" dirty="0">
              <a:latin typeface="Algerian" panose="04020705040A02060702" pitchFamily="82" charset="0"/>
              <a:cs typeface="Arial" pitchFamily="34" charset="0"/>
            </a:endParaRPr>
          </a:p>
        </p:txBody>
      </p:sp>
      <p:sp>
        <p:nvSpPr>
          <p:cNvPr id="7" name="Vývojový diagram: alternativní postup 6">
            <a:extLst>
              <a:ext uri="{FF2B5EF4-FFF2-40B4-BE49-F238E27FC236}">
                <a16:creationId xmlns:a16="http://schemas.microsoft.com/office/drawing/2014/main" id="{3E7B184F-1E06-4C51-967C-0C64FE5CF1E4}"/>
              </a:ext>
            </a:extLst>
          </p:cNvPr>
          <p:cNvSpPr/>
          <p:nvPr/>
        </p:nvSpPr>
        <p:spPr bwMode="auto">
          <a:xfrm>
            <a:off x="5400447" y="140982"/>
            <a:ext cx="4662342" cy="1168036"/>
          </a:xfrm>
          <a:prstGeom prst="flowChartAlternateProcess">
            <a:avLst/>
          </a:prstGeom>
          <a:pattFill prst="dashVert">
            <a:fgClr>
              <a:schemeClr val="tx1"/>
            </a:fgClr>
            <a:bgClr>
              <a:schemeClr val="bg1"/>
            </a:bgClr>
          </a:pattFill>
          <a:ln w="50800">
            <a:solidFill>
              <a:schemeClr val="tx1"/>
            </a:solidFill>
            <a:miter lim="800000"/>
            <a:headEnd/>
            <a:tailEnd/>
          </a:ln>
          <a:effectLst/>
        </p:spPr>
        <p:txBody>
          <a:bodyPr vert="horz" wrap="square" lIns="0" tIns="0" rIns="38088" bIns="39675"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cs-CZ" sz="6600" b="1" i="0" u="none" strike="noStrike" cap="none" normalizeH="0" baseline="0" dirty="0">
                <a:ln>
                  <a:noFill/>
                </a:ln>
                <a:effectLst/>
                <a:latin typeface="Britannic Bold" panose="020B0903060703020204" pitchFamily="34" charset="0"/>
                <a:cs typeface="Arial" pitchFamily="34" charset="0"/>
              </a:rPr>
              <a:t>Vzpomínka</a:t>
            </a:r>
          </a:p>
        </p:txBody>
      </p:sp>
      <p:sp>
        <p:nvSpPr>
          <p:cNvPr id="11" name="TextovéPole 10">
            <a:extLst>
              <a:ext uri="{FF2B5EF4-FFF2-40B4-BE49-F238E27FC236}">
                <a16:creationId xmlns:a16="http://schemas.microsoft.com/office/drawing/2014/main" id="{F1167E80-1F6A-449B-81C6-CDD8CA0A0782}"/>
              </a:ext>
            </a:extLst>
          </p:cNvPr>
          <p:cNvSpPr txBox="1"/>
          <p:nvPr/>
        </p:nvSpPr>
        <p:spPr>
          <a:xfrm>
            <a:off x="5419996" y="1371359"/>
            <a:ext cx="4662341" cy="5570756"/>
          </a:xfrm>
          <a:prstGeom prst="rect">
            <a:avLst/>
          </a:prstGeom>
          <a:solidFill>
            <a:schemeClr val="tx1"/>
          </a:solidFill>
          <a:ln w="50800">
            <a:solidFill>
              <a:schemeClr val="tx1"/>
            </a:solidFill>
            <a:prstDash val="dashDot"/>
          </a:ln>
          <a:effectLst>
            <a:softEdge rad="0"/>
          </a:effectLst>
        </p:spPr>
        <p:txBody>
          <a:bodyPr wrap="square" rtlCol="0">
            <a:spAutoFit/>
          </a:bodyPr>
          <a:lstStyle/>
          <a:p>
            <a:pPr algn="ctr"/>
            <a:r>
              <a:rPr lang="cs-CZ" sz="2000" dirty="0">
                <a:solidFill>
                  <a:schemeClr val="bg1"/>
                </a:solidFill>
                <a:latin typeface="Arial Black" panose="020B0A04020102020204" pitchFamily="34" charset="0"/>
              </a:rPr>
              <a:t>V měsíci červenci 2019 nás zasáhla velmi smutná zpráva. Ve věku 58 let nás navždy opustil</a:t>
            </a:r>
          </a:p>
          <a:p>
            <a:pPr algn="ctr"/>
            <a:r>
              <a:rPr lang="cs-CZ" sz="4800" dirty="0">
                <a:solidFill>
                  <a:schemeClr val="bg1"/>
                </a:solidFill>
                <a:latin typeface="Rockwell Nova Extra Bold" panose="02060903020205020403" pitchFamily="18" charset="0"/>
              </a:rPr>
              <a:t>Petr</a:t>
            </a:r>
          </a:p>
          <a:p>
            <a:pPr algn="ctr"/>
            <a:r>
              <a:rPr lang="cs-CZ" sz="4800" dirty="0">
                <a:solidFill>
                  <a:schemeClr val="bg1"/>
                </a:solidFill>
                <a:latin typeface="Rockwell Nova Extra Bold" panose="02060903020205020403" pitchFamily="18" charset="0"/>
              </a:rPr>
              <a:t>Preisler</a:t>
            </a:r>
          </a:p>
          <a:p>
            <a:pPr algn="just"/>
            <a:r>
              <a:rPr lang="cs-CZ" sz="2000" dirty="0">
                <a:solidFill>
                  <a:schemeClr val="bg1"/>
                </a:solidFill>
                <a:latin typeface="Arial Black" panose="020B0A04020102020204" pitchFamily="34" charset="0"/>
              </a:rPr>
              <a:t>odchovanec a dlouholetý hráč štětského fotbalu, který od žákovských až do dospělých fotbalových let hájil barvy Štětí a to hlavně v dobách pod názvem SEPAP. Na výborného fotbalistu, ale především báječného člověka budeme vždy vzpomínat. </a:t>
            </a:r>
          </a:p>
        </p:txBody>
      </p:sp>
    </p:spTree>
    <p:extLst>
      <p:ext uri="{BB962C8B-B14F-4D97-AF65-F5344CB8AC3E}">
        <p14:creationId xmlns:p14="http://schemas.microsoft.com/office/powerpoint/2010/main" val="1710601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40</a:t>
            </a:r>
          </a:p>
        </p:txBody>
      </p:sp>
      <p:sp>
        <p:nvSpPr>
          <p:cNvPr id="8" name="TextovéPole 7"/>
          <p:cNvSpPr txBox="1"/>
          <p:nvPr/>
        </p:nvSpPr>
        <p:spPr>
          <a:xfrm>
            <a:off x="7758663"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5</a:t>
            </a:r>
          </a:p>
        </p:txBody>
      </p:sp>
      <p:sp>
        <p:nvSpPr>
          <p:cNvPr id="4" name="TextovéPole 3">
            <a:extLst>
              <a:ext uri="{FF2B5EF4-FFF2-40B4-BE49-F238E27FC236}">
                <a16:creationId xmlns:a16="http://schemas.microsoft.com/office/drawing/2014/main" id="{07DA9C16-9A47-4FBA-BEAC-4FDB74DCEE67}"/>
              </a:ext>
            </a:extLst>
          </p:cNvPr>
          <p:cNvSpPr txBox="1"/>
          <p:nvPr/>
        </p:nvSpPr>
        <p:spPr>
          <a:xfrm>
            <a:off x="5469646" y="1315244"/>
            <a:ext cx="4618834" cy="5570756"/>
          </a:xfrm>
          <a:prstGeom prst="rect">
            <a:avLst/>
          </a:prstGeom>
          <a:solidFill>
            <a:srgbClr val="FFFF00"/>
          </a:solidFill>
          <a:effectLst>
            <a:softEdge rad="774700"/>
          </a:effectLst>
        </p:spPr>
        <p:txBody>
          <a:bodyPr wrap="square" rtlCol="0">
            <a:spAutoFit/>
          </a:bodyPr>
          <a:lstStyle/>
          <a:p>
            <a:pPr algn="ctr"/>
            <a:r>
              <a:rPr lang="cs-CZ" sz="2800" u="sng" dirty="0">
                <a:solidFill>
                  <a:srgbClr val="6600FF"/>
                </a:solidFill>
                <a:latin typeface="Arial Black" panose="020B0A04020102020204" pitchFamily="34" charset="0"/>
              </a:rPr>
              <a:t>Mužstvo dospělých</a:t>
            </a:r>
          </a:p>
          <a:p>
            <a:pPr marL="171450" indent="-171450" algn="ctr">
              <a:buFontTx/>
              <a:buChar char="-"/>
            </a:pPr>
            <a:r>
              <a:rPr lang="cs-CZ" sz="1600" dirty="0">
                <a:solidFill>
                  <a:srgbClr val="FF0000"/>
                </a:solidFill>
                <a:effectLst>
                  <a:outerShdw blurRad="38100" dist="38100" dir="2700000" algn="tl">
                    <a:srgbClr val="000000">
                      <a:alpha val="43137"/>
                    </a:srgbClr>
                  </a:outerShdw>
                </a:effectLst>
                <a:latin typeface="Algerian" panose="04020705040A02060702" pitchFamily="82" charset="0"/>
              </a:rPr>
              <a:t>Fortuna Divize B</a:t>
            </a:r>
          </a:p>
          <a:p>
            <a:pPr algn="ctr"/>
            <a:r>
              <a:rPr lang="cs-CZ" sz="2800" u="sng" dirty="0">
                <a:solidFill>
                  <a:srgbClr val="6600FF"/>
                </a:solidFill>
                <a:latin typeface="Arial Black" panose="020B0A04020102020204" pitchFamily="34" charset="0"/>
              </a:rPr>
              <a:t>Mužstvo dospělých B</a:t>
            </a:r>
          </a:p>
          <a:p>
            <a:pPr marL="171450" indent="-171450" algn="ctr">
              <a:buFontTx/>
              <a:buChar char="-"/>
            </a:pPr>
            <a:r>
              <a:rPr lang="cs-CZ" sz="1600" dirty="0">
                <a:solidFill>
                  <a:srgbClr val="FF0000"/>
                </a:solidFill>
                <a:effectLst>
                  <a:outerShdw blurRad="38100" dist="38100" dir="2700000" algn="tl">
                    <a:srgbClr val="000000">
                      <a:alpha val="43137"/>
                    </a:srgbClr>
                  </a:outerShdw>
                </a:effectLst>
                <a:latin typeface="Algerian" panose="04020705040A02060702" pitchFamily="82" charset="0"/>
              </a:rPr>
              <a:t>III. třída dospělých sk. "B„</a:t>
            </a:r>
          </a:p>
          <a:p>
            <a:pPr algn="ctr"/>
            <a:r>
              <a:rPr lang="cs-CZ" sz="2800" u="sng" dirty="0">
                <a:solidFill>
                  <a:srgbClr val="6600FF"/>
                </a:solidFill>
                <a:latin typeface="Arial Black" panose="020B0A04020102020204" pitchFamily="34" charset="0"/>
              </a:rPr>
              <a:t>Stará garda </a:t>
            </a:r>
            <a:r>
              <a:rPr lang="cs-CZ" sz="2800" u="sng" dirty="0" err="1">
                <a:solidFill>
                  <a:srgbClr val="6600FF"/>
                </a:solidFill>
                <a:latin typeface="Arial Black" panose="020B0A04020102020204" pitchFamily="34" charset="0"/>
              </a:rPr>
              <a:t>Sepap</a:t>
            </a:r>
            <a:endParaRPr lang="cs-CZ" sz="2800" u="sng" dirty="0">
              <a:solidFill>
                <a:srgbClr val="6600FF"/>
              </a:solidFill>
              <a:latin typeface="Arial Black" panose="020B0A04020102020204" pitchFamily="34" charset="0"/>
            </a:endParaRPr>
          </a:p>
          <a:p>
            <a:pPr marL="171450" indent="-171450" algn="ctr">
              <a:buFontTx/>
              <a:buChar char="-"/>
            </a:pPr>
            <a:r>
              <a:rPr lang="cs-CZ" sz="1600" dirty="0">
                <a:solidFill>
                  <a:srgbClr val="FF0000"/>
                </a:solidFill>
                <a:effectLst>
                  <a:outerShdw blurRad="38100" dist="38100" dir="2700000" algn="tl">
                    <a:srgbClr val="000000">
                      <a:alpha val="43137"/>
                    </a:srgbClr>
                  </a:outerShdw>
                </a:effectLst>
                <a:latin typeface="Algerian" panose="04020705040A02060702" pitchFamily="82" charset="0"/>
              </a:rPr>
              <a:t>Okresní přebor</a:t>
            </a:r>
          </a:p>
          <a:p>
            <a:pPr algn="ctr"/>
            <a:r>
              <a:rPr lang="cs-CZ" sz="2800" u="sng" dirty="0">
                <a:solidFill>
                  <a:srgbClr val="6600FF"/>
                </a:solidFill>
                <a:latin typeface="Arial Black" panose="020B0A04020102020204" pitchFamily="34" charset="0"/>
              </a:rPr>
              <a:t>Dorost</a:t>
            </a:r>
          </a:p>
          <a:p>
            <a:pPr algn="ctr"/>
            <a:r>
              <a:rPr lang="cs-CZ" dirty="0"/>
              <a:t>- </a:t>
            </a:r>
            <a:r>
              <a:rPr lang="cs-CZ" sz="1600" dirty="0">
                <a:solidFill>
                  <a:srgbClr val="FF0000"/>
                </a:solidFill>
                <a:effectLst>
                  <a:outerShdw blurRad="38100" dist="38100" dir="2700000" algn="tl">
                    <a:srgbClr val="000000">
                      <a:alpha val="43137"/>
                    </a:srgbClr>
                  </a:outerShdw>
                </a:effectLst>
                <a:latin typeface="Algerian" panose="04020705040A02060702" pitchFamily="82" charset="0"/>
              </a:rPr>
              <a:t>Krajský přebor </a:t>
            </a:r>
          </a:p>
          <a:p>
            <a:pPr algn="ctr"/>
            <a:r>
              <a:rPr lang="cs-CZ" sz="2800" u="sng" dirty="0">
                <a:solidFill>
                  <a:srgbClr val="6600FF"/>
                </a:solidFill>
                <a:latin typeface="Arial Black" panose="020B0A04020102020204" pitchFamily="34" charset="0"/>
              </a:rPr>
              <a:t>Starší žáci</a:t>
            </a:r>
          </a:p>
          <a:p>
            <a:pPr algn="ctr"/>
            <a:r>
              <a:rPr lang="cs-CZ" dirty="0"/>
              <a:t> </a:t>
            </a:r>
            <a:r>
              <a:rPr lang="cs-CZ" dirty="0">
                <a:solidFill>
                  <a:srgbClr val="FF0000"/>
                </a:solidFill>
                <a:effectLst>
                  <a:outerShdw blurRad="38100" dist="38100" dir="2700000" algn="tl">
                    <a:srgbClr val="000000">
                      <a:alpha val="43137"/>
                    </a:srgbClr>
                  </a:outerShdw>
                </a:effectLst>
              </a:rPr>
              <a:t>- </a:t>
            </a:r>
            <a:r>
              <a:rPr lang="cs-CZ" sz="1600" dirty="0">
                <a:solidFill>
                  <a:srgbClr val="FF0000"/>
                </a:solidFill>
                <a:effectLst>
                  <a:outerShdw blurRad="38100" dist="38100" dir="2700000" algn="tl">
                    <a:srgbClr val="000000">
                      <a:alpha val="43137"/>
                    </a:srgbClr>
                  </a:outerShdw>
                </a:effectLst>
                <a:latin typeface="Algerian" panose="04020705040A02060702" pitchFamily="82" charset="0"/>
              </a:rPr>
              <a:t>II. třída SŽ – Okresní přebor</a:t>
            </a:r>
            <a:endParaRPr lang="cs-CZ" dirty="0">
              <a:solidFill>
                <a:srgbClr val="FF0000"/>
              </a:solidFill>
              <a:effectLst>
                <a:outerShdw blurRad="38100" dist="38100" dir="2700000" algn="tl">
                  <a:srgbClr val="000000">
                    <a:alpha val="43137"/>
                  </a:srgbClr>
                </a:outerShdw>
              </a:effectLst>
              <a:latin typeface="Algerian" panose="04020705040A02060702" pitchFamily="82" charset="0"/>
            </a:endParaRPr>
          </a:p>
          <a:p>
            <a:pPr algn="ctr"/>
            <a:r>
              <a:rPr lang="cs-CZ" sz="2800" u="sng" dirty="0">
                <a:solidFill>
                  <a:srgbClr val="6600FF"/>
                </a:solidFill>
                <a:latin typeface="Arial Black" panose="020B0A04020102020204" pitchFamily="34" charset="0"/>
              </a:rPr>
              <a:t>Starší přípravka</a:t>
            </a:r>
          </a:p>
          <a:p>
            <a:pPr algn="ctr"/>
            <a:r>
              <a:rPr lang="cs-CZ" sz="2000" dirty="0">
                <a:latin typeface="Arial Black" panose="020B0A04020102020204" pitchFamily="34" charset="0"/>
              </a:rPr>
              <a:t>- </a:t>
            </a:r>
            <a:r>
              <a:rPr lang="cs-CZ" sz="1600" dirty="0">
                <a:solidFill>
                  <a:srgbClr val="FF0000"/>
                </a:solidFill>
                <a:effectLst>
                  <a:outerShdw blurRad="38100" dist="38100" dir="2700000" algn="tl">
                    <a:srgbClr val="000000">
                      <a:alpha val="43137"/>
                    </a:srgbClr>
                  </a:outerShdw>
                </a:effectLst>
                <a:latin typeface="Algerian" panose="04020705040A02060702" pitchFamily="82" charset="0"/>
              </a:rPr>
              <a:t>Okresní soutěž</a:t>
            </a:r>
            <a:endParaRPr lang="cs-CZ" dirty="0">
              <a:solidFill>
                <a:srgbClr val="FF0000"/>
              </a:solidFill>
              <a:effectLst>
                <a:outerShdw blurRad="38100" dist="38100" dir="2700000" algn="tl">
                  <a:srgbClr val="000000">
                    <a:alpha val="43137"/>
                  </a:srgbClr>
                </a:outerShdw>
              </a:effectLst>
              <a:latin typeface="Algerian" panose="04020705040A02060702" pitchFamily="82" charset="0"/>
            </a:endParaRPr>
          </a:p>
          <a:p>
            <a:pPr algn="ctr"/>
            <a:r>
              <a:rPr lang="cs-CZ" sz="2800" u="sng" dirty="0">
                <a:solidFill>
                  <a:srgbClr val="6600FF"/>
                </a:solidFill>
                <a:latin typeface="Arial Black" panose="020B0A04020102020204" pitchFamily="34" charset="0"/>
              </a:rPr>
              <a:t>Mladší přípravka</a:t>
            </a:r>
          </a:p>
          <a:p>
            <a:pPr algn="ctr"/>
            <a:r>
              <a:rPr lang="cs-CZ" sz="1600" dirty="0">
                <a:solidFill>
                  <a:srgbClr val="FF0000"/>
                </a:solidFill>
                <a:effectLst>
                  <a:outerShdw blurRad="38100" dist="38100" dir="2700000" algn="tl">
                    <a:srgbClr val="000000">
                      <a:alpha val="43137"/>
                    </a:srgbClr>
                  </a:outerShdw>
                </a:effectLst>
                <a:latin typeface="Algerian" panose="04020705040A02060702" pitchFamily="82" charset="0"/>
              </a:rPr>
              <a:t>Okresní soutěž</a:t>
            </a:r>
          </a:p>
          <a:p>
            <a:pPr algn="ctr"/>
            <a:r>
              <a:rPr lang="cs-CZ" sz="2800" u="sng" dirty="0" err="1">
                <a:solidFill>
                  <a:srgbClr val="6600FF"/>
                </a:solidFill>
                <a:latin typeface="Arial Black" panose="020B0A04020102020204" pitchFamily="34" charset="0"/>
              </a:rPr>
              <a:t>Minipřípravka</a:t>
            </a:r>
            <a:endParaRPr lang="cs-CZ" sz="2800" u="sng" dirty="0">
              <a:solidFill>
                <a:srgbClr val="6600FF"/>
              </a:solidFill>
              <a:latin typeface="Arial Black" panose="020B0A04020102020204" pitchFamily="34" charset="0"/>
            </a:endParaRPr>
          </a:p>
          <a:p>
            <a:pPr algn="ctr"/>
            <a:r>
              <a:rPr lang="cs-CZ" sz="1600" dirty="0">
                <a:solidFill>
                  <a:srgbClr val="FF0000"/>
                </a:solidFill>
                <a:effectLst>
                  <a:outerShdw blurRad="38100" dist="38100" dir="2700000" algn="tl">
                    <a:srgbClr val="000000">
                      <a:alpha val="43137"/>
                    </a:srgbClr>
                  </a:outerShdw>
                </a:effectLst>
                <a:latin typeface="Algerian" panose="04020705040A02060702" pitchFamily="82" charset="0"/>
              </a:rPr>
              <a:t>Okresní přebor</a:t>
            </a:r>
          </a:p>
        </p:txBody>
      </p:sp>
      <p:sp>
        <p:nvSpPr>
          <p:cNvPr id="5" name="TextovéPole 4">
            <a:extLst>
              <a:ext uri="{FF2B5EF4-FFF2-40B4-BE49-F238E27FC236}">
                <a16:creationId xmlns:a16="http://schemas.microsoft.com/office/drawing/2014/main" id="{EAFDF66D-A608-450A-836C-A66D05BBC900}"/>
              </a:ext>
            </a:extLst>
          </p:cNvPr>
          <p:cNvSpPr txBox="1"/>
          <p:nvPr/>
        </p:nvSpPr>
        <p:spPr>
          <a:xfrm>
            <a:off x="5469646" y="91108"/>
            <a:ext cx="4593273" cy="1077218"/>
          </a:xfrm>
          <a:prstGeom prst="rect">
            <a:avLst/>
          </a:prstGeom>
          <a:solidFill>
            <a:schemeClr val="bg1">
              <a:lumMod val="85000"/>
            </a:schemeClr>
          </a:solidFill>
          <a:ln w="41275">
            <a:solidFill>
              <a:srgbClr val="002060"/>
            </a:solidFill>
            <a:prstDash val="lgDash"/>
          </a:ln>
          <a:effectLst>
            <a:softEdge rad="0"/>
          </a:effectLst>
        </p:spPr>
        <p:txBody>
          <a:bodyPr wrap="square" rtlCol="0">
            <a:spAutoFit/>
          </a:bodyPr>
          <a:lstStyle/>
          <a:p>
            <a:pPr algn="ctr"/>
            <a:r>
              <a:rPr lang="cs-CZ" sz="3200" dirty="0">
                <a:solidFill>
                  <a:srgbClr val="FF66CC"/>
                </a:solidFill>
                <a:effectLst>
                  <a:outerShdw blurRad="38100" dist="38100" dir="2700000" algn="tl">
                    <a:srgbClr val="000000">
                      <a:alpha val="43137"/>
                    </a:srgbClr>
                  </a:outerShdw>
                </a:effectLst>
                <a:latin typeface="Arial Black" panose="020B0A04020102020204" pitchFamily="34" charset="0"/>
              </a:rPr>
              <a:t>Mužstva SK Štětí </a:t>
            </a:r>
          </a:p>
          <a:p>
            <a:pPr algn="ctr"/>
            <a:r>
              <a:rPr lang="cs-CZ" sz="3200" dirty="0">
                <a:solidFill>
                  <a:srgbClr val="FF66CC"/>
                </a:solidFill>
                <a:effectLst>
                  <a:outerShdw blurRad="38100" dist="38100" dir="2700000" algn="tl">
                    <a:srgbClr val="000000">
                      <a:alpha val="43137"/>
                    </a:srgbClr>
                  </a:outerShdw>
                </a:effectLst>
                <a:latin typeface="Arial Black" panose="020B0A04020102020204" pitchFamily="34" charset="0"/>
              </a:rPr>
              <a:t>Ročník 2019 - 2020 </a:t>
            </a:r>
          </a:p>
        </p:txBody>
      </p:sp>
      <p:graphicFrame>
        <p:nvGraphicFramePr>
          <p:cNvPr id="9" name="Tabulka 8">
            <a:extLst>
              <a:ext uri="{FF2B5EF4-FFF2-40B4-BE49-F238E27FC236}">
                <a16:creationId xmlns:a16="http://schemas.microsoft.com/office/drawing/2014/main" id="{729D2909-7FC2-4C4B-B52B-36A892C1EACB}"/>
              </a:ext>
            </a:extLst>
          </p:cNvPr>
          <p:cNvGraphicFramePr>
            <a:graphicFrameLocks noGrp="1"/>
          </p:cNvGraphicFramePr>
          <p:nvPr>
            <p:extLst>
              <p:ext uri="{D42A27DB-BD31-4B8C-83A1-F6EECF244321}">
                <p14:modId xmlns:p14="http://schemas.microsoft.com/office/powerpoint/2010/main" val="2495544320"/>
              </p:ext>
            </p:extLst>
          </p:nvPr>
        </p:nvGraphicFramePr>
        <p:xfrm>
          <a:off x="288008" y="98240"/>
          <a:ext cx="4594415" cy="6820865"/>
        </p:xfrm>
        <a:graphic>
          <a:graphicData uri="http://schemas.openxmlformats.org/drawingml/2006/table">
            <a:tbl>
              <a:tblPr/>
              <a:tblGrid>
                <a:gridCol w="1377273">
                  <a:extLst>
                    <a:ext uri="{9D8B030D-6E8A-4147-A177-3AD203B41FA5}">
                      <a16:colId xmlns:a16="http://schemas.microsoft.com/office/drawing/2014/main" val="1990366221"/>
                    </a:ext>
                  </a:extLst>
                </a:gridCol>
                <a:gridCol w="1282651">
                  <a:extLst>
                    <a:ext uri="{9D8B030D-6E8A-4147-A177-3AD203B41FA5}">
                      <a16:colId xmlns:a16="http://schemas.microsoft.com/office/drawing/2014/main" val="1517630628"/>
                    </a:ext>
                  </a:extLst>
                </a:gridCol>
                <a:gridCol w="778002">
                  <a:extLst>
                    <a:ext uri="{9D8B030D-6E8A-4147-A177-3AD203B41FA5}">
                      <a16:colId xmlns:a16="http://schemas.microsoft.com/office/drawing/2014/main" val="2286821867"/>
                    </a:ext>
                  </a:extLst>
                </a:gridCol>
                <a:gridCol w="504650">
                  <a:extLst>
                    <a:ext uri="{9D8B030D-6E8A-4147-A177-3AD203B41FA5}">
                      <a16:colId xmlns:a16="http://schemas.microsoft.com/office/drawing/2014/main" val="3838634038"/>
                    </a:ext>
                  </a:extLst>
                </a:gridCol>
                <a:gridCol w="651839">
                  <a:extLst>
                    <a:ext uri="{9D8B030D-6E8A-4147-A177-3AD203B41FA5}">
                      <a16:colId xmlns:a16="http://schemas.microsoft.com/office/drawing/2014/main" val="201005829"/>
                    </a:ext>
                  </a:extLst>
                </a:gridCol>
              </a:tblGrid>
              <a:tr h="576473">
                <a:tc gridSpan="5">
                  <a:txBody>
                    <a:bodyPr/>
                    <a:lstStyle/>
                    <a:p>
                      <a:pPr algn="ctr" fontAlgn="ctr"/>
                      <a:r>
                        <a:rPr lang="cs-CZ" sz="1800" b="1" i="0" u="none" strike="noStrike" dirty="0">
                          <a:solidFill>
                            <a:srgbClr val="000099"/>
                          </a:solidFill>
                          <a:effectLst/>
                          <a:latin typeface="Georgia Pro Black" panose="02040A02050405020203" pitchFamily="18" charset="0"/>
                        </a:rPr>
                        <a:t>Umístění mužstev SK Štětí v ročníku 2018/2019</a:t>
                      </a:r>
                    </a:p>
                  </a:txBody>
                  <a:tcPr marL="7239" marR="7239" marT="7239" marB="0" anchor="ctr">
                    <a:lnL>
                      <a:noFill/>
                    </a:lnL>
                    <a:lnR>
                      <a:noFill/>
                    </a:lnR>
                    <a:lnT>
                      <a:noFill/>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865020258"/>
                  </a:ext>
                </a:extLst>
              </a:tr>
              <a:tr h="567672">
                <a:tc>
                  <a:txBody>
                    <a:bodyPr/>
                    <a:lstStyle/>
                    <a:p>
                      <a:pPr algn="ctr" fontAlgn="ctr"/>
                      <a:r>
                        <a:rPr lang="cs-CZ" sz="1200" b="1" i="0" u="none" strike="noStrike" dirty="0">
                          <a:solidFill>
                            <a:srgbClr val="000099"/>
                          </a:solidFill>
                          <a:effectLst/>
                          <a:latin typeface="Georgia Pro Black" panose="02040A02050405020203" pitchFamily="18" charset="0"/>
                        </a:rPr>
                        <a:t>Mužstvo</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99"/>
                          </a:solidFill>
                          <a:effectLst/>
                          <a:latin typeface="Georgia Pro Black" panose="02040A02050405020203" pitchFamily="18" charset="0"/>
                        </a:rPr>
                        <a:t>Soutěž</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99"/>
                          </a:solidFill>
                          <a:effectLst/>
                          <a:latin typeface="Georgia Pro Black" panose="02040A02050405020203" pitchFamily="18" charset="0"/>
                        </a:rPr>
                        <a:t>Umístění</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99"/>
                          </a:solidFill>
                          <a:effectLst/>
                          <a:latin typeface="Georgia Pro Black" panose="02040A02050405020203" pitchFamily="18" charset="0"/>
                        </a:rPr>
                        <a:t>Body </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99"/>
                          </a:solidFill>
                          <a:effectLst/>
                          <a:latin typeface="Georgia Pro Black" panose="02040A02050405020203" pitchFamily="18" charset="0"/>
                        </a:rPr>
                        <a:t>Skóre</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14077117"/>
                  </a:ext>
                </a:extLst>
              </a:tr>
              <a:tr h="567672">
                <a:tc>
                  <a:txBody>
                    <a:bodyPr/>
                    <a:lstStyle/>
                    <a:p>
                      <a:pPr algn="ctr" fontAlgn="ctr"/>
                      <a:r>
                        <a:rPr lang="cs-CZ" sz="1000" b="1" i="0" u="none" strike="noStrike">
                          <a:solidFill>
                            <a:srgbClr val="000000"/>
                          </a:solidFill>
                          <a:effectLst/>
                          <a:latin typeface="Georgia Pro Black" panose="02040A02050405020203" pitchFamily="18" charset="0"/>
                        </a:rPr>
                        <a:t>Dospělí A</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000" b="1" i="0" u="none" strike="noStrike">
                          <a:solidFill>
                            <a:srgbClr val="000000"/>
                          </a:solidFill>
                          <a:effectLst/>
                          <a:latin typeface="Georgia Pro Black" panose="02040A02050405020203" pitchFamily="18" charset="0"/>
                        </a:rPr>
                        <a:t>HET Krajský přebor</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dirty="0">
                          <a:solidFill>
                            <a:srgbClr val="000000"/>
                          </a:solidFill>
                          <a:effectLst/>
                          <a:latin typeface="Georgia Pro Black" panose="02040A02050405020203" pitchFamily="18" charset="0"/>
                        </a:rPr>
                        <a:t>4</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a:solidFill>
                            <a:srgbClr val="000000"/>
                          </a:solidFill>
                          <a:effectLst/>
                          <a:latin typeface="Georgia Pro Black" panose="02040A02050405020203" pitchFamily="18" charset="0"/>
                        </a:rPr>
                        <a:t>54</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a:solidFill>
                            <a:srgbClr val="000000"/>
                          </a:solidFill>
                          <a:effectLst/>
                          <a:latin typeface="Georgia Pro Black" panose="02040A02050405020203" pitchFamily="18" charset="0"/>
                        </a:rPr>
                        <a:t>82:57</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3342603461"/>
                  </a:ext>
                </a:extLst>
              </a:tr>
              <a:tr h="567672">
                <a:tc>
                  <a:txBody>
                    <a:bodyPr/>
                    <a:lstStyle/>
                    <a:p>
                      <a:pPr algn="ctr" fontAlgn="ctr"/>
                      <a:r>
                        <a:rPr lang="cs-CZ" sz="1400" b="1" i="0" u="none" strike="noStrike" dirty="0">
                          <a:solidFill>
                            <a:srgbClr val="000000"/>
                          </a:solidFill>
                          <a:effectLst/>
                          <a:latin typeface="Georgia Pro Black" panose="02040A02050405020203" pitchFamily="18" charset="0"/>
                        </a:rPr>
                        <a:t>Dospělí B</a:t>
                      </a:r>
                    </a:p>
                  </a:txBody>
                  <a:tcPr marL="7239" marR="7239" marT="7239" marB="0" anchor="ctr">
                    <a:lnL>
                      <a:noFill/>
                    </a:lnL>
                    <a:lnR>
                      <a:noFill/>
                    </a:lnR>
                    <a:lnT w="12700" cap="flat" cmpd="sng" algn="ctr">
                      <a:solidFill>
                        <a:srgbClr val="000000"/>
                      </a:solidFill>
                      <a:prstDash val="solid"/>
                      <a:round/>
                      <a:headEnd type="none" w="med" len="med"/>
                      <a:tailEnd type="none" w="med" len="med"/>
                    </a:lnT>
                    <a:lnB>
                      <a:noFill/>
                    </a:lnB>
                    <a:solidFill>
                      <a:srgbClr val="66FF99"/>
                    </a:solidFill>
                  </a:tcPr>
                </a:tc>
                <a:tc>
                  <a:txBody>
                    <a:bodyPr/>
                    <a:lstStyle/>
                    <a:p>
                      <a:pPr algn="ctr" fontAlgn="ctr"/>
                      <a:r>
                        <a:rPr lang="cs-CZ" sz="1000" b="1" i="0" u="none" strike="noStrike">
                          <a:solidFill>
                            <a:srgbClr val="000000"/>
                          </a:solidFill>
                          <a:effectLst/>
                          <a:latin typeface="Georgia Pro Black" panose="02040A02050405020203" pitchFamily="18" charset="0"/>
                        </a:rPr>
                        <a:t>IV. třída sk. "B" základní část</a:t>
                      </a:r>
                    </a:p>
                  </a:txBody>
                  <a:tcPr marL="7239" marR="7239" marT="7239" marB="0" anchor="ctr">
                    <a:lnL>
                      <a:noFill/>
                    </a:lnL>
                    <a:lnR>
                      <a:noFill/>
                    </a:lnR>
                    <a:lnT w="12700" cap="flat" cmpd="sng" algn="ctr">
                      <a:solidFill>
                        <a:srgbClr val="000000"/>
                      </a:solidFill>
                      <a:prstDash val="solid"/>
                      <a:round/>
                      <a:headEnd type="none" w="med" len="med"/>
                      <a:tailEnd type="none" w="med" len="med"/>
                    </a:lnT>
                    <a:lnB>
                      <a:noFill/>
                    </a:lnB>
                    <a:solidFill>
                      <a:srgbClr val="66FF99"/>
                    </a:solidFill>
                  </a:tcPr>
                </a:tc>
                <a:tc>
                  <a:txBody>
                    <a:bodyPr/>
                    <a:lstStyle/>
                    <a:p>
                      <a:pPr algn="ctr" fontAlgn="ctr"/>
                      <a:r>
                        <a:rPr lang="cs-CZ" sz="1200" b="1" i="0" u="none" strike="noStrike">
                          <a:solidFill>
                            <a:srgbClr val="000000"/>
                          </a:solidFill>
                          <a:effectLst/>
                          <a:latin typeface="Georgia Pro Black" panose="02040A02050405020203" pitchFamily="18" charset="0"/>
                        </a:rPr>
                        <a:t>1</a:t>
                      </a:r>
                    </a:p>
                  </a:txBody>
                  <a:tcPr marL="7239" marR="7239" marT="7239" marB="0" anchor="ctr">
                    <a:lnL>
                      <a:noFill/>
                    </a:lnL>
                    <a:lnR>
                      <a:noFill/>
                    </a:lnR>
                    <a:lnT w="12700" cap="flat" cmpd="sng" algn="ctr">
                      <a:solidFill>
                        <a:srgbClr val="000000"/>
                      </a:solidFill>
                      <a:prstDash val="solid"/>
                      <a:round/>
                      <a:headEnd type="none" w="med" len="med"/>
                      <a:tailEnd type="none" w="med" len="med"/>
                    </a:lnT>
                    <a:lnB>
                      <a:noFill/>
                    </a:lnB>
                    <a:solidFill>
                      <a:srgbClr val="66FF99"/>
                    </a:solidFill>
                  </a:tcPr>
                </a:tc>
                <a:tc>
                  <a:txBody>
                    <a:bodyPr/>
                    <a:lstStyle/>
                    <a:p>
                      <a:pPr algn="ctr" fontAlgn="ctr"/>
                      <a:r>
                        <a:rPr lang="cs-CZ" sz="1200" b="1" i="0" u="none" strike="noStrike" dirty="0">
                          <a:solidFill>
                            <a:srgbClr val="000000"/>
                          </a:solidFill>
                          <a:effectLst/>
                          <a:latin typeface="Georgia Pro Black" panose="02040A02050405020203" pitchFamily="18" charset="0"/>
                        </a:rPr>
                        <a:t>41</a:t>
                      </a:r>
                    </a:p>
                  </a:txBody>
                  <a:tcPr marL="7239" marR="7239" marT="7239" marB="0" anchor="ctr">
                    <a:lnL>
                      <a:noFill/>
                    </a:lnL>
                    <a:lnR>
                      <a:noFill/>
                    </a:lnR>
                    <a:lnT w="12700" cap="flat" cmpd="sng" algn="ctr">
                      <a:solidFill>
                        <a:srgbClr val="000000"/>
                      </a:solidFill>
                      <a:prstDash val="solid"/>
                      <a:round/>
                      <a:headEnd type="none" w="med" len="med"/>
                      <a:tailEnd type="none" w="med" len="med"/>
                    </a:lnT>
                    <a:lnB>
                      <a:noFill/>
                    </a:lnB>
                    <a:solidFill>
                      <a:srgbClr val="66FF99"/>
                    </a:solidFill>
                  </a:tcPr>
                </a:tc>
                <a:tc>
                  <a:txBody>
                    <a:bodyPr/>
                    <a:lstStyle/>
                    <a:p>
                      <a:pPr algn="ctr" fontAlgn="ctr"/>
                      <a:r>
                        <a:rPr lang="cs-CZ" sz="1200" b="1" i="0" u="none" strike="noStrike">
                          <a:solidFill>
                            <a:srgbClr val="000000"/>
                          </a:solidFill>
                          <a:effectLst/>
                          <a:latin typeface="Georgia Pro Black" panose="02040A02050405020203" pitchFamily="18" charset="0"/>
                        </a:rPr>
                        <a:t>85:17</a:t>
                      </a:r>
                    </a:p>
                  </a:txBody>
                  <a:tcPr marL="7239" marR="7239" marT="7239" marB="0" anchor="ctr">
                    <a:lnL>
                      <a:noFill/>
                    </a:lnL>
                    <a:lnR>
                      <a:noFill/>
                    </a:lnR>
                    <a:lnT w="12700" cap="flat" cmpd="sng" algn="ctr">
                      <a:solidFill>
                        <a:srgbClr val="000000"/>
                      </a:solidFill>
                      <a:prstDash val="solid"/>
                      <a:round/>
                      <a:headEnd type="none" w="med" len="med"/>
                      <a:tailEnd type="none" w="med" len="med"/>
                    </a:lnT>
                    <a:lnB>
                      <a:noFill/>
                    </a:lnB>
                    <a:solidFill>
                      <a:srgbClr val="66FF99"/>
                    </a:solidFill>
                  </a:tcPr>
                </a:tc>
                <a:extLst>
                  <a:ext uri="{0D108BD9-81ED-4DB2-BD59-A6C34878D82A}">
                    <a16:rowId xmlns:a16="http://schemas.microsoft.com/office/drawing/2014/main" val="1172373709"/>
                  </a:ext>
                </a:extLst>
              </a:tr>
              <a:tr h="567672">
                <a:tc>
                  <a:txBody>
                    <a:bodyPr/>
                    <a:lstStyle/>
                    <a:p>
                      <a:pPr algn="ctr" fontAlgn="ctr"/>
                      <a:r>
                        <a:rPr lang="cs-CZ" sz="1400" b="1" i="0" u="none" strike="noStrike" dirty="0">
                          <a:solidFill>
                            <a:srgbClr val="000000"/>
                          </a:solidFill>
                          <a:effectLst/>
                          <a:latin typeface="Georgia Pro Black" panose="02040A02050405020203" pitchFamily="18" charset="0"/>
                        </a:rPr>
                        <a:t>Dospělí B</a:t>
                      </a:r>
                    </a:p>
                  </a:txBody>
                  <a:tcPr marL="7239" marR="7239" marT="7239" marB="0" anchor="ctr">
                    <a:lnL>
                      <a:noFill/>
                    </a:lnL>
                    <a:lnR>
                      <a:noFill/>
                    </a:lnR>
                    <a:lnT>
                      <a:noFill/>
                    </a:lnT>
                    <a:lnB w="12700" cap="flat" cmpd="sng" algn="ctr">
                      <a:solidFill>
                        <a:srgbClr val="000000"/>
                      </a:solidFill>
                      <a:prstDash val="solid"/>
                      <a:round/>
                      <a:headEnd type="none" w="med" len="med"/>
                      <a:tailEnd type="none" w="med" len="med"/>
                    </a:lnB>
                    <a:solidFill>
                      <a:srgbClr val="66FF99"/>
                    </a:solidFill>
                  </a:tcPr>
                </a:tc>
                <a:tc>
                  <a:txBody>
                    <a:bodyPr/>
                    <a:lstStyle/>
                    <a:p>
                      <a:pPr algn="ctr" fontAlgn="ctr"/>
                      <a:r>
                        <a:rPr lang="cs-CZ" sz="1000" b="1" i="0" u="none" strike="noStrike">
                          <a:solidFill>
                            <a:srgbClr val="000000"/>
                          </a:solidFill>
                          <a:effectLst/>
                          <a:latin typeface="Georgia Pro Black" panose="02040A02050405020203" pitchFamily="18" charset="0"/>
                        </a:rPr>
                        <a:t>IV. třída  sk. 1 - 6 nadstavba</a:t>
                      </a:r>
                    </a:p>
                  </a:txBody>
                  <a:tcPr marL="7239" marR="7239" marT="7239" marB="0" anchor="ctr">
                    <a:lnL>
                      <a:noFill/>
                    </a:lnL>
                    <a:lnR>
                      <a:noFill/>
                    </a:lnR>
                    <a:lnT>
                      <a:noFill/>
                    </a:lnT>
                    <a:lnB w="12700" cap="flat" cmpd="sng" algn="ctr">
                      <a:solidFill>
                        <a:srgbClr val="000000"/>
                      </a:solidFill>
                      <a:prstDash val="solid"/>
                      <a:round/>
                      <a:headEnd type="none" w="med" len="med"/>
                      <a:tailEnd type="none" w="med" len="med"/>
                    </a:lnB>
                    <a:solidFill>
                      <a:srgbClr val="66FF99"/>
                    </a:solidFill>
                  </a:tcPr>
                </a:tc>
                <a:tc>
                  <a:txBody>
                    <a:bodyPr/>
                    <a:lstStyle/>
                    <a:p>
                      <a:pPr algn="ctr" fontAlgn="ctr"/>
                      <a:r>
                        <a:rPr lang="cs-CZ" sz="1200" b="1" i="0" u="none" strike="noStrike">
                          <a:solidFill>
                            <a:srgbClr val="000000"/>
                          </a:solidFill>
                          <a:effectLst/>
                          <a:latin typeface="Georgia Pro Black" panose="02040A02050405020203" pitchFamily="18" charset="0"/>
                        </a:rPr>
                        <a:t>2</a:t>
                      </a:r>
                    </a:p>
                  </a:txBody>
                  <a:tcPr marL="7239" marR="7239" marT="7239" marB="0" anchor="ctr">
                    <a:lnL>
                      <a:noFill/>
                    </a:lnL>
                    <a:lnR>
                      <a:noFill/>
                    </a:lnR>
                    <a:lnT>
                      <a:noFill/>
                    </a:lnT>
                    <a:lnB w="12700" cap="flat" cmpd="sng" algn="ctr">
                      <a:solidFill>
                        <a:srgbClr val="000000"/>
                      </a:solidFill>
                      <a:prstDash val="solid"/>
                      <a:round/>
                      <a:headEnd type="none" w="med" len="med"/>
                      <a:tailEnd type="none" w="med" len="med"/>
                    </a:lnB>
                    <a:solidFill>
                      <a:srgbClr val="66FF99"/>
                    </a:solidFill>
                  </a:tcPr>
                </a:tc>
                <a:tc>
                  <a:txBody>
                    <a:bodyPr/>
                    <a:lstStyle/>
                    <a:p>
                      <a:pPr algn="ctr" fontAlgn="ctr"/>
                      <a:r>
                        <a:rPr lang="cs-CZ" sz="1200" b="1" i="0" u="none" strike="noStrike" dirty="0">
                          <a:solidFill>
                            <a:srgbClr val="000000"/>
                          </a:solidFill>
                          <a:effectLst/>
                          <a:latin typeface="Georgia Pro Black" panose="02040A02050405020203" pitchFamily="18" charset="0"/>
                        </a:rPr>
                        <a:t>20</a:t>
                      </a:r>
                    </a:p>
                  </a:txBody>
                  <a:tcPr marL="7239" marR="7239" marT="7239" marB="0" anchor="ctr">
                    <a:lnL>
                      <a:noFill/>
                    </a:lnL>
                    <a:lnR>
                      <a:noFill/>
                    </a:lnR>
                    <a:lnT>
                      <a:noFill/>
                    </a:lnT>
                    <a:lnB w="12700" cap="flat" cmpd="sng" algn="ctr">
                      <a:solidFill>
                        <a:srgbClr val="000000"/>
                      </a:solidFill>
                      <a:prstDash val="solid"/>
                      <a:round/>
                      <a:headEnd type="none" w="med" len="med"/>
                      <a:tailEnd type="none" w="med" len="med"/>
                    </a:lnB>
                    <a:solidFill>
                      <a:srgbClr val="66FF99"/>
                    </a:solidFill>
                  </a:tcPr>
                </a:tc>
                <a:tc>
                  <a:txBody>
                    <a:bodyPr/>
                    <a:lstStyle/>
                    <a:p>
                      <a:pPr algn="ctr" fontAlgn="ctr"/>
                      <a:r>
                        <a:rPr lang="cs-CZ" sz="1200" b="1" i="0" u="none" strike="noStrike">
                          <a:solidFill>
                            <a:srgbClr val="000000"/>
                          </a:solidFill>
                          <a:effectLst/>
                          <a:latin typeface="Georgia Pro Black" panose="02040A02050405020203" pitchFamily="18" charset="0"/>
                        </a:rPr>
                        <a:t>36:22</a:t>
                      </a:r>
                    </a:p>
                  </a:txBody>
                  <a:tcPr marL="7239" marR="7239" marT="7239" marB="0" anchor="ctr">
                    <a:lnL>
                      <a:noFill/>
                    </a:lnL>
                    <a:lnR>
                      <a:noFill/>
                    </a:lnR>
                    <a:lnT>
                      <a:noFill/>
                    </a:lnT>
                    <a:lnB w="12700" cap="flat" cmpd="sng" algn="ctr">
                      <a:solidFill>
                        <a:srgbClr val="000000"/>
                      </a:solidFill>
                      <a:prstDash val="solid"/>
                      <a:round/>
                      <a:headEnd type="none" w="med" len="med"/>
                      <a:tailEnd type="none" w="med" len="med"/>
                    </a:lnB>
                    <a:solidFill>
                      <a:srgbClr val="66FF99"/>
                    </a:solidFill>
                  </a:tcPr>
                </a:tc>
                <a:extLst>
                  <a:ext uri="{0D108BD9-81ED-4DB2-BD59-A6C34878D82A}">
                    <a16:rowId xmlns:a16="http://schemas.microsoft.com/office/drawing/2014/main" val="3765631972"/>
                  </a:ext>
                </a:extLst>
              </a:tr>
              <a:tr h="567672">
                <a:tc>
                  <a:txBody>
                    <a:bodyPr/>
                    <a:lstStyle/>
                    <a:p>
                      <a:pPr algn="ctr" fontAlgn="ctr"/>
                      <a:r>
                        <a:rPr lang="cs-CZ" sz="1400" b="1" i="0" u="none" strike="noStrike" dirty="0">
                          <a:solidFill>
                            <a:srgbClr val="000000"/>
                          </a:solidFill>
                          <a:effectLst/>
                          <a:latin typeface="Georgia Pro Black" panose="02040A02050405020203" pitchFamily="18" charset="0"/>
                        </a:rPr>
                        <a:t>Stará garda</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000" b="1" i="0" u="none" strike="noStrike">
                          <a:solidFill>
                            <a:srgbClr val="000000"/>
                          </a:solidFill>
                          <a:effectLst/>
                          <a:latin typeface="Georgia Pro Black" panose="02040A02050405020203" pitchFamily="18" charset="0"/>
                        </a:rPr>
                        <a:t>Okresní přebor</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a:solidFill>
                            <a:srgbClr val="000000"/>
                          </a:solidFill>
                          <a:effectLst/>
                          <a:latin typeface="Georgia Pro Black" panose="02040A02050405020203" pitchFamily="18" charset="0"/>
                        </a:rPr>
                        <a:t>2</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dirty="0">
                          <a:solidFill>
                            <a:srgbClr val="000000"/>
                          </a:solidFill>
                          <a:effectLst/>
                          <a:latin typeface="Georgia Pro Black" panose="02040A02050405020203" pitchFamily="18" charset="0"/>
                        </a:rPr>
                        <a:t>28</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a:solidFill>
                            <a:srgbClr val="000000"/>
                          </a:solidFill>
                          <a:effectLst/>
                          <a:latin typeface="Georgia Pro Black" panose="02040A02050405020203" pitchFamily="18" charset="0"/>
                        </a:rPr>
                        <a:t>51:37</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2245071795"/>
                  </a:ext>
                </a:extLst>
              </a:tr>
              <a:tr h="567672">
                <a:tc>
                  <a:txBody>
                    <a:bodyPr/>
                    <a:lstStyle/>
                    <a:p>
                      <a:pPr algn="ctr" fontAlgn="ctr"/>
                      <a:r>
                        <a:rPr lang="cs-CZ" sz="1400" b="1" i="0" u="none" strike="noStrike" dirty="0">
                          <a:solidFill>
                            <a:srgbClr val="000000"/>
                          </a:solidFill>
                          <a:effectLst/>
                          <a:latin typeface="Georgia Pro Black" panose="02040A02050405020203" pitchFamily="18" charset="0"/>
                        </a:rPr>
                        <a:t>Dorost</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99"/>
                    </a:solidFill>
                  </a:tcPr>
                </a:tc>
                <a:tc>
                  <a:txBody>
                    <a:bodyPr/>
                    <a:lstStyle/>
                    <a:p>
                      <a:pPr algn="ctr" fontAlgn="ctr"/>
                      <a:r>
                        <a:rPr lang="cs-CZ" sz="1000" b="1" i="0" u="none" strike="noStrike">
                          <a:solidFill>
                            <a:srgbClr val="000000"/>
                          </a:solidFill>
                          <a:effectLst/>
                          <a:latin typeface="Georgia Pro Black" panose="02040A02050405020203" pitchFamily="18" charset="0"/>
                        </a:rPr>
                        <a:t>I.A třída</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99"/>
                    </a:solidFill>
                  </a:tcPr>
                </a:tc>
                <a:tc>
                  <a:txBody>
                    <a:bodyPr/>
                    <a:lstStyle/>
                    <a:p>
                      <a:pPr algn="ctr" fontAlgn="ctr"/>
                      <a:r>
                        <a:rPr lang="cs-CZ" sz="1200" b="1" i="0" u="none" strike="noStrike">
                          <a:solidFill>
                            <a:srgbClr val="000000"/>
                          </a:solidFill>
                          <a:effectLst/>
                          <a:latin typeface="Georgia Pro Black" panose="02040A02050405020203" pitchFamily="18" charset="0"/>
                        </a:rPr>
                        <a:t>11</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99"/>
                    </a:solidFill>
                  </a:tcPr>
                </a:tc>
                <a:tc>
                  <a:txBody>
                    <a:bodyPr/>
                    <a:lstStyle/>
                    <a:p>
                      <a:pPr algn="ctr" fontAlgn="ctr"/>
                      <a:r>
                        <a:rPr lang="cs-CZ" sz="1200" b="1" i="0" u="none" strike="noStrike" dirty="0">
                          <a:solidFill>
                            <a:srgbClr val="000000"/>
                          </a:solidFill>
                          <a:effectLst/>
                          <a:latin typeface="Georgia Pro Black" panose="02040A02050405020203" pitchFamily="18" charset="0"/>
                        </a:rPr>
                        <a:t>24</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99"/>
                    </a:solidFill>
                  </a:tcPr>
                </a:tc>
                <a:tc>
                  <a:txBody>
                    <a:bodyPr/>
                    <a:lstStyle/>
                    <a:p>
                      <a:pPr algn="ctr" fontAlgn="ctr"/>
                      <a:r>
                        <a:rPr lang="cs-CZ" sz="1200" b="1" i="0" u="none" strike="noStrike" dirty="0">
                          <a:solidFill>
                            <a:srgbClr val="000000"/>
                          </a:solidFill>
                          <a:effectLst/>
                          <a:latin typeface="Georgia Pro Black" panose="02040A02050405020203" pitchFamily="18" charset="0"/>
                        </a:rPr>
                        <a:t>75:99</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99"/>
                    </a:solidFill>
                  </a:tcPr>
                </a:tc>
                <a:extLst>
                  <a:ext uri="{0D108BD9-81ED-4DB2-BD59-A6C34878D82A}">
                    <a16:rowId xmlns:a16="http://schemas.microsoft.com/office/drawing/2014/main" val="1984343694"/>
                  </a:ext>
                </a:extLst>
              </a:tr>
              <a:tr h="567672">
                <a:tc>
                  <a:txBody>
                    <a:bodyPr/>
                    <a:lstStyle/>
                    <a:p>
                      <a:pPr algn="ctr" fontAlgn="ctr"/>
                      <a:r>
                        <a:rPr lang="cs-CZ" sz="1400" b="1" i="0" u="none" strike="noStrike" dirty="0">
                          <a:solidFill>
                            <a:srgbClr val="000000"/>
                          </a:solidFill>
                          <a:effectLst/>
                          <a:latin typeface="Georgia Pro Black" panose="02040A02050405020203" pitchFamily="18" charset="0"/>
                        </a:rPr>
                        <a:t>Starší žáci</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000" b="1" i="0" u="none" strike="noStrike">
                          <a:solidFill>
                            <a:srgbClr val="000000"/>
                          </a:solidFill>
                          <a:effectLst/>
                          <a:latin typeface="Georgia Pro Black" panose="02040A02050405020203" pitchFamily="18" charset="0"/>
                        </a:rPr>
                        <a:t>Krajský přebor skupina B</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a:solidFill>
                            <a:srgbClr val="000000"/>
                          </a:solidFill>
                          <a:effectLst/>
                          <a:latin typeface="Georgia Pro Black" panose="02040A02050405020203" pitchFamily="18" charset="0"/>
                        </a:rPr>
                        <a:t>6</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a:solidFill>
                            <a:srgbClr val="000000"/>
                          </a:solidFill>
                          <a:effectLst/>
                          <a:latin typeface="Georgia Pro Black" panose="02040A02050405020203" pitchFamily="18" charset="0"/>
                        </a:rPr>
                        <a:t>24</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dirty="0">
                          <a:solidFill>
                            <a:srgbClr val="000000"/>
                          </a:solidFill>
                          <a:effectLst/>
                          <a:latin typeface="Georgia Pro Black" panose="02040A02050405020203" pitchFamily="18" charset="0"/>
                        </a:rPr>
                        <a:t>91:140</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4112041874"/>
                  </a:ext>
                </a:extLst>
              </a:tr>
              <a:tr h="567672">
                <a:tc>
                  <a:txBody>
                    <a:bodyPr/>
                    <a:lstStyle/>
                    <a:p>
                      <a:pPr algn="ctr" fontAlgn="ctr"/>
                      <a:r>
                        <a:rPr lang="cs-CZ" sz="1400" b="1" i="0" u="none" strike="noStrike" dirty="0">
                          <a:solidFill>
                            <a:srgbClr val="000000"/>
                          </a:solidFill>
                          <a:effectLst/>
                          <a:latin typeface="Georgia Pro Black" panose="02040A02050405020203" pitchFamily="18" charset="0"/>
                        </a:rPr>
                        <a:t>Mladší žáci</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99"/>
                    </a:solidFill>
                  </a:tcPr>
                </a:tc>
                <a:tc>
                  <a:txBody>
                    <a:bodyPr/>
                    <a:lstStyle/>
                    <a:p>
                      <a:pPr algn="ctr" fontAlgn="ctr"/>
                      <a:r>
                        <a:rPr lang="cs-CZ" sz="1000" b="1" i="0" u="none" strike="noStrike">
                          <a:solidFill>
                            <a:srgbClr val="000000"/>
                          </a:solidFill>
                          <a:effectLst/>
                          <a:latin typeface="Georgia Pro Black" panose="02040A02050405020203" pitchFamily="18" charset="0"/>
                        </a:rPr>
                        <a:t>Krajský přebor skupina B</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99"/>
                    </a:solidFill>
                  </a:tcPr>
                </a:tc>
                <a:tc>
                  <a:txBody>
                    <a:bodyPr/>
                    <a:lstStyle/>
                    <a:p>
                      <a:pPr algn="ctr" fontAlgn="ctr"/>
                      <a:r>
                        <a:rPr lang="cs-CZ" sz="1200" b="1" i="0" u="none" strike="noStrike">
                          <a:solidFill>
                            <a:srgbClr val="000000"/>
                          </a:solidFill>
                          <a:effectLst/>
                          <a:latin typeface="Georgia Pro Black" panose="02040A02050405020203" pitchFamily="18" charset="0"/>
                        </a:rPr>
                        <a:t>5</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99"/>
                    </a:solidFill>
                  </a:tcPr>
                </a:tc>
                <a:tc>
                  <a:txBody>
                    <a:bodyPr/>
                    <a:lstStyle/>
                    <a:p>
                      <a:pPr algn="ctr" fontAlgn="ctr"/>
                      <a:r>
                        <a:rPr lang="cs-CZ" sz="1200" b="1" i="0" u="none" strike="noStrike">
                          <a:solidFill>
                            <a:srgbClr val="000000"/>
                          </a:solidFill>
                          <a:effectLst/>
                          <a:latin typeface="Georgia Pro Black" panose="02040A02050405020203" pitchFamily="18" charset="0"/>
                        </a:rPr>
                        <a:t>37</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99"/>
                    </a:solidFill>
                  </a:tcPr>
                </a:tc>
                <a:tc>
                  <a:txBody>
                    <a:bodyPr/>
                    <a:lstStyle/>
                    <a:p>
                      <a:pPr algn="ctr" fontAlgn="ctr"/>
                      <a:r>
                        <a:rPr lang="cs-CZ" sz="1200" b="1" i="0" u="none" strike="noStrike" dirty="0">
                          <a:solidFill>
                            <a:srgbClr val="000000"/>
                          </a:solidFill>
                          <a:effectLst/>
                          <a:latin typeface="Georgia Pro Black" panose="02040A02050405020203" pitchFamily="18" charset="0"/>
                        </a:rPr>
                        <a:t>176:85</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99"/>
                    </a:solidFill>
                  </a:tcPr>
                </a:tc>
                <a:extLst>
                  <a:ext uri="{0D108BD9-81ED-4DB2-BD59-A6C34878D82A}">
                    <a16:rowId xmlns:a16="http://schemas.microsoft.com/office/drawing/2014/main" val="953935676"/>
                  </a:ext>
                </a:extLst>
              </a:tr>
              <a:tr h="567672">
                <a:tc>
                  <a:txBody>
                    <a:bodyPr/>
                    <a:lstStyle/>
                    <a:p>
                      <a:pPr algn="ctr" fontAlgn="ctr"/>
                      <a:r>
                        <a:rPr lang="cs-CZ" sz="1400" b="1" i="0" u="none" strike="noStrike" dirty="0">
                          <a:solidFill>
                            <a:srgbClr val="000000"/>
                          </a:solidFill>
                          <a:effectLst/>
                          <a:latin typeface="Georgia Pro Black" panose="02040A02050405020203" pitchFamily="18" charset="0"/>
                        </a:rPr>
                        <a:t>Starší přípravka</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000" b="1" i="0" u="none" strike="noStrike">
                          <a:solidFill>
                            <a:srgbClr val="000000"/>
                          </a:solidFill>
                          <a:effectLst/>
                          <a:latin typeface="Georgia Pro Black" panose="02040A02050405020203" pitchFamily="18" charset="0"/>
                        </a:rPr>
                        <a:t>Okresní přebor sk. "ELITE"</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a:solidFill>
                            <a:srgbClr val="000000"/>
                          </a:solidFill>
                          <a:effectLst/>
                          <a:latin typeface="Georgia Pro Black" panose="02040A02050405020203" pitchFamily="18" charset="0"/>
                        </a:rPr>
                        <a:t>11</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a:solidFill>
                            <a:srgbClr val="000000"/>
                          </a:solidFill>
                          <a:effectLst/>
                          <a:latin typeface="Georgia Pro Black" panose="02040A02050405020203" pitchFamily="18" charset="0"/>
                        </a:rPr>
                        <a:t>3</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dirty="0">
                          <a:solidFill>
                            <a:srgbClr val="000000"/>
                          </a:solidFill>
                          <a:effectLst/>
                          <a:latin typeface="Georgia Pro Black" panose="02040A02050405020203" pitchFamily="18" charset="0"/>
                        </a:rPr>
                        <a:t>47:115</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595745531"/>
                  </a:ext>
                </a:extLst>
              </a:tr>
              <a:tr h="567672">
                <a:tc>
                  <a:txBody>
                    <a:bodyPr/>
                    <a:lstStyle/>
                    <a:p>
                      <a:pPr algn="ctr" fontAlgn="ctr"/>
                      <a:r>
                        <a:rPr lang="cs-CZ" sz="1400" b="1" i="0" u="none" strike="noStrike" dirty="0">
                          <a:solidFill>
                            <a:srgbClr val="000000"/>
                          </a:solidFill>
                          <a:effectLst/>
                          <a:latin typeface="Georgia Pro Black" panose="02040A02050405020203" pitchFamily="18" charset="0"/>
                        </a:rPr>
                        <a:t>Mladší přípravka</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99"/>
                    </a:solidFill>
                  </a:tcPr>
                </a:tc>
                <a:tc>
                  <a:txBody>
                    <a:bodyPr/>
                    <a:lstStyle/>
                    <a:p>
                      <a:pPr algn="ctr" fontAlgn="ctr"/>
                      <a:r>
                        <a:rPr lang="cs-CZ" sz="1000" b="1" i="0" u="none" strike="noStrike">
                          <a:solidFill>
                            <a:srgbClr val="000000"/>
                          </a:solidFill>
                          <a:effectLst/>
                          <a:latin typeface="Georgia Pro Black" panose="02040A02050405020203" pitchFamily="18" charset="0"/>
                        </a:rPr>
                        <a:t>Okresní soutěž sk. "UMÍSTĚNÍ"</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99"/>
                    </a:solidFill>
                  </a:tcPr>
                </a:tc>
                <a:tc>
                  <a:txBody>
                    <a:bodyPr/>
                    <a:lstStyle/>
                    <a:p>
                      <a:pPr algn="ctr" fontAlgn="ctr"/>
                      <a:r>
                        <a:rPr lang="cs-CZ" sz="1200" b="1" i="0" u="none" strike="noStrike">
                          <a:solidFill>
                            <a:srgbClr val="000000"/>
                          </a:solidFill>
                          <a:effectLst/>
                          <a:latin typeface="Georgia Pro Black" panose="02040A02050405020203" pitchFamily="18" charset="0"/>
                        </a:rPr>
                        <a:t>3</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99"/>
                    </a:solidFill>
                  </a:tcPr>
                </a:tc>
                <a:tc>
                  <a:txBody>
                    <a:bodyPr/>
                    <a:lstStyle/>
                    <a:p>
                      <a:pPr algn="ctr" fontAlgn="ctr"/>
                      <a:r>
                        <a:rPr lang="cs-CZ" sz="1200" b="1" i="0" u="none" strike="noStrike">
                          <a:solidFill>
                            <a:srgbClr val="000000"/>
                          </a:solidFill>
                          <a:effectLst/>
                          <a:latin typeface="Georgia Pro Black" panose="02040A02050405020203" pitchFamily="18" charset="0"/>
                        </a:rPr>
                        <a:t>18</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99"/>
                    </a:solidFill>
                  </a:tcPr>
                </a:tc>
                <a:tc>
                  <a:txBody>
                    <a:bodyPr/>
                    <a:lstStyle/>
                    <a:p>
                      <a:pPr algn="ctr" fontAlgn="ctr"/>
                      <a:r>
                        <a:rPr lang="cs-CZ" sz="1200" b="1" i="0" u="none" strike="noStrike" dirty="0">
                          <a:solidFill>
                            <a:srgbClr val="000000"/>
                          </a:solidFill>
                          <a:effectLst/>
                          <a:latin typeface="Georgia Pro Black" panose="02040A02050405020203" pitchFamily="18" charset="0"/>
                        </a:rPr>
                        <a:t>126:56</a:t>
                      </a:r>
                    </a:p>
                  </a:txBody>
                  <a:tcPr marL="7239" marR="7239" marT="723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99"/>
                    </a:solidFill>
                  </a:tcPr>
                </a:tc>
                <a:extLst>
                  <a:ext uri="{0D108BD9-81ED-4DB2-BD59-A6C34878D82A}">
                    <a16:rowId xmlns:a16="http://schemas.microsoft.com/office/drawing/2014/main" val="421507203"/>
                  </a:ext>
                </a:extLst>
              </a:tr>
              <a:tr h="567672">
                <a:tc>
                  <a:txBody>
                    <a:bodyPr/>
                    <a:lstStyle/>
                    <a:p>
                      <a:pPr algn="ctr" fontAlgn="ctr"/>
                      <a:r>
                        <a:rPr lang="cs-CZ" sz="1400" b="1" i="0" u="none" strike="noStrike" dirty="0">
                          <a:solidFill>
                            <a:srgbClr val="000000"/>
                          </a:solidFill>
                          <a:effectLst/>
                          <a:latin typeface="Georgia Pro Black" panose="02040A02050405020203" pitchFamily="18" charset="0"/>
                        </a:rPr>
                        <a:t>Mini</a:t>
                      </a:r>
                    </a:p>
                    <a:p>
                      <a:pPr algn="ctr" fontAlgn="ctr"/>
                      <a:r>
                        <a:rPr lang="cs-CZ" sz="1400" b="1" i="0" u="none" strike="noStrike" dirty="0">
                          <a:solidFill>
                            <a:srgbClr val="000000"/>
                          </a:solidFill>
                          <a:effectLst/>
                          <a:latin typeface="Georgia Pro Black" panose="02040A02050405020203" pitchFamily="18" charset="0"/>
                        </a:rPr>
                        <a:t>přípravka</a:t>
                      </a:r>
                    </a:p>
                  </a:txBody>
                  <a:tcPr marL="7239" marR="7239" marT="7239" marB="0" anchor="ctr">
                    <a:lnL>
                      <a:noFill/>
                    </a:lnL>
                    <a:lnR>
                      <a:noFill/>
                    </a:lnR>
                    <a:lnT w="12700" cap="flat" cmpd="sng" algn="ctr">
                      <a:solidFill>
                        <a:srgbClr val="000000"/>
                      </a:solidFill>
                      <a:prstDash val="solid"/>
                      <a:round/>
                      <a:headEnd type="none" w="med" len="med"/>
                      <a:tailEnd type="none" w="med" len="med"/>
                    </a:lnT>
                    <a:lnB>
                      <a:noFill/>
                    </a:lnB>
                    <a:solidFill>
                      <a:srgbClr val="66FFFF"/>
                    </a:solidFill>
                  </a:tcPr>
                </a:tc>
                <a:tc>
                  <a:txBody>
                    <a:bodyPr/>
                    <a:lstStyle/>
                    <a:p>
                      <a:pPr algn="ctr" fontAlgn="ctr"/>
                      <a:r>
                        <a:rPr lang="cs-CZ" sz="1000" b="1" i="0" u="none" strike="noStrike">
                          <a:solidFill>
                            <a:srgbClr val="000000"/>
                          </a:solidFill>
                          <a:effectLst/>
                          <a:latin typeface="Georgia Pro Black" panose="02040A02050405020203" pitchFamily="18" charset="0"/>
                        </a:rPr>
                        <a:t>Okresní přebor </a:t>
                      </a:r>
                    </a:p>
                  </a:txBody>
                  <a:tcPr marL="7239" marR="7239" marT="7239" marB="0" anchor="ctr">
                    <a:lnL>
                      <a:noFill/>
                    </a:lnL>
                    <a:lnR>
                      <a:noFill/>
                    </a:lnR>
                    <a:lnT w="12700" cap="flat" cmpd="sng" algn="ctr">
                      <a:solidFill>
                        <a:srgbClr val="000000"/>
                      </a:solidFill>
                      <a:prstDash val="solid"/>
                      <a:round/>
                      <a:headEnd type="none" w="med" len="med"/>
                      <a:tailEnd type="none" w="med" len="med"/>
                    </a:lnT>
                    <a:lnB>
                      <a:noFill/>
                    </a:lnB>
                    <a:solidFill>
                      <a:srgbClr val="66FFFF"/>
                    </a:solidFill>
                  </a:tcPr>
                </a:tc>
                <a:tc>
                  <a:txBody>
                    <a:bodyPr/>
                    <a:lstStyle/>
                    <a:p>
                      <a:pPr algn="ctr" fontAlgn="ctr"/>
                      <a:r>
                        <a:rPr lang="cs-CZ" sz="1200" b="1" i="0" u="none" strike="noStrike">
                          <a:solidFill>
                            <a:srgbClr val="000000"/>
                          </a:solidFill>
                          <a:effectLst/>
                          <a:latin typeface="Georgia Pro Black" panose="02040A02050405020203" pitchFamily="18" charset="0"/>
                        </a:rPr>
                        <a:t>3</a:t>
                      </a:r>
                    </a:p>
                  </a:txBody>
                  <a:tcPr marL="7239" marR="7239" marT="7239" marB="0" anchor="ctr">
                    <a:lnL>
                      <a:noFill/>
                    </a:lnL>
                    <a:lnR>
                      <a:noFill/>
                    </a:lnR>
                    <a:lnT w="12700" cap="flat" cmpd="sng" algn="ctr">
                      <a:solidFill>
                        <a:srgbClr val="000000"/>
                      </a:solidFill>
                      <a:prstDash val="solid"/>
                      <a:round/>
                      <a:headEnd type="none" w="med" len="med"/>
                      <a:tailEnd type="none" w="med" len="med"/>
                    </a:lnT>
                    <a:lnB>
                      <a:noFill/>
                    </a:lnB>
                    <a:solidFill>
                      <a:srgbClr val="66FFFF"/>
                    </a:solidFill>
                  </a:tcPr>
                </a:tc>
                <a:tc>
                  <a:txBody>
                    <a:bodyPr/>
                    <a:lstStyle/>
                    <a:p>
                      <a:pPr algn="ctr" fontAlgn="ctr"/>
                      <a:r>
                        <a:rPr lang="cs-CZ" sz="1200" b="1" i="0" u="none" strike="noStrike">
                          <a:solidFill>
                            <a:srgbClr val="000000"/>
                          </a:solidFill>
                          <a:effectLst/>
                          <a:latin typeface="Georgia Pro Black" panose="02040A02050405020203" pitchFamily="18" charset="0"/>
                        </a:rPr>
                        <a:t>21</a:t>
                      </a:r>
                    </a:p>
                  </a:txBody>
                  <a:tcPr marL="7239" marR="7239" marT="7239" marB="0" anchor="ctr">
                    <a:lnL>
                      <a:noFill/>
                    </a:lnL>
                    <a:lnR>
                      <a:noFill/>
                    </a:lnR>
                    <a:lnT w="12700" cap="flat" cmpd="sng" algn="ctr">
                      <a:solidFill>
                        <a:srgbClr val="000000"/>
                      </a:solidFill>
                      <a:prstDash val="solid"/>
                      <a:round/>
                      <a:headEnd type="none" w="med" len="med"/>
                      <a:tailEnd type="none" w="med" len="med"/>
                    </a:lnT>
                    <a:lnB>
                      <a:noFill/>
                    </a:lnB>
                    <a:solidFill>
                      <a:srgbClr val="66FFFF"/>
                    </a:solidFill>
                  </a:tcPr>
                </a:tc>
                <a:tc>
                  <a:txBody>
                    <a:bodyPr/>
                    <a:lstStyle/>
                    <a:p>
                      <a:pPr algn="ctr" fontAlgn="ctr"/>
                      <a:r>
                        <a:rPr lang="cs-CZ" sz="1200" b="1" i="0" u="none" strike="noStrike" dirty="0">
                          <a:solidFill>
                            <a:srgbClr val="000000"/>
                          </a:solidFill>
                          <a:effectLst/>
                          <a:latin typeface="Georgia Pro Black" panose="02040A02050405020203" pitchFamily="18" charset="0"/>
                        </a:rPr>
                        <a:t>190:247</a:t>
                      </a:r>
                    </a:p>
                  </a:txBody>
                  <a:tcPr marL="7239" marR="7239" marT="7239" marB="0" anchor="ctr">
                    <a:lnL>
                      <a:noFill/>
                    </a:lnL>
                    <a:lnR>
                      <a:noFill/>
                    </a:lnR>
                    <a:lnT w="12700" cap="flat" cmpd="sng" algn="ctr">
                      <a:solidFill>
                        <a:srgbClr val="000000"/>
                      </a:solidFill>
                      <a:prstDash val="solid"/>
                      <a:round/>
                      <a:headEnd type="none" w="med" len="med"/>
                      <a:tailEnd type="none" w="med" len="med"/>
                    </a:lnT>
                    <a:lnB>
                      <a:noFill/>
                    </a:lnB>
                    <a:solidFill>
                      <a:srgbClr val="66FFFF"/>
                    </a:solidFill>
                  </a:tcPr>
                </a:tc>
                <a:extLst>
                  <a:ext uri="{0D108BD9-81ED-4DB2-BD59-A6C34878D82A}">
                    <a16:rowId xmlns:a16="http://schemas.microsoft.com/office/drawing/2014/main" val="11948996"/>
                  </a:ext>
                </a:extLst>
              </a:tr>
            </a:tbl>
          </a:graphicData>
        </a:graphic>
      </p:graphicFrame>
    </p:spTree>
    <p:extLst>
      <p:ext uri="{BB962C8B-B14F-4D97-AF65-F5344CB8AC3E}">
        <p14:creationId xmlns:p14="http://schemas.microsoft.com/office/powerpoint/2010/main" val="1473858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944192" y="7004456"/>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6</a:t>
            </a:r>
          </a:p>
        </p:txBody>
      </p:sp>
      <p:sp>
        <p:nvSpPr>
          <p:cNvPr id="7" name="TextovéPole 6"/>
          <p:cNvSpPr txBox="1"/>
          <p:nvPr/>
        </p:nvSpPr>
        <p:spPr>
          <a:xfrm>
            <a:off x="7560816" y="6931868"/>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39</a:t>
            </a:r>
          </a:p>
        </p:txBody>
      </p:sp>
      <p:graphicFrame>
        <p:nvGraphicFramePr>
          <p:cNvPr id="8" name="Tabulka 7">
            <a:extLst>
              <a:ext uri="{FF2B5EF4-FFF2-40B4-BE49-F238E27FC236}">
                <a16:creationId xmlns:a16="http://schemas.microsoft.com/office/drawing/2014/main" id="{4354F351-08AE-4790-A786-043B9C86CE09}"/>
              </a:ext>
            </a:extLst>
          </p:cNvPr>
          <p:cNvGraphicFramePr>
            <a:graphicFrameLocks noGrp="1"/>
          </p:cNvGraphicFramePr>
          <p:nvPr>
            <p:extLst>
              <p:ext uri="{D42A27DB-BD31-4B8C-83A1-F6EECF244321}">
                <p14:modId xmlns:p14="http://schemas.microsoft.com/office/powerpoint/2010/main" val="3801927853"/>
              </p:ext>
            </p:extLst>
          </p:nvPr>
        </p:nvGraphicFramePr>
        <p:xfrm>
          <a:off x="233410" y="2107332"/>
          <a:ext cx="4618833" cy="4778669"/>
        </p:xfrm>
        <a:graphic>
          <a:graphicData uri="http://schemas.openxmlformats.org/drawingml/2006/table">
            <a:tbl>
              <a:tblPr/>
              <a:tblGrid>
                <a:gridCol w="649797">
                  <a:extLst>
                    <a:ext uri="{9D8B030D-6E8A-4147-A177-3AD203B41FA5}">
                      <a16:colId xmlns:a16="http://schemas.microsoft.com/office/drawing/2014/main" val="1558974816"/>
                    </a:ext>
                  </a:extLst>
                </a:gridCol>
                <a:gridCol w="807857">
                  <a:extLst>
                    <a:ext uri="{9D8B030D-6E8A-4147-A177-3AD203B41FA5}">
                      <a16:colId xmlns:a16="http://schemas.microsoft.com/office/drawing/2014/main" val="2460056025"/>
                    </a:ext>
                  </a:extLst>
                </a:gridCol>
                <a:gridCol w="421490">
                  <a:extLst>
                    <a:ext uri="{9D8B030D-6E8A-4147-A177-3AD203B41FA5}">
                      <a16:colId xmlns:a16="http://schemas.microsoft.com/office/drawing/2014/main" val="1315661439"/>
                    </a:ext>
                  </a:extLst>
                </a:gridCol>
                <a:gridCol w="1325939">
                  <a:extLst>
                    <a:ext uri="{9D8B030D-6E8A-4147-A177-3AD203B41FA5}">
                      <a16:colId xmlns:a16="http://schemas.microsoft.com/office/drawing/2014/main" val="1404890454"/>
                    </a:ext>
                  </a:extLst>
                </a:gridCol>
                <a:gridCol w="1413750">
                  <a:extLst>
                    <a:ext uri="{9D8B030D-6E8A-4147-A177-3AD203B41FA5}">
                      <a16:colId xmlns:a16="http://schemas.microsoft.com/office/drawing/2014/main" val="1114422703"/>
                    </a:ext>
                  </a:extLst>
                </a:gridCol>
              </a:tblGrid>
              <a:tr h="467247">
                <a:tc>
                  <a:txBody>
                    <a:bodyPr/>
                    <a:lstStyle/>
                    <a:p>
                      <a:pPr algn="ctr" fontAlgn="ctr"/>
                      <a:r>
                        <a:rPr lang="cs-CZ" sz="1400" b="1" i="0" u="none" strike="noStrike">
                          <a:solidFill>
                            <a:srgbClr val="0000CC"/>
                          </a:solidFill>
                          <a:effectLst/>
                          <a:latin typeface="Arial Black" panose="020B0A04020102020204" pitchFamily="34" charset="0"/>
                        </a:rPr>
                        <a:t>Den</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400" b="1" i="0" u="none" strike="noStrike">
                          <a:solidFill>
                            <a:srgbClr val="0000CC"/>
                          </a:solidFill>
                          <a:effectLst/>
                          <a:latin typeface="Arial Black" panose="020B0A04020102020204" pitchFamily="34" charset="0"/>
                        </a:rPr>
                        <a:t>Datum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400" b="1" i="0" u="none" strike="noStrike">
                          <a:solidFill>
                            <a:srgbClr val="0000CC"/>
                          </a:solidFill>
                          <a:effectLst/>
                          <a:latin typeface="Arial Black" panose="020B0A04020102020204" pitchFamily="34" charset="0"/>
                        </a:rPr>
                        <a:t>Čas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400" b="1" i="0" u="none" strike="noStrike" dirty="0">
                          <a:solidFill>
                            <a:srgbClr val="0000CC"/>
                          </a:solidFill>
                          <a:effectLst/>
                          <a:latin typeface="Arial Black" panose="020B0A04020102020204" pitchFamily="34" charset="0"/>
                        </a:rPr>
                        <a:t>Soupeř</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400" b="1" i="0" u="none" strike="noStrike">
                          <a:solidFill>
                            <a:srgbClr val="0000CC"/>
                          </a:solidFill>
                          <a:effectLst/>
                          <a:latin typeface="Arial Black" panose="020B0A04020102020204" pitchFamily="34" charset="0"/>
                        </a:rPr>
                        <a:t>Kategorie</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28687787"/>
                  </a:ext>
                </a:extLst>
              </a:tr>
              <a:tr h="520344">
                <a:tc>
                  <a:txBody>
                    <a:bodyPr/>
                    <a:lstStyle/>
                    <a:p>
                      <a:pPr algn="ctr" fontAlgn="ctr"/>
                      <a:r>
                        <a:rPr lang="cs-CZ" sz="1200" b="1" i="0" u="none" strike="noStrike">
                          <a:solidFill>
                            <a:srgbClr val="000000"/>
                          </a:solidFill>
                          <a:effectLst/>
                          <a:latin typeface="Segoe UI Black" panose="020B0A02040204020203" pitchFamily="34" charset="0"/>
                        </a:rPr>
                        <a:t>sobota</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dirty="0">
                          <a:solidFill>
                            <a:srgbClr val="000000"/>
                          </a:solidFill>
                          <a:effectLst/>
                          <a:latin typeface="Segoe UI Black" panose="020B0A02040204020203" pitchFamily="34" charset="0"/>
                        </a:rPr>
                        <a:t>17.08.</a:t>
                      </a:r>
                    </a:p>
                    <a:p>
                      <a:pPr algn="ctr" fontAlgn="ctr"/>
                      <a:r>
                        <a:rPr lang="cs-CZ" sz="1200" b="1" i="0" u="none" strike="noStrike" dirty="0">
                          <a:solidFill>
                            <a:srgbClr val="000000"/>
                          </a:solidFill>
                          <a:effectLst/>
                          <a:latin typeface="Segoe UI Black" panose="020B0A02040204020203" pitchFamily="34" charset="0"/>
                        </a:rPr>
                        <a:t>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a:solidFill>
                            <a:srgbClr val="000000"/>
                          </a:solidFill>
                          <a:effectLst/>
                          <a:latin typeface="Segoe UI Black" panose="020B0A02040204020203" pitchFamily="34" charset="0"/>
                        </a:rPr>
                        <a:t>10:15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a:solidFill>
                            <a:srgbClr val="000000"/>
                          </a:solidFill>
                          <a:effectLst/>
                          <a:latin typeface="Segoe UI Black" panose="020B0A02040204020203" pitchFamily="34" charset="0"/>
                        </a:rPr>
                        <a:t>TJ Tatran Rakovník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a:solidFill>
                            <a:srgbClr val="000000"/>
                          </a:solidFill>
                          <a:effectLst/>
                          <a:latin typeface="Segoe UI Black" panose="020B0A02040204020203" pitchFamily="34" charset="0"/>
                        </a:rPr>
                        <a:t>Dospělí - Divize</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11101215"/>
                  </a:ext>
                </a:extLst>
              </a:tr>
              <a:tr h="584060">
                <a:tc>
                  <a:txBody>
                    <a:bodyPr/>
                    <a:lstStyle/>
                    <a:p>
                      <a:pPr algn="ctr" fontAlgn="ctr"/>
                      <a:r>
                        <a:rPr lang="cs-CZ" sz="1200" b="1" i="0" u="none" strike="noStrike">
                          <a:solidFill>
                            <a:srgbClr val="000000"/>
                          </a:solidFill>
                          <a:effectLst/>
                          <a:latin typeface="Segoe UI Black" panose="020B0A02040204020203" pitchFamily="34" charset="0"/>
                        </a:rPr>
                        <a:t>sobota</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effectLst/>
                          <a:latin typeface="Segoe UI Black" panose="020B0A02040204020203" pitchFamily="34" charset="0"/>
                        </a:rPr>
                        <a:t>24.08.</a:t>
                      </a:r>
                    </a:p>
                    <a:p>
                      <a:pPr algn="ctr" fontAlgn="ctr"/>
                      <a:r>
                        <a:rPr lang="cs-CZ" sz="1200" b="1" i="0" u="none" strike="noStrike" dirty="0">
                          <a:solidFill>
                            <a:srgbClr val="000000"/>
                          </a:solidFill>
                          <a:effectLst/>
                          <a:latin typeface="Segoe UI Black" panose="020B0A02040204020203" pitchFamily="34" charset="0"/>
                        </a:rPr>
                        <a:t>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Segoe UI Black" panose="020B0A02040204020203" pitchFamily="34"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Segoe UI Black" panose="020B0A02040204020203" pitchFamily="34" charset="0"/>
                        </a:rPr>
                        <a:t>FK Jiskra Velké Březno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Segoe UI Black" panose="020B0A02040204020203" pitchFamily="34" charset="0"/>
                        </a:rPr>
                        <a:t>Dorost-Krajský přebor</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720974632"/>
                  </a:ext>
                </a:extLst>
              </a:tr>
              <a:tr h="658394">
                <a:tc>
                  <a:txBody>
                    <a:bodyPr/>
                    <a:lstStyle/>
                    <a:p>
                      <a:pPr algn="ctr" fontAlgn="ctr"/>
                      <a:r>
                        <a:rPr lang="cs-CZ" sz="1200" b="1" i="0" u="none" strike="noStrike">
                          <a:solidFill>
                            <a:srgbClr val="000000"/>
                          </a:solidFill>
                          <a:effectLst/>
                          <a:latin typeface="Segoe UI Black" panose="020B0A02040204020203" pitchFamily="34" charset="0"/>
                        </a:rPr>
                        <a:t>neděle</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effectLst/>
                          <a:latin typeface="Segoe UI Black" panose="020B0A02040204020203" pitchFamily="34" charset="0"/>
                        </a:rPr>
                        <a:t>25.08.</a:t>
                      </a:r>
                    </a:p>
                    <a:p>
                      <a:pPr algn="ctr" fontAlgn="ctr"/>
                      <a:r>
                        <a:rPr lang="cs-CZ" sz="1200" b="1" i="0" u="none" strike="noStrike" dirty="0">
                          <a:solidFill>
                            <a:srgbClr val="000000"/>
                          </a:solidFill>
                          <a:effectLst/>
                          <a:latin typeface="Segoe UI Black" panose="020B0A02040204020203" pitchFamily="34" charset="0"/>
                        </a:rPr>
                        <a:t>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Segoe UI Black" panose="020B0A02040204020203" pitchFamily="34"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Segoe UI Black" panose="020B0A02040204020203" pitchFamily="34" charset="0"/>
                        </a:rPr>
                        <a:t>Sokol Velké Žernoseky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effectLst/>
                          <a:latin typeface="Segoe UI Black" panose="020B0A02040204020203" pitchFamily="34" charset="0"/>
                        </a:rPr>
                        <a:t>Starší -Okresní přebor</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78990459"/>
                  </a:ext>
                </a:extLst>
              </a:tr>
              <a:tr h="743349">
                <a:tc>
                  <a:txBody>
                    <a:bodyPr/>
                    <a:lstStyle/>
                    <a:p>
                      <a:pPr algn="ctr" fontAlgn="ctr"/>
                      <a:r>
                        <a:rPr lang="cs-CZ" sz="1200" b="1" i="0" u="none" strike="noStrike">
                          <a:solidFill>
                            <a:srgbClr val="000000"/>
                          </a:solidFill>
                          <a:effectLst/>
                          <a:latin typeface="Segoe UI Black" panose="020B0A02040204020203" pitchFamily="34" charset="0"/>
                        </a:rPr>
                        <a:t>neděle</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effectLst/>
                          <a:latin typeface="Segoe UI Black" panose="020B0A02040204020203" pitchFamily="34" charset="0"/>
                        </a:rPr>
                        <a:t>25.08.</a:t>
                      </a:r>
                    </a:p>
                    <a:p>
                      <a:pPr algn="ctr" fontAlgn="ctr"/>
                      <a:r>
                        <a:rPr lang="cs-CZ" sz="1200" b="1" i="0" u="none" strike="noStrike" dirty="0">
                          <a:solidFill>
                            <a:srgbClr val="000000"/>
                          </a:solidFill>
                          <a:effectLst/>
                          <a:latin typeface="Segoe UI Black" panose="020B0A02040204020203" pitchFamily="34" charset="0"/>
                        </a:rPr>
                        <a:t>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Segoe UI Black" panose="020B0A02040204020203" pitchFamily="34" charset="0"/>
                        </a:rPr>
                        <a:t>17:00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Segoe UI Black" panose="020B0A02040204020203" pitchFamily="34" charset="0"/>
                        </a:rPr>
                        <a:t>FK POLEPY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Segoe UI Black" panose="020B0A02040204020203" pitchFamily="34" charset="0"/>
                        </a:rPr>
                        <a:t>Dospělí B-III.Třída</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10794573"/>
                  </a:ext>
                </a:extLst>
              </a:tr>
              <a:tr h="743349">
                <a:tc>
                  <a:txBody>
                    <a:bodyPr/>
                    <a:lstStyle/>
                    <a:p>
                      <a:pPr algn="ctr" fontAlgn="ctr"/>
                      <a:r>
                        <a:rPr lang="cs-CZ" sz="1200" b="1" i="0" u="none" strike="noStrike">
                          <a:solidFill>
                            <a:srgbClr val="000000"/>
                          </a:solidFill>
                          <a:effectLst/>
                          <a:latin typeface="Segoe UI Black" panose="020B0A02040204020203" pitchFamily="34" charset="0"/>
                        </a:rPr>
                        <a:t>sobota</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dirty="0">
                          <a:solidFill>
                            <a:srgbClr val="000000"/>
                          </a:solidFill>
                          <a:effectLst/>
                          <a:latin typeface="Segoe UI Black" panose="020B0A02040204020203" pitchFamily="34" charset="0"/>
                        </a:rPr>
                        <a:t>31.08.</a:t>
                      </a:r>
                    </a:p>
                    <a:p>
                      <a:pPr algn="ctr" fontAlgn="ctr"/>
                      <a:r>
                        <a:rPr lang="cs-CZ" sz="1200" b="1" i="0" u="none" strike="noStrike" dirty="0">
                          <a:solidFill>
                            <a:srgbClr val="000000"/>
                          </a:solidFill>
                          <a:effectLst/>
                          <a:latin typeface="Segoe UI Black" panose="020B0A02040204020203" pitchFamily="34" charset="0"/>
                        </a:rPr>
                        <a:t>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a:solidFill>
                            <a:srgbClr val="000000"/>
                          </a:solidFill>
                          <a:effectLst/>
                          <a:latin typeface="Segoe UI Black" panose="020B0A02040204020203" pitchFamily="34" charset="0"/>
                        </a:rPr>
                        <a:t>10:15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a:solidFill>
                            <a:srgbClr val="000000"/>
                          </a:solidFill>
                          <a:effectLst/>
                          <a:latin typeface="Segoe UI Black" panose="020B0A02040204020203" pitchFamily="34" charset="0"/>
                        </a:rPr>
                        <a:t>Fotbalový klub Ostrov</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a:solidFill>
                            <a:srgbClr val="000000"/>
                          </a:solidFill>
                          <a:effectLst/>
                          <a:latin typeface="Segoe UI Black" panose="020B0A02040204020203" pitchFamily="34" charset="0"/>
                        </a:rPr>
                        <a:t>Dospělí-Divize</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479194502"/>
                  </a:ext>
                </a:extLst>
              </a:tr>
              <a:tr h="1061926">
                <a:tc>
                  <a:txBody>
                    <a:bodyPr/>
                    <a:lstStyle/>
                    <a:p>
                      <a:pPr algn="ctr" fontAlgn="ctr"/>
                      <a:r>
                        <a:rPr lang="cs-CZ" sz="1200" b="1" i="0" u="none" strike="noStrike">
                          <a:solidFill>
                            <a:srgbClr val="000000"/>
                          </a:solidFill>
                          <a:effectLst/>
                          <a:latin typeface="Segoe UI Black" panose="020B0A02040204020203" pitchFamily="34" charset="0"/>
                        </a:rPr>
                        <a:t>neděle</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dirty="0">
                          <a:solidFill>
                            <a:srgbClr val="000000"/>
                          </a:solidFill>
                          <a:effectLst/>
                          <a:latin typeface="Segoe UI Black" panose="020B0A02040204020203" pitchFamily="34" charset="0"/>
                        </a:rPr>
                        <a:t>01.09.</a:t>
                      </a:r>
                    </a:p>
                    <a:p>
                      <a:pPr algn="ctr" fontAlgn="ctr"/>
                      <a:r>
                        <a:rPr lang="cs-CZ" sz="1200" b="1" i="0" u="none" strike="noStrike" dirty="0">
                          <a:solidFill>
                            <a:srgbClr val="000000"/>
                          </a:solidFill>
                          <a:effectLst/>
                          <a:latin typeface="Segoe UI Black" panose="020B0A02040204020203" pitchFamily="34" charset="0"/>
                        </a:rPr>
                        <a:t>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a:solidFill>
                            <a:srgbClr val="000000"/>
                          </a:solidFill>
                          <a:effectLst/>
                          <a:latin typeface="Segoe UI Black" panose="020B0A02040204020203" pitchFamily="34"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dirty="0">
                          <a:solidFill>
                            <a:srgbClr val="000000"/>
                          </a:solidFill>
                          <a:effectLst/>
                          <a:latin typeface="Segoe UI Black" panose="020B0A02040204020203" pitchFamily="34" charset="0"/>
                        </a:rPr>
                        <a:t>SK Sokol Brozany/ Lukavec</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dirty="0">
                          <a:solidFill>
                            <a:srgbClr val="000000"/>
                          </a:solidFill>
                          <a:effectLst/>
                          <a:latin typeface="Segoe UI Black" panose="020B0A02040204020203" pitchFamily="34" charset="0"/>
                        </a:rPr>
                        <a:t>Starší přípravka-Okresní soutěž</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2366189143"/>
                  </a:ext>
                </a:extLst>
              </a:tr>
            </a:tbl>
          </a:graphicData>
        </a:graphic>
      </p:graphicFrame>
      <p:sp>
        <p:nvSpPr>
          <p:cNvPr id="9" name="TextovéPole 8">
            <a:extLst>
              <a:ext uri="{FF2B5EF4-FFF2-40B4-BE49-F238E27FC236}">
                <a16:creationId xmlns:a16="http://schemas.microsoft.com/office/drawing/2014/main" id="{8590B444-3918-4BB2-8C2E-76F639C3943A}"/>
              </a:ext>
            </a:extLst>
          </p:cNvPr>
          <p:cNvSpPr txBox="1"/>
          <p:nvPr/>
        </p:nvSpPr>
        <p:spPr>
          <a:xfrm>
            <a:off x="71984" y="163116"/>
            <a:ext cx="4806359" cy="1785104"/>
          </a:xfrm>
          <a:prstGeom prst="rect">
            <a:avLst/>
          </a:prstGeom>
          <a:pattFill prst="dashUpDiag">
            <a:fgClr>
              <a:schemeClr val="accent1"/>
            </a:fgClr>
            <a:bgClr>
              <a:schemeClr val="bg1"/>
            </a:bgClr>
          </a:pattFill>
          <a:effectLst>
            <a:glow rad="101600">
              <a:srgbClr val="FFFF66">
                <a:alpha val="40000"/>
              </a:srgbClr>
            </a:glow>
            <a:softEdge rad="241300"/>
          </a:effectLst>
        </p:spPr>
        <p:txBody>
          <a:bodyPr wrap="square" rtlCol="0">
            <a:spAutoFit/>
          </a:bodyPr>
          <a:lstStyle/>
          <a:p>
            <a:pPr algn="ctr"/>
            <a:r>
              <a:rPr lang="cs-CZ" sz="2200" dirty="0">
                <a:solidFill>
                  <a:srgbClr val="FF0000"/>
                </a:solidFill>
                <a:latin typeface="Arial Black" panose="020B0A04020102020204" pitchFamily="34" charset="0"/>
              </a:rPr>
              <a:t>Všechny fanoušky zveme k návštěvě fotbalového stánku ve Štětí. Za týden je zde tahákem zápas B mužstva dospělých proti Polepům.</a:t>
            </a:r>
          </a:p>
        </p:txBody>
      </p:sp>
      <p:graphicFrame>
        <p:nvGraphicFramePr>
          <p:cNvPr id="3" name="Tabulka 2">
            <a:extLst>
              <a:ext uri="{FF2B5EF4-FFF2-40B4-BE49-F238E27FC236}">
                <a16:creationId xmlns:a16="http://schemas.microsoft.com/office/drawing/2014/main" id="{5C580983-2883-4305-ABA7-FD942F31507F}"/>
              </a:ext>
            </a:extLst>
          </p:cNvPr>
          <p:cNvGraphicFramePr>
            <a:graphicFrameLocks noGrp="1"/>
          </p:cNvGraphicFramePr>
          <p:nvPr>
            <p:extLst>
              <p:ext uri="{D42A27DB-BD31-4B8C-83A1-F6EECF244321}">
                <p14:modId xmlns:p14="http://schemas.microsoft.com/office/powerpoint/2010/main" val="3120035232"/>
              </p:ext>
            </p:extLst>
          </p:nvPr>
        </p:nvGraphicFramePr>
        <p:xfrm>
          <a:off x="5328439" y="595164"/>
          <a:ext cx="4806358" cy="6275403"/>
        </p:xfrm>
        <a:graphic>
          <a:graphicData uri="http://schemas.openxmlformats.org/drawingml/2006/table">
            <a:tbl>
              <a:tblPr/>
              <a:tblGrid>
                <a:gridCol w="563030">
                  <a:extLst>
                    <a:ext uri="{9D8B030D-6E8A-4147-A177-3AD203B41FA5}">
                      <a16:colId xmlns:a16="http://schemas.microsoft.com/office/drawing/2014/main" val="761959249"/>
                    </a:ext>
                  </a:extLst>
                </a:gridCol>
                <a:gridCol w="659158">
                  <a:extLst>
                    <a:ext uri="{9D8B030D-6E8A-4147-A177-3AD203B41FA5}">
                      <a16:colId xmlns:a16="http://schemas.microsoft.com/office/drawing/2014/main" val="4194532921"/>
                    </a:ext>
                  </a:extLst>
                </a:gridCol>
                <a:gridCol w="329580">
                  <a:extLst>
                    <a:ext uri="{9D8B030D-6E8A-4147-A177-3AD203B41FA5}">
                      <a16:colId xmlns:a16="http://schemas.microsoft.com/office/drawing/2014/main" val="791823537"/>
                    </a:ext>
                  </a:extLst>
                </a:gridCol>
                <a:gridCol w="878877">
                  <a:extLst>
                    <a:ext uri="{9D8B030D-6E8A-4147-A177-3AD203B41FA5}">
                      <a16:colId xmlns:a16="http://schemas.microsoft.com/office/drawing/2014/main" val="1529566757"/>
                    </a:ext>
                  </a:extLst>
                </a:gridCol>
                <a:gridCol w="988737">
                  <a:extLst>
                    <a:ext uri="{9D8B030D-6E8A-4147-A177-3AD203B41FA5}">
                      <a16:colId xmlns:a16="http://schemas.microsoft.com/office/drawing/2014/main" val="3752539683"/>
                    </a:ext>
                  </a:extLst>
                </a:gridCol>
                <a:gridCol w="522879">
                  <a:extLst>
                    <a:ext uri="{9D8B030D-6E8A-4147-A177-3AD203B41FA5}">
                      <a16:colId xmlns:a16="http://schemas.microsoft.com/office/drawing/2014/main" val="2666267914"/>
                    </a:ext>
                  </a:extLst>
                </a:gridCol>
                <a:gridCol w="864097">
                  <a:extLst>
                    <a:ext uri="{9D8B030D-6E8A-4147-A177-3AD203B41FA5}">
                      <a16:colId xmlns:a16="http://schemas.microsoft.com/office/drawing/2014/main" val="3858218161"/>
                    </a:ext>
                  </a:extLst>
                </a:gridCol>
              </a:tblGrid>
              <a:tr h="190550">
                <a:tc>
                  <a:txBody>
                    <a:bodyPr/>
                    <a:lstStyle/>
                    <a:p>
                      <a:pPr algn="ctr" fontAlgn="ctr"/>
                      <a:r>
                        <a:rPr lang="cs-CZ" sz="700" b="1" i="0" u="none" strike="noStrike" dirty="0">
                          <a:solidFill>
                            <a:srgbClr val="000000"/>
                          </a:solidFill>
                          <a:effectLst/>
                          <a:latin typeface="Arial" panose="020B0604020202020204" pitchFamily="34" charset="0"/>
                        </a:rPr>
                        <a:t>Den</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cs-CZ" sz="700" b="1" i="0" u="none" strike="noStrike" dirty="0">
                          <a:solidFill>
                            <a:srgbClr val="000000"/>
                          </a:solidFill>
                          <a:effectLst/>
                          <a:latin typeface="Arial" panose="020B0604020202020204" pitchFamily="34" charset="0"/>
                        </a:rPr>
                        <a:t>Datum</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cs-CZ" sz="700" b="1" i="0" u="none" strike="noStrike">
                          <a:solidFill>
                            <a:srgbClr val="000000"/>
                          </a:solidFill>
                          <a:effectLst/>
                          <a:latin typeface="Arial" panose="020B0604020202020204" pitchFamily="34" charset="0"/>
                        </a:rPr>
                        <a:t>Čas</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cs-CZ" sz="700" b="1" i="0" u="none" strike="noStrike">
                          <a:solidFill>
                            <a:srgbClr val="000000"/>
                          </a:solidFill>
                          <a:effectLst/>
                          <a:latin typeface="Arial" panose="020B0604020202020204" pitchFamily="34" charset="0"/>
                        </a:rPr>
                        <a:t>Domácí</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cs-CZ" sz="700" b="1" i="0" u="none" strike="noStrike" dirty="0">
                          <a:solidFill>
                            <a:srgbClr val="000000"/>
                          </a:solidFill>
                          <a:effectLst/>
                          <a:latin typeface="Arial" panose="020B0604020202020204" pitchFamily="34" charset="0"/>
                        </a:rPr>
                        <a:t>Hosté</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cs-CZ" sz="700" b="1" i="0" u="none" strike="noStrike" dirty="0">
                          <a:solidFill>
                            <a:srgbClr val="000000"/>
                          </a:solidFill>
                          <a:effectLst/>
                          <a:latin typeface="Arial" panose="020B0604020202020204" pitchFamily="34" charset="0"/>
                        </a:rPr>
                        <a:t>Kolo</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cs-CZ" sz="700" b="1" i="0" u="none" strike="noStrike" dirty="0">
                          <a:solidFill>
                            <a:srgbClr val="000000"/>
                          </a:solidFill>
                          <a:effectLst/>
                          <a:latin typeface="Arial" panose="020B0604020202020204" pitchFamily="34" charset="0"/>
                        </a:rPr>
                        <a:t>Výsledek</a:t>
                      </a: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4107065875"/>
                  </a:ext>
                </a:extLst>
              </a:tr>
              <a:tr h="150921">
                <a:tc>
                  <a:txBody>
                    <a:bodyPr/>
                    <a:lstStyle/>
                    <a:p>
                      <a:pPr algn="ctr" fontAlgn="ctr"/>
                      <a:r>
                        <a:rPr lang="cs-CZ" sz="700" b="1" i="0" u="none" strike="noStrike" dirty="0">
                          <a:solidFill>
                            <a:srgbClr val="000000"/>
                          </a:solidFill>
                          <a:effectLst/>
                          <a:latin typeface="Arial" panose="020B0604020202020204" pitchFamily="34" charset="0"/>
                        </a:rPr>
                        <a:t>sobota</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31.08.2019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10:00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effectLst/>
                          <a:latin typeface="Arial" panose="020B0604020202020204" pitchFamily="34" charset="0"/>
                        </a:rPr>
                        <a:t>TJ Sokol Hoštka </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effectLst/>
                          <a:latin typeface="Arial" panose="020B0604020202020204" pitchFamily="34" charset="0"/>
                        </a:rPr>
                        <a:t>SK Štětí</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1</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Mladší přípravka</a:t>
                      </a: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398784337"/>
                  </a:ext>
                </a:extLst>
              </a:tr>
              <a:tr h="190550">
                <a:tc>
                  <a:txBody>
                    <a:bodyPr/>
                    <a:lstStyle/>
                    <a:p>
                      <a:pPr algn="ctr" fontAlgn="ctr"/>
                      <a:r>
                        <a:rPr lang="cs-CZ" sz="700" b="1" i="0" u="none" strike="noStrike">
                          <a:solidFill>
                            <a:srgbClr val="000000"/>
                          </a:solidFill>
                          <a:effectLst/>
                          <a:latin typeface="Arial" panose="020B0604020202020204" pitchFamily="34" charset="0"/>
                        </a:rPr>
                        <a:t>neděle</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01.09.2019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10:00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effectLst/>
                          <a:latin typeface="Arial" panose="020B0604020202020204" pitchFamily="34" charset="0"/>
                        </a:rPr>
                        <a:t>SK Štětí</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effectLst/>
                          <a:latin typeface="Arial" panose="020B0604020202020204" pitchFamily="34" charset="0"/>
                        </a:rPr>
                        <a:t>SK Sokol Brozany</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1</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Starší přípravka</a:t>
                      </a: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080318697"/>
                  </a:ext>
                </a:extLst>
              </a:tr>
              <a:tr h="237292">
                <a:tc>
                  <a:txBody>
                    <a:bodyPr/>
                    <a:lstStyle/>
                    <a:p>
                      <a:pPr algn="ctr" fontAlgn="ctr"/>
                      <a:r>
                        <a:rPr lang="cs-CZ" sz="700" b="1" i="0" u="none" strike="noStrike" dirty="0">
                          <a:solidFill>
                            <a:srgbClr val="000000"/>
                          </a:solidFill>
                          <a:effectLst/>
                          <a:latin typeface="Arial" panose="020B0604020202020204" pitchFamily="34" charset="0"/>
                        </a:rPr>
                        <a:t>neděle</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08.09.2019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10:00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effectLst/>
                          <a:latin typeface="Arial" panose="020B0604020202020204" pitchFamily="34" charset="0"/>
                        </a:rPr>
                        <a:t>TJ Sokol Mšené lázně</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effectLst/>
                          <a:latin typeface="Arial" panose="020B0604020202020204" pitchFamily="34" charset="0"/>
                        </a:rPr>
                        <a:t>SK Štětí</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2</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Starší přípravka</a:t>
                      </a: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0677678"/>
                  </a:ext>
                </a:extLst>
              </a:tr>
              <a:tr h="205483">
                <a:tc>
                  <a:txBody>
                    <a:bodyPr/>
                    <a:lstStyle/>
                    <a:p>
                      <a:pPr algn="ctr" fontAlgn="ctr"/>
                      <a:r>
                        <a:rPr lang="cs-CZ" sz="700" b="1" i="0" u="none" strike="noStrike" dirty="0">
                          <a:solidFill>
                            <a:srgbClr val="000000"/>
                          </a:solidFill>
                          <a:effectLst/>
                          <a:latin typeface="Arial" panose="020B0604020202020204" pitchFamily="34" charset="0"/>
                        </a:rPr>
                        <a:t>čtvrtek</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12.09.2019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17:00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effectLst/>
                          <a:latin typeface="Arial" panose="020B0604020202020204" pitchFamily="34" charset="0"/>
                        </a:rPr>
                        <a:t>SK Štětí</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effectLst/>
                          <a:latin typeface="Arial" panose="020B0604020202020204" pitchFamily="34" charset="0"/>
                        </a:rPr>
                        <a:t>TJ Sokol </a:t>
                      </a:r>
                      <a:r>
                        <a:rPr lang="cs-CZ" sz="800" b="1" i="0" u="none" strike="noStrike" dirty="0" err="1">
                          <a:solidFill>
                            <a:srgbClr val="000000"/>
                          </a:solidFill>
                          <a:effectLst/>
                          <a:latin typeface="Arial" panose="020B0604020202020204" pitchFamily="34" charset="0"/>
                        </a:rPr>
                        <a:t>Pokratice</a:t>
                      </a:r>
                      <a:r>
                        <a:rPr lang="cs-CZ" sz="800" b="1" i="0" u="none" strike="noStrike" dirty="0">
                          <a:solidFill>
                            <a:srgbClr val="000000"/>
                          </a:solidFill>
                          <a:effectLst/>
                          <a:latin typeface="Arial" panose="020B0604020202020204" pitchFamily="34" charset="0"/>
                        </a:rPr>
                        <a:t> </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2</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Minipřípravka</a:t>
                      </a: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355795109"/>
                  </a:ext>
                </a:extLst>
              </a:tr>
              <a:tr h="237292">
                <a:tc>
                  <a:txBody>
                    <a:bodyPr/>
                    <a:lstStyle/>
                    <a:p>
                      <a:pPr algn="ctr" fontAlgn="ctr"/>
                      <a:r>
                        <a:rPr lang="cs-CZ" sz="700" b="1" i="0" u="none" strike="noStrike">
                          <a:solidFill>
                            <a:srgbClr val="000000"/>
                          </a:solidFill>
                          <a:effectLst/>
                          <a:latin typeface="Arial" panose="020B0604020202020204" pitchFamily="34" charset="0"/>
                        </a:rPr>
                        <a:t>sobota</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14.09.2019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10:00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pl-PL" sz="800" b="1" i="0" u="none" strike="noStrike" dirty="0">
                          <a:solidFill>
                            <a:srgbClr val="000000"/>
                          </a:solidFill>
                          <a:effectLst/>
                          <a:latin typeface="Arial" panose="020B0604020202020204" pitchFamily="34" charset="0"/>
                        </a:rPr>
                        <a:t>TJ Dynamo </a:t>
                      </a:r>
                      <a:r>
                        <a:rPr lang="pl-PL" sz="800" b="1" i="0" u="none" strike="noStrike" dirty="0" err="1">
                          <a:solidFill>
                            <a:srgbClr val="000000"/>
                          </a:solidFill>
                          <a:effectLst/>
                          <a:latin typeface="Arial" panose="020B0604020202020204" pitchFamily="34" charset="0"/>
                        </a:rPr>
                        <a:t>Podlusky</a:t>
                      </a:r>
                      <a:r>
                        <a:rPr lang="pl-PL" sz="800" b="1" i="0" u="none" strike="noStrike" dirty="0">
                          <a:solidFill>
                            <a:srgbClr val="000000"/>
                          </a:solidFill>
                          <a:effectLst/>
                          <a:latin typeface="Arial" panose="020B0604020202020204" pitchFamily="34" charset="0"/>
                        </a:rPr>
                        <a:t> </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effectLst/>
                          <a:latin typeface="Arial" panose="020B0604020202020204" pitchFamily="34" charset="0"/>
                        </a:rPr>
                        <a:t>SK Štětí</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3</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Mladší přípravka</a:t>
                      </a: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439306703"/>
                  </a:ext>
                </a:extLst>
              </a:tr>
              <a:tr h="237292">
                <a:tc>
                  <a:txBody>
                    <a:bodyPr/>
                    <a:lstStyle/>
                    <a:p>
                      <a:pPr algn="ctr" fontAlgn="ctr"/>
                      <a:r>
                        <a:rPr lang="cs-CZ" sz="700" b="1" i="0" u="none" strike="noStrike">
                          <a:solidFill>
                            <a:srgbClr val="000000"/>
                          </a:solidFill>
                          <a:effectLst/>
                          <a:latin typeface="Arial" panose="020B0604020202020204" pitchFamily="34" charset="0"/>
                        </a:rPr>
                        <a:t>neděle</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15.09.2019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9:00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effectLst/>
                          <a:latin typeface="Arial" panose="020B0604020202020204" pitchFamily="34" charset="0"/>
                        </a:rPr>
                        <a:t>SK Štětí</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ES" sz="800" b="1" i="0" u="none" strike="noStrike" dirty="0">
                          <a:solidFill>
                            <a:srgbClr val="000000"/>
                          </a:solidFill>
                          <a:effectLst/>
                          <a:latin typeface="Arial" panose="020B0604020202020204" pitchFamily="34" charset="0"/>
                        </a:rPr>
                        <a:t>SK Sahara </a:t>
                      </a:r>
                      <a:r>
                        <a:rPr lang="es-ES" sz="800" b="1" i="0" u="none" strike="noStrike" dirty="0" err="1">
                          <a:solidFill>
                            <a:srgbClr val="000000"/>
                          </a:solidFill>
                          <a:effectLst/>
                          <a:latin typeface="Arial" panose="020B0604020202020204" pitchFamily="34" charset="0"/>
                        </a:rPr>
                        <a:t>Vědomice</a:t>
                      </a:r>
                      <a:endParaRPr lang="es-ES" sz="800" b="1" i="0" u="none" strike="noStrike" dirty="0">
                        <a:solidFill>
                          <a:srgbClr val="000000"/>
                        </a:solidFill>
                        <a:effectLst/>
                        <a:latin typeface="Arial" panose="020B0604020202020204" pitchFamily="34" charset="0"/>
                      </a:endParaRP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3</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Starší přípravka</a:t>
                      </a: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761111287"/>
                  </a:ext>
                </a:extLst>
              </a:tr>
              <a:tr h="237292">
                <a:tc>
                  <a:txBody>
                    <a:bodyPr/>
                    <a:lstStyle/>
                    <a:p>
                      <a:pPr algn="ctr" fontAlgn="ctr"/>
                      <a:r>
                        <a:rPr lang="cs-CZ" sz="700" b="1" i="0" u="none" strike="noStrike">
                          <a:solidFill>
                            <a:srgbClr val="000000"/>
                          </a:solidFill>
                          <a:effectLst/>
                          <a:latin typeface="Arial" panose="020B0604020202020204" pitchFamily="34" charset="0"/>
                        </a:rPr>
                        <a:t>čtvrtek</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dirty="0">
                          <a:solidFill>
                            <a:srgbClr val="000000"/>
                          </a:solidFill>
                          <a:effectLst/>
                          <a:latin typeface="Arial" panose="020B0604020202020204" pitchFamily="34" charset="0"/>
                        </a:rPr>
                        <a:t>19.09.2019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16:30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800" b="1" i="0" u="none" strike="noStrike" dirty="0">
                          <a:solidFill>
                            <a:srgbClr val="000000"/>
                          </a:solidFill>
                          <a:effectLst/>
                          <a:latin typeface="Arial" panose="020B0604020202020204" pitchFamily="34" charset="0"/>
                        </a:rPr>
                        <a:t>SK </a:t>
                      </a:r>
                      <a:r>
                        <a:rPr lang="pl-PL" sz="800" b="1" i="0" u="none" strike="noStrike" dirty="0" err="1">
                          <a:solidFill>
                            <a:srgbClr val="000000"/>
                          </a:solidFill>
                          <a:effectLst/>
                          <a:latin typeface="Arial" panose="020B0604020202020204" pitchFamily="34" charset="0"/>
                        </a:rPr>
                        <a:t>Sokol</a:t>
                      </a:r>
                      <a:r>
                        <a:rPr lang="pl-PL" sz="800" b="1" i="0" u="none" strike="noStrike" dirty="0">
                          <a:solidFill>
                            <a:srgbClr val="000000"/>
                          </a:solidFill>
                          <a:effectLst/>
                          <a:latin typeface="Arial" panose="020B0604020202020204" pitchFamily="34" charset="0"/>
                        </a:rPr>
                        <a:t> </a:t>
                      </a:r>
                      <a:r>
                        <a:rPr lang="pl-PL" sz="800" b="1" i="0" u="none" strike="noStrike" dirty="0" err="1">
                          <a:solidFill>
                            <a:srgbClr val="000000"/>
                          </a:solidFill>
                          <a:effectLst/>
                          <a:latin typeface="Arial" panose="020B0604020202020204" pitchFamily="34" charset="0"/>
                        </a:rPr>
                        <a:t>Brozany</a:t>
                      </a:r>
                      <a:r>
                        <a:rPr lang="pl-PL" sz="800" b="1" i="0" u="none" strike="noStrike" dirty="0">
                          <a:solidFill>
                            <a:srgbClr val="000000"/>
                          </a:solidFill>
                          <a:effectLst/>
                          <a:latin typeface="Arial" panose="020B0604020202020204" pitchFamily="34" charset="0"/>
                        </a:rPr>
                        <a:t> </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effectLst/>
                          <a:latin typeface="Arial" panose="020B0604020202020204" pitchFamily="34" charset="0"/>
                        </a:rPr>
                        <a:t>SK Štětí</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3</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Minipřípravka</a:t>
                      </a: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6813605"/>
                  </a:ext>
                </a:extLst>
              </a:tr>
              <a:tr h="237292">
                <a:tc>
                  <a:txBody>
                    <a:bodyPr/>
                    <a:lstStyle/>
                    <a:p>
                      <a:pPr algn="ctr" fontAlgn="ctr"/>
                      <a:r>
                        <a:rPr lang="cs-CZ" sz="700" b="1" i="0" u="none" strike="noStrike">
                          <a:solidFill>
                            <a:srgbClr val="000000"/>
                          </a:solidFill>
                          <a:effectLst/>
                          <a:latin typeface="Arial" panose="020B0604020202020204" pitchFamily="34" charset="0"/>
                        </a:rPr>
                        <a:t>sobota</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21.09.2019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10:00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effectLst/>
                          <a:latin typeface="Arial" panose="020B0604020202020204" pitchFamily="34" charset="0"/>
                        </a:rPr>
                        <a:t>SK Štětí</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effectLst/>
                          <a:latin typeface="Arial" panose="020B0604020202020204" pitchFamily="34" charset="0"/>
                        </a:rPr>
                        <a:t>SK BEZDĚKOV / Dobříň </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4</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Mladší přípravka</a:t>
                      </a: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1358236"/>
                  </a:ext>
                </a:extLst>
              </a:tr>
              <a:tr h="190550">
                <a:tc>
                  <a:txBody>
                    <a:bodyPr/>
                    <a:lstStyle/>
                    <a:p>
                      <a:pPr algn="ctr" fontAlgn="ctr"/>
                      <a:r>
                        <a:rPr lang="cs-CZ" sz="700" b="1" i="0" u="none" strike="noStrike">
                          <a:solidFill>
                            <a:srgbClr val="000000"/>
                          </a:solidFill>
                          <a:effectLst/>
                          <a:latin typeface="Arial" panose="020B0604020202020204" pitchFamily="34" charset="0"/>
                        </a:rPr>
                        <a:t>neděle</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22.09.2019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10:00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effectLst/>
                          <a:latin typeface="Arial" panose="020B0604020202020204" pitchFamily="34" charset="0"/>
                        </a:rPr>
                        <a:t>TJ Sokol Hoštka</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effectLst/>
                          <a:latin typeface="Arial" panose="020B0604020202020204" pitchFamily="34" charset="0"/>
                        </a:rPr>
                        <a:t>SK Štětí</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4</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Starší přípravka</a:t>
                      </a: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5506522"/>
                  </a:ext>
                </a:extLst>
              </a:tr>
              <a:tr h="237292">
                <a:tc>
                  <a:txBody>
                    <a:bodyPr/>
                    <a:lstStyle/>
                    <a:p>
                      <a:pPr algn="ctr" fontAlgn="ctr"/>
                      <a:r>
                        <a:rPr lang="cs-CZ" sz="700" b="1" i="0" u="none" strike="noStrike" dirty="0">
                          <a:solidFill>
                            <a:srgbClr val="000000"/>
                          </a:solidFill>
                          <a:effectLst/>
                          <a:latin typeface="Arial" panose="020B0604020202020204" pitchFamily="34" charset="0"/>
                        </a:rPr>
                        <a:t>čtvrtek</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26.09.2019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16:30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effectLst/>
                          <a:latin typeface="Arial" panose="020B0604020202020204" pitchFamily="34" charset="0"/>
                        </a:rPr>
                        <a:t>SK Štětí</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effectLst/>
                          <a:latin typeface="Arial" panose="020B0604020202020204" pitchFamily="34" charset="0"/>
                        </a:rPr>
                        <a:t>SK BEZDĚKOV. /Dušníky</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4</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Minipřípravka</a:t>
                      </a: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450784635"/>
                  </a:ext>
                </a:extLst>
              </a:tr>
              <a:tr h="190550">
                <a:tc>
                  <a:txBody>
                    <a:bodyPr/>
                    <a:lstStyle/>
                    <a:p>
                      <a:pPr algn="ctr" fontAlgn="ctr"/>
                      <a:r>
                        <a:rPr lang="cs-CZ" sz="700" b="1" i="0" u="none" strike="noStrike">
                          <a:solidFill>
                            <a:srgbClr val="000000"/>
                          </a:solidFill>
                          <a:effectLst/>
                          <a:latin typeface="Arial" panose="020B0604020202020204" pitchFamily="34" charset="0"/>
                        </a:rPr>
                        <a:t>sobota</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28.09.2019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10:00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effectLst/>
                          <a:latin typeface="Arial" panose="020B0604020202020204" pitchFamily="34" charset="0"/>
                        </a:rPr>
                        <a:t>FK Travčice</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effectLst/>
                          <a:latin typeface="Arial" panose="020B0604020202020204" pitchFamily="34" charset="0"/>
                        </a:rPr>
                        <a:t>SK Štětí</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5</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Mladší přípravka</a:t>
                      </a: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084918740"/>
                  </a:ext>
                </a:extLst>
              </a:tr>
              <a:tr h="237292">
                <a:tc>
                  <a:txBody>
                    <a:bodyPr/>
                    <a:lstStyle/>
                    <a:p>
                      <a:pPr algn="ctr" fontAlgn="ctr"/>
                      <a:r>
                        <a:rPr lang="cs-CZ" sz="700" b="1" i="0" u="none" strike="noStrike">
                          <a:solidFill>
                            <a:srgbClr val="000000"/>
                          </a:solidFill>
                          <a:effectLst/>
                          <a:latin typeface="Arial" panose="020B0604020202020204" pitchFamily="34" charset="0"/>
                        </a:rPr>
                        <a:t>neděle</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29.09.2019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9:00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a:solidFill>
                            <a:srgbClr val="000000"/>
                          </a:solidFill>
                          <a:effectLst/>
                          <a:latin typeface="Arial" panose="020B0604020202020204" pitchFamily="34" charset="0"/>
                        </a:rPr>
                        <a:t>SK Štětí</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pl-PL" sz="800" b="1" i="0" u="none" strike="noStrike" dirty="0">
                          <a:solidFill>
                            <a:srgbClr val="000000"/>
                          </a:solidFill>
                          <a:effectLst/>
                          <a:latin typeface="Arial" panose="020B0604020202020204" pitchFamily="34" charset="0"/>
                        </a:rPr>
                        <a:t>TJ Dynamo </a:t>
                      </a:r>
                      <a:r>
                        <a:rPr lang="pl-PL" sz="800" b="1" i="0" u="none" strike="noStrike" dirty="0" err="1">
                          <a:solidFill>
                            <a:srgbClr val="000000"/>
                          </a:solidFill>
                          <a:effectLst/>
                          <a:latin typeface="Arial" panose="020B0604020202020204" pitchFamily="34" charset="0"/>
                        </a:rPr>
                        <a:t>Podlusky</a:t>
                      </a:r>
                      <a:r>
                        <a:rPr lang="pl-PL" sz="800" b="1" i="0" u="none" strike="noStrike" dirty="0">
                          <a:solidFill>
                            <a:srgbClr val="000000"/>
                          </a:solidFill>
                          <a:effectLst/>
                          <a:latin typeface="Arial" panose="020B0604020202020204" pitchFamily="34" charset="0"/>
                        </a:rPr>
                        <a:t> .</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5</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Starší přípravka</a:t>
                      </a: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4156394166"/>
                  </a:ext>
                </a:extLst>
              </a:tr>
              <a:tr h="205483">
                <a:tc>
                  <a:txBody>
                    <a:bodyPr/>
                    <a:lstStyle/>
                    <a:p>
                      <a:pPr algn="ctr" fontAlgn="ctr"/>
                      <a:r>
                        <a:rPr lang="cs-CZ" sz="700" b="1" i="0" u="none" strike="noStrike" dirty="0">
                          <a:solidFill>
                            <a:srgbClr val="000000"/>
                          </a:solidFill>
                          <a:effectLst/>
                          <a:latin typeface="Arial" panose="020B0604020202020204" pitchFamily="34" charset="0"/>
                        </a:rPr>
                        <a:t>čtvrtek</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03.10.2019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dirty="0">
                          <a:solidFill>
                            <a:srgbClr val="000000"/>
                          </a:solidFill>
                          <a:effectLst/>
                          <a:latin typeface="Arial" panose="020B0604020202020204" pitchFamily="34" charset="0"/>
                        </a:rPr>
                        <a:t>16:00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effectLst/>
                          <a:latin typeface="Arial" panose="020B0604020202020204" pitchFamily="34" charset="0"/>
                        </a:rPr>
                        <a:t>LIBOCHOVICE.</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effectLst/>
                          <a:latin typeface="Arial" panose="020B0604020202020204" pitchFamily="34" charset="0"/>
                        </a:rPr>
                        <a:t>SK Štětí</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5</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Minipřípravka</a:t>
                      </a: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88861"/>
                  </a:ext>
                </a:extLst>
              </a:tr>
              <a:tr h="190550">
                <a:tc>
                  <a:txBody>
                    <a:bodyPr/>
                    <a:lstStyle/>
                    <a:p>
                      <a:pPr algn="ctr" fontAlgn="ctr"/>
                      <a:r>
                        <a:rPr lang="cs-CZ" sz="700" b="1" i="0" u="none" strike="noStrike">
                          <a:solidFill>
                            <a:srgbClr val="000000"/>
                          </a:solidFill>
                          <a:effectLst/>
                          <a:latin typeface="Arial" panose="020B0604020202020204" pitchFamily="34" charset="0"/>
                        </a:rPr>
                        <a:t>sobota</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05.10.2019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10:00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effectLst/>
                          <a:latin typeface="Arial" panose="020B0604020202020204" pitchFamily="34" charset="0"/>
                        </a:rPr>
                        <a:t>SK Liběšice</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effectLst/>
                          <a:latin typeface="Arial" panose="020B0604020202020204" pitchFamily="34" charset="0"/>
                        </a:rPr>
                        <a:t>SK Štětí</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6</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dirty="0">
                          <a:solidFill>
                            <a:srgbClr val="000000"/>
                          </a:solidFill>
                          <a:effectLst/>
                          <a:latin typeface="Arial" panose="020B0604020202020204" pitchFamily="34" charset="0"/>
                        </a:rPr>
                        <a:t>Mladší přípravka</a:t>
                      </a: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6603542"/>
                  </a:ext>
                </a:extLst>
              </a:tr>
              <a:tr h="190550">
                <a:tc>
                  <a:txBody>
                    <a:bodyPr/>
                    <a:lstStyle/>
                    <a:p>
                      <a:pPr algn="ctr" fontAlgn="ctr"/>
                      <a:r>
                        <a:rPr lang="cs-CZ" sz="700" b="1" i="0" u="none" strike="noStrike">
                          <a:solidFill>
                            <a:srgbClr val="000000"/>
                          </a:solidFill>
                          <a:effectLst/>
                          <a:latin typeface="Arial" panose="020B0604020202020204" pitchFamily="34" charset="0"/>
                        </a:rPr>
                        <a:t>neděle</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06.10.2019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10:00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effectLst/>
                          <a:latin typeface="Arial" panose="020B0604020202020204" pitchFamily="34" charset="0"/>
                        </a:rPr>
                        <a:t>SK Štětí</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effectLst/>
                          <a:latin typeface="Arial" panose="020B0604020202020204" pitchFamily="34" charset="0"/>
                        </a:rPr>
                        <a:t>FK BECHLÍN </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6</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Starší přípravka</a:t>
                      </a: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6169477"/>
                  </a:ext>
                </a:extLst>
              </a:tr>
              <a:tr h="237292">
                <a:tc>
                  <a:txBody>
                    <a:bodyPr/>
                    <a:lstStyle/>
                    <a:p>
                      <a:pPr algn="ctr" fontAlgn="ctr"/>
                      <a:r>
                        <a:rPr lang="cs-CZ" sz="700" b="1" i="0" u="none" strike="noStrike" dirty="0">
                          <a:solidFill>
                            <a:srgbClr val="000000"/>
                          </a:solidFill>
                          <a:effectLst/>
                          <a:latin typeface="Arial" panose="020B0604020202020204" pitchFamily="34" charset="0"/>
                        </a:rPr>
                        <a:t>čtvrtek</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10.10.2019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16:00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a:solidFill>
                            <a:srgbClr val="000000"/>
                          </a:solidFill>
                          <a:effectLst/>
                          <a:latin typeface="Arial" panose="020B0604020202020204" pitchFamily="34" charset="0"/>
                        </a:rPr>
                        <a:t>SK Štětí</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effectLst/>
                          <a:latin typeface="Arial" panose="020B0604020202020204" pitchFamily="34" charset="0"/>
                        </a:rPr>
                        <a:t>TJ Dynamo </a:t>
                      </a:r>
                      <a:r>
                        <a:rPr lang="cs-CZ" sz="800" b="1" i="0" u="none" strike="noStrike" dirty="0" err="1">
                          <a:solidFill>
                            <a:srgbClr val="000000"/>
                          </a:solidFill>
                          <a:effectLst/>
                          <a:latin typeface="Arial" panose="020B0604020202020204" pitchFamily="34" charset="0"/>
                        </a:rPr>
                        <a:t>Podlusky</a:t>
                      </a:r>
                      <a:r>
                        <a:rPr lang="cs-CZ" sz="800" b="1" i="0" u="none" strike="noStrike" dirty="0">
                          <a:solidFill>
                            <a:srgbClr val="000000"/>
                          </a:solidFill>
                          <a:effectLst/>
                          <a:latin typeface="Arial" panose="020B0604020202020204" pitchFamily="34" charset="0"/>
                        </a:rPr>
                        <a:t> </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6</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err="1">
                          <a:solidFill>
                            <a:srgbClr val="000000"/>
                          </a:solidFill>
                          <a:effectLst/>
                          <a:latin typeface="Arial" panose="020B0604020202020204" pitchFamily="34" charset="0"/>
                        </a:rPr>
                        <a:t>Minipřípravka</a:t>
                      </a:r>
                      <a:endParaRPr lang="cs-CZ" sz="700" b="1" i="0" u="none" strike="noStrike" dirty="0">
                        <a:solidFill>
                          <a:srgbClr val="000000"/>
                        </a:solidFill>
                        <a:effectLst/>
                        <a:latin typeface="Arial" panose="020B0604020202020204" pitchFamily="34" charset="0"/>
                      </a:endParaRP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538761578"/>
                  </a:ext>
                </a:extLst>
              </a:tr>
              <a:tr h="190550">
                <a:tc>
                  <a:txBody>
                    <a:bodyPr/>
                    <a:lstStyle/>
                    <a:p>
                      <a:pPr algn="ctr" fontAlgn="ctr"/>
                      <a:r>
                        <a:rPr lang="cs-CZ" sz="700" b="1" i="0" u="none" strike="noStrike">
                          <a:solidFill>
                            <a:srgbClr val="000000"/>
                          </a:solidFill>
                          <a:effectLst/>
                          <a:latin typeface="Arial" panose="020B0604020202020204" pitchFamily="34" charset="0"/>
                        </a:rPr>
                        <a:t>sobota</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12.10.2019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9:00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effectLst/>
                          <a:latin typeface="Arial" panose="020B0604020202020204" pitchFamily="34" charset="0"/>
                        </a:rPr>
                        <a:t>SK Štětí</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effectLst/>
                          <a:latin typeface="Arial" panose="020B0604020202020204" pitchFamily="34" charset="0"/>
                        </a:rPr>
                        <a:t>TJ Slavoj Úštěk</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7</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Mladší přípravka</a:t>
                      </a: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743071758"/>
                  </a:ext>
                </a:extLst>
              </a:tr>
              <a:tr h="352418">
                <a:tc>
                  <a:txBody>
                    <a:bodyPr/>
                    <a:lstStyle/>
                    <a:p>
                      <a:pPr algn="ctr" fontAlgn="ctr"/>
                      <a:r>
                        <a:rPr lang="cs-CZ" sz="700" b="1" i="0" u="none" strike="noStrike">
                          <a:solidFill>
                            <a:srgbClr val="000000"/>
                          </a:solidFill>
                          <a:effectLst/>
                          <a:latin typeface="Arial" panose="020B0604020202020204" pitchFamily="34" charset="0"/>
                        </a:rPr>
                        <a:t>neděle</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13.10.2019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10:00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effectLst/>
                          <a:latin typeface="Arial" panose="020B0604020202020204" pitchFamily="34" charset="0"/>
                        </a:rPr>
                        <a:t>TJ Sokol </a:t>
                      </a:r>
                      <a:r>
                        <a:rPr lang="cs-CZ" sz="800" b="1" i="0" u="none" strike="noStrike" dirty="0" err="1">
                          <a:solidFill>
                            <a:srgbClr val="000000"/>
                          </a:solidFill>
                          <a:effectLst/>
                          <a:latin typeface="Arial" panose="020B0604020202020204" pitchFamily="34" charset="0"/>
                        </a:rPr>
                        <a:t>Straškov</a:t>
                      </a:r>
                      <a:r>
                        <a:rPr lang="cs-CZ" sz="800" b="1" i="0" u="none" strike="noStrike" dirty="0">
                          <a:solidFill>
                            <a:srgbClr val="000000"/>
                          </a:solidFill>
                          <a:effectLst/>
                          <a:latin typeface="Arial" panose="020B0604020202020204" pitchFamily="34" charset="0"/>
                        </a:rPr>
                        <a:t>-Vodochody</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effectLst/>
                          <a:latin typeface="Arial" panose="020B0604020202020204" pitchFamily="34" charset="0"/>
                        </a:rPr>
                        <a:t>SK Štětí</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7</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Starší přípravka</a:t>
                      </a: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77669036"/>
                  </a:ext>
                </a:extLst>
              </a:tr>
              <a:tr h="190550">
                <a:tc>
                  <a:txBody>
                    <a:bodyPr/>
                    <a:lstStyle/>
                    <a:p>
                      <a:pPr algn="ctr" fontAlgn="ctr"/>
                      <a:r>
                        <a:rPr lang="cs-CZ" sz="700" b="1" i="0" u="none" strike="noStrike">
                          <a:solidFill>
                            <a:srgbClr val="000000"/>
                          </a:solidFill>
                          <a:effectLst/>
                          <a:latin typeface="Arial" panose="020B0604020202020204" pitchFamily="34" charset="0"/>
                        </a:rPr>
                        <a:t>čtvrtek</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17.10.2019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16:00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effectLst/>
                          <a:latin typeface="Arial" panose="020B0604020202020204" pitchFamily="34" charset="0"/>
                        </a:rPr>
                        <a:t>ASK Lovosice</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effectLst/>
                          <a:latin typeface="Arial" panose="020B0604020202020204" pitchFamily="34" charset="0"/>
                        </a:rPr>
                        <a:t>SK Štětí</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7</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dirty="0" err="1">
                          <a:solidFill>
                            <a:srgbClr val="000000"/>
                          </a:solidFill>
                          <a:effectLst/>
                          <a:latin typeface="Arial" panose="020B0604020202020204" pitchFamily="34" charset="0"/>
                        </a:rPr>
                        <a:t>Minipřípravka</a:t>
                      </a:r>
                      <a:endParaRPr lang="cs-CZ" sz="700" b="1" i="0" u="none" strike="noStrike" dirty="0">
                        <a:solidFill>
                          <a:srgbClr val="000000"/>
                        </a:solidFill>
                        <a:effectLst/>
                        <a:latin typeface="Arial" panose="020B0604020202020204" pitchFamily="34" charset="0"/>
                      </a:endParaRP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8146843"/>
                  </a:ext>
                </a:extLst>
              </a:tr>
              <a:tr h="205483">
                <a:tc>
                  <a:txBody>
                    <a:bodyPr/>
                    <a:lstStyle/>
                    <a:p>
                      <a:pPr algn="ctr" fontAlgn="ctr"/>
                      <a:r>
                        <a:rPr lang="cs-CZ" sz="700" b="1" i="0" u="none" strike="noStrike">
                          <a:solidFill>
                            <a:srgbClr val="000000"/>
                          </a:solidFill>
                          <a:effectLst/>
                          <a:latin typeface="Arial" panose="020B0604020202020204" pitchFamily="34" charset="0"/>
                        </a:rPr>
                        <a:t>neděle</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20.10.2019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10:00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effectLst/>
                          <a:latin typeface="Arial" panose="020B0604020202020204" pitchFamily="34" charset="0"/>
                        </a:rPr>
                        <a:t>SK Štětí</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effectLst/>
                          <a:latin typeface="Arial" panose="020B0604020202020204" pitchFamily="34" charset="0"/>
                        </a:rPr>
                        <a:t>TJ Viktorie Budyně  </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8</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dirty="0">
                          <a:solidFill>
                            <a:srgbClr val="000000"/>
                          </a:solidFill>
                          <a:effectLst/>
                          <a:latin typeface="Arial" panose="020B0604020202020204" pitchFamily="34" charset="0"/>
                        </a:rPr>
                        <a:t>Starší přípravka</a:t>
                      </a: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1950853"/>
                  </a:ext>
                </a:extLst>
              </a:tr>
              <a:tr h="190550">
                <a:tc>
                  <a:txBody>
                    <a:bodyPr/>
                    <a:lstStyle/>
                    <a:p>
                      <a:pPr algn="ctr" fontAlgn="ctr"/>
                      <a:r>
                        <a:rPr lang="cs-CZ" sz="700" b="1" i="0" u="none" strike="noStrike" dirty="0">
                          <a:solidFill>
                            <a:srgbClr val="000000"/>
                          </a:solidFill>
                          <a:effectLst/>
                          <a:latin typeface="Arial" panose="020B0604020202020204" pitchFamily="34" charset="0"/>
                        </a:rPr>
                        <a:t>sobota</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26.10.2019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 </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effectLst/>
                          <a:latin typeface="Arial" panose="020B0604020202020204" pitchFamily="34" charset="0"/>
                        </a:rPr>
                        <a:t> </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effectLst/>
                          <a:latin typeface="Arial" panose="020B0604020202020204" pitchFamily="34" charset="0"/>
                        </a:rPr>
                        <a:t> </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E1/U1</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Mladší přípravka</a:t>
                      </a: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4264092618"/>
                  </a:ext>
                </a:extLst>
              </a:tr>
              <a:tr h="237292">
                <a:tc>
                  <a:txBody>
                    <a:bodyPr/>
                    <a:lstStyle/>
                    <a:p>
                      <a:pPr algn="ctr" fontAlgn="ctr"/>
                      <a:r>
                        <a:rPr lang="cs-CZ" sz="700" b="1" i="0" u="none" strike="noStrike">
                          <a:solidFill>
                            <a:srgbClr val="000000"/>
                          </a:solidFill>
                          <a:effectLst/>
                          <a:latin typeface="Arial" panose="020B0604020202020204" pitchFamily="34" charset="0"/>
                        </a:rPr>
                        <a:t>neděle</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27.10.2019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10:00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effectLst/>
                          <a:latin typeface="Arial" panose="020B0604020202020204" pitchFamily="34" charset="0"/>
                        </a:rPr>
                        <a:t>Slavoj Bohušovice </a:t>
                      </a:r>
                      <a:r>
                        <a:rPr lang="cs-CZ" sz="800" b="1" i="0" u="none" strike="noStrike" dirty="0" err="1">
                          <a:solidFill>
                            <a:srgbClr val="000000"/>
                          </a:solidFill>
                          <a:effectLst/>
                          <a:latin typeface="Arial" panose="020B0604020202020204" pitchFamily="34" charset="0"/>
                        </a:rPr>
                        <a:t>n.O</a:t>
                      </a:r>
                      <a:r>
                        <a:rPr lang="cs-CZ" sz="800" b="1" i="0" u="none" strike="noStrike" dirty="0">
                          <a:solidFill>
                            <a:srgbClr val="000000"/>
                          </a:solidFill>
                          <a:effectLst/>
                          <a:latin typeface="Arial" panose="020B0604020202020204" pitchFamily="34" charset="0"/>
                        </a:rPr>
                        <a:t>. </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effectLst/>
                          <a:latin typeface="Arial" panose="020B0604020202020204" pitchFamily="34" charset="0"/>
                        </a:rPr>
                        <a:t>SK Štětí</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Starší přípravka</a:t>
                      </a: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445595662"/>
                  </a:ext>
                </a:extLst>
              </a:tr>
              <a:tr h="205483">
                <a:tc>
                  <a:txBody>
                    <a:bodyPr/>
                    <a:lstStyle/>
                    <a:p>
                      <a:pPr algn="ctr" fontAlgn="ctr"/>
                      <a:r>
                        <a:rPr lang="cs-CZ" sz="700" b="1" i="0" u="none" strike="noStrike">
                          <a:solidFill>
                            <a:srgbClr val="000000"/>
                          </a:solidFill>
                          <a:effectLst/>
                          <a:latin typeface="Arial" panose="020B0604020202020204" pitchFamily="34" charset="0"/>
                        </a:rPr>
                        <a:t>čtvrtek</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31.10.2019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15:00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effectLst/>
                          <a:latin typeface="Arial" panose="020B0604020202020204" pitchFamily="34" charset="0"/>
                        </a:rPr>
                        <a:t>Sokol </a:t>
                      </a:r>
                      <a:r>
                        <a:rPr lang="cs-CZ" sz="800" b="1" i="0" u="none" strike="noStrike" dirty="0" err="1">
                          <a:solidFill>
                            <a:srgbClr val="000000"/>
                          </a:solidFill>
                          <a:effectLst/>
                          <a:latin typeface="Arial" panose="020B0604020202020204" pitchFamily="34" charset="0"/>
                        </a:rPr>
                        <a:t>Pokratice</a:t>
                      </a:r>
                      <a:r>
                        <a:rPr lang="cs-CZ" sz="800" b="1" i="0" u="none" strike="noStrike" dirty="0">
                          <a:solidFill>
                            <a:srgbClr val="000000"/>
                          </a:solidFill>
                          <a:effectLst/>
                          <a:latin typeface="Arial" panose="020B0604020202020204" pitchFamily="34" charset="0"/>
                        </a:rPr>
                        <a:t> </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effectLst/>
                          <a:latin typeface="Arial" panose="020B0604020202020204" pitchFamily="34" charset="0"/>
                        </a:rPr>
                        <a:t>SK Štětí</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dirty="0" err="1">
                          <a:solidFill>
                            <a:srgbClr val="000000"/>
                          </a:solidFill>
                          <a:effectLst/>
                          <a:latin typeface="Arial" panose="020B0604020202020204" pitchFamily="34" charset="0"/>
                        </a:rPr>
                        <a:t>Minipřípravka</a:t>
                      </a:r>
                      <a:endParaRPr lang="cs-CZ" sz="700" b="1" i="0" u="none" strike="noStrike" dirty="0">
                        <a:solidFill>
                          <a:srgbClr val="000000"/>
                        </a:solidFill>
                        <a:effectLst/>
                        <a:latin typeface="Arial" panose="020B0604020202020204" pitchFamily="34" charset="0"/>
                      </a:endParaRP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2751997"/>
                  </a:ext>
                </a:extLst>
              </a:tr>
              <a:tr h="190550">
                <a:tc>
                  <a:txBody>
                    <a:bodyPr/>
                    <a:lstStyle/>
                    <a:p>
                      <a:pPr algn="ctr" fontAlgn="ctr"/>
                      <a:r>
                        <a:rPr lang="cs-CZ" sz="700" b="1" i="0" u="none" strike="noStrike">
                          <a:solidFill>
                            <a:srgbClr val="000000"/>
                          </a:solidFill>
                          <a:effectLst/>
                          <a:latin typeface="Arial" panose="020B0604020202020204" pitchFamily="34" charset="0"/>
                        </a:rPr>
                        <a:t>sobota</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02.11.2019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 </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effectLst/>
                          <a:latin typeface="Arial" panose="020B0604020202020204" pitchFamily="34" charset="0"/>
                        </a:rPr>
                        <a:t> </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effectLst/>
                          <a:latin typeface="Arial" panose="020B0604020202020204" pitchFamily="34" charset="0"/>
                        </a:rPr>
                        <a:t> </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E2/U2</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dirty="0">
                          <a:solidFill>
                            <a:srgbClr val="000000"/>
                          </a:solidFill>
                          <a:effectLst/>
                          <a:latin typeface="Arial" panose="020B0604020202020204" pitchFamily="34" charset="0"/>
                        </a:rPr>
                        <a:t>Mladší přípravka</a:t>
                      </a: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9939584"/>
                  </a:ext>
                </a:extLst>
              </a:tr>
              <a:tr h="190550">
                <a:tc>
                  <a:txBody>
                    <a:bodyPr/>
                    <a:lstStyle/>
                    <a:p>
                      <a:pPr algn="ctr" fontAlgn="ctr"/>
                      <a:r>
                        <a:rPr lang="cs-CZ" sz="700" b="1" i="0" u="none" strike="noStrike">
                          <a:solidFill>
                            <a:srgbClr val="000000"/>
                          </a:solidFill>
                          <a:effectLst/>
                          <a:latin typeface="Arial" panose="020B0604020202020204" pitchFamily="34" charset="0"/>
                        </a:rPr>
                        <a:t>neděle</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03.11.2019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10:00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effectLst/>
                          <a:latin typeface="Arial" panose="020B0604020202020204" pitchFamily="34" charset="0"/>
                        </a:rPr>
                        <a:t>SK Štětí</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effectLst/>
                          <a:latin typeface="Arial" panose="020B0604020202020204" pitchFamily="34" charset="0"/>
                        </a:rPr>
                        <a:t>FK  Křešice </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a:solidFill>
                            <a:srgbClr val="000000"/>
                          </a:solidFill>
                          <a:effectLst/>
                          <a:latin typeface="Arial" panose="020B0604020202020204" pitchFamily="34" charset="0"/>
                        </a:rPr>
                        <a:t>10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700" b="1" i="0" u="none" strike="noStrike" dirty="0">
                          <a:solidFill>
                            <a:srgbClr val="000000"/>
                          </a:solidFill>
                          <a:effectLst/>
                          <a:latin typeface="Arial" panose="020B0604020202020204" pitchFamily="34" charset="0"/>
                        </a:rPr>
                        <a:t>Starší přípravka</a:t>
                      </a: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4637107"/>
                  </a:ext>
                </a:extLst>
              </a:tr>
              <a:tr h="190550">
                <a:tc>
                  <a:txBody>
                    <a:bodyPr/>
                    <a:lstStyle/>
                    <a:p>
                      <a:pPr algn="ctr" fontAlgn="ctr"/>
                      <a:r>
                        <a:rPr lang="cs-CZ" sz="700" b="1" i="0" u="none" strike="noStrike" dirty="0">
                          <a:solidFill>
                            <a:srgbClr val="000000"/>
                          </a:solidFill>
                          <a:effectLst/>
                          <a:latin typeface="Arial" panose="020B0604020202020204" pitchFamily="34" charset="0"/>
                        </a:rPr>
                        <a:t>čtvrtek</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07.11.2019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15:00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a:solidFill>
                            <a:srgbClr val="000000"/>
                          </a:solidFill>
                          <a:effectLst/>
                          <a:latin typeface="Arial" panose="020B0604020202020204" pitchFamily="34" charset="0"/>
                        </a:rPr>
                        <a:t>SK Štětí</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pl-PL" sz="800" b="1" i="0" u="none" strike="noStrike" dirty="0">
                          <a:solidFill>
                            <a:srgbClr val="000000"/>
                          </a:solidFill>
                          <a:effectLst/>
                          <a:latin typeface="Arial" panose="020B0604020202020204" pitchFamily="34" charset="0"/>
                        </a:rPr>
                        <a:t>SK </a:t>
                      </a:r>
                      <a:r>
                        <a:rPr lang="pl-PL" sz="800" b="1" i="0" u="none" strike="noStrike" dirty="0" err="1">
                          <a:solidFill>
                            <a:srgbClr val="000000"/>
                          </a:solidFill>
                          <a:effectLst/>
                          <a:latin typeface="Arial" panose="020B0604020202020204" pitchFamily="34" charset="0"/>
                        </a:rPr>
                        <a:t>Sokol</a:t>
                      </a:r>
                      <a:r>
                        <a:rPr lang="pl-PL" sz="800" b="1" i="0" u="none" strike="noStrike" dirty="0">
                          <a:solidFill>
                            <a:srgbClr val="000000"/>
                          </a:solidFill>
                          <a:effectLst/>
                          <a:latin typeface="Arial" panose="020B0604020202020204" pitchFamily="34" charset="0"/>
                        </a:rPr>
                        <a:t> </a:t>
                      </a:r>
                      <a:r>
                        <a:rPr lang="pl-PL" sz="800" b="1" i="0" u="none" strike="noStrike" dirty="0" err="1">
                          <a:solidFill>
                            <a:srgbClr val="000000"/>
                          </a:solidFill>
                          <a:effectLst/>
                          <a:latin typeface="Arial" panose="020B0604020202020204" pitchFamily="34" charset="0"/>
                        </a:rPr>
                        <a:t>Brozany</a:t>
                      </a:r>
                      <a:r>
                        <a:rPr lang="pl-PL" sz="800" b="1" i="0" u="none" strike="noStrike" dirty="0">
                          <a:solidFill>
                            <a:srgbClr val="000000"/>
                          </a:solidFill>
                          <a:effectLst/>
                          <a:latin typeface="Arial" panose="020B0604020202020204" pitchFamily="34" charset="0"/>
                        </a:rPr>
                        <a:t>, </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10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err="1">
                          <a:solidFill>
                            <a:srgbClr val="000000"/>
                          </a:solidFill>
                          <a:effectLst/>
                          <a:latin typeface="Arial" panose="020B0604020202020204" pitchFamily="34" charset="0"/>
                        </a:rPr>
                        <a:t>Minipřípravka</a:t>
                      </a:r>
                      <a:endParaRPr lang="cs-CZ" sz="700" b="1" i="0" u="none" strike="noStrike" dirty="0">
                        <a:solidFill>
                          <a:srgbClr val="000000"/>
                        </a:solidFill>
                        <a:effectLst/>
                        <a:latin typeface="Arial" panose="020B0604020202020204" pitchFamily="34" charset="0"/>
                      </a:endParaRP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1140528"/>
                  </a:ext>
                </a:extLst>
              </a:tr>
              <a:tr h="190550">
                <a:tc>
                  <a:txBody>
                    <a:bodyPr/>
                    <a:lstStyle/>
                    <a:p>
                      <a:pPr algn="ctr" fontAlgn="ctr"/>
                      <a:r>
                        <a:rPr lang="cs-CZ" sz="700" b="1" i="0" u="none" strike="noStrike">
                          <a:solidFill>
                            <a:srgbClr val="000000"/>
                          </a:solidFill>
                          <a:effectLst/>
                          <a:latin typeface="Arial" panose="020B0604020202020204" pitchFamily="34" charset="0"/>
                        </a:rPr>
                        <a:t>sobota</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09.11.2019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 </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effectLst/>
                          <a:latin typeface="Arial" panose="020B0604020202020204" pitchFamily="34" charset="0"/>
                        </a:rPr>
                        <a:t> </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effectLst/>
                          <a:latin typeface="Arial" panose="020B0604020202020204" pitchFamily="34" charset="0"/>
                        </a:rPr>
                        <a:t> </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E3/U3</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Mladší přípravka</a:t>
                      </a: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946059425"/>
                  </a:ext>
                </a:extLst>
              </a:tr>
              <a:tr h="190550">
                <a:tc>
                  <a:txBody>
                    <a:bodyPr/>
                    <a:lstStyle/>
                    <a:p>
                      <a:pPr algn="ctr" fontAlgn="ctr"/>
                      <a:r>
                        <a:rPr lang="cs-CZ" sz="700" b="1" i="0" u="none" strike="noStrike">
                          <a:solidFill>
                            <a:srgbClr val="000000"/>
                          </a:solidFill>
                          <a:effectLst/>
                          <a:latin typeface="Arial" panose="020B0604020202020204" pitchFamily="34" charset="0"/>
                        </a:rPr>
                        <a:t>neděle</a:t>
                      </a:r>
                    </a:p>
                  </a:txBody>
                  <a:tcPr marL="7453" marR="7453" marT="7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10.11.2019</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solidFill>
                            <a:srgbClr val="000000"/>
                          </a:solidFill>
                          <a:effectLst/>
                          <a:latin typeface="Arial" panose="020B0604020202020204" pitchFamily="34" charset="0"/>
                        </a:rPr>
                        <a:t>10:00</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effectLst/>
                          <a:latin typeface="Arial" panose="020B0604020202020204" pitchFamily="34" charset="0"/>
                        </a:rPr>
                        <a:t>SK Libotenice, .</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effectLst/>
                          <a:latin typeface="Arial" panose="020B0604020202020204" pitchFamily="34" charset="0"/>
                        </a:rPr>
                        <a:t>SK Štětí</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11</a:t>
                      </a:r>
                    </a:p>
                  </a:txBody>
                  <a:tcPr marL="7453" marR="7453" marT="7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dirty="0">
                          <a:solidFill>
                            <a:srgbClr val="000000"/>
                          </a:solidFill>
                          <a:effectLst/>
                          <a:latin typeface="Arial" panose="020B0604020202020204" pitchFamily="34" charset="0"/>
                        </a:rPr>
                        <a:t>Starší přípravka</a:t>
                      </a:r>
                    </a:p>
                  </a:txBody>
                  <a:tcPr marL="7453" marR="7453" marT="7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507144356"/>
                  </a:ext>
                </a:extLst>
              </a:tr>
            </a:tbl>
          </a:graphicData>
        </a:graphic>
      </p:graphicFrame>
      <p:sp>
        <p:nvSpPr>
          <p:cNvPr id="4" name="TextovéPole 3">
            <a:extLst>
              <a:ext uri="{FF2B5EF4-FFF2-40B4-BE49-F238E27FC236}">
                <a16:creationId xmlns:a16="http://schemas.microsoft.com/office/drawing/2014/main" id="{3A52787F-8FED-4FAB-B7BF-FBC8BAFD1721}"/>
              </a:ext>
            </a:extLst>
          </p:cNvPr>
          <p:cNvSpPr txBox="1"/>
          <p:nvPr/>
        </p:nvSpPr>
        <p:spPr>
          <a:xfrm>
            <a:off x="5328439" y="91108"/>
            <a:ext cx="4806358" cy="400110"/>
          </a:xfrm>
          <a:prstGeom prst="rect">
            <a:avLst/>
          </a:prstGeom>
          <a:pattFill prst="solidDmnd">
            <a:fgClr>
              <a:srgbClr val="99FFCC"/>
            </a:fgClr>
            <a:bgClr>
              <a:schemeClr val="bg1"/>
            </a:bgClr>
          </a:pattFill>
          <a:effectLst>
            <a:glow rad="101600">
              <a:srgbClr val="FFFF66">
                <a:alpha val="40000"/>
              </a:srgbClr>
            </a:glow>
            <a:softEdge rad="0"/>
          </a:effectLst>
        </p:spPr>
        <p:txBody>
          <a:bodyPr wrap="square" rtlCol="0">
            <a:spAutoFit/>
          </a:bodyPr>
          <a:lstStyle/>
          <a:p>
            <a:pPr algn="ctr"/>
            <a:r>
              <a:rPr lang="cs-CZ" sz="2000" dirty="0">
                <a:latin typeface="Arial Black" panose="020B0A04020102020204" pitchFamily="34" charset="0"/>
              </a:rPr>
              <a:t>Program přípravek</a:t>
            </a:r>
          </a:p>
        </p:txBody>
      </p:sp>
    </p:spTree>
    <p:extLst>
      <p:ext uri="{BB962C8B-B14F-4D97-AF65-F5344CB8AC3E}">
        <p14:creationId xmlns:p14="http://schemas.microsoft.com/office/powerpoint/2010/main" val="2942402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432048"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38</a:t>
            </a:r>
          </a:p>
        </p:txBody>
      </p:sp>
      <p:sp>
        <p:nvSpPr>
          <p:cNvPr id="10" name="TextovéPole 9"/>
          <p:cNvSpPr txBox="1"/>
          <p:nvPr/>
        </p:nvSpPr>
        <p:spPr>
          <a:xfrm>
            <a:off x="7632824" y="696536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7</a:t>
            </a:r>
          </a:p>
        </p:txBody>
      </p:sp>
      <p:graphicFrame>
        <p:nvGraphicFramePr>
          <p:cNvPr id="8" name="Tabulka 7">
            <a:extLst>
              <a:ext uri="{FF2B5EF4-FFF2-40B4-BE49-F238E27FC236}">
                <a16:creationId xmlns:a16="http://schemas.microsoft.com/office/drawing/2014/main" id="{4EF733D1-9E14-451F-960A-B02E6EAF18E9}"/>
              </a:ext>
            </a:extLst>
          </p:cNvPr>
          <p:cNvGraphicFramePr>
            <a:graphicFrameLocks noGrp="1"/>
          </p:cNvGraphicFramePr>
          <p:nvPr>
            <p:extLst>
              <p:ext uri="{D42A27DB-BD31-4B8C-83A1-F6EECF244321}">
                <p14:modId xmlns:p14="http://schemas.microsoft.com/office/powerpoint/2010/main" val="2097346"/>
              </p:ext>
            </p:extLst>
          </p:nvPr>
        </p:nvGraphicFramePr>
        <p:xfrm>
          <a:off x="5590311" y="2539380"/>
          <a:ext cx="4566719" cy="4356600"/>
        </p:xfrm>
        <a:graphic>
          <a:graphicData uri="http://schemas.openxmlformats.org/drawingml/2006/table">
            <a:tbl>
              <a:tblPr/>
              <a:tblGrid>
                <a:gridCol w="734767">
                  <a:extLst>
                    <a:ext uri="{9D8B030D-6E8A-4147-A177-3AD203B41FA5}">
                      <a16:colId xmlns:a16="http://schemas.microsoft.com/office/drawing/2014/main" val="2776189958"/>
                    </a:ext>
                  </a:extLst>
                </a:gridCol>
                <a:gridCol w="756478">
                  <a:extLst>
                    <a:ext uri="{9D8B030D-6E8A-4147-A177-3AD203B41FA5}">
                      <a16:colId xmlns:a16="http://schemas.microsoft.com/office/drawing/2014/main" val="656954614"/>
                    </a:ext>
                  </a:extLst>
                </a:gridCol>
                <a:gridCol w="629349">
                  <a:extLst>
                    <a:ext uri="{9D8B030D-6E8A-4147-A177-3AD203B41FA5}">
                      <a16:colId xmlns:a16="http://schemas.microsoft.com/office/drawing/2014/main" val="403281214"/>
                    </a:ext>
                  </a:extLst>
                </a:gridCol>
                <a:gridCol w="1227713">
                  <a:extLst>
                    <a:ext uri="{9D8B030D-6E8A-4147-A177-3AD203B41FA5}">
                      <a16:colId xmlns:a16="http://schemas.microsoft.com/office/drawing/2014/main" val="4133447491"/>
                    </a:ext>
                  </a:extLst>
                </a:gridCol>
                <a:gridCol w="1218412">
                  <a:extLst>
                    <a:ext uri="{9D8B030D-6E8A-4147-A177-3AD203B41FA5}">
                      <a16:colId xmlns:a16="http://schemas.microsoft.com/office/drawing/2014/main" val="3662096760"/>
                    </a:ext>
                  </a:extLst>
                </a:gridCol>
              </a:tblGrid>
              <a:tr h="557857">
                <a:tc>
                  <a:txBody>
                    <a:bodyPr/>
                    <a:lstStyle/>
                    <a:p>
                      <a:pPr algn="ctr" fontAlgn="ctr"/>
                      <a:r>
                        <a:rPr lang="cs-CZ" sz="1200" b="1" i="0" u="none" strike="noStrike">
                          <a:solidFill>
                            <a:srgbClr val="000000"/>
                          </a:solidFill>
                          <a:effectLst/>
                          <a:latin typeface="Arial Black" panose="020B0A04020102020204" pitchFamily="34" charset="0"/>
                        </a:rPr>
                        <a:t>Den</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effectLst/>
                          <a:latin typeface="Arial Black" panose="020B0A04020102020204" pitchFamily="34" charset="0"/>
                        </a:rPr>
                        <a:t>Datum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effectLst/>
                          <a:latin typeface="Arial Black" panose="020B0A04020102020204" pitchFamily="34" charset="0"/>
                        </a:rPr>
                        <a:t>Čas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dirty="0">
                          <a:solidFill>
                            <a:srgbClr val="000000"/>
                          </a:solidFill>
                          <a:effectLst/>
                          <a:latin typeface="Arial Black" panose="020B0A04020102020204" pitchFamily="34" charset="0"/>
                        </a:rPr>
                        <a:t>Soupeř</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effectLst/>
                          <a:latin typeface="Arial Black" panose="020B0A04020102020204" pitchFamily="34" charset="0"/>
                        </a:rPr>
                        <a:t>Kategorie</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4187513844"/>
                  </a:ext>
                </a:extLst>
              </a:tr>
              <a:tr h="965182">
                <a:tc>
                  <a:txBody>
                    <a:bodyPr/>
                    <a:lstStyle/>
                    <a:p>
                      <a:pPr algn="ctr" fontAlgn="ctr"/>
                      <a:r>
                        <a:rPr lang="cs-CZ" sz="1200" b="1" i="0" u="none" strike="noStrike">
                          <a:solidFill>
                            <a:srgbClr val="000000"/>
                          </a:solidFill>
                          <a:effectLst/>
                          <a:latin typeface="Arial Black" panose="020B0A04020102020204" pitchFamily="34" charset="0"/>
                        </a:rPr>
                        <a:t>sobota</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effectLst/>
                          <a:latin typeface="Arial Black" panose="020B0A04020102020204" pitchFamily="34" charset="0"/>
                        </a:rPr>
                        <a:t>24.08.</a:t>
                      </a:r>
                    </a:p>
                    <a:p>
                      <a:pPr algn="ctr" fontAlgn="ctr"/>
                      <a:r>
                        <a:rPr lang="cs-CZ" sz="1200" b="1" i="0" u="none" strike="noStrike" dirty="0">
                          <a:solidFill>
                            <a:srgbClr val="000000"/>
                          </a:solidFill>
                          <a:effectLst/>
                          <a:latin typeface="Arial Black" panose="020B0A04020102020204" pitchFamily="34" charset="0"/>
                        </a:rPr>
                        <a:t>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effectLst/>
                          <a:latin typeface="Arial Black" panose="020B0A04020102020204" pitchFamily="34" charset="0"/>
                        </a:rPr>
                        <a:t>17:00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Arial Black" panose="020B0A04020102020204" pitchFamily="34" charset="0"/>
                        </a:rPr>
                        <a:t>SK Český Brod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Arial Black" panose="020B0A04020102020204" pitchFamily="34" charset="0"/>
                        </a:rPr>
                        <a:t>Dospělí-Divize</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45516253"/>
                  </a:ext>
                </a:extLst>
              </a:tr>
              <a:tr h="788084">
                <a:tc>
                  <a:txBody>
                    <a:bodyPr/>
                    <a:lstStyle/>
                    <a:p>
                      <a:pPr algn="ctr" fontAlgn="ctr"/>
                      <a:r>
                        <a:rPr lang="cs-CZ" sz="1200" b="1" i="0" u="none" strike="noStrike" dirty="0">
                          <a:solidFill>
                            <a:srgbClr val="000000"/>
                          </a:solidFill>
                          <a:effectLst/>
                          <a:latin typeface="Arial Black" panose="020B0A04020102020204" pitchFamily="34" charset="0"/>
                        </a:rPr>
                        <a:t>sobota</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dirty="0">
                          <a:solidFill>
                            <a:srgbClr val="000000"/>
                          </a:solidFill>
                          <a:effectLst/>
                          <a:latin typeface="Arial Black" panose="020B0A04020102020204" pitchFamily="34" charset="0"/>
                        </a:rPr>
                        <a:t>31.08.</a:t>
                      </a:r>
                    </a:p>
                    <a:p>
                      <a:pPr algn="ctr" fontAlgn="ctr"/>
                      <a:r>
                        <a:rPr lang="cs-CZ" sz="1200" b="1" i="0" u="none" strike="noStrike" dirty="0">
                          <a:solidFill>
                            <a:srgbClr val="000000"/>
                          </a:solidFill>
                          <a:effectLst/>
                          <a:latin typeface="Arial Black" panose="020B0A04020102020204" pitchFamily="34" charset="0"/>
                        </a:rPr>
                        <a:t>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100" b="1" i="0" u="none" strike="noStrike" dirty="0">
                          <a:solidFill>
                            <a:srgbClr val="000000"/>
                          </a:solidFill>
                          <a:effectLst/>
                          <a:latin typeface="Arial Black" panose="020B0A04020102020204" pitchFamily="34" charset="0"/>
                        </a:rPr>
                        <a:t>17:00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dirty="0">
                          <a:solidFill>
                            <a:srgbClr val="000000"/>
                          </a:solidFill>
                          <a:effectLst/>
                          <a:latin typeface="Arial Black" panose="020B0A04020102020204" pitchFamily="34" charset="0"/>
                        </a:rPr>
                        <a:t>SK Viktorie Kleneč</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dirty="0">
                          <a:solidFill>
                            <a:srgbClr val="000000"/>
                          </a:solidFill>
                          <a:effectLst/>
                          <a:latin typeface="Arial Black" panose="020B0A04020102020204" pitchFamily="34" charset="0"/>
                        </a:rPr>
                        <a:t>Dospělí B-</a:t>
                      </a:r>
                      <a:r>
                        <a:rPr lang="cs-CZ" sz="1200" b="1" i="0" u="none" strike="noStrike" dirty="0" err="1">
                          <a:solidFill>
                            <a:srgbClr val="000000"/>
                          </a:solidFill>
                          <a:effectLst/>
                          <a:latin typeface="Arial Black" panose="020B0A04020102020204" pitchFamily="34" charset="0"/>
                        </a:rPr>
                        <a:t>III.Třída</a:t>
                      </a:r>
                      <a:endParaRPr lang="cs-CZ" sz="1200" b="1" i="0" u="none" strike="noStrike" dirty="0">
                        <a:solidFill>
                          <a:srgbClr val="000000"/>
                        </a:solidFill>
                        <a:effectLst/>
                        <a:latin typeface="Arial Black" panose="020B0A04020102020204" pitchFamily="34" charset="0"/>
                      </a:endParaRP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2019627125"/>
                  </a:ext>
                </a:extLst>
              </a:tr>
              <a:tr h="858923">
                <a:tc>
                  <a:txBody>
                    <a:bodyPr/>
                    <a:lstStyle/>
                    <a:p>
                      <a:pPr algn="ctr" fontAlgn="ctr"/>
                      <a:r>
                        <a:rPr lang="cs-CZ" sz="1200" b="1" i="0" u="none" strike="noStrike" dirty="0">
                          <a:solidFill>
                            <a:srgbClr val="000000"/>
                          </a:solidFill>
                          <a:effectLst/>
                          <a:latin typeface="Arial Black" panose="020B0A04020102020204" pitchFamily="34" charset="0"/>
                        </a:rPr>
                        <a:t>sobota</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effectLst/>
                          <a:latin typeface="Arial Black" panose="020B0A04020102020204" pitchFamily="34" charset="0"/>
                        </a:rPr>
                        <a:t>31.08.</a:t>
                      </a:r>
                    </a:p>
                    <a:p>
                      <a:pPr algn="ctr" fontAlgn="ctr"/>
                      <a:r>
                        <a:rPr lang="cs-CZ" sz="1200" b="1" i="0" u="none" strike="noStrike" dirty="0">
                          <a:solidFill>
                            <a:srgbClr val="000000"/>
                          </a:solidFill>
                          <a:effectLst/>
                          <a:latin typeface="Arial Black" panose="020B0A04020102020204" pitchFamily="34" charset="0"/>
                        </a:rPr>
                        <a:t>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effectLst/>
                          <a:latin typeface="Arial Black" panose="020B0A04020102020204" pitchFamily="34"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effectLst/>
                          <a:latin typeface="Arial Black" panose="020B0A04020102020204" pitchFamily="34" charset="0"/>
                        </a:rPr>
                        <a:t>TJ Sokol Hoštka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Arial Black" panose="020B0A04020102020204" pitchFamily="34" charset="0"/>
                        </a:rPr>
                        <a:t>Mladší přípravka-Okresní soutěž</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867702492"/>
                  </a:ext>
                </a:extLst>
              </a:tr>
              <a:tr h="1186554">
                <a:tc>
                  <a:txBody>
                    <a:bodyPr/>
                    <a:lstStyle/>
                    <a:p>
                      <a:pPr algn="ctr" fontAlgn="ctr"/>
                      <a:r>
                        <a:rPr lang="cs-CZ" sz="1200" b="1" i="0" u="none" strike="noStrike">
                          <a:solidFill>
                            <a:srgbClr val="000000"/>
                          </a:solidFill>
                          <a:effectLst/>
                          <a:latin typeface="Arial Black" panose="020B0A04020102020204" pitchFamily="34" charset="0"/>
                        </a:rPr>
                        <a:t>sobota</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dirty="0">
                          <a:solidFill>
                            <a:srgbClr val="000000"/>
                          </a:solidFill>
                          <a:effectLst/>
                          <a:latin typeface="Arial Black" panose="020B0A04020102020204" pitchFamily="34" charset="0"/>
                        </a:rPr>
                        <a:t>31.08.</a:t>
                      </a:r>
                    </a:p>
                    <a:p>
                      <a:pPr algn="ctr" fontAlgn="ctr"/>
                      <a:r>
                        <a:rPr lang="cs-CZ" sz="1200" b="1" i="0" u="none" strike="noStrike" dirty="0">
                          <a:solidFill>
                            <a:srgbClr val="000000"/>
                          </a:solidFill>
                          <a:effectLst/>
                          <a:latin typeface="Arial Black" panose="020B0A04020102020204" pitchFamily="34" charset="0"/>
                        </a:rPr>
                        <a:t>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100" b="1" i="0" u="none" strike="noStrike" dirty="0">
                          <a:solidFill>
                            <a:srgbClr val="000000"/>
                          </a:solidFill>
                          <a:effectLst/>
                          <a:latin typeface="Arial Black" panose="020B0A04020102020204" pitchFamily="34"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dirty="0">
                          <a:solidFill>
                            <a:srgbClr val="000000"/>
                          </a:solidFill>
                          <a:effectLst/>
                          <a:latin typeface="Arial Black" panose="020B0A04020102020204" pitchFamily="34" charset="0"/>
                        </a:rPr>
                        <a:t>TJ FC Dubany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dirty="0">
                          <a:solidFill>
                            <a:srgbClr val="000000"/>
                          </a:solidFill>
                          <a:effectLst/>
                          <a:latin typeface="Arial Black" panose="020B0A04020102020204" pitchFamily="34" charset="0"/>
                        </a:rPr>
                        <a:t>Starší žáci-Okresní přebor</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749008206"/>
                  </a:ext>
                </a:extLst>
              </a:tr>
            </a:tbl>
          </a:graphicData>
        </a:graphic>
      </p:graphicFrame>
      <p:sp>
        <p:nvSpPr>
          <p:cNvPr id="11" name="TextovéPole 10">
            <a:extLst>
              <a:ext uri="{FF2B5EF4-FFF2-40B4-BE49-F238E27FC236}">
                <a16:creationId xmlns:a16="http://schemas.microsoft.com/office/drawing/2014/main" id="{19195D56-3151-4DB8-8671-DCA7BBD6C0AD}"/>
              </a:ext>
            </a:extLst>
          </p:cNvPr>
          <p:cNvSpPr txBox="1"/>
          <p:nvPr/>
        </p:nvSpPr>
        <p:spPr>
          <a:xfrm>
            <a:off x="5414731" y="132150"/>
            <a:ext cx="4594415" cy="2062103"/>
          </a:xfrm>
          <a:prstGeom prst="rect">
            <a:avLst/>
          </a:prstGeom>
          <a:pattFill prst="pct20">
            <a:fgClr>
              <a:schemeClr val="accent1">
                <a:lumMod val="60000"/>
                <a:lumOff val="40000"/>
              </a:schemeClr>
            </a:fgClr>
            <a:bgClr>
              <a:schemeClr val="bg1"/>
            </a:bgClr>
          </a:pattFill>
          <a:effectLst>
            <a:softEdge rad="0"/>
          </a:effectLst>
        </p:spPr>
        <p:txBody>
          <a:bodyPr wrap="square" rtlCol="0">
            <a:spAutoFit/>
          </a:bodyPr>
          <a:lstStyle/>
          <a:p>
            <a:pPr algn="ctr"/>
            <a:r>
              <a:rPr lang="cs-CZ" sz="3200" dirty="0">
                <a:solidFill>
                  <a:srgbClr val="FF0000"/>
                </a:solidFill>
                <a:highlight>
                  <a:srgbClr val="00FF00"/>
                </a:highlight>
                <a:latin typeface="Arial Black" panose="020B0A04020102020204" pitchFamily="34" charset="0"/>
              </a:rPr>
              <a:t>Program mužstev SK Štětí v následujících dvou týdnech</a:t>
            </a:r>
          </a:p>
        </p:txBody>
      </p:sp>
      <p:sp>
        <p:nvSpPr>
          <p:cNvPr id="3" name="TextovéPole 2">
            <a:extLst>
              <a:ext uri="{FF2B5EF4-FFF2-40B4-BE49-F238E27FC236}">
                <a16:creationId xmlns:a16="http://schemas.microsoft.com/office/drawing/2014/main" id="{FF71BA99-ABFF-44D2-9452-F85E0B1F1898}"/>
              </a:ext>
            </a:extLst>
          </p:cNvPr>
          <p:cNvSpPr txBox="1"/>
          <p:nvPr/>
        </p:nvSpPr>
        <p:spPr>
          <a:xfrm>
            <a:off x="68056" y="91108"/>
            <a:ext cx="4742299" cy="1938992"/>
          </a:xfrm>
          <a:prstGeom prst="rect">
            <a:avLst/>
          </a:prstGeom>
          <a:solidFill>
            <a:srgbClr val="99FF33"/>
          </a:solidFill>
          <a:effectLst>
            <a:glow rad="101600">
              <a:srgbClr val="FF99FF">
                <a:alpha val="40000"/>
              </a:srgbClr>
            </a:glow>
            <a:softEdge rad="673100"/>
          </a:effectLst>
        </p:spPr>
        <p:txBody>
          <a:bodyPr wrap="square" rtlCol="0">
            <a:spAutoFit/>
          </a:bodyPr>
          <a:lstStyle/>
          <a:p>
            <a:pPr algn="ctr"/>
            <a:r>
              <a:rPr lang="cs-CZ" sz="2100" dirty="0">
                <a:latin typeface="Arial Black" panose="020B0A04020102020204" pitchFamily="34" charset="0"/>
              </a:rPr>
              <a:t>Okresní přebor starších žáků bude mít letos 16 účastníků. </a:t>
            </a:r>
          </a:p>
          <a:p>
            <a:pPr algn="ctr"/>
            <a:r>
              <a:rPr lang="cs-CZ" sz="2100" dirty="0">
                <a:latin typeface="Arial Black" panose="020B0A04020102020204" pitchFamily="34" charset="0"/>
              </a:rPr>
              <a:t>Hraje se soutěž v počtu 8 + 1 podle zvláštních pravidel </a:t>
            </a:r>
            <a:r>
              <a:rPr lang="cs-CZ" sz="2000" dirty="0">
                <a:latin typeface="Arial Black" panose="020B0A04020102020204" pitchFamily="34" charset="0"/>
              </a:rPr>
              <a:t> </a:t>
            </a:r>
          </a:p>
          <a:p>
            <a:r>
              <a:rPr lang="cs-CZ" sz="1800" u="sng" dirty="0">
                <a:latin typeface="Arial Black" panose="020B0A04020102020204" pitchFamily="34" charset="0"/>
              </a:rPr>
              <a:t>Trenér:</a:t>
            </a:r>
            <a:r>
              <a:rPr lang="cs-CZ" sz="1800" dirty="0">
                <a:latin typeface="Arial Black" panose="020B0A04020102020204" pitchFamily="34" charset="0"/>
              </a:rPr>
              <a:t> Miloslav Hromy, </a:t>
            </a:r>
          </a:p>
          <a:p>
            <a:r>
              <a:rPr lang="cs-CZ" sz="1800" dirty="0">
                <a:latin typeface="Arial Black" panose="020B0A04020102020204" pitchFamily="34" charset="0"/>
              </a:rPr>
              <a:t>             Václav Podhorský</a:t>
            </a:r>
          </a:p>
        </p:txBody>
      </p:sp>
      <p:graphicFrame>
        <p:nvGraphicFramePr>
          <p:cNvPr id="5" name="Tabulka 4">
            <a:extLst>
              <a:ext uri="{FF2B5EF4-FFF2-40B4-BE49-F238E27FC236}">
                <a16:creationId xmlns:a16="http://schemas.microsoft.com/office/drawing/2014/main" id="{704BBCA5-AFE0-4006-A42E-DE8EE5C6B5DF}"/>
              </a:ext>
            </a:extLst>
          </p:cNvPr>
          <p:cNvGraphicFramePr>
            <a:graphicFrameLocks noGrp="1"/>
          </p:cNvGraphicFramePr>
          <p:nvPr>
            <p:extLst>
              <p:ext uri="{D42A27DB-BD31-4B8C-83A1-F6EECF244321}">
                <p14:modId xmlns:p14="http://schemas.microsoft.com/office/powerpoint/2010/main" val="1320316441"/>
              </p:ext>
            </p:extLst>
          </p:nvPr>
        </p:nvGraphicFramePr>
        <p:xfrm>
          <a:off x="68058" y="2359236"/>
          <a:ext cx="4742297" cy="4356606"/>
        </p:xfrm>
        <a:graphic>
          <a:graphicData uri="http://schemas.openxmlformats.org/drawingml/2006/table">
            <a:tbl>
              <a:tblPr/>
              <a:tblGrid>
                <a:gridCol w="666401">
                  <a:extLst>
                    <a:ext uri="{9D8B030D-6E8A-4147-A177-3AD203B41FA5}">
                      <a16:colId xmlns:a16="http://schemas.microsoft.com/office/drawing/2014/main" val="2373903910"/>
                    </a:ext>
                  </a:extLst>
                </a:gridCol>
                <a:gridCol w="697396">
                  <a:extLst>
                    <a:ext uri="{9D8B030D-6E8A-4147-A177-3AD203B41FA5}">
                      <a16:colId xmlns:a16="http://schemas.microsoft.com/office/drawing/2014/main" val="1350067194"/>
                    </a:ext>
                  </a:extLst>
                </a:gridCol>
                <a:gridCol w="480429">
                  <a:extLst>
                    <a:ext uri="{9D8B030D-6E8A-4147-A177-3AD203B41FA5}">
                      <a16:colId xmlns:a16="http://schemas.microsoft.com/office/drawing/2014/main" val="1382864693"/>
                    </a:ext>
                  </a:extLst>
                </a:gridCol>
                <a:gridCol w="1100337">
                  <a:extLst>
                    <a:ext uri="{9D8B030D-6E8A-4147-A177-3AD203B41FA5}">
                      <a16:colId xmlns:a16="http://schemas.microsoft.com/office/drawing/2014/main" val="4009207144"/>
                    </a:ext>
                  </a:extLst>
                </a:gridCol>
                <a:gridCol w="1317305">
                  <a:extLst>
                    <a:ext uri="{9D8B030D-6E8A-4147-A177-3AD203B41FA5}">
                      <a16:colId xmlns:a16="http://schemas.microsoft.com/office/drawing/2014/main" val="1035688088"/>
                    </a:ext>
                  </a:extLst>
                </a:gridCol>
                <a:gridCol w="480429">
                  <a:extLst>
                    <a:ext uri="{9D8B030D-6E8A-4147-A177-3AD203B41FA5}">
                      <a16:colId xmlns:a16="http://schemas.microsoft.com/office/drawing/2014/main" val="2690807480"/>
                    </a:ext>
                  </a:extLst>
                </a:gridCol>
              </a:tblGrid>
              <a:tr h="309178">
                <a:tc gridSpan="6">
                  <a:txBody>
                    <a:bodyPr/>
                    <a:lstStyle/>
                    <a:p>
                      <a:pPr algn="ctr" fontAlgn="ctr"/>
                      <a:r>
                        <a:rPr lang="cs-CZ" sz="1200" b="1" i="0" u="none" strike="noStrike" dirty="0">
                          <a:solidFill>
                            <a:srgbClr val="000000"/>
                          </a:solidFill>
                          <a:effectLst/>
                          <a:latin typeface="Arial" panose="020B0604020202020204" pitchFamily="34" charset="0"/>
                        </a:rPr>
                        <a:t>Starší žáci Podzim 2019 okresní přebor-změny vyhrazeny</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114798102"/>
                  </a:ext>
                </a:extLst>
              </a:tr>
              <a:tr h="159273">
                <a:tc>
                  <a:txBody>
                    <a:bodyPr/>
                    <a:lstStyle/>
                    <a:p>
                      <a:pPr algn="ctr" fontAlgn="ctr"/>
                      <a:r>
                        <a:rPr lang="cs-CZ" sz="800" b="1" i="0" u="none" strike="noStrike">
                          <a:solidFill>
                            <a:srgbClr val="000000"/>
                          </a:solidFill>
                          <a:effectLst/>
                          <a:latin typeface="Arial" panose="020B0604020202020204" pitchFamily="34" charset="0"/>
                        </a:rPr>
                        <a:t>Den</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800" b="1" i="0" u="none" strike="noStrike">
                          <a:solidFill>
                            <a:srgbClr val="000000"/>
                          </a:solidFill>
                          <a:effectLst/>
                          <a:latin typeface="Arial" panose="020B0604020202020204" pitchFamily="34" charset="0"/>
                        </a:rPr>
                        <a:t>Datum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800" b="1" i="0" u="none" strike="noStrike">
                          <a:solidFill>
                            <a:srgbClr val="000000"/>
                          </a:solidFill>
                          <a:effectLst/>
                          <a:latin typeface="Arial" panose="020B0604020202020204" pitchFamily="34" charset="0"/>
                        </a:rPr>
                        <a:t>Čas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800" b="1" i="0" u="none" strike="noStrike">
                          <a:solidFill>
                            <a:srgbClr val="000000"/>
                          </a:solidFill>
                          <a:effectLst/>
                          <a:latin typeface="Arial" panose="020B0604020202020204" pitchFamily="34" charset="0"/>
                        </a:rPr>
                        <a:t>Domácí</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800" b="1" i="0" u="none" strike="noStrike">
                          <a:solidFill>
                            <a:srgbClr val="000000"/>
                          </a:solidFill>
                          <a:effectLst/>
                          <a:latin typeface="Arial" panose="020B0604020202020204" pitchFamily="34" charset="0"/>
                        </a:rPr>
                        <a:t>Hosté</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800" b="1" i="0" u="none" strike="noStrike">
                          <a:solidFill>
                            <a:srgbClr val="000000"/>
                          </a:solidFill>
                          <a:effectLst/>
                          <a:latin typeface="Arial" panose="020B0604020202020204" pitchFamily="34" charset="0"/>
                        </a:rPr>
                        <a:t>Kolo</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59065242"/>
                  </a:ext>
                </a:extLst>
              </a:tr>
              <a:tr h="384131">
                <a:tc>
                  <a:txBody>
                    <a:bodyPr/>
                    <a:lstStyle/>
                    <a:p>
                      <a:pPr algn="ctr" fontAlgn="ctr"/>
                      <a:r>
                        <a:rPr lang="cs-CZ" sz="1000" b="1" i="0" u="none" strike="noStrike" dirty="0">
                          <a:solidFill>
                            <a:srgbClr val="000000"/>
                          </a:solidFill>
                          <a:effectLst/>
                          <a:latin typeface="Arial" panose="020B0604020202020204" pitchFamily="34" charset="0"/>
                        </a:rPr>
                        <a:t>neděle</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25.08.2019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SK Štětí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Sokol Velké Žernoseky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896868672"/>
                  </a:ext>
                </a:extLst>
              </a:tr>
              <a:tr h="196750">
                <a:tc>
                  <a:txBody>
                    <a:bodyPr/>
                    <a:lstStyle/>
                    <a:p>
                      <a:pPr algn="ctr" fontAlgn="ctr"/>
                      <a:r>
                        <a:rPr lang="cs-CZ" sz="1000" b="1" i="0" u="none" strike="noStrike">
                          <a:solidFill>
                            <a:srgbClr val="000000"/>
                          </a:solidFill>
                          <a:effectLst/>
                          <a:latin typeface="Arial" panose="020B0604020202020204" pitchFamily="34" charset="0"/>
                        </a:rPr>
                        <a:t>sobota</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31.08.2019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dirty="0">
                          <a:solidFill>
                            <a:srgbClr val="000000"/>
                          </a:solidFill>
                          <a:effectLst/>
                          <a:latin typeface="Arial" panose="020B0604020202020204" pitchFamily="34" charset="0"/>
                        </a:rPr>
                        <a:t>TJ FC Dubany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dirty="0">
                          <a:solidFill>
                            <a:srgbClr val="000000"/>
                          </a:solidFill>
                          <a:effectLst/>
                          <a:latin typeface="Arial" panose="020B0604020202020204" pitchFamily="34" charset="0"/>
                        </a:rPr>
                        <a:t>SK Štětí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extLst>
                  <a:ext uri="{0D108BD9-81ED-4DB2-BD59-A6C34878D82A}">
                    <a16:rowId xmlns:a16="http://schemas.microsoft.com/office/drawing/2014/main" val="734602496"/>
                  </a:ext>
                </a:extLst>
              </a:tr>
              <a:tr h="384131">
                <a:tc>
                  <a:txBody>
                    <a:bodyPr/>
                    <a:lstStyle/>
                    <a:p>
                      <a:pPr algn="ctr" fontAlgn="ctr"/>
                      <a:r>
                        <a:rPr lang="cs-CZ" sz="1000" b="1" i="0" u="none" strike="noStrike">
                          <a:solidFill>
                            <a:srgbClr val="000000"/>
                          </a:solidFill>
                          <a:effectLst/>
                          <a:latin typeface="Arial" panose="020B0604020202020204" pitchFamily="34" charset="0"/>
                        </a:rPr>
                        <a:t>středa</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dirty="0">
                          <a:solidFill>
                            <a:srgbClr val="000000"/>
                          </a:solidFill>
                          <a:effectLst/>
                          <a:latin typeface="Arial" panose="020B0604020202020204" pitchFamily="34" charset="0"/>
                        </a:rPr>
                        <a:t>04.09.2019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17:00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TJ Sokol Mšené Lázně</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dirty="0">
                          <a:solidFill>
                            <a:srgbClr val="000000"/>
                          </a:solidFill>
                          <a:effectLst/>
                          <a:latin typeface="Arial" panose="020B0604020202020204" pitchFamily="34" charset="0"/>
                        </a:rPr>
                        <a:t>SK Štětí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13</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extLst>
                  <a:ext uri="{0D108BD9-81ED-4DB2-BD59-A6C34878D82A}">
                    <a16:rowId xmlns:a16="http://schemas.microsoft.com/office/drawing/2014/main" val="1979877364"/>
                  </a:ext>
                </a:extLst>
              </a:tr>
              <a:tr h="384131">
                <a:tc>
                  <a:txBody>
                    <a:bodyPr/>
                    <a:lstStyle/>
                    <a:p>
                      <a:pPr algn="ctr" fontAlgn="ctr"/>
                      <a:r>
                        <a:rPr lang="cs-CZ" sz="1000" b="1" i="0" u="none" strike="noStrike">
                          <a:solidFill>
                            <a:srgbClr val="000000"/>
                          </a:solidFill>
                          <a:effectLst/>
                          <a:latin typeface="Arial" panose="020B0604020202020204" pitchFamily="34" charset="0"/>
                        </a:rPr>
                        <a:t>neděle</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08.09.2019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SK Štětí,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TJ Sokol Libochovany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3</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117819639"/>
                  </a:ext>
                </a:extLst>
              </a:tr>
              <a:tr h="196750">
                <a:tc>
                  <a:txBody>
                    <a:bodyPr/>
                    <a:lstStyle/>
                    <a:p>
                      <a:pPr algn="ctr" fontAlgn="ctr"/>
                      <a:r>
                        <a:rPr lang="cs-CZ" sz="1000" b="1" i="0" u="none" strike="noStrike">
                          <a:solidFill>
                            <a:srgbClr val="000000"/>
                          </a:solidFill>
                          <a:effectLst/>
                          <a:latin typeface="Arial" panose="020B0604020202020204" pitchFamily="34" charset="0"/>
                        </a:rPr>
                        <a:t>sobota</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14.09.2019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dirty="0">
                          <a:solidFill>
                            <a:srgbClr val="000000"/>
                          </a:solidFill>
                          <a:effectLst/>
                          <a:latin typeface="Arial" panose="020B0604020202020204" pitchFamily="34"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dirty="0">
                          <a:solidFill>
                            <a:srgbClr val="000000"/>
                          </a:solidFill>
                          <a:effectLst/>
                          <a:latin typeface="Arial" panose="020B0604020202020204" pitchFamily="34" charset="0"/>
                        </a:rPr>
                        <a:t>TJ Sokol Hoštka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SK Štětí,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4</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extLst>
                  <a:ext uri="{0D108BD9-81ED-4DB2-BD59-A6C34878D82A}">
                    <a16:rowId xmlns:a16="http://schemas.microsoft.com/office/drawing/2014/main" val="642419298"/>
                  </a:ext>
                </a:extLst>
              </a:tr>
              <a:tr h="196750">
                <a:tc>
                  <a:txBody>
                    <a:bodyPr/>
                    <a:lstStyle/>
                    <a:p>
                      <a:pPr algn="ctr" fontAlgn="ctr"/>
                      <a:r>
                        <a:rPr lang="cs-CZ" sz="1000" b="1" i="0" u="none" strike="noStrike">
                          <a:solidFill>
                            <a:srgbClr val="000000"/>
                          </a:solidFill>
                          <a:effectLst/>
                          <a:latin typeface="Arial" panose="020B0604020202020204" pitchFamily="34" charset="0"/>
                        </a:rPr>
                        <a:t>středa</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18.09.2019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16:30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SK Štětí,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SK Liběšice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14</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947112690"/>
                  </a:ext>
                </a:extLst>
              </a:tr>
              <a:tr h="196750">
                <a:tc>
                  <a:txBody>
                    <a:bodyPr/>
                    <a:lstStyle/>
                    <a:p>
                      <a:pPr algn="ctr" fontAlgn="ctr"/>
                      <a:r>
                        <a:rPr lang="cs-CZ" sz="1000" b="1" i="0" u="none" strike="noStrike">
                          <a:solidFill>
                            <a:srgbClr val="000000"/>
                          </a:solidFill>
                          <a:effectLst/>
                          <a:latin typeface="Arial" panose="020B0604020202020204" pitchFamily="34" charset="0"/>
                        </a:rPr>
                        <a:t>neděle</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22.09.2019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SK Štětí,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Sulejovice/Vchynice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5</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207270071"/>
                  </a:ext>
                </a:extLst>
              </a:tr>
              <a:tr h="384131">
                <a:tc>
                  <a:txBody>
                    <a:bodyPr/>
                    <a:lstStyle/>
                    <a:p>
                      <a:pPr algn="ctr" fontAlgn="ctr"/>
                      <a:r>
                        <a:rPr lang="cs-CZ" sz="1000" b="1" i="0" u="none" strike="noStrike">
                          <a:solidFill>
                            <a:srgbClr val="000000"/>
                          </a:solidFill>
                          <a:effectLst/>
                          <a:latin typeface="Arial" panose="020B0604020202020204" pitchFamily="34" charset="0"/>
                        </a:rPr>
                        <a:t>neděle</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29.09.2019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10:30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SK Štětí,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TJ Sokol Straškov Vodochody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6</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274368427"/>
                  </a:ext>
                </a:extLst>
              </a:tr>
              <a:tr h="196750">
                <a:tc>
                  <a:txBody>
                    <a:bodyPr/>
                    <a:lstStyle/>
                    <a:p>
                      <a:pPr algn="ctr" fontAlgn="ctr"/>
                      <a:r>
                        <a:rPr lang="cs-CZ" sz="1000" b="1" i="0" u="none" strike="noStrike">
                          <a:solidFill>
                            <a:srgbClr val="000000"/>
                          </a:solidFill>
                          <a:effectLst/>
                          <a:latin typeface="Arial" panose="020B0604020202020204" pitchFamily="34" charset="0"/>
                        </a:rPr>
                        <a:t>středa</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02.10.2019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dirty="0">
                          <a:solidFill>
                            <a:srgbClr val="000000"/>
                          </a:solidFill>
                          <a:effectLst/>
                          <a:latin typeface="Arial" panose="020B0604020202020204" pitchFamily="34" charset="0"/>
                        </a:rPr>
                        <a:t>16:00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FK Travčice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dirty="0">
                          <a:solidFill>
                            <a:srgbClr val="000000"/>
                          </a:solidFill>
                          <a:effectLst/>
                          <a:latin typeface="Arial" panose="020B0604020202020204" pitchFamily="34" charset="0"/>
                        </a:rPr>
                        <a:t>SK Štětí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15</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extLst>
                  <a:ext uri="{0D108BD9-81ED-4DB2-BD59-A6C34878D82A}">
                    <a16:rowId xmlns:a16="http://schemas.microsoft.com/office/drawing/2014/main" val="753171051"/>
                  </a:ext>
                </a:extLst>
              </a:tr>
              <a:tr h="196750">
                <a:tc>
                  <a:txBody>
                    <a:bodyPr/>
                    <a:lstStyle/>
                    <a:p>
                      <a:pPr algn="ctr" fontAlgn="ctr"/>
                      <a:r>
                        <a:rPr lang="cs-CZ" sz="1000" b="1" i="0" u="none" strike="noStrike">
                          <a:solidFill>
                            <a:srgbClr val="000000"/>
                          </a:solidFill>
                          <a:effectLst/>
                          <a:latin typeface="Arial" panose="020B0604020202020204" pitchFamily="34" charset="0"/>
                        </a:rPr>
                        <a:t>sobota</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05.10.2019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dirty="0">
                          <a:solidFill>
                            <a:srgbClr val="000000"/>
                          </a:solidFill>
                          <a:effectLst/>
                          <a:latin typeface="Arial" panose="020B0604020202020204" pitchFamily="34"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TJ Lovečkovice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dirty="0">
                          <a:solidFill>
                            <a:srgbClr val="000000"/>
                          </a:solidFill>
                          <a:effectLst/>
                          <a:latin typeface="Arial" panose="020B0604020202020204" pitchFamily="34" charset="0"/>
                        </a:rPr>
                        <a:t>SK Štětí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7</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extLst>
                  <a:ext uri="{0D108BD9-81ED-4DB2-BD59-A6C34878D82A}">
                    <a16:rowId xmlns:a16="http://schemas.microsoft.com/office/drawing/2014/main" val="1029971712"/>
                  </a:ext>
                </a:extLst>
              </a:tr>
              <a:tr h="196750">
                <a:tc>
                  <a:txBody>
                    <a:bodyPr/>
                    <a:lstStyle/>
                    <a:p>
                      <a:pPr algn="ctr" fontAlgn="ctr"/>
                      <a:r>
                        <a:rPr lang="cs-CZ" sz="1000" b="1" i="0" u="none" strike="noStrike">
                          <a:solidFill>
                            <a:srgbClr val="000000"/>
                          </a:solidFill>
                          <a:effectLst/>
                          <a:latin typeface="Arial" panose="020B0604020202020204" pitchFamily="34" charset="0"/>
                        </a:rPr>
                        <a:t>neděle</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13.10.2019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SK Štětí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T.J. Sokol Zahořany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8</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421862644"/>
                  </a:ext>
                </a:extLst>
              </a:tr>
              <a:tr h="196750">
                <a:tc>
                  <a:txBody>
                    <a:bodyPr/>
                    <a:lstStyle/>
                    <a:p>
                      <a:pPr algn="ctr" fontAlgn="ctr"/>
                      <a:r>
                        <a:rPr lang="cs-CZ" sz="1000" b="1" i="0" u="none" strike="noStrike">
                          <a:solidFill>
                            <a:srgbClr val="000000"/>
                          </a:solidFill>
                          <a:effectLst/>
                          <a:latin typeface="Arial" panose="020B0604020202020204" pitchFamily="34" charset="0"/>
                        </a:rPr>
                        <a:t>sobota</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19.10.2019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dirty="0">
                          <a:solidFill>
                            <a:srgbClr val="000000"/>
                          </a:solidFill>
                          <a:effectLst/>
                          <a:latin typeface="Arial" panose="020B0604020202020204" pitchFamily="34"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dirty="0">
                          <a:solidFill>
                            <a:srgbClr val="000000"/>
                          </a:solidFill>
                          <a:effectLst/>
                          <a:latin typeface="Arial" panose="020B0604020202020204" pitchFamily="34" charset="0"/>
                        </a:rPr>
                        <a:t>FK  Křešice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dirty="0">
                          <a:solidFill>
                            <a:srgbClr val="000000"/>
                          </a:solidFill>
                          <a:effectLst/>
                          <a:latin typeface="Arial" panose="020B0604020202020204" pitchFamily="34" charset="0"/>
                        </a:rPr>
                        <a:t>SK Štětí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9</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extLst>
                  <a:ext uri="{0D108BD9-81ED-4DB2-BD59-A6C34878D82A}">
                    <a16:rowId xmlns:a16="http://schemas.microsoft.com/office/drawing/2014/main" val="4108258166"/>
                  </a:ext>
                </a:extLst>
              </a:tr>
              <a:tr h="196750">
                <a:tc>
                  <a:txBody>
                    <a:bodyPr/>
                    <a:lstStyle/>
                    <a:p>
                      <a:pPr algn="ctr" fontAlgn="ctr"/>
                      <a:r>
                        <a:rPr lang="cs-CZ" sz="1000" b="1" i="0" u="none" strike="noStrike">
                          <a:solidFill>
                            <a:srgbClr val="000000"/>
                          </a:solidFill>
                          <a:effectLst/>
                          <a:latin typeface="Arial" panose="020B0604020202020204" pitchFamily="34" charset="0"/>
                        </a:rPr>
                        <a:t>neděle</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27.10.2019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SK Štětí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FK Slavoj Třebenice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10</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17770786"/>
                  </a:ext>
                </a:extLst>
              </a:tr>
              <a:tr h="384131">
                <a:tc>
                  <a:txBody>
                    <a:bodyPr/>
                    <a:lstStyle/>
                    <a:p>
                      <a:pPr algn="ctr" fontAlgn="ctr"/>
                      <a:r>
                        <a:rPr lang="cs-CZ" sz="1000" b="1" i="0" u="none" strike="noStrike">
                          <a:solidFill>
                            <a:srgbClr val="000000"/>
                          </a:solidFill>
                          <a:effectLst/>
                          <a:latin typeface="Arial" panose="020B0604020202020204" pitchFamily="34" charset="0"/>
                        </a:rPr>
                        <a:t>sobota</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02.11.2019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dirty="0">
                          <a:solidFill>
                            <a:srgbClr val="000000"/>
                          </a:solidFill>
                          <a:effectLst/>
                          <a:latin typeface="Arial" panose="020B0604020202020204" pitchFamily="34"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TJ Viktorie Budyně n.O.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SK Štětí,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11</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extLst>
                  <a:ext uri="{0D108BD9-81ED-4DB2-BD59-A6C34878D82A}">
                    <a16:rowId xmlns:a16="http://schemas.microsoft.com/office/drawing/2014/main" val="1695335615"/>
                  </a:ext>
                </a:extLst>
              </a:tr>
              <a:tr h="196750">
                <a:tc>
                  <a:txBody>
                    <a:bodyPr/>
                    <a:lstStyle/>
                    <a:p>
                      <a:pPr algn="ctr" fontAlgn="ctr"/>
                      <a:r>
                        <a:rPr lang="cs-CZ" sz="1000" b="1" i="0" u="none" strike="noStrike">
                          <a:solidFill>
                            <a:srgbClr val="000000"/>
                          </a:solidFill>
                          <a:effectLst/>
                          <a:latin typeface="Arial" panose="020B0604020202020204" pitchFamily="34" charset="0"/>
                        </a:rPr>
                        <a:t>neděle</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10.11.2019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SK Štětí,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SK Velemín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a:solidFill>
                            <a:srgbClr val="000000"/>
                          </a:solidFill>
                          <a:effectLst/>
                          <a:latin typeface="Arial" panose="020B0604020202020204" pitchFamily="34" charset="0"/>
                        </a:rPr>
                        <a:t>12</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128984237"/>
                  </a:ext>
                </a:extLst>
              </a:tr>
            </a:tbl>
          </a:graphicData>
        </a:graphic>
      </p:graphicFrame>
    </p:spTree>
    <p:extLst>
      <p:ext uri="{BB962C8B-B14F-4D97-AF65-F5344CB8AC3E}">
        <p14:creationId xmlns:p14="http://schemas.microsoft.com/office/powerpoint/2010/main" val="1126170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txBox="1"/>
          <p:nvPr/>
        </p:nvSpPr>
        <p:spPr>
          <a:xfrm>
            <a:off x="1944192" y="7004456"/>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8</a:t>
            </a:r>
          </a:p>
        </p:txBody>
      </p:sp>
      <p:sp>
        <p:nvSpPr>
          <p:cNvPr id="12" name="TextovéPole 11"/>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37</a:t>
            </a:r>
          </a:p>
        </p:txBody>
      </p:sp>
      <p:sp>
        <p:nvSpPr>
          <p:cNvPr id="4" name="Obdélník 3">
            <a:extLst>
              <a:ext uri="{FF2B5EF4-FFF2-40B4-BE49-F238E27FC236}">
                <a16:creationId xmlns:a16="http://schemas.microsoft.com/office/drawing/2014/main" id="{AAF7F074-0590-4660-A038-0185AD2D8226}"/>
              </a:ext>
            </a:extLst>
          </p:cNvPr>
          <p:cNvSpPr/>
          <p:nvPr/>
        </p:nvSpPr>
        <p:spPr>
          <a:xfrm>
            <a:off x="272771" y="1616767"/>
            <a:ext cx="4608512" cy="4124206"/>
          </a:xfrm>
          <a:prstGeom prst="rect">
            <a:avLst/>
          </a:prstGeom>
          <a:pattFill prst="dashUpDiag">
            <a:fgClr>
              <a:schemeClr val="accent1"/>
            </a:fgClr>
            <a:bgClr>
              <a:schemeClr val="bg1"/>
            </a:bgClr>
          </a:pattFill>
          <a:effectLst>
            <a:softEdge rad="292100"/>
          </a:effectLst>
        </p:spPr>
        <p:txBody>
          <a:bodyPr wrap="square">
            <a:spAutoFit/>
          </a:bodyPr>
          <a:lstStyle/>
          <a:p>
            <a:pPr algn="ctr"/>
            <a:r>
              <a:rPr lang="cs-CZ" sz="4000" dirty="0">
                <a:solidFill>
                  <a:schemeClr val="accent6">
                    <a:lumMod val="75000"/>
                  </a:schemeClr>
                </a:solidFill>
                <a:latin typeface="Baskerville Old Face" panose="02020602080505020303" pitchFamily="18" charset="0"/>
              </a:rPr>
              <a:t>TJ TATRAN Rakovník, </a:t>
            </a:r>
            <a:r>
              <a:rPr lang="cs-CZ" sz="4000" dirty="0" err="1">
                <a:solidFill>
                  <a:schemeClr val="accent6">
                    <a:lumMod val="75000"/>
                  </a:schemeClr>
                </a:solidFill>
                <a:latin typeface="Baskerville Old Face" panose="02020602080505020303" pitchFamily="18" charset="0"/>
              </a:rPr>
              <a:t>z.s</a:t>
            </a:r>
            <a:r>
              <a:rPr lang="cs-CZ" sz="4000" dirty="0">
                <a:solidFill>
                  <a:schemeClr val="accent6">
                    <a:lumMod val="75000"/>
                  </a:schemeClr>
                </a:solidFill>
                <a:latin typeface="Baskerville Old Face" panose="02020602080505020303" pitchFamily="18" charset="0"/>
              </a:rPr>
              <a:t>.</a:t>
            </a:r>
            <a:endParaRPr lang="cs-CZ" sz="5400" dirty="0">
              <a:solidFill>
                <a:schemeClr val="accent6">
                  <a:lumMod val="75000"/>
                </a:schemeClr>
              </a:solidFill>
              <a:latin typeface="Baskerville Old Face" panose="02020602080505020303" pitchFamily="18" charset="0"/>
            </a:endParaRPr>
          </a:p>
          <a:p>
            <a:pPr algn="just"/>
            <a:r>
              <a:rPr lang="cs-CZ" sz="1400" b="0" dirty="0">
                <a:solidFill>
                  <a:srgbClr val="000000"/>
                </a:solidFill>
                <a:latin typeface="inherit"/>
              </a:rPr>
              <a:t>TJ TATRAN Rakovník, </a:t>
            </a:r>
            <a:r>
              <a:rPr lang="cs-CZ" sz="1400" b="0" dirty="0" err="1">
                <a:solidFill>
                  <a:srgbClr val="000000"/>
                </a:solidFill>
                <a:latin typeface="inherit"/>
              </a:rPr>
              <a:t>z.s</a:t>
            </a:r>
            <a:r>
              <a:rPr lang="cs-CZ" sz="1400" b="0" dirty="0">
                <a:solidFill>
                  <a:srgbClr val="000000"/>
                </a:solidFill>
                <a:latin typeface="inherit"/>
              </a:rPr>
              <a:t>. byla založena v květnu 1943 původně jako AFK RAKO /Akcionářský fotbalový klub/, v roce 1953 byla přejmenována na DSO TATRAN Rakovník /Dobrovolná sportovní organizace/ a od roku 1957 na TJ TATRAN Rakovník. Do roku 2004 TJ fungovala jako „</a:t>
            </a:r>
            <a:r>
              <a:rPr lang="cs-CZ" sz="1400" b="0" dirty="0" err="1">
                <a:solidFill>
                  <a:srgbClr val="000000"/>
                </a:solidFill>
                <a:latin typeface="inherit"/>
              </a:rPr>
              <a:t>fabrická</a:t>
            </a:r>
            <a:r>
              <a:rPr lang="cs-CZ" sz="1400" b="0" dirty="0">
                <a:solidFill>
                  <a:srgbClr val="000000"/>
                </a:solidFill>
                <a:latin typeface="inherit"/>
              </a:rPr>
              <a:t> TJ“ kde v průběhu období měnila své názvy společně se změnou obchodního jména Rakovnických keramických závodů. V roce 2000 mění svůj název na TJ TATRAN RAKO Rakovník a protože od roku 2004 je již bez podpory společnosti RAKO tak v roce 2015 je do spolkového rejstříku zapsaná pod názvem TJ TATRAN Rakovník, </a:t>
            </a:r>
            <a:r>
              <a:rPr lang="cs-CZ" sz="1400" b="0" dirty="0" err="1">
                <a:solidFill>
                  <a:srgbClr val="000000"/>
                </a:solidFill>
                <a:latin typeface="inherit"/>
              </a:rPr>
              <a:t>z.s</a:t>
            </a:r>
            <a:r>
              <a:rPr lang="cs-CZ" sz="1400" b="0" dirty="0">
                <a:solidFill>
                  <a:srgbClr val="000000"/>
                </a:solidFill>
                <a:latin typeface="inherit"/>
              </a:rPr>
              <a:t>.. Z výše uvedeného vyplývá, že TJ TATRAN Rakovník, </a:t>
            </a:r>
            <a:r>
              <a:rPr lang="cs-CZ" sz="1400" b="0" dirty="0" err="1">
                <a:solidFill>
                  <a:srgbClr val="000000"/>
                </a:solidFill>
                <a:latin typeface="inherit"/>
              </a:rPr>
              <a:t>z.s</a:t>
            </a:r>
            <a:r>
              <a:rPr lang="cs-CZ" sz="1400" b="0" dirty="0">
                <a:solidFill>
                  <a:srgbClr val="000000"/>
                </a:solidFill>
                <a:latin typeface="inherit"/>
              </a:rPr>
              <a:t>. si v roce 2018 připomněl 75.výročí od svého založení.</a:t>
            </a:r>
            <a:endParaRPr lang="cs-CZ" sz="2000" b="0" i="0" dirty="0">
              <a:solidFill>
                <a:srgbClr val="FFFFFF"/>
              </a:solidFill>
              <a:effectLst/>
              <a:latin typeface="Domine"/>
            </a:endParaRPr>
          </a:p>
        </p:txBody>
      </p:sp>
      <p:sp>
        <p:nvSpPr>
          <p:cNvPr id="5" name="Vlna 4">
            <a:extLst>
              <a:ext uri="{FF2B5EF4-FFF2-40B4-BE49-F238E27FC236}">
                <a16:creationId xmlns:a16="http://schemas.microsoft.com/office/drawing/2014/main" id="{F6A83F6E-4348-4E42-8C92-79668F57B28E}"/>
              </a:ext>
            </a:extLst>
          </p:cNvPr>
          <p:cNvSpPr/>
          <p:nvPr/>
        </p:nvSpPr>
        <p:spPr bwMode="auto">
          <a:xfrm>
            <a:off x="272771" y="112848"/>
            <a:ext cx="4464496" cy="1302354"/>
          </a:xfrm>
          <a:prstGeom prst="wave">
            <a:avLst/>
          </a:prstGeom>
          <a:gradFill>
            <a:gsLst>
              <a:gs pos="52000">
                <a:srgbClr val="FDCBCF"/>
              </a:gs>
              <a:gs pos="90000">
                <a:schemeClr val="accent3">
                  <a:lumMod val="95000"/>
                </a:schemeClr>
              </a:gs>
            </a:gsLst>
            <a:lin ang="5400000" scaled="1"/>
          </a:gradFill>
          <a:ln w="47625">
            <a:solidFill>
              <a:srgbClr val="002060"/>
            </a:solidFill>
            <a:miter lim="800000"/>
            <a:headEnd/>
            <a:tailEnd/>
          </a:ln>
          <a:effectLst/>
        </p:spPr>
        <p:txBody>
          <a:bodyPr vert="horz" wrap="square" lIns="0" tIns="0" rIns="38088" bIns="39675"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cs-CZ" sz="4000" b="1" i="0" u="none" strike="noStrike" cap="none" normalizeH="0" baseline="0" dirty="0">
                <a:ln>
                  <a:noFill/>
                </a:ln>
                <a:solidFill>
                  <a:srgbClr val="009900"/>
                </a:solidFill>
                <a:effectLst/>
                <a:latin typeface="Britannic Bold" panose="020B0903060703020204" pitchFamily="34" charset="0"/>
                <a:cs typeface="Arial" pitchFamily="34" charset="0"/>
              </a:rPr>
              <a:t>Tatranská Historie</a:t>
            </a:r>
          </a:p>
        </p:txBody>
      </p:sp>
      <p:pic>
        <p:nvPicPr>
          <p:cNvPr id="6" name="Obrázek 5">
            <a:extLst>
              <a:ext uri="{FF2B5EF4-FFF2-40B4-BE49-F238E27FC236}">
                <a16:creationId xmlns:a16="http://schemas.microsoft.com/office/drawing/2014/main" id="{C84C55C0-85C1-4821-8A45-7F4C31220A8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1584152" y="5894864"/>
            <a:ext cx="1200796" cy="900597"/>
          </a:xfrm>
          <a:prstGeom prst="rect">
            <a:avLst/>
          </a:prstGeom>
        </p:spPr>
      </p:pic>
      <p:sp>
        <p:nvSpPr>
          <p:cNvPr id="3" name="TextovéPole 2">
            <a:extLst>
              <a:ext uri="{FF2B5EF4-FFF2-40B4-BE49-F238E27FC236}">
                <a16:creationId xmlns:a16="http://schemas.microsoft.com/office/drawing/2014/main" id="{F8F06D57-F267-4CE1-9345-25D06127C515}"/>
              </a:ext>
            </a:extLst>
          </p:cNvPr>
          <p:cNvSpPr txBox="1"/>
          <p:nvPr/>
        </p:nvSpPr>
        <p:spPr>
          <a:xfrm>
            <a:off x="5487823" y="1531268"/>
            <a:ext cx="4608512" cy="400110"/>
          </a:xfrm>
          <a:prstGeom prst="rect">
            <a:avLst/>
          </a:prstGeom>
          <a:solidFill>
            <a:srgbClr val="99FFCC"/>
          </a:solidFill>
          <a:effectLst>
            <a:glow rad="101600">
              <a:srgbClr val="FFFF66">
                <a:alpha val="40000"/>
              </a:srgbClr>
            </a:glow>
            <a:softEdge rad="241300"/>
          </a:effectLst>
        </p:spPr>
        <p:txBody>
          <a:bodyPr wrap="square" rtlCol="0">
            <a:spAutoFit/>
          </a:bodyPr>
          <a:lstStyle/>
          <a:p>
            <a:pPr algn="ctr"/>
            <a:endParaRPr lang="cs-CZ" sz="2000" dirty="0">
              <a:latin typeface="Arial" panose="020B0604020202020204" pitchFamily="34" charset="0"/>
              <a:cs typeface="Arial" panose="020B0604020202020204" pitchFamily="34" charset="0"/>
            </a:endParaRPr>
          </a:p>
        </p:txBody>
      </p:sp>
      <p:graphicFrame>
        <p:nvGraphicFramePr>
          <p:cNvPr id="10" name="Tabulka 9">
            <a:extLst>
              <a:ext uri="{FF2B5EF4-FFF2-40B4-BE49-F238E27FC236}">
                <a16:creationId xmlns:a16="http://schemas.microsoft.com/office/drawing/2014/main" id="{4B0ABF4D-9AF3-420F-AA25-092BABC0346B}"/>
              </a:ext>
            </a:extLst>
          </p:cNvPr>
          <p:cNvGraphicFramePr>
            <a:graphicFrameLocks noGrp="1"/>
          </p:cNvGraphicFramePr>
          <p:nvPr>
            <p:extLst>
              <p:ext uri="{D42A27DB-BD31-4B8C-83A1-F6EECF244321}">
                <p14:modId xmlns:p14="http://schemas.microsoft.com/office/powerpoint/2010/main" val="1930132516"/>
              </p:ext>
            </p:extLst>
          </p:nvPr>
        </p:nvGraphicFramePr>
        <p:xfrm>
          <a:off x="5392499" y="164975"/>
          <a:ext cx="4678237" cy="6429380"/>
        </p:xfrm>
        <a:graphic>
          <a:graphicData uri="http://schemas.openxmlformats.org/drawingml/2006/table">
            <a:tbl>
              <a:tblPr/>
              <a:tblGrid>
                <a:gridCol w="647944">
                  <a:extLst>
                    <a:ext uri="{9D8B030D-6E8A-4147-A177-3AD203B41FA5}">
                      <a16:colId xmlns:a16="http://schemas.microsoft.com/office/drawing/2014/main" val="3343895360"/>
                    </a:ext>
                  </a:extLst>
                </a:gridCol>
                <a:gridCol w="627569">
                  <a:extLst>
                    <a:ext uri="{9D8B030D-6E8A-4147-A177-3AD203B41FA5}">
                      <a16:colId xmlns:a16="http://schemas.microsoft.com/office/drawing/2014/main" val="1951590387"/>
                    </a:ext>
                  </a:extLst>
                </a:gridCol>
                <a:gridCol w="452338">
                  <a:extLst>
                    <a:ext uri="{9D8B030D-6E8A-4147-A177-3AD203B41FA5}">
                      <a16:colId xmlns:a16="http://schemas.microsoft.com/office/drawing/2014/main" val="3139363566"/>
                    </a:ext>
                  </a:extLst>
                </a:gridCol>
                <a:gridCol w="301559">
                  <a:extLst>
                    <a:ext uri="{9D8B030D-6E8A-4147-A177-3AD203B41FA5}">
                      <a16:colId xmlns:a16="http://schemas.microsoft.com/office/drawing/2014/main" val="2928896033"/>
                    </a:ext>
                  </a:extLst>
                </a:gridCol>
                <a:gridCol w="1255136">
                  <a:extLst>
                    <a:ext uri="{9D8B030D-6E8A-4147-A177-3AD203B41FA5}">
                      <a16:colId xmlns:a16="http://schemas.microsoft.com/office/drawing/2014/main" val="1469420320"/>
                    </a:ext>
                  </a:extLst>
                </a:gridCol>
                <a:gridCol w="1132883">
                  <a:extLst>
                    <a:ext uri="{9D8B030D-6E8A-4147-A177-3AD203B41FA5}">
                      <a16:colId xmlns:a16="http://schemas.microsoft.com/office/drawing/2014/main" val="168071134"/>
                    </a:ext>
                  </a:extLst>
                </a:gridCol>
                <a:gridCol w="260808">
                  <a:extLst>
                    <a:ext uri="{9D8B030D-6E8A-4147-A177-3AD203B41FA5}">
                      <a16:colId xmlns:a16="http://schemas.microsoft.com/office/drawing/2014/main" val="469311827"/>
                    </a:ext>
                  </a:extLst>
                </a:gridCol>
              </a:tblGrid>
              <a:tr h="287340">
                <a:tc gridSpan="7">
                  <a:txBody>
                    <a:bodyPr/>
                    <a:lstStyle/>
                    <a:p>
                      <a:pPr algn="ctr" fontAlgn="ctr"/>
                      <a:r>
                        <a:rPr lang="cs-CZ" sz="1400" b="1" i="0" u="none" strike="noStrike" dirty="0">
                          <a:solidFill>
                            <a:srgbClr val="000000"/>
                          </a:solidFill>
                          <a:effectLst/>
                          <a:latin typeface="Arial" panose="020B0604020202020204" pitchFamily="34" charset="0"/>
                        </a:rPr>
                        <a:t>Krajský přebor Starší dorost Podzim 2019-změny vyhrazeny</a:t>
                      </a:r>
                    </a:p>
                  </a:txBody>
                  <a:tcPr marL="2341" marR="2341" marT="2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354312223"/>
                  </a:ext>
                </a:extLst>
              </a:tr>
              <a:tr h="135414">
                <a:tc>
                  <a:txBody>
                    <a:bodyPr/>
                    <a:lstStyle/>
                    <a:p>
                      <a:pPr algn="ctr" fontAlgn="ctr"/>
                      <a:r>
                        <a:rPr lang="cs-CZ" sz="700" b="1" i="0" u="none" strike="noStrike" dirty="0">
                          <a:solidFill>
                            <a:srgbClr val="000000"/>
                          </a:solidFill>
                          <a:effectLst/>
                          <a:latin typeface="Arial" panose="020B0604020202020204" pitchFamily="34" charset="0"/>
                        </a:rPr>
                        <a:t>Den</a:t>
                      </a:r>
                    </a:p>
                  </a:txBody>
                  <a:tcPr marL="2341" marR="2341" marT="2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700" b="1" i="0" u="none" strike="noStrike" dirty="0">
                          <a:solidFill>
                            <a:srgbClr val="000000"/>
                          </a:solidFill>
                          <a:effectLst/>
                          <a:latin typeface="Arial" panose="020B0604020202020204" pitchFamily="34" charset="0"/>
                        </a:rPr>
                        <a:t>Datum</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700" b="1" i="0" u="none" strike="noStrike" dirty="0">
                          <a:solidFill>
                            <a:srgbClr val="000000"/>
                          </a:solidFill>
                          <a:effectLst/>
                          <a:latin typeface="Arial" panose="020B0604020202020204" pitchFamily="34" charset="0"/>
                        </a:rPr>
                        <a:t>Čas</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700" b="1" i="0" u="none" strike="noStrike" dirty="0">
                          <a:solidFill>
                            <a:srgbClr val="000000"/>
                          </a:solidFill>
                          <a:effectLst/>
                          <a:latin typeface="Arial" panose="020B0604020202020204" pitchFamily="34" charset="0"/>
                        </a:rPr>
                        <a:t>Odjezd</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700" b="1" i="0" u="none" strike="noStrike" dirty="0">
                          <a:solidFill>
                            <a:srgbClr val="000000"/>
                          </a:solidFill>
                          <a:effectLst/>
                          <a:latin typeface="Arial" panose="020B0604020202020204" pitchFamily="34" charset="0"/>
                        </a:rPr>
                        <a:t>Domácí</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700" b="1" i="0" u="none" strike="noStrike" dirty="0">
                          <a:solidFill>
                            <a:srgbClr val="000000"/>
                          </a:solidFill>
                          <a:effectLst/>
                          <a:latin typeface="Arial" panose="020B0604020202020204" pitchFamily="34" charset="0"/>
                        </a:rPr>
                        <a:t>Hosté</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700" b="1" i="0" u="none" strike="noStrike" dirty="0">
                          <a:solidFill>
                            <a:srgbClr val="000000"/>
                          </a:solidFill>
                          <a:effectLst/>
                          <a:latin typeface="Arial" panose="020B0604020202020204" pitchFamily="34" charset="0"/>
                        </a:rPr>
                        <a:t>Kolo</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227178713"/>
                  </a:ext>
                </a:extLst>
              </a:tr>
              <a:tr h="450447">
                <a:tc>
                  <a:txBody>
                    <a:bodyPr/>
                    <a:lstStyle/>
                    <a:p>
                      <a:pPr algn="ctr" fontAlgn="ctr"/>
                      <a:r>
                        <a:rPr lang="cs-CZ" sz="1000" b="1" i="0" u="none" strike="noStrike" dirty="0">
                          <a:solidFill>
                            <a:srgbClr val="000099"/>
                          </a:solidFill>
                          <a:effectLst/>
                          <a:latin typeface="Arial" panose="020B0604020202020204" pitchFamily="34" charset="0"/>
                        </a:rPr>
                        <a:t>sobota</a:t>
                      </a:r>
                    </a:p>
                  </a:txBody>
                  <a:tcPr marL="2341" marR="2341" marT="2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99"/>
                          </a:solidFill>
                          <a:effectLst/>
                          <a:latin typeface="Arial" panose="020B0604020202020204" pitchFamily="34" charset="0"/>
                        </a:rPr>
                        <a:t>24.08.</a:t>
                      </a:r>
                    </a:p>
                    <a:p>
                      <a:pPr algn="ctr" fontAlgn="ctr"/>
                      <a:r>
                        <a:rPr lang="cs-CZ" sz="1000" b="1" i="0" u="none" strike="noStrike" dirty="0">
                          <a:solidFill>
                            <a:srgbClr val="000099"/>
                          </a:solidFill>
                          <a:effectLst/>
                          <a:latin typeface="Arial" panose="020B0604020202020204" pitchFamily="34" charset="0"/>
                        </a:rPr>
                        <a:t>2019</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10:00</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 </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SK Štětí</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99"/>
                          </a:solidFill>
                          <a:effectLst/>
                          <a:latin typeface="Arial" panose="020B0604020202020204" pitchFamily="34" charset="0"/>
                        </a:rPr>
                        <a:t>FK Jiskra Velké Březno</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99"/>
                          </a:solidFill>
                          <a:effectLst/>
                          <a:latin typeface="Arial" panose="020B0604020202020204" pitchFamily="34" charset="0"/>
                        </a:rPr>
                        <a:t>3</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628304982"/>
                  </a:ext>
                </a:extLst>
              </a:tr>
              <a:tr h="450447">
                <a:tc>
                  <a:txBody>
                    <a:bodyPr/>
                    <a:lstStyle/>
                    <a:p>
                      <a:pPr algn="ctr" fontAlgn="ctr"/>
                      <a:r>
                        <a:rPr lang="cs-CZ" sz="1000" b="1" i="0" u="none" strike="noStrike">
                          <a:solidFill>
                            <a:srgbClr val="000099"/>
                          </a:solidFill>
                          <a:effectLst/>
                          <a:latin typeface="Arial" panose="020B0604020202020204" pitchFamily="34" charset="0"/>
                        </a:rPr>
                        <a:t>sobota</a:t>
                      </a:r>
                    </a:p>
                  </a:txBody>
                  <a:tcPr marL="2341" marR="2341" marT="2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99"/>
                          </a:solidFill>
                          <a:effectLst/>
                          <a:latin typeface="Arial" panose="020B0604020202020204" pitchFamily="34" charset="0"/>
                        </a:rPr>
                        <a:t>31.08.</a:t>
                      </a:r>
                    </a:p>
                    <a:p>
                      <a:pPr algn="ctr" fontAlgn="ctr"/>
                      <a:r>
                        <a:rPr lang="cs-CZ" sz="1000" b="1" i="0" u="none" strike="noStrike" dirty="0">
                          <a:solidFill>
                            <a:srgbClr val="000099"/>
                          </a:solidFill>
                          <a:effectLst/>
                          <a:latin typeface="Arial" panose="020B0604020202020204" pitchFamily="34" charset="0"/>
                        </a:rPr>
                        <a:t>2019</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10:00</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 </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SK Štětí</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volno</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4</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409889595"/>
                  </a:ext>
                </a:extLst>
              </a:tr>
              <a:tr h="450447">
                <a:tc>
                  <a:txBody>
                    <a:bodyPr/>
                    <a:lstStyle/>
                    <a:p>
                      <a:pPr algn="ctr" fontAlgn="ctr"/>
                      <a:r>
                        <a:rPr lang="cs-CZ" sz="1000" b="1" i="0" u="none" strike="noStrike">
                          <a:solidFill>
                            <a:srgbClr val="000099"/>
                          </a:solidFill>
                          <a:effectLst/>
                          <a:latin typeface="Arial" panose="020B0604020202020204" pitchFamily="34" charset="0"/>
                        </a:rPr>
                        <a:t>sobota</a:t>
                      </a:r>
                    </a:p>
                  </a:txBody>
                  <a:tcPr marL="2341" marR="2341" marT="2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99"/>
                          </a:solidFill>
                          <a:effectLst/>
                          <a:latin typeface="Arial" panose="020B0604020202020204" pitchFamily="34" charset="0"/>
                        </a:rPr>
                        <a:t>07.09.2</a:t>
                      </a:r>
                    </a:p>
                    <a:p>
                      <a:pPr algn="ctr" fontAlgn="ctr"/>
                      <a:r>
                        <a:rPr lang="cs-CZ" sz="1000" b="1" i="0" u="none" strike="noStrike" dirty="0">
                          <a:solidFill>
                            <a:srgbClr val="000099"/>
                          </a:solidFill>
                          <a:effectLst/>
                          <a:latin typeface="Arial" panose="020B0604020202020204" pitchFamily="34" charset="0"/>
                        </a:rPr>
                        <a:t>019</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10:00</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 </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99"/>
                          </a:solidFill>
                          <a:effectLst/>
                          <a:latin typeface="Arial" panose="020B0604020202020204" pitchFamily="34" charset="0"/>
                        </a:rPr>
                        <a:t>SK Štětí</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TJ Proboštov</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5</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565122598"/>
                  </a:ext>
                </a:extLst>
              </a:tr>
              <a:tr h="450447">
                <a:tc>
                  <a:txBody>
                    <a:bodyPr/>
                    <a:lstStyle/>
                    <a:p>
                      <a:pPr algn="ctr" fontAlgn="ctr"/>
                      <a:r>
                        <a:rPr lang="cs-CZ" sz="1000" b="1" i="0" u="none" strike="noStrike">
                          <a:solidFill>
                            <a:srgbClr val="000099"/>
                          </a:solidFill>
                          <a:effectLst/>
                          <a:latin typeface="Arial" panose="020B0604020202020204" pitchFamily="34" charset="0"/>
                        </a:rPr>
                        <a:t>neděle</a:t>
                      </a:r>
                    </a:p>
                  </a:txBody>
                  <a:tcPr marL="2341" marR="2341" marT="2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99"/>
                          </a:solidFill>
                          <a:effectLst/>
                          <a:latin typeface="Arial" panose="020B0604020202020204" pitchFamily="34" charset="0"/>
                        </a:rPr>
                        <a:t>15.09.</a:t>
                      </a:r>
                    </a:p>
                    <a:p>
                      <a:pPr algn="ctr" fontAlgn="ctr"/>
                      <a:r>
                        <a:rPr lang="cs-CZ" sz="1000" b="1" i="0" u="none" strike="noStrike" dirty="0">
                          <a:solidFill>
                            <a:srgbClr val="000099"/>
                          </a:solidFill>
                          <a:effectLst/>
                          <a:latin typeface="Arial" panose="020B0604020202020204" pitchFamily="34" charset="0"/>
                        </a:rPr>
                        <a:t>2019</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10:30</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 </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99"/>
                          </a:solidFill>
                          <a:effectLst/>
                          <a:latin typeface="Arial" panose="020B0604020202020204" pitchFamily="34" charset="0"/>
                        </a:rPr>
                        <a:t>SK Štětí</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TJ Vaňov/TJ Libouchec</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6</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70721055"/>
                  </a:ext>
                </a:extLst>
              </a:tr>
              <a:tr h="450447">
                <a:tc>
                  <a:txBody>
                    <a:bodyPr/>
                    <a:lstStyle/>
                    <a:p>
                      <a:pPr algn="ctr" fontAlgn="ctr"/>
                      <a:r>
                        <a:rPr lang="cs-CZ" sz="1000" b="1" i="0" u="none" strike="noStrike">
                          <a:solidFill>
                            <a:srgbClr val="000099"/>
                          </a:solidFill>
                          <a:effectLst/>
                          <a:latin typeface="Arial" panose="020B0604020202020204" pitchFamily="34" charset="0"/>
                        </a:rPr>
                        <a:t>neděle</a:t>
                      </a:r>
                    </a:p>
                  </a:txBody>
                  <a:tcPr marL="2341" marR="2341" marT="2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99"/>
                          </a:solidFill>
                          <a:effectLst/>
                          <a:latin typeface="Arial" panose="020B0604020202020204" pitchFamily="34" charset="0"/>
                        </a:rPr>
                        <a:t>22.09.</a:t>
                      </a:r>
                    </a:p>
                    <a:p>
                      <a:pPr algn="ctr" fontAlgn="ctr"/>
                      <a:r>
                        <a:rPr lang="cs-CZ" sz="1000" b="1" i="0" u="none" strike="noStrike" dirty="0">
                          <a:solidFill>
                            <a:srgbClr val="000099"/>
                          </a:solidFill>
                          <a:effectLst/>
                          <a:latin typeface="Arial" panose="020B0604020202020204" pitchFamily="34" charset="0"/>
                        </a:rPr>
                        <a:t>2019</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99"/>
                          </a:solidFill>
                          <a:effectLst/>
                          <a:latin typeface="Arial" panose="020B0604020202020204" pitchFamily="34" charset="0"/>
                        </a:rPr>
                        <a:t>10:30</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99"/>
                          </a:solidFill>
                          <a:effectLst/>
                          <a:latin typeface="Arial" panose="020B0604020202020204" pitchFamily="34" charset="0"/>
                        </a:rPr>
                        <a:t>8:00</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99"/>
                          </a:solidFill>
                          <a:effectLst/>
                          <a:latin typeface="Arial" panose="020B0604020202020204" pitchFamily="34" charset="0"/>
                        </a:rPr>
                        <a:t>SK Strupčice</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99"/>
                          </a:solidFill>
                          <a:effectLst/>
                          <a:latin typeface="Arial" panose="020B0604020202020204" pitchFamily="34" charset="0"/>
                        </a:rPr>
                        <a:t>SK Štětí</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99"/>
                          </a:solidFill>
                          <a:effectLst/>
                          <a:latin typeface="Arial" panose="020B0604020202020204" pitchFamily="34" charset="0"/>
                        </a:rPr>
                        <a:t>7</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2947526097"/>
                  </a:ext>
                </a:extLst>
              </a:tr>
              <a:tr h="450447">
                <a:tc>
                  <a:txBody>
                    <a:bodyPr/>
                    <a:lstStyle/>
                    <a:p>
                      <a:pPr algn="ctr" fontAlgn="ctr"/>
                      <a:r>
                        <a:rPr lang="cs-CZ" sz="1000" b="1" i="0" u="none" strike="noStrike">
                          <a:solidFill>
                            <a:srgbClr val="000099"/>
                          </a:solidFill>
                          <a:effectLst/>
                          <a:latin typeface="Arial" panose="020B0604020202020204" pitchFamily="34" charset="0"/>
                        </a:rPr>
                        <a:t>sobota</a:t>
                      </a:r>
                    </a:p>
                  </a:txBody>
                  <a:tcPr marL="2341" marR="2341" marT="2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99"/>
                          </a:solidFill>
                          <a:effectLst/>
                          <a:latin typeface="Arial" panose="020B0604020202020204" pitchFamily="34" charset="0"/>
                        </a:rPr>
                        <a:t>28.09.</a:t>
                      </a:r>
                    </a:p>
                    <a:p>
                      <a:pPr algn="ctr" fontAlgn="ctr"/>
                      <a:r>
                        <a:rPr lang="cs-CZ" sz="1000" b="1" i="0" u="none" strike="noStrike" dirty="0">
                          <a:solidFill>
                            <a:srgbClr val="000099"/>
                          </a:solidFill>
                          <a:effectLst/>
                          <a:latin typeface="Arial" panose="020B0604020202020204" pitchFamily="34" charset="0"/>
                        </a:rPr>
                        <a:t>2019</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10:00</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 </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SK Štětí</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ASK Lovosice</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8</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468967215"/>
                  </a:ext>
                </a:extLst>
              </a:tr>
              <a:tr h="450447">
                <a:tc>
                  <a:txBody>
                    <a:bodyPr/>
                    <a:lstStyle/>
                    <a:p>
                      <a:pPr algn="ctr" fontAlgn="ctr"/>
                      <a:r>
                        <a:rPr lang="cs-CZ" sz="1000" b="1" i="0" u="none" strike="noStrike">
                          <a:solidFill>
                            <a:srgbClr val="000099"/>
                          </a:solidFill>
                          <a:effectLst/>
                          <a:latin typeface="Arial" panose="020B0604020202020204" pitchFamily="34" charset="0"/>
                        </a:rPr>
                        <a:t>neděle</a:t>
                      </a:r>
                    </a:p>
                  </a:txBody>
                  <a:tcPr marL="2341" marR="2341" marT="2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99"/>
                          </a:solidFill>
                          <a:effectLst/>
                          <a:latin typeface="Arial" panose="020B0604020202020204" pitchFamily="34" charset="0"/>
                        </a:rPr>
                        <a:t>06.10.</a:t>
                      </a:r>
                    </a:p>
                    <a:p>
                      <a:pPr algn="ctr" fontAlgn="ctr"/>
                      <a:r>
                        <a:rPr lang="cs-CZ" sz="1000" b="1" i="0" u="none" strike="noStrike" dirty="0">
                          <a:solidFill>
                            <a:srgbClr val="000099"/>
                          </a:solidFill>
                          <a:effectLst/>
                          <a:latin typeface="Arial" panose="020B0604020202020204" pitchFamily="34" charset="0"/>
                        </a:rPr>
                        <a:t>2019</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99"/>
                          </a:solidFill>
                          <a:effectLst/>
                          <a:latin typeface="Arial" panose="020B0604020202020204" pitchFamily="34" charset="0"/>
                        </a:rPr>
                        <a:t>10:00</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99"/>
                          </a:solidFill>
                          <a:effectLst/>
                          <a:latin typeface="Arial" panose="020B0604020202020204" pitchFamily="34" charset="0"/>
                        </a:rPr>
                        <a:t>7:15</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99"/>
                          </a:solidFill>
                          <a:effectLst/>
                          <a:latin typeface="Arial" panose="020B0604020202020204" pitchFamily="34" charset="0"/>
                        </a:rPr>
                        <a:t>FK Slavoj Žatec z.s.</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99"/>
                          </a:solidFill>
                          <a:effectLst/>
                          <a:latin typeface="Arial" panose="020B0604020202020204" pitchFamily="34" charset="0"/>
                        </a:rPr>
                        <a:t>SK Štětí</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99"/>
                          </a:solidFill>
                          <a:effectLst/>
                          <a:latin typeface="Arial" panose="020B0604020202020204" pitchFamily="34" charset="0"/>
                        </a:rPr>
                        <a:t>9</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3251368709"/>
                  </a:ext>
                </a:extLst>
              </a:tr>
              <a:tr h="450447">
                <a:tc>
                  <a:txBody>
                    <a:bodyPr/>
                    <a:lstStyle/>
                    <a:p>
                      <a:pPr algn="ctr" fontAlgn="ctr"/>
                      <a:r>
                        <a:rPr lang="cs-CZ" sz="1000" b="1" i="0" u="none" strike="noStrike">
                          <a:solidFill>
                            <a:srgbClr val="000099"/>
                          </a:solidFill>
                          <a:effectLst/>
                          <a:latin typeface="Arial" panose="020B0604020202020204" pitchFamily="34" charset="0"/>
                        </a:rPr>
                        <a:t>sobota</a:t>
                      </a:r>
                    </a:p>
                  </a:txBody>
                  <a:tcPr marL="2341" marR="2341" marT="2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99"/>
                          </a:solidFill>
                          <a:effectLst/>
                          <a:latin typeface="Arial" panose="020B0604020202020204" pitchFamily="34" charset="0"/>
                        </a:rPr>
                        <a:t>12.10.</a:t>
                      </a:r>
                    </a:p>
                    <a:p>
                      <a:pPr algn="ctr" fontAlgn="ctr"/>
                      <a:r>
                        <a:rPr lang="cs-CZ" sz="1000" b="1" i="0" u="none" strike="noStrike" dirty="0">
                          <a:solidFill>
                            <a:srgbClr val="000099"/>
                          </a:solidFill>
                          <a:effectLst/>
                          <a:latin typeface="Arial" panose="020B0604020202020204" pitchFamily="34" charset="0"/>
                        </a:rPr>
                        <a:t>2019</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10:30</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 </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SK Štětí</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99"/>
                          </a:solidFill>
                          <a:effectLst/>
                          <a:latin typeface="Arial" panose="020B0604020202020204" pitchFamily="34" charset="0"/>
                        </a:rPr>
                        <a:t>FK Bílina</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10</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160329673"/>
                  </a:ext>
                </a:extLst>
              </a:tr>
              <a:tr h="450447">
                <a:tc>
                  <a:txBody>
                    <a:bodyPr/>
                    <a:lstStyle/>
                    <a:p>
                      <a:pPr algn="ctr" fontAlgn="ctr"/>
                      <a:r>
                        <a:rPr lang="cs-CZ" sz="1000" b="1" i="0" u="none" strike="noStrike">
                          <a:solidFill>
                            <a:srgbClr val="000099"/>
                          </a:solidFill>
                          <a:effectLst/>
                          <a:latin typeface="Arial" panose="020B0604020202020204" pitchFamily="34" charset="0"/>
                        </a:rPr>
                        <a:t>neděle</a:t>
                      </a:r>
                    </a:p>
                  </a:txBody>
                  <a:tcPr marL="2341" marR="2341" marT="2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99"/>
                          </a:solidFill>
                          <a:effectLst/>
                          <a:latin typeface="Arial" panose="020B0604020202020204" pitchFamily="34" charset="0"/>
                        </a:rPr>
                        <a:t>20.10.</a:t>
                      </a:r>
                    </a:p>
                    <a:p>
                      <a:pPr algn="ctr" fontAlgn="ctr"/>
                      <a:r>
                        <a:rPr lang="cs-CZ" sz="1000" b="1" i="0" u="none" strike="noStrike" dirty="0">
                          <a:solidFill>
                            <a:srgbClr val="000099"/>
                          </a:solidFill>
                          <a:effectLst/>
                          <a:latin typeface="Arial" panose="020B0604020202020204" pitchFamily="34" charset="0"/>
                        </a:rPr>
                        <a:t>2019</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99"/>
                          </a:solidFill>
                          <a:effectLst/>
                          <a:latin typeface="Arial" panose="020B0604020202020204" pitchFamily="34" charset="0"/>
                        </a:rPr>
                        <a:t>10:00</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99"/>
                          </a:solidFill>
                          <a:effectLst/>
                          <a:latin typeface="Arial" panose="020B0604020202020204" pitchFamily="34" charset="0"/>
                        </a:rPr>
                        <a:t>8:30</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pl-PL" sz="1000" b="1" i="0" u="none" strike="noStrike">
                          <a:solidFill>
                            <a:srgbClr val="000099"/>
                          </a:solidFill>
                          <a:effectLst/>
                          <a:latin typeface="Arial" panose="020B0604020202020204" pitchFamily="34" charset="0"/>
                        </a:rPr>
                        <a:t>VOŠ a SOŠ Roudnice nad Labem B</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99"/>
                          </a:solidFill>
                          <a:effectLst/>
                          <a:latin typeface="Arial" panose="020B0604020202020204" pitchFamily="34" charset="0"/>
                        </a:rPr>
                        <a:t>SK Štětí</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99"/>
                          </a:solidFill>
                          <a:effectLst/>
                          <a:latin typeface="Arial" panose="020B0604020202020204" pitchFamily="34" charset="0"/>
                        </a:rPr>
                        <a:t>11</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683399578"/>
                  </a:ext>
                </a:extLst>
              </a:tr>
              <a:tr h="450447">
                <a:tc>
                  <a:txBody>
                    <a:bodyPr/>
                    <a:lstStyle/>
                    <a:p>
                      <a:pPr algn="ctr" fontAlgn="ctr"/>
                      <a:r>
                        <a:rPr lang="cs-CZ" sz="1000" b="1" i="0" u="none" strike="noStrike">
                          <a:solidFill>
                            <a:srgbClr val="000099"/>
                          </a:solidFill>
                          <a:effectLst/>
                          <a:latin typeface="Arial" panose="020B0604020202020204" pitchFamily="34" charset="0"/>
                        </a:rPr>
                        <a:t>sobota</a:t>
                      </a:r>
                    </a:p>
                  </a:txBody>
                  <a:tcPr marL="2341" marR="2341" marT="2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99"/>
                          </a:solidFill>
                          <a:effectLst/>
                          <a:latin typeface="Arial" panose="020B0604020202020204" pitchFamily="34" charset="0"/>
                        </a:rPr>
                        <a:t>26.10.</a:t>
                      </a:r>
                    </a:p>
                    <a:p>
                      <a:pPr algn="ctr" fontAlgn="ctr"/>
                      <a:r>
                        <a:rPr lang="cs-CZ" sz="1000" b="1" i="0" u="none" strike="noStrike" dirty="0">
                          <a:solidFill>
                            <a:srgbClr val="000099"/>
                          </a:solidFill>
                          <a:effectLst/>
                          <a:latin typeface="Arial" panose="020B0604020202020204" pitchFamily="34" charset="0"/>
                        </a:rPr>
                        <a:t>2019</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10:00</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 </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SK Štětí</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99"/>
                          </a:solidFill>
                          <a:effectLst/>
                          <a:latin typeface="Arial" panose="020B0604020202020204" pitchFamily="34" charset="0"/>
                        </a:rPr>
                        <a:t>TJ Krupka</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12</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907106620"/>
                  </a:ext>
                </a:extLst>
              </a:tr>
              <a:tr h="450447">
                <a:tc>
                  <a:txBody>
                    <a:bodyPr/>
                    <a:lstStyle/>
                    <a:p>
                      <a:pPr algn="ctr" fontAlgn="ctr"/>
                      <a:r>
                        <a:rPr lang="cs-CZ" sz="1000" b="1" i="0" u="none" strike="noStrike">
                          <a:solidFill>
                            <a:srgbClr val="000099"/>
                          </a:solidFill>
                          <a:effectLst/>
                          <a:latin typeface="Arial" panose="020B0604020202020204" pitchFamily="34" charset="0"/>
                        </a:rPr>
                        <a:t>neděle</a:t>
                      </a:r>
                    </a:p>
                  </a:txBody>
                  <a:tcPr marL="2341" marR="2341" marT="2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99"/>
                          </a:solidFill>
                          <a:effectLst/>
                          <a:latin typeface="Arial" panose="020B0604020202020204" pitchFamily="34" charset="0"/>
                        </a:rPr>
                        <a:t>03.11.</a:t>
                      </a:r>
                    </a:p>
                    <a:p>
                      <a:pPr algn="ctr" fontAlgn="ctr"/>
                      <a:r>
                        <a:rPr lang="cs-CZ" sz="1000" b="1" i="0" u="none" strike="noStrike" dirty="0">
                          <a:solidFill>
                            <a:srgbClr val="000099"/>
                          </a:solidFill>
                          <a:effectLst/>
                          <a:latin typeface="Arial" panose="020B0604020202020204" pitchFamily="34" charset="0"/>
                        </a:rPr>
                        <a:t>2019</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99"/>
                          </a:solidFill>
                          <a:effectLst/>
                          <a:latin typeface="Arial" panose="020B0604020202020204" pitchFamily="34" charset="0"/>
                        </a:rPr>
                        <a:t>10:00</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99"/>
                          </a:solidFill>
                          <a:effectLst/>
                          <a:latin typeface="Arial" panose="020B0604020202020204" pitchFamily="34" charset="0"/>
                        </a:rPr>
                        <a:t>8:15</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99"/>
                          </a:solidFill>
                          <a:effectLst/>
                          <a:latin typeface="Arial" panose="020B0604020202020204" pitchFamily="34" charset="0"/>
                        </a:rPr>
                        <a:t>FK Litoměřicko, z.s.</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99"/>
                          </a:solidFill>
                          <a:effectLst/>
                          <a:latin typeface="Arial" panose="020B0604020202020204" pitchFamily="34" charset="0"/>
                        </a:rPr>
                        <a:t>SK Štětí</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99"/>
                          </a:solidFill>
                          <a:effectLst/>
                          <a:latin typeface="Arial" panose="020B0604020202020204" pitchFamily="34" charset="0"/>
                        </a:rPr>
                        <a:t>13</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3627973848"/>
                  </a:ext>
                </a:extLst>
              </a:tr>
              <a:tr h="450447">
                <a:tc>
                  <a:txBody>
                    <a:bodyPr/>
                    <a:lstStyle/>
                    <a:p>
                      <a:pPr algn="ctr" fontAlgn="ctr"/>
                      <a:r>
                        <a:rPr lang="cs-CZ" sz="1000" b="1" i="0" u="none" strike="noStrike">
                          <a:solidFill>
                            <a:srgbClr val="000099"/>
                          </a:solidFill>
                          <a:effectLst/>
                          <a:latin typeface="Arial" panose="020B0604020202020204" pitchFamily="34" charset="0"/>
                        </a:rPr>
                        <a:t>sobota</a:t>
                      </a:r>
                    </a:p>
                  </a:txBody>
                  <a:tcPr marL="2341" marR="2341" marT="2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99"/>
                          </a:solidFill>
                          <a:effectLst/>
                          <a:latin typeface="Arial" panose="020B0604020202020204" pitchFamily="34" charset="0"/>
                        </a:rPr>
                        <a:t>09.11.</a:t>
                      </a:r>
                    </a:p>
                    <a:p>
                      <a:pPr algn="ctr" fontAlgn="ctr"/>
                      <a:r>
                        <a:rPr lang="cs-CZ" sz="1000" b="1" i="0" u="none" strike="noStrike" dirty="0">
                          <a:solidFill>
                            <a:srgbClr val="000099"/>
                          </a:solidFill>
                          <a:effectLst/>
                          <a:latin typeface="Arial" panose="020B0604020202020204" pitchFamily="34" charset="0"/>
                        </a:rPr>
                        <a:t>2019</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10:00</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 </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SK Štětí</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99"/>
                          </a:solidFill>
                          <a:effectLst/>
                          <a:latin typeface="Arial" panose="020B0604020202020204" pitchFamily="34" charset="0"/>
                        </a:rPr>
                        <a:t>FK Junior Děčín</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99"/>
                          </a:solidFill>
                          <a:effectLst/>
                          <a:latin typeface="Arial" panose="020B0604020202020204" pitchFamily="34" charset="0"/>
                        </a:rPr>
                        <a:t>1</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408449323"/>
                  </a:ext>
                </a:extLst>
              </a:tr>
              <a:tr h="450447">
                <a:tc>
                  <a:txBody>
                    <a:bodyPr/>
                    <a:lstStyle/>
                    <a:p>
                      <a:pPr algn="ctr" fontAlgn="ctr"/>
                      <a:r>
                        <a:rPr lang="cs-CZ" sz="1000" b="1" i="0" u="none" strike="noStrike">
                          <a:solidFill>
                            <a:srgbClr val="000099"/>
                          </a:solidFill>
                          <a:effectLst/>
                          <a:latin typeface="Arial" panose="020B0604020202020204" pitchFamily="34" charset="0"/>
                        </a:rPr>
                        <a:t>neděle</a:t>
                      </a:r>
                    </a:p>
                  </a:txBody>
                  <a:tcPr marL="2341" marR="2341" marT="2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99"/>
                          </a:solidFill>
                          <a:effectLst/>
                          <a:latin typeface="Arial" panose="020B0604020202020204" pitchFamily="34" charset="0"/>
                        </a:rPr>
                        <a:t>17.11.</a:t>
                      </a:r>
                    </a:p>
                    <a:p>
                      <a:pPr algn="ctr" fontAlgn="ctr"/>
                      <a:r>
                        <a:rPr lang="cs-CZ" sz="1000" b="1" i="0" u="none" strike="noStrike" dirty="0">
                          <a:solidFill>
                            <a:srgbClr val="000099"/>
                          </a:solidFill>
                          <a:effectLst/>
                          <a:latin typeface="Arial" panose="020B0604020202020204" pitchFamily="34" charset="0"/>
                        </a:rPr>
                        <a:t>2019</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99"/>
                          </a:solidFill>
                          <a:effectLst/>
                          <a:latin typeface="Arial" panose="020B0604020202020204" pitchFamily="34" charset="0"/>
                        </a:rPr>
                        <a:t>10:00</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99"/>
                          </a:solidFill>
                          <a:effectLst/>
                          <a:latin typeface="Arial" panose="020B0604020202020204" pitchFamily="34" charset="0"/>
                        </a:rPr>
                        <a:t>7:45</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99"/>
                          </a:solidFill>
                          <a:effectLst/>
                          <a:latin typeface="Arial" panose="020B0604020202020204" pitchFamily="34" charset="0"/>
                        </a:rPr>
                        <a:t>FK Neštěmice, z.s.</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99"/>
                          </a:solidFill>
                          <a:effectLst/>
                          <a:latin typeface="Arial" panose="020B0604020202020204" pitchFamily="34" charset="0"/>
                        </a:rPr>
                        <a:t>SK Štětí</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99"/>
                          </a:solidFill>
                          <a:effectLst/>
                          <a:latin typeface="Arial" panose="020B0604020202020204" pitchFamily="34" charset="0"/>
                        </a:rPr>
                        <a:t>2</a:t>
                      </a:r>
                    </a:p>
                  </a:txBody>
                  <a:tcPr marL="2341" marR="2341" marT="2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920796941"/>
                  </a:ext>
                </a:extLst>
              </a:tr>
            </a:tbl>
          </a:graphicData>
        </a:graphic>
      </p:graphicFrame>
    </p:spTree>
    <p:extLst>
      <p:ext uri="{BB962C8B-B14F-4D97-AF65-F5344CB8AC3E}">
        <p14:creationId xmlns:p14="http://schemas.microsoft.com/office/powerpoint/2010/main" val="3870091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1944192" y="7004456"/>
            <a:ext cx="432048"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36</a:t>
            </a:r>
          </a:p>
        </p:txBody>
      </p:sp>
      <p:sp>
        <p:nvSpPr>
          <p:cNvPr id="11" name="TextovéPole 10"/>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9</a:t>
            </a:r>
          </a:p>
        </p:txBody>
      </p:sp>
      <p:sp>
        <p:nvSpPr>
          <p:cNvPr id="4" name="Obdélník 3">
            <a:extLst>
              <a:ext uri="{FF2B5EF4-FFF2-40B4-BE49-F238E27FC236}">
                <a16:creationId xmlns:a16="http://schemas.microsoft.com/office/drawing/2014/main" id="{3FE5D2C6-181D-4E09-B6D7-9C484C950360}"/>
              </a:ext>
            </a:extLst>
          </p:cNvPr>
          <p:cNvSpPr/>
          <p:nvPr/>
        </p:nvSpPr>
        <p:spPr>
          <a:xfrm>
            <a:off x="5545001" y="3977213"/>
            <a:ext cx="4535686" cy="2954655"/>
          </a:xfrm>
          <a:prstGeom prst="rect">
            <a:avLst/>
          </a:prstGeom>
        </p:spPr>
        <p:txBody>
          <a:bodyPr wrap="square">
            <a:spAutoFit/>
          </a:bodyPr>
          <a:lstStyle/>
          <a:p>
            <a:pPr algn="ctr"/>
            <a:r>
              <a:rPr lang="nb-NO" sz="1400" u="sng" dirty="0">
                <a:solidFill>
                  <a:srgbClr val="000000"/>
                </a:solidFill>
                <a:highlight>
                  <a:srgbClr val="FFFF00"/>
                </a:highlight>
                <a:latin typeface="Arial Black" panose="020B0A04020102020204" pitchFamily="34" charset="0"/>
              </a:rPr>
              <a:t>TJ Tatran Rakovník – SK Štětí</a:t>
            </a:r>
            <a:endParaRPr lang="nb-NO" dirty="0">
              <a:solidFill>
                <a:srgbClr val="000000"/>
              </a:solidFill>
              <a:highlight>
                <a:srgbClr val="FFFF00"/>
              </a:highlight>
              <a:latin typeface="Arial Black" panose="020B0A04020102020204" pitchFamily="34" charset="0"/>
            </a:endParaRPr>
          </a:p>
          <a:p>
            <a:pPr algn="ctr"/>
            <a:r>
              <a:rPr lang="nb-NO" u="sng" dirty="0">
                <a:solidFill>
                  <a:srgbClr val="000000"/>
                </a:solidFill>
                <a:highlight>
                  <a:srgbClr val="FFFF00"/>
                </a:highlight>
                <a:latin typeface="Arial Black" panose="020B0A04020102020204" pitchFamily="34" charset="0"/>
              </a:rPr>
              <a:t>5:3(5:0)   12.11.2016   14. kolo</a:t>
            </a:r>
            <a:endParaRPr lang="cs-CZ" u="sng" dirty="0">
              <a:solidFill>
                <a:srgbClr val="000000"/>
              </a:solidFill>
              <a:highlight>
                <a:srgbClr val="FFFF00"/>
              </a:highlight>
              <a:latin typeface="Arial Black" panose="020B0A04020102020204" pitchFamily="34" charset="0"/>
            </a:endParaRPr>
          </a:p>
          <a:p>
            <a:pPr algn="just"/>
            <a:r>
              <a:rPr lang="cs-CZ" sz="1000" b="0" dirty="0">
                <a:latin typeface="Arial" panose="020B0604020202020204" pitchFamily="34" charset="0"/>
                <a:cs typeface="Arial" panose="020B0604020202020204" pitchFamily="34" charset="0"/>
              </a:rPr>
              <a:t>Zápas dvou zcela rozdílných poločasů. První patřil domácím a druhý nám. Nepohlídali jsme si ofsajdové postavení a v 18. minutě pustili Rakovník do vedení. I když jsme se na zdejší prostředí připravovali, tak jsme to nezvládli. Konkrétně Böhm, který se nechal za protesty zbytečně vyloučit a museli jsme hrát v 10. V první </a:t>
            </a:r>
            <a:r>
              <a:rPr lang="cs-CZ" sz="1000" b="0" dirty="0" err="1">
                <a:latin typeface="Arial" panose="020B0604020202020204" pitchFamily="34" charset="0"/>
                <a:cs typeface="Arial" panose="020B0604020202020204" pitchFamily="34" charset="0"/>
              </a:rPr>
              <a:t>pětačtyřicetiminutovce</a:t>
            </a:r>
            <a:r>
              <a:rPr lang="cs-CZ" sz="1000" b="0" dirty="0">
                <a:latin typeface="Arial" panose="020B0604020202020204" pitchFamily="34" charset="0"/>
                <a:cs typeface="Arial" panose="020B0604020202020204" pitchFamily="34" charset="0"/>
              </a:rPr>
              <a:t> se s námi domácí často dělali, co chtěli a byl z toho také hrozivý výsledek 0:5. Jak by měla hra vypadat, jsme předvedli po změně stran. Hezké kombinace, důrazné napadání soupeře a pěkné branky v síti Rakovníka. Za 2. Poločas zaslouží hráči pochvalu. Škoda, že se nehrálo o něco déle.</a:t>
            </a:r>
          </a:p>
          <a:p>
            <a:r>
              <a:rPr lang="cs-CZ" sz="1000" b="0" u="sng" dirty="0">
                <a:latin typeface="Arial" panose="020B0604020202020204" pitchFamily="34" charset="0"/>
                <a:cs typeface="Arial" panose="020B0604020202020204" pitchFamily="34" charset="0"/>
              </a:rPr>
              <a:t>Branky</a:t>
            </a:r>
            <a:r>
              <a:rPr lang="cs-CZ" sz="1000" b="0" dirty="0">
                <a:latin typeface="Arial" panose="020B0604020202020204" pitchFamily="34" charset="0"/>
                <a:cs typeface="Arial" panose="020B0604020202020204" pitchFamily="34" charset="0"/>
              </a:rPr>
              <a:t>: Hrdý 1, Stejskal 1, </a:t>
            </a:r>
            <a:r>
              <a:rPr lang="cs-CZ" sz="1000" b="0" dirty="0" err="1">
                <a:latin typeface="Arial" panose="020B0604020202020204" pitchFamily="34" charset="0"/>
                <a:cs typeface="Arial" panose="020B0604020202020204" pitchFamily="34" charset="0"/>
              </a:rPr>
              <a:t>Ransdorf</a:t>
            </a:r>
            <a:r>
              <a:rPr lang="cs-CZ" sz="1000" b="0" dirty="0">
                <a:latin typeface="Arial" panose="020B0604020202020204" pitchFamily="34" charset="0"/>
                <a:cs typeface="Arial" panose="020B0604020202020204" pitchFamily="34" charset="0"/>
              </a:rPr>
              <a:t> 1</a:t>
            </a:r>
          </a:p>
          <a:p>
            <a:r>
              <a:rPr lang="cs-CZ" sz="1000" b="0" u="sng" dirty="0">
                <a:latin typeface="Arial" panose="020B0604020202020204" pitchFamily="34" charset="0"/>
                <a:cs typeface="Arial" panose="020B0604020202020204" pitchFamily="34" charset="0"/>
              </a:rPr>
              <a:t>Sestava:</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Michovský-Tichý</a:t>
            </a:r>
            <a:r>
              <a:rPr lang="cs-CZ" sz="1000" b="0" dirty="0">
                <a:latin typeface="Arial" panose="020B0604020202020204" pitchFamily="34" charset="0"/>
                <a:cs typeface="Arial" panose="020B0604020202020204" pitchFamily="34" charset="0"/>
              </a:rPr>
              <a:t>(45.Mencl), Šimral, </a:t>
            </a:r>
            <a:r>
              <a:rPr lang="cs-CZ" sz="1000" b="0" dirty="0" err="1">
                <a:latin typeface="Arial" panose="020B0604020202020204" pitchFamily="34" charset="0"/>
                <a:cs typeface="Arial" panose="020B0604020202020204" pitchFamily="34" charset="0"/>
              </a:rPr>
              <a:t>Ransdorf</a:t>
            </a:r>
            <a:r>
              <a:rPr lang="cs-CZ" sz="1000" b="0" dirty="0">
                <a:latin typeface="Arial" panose="020B0604020202020204" pitchFamily="34" charset="0"/>
                <a:cs typeface="Arial" panose="020B0604020202020204" pitchFamily="34" charset="0"/>
              </a:rPr>
              <a:t>, Vacek-</a:t>
            </a:r>
          </a:p>
          <a:p>
            <a:r>
              <a:rPr lang="cs-CZ" sz="1000" b="0" dirty="0">
                <a:latin typeface="Arial" panose="020B0604020202020204" pitchFamily="34" charset="0"/>
                <a:cs typeface="Arial" panose="020B0604020202020204" pitchFamily="34" charset="0"/>
              </a:rPr>
              <a:t>               Vokoun(45.Stejskal), </a:t>
            </a:r>
            <a:r>
              <a:rPr lang="cs-CZ" sz="1000" b="0" dirty="0" err="1">
                <a:latin typeface="Arial" panose="020B0604020202020204" pitchFamily="34" charset="0"/>
                <a:cs typeface="Arial" panose="020B0604020202020204" pitchFamily="34" charset="0"/>
              </a:rPr>
              <a:t>Slanička</a:t>
            </a:r>
            <a:r>
              <a:rPr lang="cs-CZ" sz="1000" b="0" dirty="0">
                <a:latin typeface="Arial" panose="020B0604020202020204" pitchFamily="34" charset="0"/>
                <a:cs typeface="Arial" panose="020B0604020202020204" pitchFamily="34" charset="0"/>
              </a:rPr>
              <a:t>, Hrdý, </a:t>
            </a:r>
            <a:r>
              <a:rPr lang="cs-CZ" sz="1000" b="0" dirty="0" err="1">
                <a:latin typeface="Arial" panose="020B0604020202020204" pitchFamily="34" charset="0"/>
                <a:cs typeface="Arial" panose="020B0604020202020204" pitchFamily="34" charset="0"/>
              </a:rPr>
              <a:t>Kucler</a:t>
            </a:r>
            <a:r>
              <a:rPr lang="cs-CZ" sz="1000" b="0" dirty="0">
                <a:latin typeface="Arial" panose="020B0604020202020204" pitchFamily="34" charset="0"/>
                <a:cs typeface="Arial" panose="020B0604020202020204" pitchFamily="34" charset="0"/>
              </a:rPr>
              <a:t>-Böhm, </a:t>
            </a:r>
          </a:p>
          <a:p>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Belák</a:t>
            </a:r>
            <a:r>
              <a:rPr lang="cs-CZ" sz="1000" b="0" dirty="0">
                <a:latin typeface="Arial" panose="020B0604020202020204" pitchFamily="34" charset="0"/>
                <a:cs typeface="Arial" panose="020B0604020202020204" pitchFamily="34" charset="0"/>
              </a:rPr>
              <a:t>(81.Beruška)</a:t>
            </a:r>
          </a:p>
          <a:p>
            <a:r>
              <a:rPr lang="cs-CZ" sz="1000" b="0" u="sng" dirty="0">
                <a:latin typeface="Arial" panose="020B0604020202020204" pitchFamily="34" charset="0"/>
                <a:cs typeface="Arial" panose="020B0604020202020204" pitchFamily="34" charset="0"/>
              </a:rPr>
              <a:t>Připraveni</a:t>
            </a:r>
            <a:r>
              <a:rPr lang="cs-CZ" sz="1000" b="0" dirty="0">
                <a:latin typeface="Arial" panose="020B0604020202020204" pitchFamily="34" charset="0"/>
                <a:cs typeface="Arial" panose="020B0604020202020204" pitchFamily="34" charset="0"/>
              </a:rPr>
              <a:t>: Kloub, Doležal</a:t>
            </a:r>
          </a:p>
          <a:p>
            <a:r>
              <a:rPr lang="cs-CZ" sz="1000" b="0" u="sng" dirty="0">
                <a:latin typeface="Arial" panose="020B0604020202020204" pitchFamily="34" charset="0"/>
                <a:cs typeface="Arial" panose="020B0604020202020204" pitchFamily="34" charset="0"/>
              </a:rPr>
              <a:t>Trenér</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J.Vinš</a:t>
            </a:r>
            <a:r>
              <a:rPr lang="cs-CZ" sz="1000" b="0" dirty="0">
                <a:latin typeface="Arial" panose="020B0604020202020204" pitchFamily="34" charset="0"/>
                <a:cs typeface="Arial" panose="020B0604020202020204" pitchFamily="34" charset="0"/>
              </a:rPr>
              <a:t>  </a:t>
            </a:r>
            <a:r>
              <a:rPr lang="cs-CZ" sz="1000" b="0" u="sng" dirty="0">
                <a:latin typeface="Arial" panose="020B0604020202020204" pitchFamily="34" charset="0"/>
                <a:cs typeface="Arial" panose="020B0604020202020204" pitchFamily="34" charset="0"/>
              </a:rPr>
              <a:t>Vedoucí</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J.Havner</a:t>
            </a:r>
            <a:r>
              <a:rPr lang="cs-CZ" sz="1000" b="0" dirty="0">
                <a:latin typeface="Arial" panose="020B0604020202020204" pitchFamily="34" charset="0"/>
                <a:cs typeface="Arial" panose="020B0604020202020204" pitchFamily="34" charset="0"/>
              </a:rPr>
              <a:t>   </a:t>
            </a:r>
            <a:r>
              <a:rPr lang="cs-CZ" sz="1000" b="0" u="sng" dirty="0">
                <a:latin typeface="Arial" panose="020B0604020202020204" pitchFamily="34" charset="0"/>
                <a:cs typeface="Arial" panose="020B0604020202020204" pitchFamily="34" charset="0"/>
              </a:rPr>
              <a:t>Masér:</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K.Zavřel</a:t>
            </a:r>
            <a:endParaRPr lang="cs-CZ" sz="1000" b="0" dirty="0">
              <a:latin typeface="Arial" panose="020B0604020202020204" pitchFamily="34" charset="0"/>
              <a:cs typeface="Arial" panose="020B0604020202020204" pitchFamily="34" charset="0"/>
            </a:endParaRPr>
          </a:p>
          <a:p>
            <a:r>
              <a:rPr lang="cs-CZ" sz="1000" b="0" u="sng" dirty="0">
                <a:latin typeface="Arial" panose="020B0604020202020204" pitchFamily="34" charset="0"/>
                <a:cs typeface="Arial" panose="020B0604020202020204" pitchFamily="34" charset="0"/>
              </a:rPr>
              <a:t>Rozhodčí</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J.Dobrý-J.Musil</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M.Cichra</a:t>
            </a:r>
            <a:r>
              <a:rPr lang="cs-CZ" sz="1000" b="0" u="sng" dirty="0">
                <a:latin typeface="Arial" panose="020B0604020202020204" pitchFamily="34" charset="0"/>
                <a:cs typeface="Arial" panose="020B0604020202020204" pitchFamily="34" charset="0"/>
              </a:rPr>
              <a:t>  Delegát:</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P.Sádovský</a:t>
            </a:r>
            <a:r>
              <a:rPr lang="cs-CZ" sz="1000" b="0" dirty="0">
                <a:latin typeface="Arial" panose="020B0604020202020204" pitchFamily="34" charset="0"/>
                <a:cs typeface="Arial" panose="020B0604020202020204" pitchFamily="34" charset="0"/>
              </a:rPr>
              <a:t>   80 diváků </a:t>
            </a:r>
            <a:endParaRPr lang="nb-NO" dirty="0">
              <a:solidFill>
                <a:srgbClr val="000000"/>
              </a:solidFill>
              <a:latin typeface="Arial" panose="020B0604020202020204" pitchFamily="34" charset="0"/>
            </a:endParaRPr>
          </a:p>
        </p:txBody>
      </p:sp>
      <p:sp>
        <p:nvSpPr>
          <p:cNvPr id="5" name="Obdélník 4">
            <a:extLst>
              <a:ext uri="{FF2B5EF4-FFF2-40B4-BE49-F238E27FC236}">
                <a16:creationId xmlns:a16="http://schemas.microsoft.com/office/drawing/2014/main" id="{471D377C-E41E-4864-A485-CB82F513242E}"/>
              </a:ext>
            </a:extLst>
          </p:cNvPr>
          <p:cNvSpPr/>
          <p:nvPr/>
        </p:nvSpPr>
        <p:spPr>
          <a:xfrm>
            <a:off x="5472584" y="1465644"/>
            <a:ext cx="4608103" cy="2369880"/>
          </a:xfrm>
          <a:prstGeom prst="rect">
            <a:avLst/>
          </a:prstGeom>
        </p:spPr>
        <p:txBody>
          <a:bodyPr wrap="square">
            <a:spAutoFit/>
          </a:bodyPr>
          <a:lstStyle/>
          <a:p>
            <a:pPr algn="ctr"/>
            <a:r>
              <a:rPr lang="nb-NO" sz="1400" u="sng" dirty="0">
                <a:solidFill>
                  <a:srgbClr val="000000"/>
                </a:solidFill>
                <a:highlight>
                  <a:srgbClr val="00FFFF"/>
                </a:highlight>
                <a:latin typeface="Arial Black" panose="020B0A04020102020204" pitchFamily="34" charset="0"/>
              </a:rPr>
              <a:t>SK Štětí – TJ Tatran Rakovník</a:t>
            </a:r>
            <a:br>
              <a:rPr lang="nb-NO" sz="1400" u="sng" dirty="0">
                <a:solidFill>
                  <a:srgbClr val="000000"/>
                </a:solidFill>
                <a:highlight>
                  <a:srgbClr val="00FFFF"/>
                </a:highlight>
                <a:latin typeface="Arial Black" panose="020B0A04020102020204" pitchFamily="34" charset="0"/>
              </a:rPr>
            </a:br>
            <a:r>
              <a:rPr lang="nb-NO" sz="1400" u="sng" dirty="0">
                <a:solidFill>
                  <a:srgbClr val="000000"/>
                </a:solidFill>
                <a:highlight>
                  <a:srgbClr val="00FFFF"/>
                </a:highlight>
                <a:latin typeface="Arial Black" panose="020B0A04020102020204" pitchFamily="34" charset="0"/>
              </a:rPr>
              <a:t>2:1(1:1)  10.6.2017   29.kolo</a:t>
            </a:r>
            <a:endParaRPr lang="cs-CZ" sz="1400" u="sng" dirty="0">
              <a:solidFill>
                <a:srgbClr val="000000"/>
              </a:solidFill>
              <a:highlight>
                <a:srgbClr val="00FFFF"/>
              </a:highlight>
              <a:latin typeface="Arial Black" panose="020B0A04020102020204" pitchFamily="34" charset="0"/>
            </a:endParaRPr>
          </a:p>
          <a:p>
            <a:pPr algn="just"/>
            <a:r>
              <a:rPr lang="cs-CZ" sz="1000" b="0" dirty="0">
                <a:latin typeface="Arial" panose="020B0604020202020204" pitchFamily="34" charset="0"/>
                <a:cs typeface="Arial" panose="020B0604020202020204" pitchFamily="34" charset="0"/>
              </a:rPr>
              <a:t>Vyrovnané utkání, ve kterém měli hosté více šancí v 1. poločase. Do vedení jsme ale nakonec mohli jít my, když se do obrovské příležitosti dostal  Vokoun. Penalta po faulu Šimrala asi byla, ale rychle jsme se z ní oklepali a ještě do poločasu vyrovnali na 1:1.  Branka na 2:1, která byla nakonec vítězná, padla po důrazném napadání soupeře okořeněném rychlou kombinací. V závěru zápasu bylo na hřišti až příliš moc zbytečné nervozity, kterou rozhodčí ocenil 2 červenými kartami. Po 7 porážkách jsme se dočkali vítězství, a i když to posun v tabulce neznamená, tak radost z vítězství ve Štětí panuje.</a:t>
            </a:r>
          </a:p>
          <a:p>
            <a:r>
              <a:rPr lang="cs-CZ" sz="1000" b="0" u="sng" dirty="0">
                <a:latin typeface="Arial" panose="020B0604020202020204" pitchFamily="34" charset="0"/>
                <a:cs typeface="Arial" panose="020B0604020202020204" pitchFamily="34" charset="0"/>
              </a:rPr>
              <a:t>Branky</a:t>
            </a:r>
            <a:r>
              <a:rPr lang="cs-CZ" sz="1000" b="0" u="sng" strike="sngStrike" dirty="0">
                <a:latin typeface="Arial" panose="020B0604020202020204" pitchFamily="34" charset="0"/>
                <a:cs typeface="Arial" panose="020B0604020202020204" pitchFamily="34" charset="0"/>
              </a:rPr>
              <a:t>:</a:t>
            </a:r>
            <a:r>
              <a:rPr lang="cs-CZ" sz="1000" b="0" dirty="0">
                <a:latin typeface="Arial" panose="020B0604020202020204" pitchFamily="34" charset="0"/>
                <a:cs typeface="Arial" panose="020B0604020202020204" pitchFamily="34" charset="0"/>
              </a:rPr>
              <a:t> Hrdý 1, </a:t>
            </a:r>
            <a:r>
              <a:rPr lang="cs-CZ" sz="1000" b="0" dirty="0" err="1">
                <a:latin typeface="Arial" panose="020B0604020202020204" pitchFamily="34" charset="0"/>
                <a:cs typeface="Arial" panose="020B0604020202020204" pitchFamily="34" charset="0"/>
              </a:rPr>
              <a:t>Kucler</a:t>
            </a:r>
            <a:r>
              <a:rPr lang="cs-CZ" sz="1000" b="0" dirty="0">
                <a:latin typeface="Arial" panose="020B0604020202020204" pitchFamily="34" charset="0"/>
                <a:cs typeface="Arial" panose="020B0604020202020204" pitchFamily="34" charset="0"/>
              </a:rPr>
              <a:t> 1</a:t>
            </a:r>
          </a:p>
          <a:p>
            <a:r>
              <a:rPr lang="cs-CZ" sz="1000" b="0" u="sng" dirty="0">
                <a:latin typeface="Arial" panose="020B0604020202020204" pitchFamily="34" charset="0"/>
                <a:cs typeface="Arial" panose="020B0604020202020204" pitchFamily="34" charset="0"/>
              </a:rPr>
              <a:t>Sestava: </a:t>
            </a:r>
            <a:r>
              <a:rPr lang="cs-CZ" sz="1000" b="0" dirty="0">
                <a:latin typeface="Arial" panose="020B0604020202020204" pitchFamily="34" charset="0"/>
                <a:cs typeface="Arial" panose="020B0604020202020204" pitchFamily="34" charset="0"/>
              </a:rPr>
              <a:t>Gabriel-</a:t>
            </a:r>
            <a:r>
              <a:rPr lang="cs-CZ" sz="1000" b="0" dirty="0" err="1">
                <a:latin typeface="Arial" panose="020B0604020202020204" pitchFamily="34" charset="0"/>
                <a:cs typeface="Arial" panose="020B0604020202020204" pitchFamily="34" charset="0"/>
              </a:rPr>
              <a:t>Poráč</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Šmidrkal</a:t>
            </a:r>
            <a:r>
              <a:rPr lang="cs-CZ" sz="1000" b="0" dirty="0">
                <a:latin typeface="Arial" panose="020B0604020202020204" pitchFamily="34" charset="0"/>
                <a:cs typeface="Arial" panose="020B0604020202020204" pitchFamily="34" charset="0"/>
              </a:rPr>
              <a:t>, Šimral, </a:t>
            </a:r>
            <a:r>
              <a:rPr lang="cs-CZ" sz="1000" b="0" dirty="0" err="1">
                <a:latin typeface="Arial" panose="020B0604020202020204" pitchFamily="34" charset="0"/>
                <a:cs typeface="Arial" panose="020B0604020202020204" pitchFamily="34" charset="0"/>
              </a:rPr>
              <a:t>Kucler</a:t>
            </a:r>
            <a:r>
              <a:rPr lang="cs-CZ" sz="1000" b="0" dirty="0">
                <a:latin typeface="Arial" panose="020B0604020202020204" pitchFamily="34" charset="0"/>
                <a:cs typeface="Arial" panose="020B0604020202020204" pitchFamily="34" charset="0"/>
              </a:rPr>
              <a:t>-Vokoun, Vacek, </a:t>
            </a:r>
            <a:r>
              <a:rPr lang="cs-CZ" sz="1000" b="0" dirty="0" err="1">
                <a:latin typeface="Arial" panose="020B0604020202020204" pitchFamily="34" charset="0"/>
                <a:cs typeface="Arial" panose="020B0604020202020204" pitchFamily="34" charset="0"/>
              </a:rPr>
              <a:t>Slanička</a:t>
            </a:r>
            <a:r>
              <a:rPr lang="cs-CZ" sz="1000" b="0" dirty="0">
                <a:latin typeface="Arial" panose="020B0604020202020204" pitchFamily="34" charset="0"/>
                <a:cs typeface="Arial" panose="020B0604020202020204" pitchFamily="34" charset="0"/>
              </a:rPr>
              <a:t>, </a:t>
            </a:r>
          </a:p>
          <a:p>
            <a:r>
              <a:rPr lang="cs-CZ" sz="1000" b="0" dirty="0">
                <a:latin typeface="Arial" panose="020B0604020202020204" pitchFamily="34" charset="0"/>
                <a:cs typeface="Arial" panose="020B0604020202020204" pitchFamily="34" charset="0"/>
              </a:rPr>
              <a:t>               Beruška(81.K.Horváth), Mencl-Hrdý(76.ČK)</a:t>
            </a:r>
          </a:p>
          <a:p>
            <a:r>
              <a:rPr lang="cs-CZ" sz="1000" b="0" u="sng" dirty="0">
                <a:latin typeface="Arial" panose="020B0604020202020204" pitchFamily="34" charset="0"/>
                <a:cs typeface="Arial" panose="020B0604020202020204" pitchFamily="34" charset="0"/>
              </a:rPr>
              <a:t>Připraveni:</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M.Svoboda</a:t>
            </a:r>
            <a:endParaRPr lang="nb-NO" dirty="0">
              <a:solidFill>
                <a:srgbClr val="000000"/>
              </a:solidFill>
              <a:latin typeface="Arial" panose="020B0604020202020204" pitchFamily="34" charset="0"/>
            </a:endParaRPr>
          </a:p>
        </p:txBody>
      </p:sp>
      <p:sp>
        <p:nvSpPr>
          <p:cNvPr id="6" name="TextovéPole 5">
            <a:extLst>
              <a:ext uri="{FF2B5EF4-FFF2-40B4-BE49-F238E27FC236}">
                <a16:creationId xmlns:a16="http://schemas.microsoft.com/office/drawing/2014/main" id="{0838FB69-B3A3-46CE-9146-C73B46E33FAA}"/>
              </a:ext>
            </a:extLst>
          </p:cNvPr>
          <p:cNvSpPr txBox="1"/>
          <p:nvPr/>
        </p:nvSpPr>
        <p:spPr>
          <a:xfrm>
            <a:off x="5328568" y="118107"/>
            <a:ext cx="4752119" cy="1200329"/>
          </a:xfrm>
          <a:prstGeom prst="rect">
            <a:avLst/>
          </a:prstGeom>
          <a:blipFill>
            <a:blip r:embed="rId2">
              <a:extLst>
                <a:ext uri="{BEBA8EAE-BF5A-486C-A8C5-ECC9F3942E4B}">
                  <a14:imgProps xmlns:a14="http://schemas.microsoft.com/office/drawing/2010/main">
                    <a14:imgLayer r:embed="rId3">
                      <a14:imgEffect>
                        <a14:artisticCement/>
                      </a14:imgEffect>
                    </a14:imgLayer>
                  </a14:imgProps>
                </a:ext>
              </a:extLst>
            </a:blip>
            <a:stretch>
              <a:fillRect/>
            </a:stretch>
          </a:blipFill>
          <a:effectLst>
            <a:softEdge rad="0"/>
          </a:effectLst>
        </p:spPr>
        <p:txBody>
          <a:bodyPr wrap="square" rtlCol="0">
            <a:spAutoFit/>
          </a:bodyPr>
          <a:lstStyle/>
          <a:p>
            <a:pPr algn="ctr"/>
            <a:r>
              <a:rPr lang="cs-CZ" sz="2400" dirty="0">
                <a:solidFill>
                  <a:srgbClr val="0000CC"/>
                </a:solidFill>
                <a:latin typeface="Britannic Bold" panose="020B0903060703020204" pitchFamily="34" charset="0"/>
              </a:rPr>
              <a:t>Vzájemné zápasy s dnešním soupeřem při našem posledním účinkování v divizi</a:t>
            </a:r>
          </a:p>
        </p:txBody>
      </p:sp>
      <p:pic>
        <p:nvPicPr>
          <p:cNvPr id="7" name="Obrázek 6" descr="Obsah obrázku podepsat&#10;&#10;Popis byl vytvořen automaticky">
            <a:extLst>
              <a:ext uri="{FF2B5EF4-FFF2-40B4-BE49-F238E27FC236}">
                <a16:creationId xmlns:a16="http://schemas.microsoft.com/office/drawing/2014/main" id="{ABF8E36C-261D-4C82-B448-724F3CBD7DD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9633110" y="867258"/>
            <a:ext cx="303970" cy="303970"/>
          </a:xfrm>
          <a:prstGeom prst="rect">
            <a:avLst/>
          </a:prstGeom>
        </p:spPr>
      </p:pic>
      <p:sp>
        <p:nvSpPr>
          <p:cNvPr id="8" name="TextovéPole 7">
            <a:extLst>
              <a:ext uri="{FF2B5EF4-FFF2-40B4-BE49-F238E27FC236}">
                <a16:creationId xmlns:a16="http://schemas.microsoft.com/office/drawing/2014/main" id="{D1AB9A72-7DE6-493C-B744-61DBF4834074}"/>
              </a:ext>
            </a:extLst>
          </p:cNvPr>
          <p:cNvSpPr txBox="1"/>
          <p:nvPr/>
        </p:nvSpPr>
        <p:spPr>
          <a:xfrm>
            <a:off x="195365" y="105680"/>
            <a:ext cx="4665281" cy="1077218"/>
          </a:xfrm>
          <a:prstGeom prst="rect">
            <a:avLst/>
          </a:prstGeom>
          <a:solidFill>
            <a:srgbClr val="FF00FF"/>
          </a:solidFill>
          <a:effectLst>
            <a:outerShdw blurRad="482600" dist="38100" dir="5400000" algn="t" rotWithShape="0">
              <a:srgbClr val="FFFF00">
                <a:alpha val="40000"/>
              </a:srgbClr>
            </a:outerShdw>
            <a:softEdge rad="177800"/>
          </a:effectLst>
        </p:spPr>
        <p:txBody>
          <a:bodyPr wrap="square" rtlCol="0">
            <a:spAutoFit/>
          </a:bodyPr>
          <a:lstStyle/>
          <a:p>
            <a:pPr algn="ctr"/>
            <a:r>
              <a:rPr lang="cs-CZ" sz="3200" dirty="0">
                <a:solidFill>
                  <a:srgbClr val="000099"/>
                </a:solidFill>
                <a:latin typeface="Aharoni" panose="02010803020104030203" pitchFamily="2" charset="-79"/>
                <a:cs typeface="Aharoni" panose="02010803020104030203" pitchFamily="2" charset="-79"/>
              </a:rPr>
              <a:t>Změny v dorosteneckém týmu </a:t>
            </a:r>
          </a:p>
        </p:txBody>
      </p:sp>
      <p:sp>
        <p:nvSpPr>
          <p:cNvPr id="9" name="TextovéPole 8">
            <a:extLst>
              <a:ext uri="{FF2B5EF4-FFF2-40B4-BE49-F238E27FC236}">
                <a16:creationId xmlns:a16="http://schemas.microsoft.com/office/drawing/2014/main" id="{95799CA6-098A-4B16-B25E-923C2C78347A}"/>
              </a:ext>
            </a:extLst>
          </p:cNvPr>
          <p:cNvSpPr txBox="1"/>
          <p:nvPr/>
        </p:nvSpPr>
        <p:spPr>
          <a:xfrm>
            <a:off x="162934" y="1325173"/>
            <a:ext cx="4608511" cy="5139869"/>
          </a:xfrm>
          <a:prstGeom prst="rect">
            <a:avLst/>
          </a:prstGeom>
          <a:pattFill prst="divot">
            <a:fgClr>
              <a:schemeClr val="accent1"/>
            </a:fgClr>
            <a:bgClr>
              <a:schemeClr val="bg1"/>
            </a:bgClr>
          </a:pattFill>
          <a:effectLst>
            <a:softEdge rad="0"/>
          </a:effectLst>
        </p:spPr>
        <p:txBody>
          <a:bodyPr wrap="square" rtlCol="0">
            <a:spAutoFit/>
          </a:bodyPr>
          <a:lstStyle/>
          <a:p>
            <a:pPr algn="just"/>
            <a:r>
              <a:rPr lang="cs-CZ" sz="1600" dirty="0">
                <a:latin typeface="Arial" panose="020B0604020202020204" pitchFamily="34" charset="0"/>
                <a:cs typeface="Arial" panose="020B0604020202020204" pitchFamily="34" charset="0"/>
              </a:rPr>
              <a:t>Mezi ty hlavní patří změna na trenérském postu. </a:t>
            </a:r>
            <a:r>
              <a:rPr lang="cs-CZ" sz="2400" dirty="0">
                <a:latin typeface="Arial" panose="020B0604020202020204" pitchFamily="34" charset="0"/>
                <a:cs typeface="Arial" panose="020B0604020202020204" pitchFamily="34" charset="0"/>
              </a:rPr>
              <a:t>Zdeňka Németha </a:t>
            </a:r>
            <a:r>
              <a:rPr lang="cs-CZ" sz="1800" dirty="0">
                <a:latin typeface="Arial" panose="020B0604020202020204" pitchFamily="34" charset="0"/>
                <a:cs typeface="Arial" panose="020B0604020202020204" pitchFamily="34" charset="0"/>
              </a:rPr>
              <a:t>a </a:t>
            </a:r>
            <a:r>
              <a:rPr lang="cs-CZ" sz="2400" dirty="0">
                <a:latin typeface="Arial" panose="020B0604020202020204" pitchFamily="34" charset="0"/>
                <a:cs typeface="Arial" panose="020B0604020202020204" pitchFamily="34" charset="0"/>
              </a:rPr>
              <a:t>René Hrdličku</a:t>
            </a:r>
            <a:r>
              <a:rPr lang="cs-CZ" sz="1800" dirty="0">
                <a:latin typeface="Arial" panose="020B0604020202020204" pitchFamily="34" charset="0"/>
                <a:cs typeface="Arial" panose="020B0604020202020204" pitchFamily="34" charset="0"/>
              </a:rPr>
              <a:t>, </a:t>
            </a:r>
            <a:r>
              <a:rPr lang="cs-CZ" sz="1600" dirty="0">
                <a:latin typeface="Arial" panose="020B0604020202020204" pitchFamily="34" charset="0"/>
                <a:cs typeface="Arial" panose="020B0604020202020204" pitchFamily="34" charset="0"/>
              </a:rPr>
              <a:t>kterým patří za jejich činnost poděkování, u trenérského kormidla vystřídali </a:t>
            </a:r>
            <a:r>
              <a:rPr lang="cs-CZ" sz="2400" dirty="0">
                <a:latin typeface="Arial" panose="020B0604020202020204" pitchFamily="34" charset="0"/>
                <a:cs typeface="Arial" panose="020B0604020202020204" pitchFamily="34" charset="0"/>
              </a:rPr>
              <a:t>František Kučera </a:t>
            </a:r>
            <a:r>
              <a:rPr lang="cs-CZ" sz="1600" dirty="0">
                <a:latin typeface="Arial" panose="020B0604020202020204" pitchFamily="34" charset="0"/>
                <a:cs typeface="Arial" panose="020B0604020202020204" pitchFamily="34" charset="0"/>
              </a:rPr>
              <a:t>a </a:t>
            </a:r>
            <a:r>
              <a:rPr lang="cs-CZ" sz="2400" dirty="0">
                <a:latin typeface="Arial" panose="020B0604020202020204" pitchFamily="34" charset="0"/>
                <a:cs typeface="Arial" panose="020B0604020202020204" pitchFamily="34" charset="0"/>
              </a:rPr>
              <a:t>Štefan </a:t>
            </a:r>
            <a:r>
              <a:rPr lang="cs-CZ" sz="2400" dirty="0" err="1">
                <a:latin typeface="Arial" panose="020B0604020202020204" pitchFamily="34" charset="0"/>
                <a:cs typeface="Arial" panose="020B0604020202020204" pitchFamily="34" charset="0"/>
              </a:rPr>
              <a:t>Juriga</a:t>
            </a:r>
            <a:r>
              <a:rPr lang="cs-CZ" sz="1600" dirty="0">
                <a:latin typeface="Arial" panose="020B0604020202020204" pitchFamily="34" charset="0"/>
                <a:cs typeface="Arial" panose="020B0604020202020204" pitchFamily="34" charset="0"/>
              </a:rPr>
              <a:t>.  Těm naopak přejeme hodně úspěchů a radostných výsledků. Druhou novinkou je účast dorostenců v krajském přeboru. Od tohoto ročníku odpadla povinnost mít mladší dorost pokud se chcete účastnit krajského přeboru dorostu. Přihlásili jsme se, a i když jsme v loňském ročníku hráli I. A třídu a ne moc úspěšně, tak jsme byli do přeboru zařazení a čeká nás těžká práce. Dorostenci zahajují za týden doma </a:t>
            </a:r>
            <a:r>
              <a:rPr lang="cs-CZ" sz="2400" dirty="0">
                <a:latin typeface="Arial" panose="020B0604020202020204" pitchFamily="34" charset="0"/>
                <a:cs typeface="Arial" panose="020B0604020202020204" pitchFamily="34" charset="0"/>
              </a:rPr>
              <a:t>24.8.2019</a:t>
            </a:r>
            <a:r>
              <a:rPr lang="cs-CZ" sz="1800" dirty="0">
                <a:latin typeface="Arial" panose="020B0604020202020204" pitchFamily="34" charset="0"/>
                <a:cs typeface="Arial" panose="020B0604020202020204" pitchFamily="34" charset="0"/>
              </a:rPr>
              <a:t>  v </a:t>
            </a:r>
            <a:r>
              <a:rPr lang="cs-CZ" sz="2400" dirty="0">
                <a:latin typeface="Arial" panose="020B0604020202020204" pitchFamily="34" charset="0"/>
                <a:cs typeface="Arial" panose="020B0604020202020204" pitchFamily="34" charset="0"/>
              </a:rPr>
              <a:t>10:00</a:t>
            </a:r>
            <a:r>
              <a:rPr lang="cs-CZ" sz="1800" dirty="0">
                <a:latin typeface="Arial" panose="020B0604020202020204" pitchFamily="34" charset="0"/>
                <a:cs typeface="Arial" panose="020B0604020202020204" pitchFamily="34" charset="0"/>
              </a:rPr>
              <a:t> hod přivítají </a:t>
            </a:r>
            <a:r>
              <a:rPr lang="cs-CZ" sz="2800" dirty="0">
                <a:latin typeface="Arial" panose="020B0604020202020204" pitchFamily="34" charset="0"/>
                <a:cs typeface="Arial" panose="020B0604020202020204" pitchFamily="34" charset="0"/>
              </a:rPr>
              <a:t>FK Jiskru Velké Březno</a:t>
            </a:r>
            <a:r>
              <a:rPr lang="cs-CZ" sz="18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06990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a:blip xmlns:r="http://schemas.openxmlformats.org/officeDocument/2006/relationships" r:embed="rId1"/>
          <a:stretch>
            <a:fillRect/>
          </a:stretch>
        </a:blipFill>
        <a:ln w="9525">
          <a:noFill/>
          <a:miter lim="800000"/>
          <a:headEnd/>
          <a:tailEnd/>
        </a:ln>
        <a:effectLst/>
      </a:spPr>
      <a:bodyPr vert="horz" wrap="square" lIns="0" tIns="0" rIns="38088" bIns="39675"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900" b="1" i="0" u="none" strike="noStrike" cap="none" normalizeH="0" baseline="0" dirty="0" smtClean="0">
            <a:ln>
              <a:noFill/>
            </a:ln>
            <a:solidFill>
              <a:srgbClr val="FFFFFF"/>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45791" dir="2021404" algn="ctr" rotWithShape="0">
            <a:srgbClr val="9999FF"/>
          </a:outerShdw>
        </a:effectLst>
      </a:spPr>
      <a:bodyPr vert="horz" wrap="non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cs-CZ" sz="1200" b="1" i="0" u="none" strike="noStrike" cap="none" normalizeH="0" baseline="0" smtClean="0">
            <a:ln>
              <a:noFill/>
            </a:ln>
            <a:solidFill>
              <a:schemeClr val="tx1"/>
            </a:solidFill>
            <a:effectLst>
              <a:outerShdw blurRad="38100" dist="38100" dir="2700000" algn="tl">
                <a:srgbClr val="000000">
                  <a:alpha val="43137"/>
                </a:srgbClr>
              </a:outerShdw>
            </a:effectLst>
            <a:latin typeface="Arial Rounded MT Bold" pitchFamily="34" charset="0"/>
          </a:defRPr>
        </a:defPPr>
      </a:lstStyle>
    </a:lnDef>
    <a:txDef>
      <a:spPr>
        <a:solidFill>
          <a:srgbClr val="99FFCC"/>
        </a:solidFill>
        <a:effectLst>
          <a:glow rad="101600">
            <a:srgbClr val="FFFF66">
              <a:alpha val="40000"/>
            </a:srgbClr>
          </a:glow>
          <a:softEdge rad="241300"/>
        </a:effectLst>
      </a:spPr>
      <a:bodyPr wrap="square" rtlCol="0">
        <a:spAutoFit/>
      </a:bodyPr>
      <a:lstStyle>
        <a:defPPr algn="ctr">
          <a:defRPr sz="2000" dirty="0" smtClean="0">
            <a:latin typeface="Arial Black" panose="020B0A04020102020204" pitchFamily="34" charset="0"/>
          </a:defRPr>
        </a:defPPr>
      </a:lstStyle>
    </a:tx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6" Type="http://schemas.microsoft.com/office/2011/relationships/webextension" Target="webextension6.xml"/><Relationship Id="rId5" Type="http://schemas.microsoft.com/office/2011/relationships/webextension" Target="webextension5.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 dockstate="right" visibility="0" width="350" row="4">
    <wetp:webextensionref xmlns:r="http://schemas.openxmlformats.org/officeDocument/2006/relationships" r:id="rId2"/>
  </wetp:taskpane>
  <wetp:taskpane dockstate="right" visibility="0" width="350" row="5">
    <wetp:webextensionref xmlns:r="http://schemas.openxmlformats.org/officeDocument/2006/relationships" r:id="rId3"/>
  </wetp:taskpane>
  <wetp:taskpane dockstate="right" visibility="0" width="350" row="6">
    <wetp:webextensionref xmlns:r="http://schemas.openxmlformats.org/officeDocument/2006/relationships" r:id="rId4"/>
  </wetp:taskpane>
  <wetp:taskpane dockstate="right" visibility="0" width="350" row="7">
    <wetp:webextensionref xmlns:r="http://schemas.openxmlformats.org/officeDocument/2006/relationships" r:id="rId5"/>
  </wetp:taskpane>
  <wetp:taskpane dockstate="right" visibility="0" width="350" row="3">
    <wetp:webextensionref xmlns:r="http://schemas.openxmlformats.org/officeDocument/2006/relationships" r:id="rId6"/>
  </wetp:taskpane>
</wetp:taskpanes>
</file>

<file path=ppt/webextensions/webextension1.xml><?xml version="1.0" encoding="utf-8"?>
<we:webextension xmlns:we="http://schemas.microsoft.com/office/webextensions/webextension/2010/11" id="{475B91A8-6E46-426A-9707-2262F9DA1466}">
  <we:reference id="wa104380121" version="2.0.0.0" store="cs-CZ" storeType="OMEX"/>
  <we:alternateReferences>
    <we:reference id="WA104380121" version="2.0.0.0" store="WA104380121"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167A753F-66AA-4724-8520-F8EFCF212C5A}">
  <we:reference id="wa104178141" version="3.9.11.1" store="cs-CZ" storeType="OMEX"/>
  <we:alternateReferences>
    <we:reference id="WA104178141" version="3.9.11.1" store="WA104178141"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62AB1FFC-DB39-43F4-9F5C-1C25464A3EE9}">
  <we:reference id="wa104380317" version="1.0.0.0" store="cs-CZ" storeType="OMEX"/>
  <we:alternateReferences>
    <we:reference id="WA104380317" version="1.0.0.0" store="WA104380317"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243B770F-8C12-4926-A20A-C65321F450E0}">
  <we:reference id="wa104380162" version="1.0.1.0" store="cs-CZ" storeType="OMEX"/>
  <we:alternateReferences>
    <we:reference id="WA104380162" version="1.0.1.0" store="WA104380162" storeType="OMEX"/>
  </we:alternateReferences>
  <we:properties/>
  <we:bindings/>
  <we:snapshot xmlns:r="http://schemas.openxmlformats.org/officeDocument/2006/relationships"/>
</we:webextension>
</file>

<file path=ppt/webextensions/webextension5.xml><?xml version="1.0" encoding="utf-8"?>
<we:webextension xmlns:we="http://schemas.microsoft.com/office/webextensions/webextension/2010/11" id="{E2A4739D-7E32-41D0-A5DF-C3FA12595487}">
  <we:reference id="wa104380510" version="1.0.0.3" store="cs-CZ" storeType="OMEX"/>
  <we:alternateReferences>
    <we:reference id="WA104380510" version="1.0.0.3" store="WA104380510" storeType="OMEX"/>
  </we:alternateReferences>
  <we:properties/>
  <we:bindings/>
  <we:snapshot xmlns:r="http://schemas.openxmlformats.org/officeDocument/2006/relationships"/>
</we:webextension>
</file>

<file path=ppt/webextensions/webextension6.xml><?xml version="1.0" encoding="utf-8"?>
<we:webextension xmlns:we="http://schemas.microsoft.com/office/webextensions/webextension/2010/11" id="{040C81F9-9116-4A3C-A58F-264ECAB51127}">
  <we:reference id="wa104380907" version="1.0.0.0" store="cs-CZ" storeType="OMEX"/>
  <we:alternateReferences>
    <we:reference id="wa104380907" version="1.0.0.0" store="wa104380907"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Organic</Template>
  <TotalTime>39</TotalTime>
  <Words>5098</Words>
  <Application>Microsoft Office PowerPoint</Application>
  <PresentationFormat>Vlastní</PresentationFormat>
  <Paragraphs>1564</Paragraphs>
  <Slides>22</Slides>
  <Notes>2</Notes>
  <HiddenSlides>0</HiddenSlides>
  <MMClips>0</MMClips>
  <ScaleCrop>false</ScaleCrop>
  <HeadingPairs>
    <vt:vector size="6" baseType="variant">
      <vt:variant>
        <vt:lpstr>Použitá písma</vt:lpstr>
      </vt:variant>
      <vt:variant>
        <vt:i4>46</vt:i4>
      </vt:variant>
      <vt:variant>
        <vt:lpstr>Motiv</vt:lpstr>
      </vt:variant>
      <vt:variant>
        <vt:i4>1</vt:i4>
      </vt:variant>
      <vt:variant>
        <vt:lpstr>Nadpisy snímků</vt:lpstr>
      </vt:variant>
      <vt:variant>
        <vt:i4>22</vt:i4>
      </vt:variant>
    </vt:vector>
  </HeadingPairs>
  <TitlesOfParts>
    <vt:vector size="69" baseType="lpstr">
      <vt:lpstr>Yu Gothic UI Light</vt:lpstr>
      <vt:lpstr>Yu Gothic UI Semibold</vt:lpstr>
      <vt:lpstr>Aharoni</vt:lpstr>
      <vt:lpstr>Albertus MT</vt:lpstr>
      <vt:lpstr>Algerian</vt:lpstr>
      <vt:lpstr>Arial</vt:lpstr>
      <vt:lpstr>Arial Black</vt:lpstr>
      <vt:lpstr>Arial Rounded MT Bold</vt:lpstr>
      <vt:lpstr>Bahnschrift SemiBold Condensed</vt:lpstr>
      <vt:lpstr>Baskerville Old Face</vt:lpstr>
      <vt:lpstr>Berlin Sans FB</vt:lpstr>
      <vt:lpstr>Berlin Sans FB Demi</vt:lpstr>
      <vt:lpstr>Bodoni MT Black</vt:lpstr>
      <vt:lpstr>Bookman Old Style</vt:lpstr>
      <vt:lpstr>Britannic Bold</vt:lpstr>
      <vt:lpstr>Broadway</vt:lpstr>
      <vt:lpstr>Calibri</vt:lpstr>
      <vt:lpstr>Domine</vt:lpstr>
      <vt:lpstr>Dubai Medium</vt:lpstr>
      <vt:lpstr>Ebrima</vt:lpstr>
      <vt:lpstr>Eras Bold ITC</vt:lpstr>
      <vt:lpstr>FangSong</vt:lpstr>
      <vt:lpstr>Georgia</vt:lpstr>
      <vt:lpstr>Georgia Pro Black</vt:lpstr>
      <vt:lpstr>Georgia Pro Cond Black</vt:lpstr>
      <vt:lpstr>Gill Sans Nova Cond Ultra Bold</vt:lpstr>
      <vt:lpstr>Gill Sans Ultra Bold</vt:lpstr>
      <vt:lpstr>Gungsuh</vt:lpstr>
      <vt:lpstr>GungsuhChe</vt:lpstr>
      <vt:lpstr>inherit</vt:lpstr>
      <vt:lpstr>Khmer UI</vt:lpstr>
      <vt:lpstr>KodchiangUPC</vt:lpstr>
      <vt:lpstr>Lucida Fax</vt:lpstr>
      <vt:lpstr>Miriam</vt:lpstr>
      <vt:lpstr>Modern No. 20</vt:lpstr>
      <vt:lpstr>Rockwell Extra Bold</vt:lpstr>
      <vt:lpstr>Rockwell Nova Extra Bold</vt:lpstr>
      <vt:lpstr>Segoe UI Black</vt:lpstr>
      <vt:lpstr>Showcard Gothic</vt:lpstr>
      <vt:lpstr>Snap ITC</vt:lpstr>
      <vt:lpstr>STHupo</vt:lpstr>
      <vt:lpstr>Tahoma</vt:lpstr>
      <vt:lpstr>Times New Roman</vt:lpstr>
      <vt:lpstr>Verdana</vt:lpstr>
      <vt:lpstr>Verdana Pro Cond Black</vt:lpstr>
      <vt:lpstr>Yu Mincho Demibold</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Frantschach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nadpisu</dc:title>
  <dc:creator>Pavel Čermák</dc:creator>
  <cp:lastModifiedBy>plisek</cp:lastModifiedBy>
  <cp:revision>23066</cp:revision>
  <cp:lastPrinted>2019-08-13T09:42:06Z</cp:lastPrinted>
  <dcterms:created xsi:type="dcterms:W3CDTF">2001-03-12T13:44:53Z</dcterms:created>
  <dcterms:modified xsi:type="dcterms:W3CDTF">2019-08-13T18:24:46Z</dcterms:modified>
</cp:coreProperties>
</file>