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8" r:id="rId2"/>
    <p:sldId id="323" r:id="rId3"/>
    <p:sldId id="324" r:id="rId4"/>
    <p:sldId id="325" r:id="rId5"/>
    <p:sldId id="326" r:id="rId6"/>
    <p:sldId id="327" r:id="rId7"/>
    <p:sldId id="328" r:id="rId8"/>
    <p:sldId id="329" r:id="rId9"/>
    <p:sldId id="332" r:id="rId10"/>
    <p:sldId id="333" r:id="rId11"/>
    <p:sldId id="330" r:id="rId12"/>
    <p:sldId id="331" r:id="rId13"/>
    <p:sldId id="334" r:id="rId14"/>
    <p:sldId id="335" r:id="rId15"/>
    <p:sldId id="336" r:id="rId16"/>
    <p:sldId id="337" r:id="rId17"/>
    <p:sldId id="338" r:id="rId18"/>
    <p:sldId id="339" r:id="rId19"/>
    <p:sldId id="340" r:id="rId20"/>
    <p:sldId id="341" r:id="rId21"/>
    <p:sldId id="342" r:id="rId22"/>
    <p:sldId id="343" r:id="rId23"/>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99"/>
    <a:srgbClr val="FFFFCC"/>
    <a:srgbClr val="CC0099"/>
    <a:srgbClr val="CCFF99"/>
    <a:srgbClr val="FAF769"/>
    <a:srgbClr val="006600"/>
    <a:srgbClr val="800000"/>
    <a:srgbClr val="9900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26" autoAdjust="0"/>
    <p:restoredTop sz="95455" autoAdjust="0"/>
  </p:normalViewPr>
  <p:slideViewPr>
    <p:cSldViewPr>
      <p:cViewPr varScale="1">
        <p:scale>
          <a:sx n="86" d="100"/>
          <a:sy n="86" d="100"/>
        </p:scale>
        <p:origin x="972" y="72"/>
      </p:cViewPr>
      <p:guideLst>
        <p:guide orient="horz" pos="2371"/>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izolace-beran.cz/index.php?lg=cz"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www.pvtapety.cz/www-pvtapety-cz/eshop/59-1-Jimbo/0/5/2290-Detske-papirove-tapety-Jimbo-bezova-puntik" TargetMode="Externa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www.testy-witch.estranky.cz/clanky/pro-tvuj-blog--_/pozadi.html" TargetMode="External"/><Relationship Id="rId7"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s://commons.wikimedia.org/wiki/File:Fodbold.jpg"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hyperlink" Target="https://www.as-barvy.cz/Papirova-tapeta-na-zed-Old-Friends-1181803-d1779.htm" TargetMode="Externa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as-barvy.cz/Papirova-tapeta-na-zed-Old-Friends-1181803-d1779.htm"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54839" y="62846"/>
            <a:ext cx="4608512" cy="504825"/>
          </a:xfrm>
          <a:prstGeom prst="rect">
            <a:avLst/>
          </a:prstGeom>
          <a:solidFill>
            <a:srgbClr val="00FF99"/>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2019</a:t>
            </a:r>
          </a:p>
        </p:txBody>
      </p:sp>
      <p:sp>
        <p:nvSpPr>
          <p:cNvPr id="22" name="Rectangle 1280"/>
          <p:cNvSpPr>
            <a:spLocks noChangeArrowheads="1"/>
          </p:cNvSpPr>
          <p:nvPr/>
        </p:nvSpPr>
        <p:spPr bwMode="auto">
          <a:xfrm>
            <a:off x="143992" y="2035324"/>
            <a:ext cx="4608512" cy="431800"/>
          </a:xfrm>
          <a:prstGeom prst="rect">
            <a:avLst/>
          </a:prstGeom>
          <a:solidFill>
            <a:srgbClr val="00FF99"/>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2019</a:t>
            </a:r>
            <a:endParaRPr lang="cs-CZ" sz="2400" b="0" dirty="0">
              <a:latin typeface="Times New Roman" pitchFamily="18" charset="0"/>
            </a:endParaRPr>
          </a:p>
        </p:txBody>
      </p:sp>
      <p:sp>
        <p:nvSpPr>
          <p:cNvPr id="25" name="Rectangle 1278"/>
          <p:cNvSpPr>
            <a:spLocks noChangeArrowheads="1"/>
          </p:cNvSpPr>
          <p:nvPr/>
        </p:nvSpPr>
        <p:spPr bwMode="auto">
          <a:xfrm>
            <a:off x="175155" y="2630972"/>
            <a:ext cx="4608512" cy="4572000"/>
          </a:xfrm>
          <a:prstGeom prst="rect">
            <a:avLst/>
          </a:prstGeom>
          <a:solidFill>
            <a:srgbClr val="FBFF65"/>
          </a:solidFill>
          <a:ln w="28575">
            <a:solidFill>
              <a:schemeClr val="tx1">
                <a:alpha val="99000"/>
              </a:schemeClr>
            </a:solidFill>
            <a:miter lim="800000"/>
            <a:headEnd/>
            <a:tailEnd/>
          </a:ln>
        </p:spPr>
        <p:txBody>
          <a:bodyPr lIns="91425" tIns="45713" rIns="91425" bIns="45713"/>
          <a:lstStyle/>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FORNAXA –TĚSNĚNÍ, spol.   s 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Dům dětí a mládeže Štětí</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VOLEMAN - autobusová přeprava</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Ahlfit s.r.o.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Izolace Beran s.r.o.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POKORNÝ, spol. s 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STAVEBNÍ STROJE A DOPRAVA s.r.o. </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JT-Service s.r.o.</a:t>
            </a:r>
          </a:p>
          <a:p>
            <a:pPr algn="ctr" eaLnBrk="0" hangingPunct="0">
              <a:defRPr/>
            </a:pPr>
            <a:r>
              <a:rPr lang="cs-CZ" sz="2200" dirty="0" err="1">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Průmstav</a:t>
            </a: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 Štětí a.s.</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D</a:t>
            </a:r>
            <a:r>
              <a:rPr lang="en-GB"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EKRA Industrial s.r.o. </a:t>
            </a:r>
            <a:endPar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endParaRP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INDUSTRIAL CZ, spol. s 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Unistroj s.r.o.</a:t>
            </a:r>
          </a:p>
          <a:p>
            <a:pPr algn="ctr" eaLnBrk="0" hangingPunct="0">
              <a:defRPr/>
            </a:pPr>
            <a:r>
              <a:rPr lang="cs-CZ" sz="2200" dirty="0">
                <a:effectLst>
                  <a:outerShdw blurRad="38100" dist="38100" dir="2700000" algn="tl">
                    <a:srgbClr val="000000">
                      <a:alpha val="43137"/>
                    </a:srgbClr>
                  </a:outerShdw>
                </a:effectLst>
                <a:latin typeface="Franklin Gothic Medium Cond" panose="020B0606030402020204" pitchFamily="34" charset="0"/>
                <a:cs typeface="Arial" panose="020B0604020202020204" pitchFamily="34" charset="0"/>
              </a:rPr>
              <a:t>GEAR SERVICE s.r.o.</a:t>
            </a:r>
          </a:p>
        </p:txBody>
      </p:sp>
      <p:sp>
        <p:nvSpPr>
          <p:cNvPr id="13" name="Rectangle 1339"/>
          <p:cNvSpPr>
            <a:spLocks noChangeArrowheads="1"/>
          </p:cNvSpPr>
          <p:nvPr/>
        </p:nvSpPr>
        <p:spPr bwMode="auto">
          <a:xfrm>
            <a:off x="143993" y="595164"/>
            <a:ext cx="4619358" cy="1440160"/>
          </a:xfrm>
          <a:prstGeom prst="rect">
            <a:avLst/>
          </a:prstGeom>
          <a:solidFill>
            <a:schemeClr val="bg1">
              <a:lumMod val="85000"/>
            </a:schemeClr>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656160" y="790233"/>
            <a:ext cx="1069432" cy="1080000"/>
          </a:xfrm>
          <a:prstGeom prst="rect">
            <a:avLst/>
          </a:prstGeom>
          <a:noFill/>
          <a:ln w="9525">
            <a:noFill/>
            <a:miter lim="800000"/>
            <a:headEnd/>
            <a:tailEnd/>
          </a:ln>
        </p:spPr>
      </p:pic>
      <p:sp>
        <p:nvSpPr>
          <p:cNvPr id="15" name="Text Box 6"/>
          <p:cNvSpPr txBox="1">
            <a:spLocks noChangeArrowheads="1"/>
          </p:cNvSpPr>
          <p:nvPr/>
        </p:nvSpPr>
        <p:spPr bwMode="auto">
          <a:xfrm>
            <a:off x="5400577" y="3860368"/>
            <a:ext cx="4712610" cy="2915395"/>
          </a:xfrm>
          <a:prstGeom prst="rect">
            <a:avLst/>
          </a:prstGeom>
          <a:blipFill dpi="0" rotWithShape="1">
            <a:blip r:embed="rId6">
              <a:alphaModFix amt="63000"/>
              <a:extLst>
                <a:ext uri="{BEBA8EAE-BF5A-486C-A8C5-ECC9F3942E4B}">
                  <a14:imgProps xmlns:a14="http://schemas.microsoft.com/office/drawing/2010/main">
                    <a14:imgLayer r:embed="rId7">
                      <a14:imgEffect>
                        <a14:brightnessContrast bright="21000" contrast="21000"/>
                      </a14:imgEffect>
                    </a14:imgLayer>
                  </a14:imgProps>
                </a:ext>
              </a:extLst>
            </a:blip>
            <a:srcRect/>
            <a:stretch>
              <a:fillRect/>
            </a:stretch>
          </a:blipFill>
          <a:ln w="53975" cap="rnd" cmpd="sng">
            <a:solidFill>
              <a:srgbClr val="6600FF"/>
            </a:solidFill>
            <a:prstDash val="lgDashDot"/>
            <a:miter lim="800000"/>
            <a:headEnd/>
            <a:tailEnd/>
          </a:ln>
          <a:effectLst>
            <a:glow rad="63500">
              <a:srgbClr val="FFFF00">
                <a:alpha val="40000"/>
              </a:srgbClr>
            </a:glow>
          </a:effectLst>
        </p:spPr>
        <p:txBody>
          <a:bodyPr wrap="square" lIns="0" tIns="108000" rIns="0" bIns="36000" anchor="ctr" anchorCtr="0">
            <a:prstTxWarp prst="textCanDown">
              <a:avLst/>
            </a:prstTxWarp>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1600" dirty="0">
                <a:ln w="28575" cap="rnd" cmpd="dbl">
                  <a:noFill/>
                  <a:bevel/>
                </a:ln>
                <a:effectLst/>
                <a:latin typeface="Bernard MT Condensed" panose="02050806060905020404" pitchFamily="18" charset="0"/>
                <a:ea typeface="Gungsuh" pitchFamily="18" charset="-127"/>
                <a:cs typeface="Arial" panose="020B0604020202020204" pitchFamily="34" charset="0"/>
              </a:rPr>
              <a:t> </a:t>
            </a:r>
            <a:r>
              <a:rPr lang="cs-CZ" sz="4000" dirty="0">
                <a:ln w="28575" cap="rnd" cmpd="dbl">
                  <a:solidFill>
                    <a:srgbClr val="FFFF00"/>
                  </a:solidFill>
                  <a:bevel/>
                </a:ln>
                <a:solidFill>
                  <a:srgbClr val="9F0909"/>
                </a:solidFill>
                <a:effectLst/>
                <a:latin typeface="Bernard MT Condensed" panose="02050806060905020404" pitchFamily="18" charset="0"/>
                <a:ea typeface="Gungsuh" pitchFamily="18" charset="-127"/>
                <a:cs typeface="Arial" panose="020B0604020202020204" pitchFamily="34" charset="0"/>
              </a:rPr>
              <a:t>2</a:t>
            </a:r>
            <a:r>
              <a:rPr lang="cs-CZ" sz="4000" b="0" dirty="0">
                <a:ln w="28575">
                  <a:solidFill>
                    <a:srgbClr val="FFFF00"/>
                  </a:solidFill>
                </a:ln>
                <a:solidFill>
                  <a:srgbClr val="9F0909"/>
                </a:solidFill>
                <a:effectLst>
                  <a:outerShdw blurRad="38100" dist="19050" dir="2700000" algn="tl" rotWithShape="0">
                    <a:schemeClr val="dk1">
                      <a:alpha val="40000"/>
                    </a:schemeClr>
                  </a:outerShdw>
                </a:effectLst>
                <a:latin typeface="Bernard MT Condensed" panose="02050806060905020404" pitchFamily="18" charset="0"/>
                <a:ea typeface="Gungsuh" pitchFamily="18" charset="-127"/>
                <a:cs typeface="Arial" panose="020B0604020202020204" pitchFamily="34" charset="0"/>
              </a:rPr>
              <a:t>.</a:t>
            </a:r>
            <a:endParaRPr lang="cs-CZ" sz="2000" dirty="0">
              <a:ln w="28575">
                <a:solidFill>
                  <a:srgbClr val="FFFF00"/>
                </a:solidFill>
              </a:ln>
              <a:solidFill>
                <a:srgbClr val="9F0909"/>
              </a:solidFill>
              <a:effectLst/>
              <a:latin typeface="Bernard MT Condensed" panose="02050806060905020404" pitchFamily="18" charset="0"/>
              <a:ea typeface="STHupo" panose="020B0503020204020204" pitchFamily="2" charset="-122"/>
              <a:cs typeface="Arial" panose="020B0604020202020204" pitchFamily="34" charset="0"/>
            </a:endParaRPr>
          </a:p>
          <a:p>
            <a:pPr algn="ctr" eaLnBrk="0" hangingPunct="0">
              <a:defRPr/>
            </a:pPr>
            <a:r>
              <a:rPr lang="cs-CZ" sz="8000" dirty="0">
                <a:ln w="28575" cap="rnd" cmpd="dbl">
                  <a:solidFill>
                    <a:srgbClr val="FFFF00"/>
                  </a:solidFill>
                  <a:bevel/>
                </a:ln>
                <a:solidFill>
                  <a:srgbClr val="9F0909"/>
                </a:solidFill>
                <a:latin typeface="Bernard MT Condensed" panose="02050806060905020404" pitchFamily="18" charset="0"/>
                <a:ea typeface="STHupo" panose="020B0503020204020204" pitchFamily="2" charset="-122"/>
                <a:cs typeface="Arial" panose="020B0604020202020204" pitchFamily="34" charset="0"/>
              </a:rPr>
              <a:t>Fotbalový klub Ostrov </a:t>
            </a:r>
            <a:endParaRPr lang="cs-CZ" sz="8000" dirty="0">
              <a:ln w="28575" cap="rnd" cmpd="dbl">
                <a:solidFill>
                  <a:srgbClr val="FFFF00"/>
                </a:solidFill>
                <a:bevel/>
              </a:ln>
              <a:solidFill>
                <a:srgbClr val="9F0909"/>
              </a:solidFill>
              <a:effectLst/>
              <a:latin typeface="Bernard MT Condensed" panose="02050806060905020404" pitchFamily="18" charset="0"/>
              <a:ea typeface="STHupo" panose="020B0503020204020204" pitchFamily="2" charset="-122"/>
              <a:cs typeface="Arial" panose="020B0604020202020204" pitchFamily="34" charset="0"/>
            </a:endParaRPr>
          </a:p>
        </p:txBody>
      </p:sp>
      <p:sp>
        <p:nvSpPr>
          <p:cNvPr id="16" name="TextovéPole 15"/>
          <p:cNvSpPr txBox="1"/>
          <p:nvPr/>
        </p:nvSpPr>
        <p:spPr>
          <a:xfrm>
            <a:off x="5400576" y="2395363"/>
            <a:ext cx="4712610" cy="1312173"/>
          </a:xfrm>
          <a:prstGeom prst="rect">
            <a:avLst/>
          </a:prstGeom>
          <a:blipFill>
            <a:blip r:embed="rId8">
              <a:alphaModFix amt="63000"/>
            </a:blip>
            <a:stretch>
              <a:fillRect/>
            </a:stretch>
          </a:blipFill>
          <a:ln w="50800" cap="rnd" cmpd="sng">
            <a:solidFill>
              <a:srgbClr val="009900"/>
            </a:solidFill>
            <a:prstDash val="solid"/>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4400" dirty="0">
                <a:ln w="19050">
                  <a:noFill/>
                </a:ln>
                <a:solidFill>
                  <a:srgbClr val="FF0066"/>
                </a:solidFill>
                <a:effectLst>
                  <a:outerShdw blurRad="38100" dist="38100" dir="2700000" algn="tl">
                    <a:srgbClr val="000000">
                      <a:alpha val="43137"/>
                    </a:srgbClr>
                  </a:outerShdw>
                  <a:reflection endPos="0" dist="50800" dir="5400000" sy="-100000" algn="bl" rotWithShape="0"/>
                </a:effectLst>
                <a:latin typeface="Old English Text MT" panose="03040902040508030806" pitchFamily="66" charset="0"/>
                <a:ea typeface="FangSong" pitchFamily="49" charset="-122"/>
                <a:cs typeface="Arial" panose="020B0604020202020204" pitchFamily="34" charset="0"/>
              </a:rPr>
              <a:t>31.8.2019 sobota    </a:t>
            </a:r>
          </a:p>
          <a:p>
            <a:pPr algn="ctr"/>
            <a:r>
              <a:rPr lang="cs-CZ" sz="4400" dirty="0">
                <a:ln w="19050">
                  <a:noFill/>
                </a:ln>
                <a:solidFill>
                  <a:srgbClr val="FF0066"/>
                </a:solidFill>
                <a:effectLst>
                  <a:outerShdw blurRad="38100" dist="38100" dir="2700000" algn="tl">
                    <a:srgbClr val="000000">
                      <a:alpha val="43137"/>
                    </a:srgbClr>
                  </a:outerShdw>
                  <a:reflection endPos="0" dist="50800" dir="5400000" sy="-100000" algn="bl" rotWithShape="0"/>
                </a:effectLst>
                <a:latin typeface="Old English Text MT" panose="03040902040508030806" pitchFamily="66" charset="0"/>
                <a:ea typeface="FangSong" pitchFamily="49" charset="-122"/>
                <a:cs typeface="Arial" panose="020B0604020202020204" pitchFamily="34" charset="0"/>
              </a:rPr>
              <a:t>10:15 hod 4. kolo</a:t>
            </a:r>
          </a:p>
        </p:txBody>
      </p:sp>
      <p:sp>
        <p:nvSpPr>
          <p:cNvPr id="17" name="AutoShape 3" descr="ů§"/>
          <p:cNvSpPr>
            <a:spLocks noChangeArrowheads="1"/>
          </p:cNvSpPr>
          <p:nvPr/>
        </p:nvSpPr>
        <p:spPr bwMode="auto">
          <a:xfrm>
            <a:off x="5400576" y="62846"/>
            <a:ext cx="4752528" cy="1127576"/>
          </a:xfrm>
          <a:prstGeom prst="flowChartAlternateProcess">
            <a:avLst/>
          </a:prstGeom>
          <a:solidFill>
            <a:srgbClr val="00FF00"/>
          </a:solidFill>
          <a:ln w="44450" cap="flat" cmpd="sng">
            <a:solidFill>
              <a:srgbClr val="FF0066"/>
            </a:solidFill>
            <a:prstDash val="sysDot"/>
            <a:bevel/>
            <a:headEnd/>
            <a:tailEnd/>
          </a:ln>
          <a:effectLst>
            <a:softEdge rad="0"/>
          </a:effectLst>
          <a:scene3d>
            <a:camera prst="perspectiveBelow" fov="0">
              <a:rot lat="0" lon="0" rev="0"/>
            </a:camera>
            <a:lightRig rig="threePt" dir="t"/>
          </a:scene3d>
          <a:sp3d z="38100">
            <a:bevelT w="0" h="0" prst="relaxedInset"/>
            <a:bevelB w="0" h="0"/>
          </a:sp3d>
        </p:spPr>
        <p:txBody>
          <a:bodyPr wrap="none" lIns="0" tIns="45713" rIns="91425" bIns="45713" anchor="ctr">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3200" dirty="0">
                <a:ln w="9525" cap="rnd">
                  <a:noFill/>
                  <a:miter lim="800000"/>
                </a:ln>
                <a:solidFill>
                  <a:srgbClr val="2A182A"/>
                </a:solidFill>
                <a:latin typeface="Constantia" panose="02030602050306030303" pitchFamily="18" charset="0"/>
                <a:ea typeface="Verdana" panose="020B0604030504040204" pitchFamily="34" charset="0"/>
                <a:cs typeface="Arial" panose="020B0604020202020204" pitchFamily="34" charset="0"/>
              </a:rPr>
              <a:t>Fotbalový zpravodaj</a:t>
            </a:r>
          </a:p>
          <a:p>
            <a:pPr algn="ctr" eaLnBrk="0" hangingPunct="0">
              <a:defRPr/>
            </a:pPr>
            <a:r>
              <a:rPr lang="cs-CZ" sz="3200" dirty="0">
                <a:ln w="9525" cap="rnd">
                  <a:noFill/>
                  <a:miter lim="800000"/>
                </a:ln>
                <a:solidFill>
                  <a:srgbClr val="2A182A"/>
                </a:solidFill>
                <a:latin typeface="Constantia" panose="02030602050306030303" pitchFamily="18" charset="0"/>
                <a:ea typeface="Verdana" panose="020B0604030504040204" pitchFamily="34" charset="0"/>
                <a:cs typeface="Arial" panose="020B0604020202020204" pitchFamily="34" charset="0"/>
              </a:rPr>
              <a:t>SK Štětí, z.s.</a:t>
            </a:r>
          </a:p>
        </p:txBody>
      </p:sp>
      <p:sp>
        <p:nvSpPr>
          <p:cNvPr id="18" name="TextovéPole 17"/>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19" name="TextovéPole 18"/>
          <p:cNvSpPr txBox="1"/>
          <p:nvPr/>
        </p:nvSpPr>
        <p:spPr>
          <a:xfrm>
            <a:off x="5430586" y="1300893"/>
            <a:ext cx="4722518" cy="1005848"/>
          </a:xfrm>
          <a:prstGeom prst="rect">
            <a:avLst/>
          </a:prstGeom>
          <a:blipFill>
            <a:blip r:embed="rId9">
              <a:alphaModFix amt="63000"/>
            </a:blip>
            <a:stretch>
              <a:fillRect/>
            </a:stretch>
          </a:blipFill>
          <a:ln w="22225" cmpd="sng">
            <a:solidFill>
              <a:srgbClr val="6600FF"/>
            </a:solidFill>
            <a:prstDash val="sysDash"/>
            <a:miter lim="800000"/>
          </a:ln>
          <a:effectLst/>
          <a:scene3d>
            <a:camera prst="orthographicFront"/>
            <a:lightRig rig="threePt" dir="t"/>
          </a:scene3d>
          <a:sp3d contourW="6350" prstMaterial="matte">
            <a:bevelT w="0" h="0" prst="coolSlant"/>
            <a:extrusionClr>
              <a:srgbClr val="CC00CC"/>
            </a:extrusionClr>
            <a:contourClr>
              <a:schemeClr val="bg1"/>
            </a:contourClr>
          </a:sp3d>
        </p:spPr>
        <p:txBody>
          <a:bodyPr wrap="square" lIns="108000" tIns="36000" rtlCol="0" anchor="ctr">
            <a:spAutoFit/>
          </a:bodyPr>
          <a:lstStyle/>
          <a:p>
            <a:pPr algn="ctr"/>
            <a:r>
              <a:rPr lang="cs-CZ" sz="3200" dirty="0">
                <a:ln w="19050" cap="sq">
                  <a:noFill/>
                  <a:prstDash val="solid"/>
                  <a:miter lim="800000"/>
                </a:ln>
                <a:solidFill>
                  <a:srgbClr val="0000CC"/>
                </a:solidFill>
                <a:effectLst>
                  <a:glow rad="63500">
                    <a:srgbClr val="FFFF00">
                      <a:alpha val="40000"/>
                    </a:srgb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panose="020B0604020202020204" pitchFamily="34" charset="0"/>
              </a:rPr>
              <a:t>Sezóna 2019/2020</a:t>
            </a:r>
          </a:p>
          <a:p>
            <a:pPr algn="ctr"/>
            <a:r>
              <a:rPr lang="cs-CZ" sz="2800" dirty="0">
                <a:ln w="19050" cap="sq">
                  <a:noFill/>
                  <a:prstDash val="solid"/>
                  <a:miter lim="800000"/>
                </a:ln>
                <a:solidFill>
                  <a:srgbClr val="0000CC"/>
                </a:solidFill>
                <a:effectLst>
                  <a:glow rad="63500">
                    <a:srgbClr val="FFFF00">
                      <a:alpha val="40000"/>
                    </a:srgb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panose="020B0604020202020204" pitchFamily="34" charset="0"/>
              </a:rPr>
              <a:t>Divize B Podzim</a:t>
            </a:r>
          </a:p>
        </p:txBody>
      </p:sp>
      <p:pic>
        <p:nvPicPr>
          <p:cNvPr id="20" name="Obrázek 19" descr="Vector Logos, &lt;strong&gt;Logo&lt;/strong&gt; Templates Free Download | seeklog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6600" y="3951403"/>
            <a:ext cx="648072" cy="656249"/>
          </a:xfrm>
          <a:prstGeom prst="rect">
            <a:avLst/>
          </a:prstGeom>
          <a:noFill/>
          <a:ln>
            <a:noFill/>
          </a:ln>
        </p:spPr>
      </p:pic>
      <p:pic>
        <p:nvPicPr>
          <p:cNvPr id="2" name="Obrázek 1"/>
          <p:cNvPicPr>
            <a:picLocks noChangeAspect="1"/>
          </p:cNvPicPr>
          <p:nvPr/>
        </p:nvPicPr>
        <p:blipFill>
          <a:blip r:embed="rId11"/>
          <a:stretch>
            <a:fillRect/>
          </a:stretch>
        </p:blipFill>
        <p:spPr>
          <a:xfrm>
            <a:off x="9252999" y="3927602"/>
            <a:ext cx="770606" cy="680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9" name="TextovéPole 8"/>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35</a:t>
            </a:r>
          </a:p>
        </p:txBody>
      </p:sp>
      <p:sp>
        <p:nvSpPr>
          <p:cNvPr id="8" name="Obdélník 7"/>
          <p:cNvSpPr/>
          <p:nvPr/>
        </p:nvSpPr>
        <p:spPr>
          <a:xfrm>
            <a:off x="71984" y="837958"/>
            <a:ext cx="4824536" cy="6172780"/>
          </a:xfrm>
          <a:prstGeom prst="rect">
            <a:avLst/>
          </a:prstGeom>
        </p:spPr>
        <p:txBody>
          <a:bodyPr wrap="square">
            <a:spAutoFit/>
          </a:bodyPr>
          <a:lstStyle/>
          <a:p>
            <a:pPr lvl="0" algn="just">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vápně domácích na zemi Rudolf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ale na první penaltu v divizní soutěži si budeme muset ještě počkat. Zkusme si vsadit, kdy to bude. Domácí si v těchto minutách žádnou větší šanci na skórování  nevypracovali. Kopali rohy, volný přímý kop, ale nic z toho nebylo. To naše představení vypadlo, co se šancí týče lépe. Jiří Vokoun našel před brankou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brankou</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u bližší tyče Jakuba Píchu, ale jeho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šajtle</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skončila vedle. Pak zase postupoval sám na brankáře Jakub Slavíček, ale v rozhodujícím okamžiku mu utekl míč z nohy. Radosti jsme se dočkali ve 32. minutě. V důrazném souboji slavil vítězství nad Martinem Čuříkem Jiří Vokoun a pohotově srovnal na 2:2. Začínalo se znova. Domácí zahrozili hned po rozehrávce, ale když už jsme si mysleli, že se na přestávku půjde za nerozhodného stavu, tak jsme nechali před brankou volného Jana Makovské a opět jsme prohrávali. Zkoušeli jsme reklamovat postavení mimo hru, ale dovolání se u rozhodčích s úspěchem nesetkalo. Úvodních 15 minut 2. poločasu se neslo ve znamení volných přímých kopů a rohů. Nejprve je zahrávali domácí a pak mělo zase výhodu 2 standardek Štětí. Obě zahrával Pícha. Po té první skončil ve vápně Českého Brodu na trávníku Rudolf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 vyfasoval žlutou za simulování.  Druhý trestňák od rohového praporku  také nic nepřinesl.  Po hodině hry jsme tak dlouho otáleli s odkopem míče do bezpečí, až z toho byl z naší strany faul 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tresňák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ze 17 metrů. Ten si vzal na starost kdysi hráč Slavie Tomáš Hrdlička a trefil spojnici tyče a břevna. Festival volných přímých kopů pokračoval jak na běžícím páse. 66. minuta domácí a hlavička nad. V 67. minutě zahrával domácí Marco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Ceccareli</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další volný přímý kop a zachraňoval Jiří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To už se ale pomalu začal blížit konec utkání. Stále nebylo rozhodnuto a naděje na vyrovnání žila. Roh kopal Pícha a střílet zkoušel David Brandejs. Míč mu moc na nohu nesedl. 4 minuty před koncem bylo blízko vyrovnání Jiří Vokoun, ale levačkou vysoko přestřelil. Všechno jsme vrhli do útoku, ale místo toho, abychom zatopili před brankou domácích, tak jsme čelili dvěma obrovským příležitostem domácích po rychlých protiútocích. Nejprve z metru přestřelil Marco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Ceccarelli</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 pak ještě v 90. minutě hned dvojička hráčů domácích zahodila jasné tutovky. Takže se skóre 3:2 pro domácí už neměnilo.  </a:t>
            </a:r>
          </a:p>
          <a:p>
            <a:pPr lvl="0" algn="just">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Branky:</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2</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M.Jelínek-J.Vacek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D.Mencl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J.Slavíček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(50.V.Kala),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J.Neuman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(78.A.Brůža),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J.Slavíček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T.Belák-D.Brandejs</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Připraveni:</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J.Prieložný</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F.Podhorský</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T.Kysela</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Vedoucí: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M.Plíšek</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Rozhodčí: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J.Vrchota-L.Eibl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P.Navrátilová</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Delegát:</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Z.Poppr</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11" name="Přímá spojnice se šipkou 10"/>
          <p:cNvCxnSpPr/>
          <p:nvPr/>
        </p:nvCxnSpPr>
        <p:spPr bwMode="auto">
          <a:xfrm>
            <a:off x="3312344" y="7000699"/>
            <a:ext cx="1368152"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12" name="TextovéPole 11"/>
          <p:cNvSpPr txBox="1"/>
          <p:nvPr/>
        </p:nvSpPr>
        <p:spPr>
          <a:xfrm>
            <a:off x="91793" y="91108"/>
            <a:ext cx="4824536" cy="584775"/>
          </a:xfrm>
          <a:prstGeom prst="rect">
            <a:avLst/>
          </a:prstGeom>
          <a:solidFill>
            <a:srgbClr val="99FFCC"/>
          </a:solidFill>
          <a:effectLst>
            <a:glow rad="101600">
              <a:schemeClr val="accent1">
                <a:lumMod val="60000"/>
                <a:lumOff val="40000"/>
                <a:alpha val="40000"/>
              </a:schemeClr>
            </a:glow>
            <a:softEdge rad="254000"/>
          </a:effectLst>
        </p:spPr>
        <p:txBody>
          <a:bodyPr wrap="square" rtlCol="0">
            <a:spAutoFit/>
          </a:bodyPr>
          <a:lstStyle/>
          <a:p>
            <a:pPr algn="ctr"/>
            <a:r>
              <a:rPr lang="cs-CZ" sz="1600" dirty="0">
                <a:latin typeface="Arial Black" panose="020B0A04020102020204" pitchFamily="34" charset="0"/>
              </a:rPr>
              <a:t>Pokračování SK Český Brod –SK štětí 24.8.2019</a:t>
            </a:r>
          </a:p>
        </p:txBody>
      </p:sp>
      <p:graphicFrame>
        <p:nvGraphicFramePr>
          <p:cNvPr id="10" name="Tabulka 9">
            <a:extLst>
              <a:ext uri="{FF2B5EF4-FFF2-40B4-BE49-F238E27FC236}">
                <a16:creationId xmlns:a16="http://schemas.microsoft.com/office/drawing/2014/main" id="{DAFD2618-75F9-4F1A-8AE8-4FC4C7C62A1F}"/>
              </a:ext>
            </a:extLst>
          </p:cNvPr>
          <p:cNvGraphicFramePr>
            <a:graphicFrameLocks noGrp="1"/>
          </p:cNvGraphicFramePr>
          <p:nvPr>
            <p:extLst>
              <p:ext uri="{D42A27DB-BD31-4B8C-83A1-F6EECF244321}">
                <p14:modId xmlns:p14="http://schemas.microsoft.com/office/powerpoint/2010/main" val="3213206222"/>
              </p:ext>
            </p:extLst>
          </p:nvPr>
        </p:nvGraphicFramePr>
        <p:xfrm>
          <a:off x="5400576" y="3106785"/>
          <a:ext cx="4752531" cy="3655264"/>
        </p:xfrm>
        <a:graphic>
          <a:graphicData uri="http://schemas.openxmlformats.org/drawingml/2006/table">
            <a:tbl>
              <a:tblPr/>
              <a:tblGrid>
                <a:gridCol w="217383">
                  <a:extLst>
                    <a:ext uri="{9D8B030D-6E8A-4147-A177-3AD203B41FA5}">
                      <a16:colId xmlns:a16="http://schemas.microsoft.com/office/drawing/2014/main" val="4019558818"/>
                    </a:ext>
                  </a:extLst>
                </a:gridCol>
                <a:gridCol w="413027">
                  <a:extLst>
                    <a:ext uri="{9D8B030D-6E8A-4147-A177-3AD203B41FA5}">
                      <a16:colId xmlns:a16="http://schemas.microsoft.com/office/drawing/2014/main" val="1957945237"/>
                    </a:ext>
                  </a:extLst>
                </a:gridCol>
                <a:gridCol w="1652108">
                  <a:extLst>
                    <a:ext uri="{9D8B030D-6E8A-4147-A177-3AD203B41FA5}">
                      <a16:colId xmlns:a16="http://schemas.microsoft.com/office/drawing/2014/main" val="639082619"/>
                    </a:ext>
                  </a:extLst>
                </a:gridCol>
                <a:gridCol w="347813">
                  <a:extLst>
                    <a:ext uri="{9D8B030D-6E8A-4147-A177-3AD203B41FA5}">
                      <a16:colId xmlns:a16="http://schemas.microsoft.com/office/drawing/2014/main" val="1506251531"/>
                    </a:ext>
                  </a:extLst>
                </a:gridCol>
                <a:gridCol w="336943">
                  <a:extLst>
                    <a:ext uri="{9D8B030D-6E8A-4147-A177-3AD203B41FA5}">
                      <a16:colId xmlns:a16="http://schemas.microsoft.com/office/drawing/2014/main" val="1262066774"/>
                    </a:ext>
                  </a:extLst>
                </a:gridCol>
                <a:gridCol w="217383">
                  <a:extLst>
                    <a:ext uri="{9D8B030D-6E8A-4147-A177-3AD203B41FA5}">
                      <a16:colId xmlns:a16="http://schemas.microsoft.com/office/drawing/2014/main" val="2050671321"/>
                    </a:ext>
                  </a:extLst>
                </a:gridCol>
                <a:gridCol w="217383">
                  <a:extLst>
                    <a:ext uri="{9D8B030D-6E8A-4147-A177-3AD203B41FA5}">
                      <a16:colId xmlns:a16="http://schemas.microsoft.com/office/drawing/2014/main" val="48263201"/>
                    </a:ext>
                  </a:extLst>
                </a:gridCol>
                <a:gridCol w="217383">
                  <a:extLst>
                    <a:ext uri="{9D8B030D-6E8A-4147-A177-3AD203B41FA5}">
                      <a16:colId xmlns:a16="http://schemas.microsoft.com/office/drawing/2014/main" val="2249143514"/>
                    </a:ext>
                  </a:extLst>
                </a:gridCol>
                <a:gridCol w="543457">
                  <a:extLst>
                    <a:ext uri="{9D8B030D-6E8A-4147-A177-3AD203B41FA5}">
                      <a16:colId xmlns:a16="http://schemas.microsoft.com/office/drawing/2014/main" val="2967837255"/>
                    </a:ext>
                  </a:extLst>
                </a:gridCol>
                <a:gridCol w="350530">
                  <a:extLst>
                    <a:ext uri="{9D8B030D-6E8A-4147-A177-3AD203B41FA5}">
                      <a16:colId xmlns:a16="http://schemas.microsoft.com/office/drawing/2014/main" val="1579476836"/>
                    </a:ext>
                  </a:extLst>
                </a:gridCol>
                <a:gridCol w="239121">
                  <a:extLst>
                    <a:ext uri="{9D8B030D-6E8A-4147-A177-3AD203B41FA5}">
                      <a16:colId xmlns:a16="http://schemas.microsoft.com/office/drawing/2014/main" val="982376675"/>
                    </a:ext>
                  </a:extLst>
                </a:gridCol>
              </a:tblGrid>
              <a:tr h="172928">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77504624"/>
                  </a:ext>
                </a:extLst>
              </a:tr>
              <a:tr h="7025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2000" b="1" i="0" u="none" strike="noStrike" dirty="0">
                          <a:solidFill>
                            <a:srgbClr val="0000CC"/>
                          </a:solidFill>
                          <a:effectLst/>
                          <a:latin typeface="Calibri" panose="020F0502020204030204" pitchFamily="34" charset="0"/>
                        </a:rPr>
                        <a:t>III.  </a:t>
                      </a:r>
                      <a:r>
                        <a:rPr lang="pl-PL" sz="2000" b="1" i="0" u="none" strike="noStrike" dirty="0" err="1">
                          <a:solidFill>
                            <a:srgbClr val="0000CC"/>
                          </a:solidFill>
                          <a:effectLst/>
                          <a:latin typeface="Calibri" panose="020F0502020204030204" pitchFamily="34" charset="0"/>
                        </a:rPr>
                        <a:t>Třída</a:t>
                      </a:r>
                      <a:r>
                        <a:rPr lang="pl-PL" sz="2000" b="1" i="0" u="none" strike="noStrike" dirty="0">
                          <a:solidFill>
                            <a:srgbClr val="0000CC"/>
                          </a:solidFill>
                          <a:effectLst/>
                          <a:latin typeface="Calibri" panose="020F0502020204030204" pitchFamily="34" charset="0"/>
                        </a:rPr>
                        <a:t> </a:t>
                      </a:r>
                      <a:r>
                        <a:rPr lang="pl-PL" sz="2000" b="1" i="0" u="none" strike="noStrike" dirty="0" err="1">
                          <a:solidFill>
                            <a:srgbClr val="0000CC"/>
                          </a:solidFill>
                          <a:effectLst/>
                          <a:latin typeface="Calibri" panose="020F0502020204030204" pitchFamily="34" charset="0"/>
                        </a:rPr>
                        <a:t>dospělých</a:t>
                      </a:r>
                      <a:r>
                        <a:rPr lang="pl-PL" sz="2000" b="1" i="0" u="none" strike="noStrike" dirty="0">
                          <a:solidFill>
                            <a:srgbClr val="0000CC"/>
                          </a:solidFill>
                          <a:effectLst/>
                          <a:latin typeface="Calibri" panose="020F0502020204030204" pitchFamily="34" charset="0"/>
                        </a:rPr>
                        <a:t>  2019/2020 po 2 </a:t>
                      </a:r>
                      <a:r>
                        <a:rPr lang="pl-PL" sz="2000" b="1" i="0" u="none" strike="noStrike" dirty="0" err="1">
                          <a:solidFill>
                            <a:srgbClr val="0000CC"/>
                          </a:solidFill>
                          <a:effectLst/>
                          <a:latin typeface="Calibri" panose="020F0502020204030204" pitchFamily="34" charset="0"/>
                        </a:rPr>
                        <a:t>kolech</a:t>
                      </a:r>
                      <a:endParaRPr lang="pl-PL" sz="2000" b="1" i="0" u="none" strike="noStrike" dirty="0">
                        <a:solidFill>
                          <a:srgbClr val="0000CC"/>
                        </a:solidFill>
                        <a:effectLst/>
                        <a:latin typeface="Calibri" panose="020F0502020204030204" pitchFamily="34" charset="0"/>
                      </a:endParaRP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52203780"/>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es-ES" sz="1000" b="1" i="0" u="none" strike="noStrike" dirty="0">
                          <a:solidFill>
                            <a:srgbClr val="000000"/>
                          </a:solidFill>
                          <a:effectLst/>
                          <a:latin typeface="Arial" panose="020B0604020202020204" pitchFamily="34" charset="0"/>
                        </a:rPr>
                        <a:t>SK SAHARA </a:t>
                      </a:r>
                      <a:r>
                        <a:rPr lang="es-ES" sz="1000" b="1" i="0" u="none" strike="noStrike" dirty="0" err="1">
                          <a:solidFill>
                            <a:srgbClr val="000000"/>
                          </a:solidFill>
                          <a:effectLst/>
                          <a:latin typeface="Arial" panose="020B0604020202020204" pitchFamily="34" charset="0"/>
                        </a:rPr>
                        <a:t>Vědomice</a:t>
                      </a:r>
                      <a:r>
                        <a:rPr lang="es-ES" sz="1000" b="1" i="0" u="none" strike="noStrike"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71113658"/>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dirty="0">
                          <a:solidFill>
                            <a:srgbClr val="000000"/>
                          </a:solidFill>
                          <a:effectLst/>
                          <a:latin typeface="Arial" panose="020B0604020202020204" pitchFamily="34" charset="0"/>
                        </a:rPr>
                        <a:t>FK POLEPY</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8:3</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97736953"/>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Račice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16866837"/>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dirty="0">
                          <a:solidFill>
                            <a:srgbClr val="000000"/>
                          </a:solidFill>
                          <a:effectLst/>
                          <a:latin typeface="Arial" panose="020B0604020202020204" pitchFamily="34" charset="0"/>
                        </a:rPr>
                        <a:t>T.J. Sokol Býčkovice</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5.3</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96824711"/>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Mšené Lázně</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43438284"/>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dirty="0">
                          <a:solidFill>
                            <a:srgbClr val="000000"/>
                          </a:solidFill>
                          <a:effectLst/>
                          <a:latin typeface="Arial" panose="020B0604020202020204" pitchFamily="34" charset="0"/>
                        </a:rPr>
                        <a:t>TJ Sokol Hoštka</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6.5</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374320053"/>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BECHLÍN</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2176994"/>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Podřipan</a:t>
                      </a:r>
                      <a:r>
                        <a:rPr lang="cs-CZ" sz="1000" b="1" i="0" u="none" strike="noStrike" dirty="0">
                          <a:solidFill>
                            <a:srgbClr val="000000"/>
                          </a:solidFill>
                          <a:effectLst/>
                          <a:latin typeface="Arial" panose="020B0604020202020204" pitchFamily="34" charset="0"/>
                        </a:rPr>
                        <a:t> Rovné B</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69279647"/>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TJ Sokol </a:t>
                      </a:r>
                      <a:r>
                        <a:rPr lang="cs-CZ" sz="1000" b="1" i="0" u="none" strike="noStrike" dirty="0" err="1">
                          <a:solidFill>
                            <a:srgbClr val="000000"/>
                          </a:solidFill>
                          <a:effectLst/>
                          <a:latin typeface="Arial" panose="020B0604020202020204" pitchFamily="34" charset="0"/>
                        </a:rPr>
                        <a:t>Straškov</a:t>
                      </a:r>
                      <a:endParaRPr lang="cs-CZ" sz="10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79846920"/>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dirty="0">
                          <a:solidFill>
                            <a:srgbClr val="000000"/>
                          </a:solidFill>
                          <a:effectLst/>
                          <a:latin typeface="Arial" panose="020B0604020202020204" pitchFamily="34" charset="0"/>
                        </a:rPr>
                        <a:t>SK Viktorie Kleneč</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896306687"/>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Lounky Chodouny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272762805"/>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66"/>
                    </a:solidFill>
                  </a:tcPr>
                </a:tc>
                <a:tc>
                  <a:txBody>
                    <a:bodyPr/>
                    <a:lstStyle/>
                    <a:p>
                      <a:pPr algn="l" fontAlgn="ctr"/>
                      <a:r>
                        <a:rPr lang="cs-CZ" sz="1000" b="1" i="0" u="none" strike="noStrike">
                          <a:solidFill>
                            <a:srgbClr val="000000"/>
                          </a:solidFill>
                          <a:effectLst/>
                          <a:latin typeface="Arial" panose="020B0604020202020204" pitchFamily="34" charset="0"/>
                        </a:rPr>
                        <a:t>TJ Sokol Bříza z.s.</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49602960"/>
                  </a:ext>
                </a:extLst>
              </a:tr>
              <a:tr h="18373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Sportovní klub Židovice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912783991"/>
                  </a:ext>
                </a:extLst>
              </a:tr>
              <a:tr h="218321">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14.</a:t>
                      </a:r>
                    </a:p>
                  </a:txBody>
                  <a:tcPr marL="9525" marR="9525" marT="9525" marB="0" anchor="ctr">
                    <a:lnL>
                      <a:noFill/>
                    </a:lnL>
                    <a:lnR>
                      <a:noFill/>
                    </a:lnR>
                    <a:lnT>
                      <a:noFill/>
                    </a:lnT>
                    <a:lnB>
                      <a:noFill/>
                    </a:lnB>
                    <a:solidFill>
                      <a:srgbClr val="99FF66"/>
                    </a:solidFill>
                  </a:tcPr>
                </a:tc>
                <a:tc>
                  <a:txBody>
                    <a:bodyPr/>
                    <a:lstStyle/>
                    <a:p>
                      <a:pPr algn="l" fontAlgn="ctr"/>
                      <a:r>
                        <a:rPr lang="cs-CZ" sz="1200" b="1" i="0" u="none" strike="noStrike" dirty="0">
                          <a:solidFill>
                            <a:srgbClr val="FF0000"/>
                          </a:solidFill>
                          <a:effectLst/>
                          <a:latin typeface="Arial" panose="020B0604020202020204" pitchFamily="34" charset="0"/>
                        </a:rPr>
                        <a:t>SK Štětí B</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3:12</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68795235"/>
                  </a:ext>
                </a:extLst>
              </a:tr>
              <a:tr h="172928">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32010278"/>
                  </a:ext>
                </a:extLst>
              </a:tr>
            </a:tbl>
          </a:graphicData>
        </a:graphic>
      </p:graphicFrame>
      <p:sp>
        <p:nvSpPr>
          <p:cNvPr id="13" name="TextovéPole 12">
            <a:extLst>
              <a:ext uri="{FF2B5EF4-FFF2-40B4-BE49-F238E27FC236}">
                <a16:creationId xmlns:a16="http://schemas.microsoft.com/office/drawing/2014/main" id="{46CF4D25-7355-478E-81FA-DBB150B429AE}"/>
              </a:ext>
            </a:extLst>
          </p:cNvPr>
          <p:cNvSpPr txBox="1"/>
          <p:nvPr/>
        </p:nvSpPr>
        <p:spPr>
          <a:xfrm>
            <a:off x="5388874" y="91108"/>
            <a:ext cx="4680521" cy="2893100"/>
          </a:xfrm>
          <a:prstGeom prst="rect">
            <a:avLst/>
          </a:prstGeom>
          <a:pattFill prst="solidDmnd">
            <a:fgClr>
              <a:schemeClr val="accent1">
                <a:lumMod val="40000"/>
                <a:lumOff val="60000"/>
              </a:schemeClr>
            </a:fgClr>
            <a:bgClr>
              <a:schemeClr val="bg1"/>
            </a:bgClr>
          </a:pattFill>
          <a:effectLst>
            <a:softEdge rad="0"/>
          </a:effectLst>
        </p:spPr>
        <p:txBody>
          <a:bodyPr wrap="square" rtlCol="0">
            <a:spAutoFit/>
          </a:bodyPr>
          <a:lstStyle/>
          <a:p>
            <a:pPr algn="ctr"/>
            <a:r>
              <a:rPr lang="cs-CZ" sz="2600" dirty="0">
                <a:solidFill>
                  <a:srgbClr val="0000CC"/>
                </a:solidFill>
                <a:latin typeface="Arial Black" panose="020B0A04020102020204" pitchFamily="34" charset="0"/>
              </a:rPr>
              <a:t>B mužstvo dospělých se krčí na posledním místě. Nula bodu mají už jen Židovice. Na prvních 2 místech jsou týmy Vědomic a Polep, se kterými jsme prohráli</a:t>
            </a:r>
          </a:p>
        </p:txBody>
      </p:sp>
    </p:spTree>
    <p:extLst>
      <p:ext uri="{BB962C8B-B14F-4D97-AF65-F5344CB8AC3E}">
        <p14:creationId xmlns:p14="http://schemas.microsoft.com/office/powerpoint/2010/main" val="290661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4" name="Obdélník 3"/>
          <p:cNvSpPr/>
          <p:nvPr/>
        </p:nvSpPr>
        <p:spPr>
          <a:xfrm>
            <a:off x="5476960" y="1459260"/>
            <a:ext cx="4676143" cy="2385589"/>
          </a:xfrm>
          <a:prstGeom prst="rect">
            <a:avLst/>
          </a:prstGeom>
          <a:solidFill>
            <a:schemeClr val="bg1"/>
          </a:solidFill>
          <a:effectLst>
            <a:innerShdw blurRad="609600" dist="1981200" dir="13500000">
              <a:srgbClr val="CCFF99">
                <a:alpha val="80000"/>
              </a:srgbClr>
            </a:innerShdw>
          </a:effectLst>
        </p:spPr>
        <p:txBody>
          <a:bodyPr wrap="square">
            <a:spAutoFit/>
          </a:bodyPr>
          <a:lstStyle/>
          <a:p>
            <a:pPr lvl="0" algn="just">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Do třetice bez bodu, podruhé porážka za sebou 3:2, podruhé za sebou rychle prohráváme 2:0 a musíme dotahovat. Pohled na tabulku a počet inkasovaných branek napovídá, kde nás tlačí bota. Než jsme se v České Brodě rozkoukali, tak jsme prohrávali 2:0. Mužstvo zaslouží pochvalu, že to nezabalilo a po 2 gólech Jiřího Vokouna po půlhodině hry srovnalo na 2:2. Byl to ten správný herní doping a domácí jsme tím zaskočili. Pak však stačil zase jeden rychlý útok a do kabin se odcházelo za stavu 3:2 pro Český Brod. 2. poločas už na šance tak bohatý nebyl a gól nepadl dokonce žádný. Zahrávala se především sousta standardních situací, ale žádná k úspěchu nevedla. V závěru, kdy jsme se snažili vrhnout všechno do útoku, domácí měli 2 obrovské brankové příležitosti, ale žádná výsledek nezměnila. Do Českého Brodu jsme neodjížděli s velkou nadějí na úspěch, ale nakonec se ukázalo, že jsme při troše štěstí mohli nějaké body domů přivést. Žádný z toho ale nakonec nebyl, a tak nezbývá než to zkusit v příštím 4. kole doma v sobotu 31.8.2019 od 10:15 proti FK Ostrovu.  </a:t>
            </a:r>
          </a:p>
        </p:txBody>
      </p:sp>
      <p:sp>
        <p:nvSpPr>
          <p:cNvPr id="8" name="TextovéPole 7">
            <a:extLst>
              <a:ext uri="{FF2B5EF4-FFF2-40B4-BE49-F238E27FC236}">
                <a16:creationId xmlns:a16="http://schemas.microsoft.com/office/drawing/2014/main" id="{140760A3-842A-412D-9192-FCA64E86BBFB}"/>
              </a:ext>
            </a:extLst>
          </p:cNvPr>
          <p:cNvSpPr txBox="1"/>
          <p:nvPr/>
        </p:nvSpPr>
        <p:spPr>
          <a:xfrm>
            <a:off x="5463799" y="163116"/>
            <a:ext cx="4689305" cy="1200329"/>
          </a:xfrm>
          <a:prstGeom prst="rect">
            <a:avLst/>
          </a:prstGeom>
          <a:blipFill>
            <a:blip r:embed="rId2"/>
            <a:tile tx="0" ty="0" sx="100000" sy="100000" flip="none" algn="tl"/>
          </a:blipFill>
          <a:effectLst>
            <a:glow rad="101600">
              <a:srgbClr val="FAF769">
                <a:alpha val="40000"/>
              </a:srgbClr>
            </a:glow>
            <a:softEdge rad="0"/>
          </a:effectLst>
        </p:spPr>
        <p:txBody>
          <a:bodyPr wrap="square" rtlCol="0">
            <a:spAutoFit/>
          </a:bodyPr>
          <a:lstStyle/>
          <a:p>
            <a:pPr algn="ctr"/>
            <a:r>
              <a:rPr lang="cs-CZ" sz="2400" u="sng" dirty="0">
                <a:solidFill>
                  <a:srgbClr val="CC0099"/>
                </a:solidFill>
                <a:effectLst>
                  <a:outerShdw blurRad="38100" dist="38100" dir="2700000" algn="tl">
                    <a:srgbClr val="000000">
                      <a:alpha val="43137"/>
                    </a:srgbClr>
                  </a:outerShdw>
                </a:effectLst>
                <a:latin typeface="Source Sans Pro Black" panose="020B0803030403020204" pitchFamily="34" charset="0"/>
              </a:rPr>
              <a:t>Milan Plíšek – sekretář SK Štětí k zápasu FK Česky Brod – SK </a:t>
            </a:r>
            <a:r>
              <a:rPr lang="cs-CZ" sz="2400" u="sng" dirty="0" smtClean="0">
                <a:solidFill>
                  <a:srgbClr val="CC0099"/>
                </a:solidFill>
                <a:effectLst>
                  <a:outerShdw blurRad="38100" dist="38100" dir="2700000" algn="tl">
                    <a:srgbClr val="000000">
                      <a:alpha val="43137"/>
                    </a:srgbClr>
                  </a:outerShdw>
                </a:effectLst>
                <a:latin typeface="Source Sans Pro Black" panose="020B0803030403020204" pitchFamily="34" charset="0"/>
              </a:rPr>
              <a:t>Štětí 24.8.2019</a:t>
            </a:r>
            <a:endParaRPr lang="cs-CZ" sz="2400" u="sng" dirty="0">
              <a:solidFill>
                <a:srgbClr val="CC0099"/>
              </a:solidFill>
              <a:effectLst>
                <a:outerShdw blurRad="38100" dist="38100" dir="2700000" algn="tl">
                  <a:srgbClr val="000000">
                    <a:alpha val="43137"/>
                  </a:srgbClr>
                </a:outerShdw>
              </a:effectLst>
              <a:latin typeface="Source Sans Pro Black" panose="020B0803030403020204" pitchFamily="34" charset="0"/>
            </a:endParaRPr>
          </a:p>
        </p:txBody>
      </p:sp>
      <p:pic>
        <p:nvPicPr>
          <p:cNvPr id="2" name="Obrázek 1">
            <a:extLst>
              <a:ext uri="{FF2B5EF4-FFF2-40B4-BE49-F238E27FC236}">
                <a16:creationId xmlns:a16="http://schemas.microsoft.com/office/drawing/2014/main" id="{7108764B-DA91-4213-920C-6C9018FF7CAE}"/>
              </a:ext>
            </a:extLst>
          </p:cNvPr>
          <p:cNvPicPr>
            <a:picLocks noChangeAspect="1"/>
          </p:cNvPicPr>
          <p:nvPr/>
        </p:nvPicPr>
        <p:blipFill>
          <a:blip r:embed="rId3"/>
          <a:stretch>
            <a:fillRect/>
          </a:stretch>
        </p:blipFill>
        <p:spPr>
          <a:xfrm>
            <a:off x="5712705" y="3907532"/>
            <a:ext cx="4076700" cy="2085975"/>
          </a:xfrm>
          <a:prstGeom prst="rect">
            <a:avLst/>
          </a:prstGeom>
          <a:ln w="34925">
            <a:solidFill>
              <a:schemeClr val="accent6">
                <a:lumMod val="60000"/>
                <a:lumOff val="40000"/>
              </a:schemeClr>
            </a:solidFill>
          </a:ln>
        </p:spPr>
      </p:pic>
      <p:sp>
        <p:nvSpPr>
          <p:cNvPr id="5" name="TextovéPole 4">
            <a:extLst>
              <a:ext uri="{FF2B5EF4-FFF2-40B4-BE49-F238E27FC236}">
                <a16:creationId xmlns:a16="http://schemas.microsoft.com/office/drawing/2014/main" id="{894F09B1-C666-45E1-9901-C6089C00175D}"/>
              </a:ext>
            </a:extLst>
          </p:cNvPr>
          <p:cNvSpPr txBox="1"/>
          <p:nvPr/>
        </p:nvSpPr>
        <p:spPr>
          <a:xfrm>
            <a:off x="5776680" y="6139780"/>
            <a:ext cx="3948749" cy="830997"/>
          </a:xfrm>
          <a:prstGeom prst="rect">
            <a:avLst/>
          </a:prstGeom>
          <a:solidFill>
            <a:srgbClr val="CCFF99"/>
          </a:solidFill>
          <a:effectLst>
            <a:glow rad="101600">
              <a:srgbClr val="FFFF66">
                <a:alpha val="40000"/>
              </a:srgbClr>
            </a:glow>
            <a:softEdge rad="241300"/>
          </a:effectLst>
        </p:spPr>
        <p:txBody>
          <a:bodyPr wrap="square" rtlCol="0">
            <a:spAutoFit/>
          </a:bodyPr>
          <a:lstStyle/>
          <a:p>
            <a:pPr algn="ctr"/>
            <a:r>
              <a:rPr lang="cs-CZ" dirty="0">
                <a:latin typeface="Arial Black" panose="020B0A04020102020204" pitchFamily="34" charset="0"/>
              </a:rPr>
              <a:t>Z ARCHIVU:</a:t>
            </a:r>
          </a:p>
          <a:p>
            <a:pPr algn="ctr"/>
            <a:r>
              <a:rPr lang="cs-CZ" dirty="0">
                <a:latin typeface="Arial Black" panose="020B0A04020102020204" pitchFamily="34" charset="0"/>
              </a:rPr>
              <a:t>SK Štětí – SK Český Brod</a:t>
            </a:r>
          </a:p>
          <a:p>
            <a:pPr algn="ctr"/>
            <a:r>
              <a:rPr lang="cs-CZ" dirty="0">
                <a:latin typeface="Arial Black" panose="020B0A04020102020204" pitchFamily="34" charset="0"/>
              </a:rPr>
              <a:t> 26.10.2013 </a:t>
            </a:r>
          </a:p>
          <a:p>
            <a:pPr algn="ctr"/>
            <a:r>
              <a:rPr lang="cs-CZ" dirty="0">
                <a:latin typeface="Arial Black" panose="020B0A04020102020204" pitchFamily="34" charset="0"/>
              </a:rPr>
              <a:t>4:2 </a:t>
            </a:r>
          </a:p>
        </p:txBody>
      </p:sp>
      <p:pic>
        <p:nvPicPr>
          <p:cNvPr id="13" name="Obrázek 12">
            <a:extLst>
              <a:ext uri="{FF2B5EF4-FFF2-40B4-BE49-F238E27FC236}">
                <a16:creationId xmlns:a16="http://schemas.microsoft.com/office/drawing/2014/main" id="{7A7443D6-98A8-4CC2-9D5E-19954026A99E}"/>
              </a:ext>
            </a:extLst>
          </p:cNvPr>
          <p:cNvPicPr>
            <a:picLocks noChangeAspect="1"/>
          </p:cNvPicPr>
          <p:nvPr/>
        </p:nvPicPr>
        <p:blipFill>
          <a:blip r:embed="rId4"/>
          <a:stretch>
            <a:fillRect/>
          </a:stretch>
        </p:blipFill>
        <p:spPr>
          <a:xfrm>
            <a:off x="89552" y="859766"/>
            <a:ext cx="4676037" cy="5785605"/>
          </a:xfrm>
          <a:prstGeom prst="rect">
            <a:avLst/>
          </a:prstGeom>
        </p:spPr>
      </p:pic>
      <p:sp>
        <p:nvSpPr>
          <p:cNvPr id="14" name="TextovéPole 13">
            <a:extLst>
              <a:ext uri="{FF2B5EF4-FFF2-40B4-BE49-F238E27FC236}">
                <a16:creationId xmlns:a16="http://schemas.microsoft.com/office/drawing/2014/main" id="{3A76F359-CBE9-49FF-A2A5-CA86D292B5B4}"/>
              </a:ext>
            </a:extLst>
          </p:cNvPr>
          <p:cNvSpPr txBox="1"/>
          <p:nvPr/>
        </p:nvSpPr>
        <p:spPr>
          <a:xfrm>
            <a:off x="89552" y="139686"/>
            <a:ext cx="4759505" cy="584775"/>
          </a:xfrm>
          <a:prstGeom prst="rect">
            <a:avLst/>
          </a:prstGeom>
          <a:pattFill prst="wdDnDiag">
            <a:fgClr>
              <a:srgbClr val="99FFCC"/>
            </a:fgClr>
            <a:bgClr>
              <a:schemeClr val="bg1"/>
            </a:bgClr>
          </a:pattFill>
          <a:effectLst>
            <a:glow rad="101600">
              <a:srgbClr val="FFFF66">
                <a:alpha val="40000"/>
              </a:srgbClr>
            </a:glow>
            <a:softEdge rad="0"/>
          </a:effectLst>
        </p:spPr>
        <p:txBody>
          <a:bodyPr wrap="square" rtlCol="0">
            <a:spAutoFit/>
          </a:bodyPr>
          <a:lstStyle/>
          <a:p>
            <a:pPr algn="ctr"/>
            <a:r>
              <a:rPr lang="cs-CZ" sz="1600" dirty="0">
                <a:latin typeface="Arial Black" panose="020B0A04020102020204" pitchFamily="34" charset="0"/>
              </a:rPr>
              <a:t>Pokračování SAHARA Vědomice – SK Štětí B 17.8.2019</a:t>
            </a:r>
          </a:p>
        </p:txBody>
      </p:sp>
    </p:spTree>
    <p:extLst>
      <p:ext uri="{BB962C8B-B14F-4D97-AF65-F5344CB8AC3E}">
        <p14:creationId xmlns:p14="http://schemas.microsoft.com/office/powerpoint/2010/main" val="31244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33</a:t>
            </a:r>
          </a:p>
        </p:txBody>
      </p:sp>
      <p:sp>
        <p:nvSpPr>
          <p:cNvPr id="5" name="Obdélník 4"/>
          <p:cNvSpPr/>
          <p:nvPr/>
        </p:nvSpPr>
        <p:spPr>
          <a:xfrm>
            <a:off x="192019" y="2179340"/>
            <a:ext cx="4680520" cy="3385542"/>
          </a:xfrm>
          <a:prstGeom prst="rect">
            <a:avLst/>
          </a:prstGeom>
          <a:solidFill>
            <a:srgbClr val="FFFF00"/>
          </a:solidFill>
          <a:ln w="44450">
            <a:solidFill>
              <a:schemeClr val="accent1">
                <a:alpha val="84000"/>
              </a:schemeClr>
            </a:solidFill>
            <a:prstDash val="lgDash"/>
          </a:ln>
          <a:effectLst>
            <a:softEdge rad="0"/>
          </a:effectLst>
        </p:spPr>
        <p:txBody>
          <a:bodyPr wrap="square">
            <a:spAutoFit/>
          </a:bodyPr>
          <a:lstStyle/>
          <a:p>
            <a:r>
              <a:rPr lang="cs-CZ" sz="2400" u="sng" dirty="0">
                <a:solidFill>
                  <a:schemeClr val="accent6"/>
                </a:solidFill>
                <a:latin typeface="PT Sans"/>
              </a:rPr>
              <a:t>Jiří </a:t>
            </a:r>
            <a:r>
              <a:rPr lang="cs-CZ" sz="2400" u="sng" dirty="0" err="1">
                <a:solidFill>
                  <a:schemeClr val="accent6"/>
                </a:solidFill>
                <a:latin typeface="PT Sans"/>
              </a:rPr>
              <a:t>Ransdorf</a:t>
            </a:r>
            <a:r>
              <a:rPr lang="cs-CZ" sz="2400" u="sng" dirty="0">
                <a:solidFill>
                  <a:schemeClr val="accent6"/>
                </a:solidFill>
                <a:latin typeface="PT Sans"/>
              </a:rPr>
              <a:t> – trenér SK Štětí</a:t>
            </a:r>
          </a:p>
          <a:p>
            <a:pPr algn="just"/>
            <a:r>
              <a:rPr lang="cs-CZ" sz="1400" b="0" dirty="0">
                <a:solidFill>
                  <a:srgbClr val="333333"/>
                </a:solidFill>
              </a:rPr>
              <a:t>Do divize jsme postoupili ze čtvrtého místa. V mančaftu máme spoustu mladých kluků, a i když se v útoku prosadíme, vzadu nám to skřípe a budeme se s tím muset v průběhu sezony nějak poprat. Ačkoliv jsme se domnívali, že s některými mužstvy nebudeme stíhat, tak za tento výkon se stydět nemusíme</a:t>
            </a:r>
          </a:p>
          <a:p>
            <a:r>
              <a:rPr lang="cs-CZ" sz="2200" u="sng" dirty="0">
                <a:solidFill>
                  <a:schemeClr val="accent6"/>
                </a:solidFill>
                <a:latin typeface="PT Sans"/>
              </a:rPr>
              <a:t>Jiří Kafka – trenér SK Český Brod</a:t>
            </a:r>
          </a:p>
          <a:p>
            <a:pPr algn="just"/>
            <a:r>
              <a:rPr lang="cs-CZ" sz="1400" b="0" dirty="0"/>
              <a:t>Vím, že pro fanoušky to byly nervy, soupeři jsme věnovali dva góly a pak to z naší strany byla křeč. Jsem rád, že po krásné akci jsme pak vedení strhli ještě před odchodem do kabin opět na naši stranu a to jsme v závěru mohli ještě navýšit</a:t>
            </a:r>
            <a:endParaRPr lang="cs-CZ" sz="1400" dirty="0"/>
          </a:p>
        </p:txBody>
      </p:sp>
      <p:sp>
        <p:nvSpPr>
          <p:cNvPr id="6" name="TextovéPole 5">
            <a:extLst>
              <a:ext uri="{FF2B5EF4-FFF2-40B4-BE49-F238E27FC236}">
                <a16:creationId xmlns:a16="http://schemas.microsoft.com/office/drawing/2014/main" id="{7932B401-5E95-43F4-83E0-2BC377BD3E88}"/>
              </a:ext>
            </a:extLst>
          </p:cNvPr>
          <p:cNvSpPr txBox="1"/>
          <p:nvPr/>
        </p:nvSpPr>
        <p:spPr>
          <a:xfrm>
            <a:off x="192020" y="135821"/>
            <a:ext cx="4680519" cy="1815882"/>
          </a:xfrm>
          <a:prstGeom prst="rect">
            <a:avLst/>
          </a:prstGeom>
          <a:blipFill>
            <a:blip r:embed="rId2">
              <a:extLst>
                <a:ext uri="{837473B0-CC2E-450A-ABE3-18F120FF3D39}">
                  <a1611:picAttrSrcUrl xmlns:a1611="http://schemas.microsoft.com/office/drawing/2016/11/main" xmlns="" r:id="rId3"/>
                </a:ext>
              </a:extLst>
            </a:blip>
            <a:stretch>
              <a:fillRect/>
            </a:stretch>
          </a:blipFill>
          <a:effectLst>
            <a:softEdge rad="0"/>
          </a:effectLst>
        </p:spPr>
        <p:txBody>
          <a:bodyPr wrap="square" rtlCol="0">
            <a:spAutoFit/>
          </a:bodyPr>
          <a:lstStyle/>
          <a:p>
            <a:pPr algn="ctr"/>
            <a:r>
              <a:rPr lang="cs-CZ" sz="2800" dirty="0">
                <a:solidFill>
                  <a:srgbClr val="008000"/>
                </a:solidFill>
                <a:latin typeface="Cooper Black" panose="0208090404030B020404" pitchFamily="18" charset="0"/>
              </a:rPr>
              <a:t>O hodnocení zápasu v Českém Brodě byli požádáni trenéři obou mužstev</a:t>
            </a:r>
          </a:p>
        </p:txBody>
      </p:sp>
      <p:pic>
        <p:nvPicPr>
          <p:cNvPr id="7" name="Obrázek 6">
            <a:extLst>
              <a:ext uri="{FF2B5EF4-FFF2-40B4-BE49-F238E27FC236}">
                <a16:creationId xmlns:a16="http://schemas.microsoft.com/office/drawing/2014/main" id="{BD4B4D54-C090-43EB-88CB-53EF6AAA86EB}"/>
              </a:ext>
            </a:extLst>
          </p:cNvPr>
          <p:cNvPicPr>
            <a:picLocks noChangeAspect="1"/>
          </p:cNvPicPr>
          <p:nvPr/>
        </p:nvPicPr>
        <p:blipFill>
          <a:blip r:embed="rId4"/>
          <a:stretch>
            <a:fillRect/>
          </a:stretch>
        </p:blipFill>
        <p:spPr>
          <a:xfrm>
            <a:off x="1421784" y="5682129"/>
            <a:ext cx="1294524" cy="1263902"/>
          </a:xfrm>
          <a:prstGeom prst="rect">
            <a:avLst/>
          </a:prstGeom>
        </p:spPr>
      </p:pic>
      <p:sp>
        <p:nvSpPr>
          <p:cNvPr id="11" name="Obdélník 10">
            <a:extLst>
              <a:ext uri="{FF2B5EF4-FFF2-40B4-BE49-F238E27FC236}">
                <a16:creationId xmlns:a16="http://schemas.microsoft.com/office/drawing/2014/main" id="{9AA95E56-CA8D-43AC-A4D5-28629B34C7A9}"/>
              </a:ext>
            </a:extLst>
          </p:cNvPr>
          <p:cNvSpPr/>
          <p:nvPr/>
        </p:nvSpPr>
        <p:spPr>
          <a:xfrm>
            <a:off x="5391791" y="2150764"/>
            <a:ext cx="4689305" cy="4394729"/>
          </a:xfrm>
          <a:prstGeom prst="rect">
            <a:avLst/>
          </a:prstGeom>
        </p:spPr>
        <p:txBody>
          <a:bodyPr wrap="square">
            <a:spAutoFit/>
          </a:bodyPr>
          <a:lstStyle/>
          <a:p>
            <a:pPr algn="ctr">
              <a:lnSpc>
                <a:spcPct val="107000"/>
              </a:lnSpc>
              <a:spcAft>
                <a:spcPts val="0"/>
              </a:spcAft>
            </a:pPr>
            <a:r>
              <a:rPr lang="cs-CZ" sz="1600" dirty="0">
                <a:highlight>
                  <a:srgbClr val="00FF00"/>
                </a:highlight>
                <a:latin typeface="Arial Black" panose="020B0A04020102020204" pitchFamily="34" charset="0"/>
                <a:ea typeface="Calibri" panose="020F0502020204030204" pitchFamily="34" charset="0"/>
                <a:cs typeface="Arial" panose="020B0604020202020204" pitchFamily="34" charset="0"/>
              </a:rPr>
              <a:t>SK SAHARA Vědomice-SK Štětí B</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dirty="0">
                <a:highlight>
                  <a:srgbClr val="00FF00"/>
                </a:highlight>
                <a:latin typeface="Arial Black" panose="020B0A04020102020204" pitchFamily="34" charset="0"/>
                <a:ea typeface="Calibri" panose="020F0502020204030204" pitchFamily="34" charset="0"/>
                <a:cs typeface="Arial" panose="020B0604020202020204" pitchFamily="34" charset="0"/>
              </a:rPr>
              <a:t>8:2(5:1)     17.8.2019 13. kolo 1. hrané</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Úvodní vystoupení B mužstva dospělých jako nováčka III. Třídy bylo na programu ve Vědomích v hezkém fotbalovém prostředí, kde má svůj stánek místní klub SAHARA. Jak se bude utkání vyvíjet a které mužstvo bude mít navrch bylo, jak už to před 1. kolem soutěží  bývá tajenkou a byli jsme zvědavi, jak se naše mužstvo ve vyšší soutěži uvede. Letní příprava nebyla zrovna ukázková, na druhou stranu jsme odjeli se 3 hráči, kteří jsou na soupisce A mužstva.  Jen co hlavní rozhodčí zkušený Miroslav Horáček poprvé písknul, tak se začal směrem na naší branku valit jeden smrtící útok za druhým.   Obranná činnost neexistovala a tak když během prvních 8 minut postupovaly Vědomice hned 3x úplně sami na naši branku a pokaždé cíl minuly, tak to vypadalo, jakoby nad nám držel ochrannou ruku fotbalový pánbůh. Potvrdila to  vzápětí i 10. minuta, kdy se šikovně v pokutovém území domácích uvolnil Filip Podhorský a do vedení 1:0 šlo naopak naše mužstvo. Kdo by se domníval, že teď už to bude dobré, v obraně se srovnáme a utkání dostaneme pod kontrolu, tak byl během minuty vyveden z omylu a po gólu Davida Bláži to bylo 1:1.  Neuběhlo ani 5 minut a obrana opět připomínala cedník, kterým snadno proklouzl Dominik Špicar a zavěsil na 2:1. V 18. minutě dokončil dokonalý obrat v zápase gólem na 3:1 Jan Chládek. Domácí převzali otěže zápasu do svých rukou a na</a:t>
            </a:r>
            <a:r>
              <a:rPr lang="cs-CZ" sz="1000" b="0" dirty="0">
                <a:latin typeface="Arial" panose="020B0604020202020204" pitchFamily="34" charset="0"/>
                <a:ea typeface="Calibri" panose="020F0502020204030204" pitchFamily="34" charset="0"/>
                <a:cs typeface="Arial" panose="020B0604020202020204" pitchFamily="34" charset="0"/>
              </a:rPr>
              <a:t>jít protizbraň se nám nedařilo. Určitou naději ještě v 1. poločase na obrat jsme</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8068E855-2C7C-4DB1-BBC5-51D621AEAABC}"/>
              </a:ext>
            </a:extLst>
          </p:cNvPr>
          <p:cNvSpPr txBox="1"/>
          <p:nvPr/>
        </p:nvSpPr>
        <p:spPr>
          <a:xfrm>
            <a:off x="5463799" y="135821"/>
            <a:ext cx="4689305" cy="1938992"/>
          </a:xfrm>
          <a:prstGeom prst="rect">
            <a:avLst/>
          </a:prstGeom>
          <a:blipFill>
            <a:blip r:embed="rId5"/>
            <a:tile tx="0" ty="0" sx="100000" sy="100000" flip="none" algn="tl"/>
          </a:blipFill>
          <a:effectLst>
            <a:glow rad="101600">
              <a:srgbClr val="FFFF66">
                <a:alpha val="40000"/>
              </a:srgbClr>
            </a:glow>
            <a:softEdge rad="241300"/>
          </a:effectLst>
        </p:spPr>
        <p:txBody>
          <a:bodyPr wrap="square" rtlCol="0">
            <a:spAutoFit/>
          </a:bodyPr>
          <a:lstStyle/>
          <a:p>
            <a:pPr algn="ctr"/>
            <a:r>
              <a:rPr lang="cs-CZ" sz="3000" dirty="0">
                <a:latin typeface="Arial Black" panose="020B0A04020102020204" pitchFamily="34" charset="0"/>
              </a:rPr>
              <a:t>B mužstvo dospělých v 1. zápase III. Třídy vyfasovalo krutou lekci</a:t>
            </a:r>
          </a:p>
        </p:txBody>
      </p:sp>
      <p:cxnSp>
        <p:nvCxnSpPr>
          <p:cNvPr id="13" name="Přímá spojnice se šipkou 12">
            <a:extLst>
              <a:ext uri="{FF2B5EF4-FFF2-40B4-BE49-F238E27FC236}">
                <a16:creationId xmlns:a16="http://schemas.microsoft.com/office/drawing/2014/main" id="{3F64A462-33D5-47ED-A852-61C18A3C77BA}"/>
              </a:ext>
            </a:extLst>
          </p:cNvPr>
          <p:cNvCxnSpPr/>
          <p:nvPr/>
        </p:nvCxnSpPr>
        <p:spPr bwMode="auto">
          <a:xfrm>
            <a:off x="8059962" y="6914984"/>
            <a:ext cx="1368152"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pic>
        <p:nvPicPr>
          <p:cNvPr id="14" name="Obrázek 13">
            <a:extLst>
              <a:ext uri="{FF2B5EF4-FFF2-40B4-BE49-F238E27FC236}">
                <a16:creationId xmlns:a16="http://schemas.microsoft.com/office/drawing/2014/main" id="{3D3A3BE7-383D-4124-9B04-3ACBAC883626}"/>
              </a:ext>
            </a:extLst>
          </p:cNvPr>
          <p:cNvPicPr>
            <a:picLocks noChangeAspect="1"/>
          </p:cNvPicPr>
          <p:nvPr/>
        </p:nvPicPr>
        <p:blipFill>
          <a:blip r:embed="rId6"/>
          <a:stretch>
            <a:fillRect/>
          </a:stretch>
        </p:blipFill>
        <p:spPr>
          <a:xfrm>
            <a:off x="5679325" y="6597018"/>
            <a:ext cx="687140" cy="514624"/>
          </a:xfrm>
          <a:prstGeom prst="rect">
            <a:avLst/>
          </a:prstGeom>
        </p:spPr>
      </p:pic>
    </p:spTree>
    <p:extLst>
      <p:ext uri="{BB962C8B-B14F-4D97-AF65-F5344CB8AC3E}">
        <p14:creationId xmlns:p14="http://schemas.microsoft.com/office/powerpoint/2010/main" val="36919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32</a:t>
            </a:r>
          </a:p>
        </p:txBody>
      </p:sp>
      <p:sp>
        <p:nvSpPr>
          <p:cNvPr id="10" name="TextovéPole 9"/>
          <p:cNvSpPr txBox="1"/>
          <p:nvPr/>
        </p:nvSpPr>
        <p:spPr>
          <a:xfrm>
            <a:off x="7848848" y="6931868"/>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13" name="TextovéPole 12">
            <a:extLst>
              <a:ext uri="{FF2B5EF4-FFF2-40B4-BE49-F238E27FC236}">
                <a16:creationId xmlns:a16="http://schemas.microsoft.com/office/drawing/2014/main" id="{1031D827-63EF-4AAE-A799-44448D746BB5}"/>
              </a:ext>
            </a:extLst>
          </p:cNvPr>
          <p:cNvSpPr txBox="1"/>
          <p:nvPr/>
        </p:nvSpPr>
        <p:spPr>
          <a:xfrm>
            <a:off x="5439342" y="649456"/>
            <a:ext cx="4680520" cy="5940088"/>
          </a:xfrm>
          <a:prstGeom prst="rect">
            <a:avLst/>
          </a:prstGeom>
          <a:solidFill>
            <a:schemeClr val="bg1">
              <a:lumMod val="85000"/>
              <a:alpha val="71000"/>
            </a:schemeClr>
          </a:solidFill>
          <a:ln w="38100">
            <a:solidFill>
              <a:srgbClr val="FF0000"/>
            </a:solidFill>
            <a:prstDash val="sysDash"/>
          </a:ln>
          <a:effectLst>
            <a:softEdge rad="0"/>
          </a:effectLst>
        </p:spPr>
        <p:txBody>
          <a:bodyPr wrap="square" rtlCol="0">
            <a:spAutoFit/>
          </a:bodyPr>
          <a:lstStyle/>
          <a:p>
            <a:pPr algn="ctr"/>
            <a:r>
              <a:rPr lang="cs-CZ" sz="1600" dirty="0">
                <a:solidFill>
                  <a:srgbClr val="006600"/>
                </a:solidFill>
                <a:latin typeface="Arial" panose="020B0604020202020204" pitchFamily="34" charset="0"/>
                <a:cs typeface="Arial" panose="020B0604020202020204" pitchFamily="34" charset="0"/>
              </a:rPr>
              <a:t>SK Kladno - Aritma Praha 0:1(0:1)</a:t>
            </a:r>
          </a:p>
          <a:p>
            <a:pPr algn="just"/>
            <a:r>
              <a:rPr lang="cs-CZ" sz="1100" dirty="0">
                <a:solidFill>
                  <a:srgbClr val="0000CC"/>
                </a:solidFill>
                <a:latin typeface="Arial" panose="020B0604020202020204" pitchFamily="34" charset="0"/>
                <a:cs typeface="Arial" panose="020B0604020202020204" pitchFamily="34" charset="0"/>
              </a:rPr>
              <a:t>Kladno zůstává i nadále bez bodu. Šance sice mělo, ale ani jednu nezvládlo. Naopak hosté mají po 3 utkáních plný bodový zisk.</a:t>
            </a:r>
          </a:p>
          <a:p>
            <a:pPr algn="ctr"/>
            <a:r>
              <a:rPr lang="cs-CZ" sz="1600" dirty="0">
                <a:solidFill>
                  <a:srgbClr val="006600"/>
                </a:solidFill>
                <a:latin typeface="Arial" panose="020B0604020202020204" pitchFamily="34" charset="0"/>
                <a:cs typeface="Arial" panose="020B0604020202020204" pitchFamily="34" charset="0"/>
              </a:rPr>
              <a:t>TJ TATRAN Rakovník - FK ,Olympie Březová </a:t>
            </a:r>
            <a:r>
              <a:rPr lang="cs-CZ" sz="1600" dirty="0">
                <a:solidFill>
                  <a:srgbClr val="008000"/>
                </a:solidFill>
                <a:latin typeface="Arial" panose="020B0604020202020204" pitchFamily="34" charset="0"/>
                <a:cs typeface="Arial" panose="020B0604020202020204" pitchFamily="34" charset="0"/>
              </a:rPr>
              <a:t>2:3 (1:2)</a:t>
            </a:r>
          </a:p>
          <a:p>
            <a:pPr algn="just"/>
            <a:r>
              <a:rPr lang="cs-CZ" sz="1100" dirty="0">
                <a:solidFill>
                  <a:srgbClr val="0000CC"/>
                </a:solidFill>
                <a:latin typeface="Arial" panose="020B0604020202020204" pitchFamily="34" charset="0"/>
                <a:cs typeface="Arial" panose="020B0604020202020204" pitchFamily="34" charset="0"/>
              </a:rPr>
              <a:t>domácí rychle vedli, ale stejně tak o vedení rychle přišli. Ve 2. poločase  tlačili chtěli vyrovnat, al místo toho inkasovali. Druhá domácí porážka Rakovníka</a:t>
            </a:r>
            <a:r>
              <a:rPr lang="cs-CZ" dirty="0">
                <a:solidFill>
                  <a:srgbClr val="0000CC"/>
                </a:solidFill>
                <a:latin typeface="Arial" panose="020B0604020202020204" pitchFamily="34" charset="0"/>
                <a:cs typeface="Arial" panose="020B0604020202020204" pitchFamily="34" charset="0"/>
              </a:rPr>
              <a:t>.</a:t>
            </a:r>
          </a:p>
          <a:p>
            <a:pPr algn="ctr"/>
            <a:r>
              <a:rPr lang="cs-CZ" sz="1600" dirty="0">
                <a:solidFill>
                  <a:srgbClr val="006600"/>
                </a:solidFill>
                <a:latin typeface="Arial" panose="020B0604020202020204" pitchFamily="34" charset="0"/>
                <a:cs typeface="Arial" panose="020B0604020202020204" pitchFamily="34" charset="0"/>
              </a:rPr>
              <a:t>FK Baník Souš - FK Neratovice 1:0(1:0)</a:t>
            </a:r>
          </a:p>
          <a:p>
            <a:pPr algn="just"/>
            <a:r>
              <a:rPr lang="cs-CZ" sz="1100" dirty="0">
                <a:solidFill>
                  <a:srgbClr val="0000CC"/>
                </a:solidFill>
                <a:latin typeface="Arial" panose="020B0604020202020204" pitchFamily="34" charset="0"/>
                <a:cs typeface="Arial" panose="020B0604020202020204" pitchFamily="34" charset="0"/>
              </a:rPr>
              <a:t>trenér Neratovic Tomáš Staněk litoval šancí, které jeho svěřenci zahodili.  Rozhodla jediná branka Jana Kopty ze závěru 1. poločasu.</a:t>
            </a:r>
          </a:p>
          <a:p>
            <a:pPr algn="ctr" fontAlgn="ctr"/>
            <a:r>
              <a:rPr lang="cs-CZ" sz="1600" dirty="0">
                <a:solidFill>
                  <a:srgbClr val="006600"/>
                </a:solidFill>
                <a:latin typeface="Arial" panose="020B0604020202020204" pitchFamily="34" charset="0"/>
                <a:cs typeface="Arial" panose="020B0604020202020204" pitchFamily="34" charset="0"/>
              </a:rPr>
              <a:t>FK Ostrov   - SK Slaný  3:4 PK(3:3)</a:t>
            </a:r>
          </a:p>
          <a:p>
            <a:pPr algn="just" fontAlgn="ctr"/>
            <a:r>
              <a:rPr lang="cs-CZ" sz="1100" dirty="0">
                <a:solidFill>
                  <a:srgbClr val="0000CC"/>
                </a:solidFill>
                <a:latin typeface="Arial" panose="020B0604020202020204" pitchFamily="34" charset="0"/>
                <a:cs typeface="Arial" panose="020B0604020202020204" pitchFamily="34" charset="0"/>
              </a:rPr>
              <a:t>hosté vedli již o 2 branky, ale o náskok přišli. I tak byl trenér Slaného Milan </a:t>
            </a:r>
            <a:r>
              <a:rPr lang="cs-CZ" sz="1100" dirty="0" err="1">
                <a:solidFill>
                  <a:srgbClr val="0000CC"/>
                </a:solidFill>
                <a:latin typeface="Arial" panose="020B0604020202020204" pitchFamily="34" charset="0"/>
                <a:cs typeface="Arial" panose="020B0604020202020204" pitchFamily="34" charset="0"/>
              </a:rPr>
              <a:t>Šůr</a:t>
            </a:r>
            <a:r>
              <a:rPr lang="cs-CZ" sz="1100" dirty="0">
                <a:solidFill>
                  <a:srgbClr val="0000CC"/>
                </a:solidFill>
                <a:latin typeface="Arial" panose="020B0604020202020204" pitchFamily="34" charset="0"/>
                <a:cs typeface="Arial" panose="020B0604020202020204" pitchFamily="34" charset="0"/>
              </a:rPr>
              <a:t> se 2 body spokojen. Pro domácího brankáře letěl v závěru poločas vrtulník. </a:t>
            </a:r>
          </a:p>
          <a:p>
            <a:pPr algn="ctr" fontAlgn="ctr"/>
            <a:r>
              <a:rPr lang="cs-CZ" sz="1600" dirty="0">
                <a:solidFill>
                  <a:srgbClr val="006600"/>
                </a:solidFill>
                <a:latin typeface="Arial" panose="020B0604020202020204" pitchFamily="34" charset="0"/>
                <a:cs typeface="Arial" panose="020B0604020202020204" pitchFamily="34" charset="0"/>
              </a:rPr>
              <a:t>FK Arsenal Česká Lípa - FC CHOMUTOV 2:1 PK (1:0) </a:t>
            </a:r>
          </a:p>
          <a:p>
            <a:pPr algn="just" fontAlgn="ctr"/>
            <a:r>
              <a:rPr lang="cs-CZ" sz="1100" dirty="0">
                <a:solidFill>
                  <a:srgbClr val="0000CC"/>
                </a:solidFill>
                <a:latin typeface="Arial" panose="020B0604020202020204" pitchFamily="34" charset="0"/>
                <a:cs typeface="Arial" panose="020B0604020202020204" pitchFamily="34" charset="0"/>
              </a:rPr>
              <a:t>Česká Lípa přišla o vítězství 2 minuty před koncem. Na  1:1 vyrovnal </a:t>
            </a:r>
            <a:r>
              <a:rPr lang="cs-CZ" sz="1100" dirty="0" err="1">
                <a:solidFill>
                  <a:srgbClr val="0000CC"/>
                </a:solidFill>
                <a:latin typeface="Arial" panose="020B0604020202020204" pitchFamily="34" charset="0"/>
                <a:cs typeface="Arial" panose="020B0604020202020204" pitchFamily="34" charset="0"/>
              </a:rPr>
              <a:t>Edis</a:t>
            </a:r>
            <a:r>
              <a:rPr lang="cs-CZ" sz="1100" dirty="0">
                <a:solidFill>
                  <a:srgbClr val="0000CC"/>
                </a:solidFill>
                <a:latin typeface="Arial" panose="020B0604020202020204" pitchFamily="34" charset="0"/>
                <a:cs typeface="Arial" panose="020B0604020202020204" pitchFamily="34" charset="0"/>
              </a:rPr>
              <a:t> </a:t>
            </a:r>
            <a:r>
              <a:rPr lang="cs-CZ" sz="1100" dirty="0" err="1">
                <a:solidFill>
                  <a:srgbClr val="0000CC"/>
                </a:solidFill>
                <a:latin typeface="Arial" panose="020B0604020202020204" pitchFamily="34" charset="0"/>
                <a:cs typeface="Arial" panose="020B0604020202020204" pitchFamily="34" charset="0"/>
              </a:rPr>
              <a:t>Mušovič</a:t>
            </a:r>
            <a:r>
              <a:rPr lang="cs-CZ" sz="1100" dirty="0">
                <a:solidFill>
                  <a:srgbClr val="0000CC"/>
                </a:solidFill>
                <a:latin typeface="Arial" panose="020B0604020202020204" pitchFamily="34" charset="0"/>
                <a:cs typeface="Arial" panose="020B0604020202020204" pitchFamily="34" charset="0"/>
              </a:rPr>
              <a:t>.</a:t>
            </a:r>
          </a:p>
          <a:p>
            <a:pPr algn="ctr" fontAlgn="ctr"/>
            <a:r>
              <a:rPr lang="cs-CZ" sz="1600" dirty="0">
                <a:solidFill>
                  <a:srgbClr val="006600"/>
                </a:solidFill>
                <a:latin typeface="Arial" panose="020B0604020202020204" pitchFamily="34" charset="0"/>
                <a:cs typeface="Arial" panose="020B0604020202020204" pitchFamily="34" charset="0"/>
              </a:rPr>
              <a:t>SK Český Brod - SK Štětí  3:2(3:2)</a:t>
            </a:r>
          </a:p>
          <a:p>
            <a:pPr algn="just" fontAlgn="ctr"/>
            <a:r>
              <a:rPr lang="cs-CZ" sz="1100" dirty="0">
                <a:solidFill>
                  <a:srgbClr val="0000CC"/>
                </a:solidFill>
                <a:latin typeface="Arial" panose="020B0604020202020204" pitchFamily="34" charset="0"/>
                <a:cs typeface="Arial" panose="020B0604020202020204" pitchFamily="34" charset="0"/>
              </a:rPr>
              <a:t>domácí rychle vedli 2:0, ale stejně tak rychle o vedení přišli. V závěru poločasu šli ale znova do vedení. Ve 2. poločase bylo utkání zcela otevřené a Český Brod byl nakonec rád za hubené vítězství.</a:t>
            </a:r>
          </a:p>
          <a:p>
            <a:pPr algn="ctr" fontAlgn="ctr"/>
            <a:r>
              <a:rPr lang="cs-CZ" sz="1600" dirty="0">
                <a:solidFill>
                  <a:srgbClr val="0000CC"/>
                </a:solidFill>
                <a:latin typeface="Arial" panose="020B0604020202020204" pitchFamily="34" charset="0"/>
                <a:cs typeface="Arial" panose="020B0604020202020204" pitchFamily="34" charset="0"/>
              </a:rPr>
              <a:t> </a:t>
            </a:r>
            <a:r>
              <a:rPr lang="cs-CZ" sz="1600" dirty="0">
                <a:solidFill>
                  <a:srgbClr val="006600"/>
                </a:solidFill>
                <a:latin typeface="Arial" panose="020B0604020202020204" pitchFamily="34" charset="0"/>
                <a:cs typeface="Arial" panose="020B0604020202020204" pitchFamily="34" charset="0"/>
              </a:rPr>
              <a:t>MFK Dobříš - FK Brandýs </a:t>
            </a:r>
            <a:r>
              <a:rPr lang="cs-CZ" sz="1600" dirty="0" err="1">
                <a:solidFill>
                  <a:srgbClr val="006600"/>
                </a:solidFill>
                <a:latin typeface="Arial" panose="020B0604020202020204" pitchFamily="34" charset="0"/>
                <a:cs typeface="Arial" panose="020B0604020202020204" pitchFamily="34" charset="0"/>
              </a:rPr>
              <a:t>n.L.</a:t>
            </a:r>
            <a:r>
              <a:rPr lang="cs-CZ" sz="1600" dirty="0">
                <a:solidFill>
                  <a:srgbClr val="006600"/>
                </a:solidFill>
                <a:latin typeface="Arial" panose="020B0604020202020204" pitchFamily="34" charset="0"/>
                <a:cs typeface="Arial" panose="020B0604020202020204" pitchFamily="34" charset="0"/>
              </a:rPr>
              <a:t> 0:2(0:1)</a:t>
            </a:r>
          </a:p>
          <a:p>
            <a:pPr algn="just" fontAlgn="ctr"/>
            <a:r>
              <a:rPr lang="cs-CZ" sz="1100" dirty="0">
                <a:solidFill>
                  <a:srgbClr val="0000CC"/>
                </a:solidFill>
                <a:latin typeface="Arial" panose="020B0604020202020204" pitchFamily="34" charset="0"/>
                <a:cs typeface="Arial" panose="020B0604020202020204" pitchFamily="34" charset="0"/>
              </a:rPr>
              <a:t>Dobříš ani ve 3. zápase nevstřelila branku</a:t>
            </a:r>
          </a:p>
          <a:p>
            <a:pPr algn="ctr" fontAlgn="ctr"/>
            <a:r>
              <a:rPr lang="cs-CZ" sz="1600" dirty="0">
                <a:solidFill>
                  <a:srgbClr val="006600"/>
                </a:solidFill>
                <a:latin typeface="Arial" panose="020B0604020202020204" pitchFamily="34" charset="0"/>
                <a:cs typeface="Arial" panose="020B0604020202020204" pitchFamily="34" charset="0"/>
              </a:rPr>
              <a:t>FK Meteor Praha - FK SEKO Louny  1:0(0:0)</a:t>
            </a:r>
          </a:p>
          <a:p>
            <a:pPr algn="just" fontAlgn="ctr"/>
            <a:r>
              <a:rPr lang="cs-CZ" sz="1100" dirty="0">
                <a:solidFill>
                  <a:srgbClr val="0000CC"/>
                </a:solidFill>
                <a:latin typeface="Arial" panose="020B0604020202020204" pitchFamily="34" charset="0"/>
                <a:cs typeface="Arial" panose="020B0604020202020204" pitchFamily="34" charset="0"/>
              </a:rPr>
              <a:t>jediná branka zápasu padla v 59. minutě a z penalty ji vstřelil domácí Vojtěch Kostka.</a:t>
            </a:r>
          </a:p>
        </p:txBody>
      </p:sp>
      <p:sp>
        <p:nvSpPr>
          <p:cNvPr id="14" name="TextovéPole 13">
            <a:extLst>
              <a:ext uri="{FF2B5EF4-FFF2-40B4-BE49-F238E27FC236}">
                <a16:creationId xmlns:a16="http://schemas.microsoft.com/office/drawing/2014/main" id="{0ADB47C8-E2E7-4207-919A-3225E82F48BC}"/>
              </a:ext>
            </a:extLst>
          </p:cNvPr>
          <p:cNvSpPr txBox="1"/>
          <p:nvPr/>
        </p:nvSpPr>
        <p:spPr>
          <a:xfrm>
            <a:off x="5439342" y="91688"/>
            <a:ext cx="4680519" cy="400110"/>
          </a:xfrm>
          <a:prstGeom prst="rect">
            <a:avLst/>
          </a:prstGeom>
          <a:blipFill>
            <a:blip r:embed="rId2">
              <a:extLst>
                <a:ext uri="{837473B0-CC2E-450A-ABE3-18F120FF3D39}">
                  <a1611:picAttrSrcUrl xmlns:a1611="http://schemas.microsoft.com/office/drawing/2016/11/main" xmlns="" r:id="rId3"/>
                </a:ext>
              </a:extLst>
            </a:blip>
            <a:stretch>
              <a:fillRect/>
            </a:stretch>
          </a:blipFill>
          <a:effectLst>
            <a:softEdge rad="0"/>
          </a:effectLst>
        </p:spPr>
        <p:txBody>
          <a:bodyPr wrap="square" rtlCol="0">
            <a:spAutoFit/>
          </a:bodyPr>
          <a:lstStyle/>
          <a:p>
            <a:pPr algn="ctr"/>
            <a:r>
              <a:rPr lang="cs-CZ" sz="2000" dirty="0">
                <a:solidFill>
                  <a:srgbClr val="990033"/>
                </a:solidFill>
                <a:latin typeface="Arial Black" panose="020B0A04020102020204" pitchFamily="34" charset="0"/>
              </a:rPr>
              <a:t>3. kolo Divize B 24.-25.2019</a:t>
            </a:r>
          </a:p>
        </p:txBody>
      </p:sp>
      <p:pic>
        <p:nvPicPr>
          <p:cNvPr id="7" name="Obrázek 6">
            <a:extLst>
              <a:ext uri="{FF2B5EF4-FFF2-40B4-BE49-F238E27FC236}">
                <a16:creationId xmlns:a16="http://schemas.microsoft.com/office/drawing/2014/main" id="{C7A283DD-DBE8-49E0-A4E5-E0750AD7D75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flipH="1">
            <a:off x="6624712" y="6615236"/>
            <a:ext cx="604664" cy="604664"/>
          </a:xfrm>
          <a:prstGeom prst="rect">
            <a:avLst/>
          </a:prstGeom>
        </p:spPr>
      </p:pic>
      <p:sp>
        <p:nvSpPr>
          <p:cNvPr id="15" name="Obdélník 14">
            <a:extLst>
              <a:ext uri="{FF2B5EF4-FFF2-40B4-BE49-F238E27FC236}">
                <a16:creationId xmlns:a16="http://schemas.microsoft.com/office/drawing/2014/main" id="{5435F57C-0BF6-4778-9DBE-6B2EFF1AA01E}"/>
              </a:ext>
            </a:extLst>
          </p:cNvPr>
          <p:cNvSpPr/>
          <p:nvPr/>
        </p:nvSpPr>
        <p:spPr>
          <a:xfrm>
            <a:off x="153254" y="654365"/>
            <a:ext cx="4506843" cy="4932000"/>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Luboš Uřídil mezi 3 tyčemi. Aktivně hrající soupeř se ale před přestávkou vyrovnávacího gólu přeci jenom dočkal. Jiří Trutnovský, pro upřesnění junior, našel před opuštěnou brankou Jana  Fibicha a bylo to 1:1. Brzo po změně stran se  k nám obrátila smůla. Rozhodčí proti nám nařídil hodně přísný volný přímý kop z něhož vypálil Martin Trojánek. Trefil břevno a od něj směřoval míč do zad brankáře a pak zpátky do sítě. Radost hostů byla velká. Branka na 2:1 je také uklidnila a  dění na hrací ploše začali kontrolovat. V 55. minutě jsme se nestačili vrátit a toho využil Antonín </a:t>
            </a:r>
            <a:r>
              <a:rPr lang="cs-CZ" sz="1100" b="0" dirty="0" err="1">
                <a:latin typeface="Arial" panose="020B0604020202020204" pitchFamily="34" charset="0"/>
                <a:ea typeface="Calibri" panose="020F0502020204030204" pitchFamily="34" charset="0"/>
                <a:cs typeface="Arial" panose="020B0604020202020204" pitchFamily="34" charset="0"/>
              </a:rPr>
              <a:t>Vejl</a:t>
            </a:r>
            <a:r>
              <a:rPr lang="cs-CZ" sz="1100" b="0" dirty="0">
                <a:latin typeface="Arial" panose="020B0604020202020204" pitchFamily="34" charset="0"/>
                <a:ea typeface="Calibri" panose="020F0502020204030204" pitchFamily="34" charset="0"/>
                <a:cs typeface="Arial" panose="020B0604020202020204" pitchFamily="34" charset="0"/>
              </a:rPr>
              <a:t> k brance na 3:1. Naše hra neměla tempo, chyběla kombinace a branku soupeře jsme prakticky neohrozili až na pár pokusů, které končily na vedlejším poli. V 63. minutě se branky dočkal i Jiří Trutnovský, který zůstal úplně sám před brankářem, a i když jeho hlavička mířila přímo doprostřed branky, kde stál brankář , tak z toho byla branka na 4:1, protože míč proklouzl mezi rukavicemi, jako kdyby byly něčím namazané.  Aspoň snížit nepříznivý výsledek zkoušel Tomáš Danč z volného přímého kopu, ale trefil jen zeď. Zápas skončil a Polepy se mohly zaslouženě radovat. Byly </a:t>
            </a:r>
            <a:r>
              <a:rPr lang="cs-CZ" sz="1100" b="0" dirty="0" err="1">
                <a:latin typeface="Arial" panose="020B0604020202020204" pitchFamily="34" charset="0"/>
                <a:ea typeface="Calibri" panose="020F0502020204030204" pitchFamily="34" charset="0"/>
                <a:cs typeface="Arial" panose="020B0604020202020204" pitchFamily="34" charset="0"/>
              </a:rPr>
              <a:t>fotbalovějším</a:t>
            </a:r>
            <a:r>
              <a:rPr lang="cs-CZ" sz="1100" b="0" dirty="0">
                <a:latin typeface="Arial" panose="020B0604020202020204" pitchFamily="34" charset="0"/>
                <a:ea typeface="Calibri" panose="020F0502020204030204" pitchFamily="34" charset="0"/>
                <a:cs typeface="Arial" panose="020B0604020202020204" pitchFamily="34" charset="0"/>
              </a:rPr>
              <a:t> týmem, kombinačně nás přehrávaly a střeleckých příležitostí si také vypracovaly více. V sobotu 31.8.2019 jedeme do </a:t>
            </a:r>
            <a:r>
              <a:rPr lang="cs-CZ" sz="1100" b="0" dirty="0" err="1">
                <a:latin typeface="Arial" panose="020B0604020202020204" pitchFamily="34" charset="0"/>
                <a:ea typeface="Calibri" panose="020F0502020204030204" pitchFamily="34" charset="0"/>
                <a:cs typeface="Arial" panose="020B0604020202020204" pitchFamily="34" charset="0"/>
              </a:rPr>
              <a:t>Klenče</a:t>
            </a:r>
            <a:r>
              <a:rPr lang="cs-CZ" sz="1100" b="0" dirty="0">
                <a:latin typeface="Arial" panose="020B0604020202020204" pitchFamily="34" charset="0"/>
                <a:ea typeface="Calibri" panose="020F0502020204030204" pitchFamily="34" charset="0"/>
                <a:cs typeface="Arial" panose="020B0604020202020204" pitchFamily="34" charset="0"/>
              </a:rPr>
              <a:t>, kde nás v 17:00 čeká utkání proti mužstvu, které zatím získalo 2 body.</a:t>
            </a: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L.Brzek</a:t>
            </a:r>
            <a:r>
              <a:rPr lang="cs-CZ" sz="11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L.Uřídil-V.Guzy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J.Prieložný</a:t>
            </a:r>
            <a:r>
              <a:rPr lang="cs-CZ" sz="1100" b="0" dirty="0">
                <a:latin typeface="Arial" panose="020B0604020202020204" pitchFamily="34" charset="0"/>
                <a:ea typeface="Calibri" panose="020F0502020204030204" pitchFamily="34" charset="0"/>
                <a:cs typeface="Arial" panose="020B0604020202020204" pitchFamily="34" charset="0"/>
              </a:rPr>
              <a:t>(25.J.Daniluk), </a:t>
            </a:r>
            <a:r>
              <a:rPr lang="cs-CZ" sz="1100" b="0" dirty="0" err="1">
                <a:latin typeface="Arial" panose="020B0604020202020204" pitchFamily="34" charset="0"/>
                <a:ea typeface="Calibri" panose="020F0502020204030204" pitchFamily="34" charset="0"/>
                <a:cs typeface="Arial" panose="020B0604020202020204" pitchFamily="34" charset="0"/>
              </a:rPr>
              <a:t>T.Danč</a:t>
            </a:r>
            <a:r>
              <a:rPr lang="cs-CZ" sz="1100" b="0" dirty="0">
                <a:latin typeface="Arial" panose="020B0604020202020204" pitchFamily="34" charset="0"/>
                <a:ea typeface="Calibri" panose="020F0502020204030204" pitchFamily="34" charset="0"/>
                <a:cs typeface="Arial" panose="020B0604020202020204" pitchFamily="34" charset="0"/>
              </a:rPr>
              <a:t>(83.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R.Šíma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J.Tichý-Š.Vála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L.Brzek</a:t>
            </a:r>
            <a:r>
              <a:rPr lang="cs-CZ" sz="1100" b="0" dirty="0">
                <a:latin typeface="Arial" panose="020B0604020202020204" pitchFamily="34" charset="0"/>
                <a:ea typeface="Calibri" panose="020F0502020204030204" pitchFamily="34" charset="0"/>
                <a:cs typeface="Arial" panose="020B0604020202020204" pitchFamily="34" charset="0"/>
              </a:rPr>
              <a:t>(85.P.Střihavka),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F.Podhorský</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J.Pilař-J.Horáček</a:t>
            </a:r>
            <a:r>
              <a:rPr lang="cs-CZ" sz="1100" b="0" dirty="0">
                <a:latin typeface="Arial" panose="020B0604020202020204" pitchFamily="34" charset="0"/>
                <a:ea typeface="Calibri" panose="020F0502020204030204" pitchFamily="34" charset="0"/>
                <a:cs typeface="Arial" panose="020B0604020202020204" pitchFamily="34" charset="0"/>
              </a:rPr>
              <a:t>(75.D.Ivanič), </a:t>
            </a:r>
            <a:r>
              <a:rPr lang="cs-CZ" sz="1100" b="0" dirty="0" err="1">
                <a:latin typeface="Arial" panose="020B0604020202020204" pitchFamily="34" charset="0"/>
                <a:ea typeface="Calibri" panose="020F0502020204030204" pitchFamily="34" charset="0"/>
                <a:cs typeface="Arial" panose="020B0604020202020204" pitchFamily="34" charset="0"/>
              </a:rPr>
              <a:t>P.Minárik</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P.Minárik</a:t>
            </a:r>
            <a:r>
              <a:rPr lang="cs-CZ" sz="1100" b="0" dirty="0">
                <a:latin typeface="Arial" panose="020B0604020202020204" pitchFamily="34" charset="0"/>
                <a:ea typeface="Calibri" panose="020F0502020204030204" pitchFamily="34" charset="0"/>
                <a:cs typeface="Arial" panose="020B0604020202020204" pitchFamily="34" charset="0"/>
              </a:rPr>
              <a:t> sen. </a:t>
            </a:r>
            <a:r>
              <a:rPr lang="cs-CZ" sz="1100" b="0" u="sng" dirty="0">
                <a:latin typeface="Arial" panose="020B0604020202020204" pitchFamily="34" charset="0"/>
                <a:ea typeface="Calibri" panose="020F0502020204030204" pitchFamily="34" charset="0"/>
                <a:cs typeface="Arial" panose="020B0604020202020204" pitchFamily="34" charset="0"/>
              </a:rPr>
              <a:t>Vedoucí: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V.Švancar</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Patrik Jansa       </a:t>
            </a:r>
          </a:p>
        </p:txBody>
      </p:sp>
      <p:sp>
        <p:nvSpPr>
          <p:cNvPr id="16" name="TextovéPole 15">
            <a:extLst>
              <a:ext uri="{FF2B5EF4-FFF2-40B4-BE49-F238E27FC236}">
                <a16:creationId xmlns:a16="http://schemas.microsoft.com/office/drawing/2014/main" id="{D845E9DD-BA5C-4E27-9BD0-603CA4DF230E}"/>
              </a:ext>
            </a:extLst>
          </p:cNvPr>
          <p:cNvSpPr txBox="1"/>
          <p:nvPr/>
        </p:nvSpPr>
        <p:spPr>
          <a:xfrm>
            <a:off x="105226" y="214799"/>
            <a:ext cx="4602900" cy="276999"/>
          </a:xfrm>
          <a:prstGeom prst="rect">
            <a:avLst/>
          </a:prstGeom>
          <a:blipFill>
            <a:blip r:embed="rId6"/>
            <a:tile tx="0" ty="0" sx="100000" sy="100000" flip="none" algn="tl"/>
          </a:blipFill>
          <a:effectLst>
            <a:softEdge rad="0"/>
          </a:effectLst>
        </p:spPr>
        <p:txBody>
          <a:bodyPr wrap="square" rtlCol="0">
            <a:spAutoFit/>
          </a:bodyPr>
          <a:lstStyle/>
          <a:p>
            <a:pPr algn="ctr"/>
            <a:r>
              <a:rPr lang="cs-CZ" dirty="0">
                <a:solidFill>
                  <a:srgbClr val="003399"/>
                </a:solidFill>
                <a:latin typeface="Arial Black" panose="020B0A04020102020204" pitchFamily="34" charset="0"/>
              </a:rPr>
              <a:t>Pokračování SK Štětí B – FK Polepy 25.8.2019 </a:t>
            </a:r>
          </a:p>
        </p:txBody>
      </p:sp>
      <p:pic>
        <p:nvPicPr>
          <p:cNvPr id="17" name="Obrázek 16">
            <a:extLst>
              <a:ext uri="{FF2B5EF4-FFF2-40B4-BE49-F238E27FC236}">
                <a16:creationId xmlns:a16="http://schemas.microsoft.com/office/drawing/2014/main" id="{3C376907-7C0F-4C91-BE1D-5F0C4CDB4A16}"/>
              </a:ext>
            </a:extLst>
          </p:cNvPr>
          <p:cNvPicPr>
            <a:picLocks noChangeAspect="1"/>
          </p:cNvPicPr>
          <p:nvPr/>
        </p:nvPicPr>
        <p:blipFill>
          <a:blip r:embed="rId7"/>
          <a:stretch>
            <a:fillRect/>
          </a:stretch>
        </p:blipFill>
        <p:spPr>
          <a:xfrm>
            <a:off x="1971822" y="5464365"/>
            <a:ext cx="1252166" cy="1402803"/>
          </a:xfrm>
          <a:prstGeom prst="rect">
            <a:avLst/>
          </a:prstGeom>
        </p:spPr>
      </p:pic>
    </p:spTree>
    <p:extLst>
      <p:ext uri="{BB962C8B-B14F-4D97-AF65-F5344CB8AC3E}">
        <p14:creationId xmlns:p14="http://schemas.microsoft.com/office/powerpoint/2010/main" val="827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31</a:t>
            </a:r>
          </a:p>
        </p:txBody>
      </p:sp>
      <p:graphicFrame>
        <p:nvGraphicFramePr>
          <p:cNvPr id="5" name="Tabulka 4"/>
          <p:cNvGraphicFramePr>
            <a:graphicFrameLocks noGrp="1"/>
          </p:cNvGraphicFramePr>
          <p:nvPr>
            <p:extLst>
              <p:ext uri="{D42A27DB-BD31-4B8C-83A1-F6EECF244321}">
                <p14:modId xmlns:p14="http://schemas.microsoft.com/office/powerpoint/2010/main" val="2813207948"/>
              </p:ext>
            </p:extLst>
          </p:nvPr>
        </p:nvGraphicFramePr>
        <p:xfrm>
          <a:off x="135137" y="3619512"/>
          <a:ext cx="4716522" cy="3326519"/>
        </p:xfrm>
        <a:graphic>
          <a:graphicData uri="http://schemas.openxmlformats.org/drawingml/2006/table">
            <a:tbl>
              <a:tblPr/>
              <a:tblGrid>
                <a:gridCol w="220141">
                  <a:extLst>
                    <a:ext uri="{9D8B030D-6E8A-4147-A177-3AD203B41FA5}">
                      <a16:colId xmlns:a16="http://schemas.microsoft.com/office/drawing/2014/main" val="1365664889"/>
                    </a:ext>
                  </a:extLst>
                </a:gridCol>
                <a:gridCol w="418268">
                  <a:extLst>
                    <a:ext uri="{9D8B030D-6E8A-4147-A177-3AD203B41FA5}">
                      <a16:colId xmlns:a16="http://schemas.microsoft.com/office/drawing/2014/main" val="1169964365"/>
                    </a:ext>
                  </a:extLst>
                </a:gridCol>
                <a:gridCol w="1345612">
                  <a:extLst>
                    <a:ext uri="{9D8B030D-6E8A-4147-A177-3AD203B41FA5}">
                      <a16:colId xmlns:a16="http://schemas.microsoft.com/office/drawing/2014/main" val="4166259494"/>
                    </a:ext>
                  </a:extLst>
                </a:gridCol>
                <a:gridCol w="352226">
                  <a:extLst>
                    <a:ext uri="{9D8B030D-6E8A-4147-A177-3AD203B41FA5}">
                      <a16:colId xmlns:a16="http://schemas.microsoft.com/office/drawing/2014/main" val="4276074154"/>
                    </a:ext>
                  </a:extLst>
                </a:gridCol>
                <a:gridCol w="341219">
                  <a:extLst>
                    <a:ext uri="{9D8B030D-6E8A-4147-A177-3AD203B41FA5}">
                      <a16:colId xmlns:a16="http://schemas.microsoft.com/office/drawing/2014/main" val="542965684"/>
                    </a:ext>
                  </a:extLst>
                </a:gridCol>
                <a:gridCol w="220141">
                  <a:extLst>
                    <a:ext uri="{9D8B030D-6E8A-4147-A177-3AD203B41FA5}">
                      <a16:colId xmlns:a16="http://schemas.microsoft.com/office/drawing/2014/main" val="2225271389"/>
                    </a:ext>
                  </a:extLst>
                </a:gridCol>
                <a:gridCol w="418268">
                  <a:extLst>
                    <a:ext uri="{9D8B030D-6E8A-4147-A177-3AD203B41FA5}">
                      <a16:colId xmlns:a16="http://schemas.microsoft.com/office/drawing/2014/main" val="10288398"/>
                    </a:ext>
                  </a:extLst>
                </a:gridCol>
                <a:gridCol w="220141">
                  <a:extLst>
                    <a:ext uri="{9D8B030D-6E8A-4147-A177-3AD203B41FA5}">
                      <a16:colId xmlns:a16="http://schemas.microsoft.com/office/drawing/2014/main" val="1519924011"/>
                    </a:ext>
                  </a:extLst>
                </a:gridCol>
                <a:gridCol w="550352">
                  <a:extLst>
                    <a:ext uri="{9D8B030D-6E8A-4147-A177-3AD203B41FA5}">
                      <a16:colId xmlns:a16="http://schemas.microsoft.com/office/drawing/2014/main" val="2535506755"/>
                    </a:ext>
                  </a:extLst>
                </a:gridCol>
                <a:gridCol w="354978">
                  <a:extLst>
                    <a:ext uri="{9D8B030D-6E8A-4147-A177-3AD203B41FA5}">
                      <a16:colId xmlns:a16="http://schemas.microsoft.com/office/drawing/2014/main" val="3354259144"/>
                    </a:ext>
                  </a:extLst>
                </a:gridCol>
                <a:gridCol w="275176">
                  <a:extLst>
                    <a:ext uri="{9D8B030D-6E8A-4147-A177-3AD203B41FA5}">
                      <a16:colId xmlns:a16="http://schemas.microsoft.com/office/drawing/2014/main" val="302199984"/>
                    </a:ext>
                  </a:extLst>
                </a:gridCol>
              </a:tblGrid>
              <a:tr h="86321">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19003084"/>
                  </a:ext>
                </a:extLst>
              </a:tr>
              <a:tr h="100348">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100" b="1" i="0" u="none" strike="noStrike">
                          <a:solidFill>
                            <a:srgbClr val="0000CC"/>
                          </a:solidFill>
                          <a:effectLst/>
                          <a:latin typeface="Calibri" panose="020F0502020204030204" pitchFamily="34" charset="0"/>
                        </a:rPr>
                        <a:t>Divize dospělých 2019-2020 po 3 kole </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53687916"/>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SK Český Brod</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10663607"/>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SK Aritma Praha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762548466"/>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Brandýs </a:t>
                      </a:r>
                      <a:r>
                        <a:rPr lang="cs-CZ" sz="1000" b="1" i="0" u="none" strike="noStrike" dirty="0" err="1">
                          <a:solidFill>
                            <a:srgbClr val="000000"/>
                          </a:solidFill>
                          <a:effectLst/>
                          <a:latin typeface="Arial" panose="020B0604020202020204" pitchFamily="34" charset="0"/>
                        </a:rPr>
                        <a:t>n.L.</a:t>
                      </a:r>
                      <a:endParaRPr lang="cs-CZ" sz="10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40694231"/>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Olympie Březová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64636583"/>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Baník Souš</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117191781"/>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FC Chomutov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60189546"/>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SK Slaný</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86833400"/>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Ostrov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204242686"/>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Neratovice</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20481597"/>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Meteor Praha VIII,</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67083556"/>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Tatran</a:t>
                      </a:r>
                      <a:r>
                        <a:rPr lang="cs-CZ" sz="1000" b="1" i="0" u="none" strike="noStrike" dirty="0">
                          <a:solidFill>
                            <a:srgbClr val="000000"/>
                          </a:solidFill>
                          <a:effectLst/>
                          <a:latin typeface="Arial" panose="020B0604020202020204" pitchFamily="34" charset="0"/>
                        </a:rPr>
                        <a:t> Rakovník</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984360516"/>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Arsenal Česká Lípa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04677560"/>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MFK Dobříš</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0:4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524008677"/>
                  </a:ext>
                </a:extLst>
              </a:tr>
              <a:tr h="17803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SEKO Louny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815220407"/>
                  </a:ext>
                </a:extLst>
              </a:tr>
              <a:tr h="9171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SK Kladno</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888416126"/>
                  </a:ext>
                </a:extLst>
              </a:tr>
              <a:tr h="10898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FF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FF0000"/>
                          </a:solidFill>
                          <a:effectLst/>
                          <a:latin typeface="Arial" panose="020B0604020202020204" pitchFamily="34" charset="0"/>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5:10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708101307"/>
                  </a:ext>
                </a:extLst>
              </a:tr>
              <a:tr h="86321">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344219607"/>
                  </a:ext>
                </a:extLst>
              </a:tr>
            </a:tbl>
          </a:graphicData>
        </a:graphic>
      </p:graphicFrame>
      <p:sp>
        <p:nvSpPr>
          <p:cNvPr id="4" name="TextovéPole 3">
            <a:extLst>
              <a:ext uri="{FF2B5EF4-FFF2-40B4-BE49-F238E27FC236}">
                <a16:creationId xmlns:a16="http://schemas.microsoft.com/office/drawing/2014/main" id="{FE3ED246-4B2D-4AC9-9B8C-17F8EA7B028F}"/>
              </a:ext>
            </a:extLst>
          </p:cNvPr>
          <p:cNvSpPr txBox="1"/>
          <p:nvPr/>
        </p:nvSpPr>
        <p:spPr>
          <a:xfrm>
            <a:off x="104199" y="1529762"/>
            <a:ext cx="4690582" cy="2031325"/>
          </a:xfrm>
          <a:prstGeom prst="rect">
            <a:avLst/>
          </a:prstGeom>
          <a:solidFill>
            <a:srgbClr val="CCFF99"/>
          </a:solidFill>
          <a:effectLst>
            <a:softEdge rad="0"/>
          </a:effectLst>
        </p:spPr>
        <p:txBody>
          <a:bodyPr wrap="square" rtlCol="0">
            <a:spAutoFit/>
          </a:bodyPr>
          <a:lstStyle/>
          <a:p>
            <a:pPr algn="just"/>
            <a:r>
              <a:rPr lang="cs-CZ" sz="1400" dirty="0">
                <a:latin typeface="Bookman Old Style" panose="02050604050505020204" pitchFamily="18" charset="0"/>
              </a:rPr>
              <a:t>Divizní tabulka po 3 kolech už mnohé napovídá. Všechno zatím vyhrál Český Brod a Aritma, která společně s Březovou ještě neinkasovala. Špatně si nevede nováček ze Slaného, který prohrál jen doma s Českým Brodem. Ostatní nováčci Česká Lípa, Louny a Štětí si zatím moc dobře nevedou body potřebují jako sůl. Překvapením je nulový zisk Kladna. Dobříš má na 13. místě 2 body, ale gól také nevstřelila. </a:t>
            </a:r>
          </a:p>
        </p:txBody>
      </p:sp>
      <p:sp>
        <p:nvSpPr>
          <p:cNvPr id="6" name="TextovéPole 5">
            <a:extLst>
              <a:ext uri="{FF2B5EF4-FFF2-40B4-BE49-F238E27FC236}">
                <a16:creationId xmlns:a16="http://schemas.microsoft.com/office/drawing/2014/main" id="{8F565C39-9A5B-41F1-A732-22A080B07976}"/>
              </a:ext>
            </a:extLst>
          </p:cNvPr>
          <p:cNvSpPr txBox="1"/>
          <p:nvPr/>
        </p:nvSpPr>
        <p:spPr>
          <a:xfrm>
            <a:off x="180120" y="158115"/>
            <a:ext cx="4689616" cy="1154162"/>
          </a:xfrm>
          <a:prstGeom prst="rect">
            <a:avLst/>
          </a:prstGeom>
          <a:pattFill prst="dashUpDiag">
            <a:fgClr>
              <a:srgbClr val="99FFCC"/>
            </a:fgClr>
            <a:bgClr>
              <a:schemeClr val="bg1"/>
            </a:bgClr>
          </a:pattFill>
          <a:effectLst>
            <a:softEdge rad="0"/>
          </a:effectLst>
        </p:spPr>
        <p:txBody>
          <a:bodyPr wrap="square" rtlCol="0">
            <a:spAutoFit/>
          </a:bodyPr>
          <a:lstStyle/>
          <a:p>
            <a:pPr algn="ctr"/>
            <a:r>
              <a:rPr lang="cs-CZ" sz="2300" dirty="0">
                <a:solidFill>
                  <a:srgbClr val="FF0000"/>
                </a:solidFill>
                <a:latin typeface="Arial Black" panose="020B0A04020102020204" pitchFamily="34" charset="0"/>
              </a:rPr>
              <a:t>Mužstva divizní skupiny B se začínají bodově oddělovat</a:t>
            </a:r>
          </a:p>
        </p:txBody>
      </p:sp>
      <p:sp>
        <p:nvSpPr>
          <p:cNvPr id="11" name="Obdélník 10">
            <a:extLst>
              <a:ext uri="{FF2B5EF4-FFF2-40B4-BE49-F238E27FC236}">
                <a16:creationId xmlns:a16="http://schemas.microsoft.com/office/drawing/2014/main" id="{66DD3A50-55CA-414C-94B3-F6A930EA40C2}"/>
              </a:ext>
            </a:extLst>
          </p:cNvPr>
          <p:cNvSpPr/>
          <p:nvPr/>
        </p:nvSpPr>
        <p:spPr>
          <a:xfrm>
            <a:off x="5616576" y="2291214"/>
            <a:ext cx="4680520" cy="4656980"/>
          </a:xfrm>
          <a:prstGeom prst="rect">
            <a:avLst/>
          </a:prstGeom>
        </p:spPr>
        <p:txBody>
          <a:bodyPr wrap="square">
            <a:spAutoFit/>
          </a:bodyPr>
          <a:lstStyle/>
          <a:p>
            <a:pPr algn="ctr">
              <a:lnSpc>
                <a:spcPct val="107000"/>
              </a:lnSpc>
              <a:spcAft>
                <a:spcPts val="0"/>
              </a:spcAft>
            </a:pP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 B – FK Polepy</a:t>
            </a:r>
            <a:endParaRPr lang="cs-CZ" dirty="0">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1:4(1:1)     </a:t>
            </a:r>
            <a:r>
              <a:rPr lang="cs-CZ" sz="1400" dirty="0">
                <a:highlight>
                  <a:srgbClr val="00FF00"/>
                </a:highlight>
                <a:latin typeface="Arial Black" panose="020B0A04020102020204" pitchFamily="34" charset="0"/>
                <a:ea typeface="Calibri" panose="020F0502020204030204" pitchFamily="34" charset="0"/>
                <a:cs typeface="Arial" panose="020B0604020202020204" pitchFamily="34" charset="0"/>
              </a:rPr>
              <a:t>2</a:t>
            </a:r>
            <a:r>
              <a:rPr lang="cs-CZ" sz="1000" dirty="0">
                <a:highlight>
                  <a:srgbClr val="00FF00"/>
                </a:highlight>
                <a:latin typeface="Arial Black" panose="020B0A04020102020204" pitchFamily="34" charset="0"/>
                <a:ea typeface="Calibri" panose="020F0502020204030204" pitchFamily="34" charset="0"/>
                <a:cs typeface="Arial" panose="020B0604020202020204" pitchFamily="34" charset="0"/>
              </a:rPr>
              <a:t>.</a:t>
            </a:r>
            <a:r>
              <a:rPr lang="cs-CZ" sz="1100" dirty="0">
                <a:highlight>
                  <a:srgbClr val="00FF00"/>
                </a:highlight>
                <a:latin typeface="Arial Black" panose="020B0A04020102020204" pitchFamily="34" charset="0"/>
                <a:ea typeface="Calibri" panose="020F0502020204030204" pitchFamily="34" charset="0"/>
                <a:cs typeface="Arial" panose="020B0604020202020204" pitchFamily="34" charset="0"/>
              </a:rPr>
              <a:t>hrané kolo 25.8.2019  III. Třída</a:t>
            </a:r>
            <a:endParaRPr lang="cs-CZ" dirty="0">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Po těžkém debaklu, který vyfasovalo B mužstvo dospělých před týdnem ve Vědomicích, přivítalo v neděli odpoledne za přítomnosti téměř stovky diváků další těžký tým FK Polepy, v jehož sestavě se to bývalými hráči SK Štětí jenom hemží. Složení našeho mužstva bylo velmi pestré. Doplnili ho i 2 hráči A mužstva, kteří v sobotu na hřiště v Českém Brodě nevyběhli, ale i dorostenci, pro které je zase zapojení do kategorie dospělých určitě dobrou zkušeností. Všichni přítomní byli zvědavi jak se zápas bude vyvíjet a kdo bude mít navrch. Začátek přinesl v 9. minutě volný přímý kop našeho týmu, který si vzal na starost Tomáš Danč a z poměrně velké vzdálenosti pohladil břevno. Těžko říct zda Stanislav Procházka v brance balón kontroloval. Ve 13. minutě už jsme se ale radovali. Až příliš snadno se na hranicí malého vápna dostal k zakončení Lukáš Brzek a přivedl naši jedenáctku do vedení 1:0. Důležitý moment celého utkání se odehrál ve 25. minutě, kdy právě jedna z posil z A týmu Jan </a:t>
            </a:r>
            <a:r>
              <a:rPr lang="cs-CZ" sz="1100" b="0" dirty="0" err="1">
                <a:latin typeface="Arial" panose="020B0604020202020204" pitchFamily="34" charset="0"/>
                <a:ea typeface="Calibri" panose="020F0502020204030204" pitchFamily="34" charset="0"/>
                <a:cs typeface="Arial" panose="020B0604020202020204" pitchFamily="34" charset="0"/>
              </a:rPr>
              <a:t>Prieložný</a:t>
            </a:r>
            <a:r>
              <a:rPr lang="cs-CZ" sz="1100" b="0" dirty="0">
                <a:latin typeface="Arial" panose="020B0604020202020204" pitchFamily="34" charset="0"/>
                <a:ea typeface="Calibri" panose="020F0502020204030204" pitchFamily="34" charset="0"/>
                <a:cs typeface="Arial" panose="020B0604020202020204" pitchFamily="34" charset="0"/>
              </a:rPr>
              <a:t>, který jistil zadní řady, obdržel žlutou kartu a pro jistotu vystřídal, aby později nevyfasoval druhou. Na obranné hře Štětí to bylo hned znát. Polepy zahrávaly 2 volné přímé kopy z poměrně výhodného postavení a největší šanci si vypracovaly ve 33. minutě, ale Luboš Uřídil v naší brance zázračně chytil. Filip Podhorský na druhém konci hřiště pálil z dálky, ale stejně tak jako ještě snad 2x v další průběhu zápasu, vysoko přestřelil. Ve 38. minutě už se zdálo, že bude vyrovnáno, ale tutovku Martina Trojánka opět zmařil</a:t>
            </a:r>
          </a:p>
        </p:txBody>
      </p:sp>
      <p:cxnSp>
        <p:nvCxnSpPr>
          <p:cNvPr id="12" name="Přímá spojnice se šipkou 11">
            <a:extLst>
              <a:ext uri="{FF2B5EF4-FFF2-40B4-BE49-F238E27FC236}">
                <a16:creationId xmlns:a16="http://schemas.microsoft.com/office/drawing/2014/main" id="{C1EAF9F5-70DA-4F1D-BBA3-4E425D069A58}"/>
              </a:ext>
            </a:extLst>
          </p:cNvPr>
          <p:cNvCxnSpPr/>
          <p:nvPr/>
        </p:nvCxnSpPr>
        <p:spPr bwMode="auto">
          <a:xfrm>
            <a:off x="8424888" y="6959886"/>
            <a:ext cx="1368152"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13" name="TextovéPole 12">
            <a:extLst>
              <a:ext uri="{FF2B5EF4-FFF2-40B4-BE49-F238E27FC236}">
                <a16:creationId xmlns:a16="http://schemas.microsoft.com/office/drawing/2014/main" id="{1C969177-DED5-44F7-A0D7-9DBA65E0CB38}"/>
              </a:ext>
            </a:extLst>
          </p:cNvPr>
          <p:cNvSpPr txBox="1"/>
          <p:nvPr/>
        </p:nvSpPr>
        <p:spPr>
          <a:xfrm>
            <a:off x="5649818" y="0"/>
            <a:ext cx="4575270" cy="2123658"/>
          </a:xfrm>
          <a:prstGeom prst="rect">
            <a:avLst/>
          </a:prstGeom>
          <a:solidFill>
            <a:schemeClr val="accent1">
              <a:lumMod val="40000"/>
              <a:lumOff val="60000"/>
            </a:schemeClr>
          </a:solidFill>
          <a:effectLst>
            <a:outerShdw blurRad="50800" dist="38100" dir="5400000" algn="t" rotWithShape="0">
              <a:srgbClr val="FFFF00">
                <a:alpha val="40000"/>
              </a:srgbClr>
            </a:outerShdw>
            <a:softEdge rad="495300"/>
          </a:effectLst>
        </p:spPr>
        <p:txBody>
          <a:bodyPr wrap="square" rtlCol="0">
            <a:spAutoFit/>
          </a:bodyPr>
          <a:lstStyle/>
          <a:p>
            <a:pPr algn="ctr"/>
            <a:r>
              <a:rPr lang="cs-CZ" sz="2200" dirty="0">
                <a:solidFill>
                  <a:srgbClr val="0000FF"/>
                </a:solidFill>
                <a:latin typeface="Georgia Pro Semibold" panose="02040702050405020303" pitchFamily="18" charset="0"/>
              </a:rPr>
              <a:t>B Mužstvo dospělých se sice dostalo do vedení, ale  hosté v závěru 1. půle vyrovnali, a  když na začátku 2. části přidali další gól, tak už jsme se na odpor nezmohli</a:t>
            </a:r>
          </a:p>
        </p:txBody>
      </p:sp>
    </p:spTree>
    <p:extLst>
      <p:ext uri="{BB962C8B-B14F-4D97-AF65-F5344CB8AC3E}">
        <p14:creationId xmlns:p14="http://schemas.microsoft.com/office/powerpoint/2010/main" val="245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30</a:t>
            </a:r>
          </a:p>
        </p:txBody>
      </p:sp>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8" name="Obdélník 7"/>
          <p:cNvSpPr/>
          <p:nvPr/>
        </p:nvSpPr>
        <p:spPr>
          <a:xfrm>
            <a:off x="5400576" y="2567952"/>
            <a:ext cx="4752528" cy="4307589"/>
          </a:xfrm>
          <a:prstGeom prst="rect">
            <a:avLst/>
          </a:prstGeom>
        </p:spPr>
        <p:txBody>
          <a:bodyPr wrap="square">
            <a:spAutoFit/>
          </a:bodyPr>
          <a:lstStyle/>
          <a:p>
            <a:pPr algn="ctr">
              <a:lnSpc>
                <a:spcPct val="107000"/>
              </a:lnSpc>
              <a:spcAft>
                <a:spcPts val="0"/>
              </a:spcAft>
            </a:pP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Štětí-TJ </a:t>
            </a:r>
            <a:r>
              <a:rPr lang="cs-CZ" sz="1800" dirty="0" err="1">
                <a:highlight>
                  <a:srgbClr val="00FF00"/>
                </a:highlight>
                <a:latin typeface="Arial Black" panose="020B0A04020102020204" pitchFamily="34" charset="0"/>
                <a:ea typeface="Calibri" panose="020F0502020204030204" pitchFamily="34" charset="0"/>
                <a:cs typeface="Arial" panose="020B0604020202020204" pitchFamily="34" charset="0"/>
              </a:rPr>
              <a:t>Tatran</a:t>
            </a: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 Rakovník</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2:3(0:2)    17.10.2019    2. 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Málokdo z diváků, když odcházel po posledním mistrovském zápase mužstva dospělých v loňském ročníku ze stadionu ve Štětí po výhře na Srbicemi gólem v 96. minutě, asi počítal s tím, že za 2 měsíce půjde na stejné místo na divizní utkání. Stalo se to skutečností a 17. srpna jsme byli všichni zvědavi, jak dopadne první domácí vystoupení v této soutěži. Byl to již druhý zápas, v tom prvním před týdnem jsme možná i dost nešťastně prohráli v Souši 4:1. Spousta neproměněných šancí a 2 penalty nařízené proti našemu celku. Rakovník se loni zachraňoval na poslední chvíli a v 1. kole stejně, jako náš tým prohrál. V očekávání bylo, že na soupeře vlétneme a pokusíme rychle získat výhodu gólu, ale na hřišti se do 15. minuty hrálo podle přesně obrácených not. Už ve 4. minutě se až příliš snadno dostal před brankáře Martina Jelínka Petr Kučera a pohotovým zakončením se zasloužil o vedení hostů 1:0. O minutu později dostal prostor k hlavičce Vladimír Hradecký a jen včasný přesun gólmana na druhou stranu branky nás uchránil od všeho zlého. V 10. minutě měli hosté výhodu dalšího rohu, ale tentokrát už jsme se zaskočit nenechali. Stále jsme se hledali a ne a ne najít svoji tvář. Toho soupeř dokázal také ve 13. minutě náležitě využít. Hned 2 hráči v našem pokutovém území zůstali nehlídáni. Střelu Petra Kučery stačil ještě Martin Jelínek zlikvidovat, ale s dorážkou Petra Junka na 2:0 už nic dělat nemohl.  Byl to pro nás docela šok prohrávat takto rychle. Pomalu jsme se ale začali probírat z letargie a se střelou Jiřího Neumana v 17. minutě z poměrně velké dálky měl hostující brankář velké starosti. Zahrávali jsme i několik rohů a ten nejnebezpečnější se urodil ve 31. minutě. Hlavička Jiřího </a:t>
            </a:r>
            <a:r>
              <a:rPr lang="cs-CZ" sz="1000" b="0" dirty="0" err="1">
                <a:latin typeface="Arial" panose="020B0604020202020204" pitchFamily="34" charset="0"/>
                <a:ea typeface="Calibri" panose="020F0502020204030204" pitchFamily="34" charset="0"/>
                <a:cs typeface="Arial" panose="020B0604020202020204" pitchFamily="34" charset="0"/>
              </a:rPr>
              <a:t>Ransdorfa</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ovéPole 8"/>
          <p:cNvSpPr txBox="1"/>
          <p:nvPr/>
        </p:nvSpPr>
        <p:spPr>
          <a:xfrm>
            <a:off x="5328568" y="163116"/>
            <a:ext cx="4752528" cy="2308324"/>
          </a:xfrm>
          <a:prstGeom prst="rect">
            <a:avLst/>
          </a:prstGeom>
          <a:solidFill>
            <a:srgbClr val="00CCFF"/>
          </a:solid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lgDashDotDot"/>
          </a:ln>
          <a:effectLst>
            <a:innerShdw blurRad="114300" dist="1828800">
              <a:schemeClr val="accent3">
                <a:lumMod val="85000"/>
              </a:schemeClr>
            </a:innerShdw>
            <a:softEdge rad="228600"/>
          </a:effectLst>
        </p:spPr>
        <p:txBody>
          <a:bodyPr wrap="square" rtlCol="0">
            <a:spAutoFit/>
          </a:bodyPr>
          <a:lstStyle/>
          <a:p>
            <a:pPr algn="ctr"/>
            <a:r>
              <a:rPr lang="cs-CZ" sz="2400" dirty="0">
                <a:solidFill>
                  <a:srgbClr val="990000"/>
                </a:solidFill>
                <a:latin typeface="Arial Black" panose="020B0A04020102020204" pitchFamily="34" charset="0"/>
              </a:rPr>
              <a:t>Stály proti sobě mužstva, která v 1. kole nebodovala. Nezvládli jsme 1 poločas a ve 2., i když jsme dotahovali, tak to na body nestačilo </a:t>
            </a:r>
          </a:p>
        </p:txBody>
      </p:sp>
      <p:graphicFrame>
        <p:nvGraphicFramePr>
          <p:cNvPr id="12" name="Tabulka 11">
            <a:extLst>
              <a:ext uri="{FF2B5EF4-FFF2-40B4-BE49-F238E27FC236}">
                <a16:creationId xmlns:a16="http://schemas.microsoft.com/office/drawing/2014/main" id="{66E6CE48-9A01-402B-8EC6-079589DB6DBB}"/>
              </a:ext>
            </a:extLst>
          </p:cNvPr>
          <p:cNvGraphicFramePr>
            <a:graphicFrameLocks noGrp="1"/>
          </p:cNvGraphicFramePr>
          <p:nvPr>
            <p:extLst>
              <p:ext uri="{D42A27DB-BD31-4B8C-83A1-F6EECF244321}">
                <p14:modId xmlns:p14="http://schemas.microsoft.com/office/powerpoint/2010/main" val="4184499822"/>
              </p:ext>
            </p:extLst>
          </p:nvPr>
        </p:nvGraphicFramePr>
        <p:xfrm>
          <a:off x="143992" y="114956"/>
          <a:ext cx="4752529" cy="3173175"/>
        </p:xfrm>
        <a:graphic>
          <a:graphicData uri="http://schemas.openxmlformats.org/drawingml/2006/table">
            <a:tbl>
              <a:tblPr/>
              <a:tblGrid>
                <a:gridCol w="867602">
                  <a:extLst>
                    <a:ext uri="{9D8B030D-6E8A-4147-A177-3AD203B41FA5}">
                      <a16:colId xmlns:a16="http://schemas.microsoft.com/office/drawing/2014/main" val="2805742059"/>
                    </a:ext>
                  </a:extLst>
                </a:gridCol>
                <a:gridCol w="1378522">
                  <a:extLst>
                    <a:ext uri="{9D8B030D-6E8A-4147-A177-3AD203B41FA5}">
                      <a16:colId xmlns:a16="http://schemas.microsoft.com/office/drawing/2014/main" val="576582866"/>
                    </a:ext>
                  </a:extLst>
                </a:gridCol>
                <a:gridCol w="1397803">
                  <a:extLst>
                    <a:ext uri="{9D8B030D-6E8A-4147-A177-3AD203B41FA5}">
                      <a16:colId xmlns:a16="http://schemas.microsoft.com/office/drawing/2014/main" val="1067722372"/>
                    </a:ext>
                  </a:extLst>
                </a:gridCol>
                <a:gridCol w="1108602">
                  <a:extLst>
                    <a:ext uri="{9D8B030D-6E8A-4147-A177-3AD203B41FA5}">
                      <a16:colId xmlns:a16="http://schemas.microsoft.com/office/drawing/2014/main" val="614624366"/>
                    </a:ext>
                  </a:extLst>
                </a:gridCol>
              </a:tblGrid>
              <a:tr h="443502">
                <a:tc gridSpan="4">
                  <a:txBody>
                    <a:bodyPr/>
                    <a:lstStyle/>
                    <a:p>
                      <a:pPr algn="ctr" fontAlgn="ctr"/>
                      <a:r>
                        <a:rPr lang="cs-CZ" sz="1600" b="1" i="0" u="none" strike="noStrike">
                          <a:solidFill>
                            <a:srgbClr val="000000"/>
                          </a:solidFill>
                          <a:effectLst/>
                          <a:latin typeface="Arial Black" panose="020B0A04020102020204" pitchFamily="34" charset="0"/>
                        </a:rPr>
                        <a:t>Výsledky 1. kola okresního přeboru starších žáků</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D6DCE4"/>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02251328"/>
                  </a:ext>
                </a:extLst>
              </a:tr>
              <a:tr h="232272">
                <a:tc>
                  <a:txBody>
                    <a:bodyPr/>
                    <a:lstStyle/>
                    <a:p>
                      <a:pPr algn="ctr" fontAlgn="ctr"/>
                      <a:r>
                        <a:rPr lang="cs-CZ" sz="1100" b="0" i="0" u="none" strike="noStrike" dirty="0">
                          <a:solidFill>
                            <a:srgbClr val="000000"/>
                          </a:solidFill>
                          <a:effectLst/>
                          <a:latin typeface="Georgia Pro Cond Black" panose="02040A06050405020203" pitchFamily="18" charset="0"/>
                        </a:rPr>
                        <a:t>24.08.2019</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33"/>
                    </a:solidFill>
                  </a:tcPr>
                </a:tc>
                <a:tc>
                  <a:txBody>
                    <a:bodyPr/>
                    <a:lstStyle/>
                    <a:p>
                      <a:pPr algn="ctr" fontAlgn="ctr"/>
                      <a:r>
                        <a:rPr lang="cs-CZ" sz="1100" b="0" i="0" u="none" strike="noStrike">
                          <a:solidFill>
                            <a:srgbClr val="000000"/>
                          </a:solidFill>
                          <a:effectLst/>
                          <a:latin typeface="Georgia Pro Cond Black" panose="02040A06050405020203" pitchFamily="18" charset="0"/>
                        </a:rPr>
                        <a:t>TJ Sokol Hoštka</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33"/>
                    </a:solidFill>
                  </a:tcPr>
                </a:tc>
                <a:tc>
                  <a:txBody>
                    <a:bodyPr/>
                    <a:lstStyle/>
                    <a:p>
                      <a:pPr algn="ctr" fontAlgn="ctr"/>
                      <a:r>
                        <a:rPr lang="cs-CZ" sz="1100" b="0" i="0" u="none" strike="noStrike">
                          <a:solidFill>
                            <a:srgbClr val="000000"/>
                          </a:solidFill>
                          <a:effectLst/>
                          <a:latin typeface="Georgia Pro Cond Black" panose="02040A06050405020203" pitchFamily="18" charset="0"/>
                        </a:rPr>
                        <a:t>TJ FC Dubany</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33"/>
                    </a:solidFill>
                  </a:tcPr>
                </a:tc>
                <a:tc>
                  <a:txBody>
                    <a:bodyPr/>
                    <a:lstStyle/>
                    <a:p>
                      <a:pPr algn="ctr" fontAlgn="ctr"/>
                      <a:r>
                        <a:rPr lang="cs-CZ" sz="1600" b="0" i="0" u="none" strike="noStrike" dirty="0">
                          <a:solidFill>
                            <a:srgbClr val="000000"/>
                          </a:solidFill>
                          <a:effectLst/>
                          <a:latin typeface="Georgia Pro Cond Black" panose="02040A06050405020203" pitchFamily="18" charset="0"/>
                        </a:rPr>
                        <a:t> 5:2</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33"/>
                    </a:solidFill>
                  </a:tcPr>
                </a:tc>
                <a:extLst>
                  <a:ext uri="{0D108BD9-81ED-4DB2-BD59-A6C34878D82A}">
                    <a16:rowId xmlns:a16="http://schemas.microsoft.com/office/drawing/2014/main" val="859542536"/>
                  </a:ext>
                </a:extLst>
              </a:tr>
              <a:tr h="307562">
                <a:tc>
                  <a:txBody>
                    <a:bodyPr/>
                    <a:lstStyle/>
                    <a:p>
                      <a:pPr algn="ctr" fontAlgn="ctr"/>
                      <a:r>
                        <a:rPr lang="cs-CZ" sz="1100" b="0" i="0" u="none" strike="noStrike">
                          <a:solidFill>
                            <a:srgbClr val="000000"/>
                          </a:solidFill>
                          <a:effectLst/>
                          <a:latin typeface="Georgia Pro Cond Black" panose="02040A06050405020203" pitchFamily="18" charset="0"/>
                        </a:rPr>
                        <a:t>24.08.2019</a:t>
                      </a:r>
                    </a:p>
                  </a:txBody>
                  <a:tcPr marL="9525" marR="9525" marT="9525" marB="0" anchor="ctr">
                    <a:lnL>
                      <a:noFill/>
                    </a:lnL>
                    <a:lnR>
                      <a:noFill/>
                    </a:lnR>
                    <a:lnT>
                      <a:noFill/>
                    </a:lnT>
                    <a:lnB>
                      <a:noFill/>
                    </a:lnB>
                    <a:solidFill>
                      <a:srgbClr val="FFFF00"/>
                    </a:solidFill>
                  </a:tcPr>
                </a:tc>
                <a:tc>
                  <a:txBody>
                    <a:bodyPr/>
                    <a:lstStyle/>
                    <a:p>
                      <a:pPr algn="ctr" fontAlgn="ctr"/>
                      <a:r>
                        <a:rPr lang="cs-CZ" sz="1100" b="0" i="0" u="none" strike="noStrike" dirty="0">
                          <a:solidFill>
                            <a:srgbClr val="000000"/>
                          </a:solidFill>
                          <a:effectLst/>
                          <a:latin typeface="Georgia Pro Cond Black" panose="02040A06050405020203" pitchFamily="18" charset="0"/>
                        </a:rPr>
                        <a:t>FK </a:t>
                      </a:r>
                      <a:r>
                        <a:rPr lang="cs-CZ" sz="1100" b="0" i="0" u="none" strike="noStrike" dirty="0" err="1">
                          <a:solidFill>
                            <a:srgbClr val="000000"/>
                          </a:solidFill>
                          <a:effectLst/>
                          <a:latin typeface="Georgia Pro Cond Black" panose="02040A06050405020203" pitchFamily="18" charset="0"/>
                        </a:rPr>
                        <a:t>Schoeller</a:t>
                      </a:r>
                      <a:r>
                        <a:rPr lang="cs-CZ" sz="1100" b="0" i="0" u="none" strike="noStrike" dirty="0">
                          <a:solidFill>
                            <a:srgbClr val="000000"/>
                          </a:solidFill>
                          <a:effectLst/>
                          <a:latin typeface="Georgia Pro Cond Black" panose="02040A06050405020203" pitchFamily="18" charset="0"/>
                        </a:rPr>
                        <a:t> Křešice </a:t>
                      </a:r>
                    </a:p>
                  </a:txBody>
                  <a:tcPr marL="9525" marR="9525" marT="9525" marB="0" anchor="ctr">
                    <a:lnL>
                      <a:noFill/>
                    </a:lnL>
                    <a:lnR>
                      <a:noFill/>
                    </a:lnR>
                    <a:lnT>
                      <a:noFill/>
                    </a:lnT>
                    <a:lnB>
                      <a:noFill/>
                    </a:lnB>
                    <a:solidFill>
                      <a:srgbClr val="FFFF00"/>
                    </a:solidFill>
                  </a:tcPr>
                </a:tc>
                <a:tc>
                  <a:txBody>
                    <a:bodyPr/>
                    <a:lstStyle/>
                    <a:p>
                      <a:pPr algn="ctr" fontAlgn="ctr"/>
                      <a:r>
                        <a:rPr lang="cs-CZ" sz="1100" b="0" i="0" u="none" strike="noStrike">
                          <a:solidFill>
                            <a:srgbClr val="000000"/>
                          </a:solidFill>
                          <a:effectLst/>
                          <a:latin typeface="Georgia Pro Cond Black" panose="02040A06050405020203" pitchFamily="18" charset="0"/>
                        </a:rPr>
                        <a:t>SK Velemín</a:t>
                      </a:r>
                    </a:p>
                  </a:txBody>
                  <a:tcPr marL="9525" marR="9525" marT="9525" marB="0" anchor="ctr">
                    <a:lnL>
                      <a:noFill/>
                    </a:lnL>
                    <a:lnR>
                      <a:noFill/>
                    </a:lnR>
                    <a:lnT>
                      <a:noFill/>
                    </a:lnT>
                    <a:lnB>
                      <a:noFill/>
                    </a:lnB>
                    <a:solidFill>
                      <a:srgbClr val="FFFF00"/>
                    </a:solidFill>
                  </a:tcPr>
                </a:tc>
                <a:tc>
                  <a:txBody>
                    <a:bodyPr/>
                    <a:lstStyle/>
                    <a:p>
                      <a:pPr algn="ctr" fontAlgn="ctr"/>
                      <a:r>
                        <a:rPr lang="cs-CZ" sz="1600" b="0" i="0" u="none" strike="noStrike" dirty="0">
                          <a:solidFill>
                            <a:srgbClr val="000000"/>
                          </a:solidFill>
                          <a:effectLst/>
                          <a:latin typeface="Georgia Pro Cond Black" panose="02040A06050405020203" pitchFamily="18" charset="0"/>
                        </a:rPr>
                        <a:t> 9:3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408519507"/>
                  </a:ext>
                </a:extLst>
              </a:tr>
              <a:tr h="457095">
                <a:tc>
                  <a:txBody>
                    <a:bodyPr/>
                    <a:lstStyle/>
                    <a:p>
                      <a:pPr algn="ctr" fontAlgn="ctr"/>
                      <a:r>
                        <a:rPr lang="cs-CZ" sz="1100" b="0" i="0" u="none" strike="noStrike">
                          <a:solidFill>
                            <a:srgbClr val="000000"/>
                          </a:solidFill>
                          <a:effectLst/>
                          <a:latin typeface="Georgia Pro Cond Black" panose="02040A06050405020203" pitchFamily="18" charset="0"/>
                        </a:rPr>
                        <a:t>24.08.2019</a:t>
                      </a:r>
                    </a:p>
                  </a:txBody>
                  <a:tcPr marL="9525" marR="9525" marT="9525" marB="0" anchor="ctr">
                    <a:lnL>
                      <a:noFill/>
                    </a:lnL>
                    <a:lnR>
                      <a:noFill/>
                    </a:lnR>
                    <a:lnT>
                      <a:noFill/>
                    </a:lnT>
                    <a:lnB>
                      <a:noFill/>
                    </a:lnB>
                    <a:solidFill>
                      <a:srgbClr val="99FF33"/>
                    </a:solidFill>
                  </a:tcPr>
                </a:tc>
                <a:tc>
                  <a:txBody>
                    <a:bodyPr/>
                    <a:lstStyle/>
                    <a:p>
                      <a:pPr algn="ctr" fontAlgn="ctr"/>
                      <a:r>
                        <a:rPr lang="cs-CZ" sz="1100" b="0" i="0" u="none" strike="noStrike">
                          <a:solidFill>
                            <a:srgbClr val="000000"/>
                          </a:solidFill>
                          <a:effectLst/>
                          <a:latin typeface="Georgia Pro Cond Black" panose="02040A06050405020203" pitchFamily="18" charset="0"/>
                        </a:rPr>
                        <a:t>TJ Sokol Libochovany</a:t>
                      </a:r>
                    </a:p>
                  </a:txBody>
                  <a:tcPr marL="9525" marR="9525" marT="9525" marB="0" anchor="ctr">
                    <a:lnL>
                      <a:noFill/>
                    </a:lnL>
                    <a:lnR>
                      <a:noFill/>
                    </a:lnR>
                    <a:lnT>
                      <a:noFill/>
                    </a:lnT>
                    <a:lnB>
                      <a:noFill/>
                    </a:lnB>
                    <a:solidFill>
                      <a:srgbClr val="99FF33"/>
                    </a:solidFill>
                  </a:tcPr>
                </a:tc>
                <a:tc>
                  <a:txBody>
                    <a:bodyPr/>
                    <a:lstStyle/>
                    <a:p>
                      <a:pPr algn="ctr" fontAlgn="ctr"/>
                      <a:r>
                        <a:rPr lang="cs-CZ" sz="1100" b="0" i="0" u="none" strike="noStrike" dirty="0">
                          <a:solidFill>
                            <a:srgbClr val="000000"/>
                          </a:solidFill>
                          <a:effectLst/>
                          <a:latin typeface="Georgia Pro Cond Black" panose="02040A06050405020203" pitchFamily="18" charset="0"/>
                        </a:rPr>
                        <a:t>TJ Slavoj Sulejovice / Vchynice </a:t>
                      </a:r>
                    </a:p>
                  </a:txBody>
                  <a:tcPr marL="9525" marR="9525" marT="9525" marB="0" anchor="ctr">
                    <a:lnL>
                      <a:noFill/>
                    </a:lnL>
                    <a:lnR>
                      <a:noFill/>
                    </a:lnR>
                    <a:lnT>
                      <a:noFill/>
                    </a:lnT>
                    <a:lnB>
                      <a:noFill/>
                    </a:lnB>
                    <a:solidFill>
                      <a:srgbClr val="99FF33"/>
                    </a:solidFill>
                  </a:tcPr>
                </a:tc>
                <a:tc>
                  <a:txBody>
                    <a:bodyPr/>
                    <a:lstStyle/>
                    <a:p>
                      <a:pPr algn="ctr" fontAlgn="ctr"/>
                      <a:r>
                        <a:rPr lang="cs-CZ" sz="1600" b="0" i="0" u="none" strike="noStrike" dirty="0">
                          <a:solidFill>
                            <a:srgbClr val="000000"/>
                          </a:solidFill>
                          <a:effectLst/>
                          <a:latin typeface="Georgia Pro Cond Black" panose="02040A06050405020203" pitchFamily="18" charset="0"/>
                        </a:rPr>
                        <a:t> 5:1</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503256290"/>
                  </a:ext>
                </a:extLst>
              </a:tr>
              <a:tr h="232272">
                <a:tc>
                  <a:txBody>
                    <a:bodyPr/>
                    <a:lstStyle/>
                    <a:p>
                      <a:pPr algn="ctr" fontAlgn="ctr"/>
                      <a:r>
                        <a:rPr lang="cs-CZ" sz="1100" b="0" i="0" u="none" strike="noStrike">
                          <a:solidFill>
                            <a:srgbClr val="000000"/>
                          </a:solidFill>
                          <a:effectLst/>
                          <a:latin typeface="Georgia Pro Cond Black" panose="02040A06050405020203" pitchFamily="18" charset="0"/>
                        </a:rPr>
                        <a:t>24.08.2019</a:t>
                      </a:r>
                    </a:p>
                  </a:txBody>
                  <a:tcPr marL="9525" marR="9525" marT="9525" marB="0" anchor="ctr">
                    <a:lnL>
                      <a:noFill/>
                    </a:lnL>
                    <a:lnR>
                      <a:noFill/>
                    </a:lnR>
                    <a:lnT>
                      <a:noFill/>
                    </a:lnT>
                    <a:lnB>
                      <a:noFill/>
                    </a:lnB>
                    <a:solidFill>
                      <a:srgbClr val="FFFF00"/>
                    </a:solidFill>
                  </a:tcPr>
                </a:tc>
                <a:tc>
                  <a:txBody>
                    <a:bodyPr/>
                    <a:lstStyle/>
                    <a:p>
                      <a:pPr algn="ctr" fontAlgn="ctr"/>
                      <a:r>
                        <a:rPr lang="cs-CZ" sz="1100" b="0" i="0" u="none" strike="noStrike">
                          <a:solidFill>
                            <a:srgbClr val="000000"/>
                          </a:solidFill>
                          <a:effectLst/>
                          <a:latin typeface="Georgia Pro Cond Black" panose="02040A06050405020203" pitchFamily="18" charset="0"/>
                        </a:rPr>
                        <a:t>TJ Lovečkovice</a:t>
                      </a:r>
                    </a:p>
                  </a:txBody>
                  <a:tcPr marL="9525" marR="9525" marT="9525" marB="0" anchor="ctr">
                    <a:lnL>
                      <a:noFill/>
                    </a:lnL>
                    <a:lnR>
                      <a:noFill/>
                    </a:lnR>
                    <a:lnT>
                      <a:noFill/>
                    </a:lnT>
                    <a:lnB>
                      <a:noFill/>
                    </a:lnB>
                    <a:solidFill>
                      <a:srgbClr val="FFFF00"/>
                    </a:solidFill>
                  </a:tcPr>
                </a:tc>
                <a:tc>
                  <a:txBody>
                    <a:bodyPr/>
                    <a:lstStyle/>
                    <a:p>
                      <a:pPr algn="ctr" fontAlgn="ctr"/>
                      <a:r>
                        <a:rPr lang="cs-CZ" sz="1100" b="0" i="0" u="none" strike="noStrike" dirty="0">
                          <a:solidFill>
                            <a:srgbClr val="000000"/>
                          </a:solidFill>
                          <a:effectLst/>
                          <a:latin typeface="Georgia Pro Cond Black" panose="02040A06050405020203" pitchFamily="18" charset="0"/>
                        </a:rPr>
                        <a:t>SK Liběšice</a:t>
                      </a:r>
                    </a:p>
                  </a:txBody>
                  <a:tcPr marL="9525" marR="9525" marT="9525" marB="0" anchor="ctr">
                    <a:lnL>
                      <a:noFill/>
                    </a:lnL>
                    <a:lnR>
                      <a:noFill/>
                    </a:lnR>
                    <a:lnT>
                      <a:noFill/>
                    </a:lnT>
                    <a:lnB>
                      <a:noFill/>
                    </a:lnB>
                    <a:solidFill>
                      <a:srgbClr val="FFFF00"/>
                    </a:solidFill>
                  </a:tcPr>
                </a:tc>
                <a:tc>
                  <a:txBody>
                    <a:bodyPr/>
                    <a:lstStyle/>
                    <a:p>
                      <a:pPr algn="ctr" fontAlgn="ctr"/>
                      <a:r>
                        <a:rPr lang="cs-CZ" sz="1600" b="0" i="0" u="none" strike="noStrike" dirty="0">
                          <a:solidFill>
                            <a:srgbClr val="000000"/>
                          </a:solidFill>
                          <a:effectLst/>
                          <a:latin typeface="Georgia Pro Cond Black" panose="02040A06050405020203" pitchFamily="18" charset="0"/>
                        </a:rPr>
                        <a:t> 0:14</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552300589"/>
                  </a:ext>
                </a:extLst>
              </a:tr>
              <a:tr h="307562">
                <a:tc>
                  <a:txBody>
                    <a:bodyPr/>
                    <a:lstStyle/>
                    <a:p>
                      <a:pPr algn="ctr" fontAlgn="ctr"/>
                      <a:r>
                        <a:rPr lang="cs-CZ" sz="1100" b="0" i="0" u="none" strike="noStrike" dirty="0">
                          <a:solidFill>
                            <a:srgbClr val="000000"/>
                          </a:solidFill>
                          <a:effectLst/>
                          <a:latin typeface="Georgia Pro Cond Black" panose="02040A06050405020203" pitchFamily="18" charset="0"/>
                        </a:rPr>
                        <a:t>24.08.2019</a:t>
                      </a:r>
                    </a:p>
                  </a:txBody>
                  <a:tcPr marL="9525" marR="9525" marT="9525" marB="0" anchor="ctr">
                    <a:lnL>
                      <a:noFill/>
                    </a:lnL>
                    <a:lnR>
                      <a:noFill/>
                    </a:lnR>
                    <a:lnT>
                      <a:noFill/>
                    </a:lnT>
                    <a:lnB>
                      <a:noFill/>
                    </a:lnB>
                    <a:solidFill>
                      <a:srgbClr val="99FF33"/>
                    </a:solidFill>
                  </a:tcPr>
                </a:tc>
                <a:tc>
                  <a:txBody>
                    <a:bodyPr/>
                    <a:lstStyle/>
                    <a:p>
                      <a:pPr algn="ctr" fontAlgn="ctr"/>
                      <a:r>
                        <a:rPr lang="cs-CZ" sz="1100" b="0" i="0" u="none" strike="noStrike">
                          <a:solidFill>
                            <a:srgbClr val="000000"/>
                          </a:solidFill>
                          <a:effectLst/>
                          <a:latin typeface="Georgia Pro Cond Black" panose="02040A06050405020203" pitchFamily="18" charset="0"/>
                        </a:rPr>
                        <a:t>FK Slavoj Třebenice</a:t>
                      </a:r>
                    </a:p>
                  </a:txBody>
                  <a:tcPr marL="9525" marR="9525" marT="9525" marB="0" anchor="ctr">
                    <a:lnL>
                      <a:noFill/>
                    </a:lnL>
                    <a:lnR>
                      <a:noFill/>
                    </a:lnR>
                    <a:lnT>
                      <a:noFill/>
                    </a:lnT>
                    <a:lnB>
                      <a:noFill/>
                    </a:lnB>
                    <a:solidFill>
                      <a:srgbClr val="99FF33"/>
                    </a:solidFill>
                  </a:tcPr>
                </a:tc>
                <a:tc>
                  <a:txBody>
                    <a:bodyPr/>
                    <a:lstStyle/>
                    <a:p>
                      <a:pPr algn="ctr" fontAlgn="ctr"/>
                      <a:r>
                        <a:rPr lang="pl-PL" sz="1100" b="0" i="0" u="none" strike="noStrike" dirty="0">
                          <a:solidFill>
                            <a:srgbClr val="000000"/>
                          </a:solidFill>
                          <a:effectLst/>
                          <a:latin typeface="Georgia Pro Cond Black" panose="02040A06050405020203" pitchFamily="18" charset="0"/>
                        </a:rPr>
                        <a:t>TJ Viktorie Budyně nad OhřÍ</a:t>
                      </a:r>
                    </a:p>
                  </a:txBody>
                  <a:tcPr marL="9525" marR="9525" marT="9525" marB="0" anchor="ctr">
                    <a:lnL>
                      <a:noFill/>
                    </a:lnL>
                    <a:lnR>
                      <a:noFill/>
                    </a:lnR>
                    <a:lnT>
                      <a:noFill/>
                    </a:lnT>
                    <a:lnB>
                      <a:noFill/>
                    </a:lnB>
                    <a:solidFill>
                      <a:srgbClr val="99FF33"/>
                    </a:solidFill>
                  </a:tcPr>
                </a:tc>
                <a:tc>
                  <a:txBody>
                    <a:bodyPr/>
                    <a:lstStyle/>
                    <a:p>
                      <a:pPr algn="ctr" fontAlgn="ctr"/>
                      <a:r>
                        <a:rPr lang="cs-CZ" sz="1600" b="0" i="0" u="none" strike="noStrike" dirty="0">
                          <a:solidFill>
                            <a:srgbClr val="000000"/>
                          </a:solidFill>
                          <a:effectLst/>
                          <a:latin typeface="Georgia Pro Cond Black" panose="02040A06050405020203" pitchFamily="18" charset="0"/>
                        </a:rPr>
                        <a:t> 4:3 PK</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283829384"/>
                  </a:ext>
                </a:extLst>
              </a:tr>
              <a:tr h="389126">
                <a:tc>
                  <a:txBody>
                    <a:bodyPr/>
                    <a:lstStyle/>
                    <a:p>
                      <a:pPr algn="ctr" fontAlgn="ctr"/>
                      <a:r>
                        <a:rPr lang="cs-CZ" sz="1400" b="0" i="0" u="none" strike="noStrike" dirty="0">
                          <a:solidFill>
                            <a:srgbClr val="FF0000"/>
                          </a:solidFill>
                          <a:effectLst/>
                          <a:latin typeface="Georgia Pro Cond Black" panose="02040A06050405020203" pitchFamily="18" charset="0"/>
                        </a:rPr>
                        <a:t>25.08.</a:t>
                      </a:r>
                    </a:p>
                    <a:p>
                      <a:pPr algn="ctr" fontAlgn="ctr"/>
                      <a:r>
                        <a:rPr lang="cs-CZ" sz="1400" b="0" i="0" u="none" strike="noStrike" dirty="0">
                          <a:solidFill>
                            <a:srgbClr val="FF0000"/>
                          </a:solidFill>
                          <a:effectLst/>
                          <a:latin typeface="Georgia Pro Cond Black" panose="02040A06050405020203" pitchFamily="18" charset="0"/>
                        </a:rPr>
                        <a:t>2019</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FF0000"/>
                          </a:solidFill>
                          <a:effectLst/>
                          <a:latin typeface="Georgia Pro Cond Black" panose="02040A06050405020203" pitchFamily="18" charset="0"/>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400" b="0" i="0" u="none" strike="noStrike" dirty="0">
                          <a:solidFill>
                            <a:srgbClr val="FF0000"/>
                          </a:solidFill>
                          <a:effectLst/>
                          <a:latin typeface="Georgia Pro Cond Black" panose="02040A06050405020203" pitchFamily="18" charset="0"/>
                        </a:rPr>
                        <a:t>Sokol Velké Žernoseky</a:t>
                      </a:r>
                    </a:p>
                  </a:txBody>
                  <a:tcPr marL="9525" marR="9525" marT="9525" marB="0" anchor="ctr">
                    <a:lnL>
                      <a:noFill/>
                    </a:lnL>
                    <a:lnR>
                      <a:noFill/>
                    </a:lnR>
                    <a:lnT>
                      <a:noFill/>
                    </a:lnT>
                    <a:lnB>
                      <a:noFill/>
                    </a:lnB>
                    <a:solidFill>
                      <a:srgbClr val="FFFF00"/>
                    </a:solidFill>
                  </a:tcPr>
                </a:tc>
                <a:tc>
                  <a:txBody>
                    <a:bodyPr/>
                    <a:lstStyle/>
                    <a:p>
                      <a:pPr algn="ctr" fontAlgn="ctr"/>
                      <a:r>
                        <a:rPr lang="cs-CZ" sz="1800" b="0" i="0" u="none" strike="noStrike" dirty="0">
                          <a:solidFill>
                            <a:srgbClr val="FF0000"/>
                          </a:solidFill>
                          <a:effectLst/>
                          <a:latin typeface="Georgia Pro Cond Black" panose="02040A06050405020203" pitchFamily="18" charset="0"/>
                        </a:rPr>
                        <a:t> </a:t>
                      </a:r>
                      <a:r>
                        <a:rPr lang="cs-CZ" sz="1600" b="0" i="0" u="none" strike="noStrike" dirty="0">
                          <a:solidFill>
                            <a:srgbClr val="FF0000"/>
                          </a:solidFill>
                          <a:effectLst/>
                          <a:latin typeface="Georgia Pro Cond Black" panose="02040A06050405020203" pitchFamily="18" charset="0"/>
                        </a:rPr>
                        <a:t>10:0(6:0)</a:t>
                      </a:r>
                      <a:endParaRPr lang="cs-CZ" sz="1800" b="0" i="0" u="none" strike="noStrike" dirty="0">
                        <a:solidFill>
                          <a:srgbClr val="FF0000"/>
                        </a:solidFill>
                        <a:effectLst/>
                        <a:latin typeface="Georgia Pro Cond Black" panose="02040A06050405020203" pitchFamily="18" charset="0"/>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326795525"/>
                  </a:ext>
                </a:extLst>
              </a:tr>
              <a:tr h="293968">
                <a:tc>
                  <a:txBody>
                    <a:bodyPr/>
                    <a:lstStyle/>
                    <a:p>
                      <a:pPr algn="ctr" fontAlgn="ctr"/>
                      <a:r>
                        <a:rPr lang="cs-CZ" sz="1050" b="0" i="0" u="none" strike="noStrike" dirty="0">
                          <a:solidFill>
                            <a:srgbClr val="000000"/>
                          </a:solidFill>
                          <a:effectLst/>
                          <a:latin typeface="Georgia Pro Cond Black" panose="02040A06050405020203" pitchFamily="18" charset="0"/>
                        </a:rPr>
                        <a:t>29.08.2019</a:t>
                      </a:r>
                    </a:p>
                  </a:txBody>
                  <a:tcPr marL="9525" marR="9525" marT="9525" marB="0" anchor="ctr">
                    <a:lnL>
                      <a:noFill/>
                    </a:lnL>
                    <a:lnR>
                      <a:noFill/>
                    </a:lnR>
                    <a:lnT>
                      <a:noFill/>
                    </a:lnT>
                    <a:lnB>
                      <a:noFill/>
                    </a:lnB>
                    <a:solidFill>
                      <a:srgbClr val="99FF33"/>
                    </a:solidFill>
                  </a:tcPr>
                </a:tc>
                <a:tc>
                  <a:txBody>
                    <a:bodyPr/>
                    <a:lstStyle/>
                    <a:p>
                      <a:pPr algn="ctr" fontAlgn="ctr"/>
                      <a:r>
                        <a:rPr lang="cs-CZ" sz="1050" b="0" i="0" u="none" strike="noStrike" dirty="0">
                          <a:solidFill>
                            <a:srgbClr val="000000"/>
                          </a:solidFill>
                          <a:effectLst/>
                          <a:latin typeface="Georgia Pro Cond Black" panose="02040A06050405020203" pitchFamily="18" charset="0"/>
                        </a:rPr>
                        <a:t>TJ Sokol </a:t>
                      </a:r>
                      <a:r>
                        <a:rPr lang="cs-CZ" sz="1050" b="0" i="0" u="none" strike="noStrike" dirty="0" err="1">
                          <a:solidFill>
                            <a:srgbClr val="000000"/>
                          </a:solidFill>
                          <a:effectLst/>
                          <a:latin typeface="Georgia Pro Cond Black" panose="02040A06050405020203" pitchFamily="18" charset="0"/>
                        </a:rPr>
                        <a:t>Straškov</a:t>
                      </a:r>
                      <a:r>
                        <a:rPr lang="cs-CZ" sz="1050" b="0" i="0" u="none" strike="noStrike" dirty="0">
                          <a:solidFill>
                            <a:srgbClr val="000000"/>
                          </a:solidFill>
                          <a:effectLst/>
                          <a:latin typeface="Georgia Pro Cond Black" panose="02040A06050405020203" pitchFamily="18" charset="0"/>
                        </a:rPr>
                        <a:t>-Vodochody</a:t>
                      </a:r>
                    </a:p>
                  </a:txBody>
                  <a:tcPr marL="9525" marR="9525" marT="9525" marB="0" anchor="ctr">
                    <a:lnL>
                      <a:noFill/>
                    </a:lnL>
                    <a:lnR>
                      <a:noFill/>
                    </a:lnR>
                    <a:lnT>
                      <a:noFill/>
                    </a:lnT>
                    <a:lnB>
                      <a:noFill/>
                    </a:lnB>
                    <a:solidFill>
                      <a:srgbClr val="99FF33"/>
                    </a:solidFill>
                  </a:tcPr>
                </a:tc>
                <a:tc>
                  <a:txBody>
                    <a:bodyPr/>
                    <a:lstStyle/>
                    <a:p>
                      <a:pPr algn="ctr" fontAlgn="ctr"/>
                      <a:r>
                        <a:rPr lang="cs-CZ" sz="1050" b="0" i="0" u="none" strike="noStrike" dirty="0">
                          <a:solidFill>
                            <a:srgbClr val="000000"/>
                          </a:solidFill>
                          <a:effectLst/>
                          <a:latin typeface="Georgia Pro Cond Black" panose="02040A06050405020203" pitchFamily="18" charset="0"/>
                        </a:rPr>
                        <a:t>FK Travčice</a:t>
                      </a:r>
                    </a:p>
                  </a:txBody>
                  <a:tcPr marL="9525" marR="9525" marT="9525" marB="0" anchor="ctr">
                    <a:lnL>
                      <a:noFill/>
                    </a:lnL>
                    <a:lnR>
                      <a:noFill/>
                    </a:lnR>
                    <a:lnT>
                      <a:noFill/>
                    </a:lnT>
                    <a:lnB>
                      <a:noFill/>
                    </a:lnB>
                    <a:solidFill>
                      <a:srgbClr val="99FF33"/>
                    </a:solidFill>
                  </a:tcPr>
                </a:tc>
                <a:tc>
                  <a:txBody>
                    <a:bodyPr/>
                    <a:lstStyle/>
                    <a:p>
                      <a:pPr algn="ctr" fontAlgn="ctr"/>
                      <a:r>
                        <a:rPr lang="cs-CZ" sz="1050" b="0" i="0" u="none" strike="noStrike" dirty="0">
                          <a:solidFill>
                            <a:srgbClr val="000000"/>
                          </a:solidFill>
                          <a:effectLst/>
                          <a:latin typeface="Georgia Pro Cond Black" panose="02040A06050405020203" pitchFamily="18" charset="0"/>
                        </a:rPr>
                        <a:t> </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799558713"/>
                  </a:ext>
                </a:extLst>
              </a:tr>
              <a:tr h="293968">
                <a:tc>
                  <a:txBody>
                    <a:bodyPr/>
                    <a:lstStyle/>
                    <a:p>
                      <a:pPr algn="ctr" fontAlgn="ctr"/>
                      <a:r>
                        <a:rPr lang="cs-CZ" sz="1050" b="0" i="0" u="none" strike="noStrike" dirty="0">
                          <a:solidFill>
                            <a:srgbClr val="000000"/>
                          </a:solidFill>
                          <a:effectLst/>
                          <a:latin typeface="Georgia Pro Cond Black" panose="02040A06050405020203" pitchFamily="18" charset="0"/>
                        </a:rPr>
                        <a:t>10.09.2019</a:t>
                      </a:r>
                    </a:p>
                  </a:txBody>
                  <a:tcPr marL="9525" marR="9525" marT="9525" marB="0" anchor="ctr">
                    <a:lnL>
                      <a:noFill/>
                    </a:lnL>
                    <a:lnR>
                      <a:noFill/>
                    </a:lnR>
                    <a:lnT>
                      <a:noFill/>
                    </a:lnT>
                    <a:lnB>
                      <a:noFill/>
                    </a:lnB>
                    <a:solidFill>
                      <a:srgbClr val="FFFF00"/>
                    </a:solidFill>
                  </a:tcPr>
                </a:tc>
                <a:tc>
                  <a:txBody>
                    <a:bodyPr/>
                    <a:lstStyle/>
                    <a:p>
                      <a:pPr algn="ctr" fontAlgn="ctr"/>
                      <a:r>
                        <a:rPr lang="cs-CZ" sz="1050" b="0" i="0" u="none" strike="noStrike">
                          <a:solidFill>
                            <a:srgbClr val="000000"/>
                          </a:solidFill>
                          <a:effectLst/>
                          <a:latin typeface="Georgia Pro Cond Black" panose="02040A06050405020203" pitchFamily="18" charset="0"/>
                        </a:rPr>
                        <a:t>T.J. Sokol Zahořany</a:t>
                      </a:r>
                    </a:p>
                  </a:txBody>
                  <a:tcPr marL="9525" marR="9525" marT="9525" marB="0" anchor="ctr">
                    <a:lnL>
                      <a:noFill/>
                    </a:lnL>
                    <a:lnR>
                      <a:noFill/>
                    </a:lnR>
                    <a:lnT>
                      <a:noFill/>
                    </a:lnT>
                    <a:lnB>
                      <a:noFill/>
                    </a:lnB>
                    <a:solidFill>
                      <a:srgbClr val="FFFF00"/>
                    </a:solidFill>
                  </a:tcPr>
                </a:tc>
                <a:tc>
                  <a:txBody>
                    <a:bodyPr/>
                    <a:lstStyle/>
                    <a:p>
                      <a:pPr algn="ctr" fontAlgn="ctr"/>
                      <a:r>
                        <a:rPr lang="cs-CZ" sz="1050" b="0" i="0" u="none" strike="noStrike">
                          <a:solidFill>
                            <a:srgbClr val="000000"/>
                          </a:solidFill>
                          <a:effectLst/>
                          <a:latin typeface="Georgia Pro Cond Black" panose="02040A06050405020203" pitchFamily="18" charset="0"/>
                        </a:rPr>
                        <a:t>TJ Sokol Mšené Lázně</a:t>
                      </a:r>
                    </a:p>
                  </a:txBody>
                  <a:tcPr marL="9525" marR="9525" marT="9525" marB="0" anchor="ctr">
                    <a:lnL>
                      <a:noFill/>
                    </a:lnL>
                    <a:lnR>
                      <a:noFill/>
                    </a:lnR>
                    <a:lnT>
                      <a:noFill/>
                    </a:lnT>
                    <a:lnB>
                      <a:noFill/>
                    </a:lnB>
                    <a:solidFill>
                      <a:srgbClr val="FFFF00"/>
                    </a:solidFill>
                  </a:tcPr>
                </a:tc>
                <a:tc>
                  <a:txBody>
                    <a:bodyPr/>
                    <a:lstStyle/>
                    <a:p>
                      <a:pPr algn="ctr" fontAlgn="ctr"/>
                      <a:r>
                        <a:rPr lang="cs-CZ" sz="1050" b="0" i="0" u="none" strike="noStrike" dirty="0">
                          <a:solidFill>
                            <a:srgbClr val="000000"/>
                          </a:solidFill>
                          <a:effectLst/>
                          <a:latin typeface="Georgia Pro Cond Black" panose="02040A06050405020203" pitchFamily="18" charset="0"/>
                        </a:rPr>
                        <a:t>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892306982"/>
                  </a:ext>
                </a:extLst>
              </a:tr>
            </a:tbl>
          </a:graphicData>
        </a:graphic>
      </p:graphicFrame>
      <p:graphicFrame>
        <p:nvGraphicFramePr>
          <p:cNvPr id="13" name="Tabulka 12">
            <a:extLst>
              <a:ext uri="{FF2B5EF4-FFF2-40B4-BE49-F238E27FC236}">
                <a16:creationId xmlns:a16="http://schemas.microsoft.com/office/drawing/2014/main" id="{B7F1507F-EB44-47D9-B6BD-437E3C16D635}"/>
              </a:ext>
            </a:extLst>
          </p:cNvPr>
          <p:cNvGraphicFramePr>
            <a:graphicFrameLocks noGrp="1"/>
          </p:cNvGraphicFramePr>
          <p:nvPr>
            <p:extLst>
              <p:ext uri="{D42A27DB-BD31-4B8C-83A1-F6EECF244321}">
                <p14:modId xmlns:p14="http://schemas.microsoft.com/office/powerpoint/2010/main" val="2503234886"/>
              </p:ext>
            </p:extLst>
          </p:nvPr>
        </p:nvGraphicFramePr>
        <p:xfrm>
          <a:off x="143992" y="3476529"/>
          <a:ext cx="4752530" cy="3381375"/>
        </p:xfrm>
        <a:graphic>
          <a:graphicData uri="http://schemas.openxmlformats.org/drawingml/2006/table">
            <a:tbl>
              <a:tblPr/>
              <a:tblGrid>
                <a:gridCol w="225522">
                  <a:extLst>
                    <a:ext uri="{9D8B030D-6E8A-4147-A177-3AD203B41FA5}">
                      <a16:colId xmlns:a16="http://schemas.microsoft.com/office/drawing/2014/main" val="3672996233"/>
                    </a:ext>
                  </a:extLst>
                </a:gridCol>
                <a:gridCol w="265319">
                  <a:extLst>
                    <a:ext uri="{9D8B030D-6E8A-4147-A177-3AD203B41FA5}">
                      <a16:colId xmlns:a16="http://schemas.microsoft.com/office/drawing/2014/main" val="1207433309"/>
                    </a:ext>
                  </a:extLst>
                </a:gridCol>
                <a:gridCol w="1780954">
                  <a:extLst>
                    <a:ext uri="{9D8B030D-6E8A-4147-A177-3AD203B41FA5}">
                      <a16:colId xmlns:a16="http://schemas.microsoft.com/office/drawing/2014/main" val="355835436"/>
                    </a:ext>
                  </a:extLst>
                </a:gridCol>
                <a:gridCol w="348232">
                  <a:extLst>
                    <a:ext uri="{9D8B030D-6E8A-4147-A177-3AD203B41FA5}">
                      <a16:colId xmlns:a16="http://schemas.microsoft.com/office/drawing/2014/main" val="3836329296"/>
                    </a:ext>
                  </a:extLst>
                </a:gridCol>
                <a:gridCol w="238787">
                  <a:extLst>
                    <a:ext uri="{9D8B030D-6E8A-4147-A177-3AD203B41FA5}">
                      <a16:colId xmlns:a16="http://schemas.microsoft.com/office/drawing/2014/main" val="1774946190"/>
                    </a:ext>
                  </a:extLst>
                </a:gridCol>
                <a:gridCol w="189040">
                  <a:extLst>
                    <a:ext uri="{9D8B030D-6E8A-4147-A177-3AD203B41FA5}">
                      <a16:colId xmlns:a16="http://schemas.microsoft.com/office/drawing/2014/main" val="2306228001"/>
                    </a:ext>
                  </a:extLst>
                </a:gridCol>
                <a:gridCol w="189040">
                  <a:extLst>
                    <a:ext uri="{9D8B030D-6E8A-4147-A177-3AD203B41FA5}">
                      <a16:colId xmlns:a16="http://schemas.microsoft.com/office/drawing/2014/main" val="3420217075"/>
                    </a:ext>
                  </a:extLst>
                </a:gridCol>
                <a:gridCol w="252053">
                  <a:extLst>
                    <a:ext uri="{9D8B030D-6E8A-4147-A177-3AD203B41FA5}">
                      <a16:colId xmlns:a16="http://schemas.microsoft.com/office/drawing/2014/main" val="2505166847"/>
                    </a:ext>
                  </a:extLst>
                </a:gridCol>
                <a:gridCol w="676564">
                  <a:extLst>
                    <a:ext uri="{9D8B030D-6E8A-4147-A177-3AD203B41FA5}">
                      <a16:colId xmlns:a16="http://schemas.microsoft.com/office/drawing/2014/main" val="4234926902"/>
                    </a:ext>
                  </a:extLst>
                </a:gridCol>
                <a:gridCol w="308434">
                  <a:extLst>
                    <a:ext uri="{9D8B030D-6E8A-4147-A177-3AD203B41FA5}">
                      <a16:colId xmlns:a16="http://schemas.microsoft.com/office/drawing/2014/main" val="3674948673"/>
                    </a:ext>
                  </a:extLst>
                </a:gridCol>
                <a:gridCol w="278585">
                  <a:extLst>
                    <a:ext uri="{9D8B030D-6E8A-4147-A177-3AD203B41FA5}">
                      <a16:colId xmlns:a16="http://schemas.microsoft.com/office/drawing/2014/main" val="3806107841"/>
                    </a:ext>
                  </a:extLst>
                </a:gridCol>
              </a:tblGrid>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130024512"/>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effectLst/>
                          <a:latin typeface="Calibri" panose="020F0502020204030204" pitchFamily="34" charset="0"/>
                        </a:rPr>
                        <a:t>Okresní přebor starších žáků 2019/2020 po 1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29775277"/>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SK Liběšice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14:00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65721428"/>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Calibri" panose="020F0502020204030204" pitchFamily="34" charset="0"/>
                        </a:rPr>
                        <a:t>10:0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23295907"/>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FK SCHOELLER Křešice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30237910"/>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Libochovany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5.1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29360399"/>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Sokol Hoštka, z.s</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5:2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47490234"/>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FK Slavoj Třebenice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3:3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332613"/>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Viktorie Budyně n.O.</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effectLst/>
                          <a:latin typeface="Calibri" panose="020F0502020204030204" pitchFamily="34" charset="0"/>
                        </a:rPr>
                        <a:t>3:3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96339759"/>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FK Travčice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40723365"/>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Sokol Straškov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62768574"/>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Mšené Lázně</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79155686"/>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Sokol Zahořany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85968406"/>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FC Dubany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928117514"/>
                  </a:ext>
                </a:extLst>
              </a:tr>
              <a:tr h="147357">
                <a:tc>
                  <a:txBody>
                    <a:bodyPr/>
                    <a:lstStyle/>
                    <a:p>
                      <a:pPr algn="l" fontAlgn="b"/>
                      <a:r>
                        <a:rPr lang="cs-CZ" sz="11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Sulejovice/Vchynice SD</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11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4852973"/>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SK Velemín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3:9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59398685"/>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Sokol Velké Žernoseky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0:10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26115232"/>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Lovečkovice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0:14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2683995"/>
                  </a:ext>
                </a:extLst>
              </a:tr>
              <a:tr h="14034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95340952"/>
                  </a:ext>
                </a:extLst>
              </a:tr>
            </a:tbl>
          </a:graphicData>
        </a:graphic>
      </p:graphicFrame>
    </p:spTree>
    <p:extLst>
      <p:ext uri="{BB962C8B-B14F-4D97-AF65-F5344CB8AC3E}">
        <p14:creationId xmlns:p14="http://schemas.microsoft.com/office/powerpoint/2010/main" val="16254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16</a:t>
            </a:r>
          </a:p>
        </p:txBody>
      </p:sp>
      <p:sp>
        <p:nvSpPr>
          <p:cNvPr id="16" name="TextovéPole 15"/>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29</a:t>
            </a:r>
          </a:p>
        </p:txBody>
      </p:sp>
      <p:sp>
        <p:nvSpPr>
          <p:cNvPr id="9" name="Obdélník 8"/>
          <p:cNvSpPr/>
          <p:nvPr/>
        </p:nvSpPr>
        <p:spPr>
          <a:xfrm>
            <a:off x="87015" y="523156"/>
            <a:ext cx="4824536" cy="6130140"/>
          </a:xfrm>
          <a:prstGeom prst="rect">
            <a:avLst/>
          </a:prstGeom>
        </p:spPr>
        <p:txBody>
          <a:bodyPr wrap="square">
            <a:spAutoFit/>
          </a:bodyPr>
          <a:lstStyle/>
          <a:p>
            <a:pPr lvl="0" algn="just">
              <a:lnSpc>
                <a:spcPct val="107000"/>
              </a:lnSpc>
              <a:spcAft>
                <a:spcPts val="0"/>
              </a:spcAft>
            </a:pP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směřovala do branky, ale Martin jelínek si s ním poradil, stejně tak hned o pár vteřin později se střelou Jiřího Vacka. Ve zbývajícím čase prvního poločasu se na hřišti odehrávaly standardní situace na obou stranách, ať už to byly rohy zakončené na naší straně například hlavičkou Rudolfa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daleko mimo branku nebo trestné kopy hostů ve 38. nebo 41. minutě, které ale také žádnou brankovou sklizeň nepřinesly. V kabině jsme si řekli, že ještě není nic ztraceno a do 2. půle vyběhli nabuzeni po gólech.  	Centry Jakuba Slavíčka a Rudolfa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hosté ještě ubránili, ale na dorážku Rudolfa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do prázdné svatyně v 50. minutě už nestačili. V 53. minutě nabídl rozhodčí hostům po zákroku Jiřího Vacka, který vyvolal v hledišti hodně nevole, volný přímý kop, ale Petr Kučera mířil o chlup vedle levé tyče. Jakub Slaviček hledal o 2  minuty později před brankou nabíhajícího Tomáše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který ať dělal, co dělal, tak na míč nedosáhl. Navíc chceme věřit, že  mu na nohu nechtěně šlápl zkušený Vladimír Hradecký. Zda nechtěně nebyla udělena žlutá karta už nám je ale záhadou.  V 62. minutě už ale píšťalka rozhodčího slyšet byla. Vít Kala dělal co mohl, aby nefauloval Petra Kučeru, ale rozhodčí mu moc volného prostoru ke kontaktu s protihráčem nedal. Naštěstí Jiří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Ransdorf</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odhlavičkoval míč, kam bylo třeba. V 63. minutě odcentroval do vápna Rakovníka David Mencl k hlavičce už se dostával Rudolf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když byl zezadu rukou na krk sražen k zemi střídajícím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Omoviem</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Všichni čekali penaltu, pouze rozhodčí to pojal formou vysvětlování, že to byl zákrok dovolený. Zdaleka jsme si po celý zápas nepřipadali, jako domácí celek, obzvlášť ve 2. poločase, když jsme snížili na 1:2. Do konce ale zbývalo ještě dost času a naděje na vyrovnání stále žila. V 69. minutě jsme zase sledovali, jak nemá vypadat nové pravidlo o střídání, kdy má hráč opustit hřiště nejkratší cestou. Střídající Daniel Vild z Rakovníka toho byl za dozoru rozhodčího ukázkou. Hned po střídání jsme kopali roh a byl to opět rozhodčí, kdo neviděl ruku bránícího hráče ve vlastním pokutovém území. V 75. minutě zahrával volný přímý kop Jakub Pícha, ale balón poslal až moc daleko a nic z toho nebylo. V 77. minutě naše obrana až příliš krkolomně řešil odkop míče do bezpečí a nakonec z toho byl faul a volný přímý kop ze 17 metrů přímo proti brance. Střílel Petr Kučera a perfektně zasahoval Martin Jelínek v brance. Moc jsme se v bránění ale nepoučili. V 79. minutě po dlouhém výkopu brankáře až před naše pokutové  jsme nadvakrát propadli v osobním souboji a Petr Junek krásně dopravil míč do branky na 3:1., </a:t>
            </a:r>
          </a:p>
        </p:txBody>
      </p:sp>
      <p:sp>
        <p:nvSpPr>
          <p:cNvPr id="10" name="TextovéPole 9"/>
          <p:cNvSpPr txBox="1"/>
          <p:nvPr/>
        </p:nvSpPr>
        <p:spPr>
          <a:xfrm>
            <a:off x="71984" y="91108"/>
            <a:ext cx="4752528" cy="261610"/>
          </a:xfrm>
          <a:prstGeom prst="rect">
            <a:avLst/>
          </a:prstGeom>
          <a:solidFill>
            <a:srgbClr val="00CCFF"/>
          </a:solidFill>
          <a:effectLst>
            <a:glow rad="101600">
              <a:srgbClr val="FFFF66">
                <a:alpha val="40000"/>
              </a:srgbClr>
            </a:glow>
            <a:softEdge rad="0"/>
          </a:effectLst>
        </p:spPr>
        <p:txBody>
          <a:bodyPr wrap="square" rtlCol="0">
            <a:spAutoFit/>
          </a:bodyPr>
          <a:lstStyle/>
          <a:p>
            <a:pPr algn="ctr"/>
            <a:r>
              <a:rPr lang="cs-CZ" sz="1100" dirty="0">
                <a:latin typeface="Arial" panose="020B0604020202020204" pitchFamily="34" charset="0"/>
                <a:cs typeface="Arial" panose="020B0604020202020204" pitchFamily="34" charset="0"/>
              </a:rPr>
              <a:t>Pokračování SK Štětí-TJ </a:t>
            </a:r>
            <a:r>
              <a:rPr lang="cs-CZ" sz="1100" dirty="0" err="1">
                <a:latin typeface="Arial" panose="020B0604020202020204" pitchFamily="34" charset="0"/>
                <a:cs typeface="Arial" panose="020B0604020202020204" pitchFamily="34" charset="0"/>
              </a:rPr>
              <a:t>Tatran</a:t>
            </a:r>
            <a:r>
              <a:rPr lang="cs-CZ" sz="1100" dirty="0">
                <a:latin typeface="Arial" panose="020B0604020202020204" pitchFamily="34" charset="0"/>
                <a:cs typeface="Arial" panose="020B0604020202020204" pitchFamily="34" charset="0"/>
              </a:rPr>
              <a:t> Rakovník 17.8.2019  2:3</a:t>
            </a:r>
          </a:p>
        </p:txBody>
      </p:sp>
      <p:cxnSp>
        <p:nvCxnSpPr>
          <p:cNvPr id="11" name="Přímá spojnice se šipkou 10"/>
          <p:cNvCxnSpPr/>
          <p:nvPr/>
        </p:nvCxnSpPr>
        <p:spPr bwMode="auto">
          <a:xfrm>
            <a:off x="2880296" y="7015568"/>
            <a:ext cx="1368152"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12" name="Obdélník 11">
            <a:extLst>
              <a:ext uri="{FF2B5EF4-FFF2-40B4-BE49-F238E27FC236}">
                <a16:creationId xmlns:a16="http://schemas.microsoft.com/office/drawing/2014/main" id="{E5F321D3-4484-46E1-BDD9-BB358B14CCAE}"/>
              </a:ext>
            </a:extLst>
          </p:cNvPr>
          <p:cNvSpPr/>
          <p:nvPr/>
        </p:nvSpPr>
        <p:spPr>
          <a:xfrm>
            <a:off x="5510998" y="1631769"/>
            <a:ext cx="4622723" cy="5400000"/>
          </a:xfrm>
          <a:prstGeom prst="rect">
            <a:avLst/>
          </a:prstGeom>
        </p:spPr>
        <p:txBody>
          <a:bodyPr wrap="square">
            <a:spAutoFit/>
          </a:bodyPr>
          <a:lstStyle/>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Arial" panose="020B0604020202020204" pitchFamily="34" charset="0"/>
              </a:rPr>
              <a:t>SK Štětí – SK Sokol Velké Žernoseky</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Arial" panose="020B0604020202020204" pitchFamily="34" charset="0"/>
              </a:rPr>
              <a:t>10:0(4:0) </a:t>
            </a:r>
            <a:r>
              <a:rPr lang="cs-CZ" dirty="0">
                <a:highlight>
                  <a:srgbClr val="FFFF00"/>
                </a:highlight>
                <a:latin typeface="Arial Black" panose="020B0A04020102020204" pitchFamily="34" charset="0"/>
                <a:ea typeface="Calibri" panose="020F0502020204030204" pitchFamily="34" charset="0"/>
                <a:cs typeface="Arial" panose="020B0604020202020204" pitchFamily="34" charset="0"/>
              </a:rPr>
              <a:t>25.8.2019 1. kolo okresní přebor</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Prázdniny ještě neskončily, ale  okresní přebor starších žáků už se rozběhl. Jak by také ne , když má soutěž 16 účastníků a to znamená 15 podzimních kol, které se musí odehrát než napadne sníh. Pro naše mužstvo je tato soutěž velká novinka, protože po několika letech, kdy starší žáci hráli krajský přebor, je nyní čeká soutěž na úrovni okresu, kde se hraje 8+1 a k tomu je také i přizpůsobeno hřiště , kde se hraje od vápna k vápnu. Zápas jsme zahájili velmi rychlou brankou a zasloužilo se o to nová tvář v naší sestavě Jakub </a:t>
            </a:r>
            <a:r>
              <a:rPr lang="cs-CZ" sz="1000" b="0" dirty="0" err="1">
                <a:latin typeface="Arial" panose="020B0604020202020204" pitchFamily="34" charset="0"/>
                <a:ea typeface="Calibri" panose="020F0502020204030204" pitchFamily="34" charset="0"/>
                <a:cs typeface="Arial" panose="020B0604020202020204" pitchFamily="34" charset="0"/>
              </a:rPr>
              <a:t>Vejl</a:t>
            </a:r>
            <a:r>
              <a:rPr lang="cs-CZ" sz="1000" b="0" dirty="0">
                <a:latin typeface="Arial" panose="020B0604020202020204" pitchFamily="34" charset="0"/>
                <a:ea typeface="Calibri" panose="020F0502020204030204" pitchFamily="34" charset="0"/>
                <a:cs typeface="Arial" panose="020B0604020202020204" pitchFamily="34" charset="0"/>
              </a:rPr>
              <a:t>. Když pak v 5. minutě zvýšil na 2:0 Daniel Hromy, tak bylo jasné jakým směrem se utkání bude odvíjet. 15. minuta a Milan Borovec 3:0. Na 4:0 ve 22. minutě upravil nechytatelnou střelou Daniel Hromy.    To byl také poločasový výsledek a po změně stran se čekalo na první  gól do 43. minuty.  Po hezkém rohu a hlavičce Milana Borovce  to bylo již 5:0. Do listiny střelců brankou na 6:0 se zapsala i další nová postava v našem týmu Roman Chromý, který k nám přestoupil z Horních Počapel. Nádhernou kombinační akci jsme rozehráli v 57. minutě a byla korunována úspěchem na 7:0. S brankami jakoby se ucho utrhlo, protože hned o chvilku později Daniel Hromy  2 brankami v rozmezí 2 minut upravil na 8:0, resp. 9:0. Závěrečné branky se diváci dočkali 5 minut před koncem a Milan Borovec stanovil dvouciferný výsledek 10:0. Zápas na úvod sezóny jsme zvládli, pěkně jsme si zaběhali, ale hlavně zastříleli. Je to však jen začátek podzimní maratonu  a před námi je spousta dalších zápasů, ve kterých se teprve ukáže, jak na tom herně jsme. Ten další náš čeká v sobotu 31.8.2019 od 10:00 hod v Dubanech, .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D.Hromy</a:t>
            </a:r>
            <a:r>
              <a:rPr lang="cs-CZ" sz="1000" b="0" dirty="0">
                <a:latin typeface="Arial" panose="020B0604020202020204" pitchFamily="34" charset="0"/>
                <a:ea typeface="Calibri" panose="020F0502020204030204" pitchFamily="34" charset="0"/>
                <a:cs typeface="Arial" panose="020B0604020202020204" pitchFamily="34" charset="0"/>
              </a:rPr>
              <a:t> 4, </a:t>
            </a:r>
            <a:r>
              <a:rPr lang="cs-CZ" sz="1000" b="0" dirty="0" err="1">
                <a:latin typeface="Arial" panose="020B0604020202020204" pitchFamily="34" charset="0"/>
                <a:ea typeface="Calibri" panose="020F0502020204030204" pitchFamily="34" charset="0"/>
                <a:cs typeface="Arial" panose="020B0604020202020204" pitchFamily="34" charset="0"/>
              </a:rPr>
              <a:t>M.Borovec</a:t>
            </a:r>
            <a:r>
              <a:rPr lang="cs-CZ" sz="1000" b="0" dirty="0">
                <a:latin typeface="Arial" panose="020B0604020202020204" pitchFamily="34" charset="0"/>
                <a:ea typeface="Calibri" panose="020F0502020204030204" pitchFamily="34" charset="0"/>
                <a:cs typeface="Arial" panose="020B0604020202020204" pitchFamily="34" charset="0"/>
              </a:rPr>
              <a:t> 4, </a:t>
            </a:r>
            <a:r>
              <a:rPr lang="cs-CZ" sz="1000" b="0" dirty="0" err="1">
                <a:latin typeface="Arial" panose="020B0604020202020204" pitchFamily="34" charset="0"/>
                <a:ea typeface="Calibri" panose="020F0502020204030204" pitchFamily="34" charset="0"/>
                <a:cs typeface="Arial" panose="020B0604020202020204" pitchFamily="34" charset="0"/>
              </a:rPr>
              <a:t>J.Vejl</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R.Chromý</a:t>
            </a:r>
            <a:r>
              <a:rPr lang="cs-CZ" sz="1000" b="0" dirty="0">
                <a:latin typeface="Arial" panose="020B0604020202020204" pitchFamily="34" charset="0"/>
                <a:ea typeface="Calibri" panose="020F0502020204030204" pitchFamily="34" charset="0"/>
                <a:cs typeface="Arial" panose="020B0604020202020204" pitchFamily="34" charset="0"/>
              </a:rPr>
              <a:t> 1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V.Budka-D.Hromy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J.Chromý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R.Chromý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M.Daňo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J.Vejl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M.Volák</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A.Šabák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L.Širochoman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M.Miga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R.Paďour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M.Borovec</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M.Hromy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V.Podhorský</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Marek </a:t>
            </a:r>
            <a:r>
              <a:rPr lang="cs-CZ" sz="1000" b="0" dirty="0" err="1">
                <a:latin typeface="Arial" panose="020B0604020202020204" pitchFamily="34" charset="0"/>
                <a:ea typeface="Calibri" panose="020F0502020204030204" pitchFamily="34" charset="0"/>
                <a:cs typeface="Arial" panose="020B0604020202020204" pitchFamily="34" charset="0"/>
              </a:rPr>
              <a:t>Fišl</a:t>
            </a:r>
            <a:r>
              <a:rPr lang="cs-CZ" sz="1000" b="0" dirty="0">
                <a:latin typeface="Arial" panose="020B0604020202020204" pitchFamily="34" charset="0"/>
                <a:ea typeface="Calibri" panose="020F0502020204030204" pitchFamily="34" charset="0"/>
                <a:cs typeface="Arial" panose="020B0604020202020204" pitchFamily="34" charset="0"/>
              </a:rPr>
              <a:t>-David Németh, Jan Vocásek </a:t>
            </a:r>
          </a:p>
        </p:txBody>
      </p:sp>
      <p:sp>
        <p:nvSpPr>
          <p:cNvPr id="13" name="TextovéPole 12">
            <a:extLst>
              <a:ext uri="{FF2B5EF4-FFF2-40B4-BE49-F238E27FC236}">
                <a16:creationId xmlns:a16="http://schemas.microsoft.com/office/drawing/2014/main" id="{4E03F8D1-E493-4CA6-A986-42BD22D840A8}"/>
              </a:ext>
            </a:extLst>
          </p:cNvPr>
          <p:cNvSpPr txBox="1"/>
          <p:nvPr/>
        </p:nvSpPr>
        <p:spPr>
          <a:xfrm>
            <a:off x="5490487" y="70961"/>
            <a:ext cx="4514586" cy="1446550"/>
          </a:xfrm>
          <a:prstGeom prst="rect">
            <a:avLst/>
          </a:prstGeom>
          <a:solidFill>
            <a:srgbClr val="40EC86"/>
          </a:solidFill>
          <a:effectLst>
            <a:innerShdw blurRad="63500" dist="330200" dir="5400000">
              <a:srgbClr val="FF00FF">
                <a:alpha val="50000"/>
              </a:srgbClr>
            </a:innerShdw>
            <a:softEdge rad="368300"/>
          </a:effectLst>
        </p:spPr>
        <p:txBody>
          <a:bodyPr wrap="square" rtlCol="0">
            <a:spAutoFit/>
          </a:bodyPr>
          <a:lstStyle/>
          <a:p>
            <a:pPr algn="ctr"/>
            <a:r>
              <a:rPr lang="cs-CZ" sz="2200" dirty="0">
                <a:solidFill>
                  <a:srgbClr val="FF3399"/>
                </a:solidFill>
                <a:latin typeface="Arial Black" panose="020B0A04020102020204" pitchFamily="34" charset="0"/>
              </a:rPr>
              <a:t>Starší žáci byli již v prvním utkání sezóny při střelecké chuti a hned si vylepšili skóre </a:t>
            </a:r>
          </a:p>
        </p:txBody>
      </p:sp>
    </p:spTree>
    <p:extLst>
      <p:ext uri="{BB962C8B-B14F-4D97-AF65-F5344CB8AC3E}">
        <p14:creationId xmlns:p14="http://schemas.microsoft.com/office/powerpoint/2010/main" val="81356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016200" y="700387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28</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17</a:t>
            </a:r>
          </a:p>
        </p:txBody>
      </p:sp>
      <p:sp>
        <p:nvSpPr>
          <p:cNvPr id="2" name="TextovéPole 1"/>
          <p:cNvSpPr txBox="1"/>
          <p:nvPr/>
        </p:nvSpPr>
        <p:spPr>
          <a:xfrm>
            <a:off x="288008" y="451148"/>
            <a:ext cx="1296144"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sp>
        <p:nvSpPr>
          <p:cNvPr id="11" name="Obdélník 10"/>
          <p:cNvSpPr/>
          <p:nvPr/>
        </p:nvSpPr>
        <p:spPr>
          <a:xfrm>
            <a:off x="5400576" y="379140"/>
            <a:ext cx="4752528" cy="6036974"/>
          </a:xfrm>
          <a:prstGeom prst="rect">
            <a:avLst/>
          </a:prstGeom>
        </p:spPr>
        <p:txBody>
          <a:bodyPr wrap="square">
            <a:spAutoFit/>
          </a:bodyPr>
          <a:lstStyle/>
          <a:p>
            <a:pPr lvl="0" algn="just">
              <a:lnSpc>
                <a:spcPct val="107000"/>
              </a:lnSpc>
              <a:spcAft>
                <a:spcPts val="0"/>
              </a:spcAft>
            </a:pP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Času aspoň na vyrovnání zbývalo už málo, i když v 88. minutě jsme zahrávali roh, po něm Jakub Pícha odcentroval před branku a Jiří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Ransdorf</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prodloužil míč do sítě na 2:3. 2 minuty do konce a ještě 2 minuty nastavení. Takový zbýval čas. Hosté začaly zdržovat, odkopávat míče, ale i tak jsme ještě zahrávali volný přímý kop, který ale úspěchem neskončil. Naopak faul na Jakuba Píchu rozhodčí svým rozhodcovským metrem, které měl dva, posoudil, jako dovolený a hosté toho využili, i když jen k nastřelení tyči. Pak už tu byl konec a prohra 3:2, se kterou jsme nepočítali.</a:t>
            </a:r>
          </a:p>
          <a:p>
            <a:pPr lvl="0" algn="just">
              <a:lnSpc>
                <a:spcPct val="107000"/>
              </a:lnSpc>
              <a:spcAft>
                <a:spcPts val="0"/>
              </a:spcAft>
            </a:pPr>
            <a:r>
              <a:rPr lang="cs-CZ" sz="2000" u="sng" dirty="0">
                <a:solidFill>
                  <a:srgbClr val="000000"/>
                </a:solidFill>
                <a:latin typeface="Baskerville Old Face" panose="02020602080505020303" pitchFamily="18" charset="0"/>
                <a:ea typeface="Calibri" panose="020F0502020204030204" pitchFamily="34" charset="0"/>
                <a:cs typeface="Arial" panose="020B0604020202020204" pitchFamily="34" charset="0"/>
              </a:rPr>
              <a:t>Milan Plíšek – sekretář SK Štětí</a:t>
            </a:r>
          </a:p>
          <a:p>
            <a:pPr lvl="0" algn="just">
              <a:lnSpc>
                <a:spcPct val="107000"/>
              </a:lnSpc>
              <a:spcAft>
                <a:spcPts val="0"/>
              </a:spcAft>
            </a:pP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Nepovedený začátek zápas poznamenal celý jeho průběh. Stejně jako v nedávném předkole MOL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Cupu</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s Velkými Hamry jsme rychle prohrávali 2:0 a museli dotahovat. Ještě v prvním poločase jsme si nějaké šance na snížení náskoku soupeře vypracovali, ale ani jednou to gólem neskončilo. Po změně stran jsme se ale branky na 1:2 z kopačky Rudolfa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v 50. minutě rychle dočkali. Měli jsme i šance na vyrovnání ať už Tomáš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nebo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Ruodolf</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zastavený zákrokem, který mohl být klidně oceněna pokutovým kopem. Když jsme se chystali k závěrečnému tlaku ve snaze vyrovnat, tak jsme se v obranné činnosti nedokázali vyvarovat chyby a místo vyrovnání zvýšil Petr Junek na 3:1. Dvě minuty před koncem už jsme pak stačili jen snížit na konečných 2:3. Za týden v sobotu 24.8.2019 míříme do České Brodu. Ten má úvod sezóny báječný, když má po 2 kolech plný zisk 6 bodů. Teď vyhrál na hřišti nováčka ve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Slanem</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1:0. Výkop je v 17:00 a odjezd autobusu ze stadionu ve 14:15 hod.   </a:t>
            </a:r>
          </a:p>
          <a:p>
            <a:pPr lvl="0" algn="just">
              <a:lnSpc>
                <a:spcPct val="107000"/>
              </a:lnSpc>
              <a:spcAft>
                <a:spcPts val="0"/>
              </a:spcAft>
            </a:pPr>
            <a:r>
              <a:rPr lang="cs-CZ" sz="1100" b="0" u="sng" dirty="0">
                <a:solidFill>
                  <a:srgbClr val="000000"/>
                </a:solidFill>
                <a:latin typeface="Arial" panose="020B0604020202020204" pitchFamily="34" charset="0"/>
                <a:ea typeface="Calibri" panose="020F0502020204030204" pitchFamily="34" charset="0"/>
                <a:cs typeface="Arial" panose="020B0604020202020204" pitchFamily="34" charset="0"/>
              </a:rPr>
              <a:t>Branky:</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R.Slanička</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1</a:t>
            </a:r>
          </a:p>
          <a:p>
            <a:pPr lvl="0" algn="just">
              <a:lnSpc>
                <a:spcPct val="107000"/>
              </a:lnSpc>
              <a:spcAft>
                <a:spcPts val="0"/>
              </a:spcAft>
            </a:pPr>
            <a:r>
              <a:rPr lang="cs-CZ" sz="110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M.Jelínek-V.Kala</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(83.J.Prieložný,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J.Vacek</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D.Mencl</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gn="just">
              <a:lnSpc>
                <a:spcPct val="107000"/>
              </a:lnSpc>
              <a:spcAft>
                <a:spcPts val="0"/>
              </a:spcAft>
            </a:pP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J.Slavíček</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r.Slanička</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J.Neuman</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(46.A.Brůža), </a:t>
            </a:r>
          </a:p>
          <a:p>
            <a:pPr lvl="0" algn="just">
              <a:lnSpc>
                <a:spcPct val="107000"/>
              </a:lnSpc>
              <a:spcAft>
                <a:spcPts val="0"/>
              </a:spcAft>
            </a:pP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J.Pícha-T.Belák</a:t>
            </a:r>
            <a:endPar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spcAft>
                <a:spcPts val="0"/>
              </a:spcAft>
            </a:pPr>
            <a:r>
              <a:rPr lang="cs-CZ" sz="1100" b="0" u="sng" dirty="0">
                <a:solidFill>
                  <a:srgbClr val="000000"/>
                </a:solidFill>
                <a:latin typeface="Arial" panose="020B0604020202020204" pitchFamily="34" charset="0"/>
                <a:ea typeface="Calibri" panose="020F0502020204030204" pitchFamily="34" charset="0"/>
                <a:cs typeface="Arial" panose="020B0604020202020204" pitchFamily="34" charset="0"/>
              </a:rPr>
              <a:t>Připraveni:</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L.Uřídil</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R.Feko</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D.Beruška,V.Podhorský</a:t>
            </a:r>
            <a:endPar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spcAft>
                <a:spcPts val="0"/>
              </a:spcAft>
            </a:pPr>
            <a:r>
              <a:rPr lang="cs-CZ" sz="110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u="sng" dirty="0">
                <a:solidFill>
                  <a:srgbClr val="000000"/>
                </a:solidFill>
                <a:latin typeface="Arial" panose="020B0604020202020204" pitchFamily="34" charset="0"/>
                <a:ea typeface="Calibri" panose="020F0502020204030204" pitchFamily="34" charset="0"/>
                <a:cs typeface="Arial" panose="020B0604020202020204" pitchFamily="34" charset="0"/>
              </a:rPr>
              <a:t>Vedoucí:</a:t>
            </a:r>
            <a:r>
              <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100" b="0" dirty="0" err="1">
                <a:solidFill>
                  <a:srgbClr val="000000"/>
                </a:solidFill>
                <a:latin typeface="Arial" panose="020B0604020202020204" pitchFamily="34" charset="0"/>
                <a:ea typeface="Calibri" panose="020F0502020204030204" pitchFamily="34" charset="0"/>
                <a:cs typeface="Arial" panose="020B0604020202020204" pitchFamily="34" charset="0"/>
              </a:rPr>
              <a:t>J.Tyle</a:t>
            </a:r>
            <a:endParaRPr lang="cs-CZ" sz="11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u="sng" dirty="0" err="1">
                <a:latin typeface="Arial" panose="020B0604020202020204" pitchFamily="34" charset="0"/>
                <a:cs typeface="Arial" panose="020B0604020202020204" pitchFamily="34" charset="0"/>
              </a:rPr>
              <a:t>Rozhodčí:</a:t>
            </a:r>
            <a:r>
              <a:rPr lang="cs-CZ" sz="1100" b="0" dirty="0" err="1">
                <a:latin typeface="Arial" panose="020B0604020202020204" pitchFamily="34" charset="0"/>
                <a:cs typeface="Arial" panose="020B0604020202020204" pitchFamily="34" charset="0"/>
              </a:rPr>
              <a:t>P.Talpáš-L.Nehasil</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D.Plzák</a:t>
            </a:r>
            <a:r>
              <a:rPr lang="cs-CZ" sz="1100" b="0" dirty="0">
                <a:latin typeface="Arial" panose="020B0604020202020204" pitchFamily="34" charset="0"/>
                <a:cs typeface="Arial" panose="020B0604020202020204" pitchFamily="34" charset="0"/>
              </a:rPr>
              <a:t>  Delegát: </a:t>
            </a:r>
            <a:r>
              <a:rPr lang="cs-CZ" sz="1100" b="0" dirty="0" err="1">
                <a:latin typeface="Arial" panose="020B0604020202020204" pitchFamily="34" charset="0"/>
                <a:cs typeface="Arial" panose="020B0604020202020204" pitchFamily="34" charset="0"/>
              </a:rPr>
              <a:t>J.Holub</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ovéPole 11"/>
          <p:cNvSpPr txBox="1"/>
          <p:nvPr/>
        </p:nvSpPr>
        <p:spPr>
          <a:xfrm>
            <a:off x="5400576" y="33592"/>
            <a:ext cx="4752528" cy="261610"/>
          </a:xfrm>
          <a:prstGeom prst="rect">
            <a:avLst/>
          </a:prstGeom>
          <a:solidFill>
            <a:srgbClr val="00CCFF"/>
          </a:solidFill>
          <a:effectLst>
            <a:glow rad="101600">
              <a:srgbClr val="FFFF66">
                <a:alpha val="40000"/>
              </a:srgbClr>
            </a:glow>
            <a:softEdge rad="0"/>
          </a:effectLst>
        </p:spPr>
        <p:txBody>
          <a:bodyPr wrap="square" rtlCol="0">
            <a:spAutoFit/>
          </a:bodyPr>
          <a:lstStyle/>
          <a:p>
            <a:pPr algn="ctr"/>
            <a:r>
              <a:rPr lang="cs-CZ" sz="1100" dirty="0">
                <a:latin typeface="Arial" panose="020B0604020202020204" pitchFamily="34" charset="0"/>
                <a:cs typeface="Arial" panose="020B0604020202020204" pitchFamily="34" charset="0"/>
              </a:rPr>
              <a:t>Pokračování SK Štětí-TJ </a:t>
            </a:r>
            <a:r>
              <a:rPr lang="cs-CZ" sz="1100" dirty="0" err="1">
                <a:latin typeface="Arial" panose="020B0604020202020204" pitchFamily="34" charset="0"/>
                <a:cs typeface="Arial" panose="020B0604020202020204" pitchFamily="34" charset="0"/>
              </a:rPr>
              <a:t>Tatran</a:t>
            </a:r>
            <a:r>
              <a:rPr lang="cs-CZ" sz="1100" dirty="0">
                <a:latin typeface="Arial" panose="020B0604020202020204" pitchFamily="34" charset="0"/>
                <a:cs typeface="Arial" panose="020B0604020202020204" pitchFamily="34" charset="0"/>
              </a:rPr>
              <a:t> Rakovník 17.8.2019  2:3</a:t>
            </a:r>
          </a:p>
        </p:txBody>
      </p:sp>
      <p:pic>
        <p:nvPicPr>
          <p:cNvPr id="13" name="Obrázek 12"/>
          <p:cNvPicPr>
            <a:picLocks noChangeAspect="1"/>
          </p:cNvPicPr>
          <p:nvPr/>
        </p:nvPicPr>
        <p:blipFill>
          <a:blip r:embed="rId2"/>
          <a:stretch>
            <a:fillRect/>
          </a:stretch>
        </p:blipFill>
        <p:spPr>
          <a:xfrm>
            <a:off x="9217000" y="5995764"/>
            <a:ext cx="809055" cy="865908"/>
          </a:xfrm>
          <a:prstGeom prst="rect">
            <a:avLst/>
          </a:prstGeom>
        </p:spPr>
      </p:pic>
      <p:graphicFrame>
        <p:nvGraphicFramePr>
          <p:cNvPr id="16" name="Tabulka 15">
            <a:extLst>
              <a:ext uri="{FF2B5EF4-FFF2-40B4-BE49-F238E27FC236}">
                <a16:creationId xmlns:a16="http://schemas.microsoft.com/office/drawing/2014/main" id="{0475A8FD-B005-49F4-B719-B7A00AF898EE}"/>
              </a:ext>
            </a:extLst>
          </p:cNvPr>
          <p:cNvGraphicFramePr>
            <a:graphicFrameLocks noGrp="1"/>
          </p:cNvGraphicFramePr>
          <p:nvPr>
            <p:extLst>
              <p:ext uri="{D42A27DB-BD31-4B8C-83A1-F6EECF244321}">
                <p14:modId xmlns:p14="http://schemas.microsoft.com/office/powerpoint/2010/main" val="935140731"/>
              </p:ext>
            </p:extLst>
          </p:nvPr>
        </p:nvGraphicFramePr>
        <p:xfrm>
          <a:off x="196067" y="162187"/>
          <a:ext cx="4536505" cy="3167073"/>
        </p:xfrm>
        <a:graphic>
          <a:graphicData uri="http://schemas.openxmlformats.org/drawingml/2006/table">
            <a:tbl>
              <a:tblPr/>
              <a:tblGrid>
                <a:gridCol w="1011662">
                  <a:extLst>
                    <a:ext uri="{9D8B030D-6E8A-4147-A177-3AD203B41FA5}">
                      <a16:colId xmlns:a16="http://schemas.microsoft.com/office/drawing/2014/main" val="2611685506"/>
                    </a:ext>
                  </a:extLst>
                </a:gridCol>
                <a:gridCol w="1320485">
                  <a:extLst>
                    <a:ext uri="{9D8B030D-6E8A-4147-A177-3AD203B41FA5}">
                      <a16:colId xmlns:a16="http://schemas.microsoft.com/office/drawing/2014/main" val="221044682"/>
                    </a:ext>
                  </a:extLst>
                </a:gridCol>
                <a:gridCol w="883873">
                  <a:extLst>
                    <a:ext uri="{9D8B030D-6E8A-4147-A177-3AD203B41FA5}">
                      <a16:colId xmlns:a16="http://schemas.microsoft.com/office/drawing/2014/main" val="2721488546"/>
                    </a:ext>
                  </a:extLst>
                </a:gridCol>
                <a:gridCol w="1320485">
                  <a:extLst>
                    <a:ext uri="{9D8B030D-6E8A-4147-A177-3AD203B41FA5}">
                      <a16:colId xmlns:a16="http://schemas.microsoft.com/office/drawing/2014/main" val="822318297"/>
                    </a:ext>
                  </a:extLst>
                </a:gridCol>
              </a:tblGrid>
              <a:tr h="423217">
                <a:tc gridSpan="4">
                  <a:txBody>
                    <a:bodyPr/>
                    <a:lstStyle/>
                    <a:p>
                      <a:pPr algn="ctr" fontAlgn="ctr"/>
                      <a:r>
                        <a:rPr lang="cs-CZ" sz="1100" b="1" i="0" u="none" strike="noStrike" dirty="0">
                          <a:solidFill>
                            <a:srgbClr val="184B81"/>
                          </a:solidFill>
                          <a:effectLst/>
                          <a:latin typeface="Berlin Sans FB Demi" panose="020E0802020502020306" pitchFamily="34" charset="0"/>
                        </a:rPr>
                        <a:t>3. kolo Krajského přeboru dorostu  - výsledky </a:t>
                      </a:r>
                    </a:p>
                  </a:txBody>
                  <a:tcPr marL="9525" marR="9525" marT="9525" marB="0" anchor="ctr">
                    <a:lnL>
                      <a:noFill/>
                    </a:lnL>
                    <a:lnR>
                      <a:noFill/>
                    </a:lnR>
                    <a:lnT>
                      <a:noFill/>
                    </a:lnT>
                    <a:lnB>
                      <a:noFill/>
                    </a:lnB>
                    <a:solidFill>
                      <a:srgbClr val="EA9FF7"/>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08106532"/>
                  </a:ext>
                </a:extLst>
              </a:tr>
              <a:tr h="423217">
                <a:tc>
                  <a:txBody>
                    <a:bodyPr/>
                    <a:lstStyle/>
                    <a:p>
                      <a:pPr algn="ctr" fontAlgn="ctr"/>
                      <a:r>
                        <a:rPr lang="cs-CZ" sz="1000" b="1" i="0" u="none" strike="noStrike" dirty="0">
                          <a:solidFill>
                            <a:srgbClr val="000000"/>
                          </a:solidFill>
                          <a:effectLst/>
                          <a:latin typeface="Arial" panose="020B0604020202020204" pitchFamily="34" charset="0"/>
                        </a:rPr>
                        <a:t>24.08.2019 10:00</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0:6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FK Jiskra Velké Březno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879396915"/>
                  </a:ext>
                </a:extLst>
              </a:tr>
              <a:tr h="423217">
                <a:tc>
                  <a:txBody>
                    <a:bodyPr/>
                    <a:lstStyle/>
                    <a:p>
                      <a:pPr algn="ctr" fontAlgn="ctr"/>
                      <a:r>
                        <a:rPr lang="cs-CZ" sz="1000" b="1" i="0" u="none" strike="noStrike">
                          <a:solidFill>
                            <a:srgbClr val="000000"/>
                          </a:solidFill>
                          <a:effectLst/>
                          <a:latin typeface="Arial" panose="020B0604020202020204" pitchFamily="34" charset="0"/>
                        </a:rPr>
                        <a:t>24.08.2019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FK Slavoj Žatec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4:2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TJ Krupka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851920221"/>
                  </a:ext>
                </a:extLst>
              </a:tr>
              <a:tr h="423217">
                <a:tc>
                  <a:txBody>
                    <a:bodyPr/>
                    <a:lstStyle/>
                    <a:p>
                      <a:pPr algn="ctr" fontAlgn="ctr"/>
                      <a:r>
                        <a:rPr lang="cs-CZ" sz="1000" b="1" i="0" u="none" strike="noStrike">
                          <a:solidFill>
                            <a:srgbClr val="000000"/>
                          </a:solidFill>
                          <a:effectLst/>
                          <a:latin typeface="Arial" panose="020B0604020202020204" pitchFamily="34" charset="0"/>
                        </a:rPr>
                        <a:t>24.08.2019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effectLst/>
                          <a:latin typeface="Arial" panose="020B0604020202020204" pitchFamily="34" charset="0"/>
                        </a:rPr>
                        <a:t>SK Strupčice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 3:5</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FK JUNIOR Děčín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06385618"/>
                  </a:ext>
                </a:extLst>
              </a:tr>
              <a:tr h="525494">
                <a:tc>
                  <a:txBody>
                    <a:bodyPr/>
                    <a:lstStyle/>
                    <a:p>
                      <a:pPr algn="ctr" fontAlgn="ctr"/>
                      <a:r>
                        <a:rPr lang="cs-CZ" sz="1000" b="1" i="0" u="none" strike="noStrike" dirty="0">
                          <a:solidFill>
                            <a:srgbClr val="000000"/>
                          </a:solidFill>
                          <a:effectLst/>
                          <a:latin typeface="Arial" panose="020B0604020202020204" pitchFamily="34" charset="0"/>
                        </a:rPr>
                        <a:t>24.08.2019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effectLst/>
                          <a:latin typeface="Arial" panose="020B0604020202020204" pitchFamily="34" charset="0"/>
                        </a:rPr>
                        <a:t>TJ Vaňov/Libouchec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3:6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FK Český Lev Neštěmice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477462734"/>
                  </a:ext>
                </a:extLst>
              </a:tr>
              <a:tr h="423217">
                <a:tc>
                  <a:txBody>
                    <a:bodyPr/>
                    <a:lstStyle/>
                    <a:p>
                      <a:pPr algn="ctr" fontAlgn="ctr"/>
                      <a:r>
                        <a:rPr lang="cs-CZ" sz="1000" b="1" i="0" u="none" strike="noStrike">
                          <a:solidFill>
                            <a:srgbClr val="000000"/>
                          </a:solidFill>
                          <a:effectLst/>
                          <a:latin typeface="Arial" panose="020B0604020202020204" pitchFamily="34" charset="0"/>
                        </a:rPr>
                        <a:t>25.08.2019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ASK Lovosice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 3:4 PK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FK Litoměřicko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5352740"/>
                  </a:ext>
                </a:extLst>
              </a:tr>
              <a:tr h="525494">
                <a:tc>
                  <a:txBody>
                    <a:bodyPr/>
                    <a:lstStyle/>
                    <a:p>
                      <a:pPr algn="ctr" fontAlgn="ctr"/>
                      <a:r>
                        <a:rPr lang="cs-CZ" sz="1000" b="1" i="0" u="none" strike="noStrike">
                          <a:solidFill>
                            <a:srgbClr val="000000"/>
                          </a:solidFill>
                          <a:effectLst/>
                          <a:latin typeface="Arial" panose="020B0604020202020204" pitchFamily="34" charset="0"/>
                        </a:rPr>
                        <a:t>25.08.2019 11:00</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effectLst/>
                          <a:latin typeface="Arial" panose="020B0604020202020204" pitchFamily="34" charset="0"/>
                        </a:rPr>
                        <a:t>FK Bílina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1800" b="1" i="0" u="none" strike="noStrike" dirty="0">
                          <a:solidFill>
                            <a:srgbClr val="000000"/>
                          </a:solidFill>
                          <a:effectLst/>
                          <a:latin typeface="Arial" panose="020B0604020202020204" pitchFamily="34" charset="0"/>
                        </a:rPr>
                        <a:t> 10:3</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VOŠ a SOŠ Roudnice </a:t>
                      </a:r>
                      <a:r>
                        <a:rPr lang="cs-CZ" sz="1000" b="1" i="0" u="none" strike="noStrike" dirty="0" err="1">
                          <a:solidFill>
                            <a:srgbClr val="000000"/>
                          </a:solidFill>
                          <a:effectLst/>
                          <a:latin typeface="Arial" panose="020B0604020202020204" pitchFamily="34" charset="0"/>
                        </a:rPr>
                        <a:t>n.L.</a:t>
                      </a:r>
                      <a:r>
                        <a:rPr lang="cs-CZ" sz="1000" b="1" i="0" u="none" strike="noStrike" dirty="0">
                          <a:solidFill>
                            <a:srgbClr val="000000"/>
                          </a:solidFill>
                          <a:effectLst/>
                          <a:latin typeface="Arial" panose="020B0604020202020204" pitchFamily="34" charset="0"/>
                        </a:rPr>
                        <a:t> B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2417173512"/>
                  </a:ext>
                </a:extLst>
              </a:tr>
            </a:tbl>
          </a:graphicData>
        </a:graphic>
      </p:graphicFrame>
      <p:graphicFrame>
        <p:nvGraphicFramePr>
          <p:cNvPr id="17" name="Tabulka 16">
            <a:extLst>
              <a:ext uri="{FF2B5EF4-FFF2-40B4-BE49-F238E27FC236}">
                <a16:creationId xmlns:a16="http://schemas.microsoft.com/office/drawing/2014/main" id="{5F840D64-053C-45E8-B503-03E4D6157993}"/>
              </a:ext>
            </a:extLst>
          </p:cNvPr>
          <p:cNvGraphicFramePr>
            <a:graphicFrameLocks noGrp="1"/>
          </p:cNvGraphicFramePr>
          <p:nvPr>
            <p:extLst>
              <p:ext uri="{D42A27DB-BD31-4B8C-83A1-F6EECF244321}">
                <p14:modId xmlns:p14="http://schemas.microsoft.com/office/powerpoint/2010/main" val="687593710"/>
              </p:ext>
            </p:extLst>
          </p:nvPr>
        </p:nvGraphicFramePr>
        <p:xfrm>
          <a:off x="102604" y="3594724"/>
          <a:ext cx="4665489" cy="3173557"/>
        </p:xfrm>
        <a:graphic>
          <a:graphicData uri="http://schemas.openxmlformats.org/drawingml/2006/table">
            <a:tbl>
              <a:tblPr/>
              <a:tblGrid>
                <a:gridCol w="229545">
                  <a:extLst>
                    <a:ext uri="{9D8B030D-6E8A-4147-A177-3AD203B41FA5}">
                      <a16:colId xmlns:a16="http://schemas.microsoft.com/office/drawing/2014/main" val="1096527411"/>
                    </a:ext>
                  </a:extLst>
                </a:gridCol>
                <a:gridCol w="229545">
                  <a:extLst>
                    <a:ext uri="{9D8B030D-6E8A-4147-A177-3AD203B41FA5}">
                      <a16:colId xmlns:a16="http://schemas.microsoft.com/office/drawing/2014/main" val="129058280"/>
                    </a:ext>
                  </a:extLst>
                </a:gridCol>
                <a:gridCol w="2077376">
                  <a:extLst>
                    <a:ext uri="{9D8B030D-6E8A-4147-A177-3AD203B41FA5}">
                      <a16:colId xmlns:a16="http://schemas.microsoft.com/office/drawing/2014/main" val="3831138322"/>
                    </a:ext>
                  </a:extLst>
                </a:gridCol>
                <a:gridCol w="218067">
                  <a:extLst>
                    <a:ext uri="{9D8B030D-6E8A-4147-A177-3AD203B41FA5}">
                      <a16:colId xmlns:a16="http://schemas.microsoft.com/office/drawing/2014/main" val="882252505"/>
                    </a:ext>
                  </a:extLst>
                </a:gridCol>
                <a:gridCol w="241021">
                  <a:extLst>
                    <a:ext uri="{9D8B030D-6E8A-4147-A177-3AD203B41FA5}">
                      <a16:colId xmlns:a16="http://schemas.microsoft.com/office/drawing/2014/main" val="2379827903"/>
                    </a:ext>
                  </a:extLst>
                </a:gridCol>
                <a:gridCol w="286930">
                  <a:extLst>
                    <a:ext uri="{9D8B030D-6E8A-4147-A177-3AD203B41FA5}">
                      <a16:colId xmlns:a16="http://schemas.microsoft.com/office/drawing/2014/main" val="3814053523"/>
                    </a:ext>
                  </a:extLst>
                </a:gridCol>
                <a:gridCol w="163550">
                  <a:extLst>
                    <a:ext uri="{9D8B030D-6E8A-4147-A177-3AD203B41FA5}">
                      <a16:colId xmlns:a16="http://schemas.microsoft.com/office/drawing/2014/main" val="193692377"/>
                    </a:ext>
                  </a:extLst>
                </a:gridCol>
                <a:gridCol w="241021">
                  <a:extLst>
                    <a:ext uri="{9D8B030D-6E8A-4147-A177-3AD203B41FA5}">
                      <a16:colId xmlns:a16="http://schemas.microsoft.com/office/drawing/2014/main" val="1178748135"/>
                    </a:ext>
                  </a:extLst>
                </a:gridCol>
                <a:gridCol w="447612">
                  <a:extLst>
                    <a:ext uri="{9D8B030D-6E8A-4147-A177-3AD203B41FA5}">
                      <a16:colId xmlns:a16="http://schemas.microsoft.com/office/drawing/2014/main" val="148904316"/>
                    </a:ext>
                  </a:extLst>
                </a:gridCol>
                <a:gridCol w="298408">
                  <a:extLst>
                    <a:ext uri="{9D8B030D-6E8A-4147-A177-3AD203B41FA5}">
                      <a16:colId xmlns:a16="http://schemas.microsoft.com/office/drawing/2014/main" val="1769174016"/>
                    </a:ext>
                  </a:extLst>
                </a:gridCol>
                <a:gridCol w="232414">
                  <a:extLst>
                    <a:ext uri="{9D8B030D-6E8A-4147-A177-3AD203B41FA5}">
                      <a16:colId xmlns:a16="http://schemas.microsoft.com/office/drawing/2014/main" val="3401063856"/>
                    </a:ext>
                  </a:extLst>
                </a:gridCol>
              </a:tblGrid>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902077794"/>
                  </a:ext>
                </a:extLst>
              </a:tr>
              <a:tr h="24687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600" b="1" i="0" u="none" strike="noStrike" dirty="0" err="1">
                          <a:solidFill>
                            <a:srgbClr val="0000CC"/>
                          </a:solidFill>
                          <a:effectLst/>
                          <a:latin typeface="Calibri" panose="020F0502020204030204" pitchFamily="34" charset="0"/>
                        </a:rPr>
                        <a:t>Krajský</a:t>
                      </a:r>
                      <a:r>
                        <a:rPr lang="pl-PL" sz="1600" b="1" i="0" u="none" strike="noStrike" dirty="0">
                          <a:solidFill>
                            <a:srgbClr val="0000CC"/>
                          </a:solidFill>
                          <a:effectLst/>
                          <a:latin typeface="Calibri" panose="020F0502020204030204" pitchFamily="34" charset="0"/>
                        </a:rPr>
                        <a:t> </a:t>
                      </a:r>
                      <a:r>
                        <a:rPr lang="pl-PL" sz="1600" b="1" i="0" u="none" strike="noStrike" dirty="0" err="1">
                          <a:solidFill>
                            <a:srgbClr val="0000CC"/>
                          </a:solidFill>
                          <a:effectLst/>
                          <a:latin typeface="Calibri" panose="020F0502020204030204" pitchFamily="34" charset="0"/>
                        </a:rPr>
                        <a:t>přebor</a:t>
                      </a:r>
                      <a:r>
                        <a:rPr lang="pl-PL" sz="1600" b="1" i="0" u="none" strike="noStrike" dirty="0">
                          <a:solidFill>
                            <a:srgbClr val="0000CC"/>
                          </a:solidFill>
                          <a:effectLst/>
                          <a:latin typeface="Calibri" panose="020F0502020204030204" pitchFamily="34" charset="0"/>
                        </a:rPr>
                        <a:t> </a:t>
                      </a:r>
                      <a:r>
                        <a:rPr lang="pl-PL" sz="1600" b="1" i="0" u="none" strike="noStrike" dirty="0" err="1">
                          <a:solidFill>
                            <a:srgbClr val="0000CC"/>
                          </a:solidFill>
                          <a:effectLst/>
                          <a:latin typeface="Calibri" panose="020F0502020204030204" pitchFamily="34" charset="0"/>
                        </a:rPr>
                        <a:t>dorostu</a:t>
                      </a:r>
                      <a:r>
                        <a:rPr lang="pl-PL" sz="1600" b="1" i="0" u="none" strike="noStrike" dirty="0">
                          <a:solidFill>
                            <a:srgbClr val="0000CC"/>
                          </a:solidFill>
                          <a:effectLst/>
                          <a:latin typeface="Calibri" panose="020F0502020204030204" pitchFamily="34" charset="0"/>
                        </a:rPr>
                        <a:t>  2019/2020 po 1.kole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55053293"/>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509077501"/>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Jiskra Velké Březno</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23439319"/>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08935025"/>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53702117"/>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Slavoj Žatec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69113043"/>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Litoměřicko,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687640091"/>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82780175"/>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Proboštov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03567546"/>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SK Strupčice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53102563"/>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013199118"/>
                  </a:ext>
                </a:extLst>
              </a:tr>
              <a:tr h="181043">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Vaňov/TJ Libouchec</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25655557"/>
                  </a:ext>
                </a:extLst>
              </a:tr>
              <a:tr h="293901">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24288571"/>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effectLst/>
                          <a:latin typeface="Arial" panose="020B0604020202020204" pitchFamily="34" charset="0"/>
                        </a:rPr>
                        <a:t>VOŠ a SOŠ Roudnice n.l. B</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3:10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339214314"/>
                  </a:ext>
                </a:extLst>
              </a:tr>
              <a:tr h="18809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9484396"/>
                  </a:ext>
                </a:extLst>
              </a:tr>
            </a:tbl>
          </a:graphicData>
        </a:graphic>
      </p:graphicFrame>
    </p:spTree>
    <p:extLst>
      <p:ext uri="{BB962C8B-B14F-4D97-AF65-F5344CB8AC3E}">
        <p14:creationId xmlns:p14="http://schemas.microsoft.com/office/powerpoint/2010/main" val="30308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18</a:t>
            </a:r>
          </a:p>
        </p:txBody>
      </p:sp>
      <p:sp>
        <p:nvSpPr>
          <p:cNvPr id="13" name="TextovéPole 12"/>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27</a:t>
            </a:r>
          </a:p>
        </p:txBody>
      </p:sp>
      <p:pic>
        <p:nvPicPr>
          <p:cNvPr id="11" name="Obrázek 10"/>
          <p:cNvPicPr>
            <a:picLocks noChangeAspect="1"/>
          </p:cNvPicPr>
          <p:nvPr/>
        </p:nvPicPr>
        <p:blipFill>
          <a:blip r:embed="rId2"/>
          <a:stretch>
            <a:fillRect/>
          </a:stretch>
        </p:blipFill>
        <p:spPr>
          <a:xfrm>
            <a:off x="1152104" y="5151288"/>
            <a:ext cx="2164156" cy="1692981"/>
          </a:xfrm>
          <a:prstGeom prst="rect">
            <a:avLst/>
          </a:prstGeom>
          <a:ln w="38100" cmpd="sng">
            <a:solidFill>
              <a:schemeClr val="accent5">
                <a:lumMod val="50000"/>
              </a:schemeClr>
            </a:solidFill>
          </a:ln>
        </p:spPr>
      </p:pic>
      <p:sp>
        <p:nvSpPr>
          <p:cNvPr id="14" name="Obdélník 13"/>
          <p:cNvSpPr/>
          <p:nvPr/>
        </p:nvSpPr>
        <p:spPr>
          <a:xfrm>
            <a:off x="137935" y="3373375"/>
            <a:ext cx="4680520" cy="1631216"/>
          </a:xfrm>
          <a:prstGeom prst="rect">
            <a:avLst/>
          </a:prstGeom>
          <a:solidFill>
            <a:schemeClr val="bg1">
              <a:lumMod val="95000"/>
            </a:schemeClr>
          </a:solidFill>
        </p:spPr>
        <p:txBody>
          <a:bodyPr wrap="square">
            <a:spAutoFit/>
          </a:bodyPr>
          <a:lstStyle/>
          <a:p>
            <a:pPr algn="just"/>
            <a:r>
              <a:rPr lang="cs-CZ" sz="1600" u="sng" dirty="0">
                <a:solidFill>
                  <a:srgbClr val="000099"/>
                </a:solidFill>
                <a:latin typeface="PT Sans"/>
              </a:rPr>
              <a:t>Vasil </a:t>
            </a:r>
            <a:r>
              <a:rPr lang="cs-CZ" sz="1600" u="sng" dirty="0" err="1">
                <a:solidFill>
                  <a:srgbClr val="000099"/>
                </a:solidFill>
                <a:latin typeface="PT Sans"/>
              </a:rPr>
              <a:t>Boev</a:t>
            </a:r>
            <a:r>
              <a:rPr lang="cs-CZ" sz="1600" u="sng" dirty="0">
                <a:solidFill>
                  <a:srgbClr val="000099"/>
                </a:solidFill>
                <a:latin typeface="PT Sans"/>
              </a:rPr>
              <a:t> - </a:t>
            </a:r>
            <a:r>
              <a:rPr lang="cs-CZ" sz="1600" u="sng" dirty="0" err="1">
                <a:solidFill>
                  <a:srgbClr val="000099"/>
                </a:solidFill>
                <a:latin typeface="PT Sans"/>
              </a:rPr>
              <a:t>Trénér</a:t>
            </a:r>
            <a:r>
              <a:rPr lang="cs-CZ" sz="1600" u="sng" dirty="0">
                <a:solidFill>
                  <a:srgbClr val="000099"/>
                </a:solidFill>
                <a:latin typeface="PT Sans"/>
              </a:rPr>
              <a:t> TJ </a:t>
            </a:r>
            <a:r>
              <a:rPr lang="cs-CZ" sz="1600" u="sng" dirty="0" err="1">
                <a:solidFill>
                  <a:srgbClr val="000099"/>
                </a:solidFill>
                <a:latin typeface="PT Sans"/>
              </a:rPr>
              <a:t>Tatran</a:t>
            </a:r>
            <a:r>
              <a:rPr lang="cs-CZ" sz="1600" u="sng" dirty="0">
                <a:solidFill>
                  <a:srgbClr val="000099"/>
                </a:solidFill>
                <a:latin typeface="PT Sans"/>
              </a:rPr>
              <a:t> Rakovník</a:t>
            </a:r>
          </a:p>
          <a:p>
            <a:pPr algn="just"/>
            <a:r>
              <a:rPr lang="cs-CZ" sz="1400" b="0" dirty="0">
                <a:solidFill>
                  <a:srgbClr val="333333"/>
                </a:solidFill>
                <a:latin typeface="PT Sans"/>
              </a:rPr>
              <a:t>Povedl se na vstup do utkání, dali jsme dva góly a další šance neproměnili. Pak se domácí dostali do hry. I když jsme připravovali hráče na úvod druhé části, tak domácí snížili. Poté byli domácí nebezpeční, ale my vstřelili třetí branku. Myslím, že jsme vyhráli sice šťastně, ale zaslouženě, i když se zbytečnými obavami.</a:t>
            </a:r>
            <a:endParaRPr lang="cs-CZ" sz="1400" dirty="0"/>
          </a:p>
        </p:txBody>
      </p:sp>
      <p:sp>
        <p:nvSpPr>
          <p:cNvPr id="15" name="Obdélník 14"/>
          <p:cNvSpPr/>
          <p:nvPr/>
        </p:nvSpPr>
        <p:spPr>
          <a:xfrm>
            <a:off x="137935" y="1465087"/>
            <a:ext cx="4680520" cy="1846659"/>
          </a:xfrm>
          <a:prstGeom prst="rect">
            <a:avLst/>
          </a:prstGeom>
          <a:solidFill>
            <a:schemeClr val="bg1">
              <a:lumMod val="95000"/>
            </a:schemeClr>
          </a:solidFill>
        </p:spPr>
        <p:txBody>
          <a:bodyPr wrap="square">
            <a:spAutoFit/>
          </a:bodyPr>
          <a:lstStyle/>
          <a:p>
            <a:pPr algn="just"/>
            <a:r>
              <a:rPr lang="cs-CZ" sz="1600" u="sng" dirty="0">
                <a:solidFill>
                  <a:srgbClr val="FF0000"/>
                </a:solidFill>
                <a:latin typeface="PT Sans"/>
              </a:rPr>
              <a:t>Jiří </a:t>
            </a:r>
            <a:r>
              <a:rPr lang="cs-CZ" sz="1600" u="sng" dirty="0" err="1">
                <a:solidFill>
                  <a:srgbClr val="FF0000"/>
                </a:solidFill>
                <a:latin typeface="PT Sans"/>
              </a:rPr>
              <a:t>Ransdorf</a:t>
            </a:r>
            <a:r>
              <a:rPr lang="cs-CZ" sz="1600" u="sng" dirty="0">
                <a:solidFill>
                  <a:srgbClr val="FF0000"/>
                </a:solidFill>
                <a:latin typeface="PT Sans"/>
              </a:rPr>
              <a:t> – trenér SK Štětí</a:t>
            </a:r>
          </a:p>
          <a:p>
            <a:pPr algn="just"/>
            <a:r>
              <a:rPr lang="cs-CZ" sz="1400" b="0" dirty="0">
                <a:solidFill>
                  <a:srgbClr val="333333"/>
                </a:solidFill>
                <a:latin typeface="PT Sans"/>
              </a:rPr>
              <a:t>Nechytli jsme úvod zápasu. Udělali jsme 2 trestuhodné góly a dostali2 góly. Pak už se to povedlo, měli jsme v 1. poločase 3 krásné střely na bránu. Hostům pomohl brankář, který to krásně chytil. Řekli jsme si, že do 2. poločasu půjdeme  s ještě větším úsilím. Splnili jsme, snížili na 1:2, ale pak zase chybička a hosté zvýšili na 3:1. Pak už se s tím nedalo nic dělat jenom jsme snížili.</a:t>
            </a:r>
            <a:endParaRPr lang="cs-CZ" sz="1400" dirty="0"/>
          </a:p>
        </p:txBody>
      </p:sp>
      <p:sp>
        <p:nvSpPr>
          <p:cNvPr id="16" name="TextovéPole 15"/>
          <p:cNvSpPr txBox="1"/>
          <p:nvPr/>
        </p:nvSpPr>
        <p:spPr>
          <a:xfrm>
            <a:off x="137935" y="91108"/>
            <a:ext cx="4680520" cy="1200329"/>
          </a:xfrm>
          <a:prstGeom prst="rect">
            <a:avLst/>
          </a:prstGeom>
          <a:pattFill prst="dashVert">
            <a:fgClr>
              <a:schemeClr val="accent1"/>
            </a:fgClr>
            <a:bgClr>
              <a:schemeClr val="bg1"/>
            </a:bgClr>
          </a:pattFill>
          <a:effectLst>
            <a:glow rad="101600">
              <a:srgbClr val="FFFF66">
                <a:alpha val="40000"/>
              </a:srgbClr>
            </a:glow>
            <a:softEdge rad="0"/>
          </a:effectLst>
        </p:spPr>
        <p:txBody>
          <a:bodyPr wrap="square" rtlCol="0">
            <a:spAutoFit/>
          </a:bodyPr>
          <a:lstStyle/>
          <a:p>
            <a:pPr algn="ctr"/>
            <a:r>
              <a:rPr lang="cs-CZ" sz="1800" dirty="0">
                <a:latin typeface="Arial Black" panose="020B0A04020102020204" pitchFamily="34" charset="0"/>
              </a:rPr>
              <a:t>Trenér Rakovníka hodnotil vítězství svého týmu jako zasloužené. Domácí kouč hledal příčinu porážky ve špatném začátku</a:t>
            </a:r>
          </a:p>
        </p:txBody>
      </p:sp>
      <p:sp>
        <p:nvSpPr>
          <p:cNvPr id="17" name="Obdélník 16">
            <a:extLst>
              <a:ext uri="{FF2B5EF4-FFF2-40B4-BE49-F238E27FC236}">
                <a16:creationId xmlns:a16="http://schemas.microsoft.com/office/drawing/2014/main" id="{A46AAE76-DA6A-4270-8AB6-EB63E6E9A7B4}"/>
              </a:ext>
            </a:extLst>
          </p:cNvPr>
          <p:cNvSpPr/>
          <p:nvPr/>
        </p:nvSpPr>
        <p:spPr>
          <a:xfrm>
            <a:off x="5334624" y="1424161"/>
            <a:ext cx="4824536" cy="5678799"/>
          </a:xfrm>
          <a:prstGeom prst="rect">
            <a:avLst/>
          </a:prstGeom>
        </p:spPr>
        <p:txBody>
          <a:bodyPr wrap="square">
            <a:spAutoFit/>
          </a:bodyPr>
          <a:lstStyle/>
          <a:p>
            <a:pPr algn="ctr">
              <a:lnSpc>
                <a:spcPct val="107000"/>
              </a:lnSpc>
              <a:spcAft>
                <a:spcPts val="0"/>
              </a:spcAft>
            </a:pP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 – FK Velké Březno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0:6(0:5)   </a:t>
            </a:r>
            <a:r>
              <a:rPr lang="cs-CZ" sz="1050" dirty="0">
                <a:highlight>
                  <a:srgbClr val="00FF00"/>
                </a:highlight>
                <a:latin typeface="Arial Black" panose="020B0A04020102020204" pitchFamily="34" charset="0"/>
                <a:ea typeface="Calibri" panose="020F0502020204030204" pitchFamily="34" charset="0"/>
                <a:cs typeface="Arial" panose="020B0604020202020204" pitchFamily="34" charset="0"/>
              </a:rPr>
              <a:t>3. kolo 1. hrané</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Na úvod krajského přeboru, který mužstvo dorostu hrálo naposledy před 6 lety, nás na domácím hřišti čekal vítěz loňského ročníku I.A třídy Velké Březno. Kromě účasti v přeboru došlo u našeho mužstva ještě k jedné změně a to na postu trenéra, když se trenérského žezla ujala dvojice František Kučera, Štefan </a:t>
            </a:r>
            <a:r>
              <a:rPr lang="cs-CZ" sz="1000" b="0" dirty="0" err="1">
                <a:latin typeface="Arial" panose="020B0604020202020204" pitchFamily="34" charset="0"/>
                <a:ea typeface="Calibri" panose="020F0502020204030204" pitchFamily="34" charset="0"/>
                <a:cs typeface="Arial" panose="020B0604020202020204" pitchFamily="34" charset="0"/>
              </a:rPr>
              <a:t>Juriga</a:t>
            </a:r>
            <a:r>
              <a:rPr lang="cs-CZ" sz="1000" b="0" dirty="0">
                <a:latin typeface="Arial" panose="020B0604020202020204" pitchFamily="34" charset="0"/>
                <a:ea typeface="Calibri" panose="020F0502020204030204" pitchFamily="34" charset="0"/>
                <a:cs typeface="Arial" panose="020B0604020202020204" pitchFamily="34" charset="0"/>
              </a:rPr>
              <a:t>. Nezačali jsme vůbec špatně a hned v úvodních minutách jsme se dostali do dvou hodně slibných střeleckých příležitostí, které však ke kýženému úspěchu nevedly. Naopak v 9. minutě se před naší brankou prosadil Jakub Starý a poslal hosty do vedení 1:0. Nemuselo to mít ale zase až tak špatné následky, protože hned po rozehrávce ze středového kruhu jsme zaútočili a ve vápně soupeře byl nedovoleně poslán k zemi Oldřich </a:t>
            </a:r>
            <a:r>
              <a:rPr lang="cs-CZ" sz="1000" b="0" dirty="0" err="1">
                <a:latin typeface="Arial" panose="020B0604020202020204" pitchFamily="34" charset="0"/>
                <a:ea typeface="Calibri" panose="020F0502020204030204" pitchFamily="34" charset="0"/>
                <a:cs typeface="Arial" panose="020B0604020202020204" pitchFamily="34" charset="0"/>
              </a:rPr>
              <a:t>Malecha</a:t>
            </a:r>
            <a:r>
              <a:rPr lang="cs-CZ" sz="1000" b="0" dirty="0">
                <a:latin typeface="Arial" panose="020B0604020202020204" pitchFamily="34" charset="0"/>
                <a:ea typeface="Calibri" panose="020F0502020204030204" pitchFamily="34" charset="0"/>
                <a:cs typeface="Arial" panose="020B0604020202020204" pitchFamily="34" charset="0"/>
              </a:rPr>
              <a:t>. Dlouho si míč na značku pokutového kopu připravoval Daniel </a:t>
            </a:r>
            <a:r>
              <a:rPr lang="cs-CZ" sz="1000" b="0" dirty="0" err="1">
                <a:latin typeface="Arial" panose="020B0604020202020204" pitchFamily="34" charset="0"/>
                <a:ea typeface="Calibri" panose="020F0502020204030204" pitchFamily="34" charset="0"/>
                <a:cs typeface="Arial" panose="020B0604020202020204" pitchFamily="34" charset="0"/>
              </a:rPr>
              <a:t>Ivanič</a:t>
            </a:r>
            <a:r>
              <a:rPr lang="cs-CZ" sz="1000" b="0" dirty="0">
                <a:latin typeface="Arial" panose="020B0604020202020204" pitchFamily="34" charset="0"/>
                <a:ea typeface="Calibri" panose="020F0502020204030204" pitchFamily="34" charset="0"/>
                <a:cs typeface="Arial" panose="020B0604020202020204" pitchFamily="34" charset="0"/>
              </a:rPr>
              <a:t> a ke střele zvolil stranu, kterou si vybral i hostující gólman Daniel Tichý a penaltu zlikvidoval. Nepříznivý průběh zápasu pro náš kolektiv pokračoval ve 13. minutě, kdy jsme tahali míč ze sítě podruhé. Stále jsme však žili a měli i nějakou tu příležitost ke skórování. Branky ale začaly padat až v závěru poločasu a bohužel do naší branky. Předcházely tomu individuální chyby v rozehrávce  a místo toho, abychom šli do zakončení, tak jsme se nestačili vracet a velmi hezká kombinační hra soupeře slavila úspěch. 40., 42. a 45. to jsou minuty kdy se v úplném závěru poločasu měnilo skóre v náš neprospěch. Do kabin se šlo za nepřiznivého stavu 5:0 v náš neprospěch. Ve druhé části, kdy bylo již o osudu utkání vlastně rozhodnuto si naše mužstvo už tolik šancí, jako v 1. poločase nevypracovalo. </a:t>
            </a:r>
            <a:r>
              <a:rPr lang="cs-CZ" sz="1000" b="0" dirty="0" err="1">
                <a:latin typeface="Arial" panose="020B0604020202020204" pitchFamily="34" charset="0"/>
                <a:ea typeface="Calibri" panose="020F0502020204030204" pitchFamily="34" charset="0"/>
                <a:cs typeface="Arial" panose="020B0604020202020204" pitchFamily="34" charset="0"/>
              </a:rPr>
              <a:t>Gólovky</a:t>
            </a:r>
            <a:r>
              <a:rPr lang="cs-CZ" sz="1000" b="0" dirty="0">
                <a:latin typeface="Arial" panose="020B0604020202020204" pitchFamily="34" charset="0"/>
                <a:ea typeface="Calibri" panose="020F0502020204030204" pitchFamily="34" charset="0"/>
                <a:cs typeface="Arial" panose="020B0604020202020204" pitchFamily="34" charset="0"/>
              </a:rPr>
              <a:t> měl soupeř, ale z jejich využitím byl na štíru. Prosadil se jen jednou. Jak je uvedeno v zápise o utkání tak to bylo ve 49. minutě zásluhou Jakuba Starého. Do konce zbývalo sice ještě hodně času, ale branky jsme se už na jedné ani druhé straně nedočkali. Vítězství našeho soupeře zasloužené. Škoda, že jsme na začátku neproměnili nějakou tu šanci a průběh zápasu mohl být z pohledu dramatičnosti zajímavější</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L.Šrotýř-L.Kuča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M.Vaszi</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D.Ivanič</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M.Bartko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O.Malecha</a:t>
            </a:r>
            <a:r>
              <a:rPr lang="cs-CZ" sz="1000" b="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M.Miga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J.Daniluk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J.Pilař</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F.Keltner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J.Šedivý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T.Kabelka</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F.Kučera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Š.Juriga</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David Dobiáš </a:t>
            </a:r>
          </a:p>
        </p:txBody>
      </p:sp>
      <p:sp>
        <p:nvSpPr>
          <p:cNvPr id="18" name="TextovéPole 17">
            <a:extLst>
              <a:ext uri="{FF2B5EF4-FFF2-40B4-BE49-F238E27FC236}">
                <a16:creationId xmlns:a16="http://schemas.microsoft.com/office/drawing/2014/main" id="{553C8157-9E22-4B18-B53D-608B2075C2B7}"/>
              </a:ext>
            </a:extLst>
          </p:cNvPr>
          <p:cNvSpPr txBox="1"/>
          <p:nvPr/>
        </p:nvSpPr>
        <p:spPr>
          <a:xfrm>
            <a:off x="5334624" y="183441"/>
            <a:ext cx="4752529" cy="1107996"/>
          </a:xfrm>
          <a:prstGeom prst="rect">
            <a:avLst/>
          </a:prstGeom>
          <a:pattFill prst="dashVert">
            <a:fgClr>
              <a:srgbClr val="FFCC66"/>
            </a:fgClr>
            <a:bgClr>
              <a:schemeClr val="bg1"/>
            </a:bgClr>
          </a:pattFill>
          <a:effectLst>
            <a:glow rad="101600">
              <a:srgbClr val="FF00FF">
                <a:alpha val="40000"/>
              </a:srgbClr>
            </a:glow>
            <a:softEdge rad="0"/>
          </a:effectLst>
        </p:spPr>
        <p:txBody>
          <a:bodyPr wrap="square" rtlCol="0">
            <a:spAutoFit/>
          </a:bodyPr>
          <a:lstStyle/>
          <a:p>
            <a:pPr algn="ctr"/>
            <a:r>
              <a:rPr lang="cs-CZ" sz="2200" dirty="0">
                <a:solidFill>
                  <a:schemeClr val="accent6">
                    <a:lumMod val="75000"/>
                  </a:schemeClr>
                </a:solidFill>
                <a:latin typeface="Arial Black" panose="020B0A04020102020204" pitchFamily="34" charset="0"/>
              </a:rPr>
              <a:t>Vstup dorostenců do krajského přeboru skončil porážkou</a:t>
            </a:r>
          </a:p>
        </p:txBody>
      </p:sp>
    </p:spTree>
    <p:extLst>
      <p:ext uri="{BB962C8B-B14F-4D97-AF65-F5344CB8AC3E}">
        <p14:creationId xmlns:p14="http://schemas.microsoft.com/office/powerpoint/2010/main" val="66928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26</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19</a:t>
            </a:r>
          </a:p>
        </p:txBody>
      </p:sp>
      <p:sp>
        <p:nvSpPr>
          <p:cNvPr id="11" name="TextovéPole 10">
            <a:extLst>
              <a:ext uri="{FF2B5EF4-FFF2-40B4-BE49-F238E27FC236}">
                <a16:creationId xmlns:a16="http://schemas.microsoft.com/office/drawing/2014/main" id="{DFCBFADF-94F0-4BF3-A09E-54D3CF5C8809}"/>
              </a:ext>
            </a:extLst>
          </p:cNvPr>
          <p:cNvSpPr txBox="1"/>
          <p:nvPr/>
        </p:nvSpPr>
        <p:spPr>
          <a:xfrm>
            <a:off x="5400576" y="163116"/>
            <a:ext cx="4680520" cy="707886"/>
          </a:xfrm>
          <a:prstGeom prst="rect">
            <a:avLst/>
          </a:prstGeom>
          <a:solidFill>
            <a:srgbClr val="CCFF66"/>
          </a:solidFill>
          <a:ln>
            <a:solidFill>
              <a:srgbClr val="CC00FF"/>
            </a:solidFill>
          </a:ln>
          <a:effectLst>
            <a:softEdge rad="0"/>
          </a:effectLst>
        </p:spPr>
        <p:txBody>
          <a:bodyPr wrap="square" rtlCol="0">
            <a:spAutoFit/>
          </a:bodyPr>
          <a:lstStyle/>
          <a:p>
            <a:pPr algn="ctr"/>
            <a:r>
              <a:rPr lang="cs-CZ" sz="2000" dirty="0">
                <a:latin typeface="Arial Black" panose="020B0A04020102020204" pitchFamily="34" charset="0"/>
              </a:rPr>
              <a:t>Před zápasem s Rakovníkem 17.8.2019</a:t>
            </a:r>
          </a:p>
        </p:txBody>
      </p:sp>
      <p:pic>
        <p:nvPicPr>
          <p:cNvPr id="12" name="Obrázek 11"/>
          <p:cNvPicPr>
            <a:picLocks noChangeAspect="1"/>
          </p:cNvPicPr>
          <p:nvPr/>
        </p:nvPicPr>
        <p:blipFill>
          <a:blip r:embed="rId2"/>
          <a:stretch>
            <a:fillRect/>
          </a:stretch>
        </p:blipFill>
        <p:spPr>
          <a:xfrm>
            <a:off x="5529724" y="1281548"/>
            <a:ext cx="4458138" cy="3511582"/>
          </a:xfrm>
          <a:prstGeom prst="rect">
            <a:avLst/>
          </a:prstGeom>
          <a:ln w="25400">
            <a:solidFill>
              <a:srgbClr val="CC00FF"/>
            </a:solidFill>
          </a:ln>
        </p:spPr>
      </p:pic>
      <p:sp>
        <p:nvSpPr>
          <p:cNvPr id="13" name="TextovéPole 12"/>
          <p:cNvSpPr txBox="1"/>
          <p:nvPr/>
        </p:nvSpPr>
        <p:spPr>
          <a:xfrm>
            <a:off x="5400576" y="5024485"/>
            <a:ext cx="4680520" cy="1815882"/>
          </a:xfrm>
          <a:prstGeom prst="rect">
            <a:avLst/>
          </a:prstGeom>
          <a:solidFill>
            <a:srgbClr val="CCECFF"/>
          </a:solidFill>
          <a:effectLst>
            <a:softEdge rad="0"/>
          </a:effectLst>
        </p:spPr>
        <p:txBody>
          <a:bodyPr wrap="square" rtlCol="0">
            <a:spAutoFit/>
          </a:bodyPr>
          <a:lstStyle/>
          <a:p>
            <a:pPr algn="just"/>
            <a:r>
              <a:rPr lang="cs-CZ" sz="1600" dirty="0">
                <a:latin typeface="Arial" panose="020B0604020202020204" pitchFamily="34" charset="0"/>
                <a:cs typeface="Arial" panose="020B0604020202020204" pitchFamily="34" charset="0"/>
              </a:rPr>
              <a:t>Odleva dole Ladislav Kotek bývalý trenér mládeže SK Štětí se přijel podívat na fotbal ve Štětí. Vedle něho u rozhlasového mikrofonu Milan Plíšek. Nahoře vlevo funkcionář Rakovníka kontroluje příchod rozhodčích na hrací plochu. Vpravo je doprovází hlavní pořadatel Václav Švancar.</a:t>
            </a:r>
          </a:p>
        </p:txBody>
      </p:sp>
      <p:pic>
        <p:nvPicPr>
          <p:cNvPr id="2" name="Obrázek 1"/>
          <p:cNvPicPr>
            <a:picLocks noChangeAspect="1"/>
          </p:cNvPicPr>
          <p:nvPr/>
        </p:nvPicPr>
        <p:blipFill>
          <a:blip r:embed="rId3"/>
          <a:stretch>
            <a:fillRect/>
          </a:stretch>
        </p:blipFill>
        <p:spPr>
          <a:xfrm>
            <a:off x="143992" y="307132"/>
            <a:ext cx="4586480" cy="3240360"/>
          </a:xfrm>
          <a:prstGeom prst="rect">
            <a:avLst/>
          </a:prstGeom>
        </p:spPr>
      </p:pic>
      <p:pic>
        <p:nvPicPr>
          <p:cNvPr id="3" name="Obrázek 2"/>
          <p:cNvPicPr>
            <a:picLocks noChangeAspect="1"/>
          </p:cNvPicPr>
          <p:nvPr/>
        </p:nvPicPr>
        <p:blipFill>
          <a:blip r:embed="rId4"/>
          <a:stretch>
            <a:fillRect/>
          </a:stretch>
        </p:blipFill>
        <p:spPr>
          <a:xfrm>
            <a:off x="216483" y="3647169"/>
            <a:ext cx="4517270" cy="3159002"/>
          </a:xfrm>
          <a:prstGeom prst="rect">
            <a:avLst/>
          </a:prstGeom>
        </p:spPr>
      </p:pic>
    </p:spTree>
    <p:extLst>
      <p:ext uri="{BB962C8B-B14F-4D97-AF65-F5344CB8AC3E}">
        <p14:creationId xmlns:p14="http://schemas.microsoft.com/office/powerpoint/2010/main" val="292880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12" name="Rectangle 87"/>
          <p:cNvSpPr>
            <a:spLocks noChangeArrowheads="1"/>
          </p:cNvSpPr>
          <p:nvPr/>
        </p:nvSpPr>
        <p:spPr bwMode="auto">
          <a:xfrm>
            <a:off x="144000" y="94286"/>
            <a:ext cx="4678239" cy="932926"/>
          </a:xfrm>
          <a:prstGeom prst="rect">
            <a:avLst/>
          </a:prstGeom>
          <a:pattFill prst="plaid">
            <a:fgClr>
              <a:srgbClr val="FFCC99"/>
            </a:fgClr>
            <a:bgClr>
              <a:schemeClr val="bg1"/>
            </a:bgClr>
          </a:pattFill>
          <a:ln w="25400" cmpd="sng">
            <a:solidFill>
              <a:srgbClr val="009900"/>
            </a:solidFill>
            <a:prstDash val="solid"/>
            <a:headEnd/>
            <a:tailEnd/>
          </a:ln>
          <a:effectLst>
            <a:innerShdw blurRad="114300" dir="2340000">
              <a:schemeClr val="accent1">
                <a:lumMod val="40000"/>
                <a:lumOff val="60000"/>
                <a:alpha val="81000"/>
              </a:schemeClr>
            </a:innerShdw>
          </a:effectLst>
          <a:scene3d>
            <a:camera prst="orthographicFront">
              <a:rot lat="0" lon="21299989" rev="0"/>
            </a:camera>
            <a:lightRig rig="threePt" dir="t"/>
          </a:scene3d>
          <a:sp3d>
            <a:bevelT w="12700"/>
          </a:sp3d>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0">
            <a:normAutofit fontScale="85000" lnSpcReduction="20000"/>
            <a:scene3d>
              <a:camera prst="orthographicFront"/>
              <a:lightRig rig="twoPt" dir="t"/>
            </a:scene3d>
            <a:sp3d contourW="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8600" i="1" dirty="0">
                <a:ln w="76200">
                  <a:noFill/>
                  <a:prstDash val="solid"/>
                </a:ln>
                <a:solidFill>
                  <a:srgbClr val="660066"/>
                </a:solidFill>
                <a:effectLst/>
                <a:latin typeface="Imprint MT Shadow" panose="04020605060303030202" pitchFamily="82" charset="0"/>
                <a:ea typeface="Yu Mincho Demibold" panose="020B0400000000000000"/>
                <a:cs typeface="Arial" panose="020B0604020202020204" pitchFamily="34" charset="0"/>
              </a:rPr>
              <a:t>Vítáme</a:t>
            </a:r>
          </a:p>
        </p:txBody>
      </p:sp>
      <p:sp>
        <p:nvSpPr>
          <p:cNvPr id="13" name="Rectangle 129"/>
          <p:cNvSpPr>
            <a:spLocks noChangeArrowheads="1"/>
          </p:cNvSpPr>
          <p:nvPr/>
        </p:nvSpPr>
        <p:spPr bwMode="auto">
          <a:xfrm>
            <a:off x="114486" y="1819300"/>
            <a:ext cx="4687278" cy="1008112"/>
          </a:xfrm>
          <a:prstGeom prst="rect">
            <a:avLst/>
          </a:prstGeom>
          <a:blipFill>
            <a:blip r:embed="rId3">
              <a:alphaModFix amt="63000"/>
            </a:blip>
            <a:tile tx="0" ty="0" sx="100000" sy="100000" flip="none" algn="tl"/>
          </a:blipFill>
          <a:ln w="31750" cmpd="sng">
            <a:solidFill>
              <a:schemeClr val="tx1"/>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6600" dirty="0">
                <a:ln w="3175">
                  <a:noFill/>
                </a:ln>
                <a:solidFill>
                  <a:srgbClr val="006600"/>
                </a:solidFill>
                <a:latin typeface="Rockwell Condensed" panose="02060603050405020104" pitchFamily="18" charset="0"/>
                <a:ea typeface="Ebrima" panose="02000000000000000000" pitchFamily="2" charset="0"/>
                <a:cs typeface="Arial" panose="020B0604020202020204" pitchFamily="34" charset="0"/>
              </a:rPr>
              <a:t>SK Štětí</a:t>
            </a:r>
          </a:p>
        </p:txBody>
      </p:sp>
      <p:sp>
        <p:nvSpPr>
          <p:cNvPr id="14" name="Text Box 148"/>
          <p:cNvSpPr txBox="1">
            <a:spLocks noChangeArrowheads="1"/>
          </p:cNvSpPr>
          <p:nvPr/>
        </p:nvSpPr>
        <p:spPr bwMode="auto">
          <a:xfrm>
            <a:off x="155241" y="4372401"/>
            <a:ext cx="4628264" cy="2631475"/>
          </a:xfrm>
          <a:prstGeom prst="rect">
            <a:avLst/>
          </a:prstGeom>
          <a:gradFill>
            <a:gsLst>
              <a:gs pos="39000">
                <a:srgbClr val="FFFF00"/>
              </a:gs>
              <a:gs pos="69000">
                <a:srgbClr val="00FF00"/>
              </a:gs>
            </a:gsLst>
            <a:lin ang="5400000" scaled="1"/>
          </a:gradFill>
          <a:ln w="31750" cmpd="sng">
            <a:solidFill>
              <a:schemeClr val="accent6">
                <a:lumMod val="60000"/>
                <a:lumOff val="40000"/>
              </a:schemeClr>
            </a:solidFill>
            <a:prstDash val="sysDash"/>
            <a:miter lim="800000"/>
            <a:headEnd/>
            <a:tailEnd/>
          </a:ln>
          <a:effectLst>
            <a:innerShdw blurRad="63500" dist="50800" dir="10800000">
              <a:schemeClr val="accent1">
                <a:lumMod val="60000"/>
                <a:lumOff val="40000"/>
                <a:alpha val="50000"/>
              </a:schemeClr>
            </a:innerShdw>
            <a:softEdge rad="0"/>
          </a:effectLst>
          <a:scene3d>
            <a:camera prst="orthographicFront"/>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000" u="sng" dirty="0">
                <a:ln w="0"/>
                <a:solidFill>
                  <a:srgbClr val="6600CC"/>
                </a:solidFill>
                <a:effectLst>
                  <a:outerShdw blurRad="38100" dist="25400" dir="5400000" algn="ctr" rotWithShape="0">
                    <a:srgbClr val="6E747A">
                      <a:alpha val="43000"/>
                    </a:srgbClr>
                  </a:outerShdw>
                </a:effectLst>
                <a:latin typeface="Cooper Black" panose="0208090404030B020404" pitchFamily="18" charset="0"/>
                <a:ea typeface="GungsuhChe" pitchFamily="49" charset="-127"/>
                <a:cs typeface="Arial" panose="020B0604020202020204" pitchFamily="34" charset="0"/>
              </a:rPr>
              <a:t>Hlavního rozhodčího</a:t>
            </a:r>
          </a:p>
          <a:p>
            <a:pPr algn="ctr" eaLnBrk="0" hangingPunct="0">
              <a:defRPr/>
            </a:pPr>
            <a:r>
              <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rPr>
              <a:t>Daniela Vokouna</a:t>
            </a: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Cooper Black" panose="0208090404030B020404" pitchFamily="18" charset="0"/>
                <a:ea typeface="GungsuhChe" pitchFamily="49" charset="-127"/>
                <a:cs typeface="Arial" panose="020B0604020202020204" pitchFamily="34" charset="0"/>
              </a:rPr>
              <a:t>Asistenty hlavního rozhodčího</a:t>
            </a:r>
          </a:p>
          <a:p>
            <a:pPr algn="ctr" eaLnBrk="0" hangingPunct="0">
              <a:defRPr/>
            </a:pPr>
            <a:r>
              <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rPr>
              <a:t>Davida </a:t>
            </a:r>
            <a:r>
              <a:rPr lang="cs-CZ" sz="2600" dirty="0" err="1">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rPr>
              <a:t>Lafeka</a:t>
            </a:r>
            <a:endPar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endParaRPr>
          </a:p>
          <a:p>
            <a:pPr algn="ctr" eaLnBrk="0" hangingPunct="0">
              <a:defRPr/>
            </a:pPr>
            <a:r>
              <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rPr>
              <a:t>Dagmar Žákovou</a:t>
            </a: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Cooper Black" panose="0208090404030B020404" pitchFamily="18" charset="0"/>
                <a:ea typeface="GungsuhChe" pitchFamily="49" charset="-127"/>
                <a:cs typeface="Arial" panose="020B0604020202020204" pitchFamily="34" charset="0"/>
              </a:rPr>
              <a:t>Delegáta FAČR</a:t>
            </a:r>
          </a:p>
          <a:p>
            <a:pPr eaLnBrk="0" hangingPunct="0">
              <a:defRPr/>
            </a:pPr>
            <a:r>
              <a:rPr lang="cs-CZ" sz="1800" dirty="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Martina Dobšíka</a:t>
            </a:r>
            <a:endParaRPr lang="cs-CZ" sz="2600" dirty="0">
              <a:ln w="3175">
                <a:noFill/>
              </a:ln>
              <a:solidFill>
                <a:srgbClr val="990000"/>
              </a:solidFill>
              <a:effectLst>
                <a:outerShdw blurRad="38100" dist="38100" dir="2700000" algn="tl">
                  <a:srgbClr val="000000">
                    <a:alpha val="43137"/>
                  </a:srgbClr>
                </a:outerShdw>
              </a:effectLst>
              <a:latin typeface="Franklin Gothic Heavy" panose="020B0903020102020204" pitchFamily="34" charset="0"/>
              <a:ea typeface="Verdana" panose="020B0604030504040204" pitchFamily="34" charset="0"/>
              <a:cs typeface="Arial" panose="020B0604020202020204" pitchFamily="34" charset="0"/>
            </a:endParaRPr>
          </a:p>
        </p:txBody>
      </p:sp>
      <p:sp>
        <p:nvSpPr>
          <p:cNvPr id="16" name="TextovéPole 15"/>
          <p:cNvSpPr txBox="1"/>
          <p:nvPr/>
        </p:nvSpPr>
        <p:spPr>
          <a:xfrm>
            <a:off x="139260" y="1099220"/>
            <a:ext cx="4662504" cy="615553"/>
          </a:xfrm>
          <a:prstGeom prst="rect">
            <a:avLst/>
          </a:prstGeom>
          <a:solidFill>
            <a:schemeClr val="bg1">
              <a:lumMod val="85000"/>
            </a:schemeClr>
          </a:solidFill>
          <a:ln w="31750" cap="rnd">
            <a:solidFill>
              <a:srgbClr val="993300"/>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700" i="1" dirty="0">
                <a:solidFill>
                  <a:srgbClr val="FF0000"/>
                </a:solidFill>
                <a:effectLst/>
                <a:latin typeface="Old English Text MT" panose="03040902040508030806" pitchFamily="66" charset="0"/>
                <a:ea typeface="Tahoma" panose="020B0604030504040204" pitchFamily="34" charset="0"/>
                <a:cs typeface="Arial" panose="020B0604020202020204" pitchFamily="34" charset="0"/>
              </a:rPr>
              <a:t>Při příležitosti dnešního utkání Ústeckého přeboru funkcionáře, hráče a příznivce</a:t>
            </a:r>
          </a:p>
        </p:txBody>
      </p:sp>
      <p:sp>
        <p:nvSpPr>
          <p:cNvPr id="18" name="Rectangle 129"/>
          <p:cNvSpPr>
            <a:spLocks noChangeArrowheads="1"/>
          </p:cNvSpPr>
          <p:nvPr/>
        </p:nvSpPr>
        <p:spPr bwMode="auto">
          <a:xfrm>
            <a:off x="155243" y="2936136"/>
            <a:ext cx="4666996" cy="1331436"/>
          </a:xfrm>
          <a:prstGeom prst="rect">
            <a:avLst/>
          </a:prstGeom>
          <a:pattFill prst="dashVert">
            <a:fgClr>
              <a:schemeClr val="accent1"/>
            </a:fgClr>
            <a:bgClr>
              <a:schemeClr val="bg1"/>
            </a:bgClr>
          </a:pattFill>
          <a:ln w="31750" cmpd="sng">
            <a:solidFill>
              <a:srgbClr val="CC3399"/>
            </a:solidFill>
            <a:prstDash val="solid"/>
            <a:miter lim="800000"/>
            <a:headEnd/>
            <a:tailEnd/>
          </a:ln>
          <a:effectLst>
            <a:softEdge rad="0"/>
          </a:effectLst>
          <a:scene3d>
            <a:camera prst="orthographicFront"/>
            <a:lightRig rig="threePt" dir="t"/>
          </a:scene3d>
          <a:sp3d>
            <a:extrusionClr>
              <a:schemeClr val="bg1"/>
            </a:extrusionClr>
            <a:contourClr>
              <a:schemeClr val="bg1"/>
            </a:contourClr>
          </a:sp3d>
        </p:spPr>
        <p:txBody>
          <a:bodyPr wrap="square" lIns="91425" tIns="180000" rIns="91425" bIns="180000" anchor="ctr"/>
          <a:lstStyle/>
          <a:p>
            <a:pPr algn="ctr" eaLnBrk="0" hangingPunct="0">
              <a:spcBef>
                <a:spcPts val="0"/>
              </a:spcBef>
              <a:defRPr/>
            </a:pPr>
            <a:r>
              <a:rPr lang="cs-CZ" sz="4800" dirty="0">
                <a:ln w="22225">
                  <a:noFill/>
                  <a:prstDash val="solid"/>
                </a:ln>
                <a:solidFill>
                  <a:srgbClr val="0033CC"/>
                </a:solidFill>
                <a:latin typeface="Rockwell Condensed" panose="02060603050405020104" pitchFamily="18" charset="0"/>
                <a:ea typeface="Ebrima" panose="02000000000000000000" pitchFamily="2" charset="0"/>
                <a:cs typeface="Arial" panose="020B0604020202020204" pitchFamily="34" charset="0"/>
              </a:rPr>
              <a:t>Fotbalový klub Ostrov</a:t>
            </a:r>
          </a:p>
        </p:txBody>
      </p:sp>
      <p:sp>
        <p:nvSpPr>
          <p:cNvPr id="4" name="Pravidelný pětiúhelník 3"/>
          <p:cNvSpPr/>
          <p:nvPr/>
        </p:nvSpPr>
        <p:spPr bwMode="auto">
          <a:xfrm>
            <a:off x="5328568" y="51025"/>
            <a:ext cx="4824512" cy="832171"/>
          </a:xfrm>
          <a:prstGeom prst="pentagon">
            <a:avLst/>
          </a:prstGeom>
          <a:solidFill>
            <a:srgbClr val="00FFCC"/>
          </a:solid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900" b="1" i="0" u="none" strike="noStrike" cap="none" normalizeH="0" baseline="0" dirty="0">
                <a:ln>
                  <a:noFill/>
                </a:ln>
                <a:solidFill>
                  <a:srgbClr val="CC0000"/>
                </a:solidFill>
                <a:effectLst/>
                <a:latin typeface="Broadway" panose="04040905080B02020502" pitchFamily="82" charset="0"/>
                <a:cs typeface="Arial" pitchFamily="34" charset="0"/>
              </a:rPr>
              <a:t>POZVÁNKA</a:t>
            </a:r>
          </a:p>
        </p:txBody>
      </p:sp>
      <p:sp>
        <p:nvSpPr>
          <p:cNvPr id="5" name="TextovéPole 4"/>
          <p:cNvSpPr txBox="1"/>
          <p:nvPr/>
        </p:nvSpPr>
        <p:spPr>
          <a:xfrm>
            <a:off x="5328568" y="1027212"/>
            <a:ext cx="4752528" cy="4278094"/>
          </a:xfrm>
          <a:prstGeom prst="rect">
            <a:avLst/>
          </a:prstGeom>
          <a:solidFill>
            <a:srgbClr val="FFFF00"/>
          </a:solidFill>
          <a:effectLst>
            <a:innerShdw blurRad="63500" dist="1219200" dir="8100000">
              <a:srgbClr val="68FC04">
                <a:alpha val="49804"/>
              </a:srgbClr>
            </a:innerShdw>
            <a:softEdge rad="254000"/>
          </a:effectLst>
        </p:spPr>
        <p:txBody>
          <a:bodyPr wrap="square" rtlCol="0">
            <a:spAutoFit/>
          </a:bodyPr>
          <a:lstStyle/>
          <a:p>
            <a:pPr algn="ctr"/>
            <a:r>
              <a:rPr lang="cs-CZ" sz="4200" dirty="0">
                <a:gradFill>
                  <a:gsLst>
                    <a:gs pos="24000">
                      <a:srgbClr val="CC0099"/>
                    </a:gs>
                    <a:gs pos="62000">
                      <a:schemeClr val="tx1"/>
                    </a:gs>
                  </a:gsLst>
                  <a:lin ang="5400000" scaled="1"/>
                </a:gradFill>
                <a:effectLst>
                  <a:outerShdw blurRad="38100" dist="38100" dir="2700000" algn="tl">
                    <a:srgbClr val="000000">
                      <a:alpha val="43137"/>
                    </a:srgbClr>
                  </a:outerShdw>
                </a:effectLst>
                <a:latin typeface="Arial Black" panose="020B0A04020102020204" pitchFamily="34" charset="0"/>
              </a:rPr>
              <a:t>SK Štětí</a:t>
            </a:r>
          </a:p>
          <a:p>
            <a:pPr algn="ctr"/>
            <a:r>
              <a:rPr lang="cs-CZ" sz="4200" dirty="0">
                <a:gradFill>
                  <a:gsLst>
                    <a:gs pos="24000">
                      <a:srgbClr val="CC0099"/>
                    </a:gs>
                    <a:gs pos="62000">
                      <a:schemeClr val="tx1"/>
                    </a:gs>
                  </a:gsLst>
                  <a:lin ang="5400000" scaled="1"/>
                </a:gradFill>
                <a:effectLst>
                  <a:outerShdw blurRad="38100" dist="38100" dir="2700000" algn="tl">
                    <a:srgbClr val="000000">
                      <a:alpha val="43137"/>
                    </a:srgbClr>
                  </a:outerShdw>
                </a:effectLst>
                <a:latin typeface="Arial Black" panose="020B0A04020102020204" pitchFamily="34" charset="0"/>
              </a:rPr>
              <a:t>FK SEKO Louny</a:t>
            </a:r>
          </a:p>
          <a:p>
            <a:pPr algn="ctr"/>
            <a:r>
              <a:rPr lang="cs-CZ" sz="4800" dirty="0">
                <a:solidFill>
                  <a:srgbClr val="3333CC"/>
                </a:solidFill>
                <a:latin typeface="Modern No. 20" panose="02070704070505020303" pitchFamily="18" charset="0"/>
              </a:rPr>
              <a:t>sobota 14.9.2019</a:t>
            </a:r>
          </a:p>
          <a:p>
            <a:pPr algn="ctr"/>
            <a:r>
              <a:rPr lang="cs-CZ" sz="4800" dirty="0">
                <a:solidFill>
                  <a:srgbClr val="3333CC"/>
                </a:solidFill>
                <a:latin typeface="Modern No. 20" panose="02070704070505020303" pitchFamily="18" charset="0"/>
              </a:rPr>
              <a:t>10:15 hod</a:t>
            </a:r>
          </a:p>
          <a:p>
            <a:pPr algn="ctr"/>
            <a:r>
              <a:rPr lang="cs-CZ" sz="4800" dirty="0">
                <a:solidFill>
                  <a:srgbClr val="3333CC"/>
                </a:solidFill>
                <a:latin typeface="Modern No. 20" panose="02070704070505020303" pitchFamily="18" charset="0"/>
              </a:rPr>
              <a:t>6.Kolo</a:t>
            </a:r>
          </a:p>
          <a:p>
            <a:pPr algn="ctr"/>
            <a:r>
              <a:rPr lang="cs-CZ" sz="4400" dirty="0">
                <a:solidFill>
                  <a:srgbClr val="3333CC"/>
                </a:solidFill>
                <a:latin typeface="Modern No. 20" panose="02070704070505020303" pitchFamily="18" charset="0"/>
              </a:rPr>
              <a:t>Divize „B“ Dospělí </a:t>
            </a:r>
          </a:p>
        </p:txBody>
      </p:sp>
      <p:pic>
        <p:nvPicPr>
          <p:cNvPr id="17" name="Obrázek 16" descr="Vector Logos, &lt;strong&gt;Logo&lt;/strong&gt; Templates Free Download | seek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584" y="5491708"/>
            <a:ext cx="1148539" cy="1163031"/>
          </a:xfrm>
          <a:prstGeom prst="rect">
            <a:avLst/>
          </a:prstGeom>
          <a:noFill/>
          <a:ln>
            <a:noFill/>
          </a:ln>
          <a:effectLst>
            <a:outerShdw blurRad="76200" dist="12700" dir="8100000" sy="-23000" kx="800400" algn="br" rotWithShape="0">
              <a:srgbClr val="FF99FF"/>
            </a:outerShdw>
          </a:effectLst>
        </p:spPr>
      </p:pic>
      <p:pic>
        <p:nvPicPr>
          <p:cNvPr id="6" name="Obrázek 5"/>
          <p:cNvPicPr>
            <a:picLocks noChangeAspect="1"/>
          </p:cNvPicPr>
          <p:nvPr/>
        </p:nvPicPr>
        <p:blipFill>
          <a:blip r:embed="rId5"/>
          <a:stretch>
            <a:fillRect/>
          </a:stretch>
        </p:blipFill>
        <p:spPr>
          <a:xfrm>
            <a:off x="8640936" y="5419700"/>
            <a:ext cx="1080120" cy="1222824"/>
          </a:xfrm>
          <a:prstGeom prst="rect">
            <a:avLst/>
          </a:prstGeom>
          <a:effectLst>
            <a:outerShdw blurRad="76200" dist="12700" dir="8100000" sy="-23000" kx="800400" algn="br" rotWithShape="0">
              <a:srgbClr val="FF99FF">
                <a:alpha val="20000"/>
              </a:srgbClr>
            </a:outerShdw>
          </a:effectLst>
        </p:spPr>
      </p:pic>
      <p:pic>
        <p:nvPicPr>
          <p:cNvPr id="7" name="Obrázek 6"/>
          <p:cNvPicPr>
            <a:picLocks noChangeAspect="1"/>
          </p:cNvPicPr>
          <p:nvPr/>
        </p:nvPicPr>
        <p:blipFill>
          <a:blip r:embed="rId6"/>
          <a:stretch>
            <a:fillRect/>
          </a:stretch>
        </p:blipFill>
        <p:spPr>
          <a:xfrm>
            <a:off x="7416800" y="5779740"/>
            <a:ext cx="288032" cy="285448"/>
          </a:xfrm>
          <a:prstGeom prst="rect">
            <a:avLst/>
          </a:prstGeom>
          <a:effectLst>
            <a:outerShdw blurRad="76200" dist="12700" dir="8100000" sy="-23000" kx="800400" algn="br" rotWithShape="0">
              <a:prstClr val="black">
                <a:alpha val="20000"/>
              </a:prstClr>
            </a:outerShdw>
          </a:effectLst>
        </p:spPr>
      </p:pic>
      <p:pic>
        <p:nvPicPr>
          <p:cNvPr id="19" name="Obrázek 18"/>
          <p:cNvPicPr>
            <a:picLocks noChangeAspect="1"/>
          </p:cNvPicPr>
          <p:nvPr/>
        </p:nvPicPr>
        <p:blipFill>
          <a:blip r:embed="rId6"/>
          <a:stretch>
            <a:fillRect/>
          </a:stretch>
        </p:blipFill>
        <p:spPr>
          <a:xfrm>
            <a:off x="7416800" y="6573140"/>
            <a:ext cx="288032" cy="285448"/>
          </a:xfrm>
          <a:prstGeom prst="rect">
            <a:avLst/>
          </a:prstGeom>
          <a:effectLst>
            <a:outerShdw blurRad="76200" dist="12700" dir="8100000" sy="-23000" kx="800400" algn="br" rotWithShape="0">
              <a:prstClr val="black">
                <a:alpha val="2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20</a:t>
            </a:r>
          </a:p>
        </p:txBody>
      </p:sp>
      <p:sp>
        <p:nvSpPr>
          <p:cNvPr id="7" name="TextovéPole 6"/>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25</a:t>
            </a:r>
          </a:p>
        </p:txBody>
      </p:sp>
      <p:pic>
        <p:nvPicPr>
          <p:cNvPr id="8" name="Obrázek 7"/>
          <p:cNvPicPr>
            <a:picLocks noChangeAspect="1"/>
          </p:cNvPicPr>
          <p:nvPr/>
        </p:nvPicPr>
        <p:blipFill>
          <a:blip r:embed="rId2"/>
          <a:stretch>
            <a:fillRect/>
          </a:stretch>
        </p:blipFill>
        <p:spPr>
          <a:xfrm>
            <a:off x="143401" y="1531268"/>
            <a:ext cx="4520192" cy="2736304"/>
          </a:xfrm>
          <a:prstGeom prst="rect">
            <a:avLst/>
          </a:prstGeom>
        </p:spPr>
      </p:pic>
      <p:pic>
        <p:nvPicPr>
          <p:cNvPr id="9" name="Obrázek 8"/>
          <p:cNvPicPr>
            <a:picLocks noChangeAspect="1"/>
          </p:cNvPicPr>
          <p:nvPr/>
        </p:nvPicPr>
        <p:blipFill>
          <a:blip r:embed="rId3"/>
          <a:stretch>
            <a:fillRect/>
          </a:stretch>
        </p:blipFill>
        <p:spPr>
          <a:xfrm>
            <a:off x="288007" y="4483886"/>
            <a:ext cx="4230979" cy="2304256"/>
          </a:xfrm>
          <a:prstGeom prst="rect">
            <a:avLst/>
          </a:prstGeom>
        </p:spPr>
      </p:pic>
      <p:sp>
        <p:nvSpPr>
          <p:cNvPr id="10" name="TextovéPole 9"/>
          <p:cNvSpPr txBox="1"/>
          <p:nvPr/>
        </p:nvSpPr>
        <p:spPr>
          <a:xfrm>
            <a:off x="290575" y="914844"/>
            <a:ext cx="4249063" cy="400110"/>
          </a:xfrm>
          <a:prstGeom prst="rect">
            <a:avLst/>
          </a:prstGeom>
          <a:pattFill prst="lgGrid">
            <a:fgClr>
              <a:srgbClr val="99FFCC"/>
            </a:fgClr>
            <a:bgClr>
              <a:schemeClr val="bg1"/>
            </a:bgClr>
          </a:pattFill>
          <a:effectLst>
            <a:glow rad="101600">
              <a:srgbClr val="FF0000">
                <a:alpha val="40000"/>
              </a:srgbClr>
            </a:glow>
            <a:softEdge rad="0"/>
          </a:effectLst>
        </p:spPr>
        <p:txBody>
          <a:bodyPr wrap="square" rtlCol="0">
            <a:spAutoFit/>
          </a:bodyPr>
          <a:lstStyle/>
          <a:p>
            <a:pPr algn="ctr"/>
            <a:r>
              <a:rPr lang="cs-CZ" sz="2000" dirty="0">
                <a:latin typeface="Arial Black" panose="020B0A04020102020204" pitchFamily="34" charset="0"/>
              </a:rPr>
              <a:t>Foto David Svoboda</a:t>
            </a:r>
          </a:p>
        </p:txBody>
      </p:sp>
      <p:sp>
        <p:nvSpPr>
          <p:cNvPr id="11" name="TextovéPole 10"/>
          <p:cNvSpPr txBox="1"/>
          <p:nvPr/>
        </p:nvSpPr>
        <p:spPr>
          <a:xfrm>
            <a:off x="130688" y="175310"/>
            <a:ext cx="4752528" cy="523220"/>
          </a:xfrm>
          <a:prstGeom prst="rect">
            <a:avLst/>
          </a:prstGeom>
          <a:blipFill>
            <a:blip r:embed="rId4"/>
            <a:tile tx="0" ty="0" sx="100000" sy="100000" flip="none" algn="tl"/>
          </a:blipFill>
          <a:effectLst>
            <a:glow rad="101600">
              <a:srgbClr val="FFFF66">
                <a:alpha val="40000"/>
              </a:srgbClr>
            </a:glow>
            <a:softEdge rad="0"/>
          </a:effectLst>
        </p:spPr>
        <p:txBody>
          <a:bodyPr wrap="square" rtlCol="0">
            <a:spAutoFit/>
          </a:bodyPr>
          <a:lstStyle/>
          <a:p>
            <a:pPr algn="ctr"/>
            <a:r>
              <a:rPr lang="cs-CZ" sz="1400" dirty="0">
                <a:solidFill>
                  <a:srgbClr val="000099"/>
                </a:solidFill>
                <a:latin typeface="Arial" panose="020B0604020202020204" pitchFamily="34" charset="0"/>
                <a:cs typeface="Arial" panose="020B0604020202020204" pitchFamily="34" charset="0"/>
              </a:rPr>
              <a:t>Pokračování SK Štětí</a:t>
            </a:r>
          </a:p>
          <a:p>
            <a:pPr algn="ctr"/>
            <a:r>
              <a:rPr lang="cs-CZ" sz="1400" dirty="0">
                <a:solidFill>
                  <a:srgbClr val="000099"/>
                </a:solidFill>
                <a:latin typeface="Arial" panose="020B0604020202020204" pitchFamily="34" charset="0"/>
                <a:cs typeface="Arial" panose="020B0604020202020204" pitchFamily="34" charset="0"/>
              </a:rPr>
              <a:t>TJ </a:t>
            </a:r>
            <a:r>
              <a:rPr lang="cs-CZ" sz="1400" dirty="0" err="1">
                <a:solidFill>
                  <a:srgbClr val="000099"/>
                </a:solidFill>
                <a:latin typeface="Arial" panose="020B0604020202020204" pitchFamily="34" charset="0"/>
                <a:cs typeface="Arial" panose="020B0604020202020204" pitchFamily="34" charset="0"/>
              </a:rPr>
              <a:t>Tatran</a:t>
            </a:r>
            <a:r>
              <a:rPr lang="cs-CZ" sz="1400" dirty="0">
                <a:solidFill>
                  <a:srgbClr val="000099"/>
                </a:solidFill>
                <a:latin typeface="Arial" panose="020B0604020202020204" pitchFamily="34" charset="0"/>
                <a:cs typeface="Arial" panose="020B0604020202020204" pitchFamily="34" charset="0"/>
              </a:rPr>
              <a:t> Rakovník 17.8.2019  2:3</a:t>
            </a:r>
          </a:p>
        </p:txBody>
      </p:sp>
      <p:pic>
        <p:nvPicPr>
          <p:cNvPr id="2" name="Obrázek 1">
            <a:extLst>
              <a:ext uri="{FF2B5EF4-FFF2-40B4-BE49-F238E27FC236}">
                <a16:creationId xmlns:a16="http://schemas.microsoft.com/office/drawing/2014/main" id="{0F59DCDE-8222-4185-8668-628DC4D14AC9}"/>
              </a:ext>
            </a:extLst>
          </p:cNvPr>
          <p:cNvPicPr>
            <a:picLocks noChangeAspect="1"/>
          </p:cNvPicPr>
          <p:nvPr/>
        </p:nvPicPr>
        <p:blipFill>
          <a:blip r:embed="rId5"/>
          <a:stretch>
            <a:fillRect/>
          </a:stretch>
        </p:blipFill>
        <p:spPr>
          <a:xfrm>
            <a:off x="5561494" y="1171228"/>
            <a:ext cx="4520192" cy="5696722"/>
          </a:xfrm>
          <a:prstGeom prst="rect">
            <a:avLst/>
          </a:prstGeom>
        </p:spPr>
      </p:pic>
      <p:sp>
        <p:nvSpPr>
          <p:cNvPr id="3" name="TextovéPole 2">
            <a:extLst>
              <a:ext uri="{FF2B5EF4-FFF2-40B4-BE49-F238E27FC236}">
                <a16:creationId xmlns:a16="http://schemas.microsoft.com/office/drawing/2014/main" id="{302243AD-D383-4B7D-A6AE-18006077535A}"/>
              </a:ext>
            </a:extLst>
          </p:cNvPr>
          <p:cNvSpPr txBox="1"/>
          <p:nvPr/>
        </p:nvSpPr>
        <p:spPr>
          <a:xfrm>
            <a:off x="5400576" y="175310"/>
            <a:ext cx="4591138" cy="707886"/>
          </a:xfrm>
          <a:prstGeom prst="rect">
            <a:avLst/>
          </a:prstGeom>
          <a:solidFill>
            <a:srgbClr val="66FF99"/>
          </a:solidFill>
          <a:effectLst>
            <a:softEdge rad="203200"/>
          </a:effectLst>
        </p:spPr>
        <p:txBody>
          <a:bodyPr wrap="square" rtlCol="0">
            <a:spAutoFit/>
          </a:bodyPr>
          <a:lstStyle/>
          <a:p>
            <a:pPr algn="ctr"/>
            <a:r>
              <a:rPr lang="cs-CZ" sz="2000" dirty="0">
                <a:solidFill>
                  <a:schemeClr val="accent6">
                    <a:lumMod val="50000"/>
                  </a:schemeClr>
                </a:solidFill>
                <a:latin typeface="Gill Sans Ultra Bold" panose="020B0A02020104020203" pitchFamily="34" charset="-18"/>
              </a:rPr>
              <a:t>Úterý 26.4.1989 Štětí</a:t>
            </a:r>
          </a:p>
          <a:p>
            <a:pPr algn="ctr"/>
            <a:r>
              <a:rPr lang="cs-CZ" sz="2000" dirty="0">
                <a:solidFill>
                  <a:schemeClr val="accent6">
                    <a:lumMod val="50000"/>
                  </a:schemeClr>
                </a:solidFill>
                <a:latin typeface="Gill Sans Ultra Bold" panose="020B0A02020104020203" pitchFamily="34" charset="-18"/>
              </a:rPr>
              <a:t>2000 diváků</a:t>
            </a:r>
          </a:p>
        </p:txBody>
      </p:sp>
    </p:spTree>
    <p:extLst>
      <p:ext uri="{BB962C8B-B14F-4D97-AF65-F5344CB8AC3E}">
        <p14:creationId xmlns:p14="http://schemas.microsoft.com/office/powerpoint/2010/main" val="335487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24</a:t>
            </a:r>
          </a:p>
        </p:txBody>
      </p:sp>
      <p:sp>
        <p:nvSpPr>
          <p:cNvPr id="6" name="TextovéPole 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21</a:t>
            </a:r>
          </a:p>
        </p:txBody>
      </p:sp>
      <p:graphicFrame>
        <p:nvGraphicFramePr>
          <p:cNvPr id="4" name="Tabulka 3"/>
          <p:cNvGraphicFramePr>
            <a:graphicFrameLocks noGrp="1"/>
          </p:cNvGraphicFramePr>
          <p:nvPr>
            <p:extLst>
              <p:ext uri="{D42A27DB-BD31-4B8C-83A1-F6EECF244321}">
                <p14:modId xmlns:p14="http://schemas.microsoft.com/office/powerpoint/2010/main" val="1614186934"/>
              </p:ext>
            </p:extLst>
          </p:nvPr>
        </p:nvGraphicFramePr>
        <p:xfrm>
          <a:off x="5483661" y="91108"/>
          <a:ext cx="4669443" cy="6696740"/>
        </p:xfrm>
        <a:graphic>
          <a:graphicData uri="http://schemas.openxmlformats.org/drawingml/2006/table">
            <a:tbl>
              <a:tblPr/>
              <a:tblGrid>
                <a:gridCol w="1141231">
                  <a:extLst>
                    <a:ext uri="{9D8B030D-6E8A-4147-A177-3AD203B41FA5}">
                      <a16:colId xmlns:a16="http://schemas.microsoft.com/office/drawing/2014/main" val="1221928041"/>
                    </a:ext>
                  </a:extLst>
                </a:gridCol>
                <a:gridCol w="1720321">
                  <a:extLst>
                    <a:ext uri="{9D8B030D-6E8A-4147-A177-3AD203B41FA5}">
                      <a16:colId xmlns:a16="http://schemas.microsoft.com/office/drawing/2014/main" val="4076711361"/>
                    </a:ext>
                  </a:extLst>
                </a:gridCol>
                <a:gridCol w="1807891">
                  <a:extLst>
                    <a:ext uri="{9D8B030D-6E8A-4147-A177-3AD203B41FA5}">
                      <a16:colId xmlns:a16="http://schemas.microsoft.com/office/drawing/2014/main" val="2417891221"/>
                    </a:ext>
                  </a:extLst>
                </a:gridCol>
              </a:tblGrid>
              <a:tr h="354097">
                <a:tc gridSpan="3">
                  <a:txBody>
                    <a:bodyPr/>
                    <a:lstStyle/>
                    <a:p>
                      <a:pPr algn="ctr" fontAlgn="ctr"/>
                      <a:r>
                        <a:rPr lang="cs-CZ" sz="1800" b="1" i="0" u="none" strike="noStrike" dirty="0">
                          <a:solidFill>
                            <a:srgbClr val="184B81"/>
                          </a:solidFill>
                          <a:effectLst/>
                          <a:latin typeface="Georgia" panose="02040502050405020303" pitchFamily="18" charset="0"/>
                        </a:rPr>
                        <a:t>4.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951215668"/>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21052912"/>
                  </a:ext>
                </a:extLst>
              </a:tr>
              <a:tr h="220088">
                <a:tc>
                  <a:txBody>
                    <a:bodyPr/>
                    <a:lstStyle/>
                    <a:p>
                      <a:pPr algn="ctr" fontAlgn="ctr"/>
                      <a:r>
                        <a:rPr lang="cs-CZ" sz="1100" b="0" i="0" u="none" strike="noStrike" dirty="0">
                          <a:solidFill>
                            <a:srgbClr val="FF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FF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87807905"/>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FK Brandýs </a:t>
                      </a:r>
                      <a:r>
                        <a:rPr lang="cs-CZ" sz="1100" b="0" i="0" u="none" strike="noStrike" dirty="0" err="1">
                          <a:solidFill>
                            <a:srgbClr val="000000"/>
                          </a:solidFill>
                          <a:effectLst/>
                          <a:latin typeface="Georgia" panose="02040502050405020303" pitchFamily="18" charset="0"/>
                        </a:rPr>
                        <a:t>n.L.</a:t>
                      </a:r>
                      <a:r>
                        <a:rPr lang="cs-CZ" sz="1100" b="0" i="0" u="none" strike="noStrike" dirty="0">
                          <a:solidFill>
                            <a:srgbClr val="000000"/>
                          </a:solidFill>
                          <a:effectLst/>
                          <a:latin typeface="Georgia" panose="02040502050405020303" pitchFamily="18" charset="0"/>
                        </a:rPr>
                        <a:t>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20114365"/>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Neratovice-Byškovice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62447401"/>
                  </a:ext>
                </a:extLst>
              </a:tr>
              <a:tr h="220088">
                <a:tc>
                  <a:txBody>
                    <a:bodyPr/>
                    <a:lstStyle/>
                    <a:p>
                      <a:pPr algn="ctr" fontAlgn="ctr"/>
                      <a:r>
                        <a:rPr lang="cs-CZ" sz="1100" b="0" i="0" u="none" strike="noStrike" dirty="0">
                          <a:solidFill>
                            <a:srgbClr val="000000"/>
                          </a:solidFill>
                          <a:effectLst/>
                          <a:latin typeface="Georgia" panose="02040502050405020303" pitchFamily="18" charset="0"/>
                        </a:rPr>
                        <a:t>30.08.2019 18:00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12542465"/>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15:00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41930582"/>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253171114"/>
                  </a:ext>
                </a:extLst>
              </a:tr>
              <a:tr h="220088">
                <a:tc>
                  <a:txBody>
                    <a:bodyPr/>
                    <a:lstStyle/>
                    <a:p>
                      <a:pPr algn="ctr" fontAlgn="ctr"/>
                      <a:r>
                        <a:rPr lang="cs-CZ" sz="1100" b="0" i="0" u="none" strike="noStrike">
                          <a:solidFill>
                            <a:srgbClr val="000000"/>
                          </a:solidFill>
                          <a:effectLst/>
                          <a:latin typeface="Georgia" panose="02040502050405020303" pitchFamily="18" charset="0"/>
                        </a:rPr>
                        <a:t>31.08.2019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Arsenal Česká Lípa</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29416818"/>
                  </a:ext>
                </a:extLst>
              </a:tr>
              <a:tr h="315811">
                <a:tc gridSpan="3">
                  <a:txBody>
                    <a:bodyPr/>
                    <a:lstStyle/>
                    <a:p>
                      <a:pPr algn="ctr" fontAlgn="ctr"/>
                      <a:r>
                        <a:rPr lang="cs-CZ" sz="1600" b="1" i="0" u="none" strike="noStrike" dirty="0">
                          <a:solidFill>
                            <a:srgbClr val="184B81"/>
                          </a:solidFill>
                          <a:effectLst/>
                          <a:latin typeface="Georgia" panose="02040502050405020303" pitchFamily="18" charset="0"/>
                        </a:rPr>
                        <a:t>5.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21333034"/>
                  </a:ext>
                </a:extLst>
              </a:tr>
              <a:tr h="220088">
                <a:tc>
                  <a:txBody>
                    <a:bodyPr/>
                    <a:lstStyle/>
                    <a:p>
                      <a:pPr algn="ctr" fontAlgn="ctr"/>
                      <a:r>
                        <a:rPr lang="cs-CZ" sz="1100" b="0" i="0" u="none" strike="noStrike">
                          <a:solidFill>
                            <a:srgbClr val="000000"/>
                          </a:solidFill>
                          <a:effectLst/>
                          <a:latin typeface="Georgia" panose="02040502050405020303" pitchFamily="18" charset="0"/>
                        </a:rPr>
                        <a:t>07.09.2019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Arsenal Česká Lípa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59234896"/>
                  </a:ext>
                </a:extLst>
              </a:tr>
              <a:tr h="220088">
                <a:tc>
                  <a:txBody>
                    <a:bodyPr/>
                    <a:lstStyle/>
                    <a:p>
                      <a:pPr algn="ctr" fontAlgn="ctr"/>
                      <a:r>
                        <a:rPr lang="cs-CZ" sz="1100" b="0" i="0" u="none" strike="noStrike">
                          <a:solidFill>
                            <a:srgbClr val="000000"/>
                          </a:solidFill>
                          <a:effectLst/>
                          <a:latin typeface="Georgia" panose="02040502050405020303" pitchFamily="18" charset="0"/>
                        </a:rPr>
                        <a:t>07.09.2019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94951641"/>
                  </a:ext>
                </a:extLst>
              </a:tr>
              <a:tr h="343791">
                <a:tc>
                  <a:txBody>
                    <a:bodyPr/>
                    <a:lstStyle/>
                    <a:p>
                      <a:pPr algn="ctr" fontAlgn="ctr"/>
                      <a:r>
                        <a:rPr lang="cs-CZ" sz="1100" b="0" i="0" u="none" strike="noStrike">
                          <a:solidFill>
                            <a:srgbClr val="000000"/>
                          </a:solidFill>
                          <a:effectLst/>
                          <a:latin typeface="Georgia" panose="02040502050405020303" pitchFamily="18" charset="0"/>
                        </a:rPr>
                        <a:t>07.09.2019 15:00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Brandýs n.L.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3181932"/>
                  </a:ext>
                </a:extLst>
              </a:tr>
              <a:tr h="235213">
                <a:tc>
                  <a:txBody>
                    <a:bodyPr/>
                    <a:lstStyle/>
                    <a:p>
                      <a:pPr algn="ctr" fontAlgn="ctr"/>
                      <a:r>
                        <a:rPr lang="cs-CZ" sz="1100" b="0" i="0" u="none" strike="noStrike">
                          <a:solidFill>
                            <a:srgbClr val="000000"/>
                          </a:solidFill>
                          <a:effectLst/>
                          <a:latin typeface="Georgia" panose="02040502050405020303" pitchFamily="18" charset="0"/>
                        </a:rPr>
                        <a:t>07.09.2019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13910323"/>
                  </a:ext>
                </a:extLst>
              </a:tr>
              <a:tr h="313618">
                <a:tc>
                  <a:txBody>
                    <a:bodyPr/>
                    <a:lstStyle/>
                    <a:p>
                      <a:pPr algn="ctr" fontAlgn="ctr"/>
                      <a:r>
                        <a:rPr lang="cs-CZ" sz="1100" b="0" i="0" u="none" strike="noStrike">
                          <a:solidFill>
                            <a:srgbClr val="000000"/>
                          </a:solidFill>
                          <a:effectLst/>
                          <a:latin typeface="Georgia" panose="02040502050405020303" pitchFamily="18" charset="0"/>
                        </a:rPr>
                        <a:t>07.09.2019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FK Neratovice-</a:t>
                      </a:r>
                      <a:r>
                        <a:rPr lang="cs-CZ" sz="1100" b="0" i="0" u="none" strike="noStrike" dirty="0" err="1">
                          <a:solidFill>
                            <a:srgbClr val="000000"/>
                          </a:solidFill>
                          <a:effectLst/>
                          <a:latin typeface="Georgia" panose="02040502050405020303" pitchFamily="18" charset="0"/>
                        </a:rPr>
                        <a:t>Byškovice</a:t>
                      </a:r>
                      <a:r>
                        <a:rPr lang="cs-CZ" sz="1100" b="0" i="0" u="none" strike="noStrike" dirty="0">
                          <a:solidFill>
                            <a:srgbClr val="000000"/>
                          </a:solidFill>
                          <a:effectLst/>
                          <a:latin typeface="Georgia" panose="02040502050405020303" pitchFamily="18" charset="0"/>
                        </a:rPr>
                        <a:t>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054635820"/>
                  </a:ext>
                </a:extLst>
              </a:tr>
              <a:tr h="235213">
                <a:tc>
                  <a:txBody>
                    <a:bodyPr/>
                    <a:lstStyle/>
                    <a:p>
                      <a:pPr algn="ctr" fontAlgn="ctr"/>
                      <a:r>
                        <a:rPr lang="cs-CZ" sz="1100" b="0" i="0" u="none" strike="noStrike">
                          <a:solidFill>
                            <a:srgbClr val="000000"/>
                          </a:solidFill>
                          <a:effectLst/>
                          <a:latin typeface="Georgia" panose="02040502050405020303" pitchFamily="18" charset="0"/>
                        </a:rPr>
                        <a:t>07.09.2019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85647483"/>
                  </a:ext>
                </a:extLst>
              </a:tr>
              <a:tr h="220088">
                <a:tc>
                  <a:txBody>
                    <a:bodyPr/>
                    <a:lstStyle/>
                    <a:p>
                      <a:pPr algn="ctr" fontAlgn="ctr"/>
                      <a:r>
                        <a:rPr lang="cs-CZ" sz="1100" b="0" i="0" u="none" strike="noStrike" dirty="0">
                          <a:solidFill>
                            <a:srgbClr val="FF0000"/>
                          </a:solidFill>
                          <a:effectLst/>
                          <a:latin typeface="Georgia" panose="02040502050405020303" pitchFamily="18" charset="0"/>
                        </a:rPr>
                        <a:t>08.09.2019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FF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07625588"/>
                  </a:ext>
                </a:extLst>
              </a:tr>
              <a:tr h="430676">
                <a:tc>
                  <a:txBody>
                    <a:bodyPr/>
                    <a:lstStyle/>
                    <a:p>
                      <a:pPr algn="ctr" fontAlgn="ctr"/>
                      <a:r>
                        <a:rPr lang="cs-CZ" sz="1100" b="0" i="0" u="none" strike="noStrike">
                          <a:solidFill>
                            <a:srgbClr val="000000"/>
                          </a:solidFill>
                          <a:effectLst/>
                          <a:latin typeface="Georgia" panose="02040502050405020303" pitchFamily="18" charset="0"/>
                        </a:rPr>
                        <a:t>08.09.2019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74880883"/>
                  </a:ext>
                </a:extLst>
              </a:tr>
              <a:tr h="286649">
                <a:tc gridSpan="3">
                  <a:txBody>
                    <a:bodyPr/>
                    <a:lstStyle/>
                    <a:p>
                      <a:pPr algn="ctr" fontAlgn="ctr"/>
                      <a:r>
                        <a:rPr lang="cs-CZ" sz="1600" b="1" i="0" u="none" strike="noStrike" dirty="0">
                          <a:solidFill>
                            <a:srgbClr val="184B81"/>
                          </a:solidFill>
                          <a:effectLst/>
                          <a:latin typeface="Georgia" panose="02040502050405020303" pitchFamily="18" charset="0"/>
                        </a:rPr>
                        <a:t>6.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321290045"/>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51761523"/>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Neratovice-Byškovice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87141042"/>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865508737"/>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12353076"/>
                  </a:ext>
                </a:extLst>
              </a:tr>
              <a:tr h="220088">
                <a:tc>
                  <a:txBody>
                    <a:bodyPr/>
                    <a:lstStyle/>
                    <a:p>
                      <a:pPr algn="ctr" fontAlgn="ctr"/>
                      <a:r>
                        <a:rPr lang="cs-CZ" sz="1100" b="0" i="0" u="none" strike="noStrike">
                          <a:solidFill>
                            <a:srgbClr val="FF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FF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8719904"/>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Brandýs n.L.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8215131"/>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16:30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07739471"/>
                  </a:ext>
                </a:extLst>
              </a:tr>
              <a:tr h="220088">
                <a:tc>
                  <a:txBody>
                    <a:bodyPr/>
                    <a:lstStyle/>
                    <a:p>
                      <a:pPr algn="ctr" fontAlgn="ctr"/>
                      <a:r>
                        <a:rPr lang="cs-CZ" sz="1100" b="0" i="0" u="none" strike="noStrike">
                          <a:solidFill>
                            <a:srgbClr val="000000"/>
                          </a:solidFill>
                          <a:effectLst/>
                          <a:latin typeface="Georgia" panose="02040502050405020303" pitchFamily="18" charset="0"/>
                        </a:rPr>
                        <a:t>14.09.2019 16:30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Arsenal Česká Lípa</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8411795"/>
                  </a:ext>
                </a:extLst>
              </a:tr>
            </a:tbl>
          </a:graphicData>
        </a:graphic>
      </p:graphicFrame>
      <p:pic>
        <p:nvPicPr>
          <p:cNvPr id="7" name="Picture 1252" descr="fdffd">
            <a:extLst>
              <a:ext uri="{FF2B5EF4-FFF2-40B4-BE49-F238E27FC236}">
                <a16:creationId xmlns:a16="http://schemas.microsoft.com/office/drawing/2014/main" id="{553FFD5C-056D-4AD0-8221-CA0F0183B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14" y="3492658"/>
            <a:ext cx="4465638" cy="3313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00000000-0008-0000-0400-00000E040000}"/>
              </a:ext>
            </a:extLst>
          </p:cNvPr>
          <p:cNvPicPr>
            <a:picLocks noChangeAspect="1" noChangeArrowheads="1"/>
          </p:cNvPicPr>
          <p:nvPr/>
        </p:nvPicPr>
        <p:blipFill>
          <a:blip r:embed="rId3" cstate="print"/>
          <a:srcRect/>
          <a:stretch>
            <a:fillRect/>
          </a:stretch>
        </p:blipFill>
        <p:spPr bwMode="auto">
          <a:xfrm>
            <a:off x="254617" y="1061724"/>
            <a:ext cx="4304366" cy="2232248"/>
          </a:xfrm>
          <a:prstGeom prst="rect">
            <a:avLst/>
          </a:prstGeom>
          <a:noFill/>
          <a:ln w="1">
            <a:noFill/>
            <a:miter lim="800000"/>
            <a:headEnd/>
            <a:tailEnd type="none" w="med" len="med"/>
          </a:ln>
          <a:effectLst/>
        </p:spPr>
      </p:pic>
      <p:sp>
        <p:nvSpPr>
          <p:cNvPr id="2" name="Obdélník 1">
            <a:extLst>
              <a:ext uri="{FF2B5EF4-FFF2-40B4-BE49-F238E27FC236}">
                <a16:creationId xmlns:a16="http://schemas.microsoft.com/office/drawing/2014/main" id="{F7909D4C-07DA-47A8-BAA7-4D459898C995}"/>
              </a:ext>
            </a:extLst>
          </p:cNvPr>
          <p:cNvSpPr/>
          <p:nvPr/>
        </p:nvSpPr>
        <p:spPr>
          <a:xfrm>
            <a:off x="720056" y="44317"/>
            <a:ext cx="2880319" cy="923330"/>
          </a:xfrm>
          <a:prstGeom prst="rect">
            <a:avLst/>
          </a:prstGeom>
          <a:blipFill>
            <a:blip r:embed="rId4">
              <a:extLst>
                <a:ext uri="{837473B0-CC2E-450A-ABE3-18F120FF3D39}">
                  <a1611:picAttrSrcUrl xmlns:a1611="http://schemas.microsoft.com/office/drawing/2016/11/main" xmlns="" r:id="rId5"/>
                </a:ext>
              </a:extLst>
            </a:blip>
            <a:stretch>
              <a:fillRect/>
            </a:stretch>
          </a:blipFill>
        </p:spPr>
        <p:txBody>
          <a:bodyPr wrap="squar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1967</a:t>
            </a:r>
          </a:p>
        </p:txBody>
      </p:sp>
    </p:spTree>
    <p:extLst>
      <p:ext uri="{BB962C8B-B14F-4D97-AF65-F5344CB8AC3E}">
        <p14:creationId xmlns:p14="http://schemas.microsoft.com/office/powerpoint/2010/main" val="393644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22</a:t>
            </a:r>
          </a:p>
        </p:txBody>
      </p:sp>
      <p:sp>
        <p:nvSpPr>
          <p:cNvPr id="6" name="TextovéPole 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23</a:t>
            </a:r>
          </a:p>
        </p:txBody>
      </p:sp>
      <p:pic>
        <p:nvPicPr>
          <p:cNvPr id="2" name="Obrázek 1"/>
          <p:cNvPicPr>
            <a:picLocks noChangeAspect="1"/>
          </p:cNvPicPr>
          <p:nvPr/>
        </p:nvPicPr>
        <p:blipFill>
          <a:blip r:embed="rId2"/>
          <a:stretch>
            <a:fillRect/>
          </a:stretch>
        </p:blipFill>
        <p:spPr>
          <a:xfrm>
            <a:off x="26885" y="73175"/>
            <a:ext cx="4871126" cy="6846401"/>
          </a:xfrm>
          <a:prstGeom prst="rect">
            <a:avLst/>
          </a:prstGeom>
        </p:spPr>
      </p:pic>
      <p:pic>
        <p:nvPicPr>
          <p:cNvPr id="4" name="Obrázek 3" descr="Obsah obrázku tráva, osoba, fotka, pózování&#10;&#10;Popis byl vytvořen automaticky">
            <a:extLst>
              <a:ext uri="{FF2B5EF4-FFF2-40B4-BE49-F238E27FC236}">
                <a16:creationId xmlns:a16="http://schemas.microsoft.com/office/drawing/2014/main" id="{0578D2EE-7F65-422B-B4A4-2B80C34E6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366" y="656602"/>
            <a:ext cx="4536504" cy="2839773"/>
          </a:xfrm>
          <a:prstGeom prst="rect">
            <a:avLst/>
          </a:prstGeom>
          <a:ln w="38100">
            <a:solidFill>
              <a:srgbClr val="FF0000"/>
            </a:solidFill>
          </a:ln>
        </p:spPr>
      </p:pic>
      <p:sp>
        <p:nvSpPr>
          <p:cNvPr id="7" name="TextovéPole 6">
            <a:extLst>
              <a:ext uri="{FF2B5EF4-FFF2-40B4-BE49-F238E27FC236}">
                <a16:creationId xmlns:a16="http://schemas.microsoft.com/office/drawing/2014/main" id="{0668B354-B8C8-4D65-A444-4D3C3DB4CD53}"/>
              </a:ext>
            </a:extLst>
          </p:cNvPr>
          <p:cNvSpPr txBox="1"/>
          <p:nvPr/>
        </p:nvSpPr>
        <p:spPr>
          <a:xfrm>
            <a:off x="5616600" y="73175"/>
            <a:ext cx="4104456" cy="400110"/>
          </a:xfrm>
          <a:prstGeom prst="rect">
            <a:avLst/>
          </a:prstGeom>
          <a:pattFill prst="ltHorz">
            <a:fgClr>
              <a:srgbClr val="99FFCC"/>
            </a:fgClr>
            <a:bgClr>
              <a:schemeClr val="bg1"/>
            </a:bgClr>
          </a:pattFill>
          <a:effectLst>
            <a:softEdge rad="0"/>
          </a:effectLst>
        </p:spPr>
        <p:txBody>
          <a:bodyPr wrap="square" rtlCol="0">
            <a:spAutoFit/>
          </a:bodyPr>
          <a:lstStyle/>
          <a:p>
            <a:pPr algn="ctr"/>
            <a:r>
              <a:rPr lang="cs-CZ" sz="2000" dirty="0" err="1">
                <a:latin typeface="Arial Black" panose="020B0A04020102020204" pitchFamily="34" charset="0"/>
              </a:rPr>
              <a:t>Sepap</a:t>
            </a:r>
            <a:r>
              <a:rPr lang="cs-CZ" sz="2000" dirty="0">
                <a:latin typeface="Arial Black" panose="020B0A04020102020204" pitchFamily="34" charset="0"/>
              </a:rPr>
              <a:t> Štětí B dospělí  1975</a:t>
            </a:r>
          </a:p>
        </p:txBody>
      </p:sp>
      <p:sp>
        <p:nvSpPr>
          <p:cNvPr id="8" name="Obdélník 7">
            <a:extLst>
              <a:ext uri="{FF2B5EF4-FFF2-40B4-BE49-F238E27FC236}">
                <a16:creationId xmlns:a16="http://schemas.microsoft.com/office/drawing/2014/main" id="{885046F7-1646-4206-903F-BAF69F4F261F}"/>
              </a:ext>
            </a:extLst>
          </p:cNvPr>
          <p:cNvSpPr/>
          <p:nvPr/>
        </p:nvSpPr>
        <p:spPr>
          <a:xfrm>
            <a:off x="5463366" y="3617623"/>
            <a:ext cx="4617730" cy="861774"/>
          </a:xfrm>
          <a:prstGeom prst="rect">
            <a:avLst/>
          </a:prstGeom>
          <a:solidFill>
            <a:srgbClr val="FFFFCC"/>
          </a:solidFill>
        </p:spPr>
        <p:txBody>
          <a:bodyPr wrap="square">
            <a:spAutoFit/>
          </a:bodyPr>
          <a:lstStyle/>
          <a:p>
            <a:pPr algn="just"/>
            <a:r>
              <a:rPr lang="cs-CZ" sz="1000" u="sng" dirty="0">
                <a:latin typeface="Arial" panose="020B0604020202020204" pitchFamily="34" charset="0"/>
                <a:cs typeface="Arial" panose="020B0604020202020204" pitchFamily="34" charset="0"/>
              </a:rPr>
              <a:t>1. řada zleva:</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Micura</a:t>
            </a:r>
            <a:r>
              <a:rPr lang="cs-CZ" sz="1000" dirty="0">
                <a:latin typeface="Arial" panose="020B0604020202020204" pitchFamily="34" charset="0"/>
                <a:cs typeface="Arial" panose="020B0604020202020204" pitchFamily="34" charset="0"/>
              </a:rPr>
              <a:t> Michal, zdravotník Dvořák Miroslav, </a:t>
            </a:r>
            <a:r>
              <a:rPr lang="cs-CZ" sz="1000" dirty="0" err="1">
                <a:latin typeface="Arial" panose="020B0604020202020204" pitchFamily="34" charset="0"/>
                <a:cs typeface="Arial" panose="020B0604020202020204" pitchFamily="34" charset="0"/>
              </a:rPr>
              <a:t>Kucler</a:t>
            </a:r>
            <a:r>
              <a:rPr lang="cs-CZ" sz="1000" dirty="0">
                <a:latin typeface="Arial" panose="020B0604020202020204" pitchFamily="34" charset="0"/>
                <a:cs typeface="Arial" panose="020B0604020202020204" pitchFamily="34" charset="0"/>
              </a:rPr>
              <a:t> Lubomír, Jäger Petr, Ing. </a:t>
            </a:r>
            <a:r>
              <a:rPr lang="cs-CZ" sz="1000" dirty="0" err="1">
                <a:latin typeface="Arial" panose="020B0604020202020204" pitchFamily="34" charset="0"/>
                <a:cs typeface="Arial" panose="020B0604020202020204" pitchFamily="34" charset="0"/>
              </a:rPr>
              <a:t>Kaljanič</a:t>
            </a:r>
            <a:r>
              <a:rPr lang="cs-CZ" sz="1000" dirty="0">
                <a:latin typeface="Arial" panose="020B0604020202020204" pitchFamily="34" charset="0"/>
                <a:cs typeface="Arial" panose="020B0604020202020204" pitchFamily="34" charset="0"/>
              </a:rPr>
              <a:t> Vasil, </a:t>
            </a:r>
            <a:r>
              <a:rPr lang="cs-CZ" sz="1000" dirty="0" err="1">
                <a:latin typeface="Arial" panose="020B0604020202020204" pitchFamily="34" charset="0"/>
                <a:cs typeface="Arial" panose="020B0604020202020204" pitchFamily="34" charset="0"/>
              </a:rPr>
              <a:t>Ransdorf</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Miroslav,Kostečka</a:t>
            </a:r>
            <a:r>
              <a:rPr lang="cs-CZ" sz="1000" dirty="0">
                <a:latin typeface="Arial" panose="020B0604020202020204" pitchFamily="34" charset="0"/>
                <a:cs typeface="Arial" panose="020B0604020202020204" pitchFamily="34" charset="0"/>
              </a:rPr>
              <a:t> Antonín, Vencálek Jiří, </a:t>
            </a:r>
            <a:r>
              <a:rPr lang="cs-CZ" sz="1000" dirty="0" err="1">
                <a:latin typeface="Arial" panose="020B0604020202020204" pitchFamily="34" charset="0"/>
                <a:cs typeface="Arial" panose="020B0604020202020204" pitchFamily="34" charset="0"/>
              </a:rPr>
              <a:t>Ernyéš</a:t>
            </a:r>
            <a:r>
              <a:rPr lang="cs-CZ" sz="1000" dirty="0">
                <a:latin typeface="Arial" panose="020B0604020202020204" pitchFamily="34" charset="0"/>
                <a:cs typeface="Arial" panose="020B0604020202020204" pitchFamily="34" charset="0"/>
              </a:rPr>
              <a:t> Richard, vedoucí družstva Ježek Vladislav.</a:t>
            </a:r>
            <a:r>
              <a:rPr lang="cs-CZ" sz="1000" u="sng" dirty="0">
                <a:latin typeface="Arial" panose="020B0604020202020204" pitchFamily="34" charset="0"/>
                <a:cs typeface="Arial" panose="020B0604020202020204" pitchFamily="34" charset="0"/>
              </a:rPr>
              <a:t>2. řada zleva:</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Kyznar</a:t>
            </a:r>
            <a:r>
              <a:rPr lang="cs-CZ" sz="1000" dirty="0">
                <a:latin typeface="Arial" panose="020B0604020202020204" pitchFamily="34" charset="0"/>
                <a:cs typeface="Arial" panose="020B0604020202020204" pitchFamily="34" charset="0"/>
              </a:rPr>
              <a:t> Miloš, Psota Ctirad, Hovorka Josef, Rudolf Jan, Hubáček Josef, Netík Radek.</a:t>
            </a:r>
            <a:endParaRPr lang="cs-CZ" sz="1000" dirty="0">
              <a:effectLst/>
              <a:latin typeface="Arial" panose="020B0604020202020204" pitchFamily="34" charset="0"/>
              <a:cs typeface="Arial" panose="020B0604020202020204" pitchFamily="34" charset="0"/>
            </a:endParaRPr>
          </a:p>
        </p:txBody>
      </p:sp>
      <p:pic>
        <p:nvPicPr>
          <p:cNvPr id="9" name="Obrázek 8">
            <a:extLst>
              <a:ext uri="{FF2B5EF4-FFF2-40B4-BE49-F238E27FC236}">
                <a16:creationId xmlns:a16="http://schemas.microsoft.com/office/drawing/2014/main" id="{648E51F1-F062-4AC1-9559-C547F89D7006}"/>
              </a:ext>
            </a:extLst>
          </p:cNvPr>
          <p:cNvPicPr>
            <a:picLocks noChangeAspect="1"/>
          </p:cNvPicPr>
          <p:nvPr/>
        </p:nvPicPr>
        <p:blipFill>
          <a:blip r:embed="rId4"/>
          <a:stretch>
            <a:fillRect/>
          </a:stretch>
        </p:blipFill>
        <p:spPr>
          <a:xfrm>
            <a:off x="6336680" y="4587331"/>
            <a:ext cx="2300704" cy="2250766"/>
          </a:xfrm>
          <a:prstGeom prst="rect">
            <a:avLst/>
          </a:prstGeom>
          <a:ln w="19050">
            <a:solidFill>
              <a:srgbClr val="FF0000"/>
            </a:solidFill>
          </a:ln>
        </p:spPr>
      </p:pic>
    </p:spTree>
    <p:extLst>
      <p:ext uri="{BB962C8B-B14F-4D97-AF65-F5344CB8AC3E}">
        <p14:creationId xmlns:p14="http://schemas.microsoft.com/office/powerpoint/2010/main" val="118295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42</a:t>
            </a:r>
          </a:p>
        </p:txBody>
      </p:sp>
      <p:sp>
        <p:nvSpPr>
          <p:cNvPr id="12" name="TextovéPole 11"/>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11" name="TextovéPole 10"/>
          <p:cNvSpPr txBox="1"/>
          <p:nvPr/>
        </p:nvSpPr>
        <p:spPr>
          <a:xfrm>
            <a:off x="5472584" y="68451"/>
            <a:ext cx="4594415" cy="6801862"/>
          </a:xfrm>
          <a:prstGeom prst="rect">
            <a:avLst/>
          </a:prstGeom>
          <a:solidFill>
            <a:schemeClr val="bg1"/>
          </a:solidFill>
          <a:ln w="57150">
            <a:solidFill>
              <a:schemeClr val="accent2">
                <a:lumMod val="75000"/>
              </a:schemeClr>
            </a:solidFill>
            <a:prstDash val="dash"/>
          </a:ln>
          <a:effectLst>
            <a:innerShdw blurRad="114300" dist="1765300" dir="7320000">
              <a:srgbClr val="FFFF00"/>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28575" cap="flat">
                  <a:noFill/>
                  <a:prstDash val="solid"/>
                  <a:round/>
                </a:ln>
                <a:solidFill>
                  <a:schemeClr val="accent6">
                    <a:lumMod val="50000"/>
                  </a:schemeClr>
                </a:solidFill>
                <a:effectLst>
                  <a:outerShdw blurRad="50800" dist="38100" dir="10800000" algn="r" rotWithShape="0">
                    <a:srgbClr val="FFC000">
                      <a:alpha val="40000"/>
                    </a:srgbClr>
                  </a:outerShdw>
                </a:effectLst>
                <a:latin typeface="Bahnschrift SemiBold Condensed" panose="020B0502040204020203" pitchFamily="34" charset="0"/>
                <a:ea typeface="Yu Gothic UI Semibold" panose="020B0700000000000000" pitchFamily="34" charset="-128"/>
                <a:cs typeface="Miriam" panose="020B0502050101010101" pitchFamily="34" charset="-79"/>
              </a:rPr>
              <a:t>Vážení sportovní přátelé</a:t>
            </a:r>
          </a:p>
          <a:p>
            <a:pPr algn="just" eaLnBrk="0" hangingPunct="0">
              <a:defRPr/>
            </a:pPr>
            <a:r>
              <a:rPr lang="cs-CZ" sz="1300" i="1" dirty="0">
                <a:latin typeface="Arial" pitchFamily="34" charset="0"/>
                <a:cs typeface="Arial" pitchFamily="34" charset="0"/>
              </a:rPr>
              <a:t>     </a:t>
            </a:r>
            <a:r>
              <a:rPr lang="cs-CZ" sz="1300" i="1" dirty="0" smtClean="0">
                <a:latin typeface="Arial" pitchFamily="34" charset="0"/>
                <a:cs typeface="Arial" pitchFamily="34" charset="0"/>
              </a:rPr>
              <a:t>vítáme Vás na druhém domácím </a:t>
            </a:r>
            <a:r>
              <a:rPr lang="cs-CZ" sz="1300" i="1" dirty="0" err="1" smtClean="0">
                <a:latin typeface="Arial" pitchFamily="34" charset="0"/>
                <a:cs typeface="Arial" pitchFamily="34" charset="0"/>
              </a:rPr>
              <a:t>záapse</a:t>
            </a:r>
            <a:r>
              <a:rPr lang="cs-CZ" sz="1300" i="1" dirty="0" smtClean="0">
                <a:latin typeface="Arial" pitchFamily="34" charset="0"/>
                <a:cs typeface="Arial" pitchFamily="34" charset="0"/>
              </a:rPr>
              <a:t> mužstva dospělých v letošním ročníku divizní soutěže. Za námi jsou již 3 kola a bohužel se nám nepodařilo získat ani.  Není ale třeba propadat panice, protože soutěž je teprve na svém začátku a rozhodovat se bude později. V Souši a Českém Brodě jsme prohráli, ale výkon vůbec špatný nebyl. Sehráli jsme zcela vyrovnané partie a při troše štěstí z toho mohly být i nějaké ty body. Před 14 dny doma s Rakovníkem jsme nechytili úvod utkání, rychle jsme prohrávali 2:0 a ve 2. poločase už se nám nepříznivý výsledek otočit nepodařilo. Dnes nás čeká pro nás neznámé mužstvo z Karlovarského kraje. Hledali jsme v minulosti zda jsme se v mistrovském zápase už střetli, ale nic jsme nenašli. První výsledek bude znám až dnes a všichni věříme, pro Štětí bude radostné. V srpnu už se také rozběhly soutěže dalších celků SK Štětí. SK Štětí B dospělých jako nováček III. Třídy se již přesvědčil, že ho čeká těžká práce. Zatím 2 zápasy, 2 porážky a je co zlepšovat. Minulý týden se v krajském přeboru jako nováček představili doma dorostenci a prohráli 6:0 s Velkým Březnem. Starší žáci budou hrát letos okresní přebor a v 1. kole si lehce poradili doma s Velkými Žernoseky 10:0.   Zapomenout nesmíme na starou gardu. Ta porazila v 1.kolo silný tým TIGA 1996 doma 2:0 a včerejší výsledek proti Libotenicím nebyl do uzávěrky zpravodaje znám.  Takový je dosavadní  fotbalový život našeho oddílu a teď pojďme fandit našemu týmu dospělých, hodně nahlas.</a:t>
            </a:r>
          </a:p>
          <a:p>
            <a:pPr algn="just" eaLnBrk="0" hangingPunct="0">
              <a:defRPr/>
            </a:pPr>
            <a:r>
              <a:rPr lang="cs-CZ" sz="1300" i="1" dirty="0" smtClean="0">
                <a:latin typeface="Arial" pitchFamily="34" charset="0"/>
                <a:cs typeface="Arial" pitchFamily="34" charset="0"/>
              </a:rPr>
              <a:t>                                                </a:t>
            </a:r>
            <a:r>
              <a:rPr lang="cs-CZ" sz="1400" i="1" dirty="0" smtClean="0">
                <a:latin typeface="Algerian" panose="04020705040A02060702" pitchFamily="82" charset="0"/>
                <a:cs typeface="Arial" pitchFamily="34" charset="0"/>
              </a:rPr>
              <a:t>Š tětí </a:t>
            </a:r>
            <a:r>
              <a:rPr lang="cs-CZ" sz="1400" i="1" dirty="0">
                <a:latin typeface="Algerian" panose="04020705040A02060702" pitchFamily="82" charset="0"/>
                <a:cs typeface="Arial" pitchFamily="34" charset="0"/>
              </a:rPr>
              <a:t>do </a:t>
            </a:r>
            <a:r>
              <a:rPr lang="cs-CZ" sz="1400" i="1" dirty="0" smtClean="0">
                <a:latin typeface="Algerian" panose="04020705040A02060702" pitchFamily="82" charset="0"/>
                <a:cs typeface="Arial" pitchFamily="34" charset="0"/>
              </a:rPr>
              <a:t>toho</a:t>
            </a:r>
            <a:endParaRPr lang="cs-CZ" sz="1400" i="1" dirty="0">
              <a:latin typeface="Algerian" panose="04020705040A02060702" pitchFamily="82" charset="0"/>
              <a:cs typeface="Arial" pitchFamily="34" charset="0"/>
            </a:endParaRPr>
          </a:p>
          <a:p>
            <a:pPr algn="just" eaLnBrk="0" hangingPunct="0">
              <a:defRPr/>
            </a:pPr>
            <a:endParaRPr lang="cs-CZ" sz="1300" i="1" dirty="0">
              <a:latin typeface="Arial" pitchFamily="34" charset="0"/>
              <a:cs typeface="Arial" pitchFamily="34" charset="0"/>
            </a:endParaRPr>
          </a:p>
        </p:txBody>
      </p:sp>
      <p:sp>
        <p:nvSpPr>
          <p:cNvPr id="2" name="TextovéPole 1"/>
          <p:cNvSpPr txBox="1"/>
          <p:nvPr/>
        </p:nvSpPr>
        <p:spPr>
          <a:xfrm>
            <a:off x="143992" y="163116"/>
            <a:ext cx="4752528" cy="3231654"/>
          </a:xfrm>
          <a:prstGeom prst="rect">
            <a:avLst/>
          </a:prstGeom>
          <a:pattFill prst="lgConfetti">
            <a:fgClr>
              <a:srgbClr val="00CCFF"/>
            </a:fgClr>
            <a:bgClr>
              <a:schemeClr val="bg1"/>
            </a:bgClr>
          </a:pattFill>
          <a:effectLst>
            <a:glow rad="101600">
              <a:srgbClr val="FFFF66">
                <a:alpha val="40000"/>
              </a:srgbClr>
            </a:glow>
            <a:softEdge rad="241300"/>
          </a:effectLst>
        </p:spPr>
        <p:txBody>
          <a:bodyPr wrap="square" rtlCol="0">
            <a:spAutoFit/>
          </a:bodyPr>
          <a:lstStyle/>
          <a:p>
            <a:pPr algn="ctr"/>
            <a:r>
              <a:rPr lang="cs-CZ" sz="2400" dirty="0">
                <a:solidFill>
                  <a:srgbClr val="FF0000"/>
                </a:solidFill>
                <a:latin typeface="Franklin Gothic Heavy" panose="020B0903020102020204" pitchFamily="34" charset="0"/>
              </a:rPr>
              <a:t>Za týden v neděli 8.9.2019 jedeme do Prahy na </a:t>
            </a:r>
          </a:p>
          <a:p>
            <a:pPr algn="ctr"/>
            <a:r>
              <a:rPr lang="cs-CZ" sz="4800" dirty="0">
                <a:solidFill>
                  <a:srgbClr val="006600"/>
                </a:solidFill>
                <a:latin typeface="Franklin Gothic Heavy" panose="020B0903020102020204" pitchFamily="34" charset="0"/>
              </a:rPr>
              <a:t>FK Meteor VIII</a:t>
            </a:r>
          </a:p>
          <a:p>
            <a:pPr algn="ctr"/>
            <a:r>
              <a:rPr lang="cs-CZ" sz="3200" dirty="0">
                <a:solidFill>
                  <a:srgbClr val="006600"/>
                </a:solidFill>
                <a:latin typeface="Franklin Gothic Heavy" panose="020B0903020102020204" pitchFamily="34" charset="0"/>
              </a:rPr>
              <a:t>Výkop 10:15</a:t>
            </a:r>
            <a:r>
              <a:rPr lang="cs-CZ" sz="2400" dirty="0">
                <a:solidFill>
                  <a:srgbClr val="FF0000"/>
                </a:solidFill>
                <a:latin typeface="Franklin Gothic Heavy" panose="020B0903020102020204" pitchFamily="34" charset="0"/>
              </a:rPr>
              <a:t>. Odjezd autobusu v</a:t>
            </a:r>
            <a:r>
              <a:rPr lang="cs-CZ" sz="2400" dirty="0">
                <a:latin typeface="Franklin Gothic Heavy" panose="020B0903020102020204" pitchFamily="34" charset="0"/>
              </a:rPr>
              <a:t> 7</a:t>
            </a:r>
            <a:r>
              <a:rPr lang="cs-CZ" sz="2800" dirty="0">
                <a:solidFill>
                  <a:srgbClr val="006600"/>
                </a:solidFill>
                <a:latin typeface="Franklin Gothic Heavy" panose="020B0903020102020204" pitchFamily="34" charset="0"/>
              </a:rPr>
              <a:t>:45x</a:t>
            </a:r>
            <a:r>
              <a:rPr lang="cs-CZ" sz="2400" dirty="0">
                <a:latin typeface="Franklin Gothic Heavy" panose="020B0903020102020204" pitchFamily="34" charset="0"/>
              </a:rPr>
              <a:t> </a:t>
            </a:r>
            <a:r>
              <a:rPr lang="cs-CZ" sz="2400" dirty="0">
                <a:solidFill>
                  <a:srgbClr val="FF0000"/>
                </a:solidFill>
                <a:latin typeface="Franklin Gothic Heavy" panose="020B0903020102020204" pitchFamily="34" charset="0"/>
              </a:rPr>
              <a:t>od fotbalového stadionu. Před 3 roky se nám zde nezadařilo.</a:t>
            </a:r>
          </a:p>
        </p:txBody>
      </p:sp>
      <p:sp>
        <p:nvSpPr>
          <p:cNvPr id="3" name="Obdélník 2"/>
          <p:cNvSpPr/>
          <p:nvPr/>
        </p:nvSpPr>
        <p:spPr>
          <a:xfrm>
            <a:off x="73596" y="3547492"/>
            <a:ext cx="4750916" cy="3507883"/>
          </a:xfrm>
          <a:prstGeom prst="rect">
            <a:avLst/>
          </a:prstGeom>
        </p:spPr>
        <p:txBody>
          <a:bodyPr wrap="square">
            <a:spAutoFit/>
          </a:bodyPr>
          <a:lstStyle/>
          <a:p>
            <a:pPr algn="ctr">
              <a:lnSpc>
                <a:spcPct val="115000"/>
              </a:lnSpc>
              <a:spcAft>
                <a:spcPts val="0"/>
              </a:spcAft>
            </a:pPr>
            <a:r>
              <a:rPr lang="cs-CZ" sz="1800" u="sng" dirty="0">
                <a:solidFill>
                  <a:srgbClr val="151515"/>
                </a:solidFill>
                <a:highlight>
                  <a:srgbClr val="00FFFF"/>
                </a:highlight>
                <a:latin typeface="Arial" panose="020B0604020202020204" pitchFamily="34" charset="0"/>
                <a:ea typeface="Calibri" panose="020F0502020204030204" pitchFamily="34" charset="0"/>
                <a:cs typeface="Times New Roman" panose="02020603050405020304" pitchFamily="18" charset="0"/>
              </a:rPr>
              <a:t>FK Meteor Praha VIII - SK Štětí</a:t>
            </a: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cs-CZ" sz="1800" u="sng" dirty="0">
                <a:solidFill>
                  <a:srgbClr val="151515"/>
                </a:solidFill>
                <a:highlight>
                  <a:srgbClr val="00FFFF"/>
                </a:highlight>
                <a:latin typeface="Arial" panose="020B0604020202020204" pitchFamily="34" charset="0"/>
                <a:ea typeface="Calibri" panose="020F0502020204030204" pitchFamily="34" charset="0"/>
                <a:cs typeface="Times New Roman" panose="02020603050405020304" pitchFamily="18" charset="0"/>
              </a:rPr>
              <a:t>3:0(1:0)   25.9.2016  7. kolo</a:t>
            </a:r>
          </a:p>
          <a:p>
            <a:pPr algn="just">
              <a:lnSpc>
                <a:spcPct val="115000"/>
              </a:lnSpc>
              <a:spcAft>
                <a:spcPts val="0"/>
              </a:spcAft>
            </a:pPr>
            <a:r>
              <a:rPr lang="cs-CZ" sz="1050" dirty="0">
                <a:latin typeface="Arial" panose="020B0604020202020204" pitchFamily="34" charset="0"/>
                <a:ea typeface="Calibri" panose="020F0502020204030204" pitchFamily="34" charset="0"/>
                <a:cs typeface="Arial" panose="020B0604020202020204" pitchFamily="34" charset="0"/>
              </a:rPr>
              <a:t>Začátek zápasu patřil domácí, kteří byli nebezpečnějším týmem a v 19. minutě se ujali vedení 1:0. Pak se hra celkem vyrovnala a v 1. polovině druhého poločasu se zdálo, že by se mohlo i vyrovnat.  Do osudu zápasu rozhodlo zbytečné vyloučení </a:t>
            </a:r>
            <a:r>
              <a:rPr lang="cs-CZ" sz="1050" dirty="0" err="1">
                <a:latin typeface="Arial" panose="020B0604020202020204" pitchFamily="34" charset="0"/>
                <a:ea typeface="Calibri" panose="020F0502020204030204" pitchFamily="34" charset="0"/>
                <a:cs typeface="Arial" panose="020B0604020202020204" pitchFamily="34" charset="0"/>
              </a:rPr>
              <a:t>Maláka</a:t>
            </a:r>
            <a:r>
              <a:rPr lang="cs-CZ" sz="1050" dirty="0">
                <a:latin typeface="Arial" panose="020B0604020202020204" pitchFamily="34" charset="0"/>
                <a:ea typeface="Calibri" panose="020F0502020204030204" pitchFamily="34" charset="0"/>
                <a:cs typeface="Arial" panose="020B0604020202020204" pitchFamily="34" charset="0"/>
              </a:rPr>
              <a:t> a v deseti už pak bylo těžké výsledek otáčet. Je nutno přiznat, že stejně jako před týdnem, kdy jsme také nevstřelili branku, jsme si moc příležitostí nepřipravili, a když se k tomu přidá i bezzubost při standardních situacích, tak budeme body získávat hodně těžce.</a:t>
            </a:r>
          </a:p>
          <a:p>
            <a:pPr algn="just">
              <a:lnSpc>
                <a:spcPct val="115000"/>
              </a:lnSpc>
              <a:spcAft>
                <a:spcPts val="0"/>
              </a:spcAft>
            </a:pPr>
            <a:r>
              <a:rPr lang="cs-CZ" sz="1050" u="sng" dirty="0">
                <a:latin typeface="Arial" panose="020B0604020202020204" pitchFamily="34" charset="0"/>
                <a:ea typeface="Calibri" panose="020F0502020204030204" pitchFamily="34" charset="0"/>
                <a:cs typeface="Arial" panose="020B0604020202020204" pitchFamily="34" charset="0"/>
              </a:rPr>
              <a:t>Sestava: </a:t>
            </a:r>
            <a:r>
              <a:rPr lang="cs-CZ" sz="1050" dirty="0">
                <a:latin typeface="Arial" panose="020B0604020202020204" pitchFamily="34" charset="0"/>
                <a:ea typeface="Calibri" panose="020F0502020204030204" pitchFamily="34" charset="0"/>
                <a:cs typeface="Arial" panose="020B0604020202020204" pitchFamily="34" charset="0"/>
              </a:rPr>
              <a:t>Kloub-</a:t>
            </a:r>
            <a:r>
              <a:rPr lang="cs-CZ" sz="1050" dirty="0" err="1">
                <a:latin typeface="Arial" panose="020B0604020202020204" pitchFamily="34" charset="0"/>
                <a:ea typeface="Calibri" panose="020F0502020204030204" pitchFamily="34" charset="0"/>
                <a:cs typeface="Arial" panose="020B0604020202020204" pitchFamily="34" charset="0"/>
              </a:rPr>
              <a:t>Čámský</a:t>
            </a:r>
            <a:r>
              <a:rPr lang="cs-CZ" sz="1050" dirty="0">
                <a:latin typeface="Arial" panose="020B0604020202020204" pitchFamily="34" charset="0"/>
                <a:ea typeface="Calibri" panose="020F0502020204030204" pitchFamily="34" charset="0"/>
                <a:cs typeface="Arial" panose="020B0604020202020204" pitchFamily="34" charset="0"/>
              </a:rPr>
              <a:t>(Böhm), Šimral, </a:t>
            </a:r>
            <a:r>
              <a:rPr lang="cs-CZ" sz="1050" dirty="0" err="1">
                <a:latin typeface="Arial" panose="020B0604020202020204" pitchFamily="34" charset="0"/>
                <a:ea typeface="Calibri" panose="020F0502020204030204" pitchFamily="34" charset="0"/>
                <a:cs typeface="Arial" panose="020B0604020202020204" pitchFamily="34" charset="0"/>
              </a:rPr>
              <a:t>Ransdorf</a:t>
            </a:r>
            <a:r>
              <a:rPr lang="cs-CZ" sz="1050" dirty="0">
                <a:latin typeface="Arial" panose="020B0604020202020204" pitchFamily="34" charset="0"/>
                <a:ea typeface="Calibri" panose="020F0502020204030204" pitchFamily="34" charset="0"/>
                <a:cs typeface="Arial" panose="020B0604020202020204" pitchFamily="34" charset="0"/>
              </a:rPr>
              <a:t>, Vacek-</a:t>
            </a:r>
            <a:r>
              <a:rPr lang="cs-CZ" sz="1050" dirty="0" err="1">
                <a:latin typeface="Arial" panose="020B0604020202020204" pitchFamily="34" charset="0"/>
                <a:ea typeface="Calibri" panose="020F0502020204030204" pitchFamily="34" charset="0"/>
                <a:cs typeface="Arial" panose="020B0604020202020204" pitchFamily="34" charset="0"/>
              </a:rPr>
              <a:t>Kucler</a:t>
            </a:r>
            <a:r>
              <a:rPr lang="cs-CZ" sz="1050" dirty="0">
                <a:latin typeface="Arial" panose="020B0604020202020204" pitchFamily="34" charset="0"/>
                <a:ea typeface="Calibri" panose="020F0502020204030204" pitchFamily="34" charset="0"/>
                <a:cs typeface="Arial" panose="020B0604020202020204" pitchFamily="34" charset="0"/>
              </a:rPr>
              <a:t>, </a:t>
            </a:r>
          </a:p>
          <a:p>
            <a:pPr algn="just">
              <a:lnSpc>
                <a:spcPct val="115000"/>
              </a:lnSpc>
              <a:spcAft>
                <a:spcPts val="0"/>
              </a:spcAft>
            </a:pP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Malák</a:t>
            </a:r>
            <a:r>
              <a:rPr lang="cs-CZ" sz="1050" dirty="0">
                <a:latin typeface="Arial" panose="020B0604020202020204" pitchFamily="34" charset="0"/>
                <a:ea typeface="Calibri" panose="020F0502020204030204" pitchFamily="34" charset="0"/>
                <a:cs typeface="Arial" panose="020B0604020202020204" pitchFamily="34" charset="0"/>
              </a:rPr>
              <a:t>(69.Malák),  Hrdý(73.Mencl)-</a:t>
            </a:r>
            <a:r>
              <a:rPr lang="cs-CZ" sz="1050" dirty="0" err="1">
                <a:latin typeface="Arial" panose="020B0604020202020204" pitchFamily="34" charset="0"/>
                <a:ea typeface="Calibri" panose="020F0502020204030204" pitchFamily="34" charset="0"/>
                <a:cs typeface="Arial" panose="020B0604020202020204" pitchFamily="34" charset="0"/>
              </a:rPr>
              <a:t>Belák</a:t>
            </a:r>
            <a:r>
              <a:rPr lang="cs-CZ" sz="1050" dirty="0">
                <a:latin typeface="Arial" panose="020B0604020202020204" pitchFamily="34" charset="0"/>
                <a:ea typeface="Calibri" panose="020F0502020204030204" pitchFamily="34" charset="0"/>
                <a:cs typeface="Arial" panose="020B0604020202020204" pitchFamily="34" charset="0"/>
              </a:rPr>
              <a:t>, Tichý </a:t>
            </a:r>
          </a:p>
          <a:p>
            <a:pPr algn="just">
              <a:lnSpc>
                <a:spcPct val="115000"/>
              </a:lnSpc>
              <a:spcAft>
                <a:spcPts val="0"/>
              </a:spcAft>
            </a:pPr>
            <a:r>
              <a:rPr lang="cs-CZ" sz="1050" u="sng" dirty="0">
                <a:latin typeface="Arial" panose="020B0604020202020204" pitchFamily="34" charset="0"/>
                <a:ea typeface="Calibri" panose="020F0502020204030204" pitchFamily="34" charset="0"/>
                <a:cs typeface="Arial" panose="020B0604020202020204" pitchFamily="34" charset="0"/>
              </a:rPr>
              <a:t>Připraveni:</a:t>
            </a:r>
            <a:r>
              <a:rPr lang="cs-CZ" sz="1050" dirty="0">
                <a:latin typeface="Arial" panose="020B0604020202020204" pitchFamily="34" charset="0"/>
                <a:ea typeface="Calibri" panose="020F0502020204030204" pitchFamily="34" charset="0"/>
                <a:cs typeface="Arial" panose="020B0604020202020204" pitchFamily="34" charset="0"/>
              </a:rPr>
              <a:t> Doležal</a:t>
            </a:r>
          </a:p>
          <a:p>
            <a:pPr algn="just">
              <a:lnSpc>
                <a:spcPct val="115000"/>
              </a:lnSpc>
              <a:spcAft>
                <a:spcPts val="0"/>
              </a:spcAft>
            </a:pPr>
            <a:r>
              <a:rPr lang="cs-CZ" sz="1050" u="sng" dirty="0">
                <a:latin typeface="Arial" panose="020B0604020202020204" pitchFamily="34" charset="0"/>
                <a:ea typeface="Calibri" panose="020F0502020204030204" pitchFamily="34" charset="0"/>
                <a:cs typeface="Arial" panose="020B0604020202020204" pitchFamily="34" charset="0"/>
              </a:rPr>
              <a:t>Trenér:</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J.Vinš</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u="sng" dirty="0">
                <a:latin typeface="Arial" panose="020B0604020202020204" pitchFamily="34" charset="0"/>
                <a:ea typeface="Calibri" panose="020F0502020204030204" pitchFamily="34" charset="0"/>
                <a:cs typeface="Arial" panose="020B0604020202020204" pitchFamily="34" charset="0"/>
              </a:rPr>
              <a:t>Vedoucí:</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M.Šmidrkal</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u="sng" dirty="0">
                <a:latin typeface="Arial" panose="020B0604020202020204" pitchFamily="34" charset="0"/>
                <a:ea typeface="Calibri" panose="020F0502020204030204" pitchFamily="34" charset="0"/>
                <a:cs typeface="Arial" panose="020B0604020202020204" pitchFamily="34" charset="0"/>
              </a:rPr>
              <a:t>Masér:</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K.Zavřel</a:t>
            </a:r>
            <a:endParaRPr lang="cs-CZ" sz="105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cs-CZ" sz="1050" u="sng" dirty="0">
                <a:latin typeface="Arial" panose="020B0604020202020204" pitchFamily="34" charset="0"/>
                <a:ea typeface="Calibri" panose="020F0502020204030204" pitchFamily="34" charset="0"/>
                <a:cs typeface="Arial" panose="020B0604020202020204" pitchFamily="34" charset="0"/>
              </a:rPr>
              <a:t>Rozhodčí:</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L.Szikszay-L.Langmajer</a:t>
            </a:r>
            <a:r>
              <a:rPr lang="cs-CZ" sz="1050" dirty="0">
                <a:latin typeface="Arial" panose="020B0604020202020204" pitchFamily="34" charset="0"/>
                <a:ea typeface="Calibri" panose="020F0502020204030204" pitchFamily="34" charset="0"/>
                <a:cs typeface="Arial" panose="020B0604020202020204" pitchFamily="34" charset="0"/>
              </a:rPr>
              <a:t>, </a:t>
            </a:r>
            <a:r>
              <a:rPr lang="cs-CZ" sz="1050" dirty="0" err="1">
                <a:latin typeface="Arial" panose="020B0604020202020204" pitchFamily="34" charset="0"/>
                <a:ea typeface="Calibri" panose="020F0502020204030204" pitchFamily="34" charset="0"/>
                <a:cs typeface="Arial" panose="020B0604020202020204" pitchFamily="34" charset="0"/>
              </a:rPr>
              <a:t>J.Kastl</a:t>
            </a:r>
            <a:r>
              <a:rPr lang="cs-CZ" sz="1050" dirty="0">
                <a:latin typeface="Arial" panose="020B0604020202020204" pitchFamily="34" charset="0"/>
                <a:ea typeface="Calibri" panose="020F0502020204030204" pitchFamily="34" charset="0"/>
                <a:cs typeface="Arial" panose="020B0604020202020204" pitchFamily="34" charset="0"/>
              </a:rPr>
              <a:t>  Delegát: </a:t>
            </a:r>
            <a:r>
              <a:rPr lang="cs-CZ" sz="1050" dirty="0" err="1">
                <a:latin typeface="Arial" panose="020B0604020202020204" pitchFamily="34" charset="0"/>
                <a:ea typeface="Calibri" panose="020F0502020204030204" pitchFamily="34" charset="0"/>
                <a:cs typeface="Arial" panose="020B0604020202020204" pitchFamily="34" charset="0"/>
              </a:rPr>
              <a:t>J.Koňák</a:t>
            </a:r>
            <a:r>
              <a:rPr lang="cs-CZ" sz="1050" dirty="0">
                <a:latin typeface="Arial" panose="020B0604020202020204" pitchFamily="34" charset="0"/>
                <a:ea typeface="Calibri" panose="020F0502020204030204" pitchFamily="34" charset="0"/>
                <a:cs typeface="Arial" panose="020B0604020202020204" pitchFamily="34" charset="0"/>
              </a:rPr>
              <a:t> </a:t>
            </a:r>
          </a:p>
          <a:p>
            <a:pPr algn="just">
              <a:lnSpc>
                <a:spcPct val="115000"/>
              </a:lnSpc>
              <a:spcAft>
                <a:spcPts val="0"/>
              </a:spcAft>
            </a:pPr>
            <a:r>
              <a:rPr lang="cs-CZ" sz="1050" dirty="0">
                <a:latin typeface="Arial" panose="020B0604020202020204" pitchFamily="34" charset="0"/>
                <a:ea typeface="Calibri" panose="020F0502020204030204" pitchFamily="34" charset="0"/>
                <a:cs typeface="Arial" panose="020B0604020202020204" pitchFamily="34" charset="0"/>
              </a:rPr>
              <a:t> 170 diváků</a:t>
            </a:r>
          </a:p>
          <a:p>
            <a:pPr algn="ctr">
              <a:lnSpc>
                <a:spcPct val="115000"/>
              </a:lnSpc>
              <a:spcAft>
                <a:spcPts val="0"/>
              </a:spcAft>
            </a:pP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descr="&lt;strong&gt;Meteor&lt;/strong&gt; Pra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08" y="2107332"/>
            <a:ext cx="432048" cy="432048"/>
          </a:xfrm>
          <a:prstGeom prst="rect">
            <a:avLst/>
          </a:prstGeom>
        </p:spPr>
      </p:pic>
    </p:spTree>
    <p:extLst>
      <p:ext uri="{BB962C8B-B14F-4D97-AF65-F5344CB8AC3E}">
        <p14:creationId xmlns:p14="http://schemas.microsoft.com/office/powerpoint/2010/main" val="185489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41</a:t>
            </a:r>
          </a:p>
        </p:txBody>
      </p:sp>
      <p:sp>
        <p:nvSpPr>
          <p:cNvPr id="4" name="TextovéPole 3">
            <a:extLst>
              <a:ext uri="{FF2B5EF4-FFF2-40B4-BE49-F238E27FC236}">
                <a16:creationId xmlns:a16="http://schemas.microsoft.com/office/drawing/2014/main" id="{857CFDF1-2B21-45FA-877D-E567F776016C}"/>
              </a:ext>
            </a:extLst>
          </p:cNvPr>
          <p:cNvSpPr txBox="1"/>
          <p:nvPr/>
        </p:nvSpPr>
        <p:spPr>
          <a:xfrm>
            <a:off x="9144992" y="343019"/>
            <a:ext cx="45719"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graphicFrame>
        <p:nvGraphicFramePr>
          <p:cNvPr id="5" name="Tabulka 4">
            <a:extLst>
              <a:ext uri="{FF2B5EF4-FFF2-40B4-BE49-F238E27FC236}">
                <a16:creationId xmlns:a16="http://schemas.microsoft.com/office/drawing/2014/main" id="{78405DF5-9471-4CA0-9C59-71F0F693E1FA}"/>
              </a:ext>
            </a:extLst>
          </p:cNvPr>
          <p:cNvGraphicFramePr>
            <a:graphicFrameLocks noGrp="1"/>
          </p:cNvGraphicFramePr>
          <p:nvPr>
            <p:extLst>
              <p:ext uri="{D42A27DB-BD31-4B8C-83A1-F6EECF244321}">
                <p14:modId xmlns:p14="http://schemas.microsoft.com/office/powerpoint/2010/main" val="2841211988"/>
              </p:ext>
            </p:extLst>
          </p:nvPr>
        </p:nvGraphicFramePr>
        <p:xfrm>
          <a:off x="5393694" y="2107331"/>
          <a:ext cx="4675848" cy="4859800"/>
        </p:xfrm>
        <a:graphic>
          <a:graphicData uri="http://schemas.openxmlformats.org/drawingml/2006/table">
            <a:tbl>
              <a:tblPr/>
              <a:tblGrid>
                <a:gridCol w="585311">
                  <a:extLst>
                    <a:ext uri="{9D8B030D-6E8A-4147-A177-3AD203B41FA5}">
                      <a16:colId xmlns:a16="http://schemas.microsoft.com/office/drawing/2014/main" val="117604269"/>
                    </a:ext>
                  </a:extLst>
                </a:gridCol>
                <a:gridCol w="824758">
                  <a:extLst>
                    <a:ext uri="{9D8B030D-6E8A-4147-A177-3AD203B41FA5}">
                      <a16:colId xmlns:a16="http://schemas.microsoft.com/office/drawing/2014/main" val="3094198039"/>
                    </a:ext>
                  </a:extLst>
                </a:gridCol>
                <a:gridCol w="591963">
                  <a:extLst>
                    <a:ext uri="{9D8B030D-6E8A-4147-A177-3AD203B41FA5}">
                      <a16:colId xmlns:a16="http://schemas.microsoft.com/office/drawing/2014/main" val="1043244511"/>
                    </a:ext>
                  </a:extLst>
                </a:gridCol>
                <a:gridCol w="1163972">
                  <a:extLst>
                    <a:ext uri="{9D8B030D-6E8A-4147-A177-3AD203B41FA5}">
                      <a16:colId xmlns:a16="http://schemas.microsoft.com/office/drawing/2014/main" val="2583807065"/>
                    </a:ext>
                  </a:extLst>
                </a:gridCol>
                <a:gridCol w="1084162">
                  <a:extLst>
                    <a:ext uri="{9D8B030D-6E8A-4147-A177-3AD203B41FA5}">
                      <a16:colId xmlns:a16="http://schemas.microsoft.com/office/drawing/2014/main" val="4204133997"/>
                    </a:ext>
                  </a:extLst>
                </a:gridCol>
                <a:gridCol w="425682">
                  <a:extLst>
                    <a:ext uri="{9D8B030D-6E8A-4147-A177-3AD203B41FA5}">
                      <a16:colId xmlns:a16="http://schemas.microsoft.com/office/drawing/2014/main" val="1976752695"/>
                    </a:ext>
                  </a:extLst>
                </a:gridCol>
              </a:tblGrid>
              <a:tr h="168609">
                <a:tc gridSpan="6">
                  <a:txBody>
                    <a:bodyPr/>
                    <a:lstStyle/>
                    <a:p>
                      <a:pPr algn="ctr" fontAlgn="ctr"/>
                      <a:r>
                        <a:rPr lang="pl-PL" sz="1200" b="1" i="0" u="none" strike="noStrike" dirty="0" err="1">
                          <a:solidFill>
                            <a:srgbClr val="000000"/>
                          </a:solidFill>
                          <a:effectLst/>
                          <a:latin typeface="Arial" panose="020B0604020202020204" pitchFamily="34" charset="0"/>
                        </a:rPr>
                        <a:t>Stará</a:t>
                      </a:r>
                      <a:r>
                        <a:rPr lang="pl-PL" sz="1200" b="1" i="0" u="none" strike="noStrike" dirty="0">
                          <a:solidFill>
                            <a:srgbClr val="000000"/>
                          </a:solidFill>
                          <a:effectLst/>
                          <a:latin typeface="Arial" panose="020B0604020202020204" pitchFamily="34" charset="0"/>
                        </a:rPr>
                        <a:t> garda </a:t>
                      </a:r>
                      <a:r>
                        <a:rPr lang="pl-PL" sz="1200" b="1" i="0" u="none" strike="noStrike" dirty="0" err="1">
                          <a:solidFill>
                            <a:srgbClr val="000000"/>
                          </a:solidFill>
                          <a:effectLst/>
                          <a:latin typeface="Arial" panose="020B0604020202020204" pitchFamily="34" charset="0"/>
                        </a:rPr>
                        <a:t>Podzim</a:t>
                      </a:r>
                      <a:r>
                        <a:rPr lang="pl-PL" sz="1200" b="1" i="0" u="none" strike="noStrike" dirty="0">
                          <a:solidFill>
                            <a:srgbClr val="000000"/>
                          </a:solidFill>
                          <a:effectLst/>
                          <a:latin typeface="Arial" panose="020B0604020202020204" pitchFamily="34" charset="0"/>
                        </a:rPr>
                        <a:t> 2019-Okresní </a:t>
                      </a:r>
                      <a:r>
                        <a:rPr lang="pl-PL" sz="1200" b="1" i="0" u="none" strike="noStrike" dirty="0" err="1">
                          <a:solidFill>
                            <a:srgbClr val="000000"/>
                          </a:solidFill>
                          <a:effectLst/>
                          <a:latin typeface="Arial" panose="020B0604020202020204" pitchFamily="34" charset="0"/>
                        </a:rPr>
                        <a:t>přebor</a:t>
                      </a:r>
                      <a:r>
                        <a:rPr lang="pl-PL" sz="1200" b="1" i="0" u="none" strike="noStrike" dirty="0">
                          <a:solidFill>
                            <a:srgbClr val="000000"/>
                          </a:solidFill>
                          <a:effectLst/>
                          <a:latin typeface="Arial" panose="020B0604020202020204" pitchFamily="34" charset="0"/>
                        </a:rPr>
                        <a:t> </a:t>
                      </a:r>
                      <a:r>
                        <a:rPr lang="pl-PL" sz="1200" b="1" i="0" u="none" strike="noStrike" dirty="0" err="1">
                          <a:solidFill>
                            <a:srgbClr val="000000"/>
                          </a:solidFill>
                          <a:effectLst/>
                          <a:latin typeface="Arial" panose="020B0604020202020204" pitchFamily="34" charset="0"/>
                        </a:rPr>
                        <a:t>změny</a:t>
                      </a:r>
                      <a:r>
                        <a:rPr lang="pl-PL" sz="1200" b="1" i="0" u="none" strike="noStrike" dirty="0">
                          <a:solidFill>
                            <a:srgbClr val="000000"/>
                          </a:solidFill>
                          <a:effectLst/>
                          <a:latin typeface="Arial" panose="020B0604020202020204" pitchFamily="34" charset="0"/>
                        </a:rPr>
                        <a:t> </a:t>
                      </a:r>
                      <a:r>
                        <a:rPr lang="pl-PL" sz="1200" b="1" i="0" u="none" strike="noStrike" dirty="0" err="1">
                          <a:solidFill>
                            <a:srgbClr val="000000"/>
                          </a:solidFill>
                          <a:effectLst/>
                          <a:latin typeface="Arial" panose="020B0604020202020204" pitchFamily="34" charset="0"/>
                        </a:rPr>
                        <a:t>vyhrazeny</a:t>
                      </a:r>
                      <a:endParaRPr lang="pl-PL" sz="1200" b="1" i="0" u="none" strike="noStrike" dirty="0">
                        <a:solidFill>
                          <a:srgbClr val="000000"/>
                        </a:solidFill>
                        <a:effectLst/>
                        <a:latin typeface="Arial" panose="020B0604020202020204" pitchFamily="34" charset="0"/>
                      </a:endParaRPr>
                    </a:p>
                  </a:txBody>
                  <a:tcPr marL="1952" marR="1952" marT="19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lnL w="12700" cap="flat" cmpd="sng" algn="ctr">
                      <a:solidFill>
                        <a:srgbClr val="000000"/>
                      </a:solidFill>
                      <a:prstDash val="solid"/>
                      <a:round/>
                      <a:headEnd type="none" w="med" len="med"/>
                      <a:tailEnd type="none" w="med" len="med"/>
                    </a:lnL>
                  </a:tcPr>
                </a:tc>
                <a:tc hMerge="1">
                  <a:txBody>
                    <a:bodyPr/>
                    <a:lstStyle/>
                    <a:p>
                      <a:endParaRPr lang="cs-CZ"/>
                    </a:p>
                  </a:txBody>
                  <a:tcPr/>
                </a:tc>
                <a:tc hMerge="1">
                  <a:txBody>
                    <a:bodyPr/>
                    <a:lstStyle/>
                    <a:p>
                      <a:endParaRPr lang="cs-CZ"/>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754927950"/>
                  </a:ext>
                </a:extLst>
              </a:tr>
              <a:tr h="71292">
                <a:tc>
                  <a:txBody>
                    <a:bodyPr/>
                    <a:lstStyle/>
                    <a:p>
                      <a:pPr algn="ctr" fontAlgn="ctr"/>
                      <a:r>
                        <a:rPr lang="cs-CZ" sz="500" b="1" i="0" u="none" strike="noStrike">
                          <a:solidFill>
                            <a:srgbClr val="000000"/>
                          </a:solidFill>
                          <a:effectLst/>
                          <a:latin typeface="Arial" panose="020B0604020202020204" pitchFamily="34" charset="0"/>
                        </a:rPr>
                        <a:t>Den</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500" b="1" i="0" u="none" strike="noStrike">
                          <a:solidFill>
                            <a:srgbClr val="000000"/>
                          </a:solidFill>
                          <a:effectLst/>
                          <a:latin typeface="Arial" panose="020B0604020202020204" pitchFamily="34" charset="0"/>
                        </a:rPr>
                        <a:t>Datum</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500" b="1" i="0" u="none" strike="noStrike" dirty="0">
                          <a:solidFill>
                            <a:srgbClr val="000000"/>
                          </a:solidFill>
                          <a:effectLst/>
                          <a:latin typeface="Arial" panose="020B0604020202020204" pitchFamily="34" charset="0"/>
                        </a:rPr>
                        <a:t>Čas</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500" b="1" i="0" u="none" strike="noStrike" dirty="0">
                          <a:solidFill>
                            <a:srgbClr val="000000"/>
                          </a:solidFill>
                          <a:effectLst/>
                          <a:latin typeface="Arial" panose="020B0604020202020204" pitchFamily="34" charset="0"/>
                        </a:rPr>
                        <a:t>Domácí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500" b="1" i="0" u="none" strike="noStrike" dirty="0">
                          <a:solidFill>
                            <a:srgbClr val="000000"/>
                          </a:solidFill>
                          <a:effectLst/>
                          <a:latin typeface="Arial" panose="020B0604020202020204" pitchFamily="34" charset="0"/>
                        </a:rPr>
                        <a:t>Hosté</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500" b="1" i="0" u="none" strike="noStrike">
                          <a:solidFill>
                            <a:srgbClr val="000000"/>
                          </a:solidFill>
                          <a:effectLst/>
                          <a:latin typeface="Arial" panose="020B0604020202020204" pitchFamily="34" charset="0"/>
                        </a:rPr>
                        <a:t>Kolo</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7980929"/>
                  </a:ext>
                </a:extLst>
              </a:tr>
              <a:tr h="505778">
                <a:tc>
                  <a:txBody>
                    <a:bodyPr/>
                    <a:lstStyle/>
                    <a:p>
                      <a:pPr algn="ctr" fontAlgn="ctr"/>
                      <a:r>
                        <a:rPr lang="cs-CZ" sz="1100" b="1" i="0" u="none" strike="noStrike" dirty="0">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23.08.2019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17:30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effectLst/>
                          <a:latin typeface="Arial" panose="020B0604020202020204" pitchFamily="34" charset="0"/>
                        </a:rPr>
                        <a:t>Sepap</a:t>
                      </a:r>
                      <a:r>
                        <a:rPr lang="cs-CZ" sz="1200" b="1" i="0" u="none" strike="noStrike" dirty="0">
                          <a:solidFill>
                            <a:srgbClr val="000000"/>
                          </a:solidFill>
                          <a:effectLst/>
                          <a:latin typeface="Arial" panose="020B0604020202020204" pitchFamily="34" charset="0"/>
                        </a:rPr>
                        <a:t>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TIGO Nučnice 1996</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52712770"/>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30.08.2019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17:30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dirty="0">
                          <a:solidFill>
                            <a:srgbClr val="000000"/>
                          </a:solidFill>
                          <a:effectLst/>
                          <a:latin typeface="Arial" panose="020B0604020202020204" pitchFamily="34" charset="0"/>
                        </a:rPr>
                        <a:t>SK Libotenice</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Sepap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3400542833"/>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06.09.2019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17:30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effectLst/>
                          <a:latin typeface="Arial" panose="020B0604020202020204" pitchFamily="34" charset="0"/>
                        </a:rPr>
                        <a:t>Sepap</a:t>
                      </a:r>
                      <a:r>
                        <a:rPr lang="cs-CZ" sz="1200" b="1" i="0" u="none" strike="noStrike" dirty="0">
                          <a:solidFill>
                            <a:srgbClr val="000000"/>
                          </a:solidFill>
                          <a:effectLst/>
                          <a:latin typeface="Arial" panose="020B0604020202020204" pitchFamily="34" charset="0"/>
                        </a:rPr>
                        <a:t>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Slavoj Bohušovice </a:t>
                      </a:r>
                      <a:r>
                        <a:rPr lang="cs-CZ" sz="1200" b="1" i="0" u="none" strike="noStrike" dirty="0" err="1">
                          <a:solidFill>
                            <a:srgbClr val="000000"/>
                          </a:solidFill>
                          <a:effectLst/>
                          <a:latin typeface="Arial" panose="020B0604020202020204" pitchFamily="34" charset="0"/>
                        </a:rPr>
                        <a:t>n.O</a:t>
                      </a:r>
                      <a:r>
                        <a:rPr lang="cs-CZ" sz="1200" b="1" i="0" u="none" strike="noStrike" dirty="0">
                          <a:solidFill>
                            <a:srgbClr val="000000"/>
                          </a:solidFill>
                          <a:effectLst/>
                          <a:latin typeface="Arial" panose="020B0604020202020204" pitchFamily="34" charset="0"/>
                        </a:rPr>
                        <a:t>.</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16865466"/>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13.09.2019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17:30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200" b="1" i="0" u="none" strike="noStrike">
                          <a:solidFill>
                            <a:srgbClr val="000000"/>
                          </a:solidFill>
                          <a:effectLst/>
                          <a:latin typeface="Arial" panose="020B0604020202020204" pitchFamily="34" charset="0"/>
                        </a:rPr>
                        <a:t>volno</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200" b="1" i="0" u="none" strike="noStrike" dirty="0">
                          <a:solidFill>
                            <a:srgbClr val="000000"/>
                          </a:solidFill>
                          <a:effectLst/>
                          <a:latin typeface="Arial" panose="020B0604020202020204" pitchFamily="34" charset="0"/>
                        </a:rPr>
                        <a:t> </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200" b="1" i="0" u="none" strike="noStrike">
                          <a:solidFill>
                            <a:srgbClr val="000000"/>
                          </a:solidFill>
                          <a:effectLst/>
                          <a:latin typeface="Arial" panose="020B0604020202020204" pitchFamily="34" charset="0"/>
                        </a:rPr>
                        <a:t>4</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912714"/>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20.09.2019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17:00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TJ Sokol České Kopisty</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dirty="0" err="1">
                          <a:solidFill>
                            <a:srgbClr val="000000"/>
                          </a:solidFill>
                          <a:effectLst/>
                          <a:latin typeface="Arial" panose="020B0604020202020204" pitchFamily="34" charset="0"/>
                        </a:rPr>
                        <a:t>Sepap</a:t>
                      </a:r>
                      <a:r>
                        <a:rPr lang="cs-CZ" sz="1200" b="1" i="0" u="none" strike="noStrike" dirty="0">
                          <a:solidFill>
                            <a:srgbClr val="000000"/>
                          </a:solidFill>
                          <a:effectLst/>
                          <a:latin typeface="Arial" panose="020B0604020202020204" pitchFamily="34" charset="0"/>
                        </a:rPr>
                        <a:t>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2864124085"/>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27.09.2019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17:00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Sepap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ASK Lovosice</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73527720"/>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04.10.2019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17:00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dirty="0">
                          <a:solidFill>
                            <a:srgbClr val="000000"/>
                          </a:solidFill>
                          <a:effectLst/>
                          <a:latin typeface="Arial" panose="020B0604020202020204" pitchFamily="34" charset="0"/>
                        </a:rPr>
                        <a:t>Sokol Malé Žernoseky</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Sepap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7</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84053001"/>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11.10.2019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17:00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effectLst/>
                          <a:latin typeface="Arial" panose="020B0604020202020204" pitchFamily="34" charset="0"/>
                        </a:rPr>
                        <a:t>Sepap</a:t>
                      </a:r>
                      <a:r>
                        <a:rPr lang="cs-CZ" sz="1200" b="1" i="0" u="none" strike="noStrike" dirty="0">
                          <a:solidFill>
                            <a:srgbClr val="000000"/>
                          </a:solidFill>
                          <a:effectLst/>
                          <a:latin typeface="Arial" panose="020B0604020202020204" pitchFamily="34" charset="0"/>
                        </a:rPr>
                        <a:t>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TJ Žitenice</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8</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87273829"/>
                  </a:ext>
                </a:extLst>
              </a:tr>
              <a:tr h="505778">
                <a:tc>
                  <a:txBody>
                    <a:bodyPr/>
                    <a:lstStyle/>
                    <a:p>
                      <a:pPr algn="ctr" fontAlgn="ctr"/>
                      <a:r>
                        <a:rPr lang="cs-CZ" sz="1100" b="1" i="0" u="none" strike="noStrike">
                          <a:solidFill>
                            <a:srgbClr val="000000"/>
                          </a:solidFill>
                          <a:effectLst/>
                          <a:latin typeface="Arial" panose="020B0604020202020204" pitchFamily="34" charset="0"/>
                        </a:rPr>
                        <a:t>pátek</a:t>
                      </a:r>
                    </a:p>
                  </a:txBody>
                  <a:tcPr marL="1952" marR="1952" marT="1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18.10.2019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16:30</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dirty="0">
                          <a:solidFill>
                            <a:srgbClr val="000000"/>
                          </a:solidFill>
                          <a:effectLst/>
                          <a:latin typeface="Arial" panose="020B0604020202020204" pitchFamily="34" charset="0"/>
                        </a:rPr>
                        <a:t>FK Litoměřicko</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a:solidFill>
                            <a:srgbClr val="000000"/>
                          </a:solidFill>
                          <a:effectLst/>
                          <a:latin typeface="Arial" panose="020B0604020202020204" pitchFamily="34" charset="0"/>
                        </a:rPr>
                        <a:t>Sepap Štětí</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200" b="1" i="0" u="none" strike="noStrike" dirty="0">
                          <a:solidFill>
                            <a:srgbClr val="000000"/>
                          </a:solidFill>
                          <a:effectLst/>
                          <a:latin typeface="Arial" panose="020B0604020202020204" pitchFamily="34" charset="0"/>
                        </a:rPr>
                        <a:t>9</a:t>
                      </a:r>
                    </a:p>
                  </a:txBody>
                  <a:tcPr marL="1952" marR="1952" marT="1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3953727535"/>
                  </a:ext>
                </a:extLst>
              </a:tr>
            </a:tbl>
          </a:graphicData>
        </a:graphic>
      </p:graphicFrame>
      <p:sp>
        <p:nvSpPr>
          <p:cNvPr id="2" name="TextovéPole 1"/>
          <p:cNvSpPr txBox="1"/>
          <p:nvPr/>
        </p:nvSpPr>
        <p:spPr>
          <a:xfrm>
            <a:off x="5393694" y="51038"/>
            <a:ext cx="4759410" cy="1815882"/>
          </a:xfrm>
          <a:prstGeom prst="rect">
            <a:avLst/>
          </a:prstGeom>
          <a:gradFill>
            <a:gsLst>
              <a:gs pos="29000">
                <a:srgbClr val="FF99CC"/>
              </a:gs>
              <a:gs pos="73000">
                <a:srgbClr val="3E3EEE"/>
              </a:gs>
            </a:gsLst>
            <a:lin ang="5400000" scaled="1"/>
          </a:gradFill>
          <a:effectLst>
            <a:softEdge rad="203200"/>
          </a:effectLst>
        </p:spPr>
        <p:txBody>
          <a:bodyPr wrap="square" rtlCol="0">
            <a:spAutoFit/>
          </a:bodyPr>
          <a:lstStyle/>
          <a:p>
            <a:pPr algn="ctr"/>
            <a:r>
              <a:rPr lang="cs-CZ" sz="2800" dirty="0">
                <a:latin typeface="Segoe UI Black" panose="020B0A02040204020203" pitchFamily="34" charset="0"/>
                <a:ea typeface="Segoe UI Black" panose="020B0A02040204020203" pitchFamily="34" charset="0"/>
              </a:rPr>
              <a:t>4x</a:t>
            </a:r>
            <a:r>
              <a:rPr lang="cs-CZ" sz="2800" dirty="0">
                <a:solidFill>
                  <a:schemeClr val="bg1"/>
                </a:solidFill>
                <a:latin typeface="Segoe UI Black" panose="020B0A02040204020203" pitchFamily="34" charset="0"/>
                <a:ea typeface="Segoe UI Black" panose="020B0A02040204020203" pitchFamily="34" charset="0"/>
              </a:rPr>
              <a:t> doma a </a:t>
            </a:r>
            <a:r>
              <a:rPr lang="cs-CZ" sz="2800" dirty="0">
                <a:latin typeface="Segoe UI Black" panose="020B0A02040204020203" pitchFamily="34" charset="0"/>
                <a:ea typeface="Segoe UI Black" panose="020B0A02040204020203" pitchFamily="34" charset="0"/>
              </a:rPr>
              <a:t>4x </a:t>
            </a:r>
            <a:r>
              <a:rPr lang="cs-CZ" sz="2800" dirty="0">
                <a:solidFill>
                  <a:schemeClr val="bg1"/>
                </a:solidFill>
                <a:latin typeface="Segoe UI Black" panose="020B0A02040204020203" pitchFamily="34" charset="0"/>
                <a:ea typeface="Segoe UI Black" panose="020B0A02040204020203" pitchFamily="34" charset="0"/>
              </a:rPr>
              <a:t>venku hraje stará garda </a:t>
            </a:r>
            <a:r>
              <a:rPr lang="cs-CZ" sz="2800" dirty="0" err="1">
                <a:solidFill>
                  <a:schemeClr val="bg1"/>
                </a:solidFill>
                <a:latin typeface="Segoe UI Black" panose="020B0A02040204020203" pitchFamily="34" charset="0"/>
                <a:ea typeface="Segoe UI Black" panose="020B0A02040204020203" pitchFamily="34" charset="0"/>
              </a:rPr>
              <a:t>Sepapu</a:t>
            </a:r>
            <a:r>
              <a:rPr lang="cs-CZ" sz="2800" dirty="0">
                <a:solidFill>
                  <a:schemeClr val="bg1"/>
                </a:solidFill>
                <a:latin typeface="Segoe UI Black" panose="020B0A02040204020203" pitchFamily="34" charset="0"/>
                <a:ea typeface="Segoe UI Black" panose="020B0A02040204020203" pitchFamily="34" charset="0"/>
              </a:rPr>
              <a:t> Štětí v </a:t>
            </a:r>
            <a:r>
              <a:rPr lang="cs-CZ" sz="2800" dirty="0">
                <a:solidFill>
                  <a:srgbClr val="FFFF00"/>
                </a:solidFill>
                <a:latin typeface="Segoe UI Black" panose="020B0A02040204020203" pitchFamily="34" charset="0"/>
                <a:ea typeface="Segoe UI Black" panose="020B0A02040204020203" pitchFamily="34" charset="0"/>
              </a:rPr>
              <a:t>podzimní části okresního přeboru </a:t>
            </a:r>
          </a:p>
        </p:txBody>
      </p:sp>
      <p:graphicFrame>
        <p:nvGraphicFramePr>
          <p:cNvPr id="7" name="Tabulka 6">
            <a:extLst>
              <a:ext uri="{FF2B5EF4-FFF2-40B4-BE49-F238E27FC236}">
                <a16:creationId xmlns:a16="http://schemas.microsoft.com/office/drawing/2014/main" id="{BC2D42D2-F5DC-43A3-BDC4-A4995D8C59C6}"/>
              </a:ext>
            </a:extLst>
          </p:cNvPr>
          <p:cNvGraphicFramePr>
            <a:graphicFrameLocks noGrp="1"/>
          </p:cNvGraphicFramePr>
          <p:nvPr>
            <p:extLst>
              <p:ext uri="{D42A27DB-BD31-4B8C-83A1-F6EECF244321}">
                <p14:modId xmlns:p14="http://schemas.microsoft.com/office/powerpoint/2010/main" val="3667308032"/>
              </p:ext>
            </p:extLst>
          </p:nvPr>
        </p:nvGraphicFramePr>
        <p:xfrm>
          <a:off x="127328" y="1866919"/>
          <a:ext cx="4675848" cy="4883624"/>
        </p:xfrm>
        <a:graphic>
          <a:graphicData uri="http://schemas.openxmlformats.org/drawingml/2006/table">
            <a:tbl>
              <a:tblPr/>
              <a:tblGrid>
                <a:gridCol w="623027">
                  <a:extLst>
                    <a:ext uri="{9D8B030D-6E8A-4147-A177-3AD203B41FA5}">
                      <a16:colId xmlns:a16="http://schemas.microsoft.com/office/drawing/2014/main" val="1227993349"/>
                    </a:ext>
                  </a:extLst>
                </a:gridCol>
                <a:gridCol w="623027">
                  <a:extLst>
                    <a:ext uri="{9D8B030D-6E8A-4147-A177-3AD203B41FA5}">
                      <a16:colId xmlns:a16="http://schemas.microsoft.com/office/drawing/2014/main" val="3710036805"/>
                    </a:ext>
                  </a:extLst>
                </a:gridCol>
                <a:gridCol w="792646">
                  <a:extLst>
                    <a:ext uri="{9D8B030D-6E8A-4147-A177-3AD203B41FA5}">
                      <a16:colId xmlns:a16="http://schemas.microsoft.com/office/drawing/2014/main" val="62994141"/>
                    </a:ext>
                  </a:extLst>
                </a:gridCol>
                <a:gridCol w="1168962">
                  <a:extLst>
                    <a:ext uri="{9D8B030D-6E8A-4147-A177-3AD203B41FA5}">
                      <a16:colId xmlns:a16="http://schemas.microsoft.com/office/drawing/2014/main" val="1978721950"/>
                    </a:ext>
                  </a:extLst>
                </a:gridCol>
                <a:gridCol w="794814">
                  <a:extLst>
                    <a:ext uri="{9D8B030D-6E8A-4147-A177-3AD203B41FA5}">
                      <a16:colId xmlns:a16="http://schemas.microsoft.com/office/drawing/2014/main" val="1855091504"/>
                    </a:ext>
                  </a:extLst>
                </a:gridCol>
                <a:gridCol w="673372">
                  <a:extLst>
                    <a:ext uri="{9D8B030D-6E8A-4147-A177-3AD203B41FA5}">
                      <a16:colId xmlns:a16="http://schemas.microsoft.com/office/drawing/2014/main" val="1424858753"/>
                    </a:ext>
                  </a:extLst>
                </a:gridCol>
              </a:tblGrid>
              <a:tr h="456157">
                <a:tc rowSpan="3">
                  <a:txBody>
                    <a:bodyPr/>
                    <a:lstStyle/>
                    <a:p>
                      <a:pPr algn="ctr" fontAlgn="ctr"/>
                      <a:r>
                        <a:rPr lang="cs-CZ" sz="1000" b="1" i="0" u="none" strike="noStrike" dirty="0">
                          <a:solidFill>
                            <a:srgbClr val="000000"/>
                          </a:solidFill>
                          <a:effectLst/>
                          <a:latin typeface="Arial" panose="020B0604020202020204" pitchFamily="34" charset="0"/>
                        </a:rPr>
                        <a:t>Dospělí A Divize</a:t>
                      </a:r>
                    </a:p>
                  </a:txBody>
                  <a:tcPr marL="6563" marR="6563" marT="6563"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Arial" panose="020B0604020202020204" pitchFamily="34" charset="0"/>
                        </a:rPr>
                        <a:t>10.08.2019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en-US" sz="1200" b="1" i="0" u="none" strike="noStrike" dirty="0">
                          <a:solidFill>
                            <a:srgbClr val="000000"/>
                          </a:solidFill>
                          <a:effectLst/>
                          <a:latin typeface="Arial" panose="020B0604020202020204" pitchFamily="34" charset="0"/>
                        </a:rPr>
                        <a:t>FK </a:t>
                      </a:r>
                      <a:r>
                        <a:rPr lang="en-US" sz="1200" b="1" i="0" u="none" strike="noStrike" dirty="0" err="1">
                          <a:solidFill>
                            <a:srgbClr val="000000"/>
                          </a:solidFill>
                          <a:effectLst/>
                          <a:latin typeface="Arial" panose="020B0604020202020204" pitchFamily="34" charset="0"/>
                        </a:rPr>
                        <a:t>Baník</a:t>
                      </a:r>
                      <a:r>
                        <a:rPr lang="en-US" sz="1200" b="1" i="0" u="none" strike="noStrike" dirty="0">
                          <a:solidFill>
                            <a:srgbClr val="000000"/>
                          </a:solidFill>
                          <a:effectLst/>
                          <a:latin typeface="Arial" panose="020B0604020202020204" pitchFamily="34" charset="0"/>
                        </a:rPr>
                        <a:t> </a:t>
                      </a:r>
                      <a:r>
                        <a:rPr lang="en-US" sz="1200" b="1" i="0" u="none" strike="noStrike" dirty="0" err="1">
                          <a:solidFill>
                            <a:srgbClr val="000000"/>
                          </a:solidFill>
                          <a:effectLst/>
                          <a:latin typeface="Arial" panose="020B0604020202020204" pitchFamily="34" charset="0"/>
                        </a:rPr>
                        <a:t>Souš</a:t>
                      </a:r>
                      <a:endParaRPr lang="en-US" sz="1200" b="1" i="0" u="none" strike="noStrike" dirty="0">
                        <a:solidFill>
                          <a:srgbClr val="000000"/>
                        </a:solidFill>
                        <a:effectLst/>
                        <a:latin typeface="Arial" panose="020B0604020202020204" pitchFamily="34" charset="0"/>
                      </a:endParaRP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Arial" panose="020B0604020202020204" pitchFamily="34" charset="0"/>
                        </a:rPr>
                        <a:t>4:1(1:1)</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343310092"/>
                  </a:ext>
                </a:extLst>
              </a:tr>
              <a:tr h="514081">
                <a:tc vMerge="1">
                  <a:txBody>
                    <a:bodyPr/>
                    <a:lstStyle/>
                    <a:p>
                      <a:endParaRPr lang="cs-CZ"/>
                    </a:p>
                  </a:txBody>
                  <a:tcPr/>
                </a:tc>
                <a:tc>
                  <a:txBody>
                    <a:bodyPr/>
                    <a:lstStyle/>
                    <a:p>
                      <a:pPr algn="ctr" fontAlgn="ctr"/>
                      <a:r>
                        <a:rPr lang="cs-CZ" sz="1000" b="1" i="0" u="none" strike="noStrike" dirty="0">
                          <a:solidFill>
                            <a:srgbClr val="000000"/>
                          </a:solidFill>
                          <a:effectLst/>
                          <a:latin typeface="Arial" panose="020B0604020202020204" pitchFamily="34" charset="0"/>
                        </a:rPr>
                        <a:t>sobota</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Arial" panose="020B0604020202020204" pitchFamily="34" charset="0"/>
                        </a:rPr>
                        <a:t>17.08.2019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panose="020B0604020202020204" pitchFamily="34" charset="0"/>
                        </a:rPr>
                        <a:t>TJ Tatran Rakovník</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Arial" panose="020B0604020202020204" pitchFamily="34" charset="0"/>
                        </a:rPr>
                        <a:t>2:3(0:2)</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985259112"/>
                  </a:ext>
                </a:extLst>
              </a:tr>
              <a:tr h="514081">
                <a:tc vMerge="1">
                  <a:txBody>
                    <a:bodyPr/>
                    <a:lstStyle/>
                    <a:p>
                      <a:endParaRPr lang="cs-CZ"/>
                    </a:p>
                  </a:txBody>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Arial" panose="020B0604020202020204" pitchFamily="34" charset="0"/>
                        </a:rPr>
                        <a:t>24.08.2019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Arial" panose="020B0604020202020204" pitchFamily="34" charset="0"/>
                        </a:rPr>
                        <a:t>SK Český Brod</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panose="020B0604020202020204" pitchFamily="34" charset="0"/>
                        </a:rPr>
                        <a:t>3:2(3:2)</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795197787"/>
                  </a:ext>
                </a:extLst>
              </a:tr>
              <a:tr h="702336">
                <a:tc rowSpan="2">
                  <a:txBody>
                    <a:bodyPr/>
                    <a:lstStyle/>
                    <a:p>
                      <a:pPr algn="ctr" fontAlgn="ctr"/>
                      <a:r>
                        <a:rPr lang="cs-CZ" sz="1000" b="1" i="0" u="none" strike="noStrike">
                          <a:solidFill>
                            <a:srgbClr val="000000"/>
                          </a:solidFill>
                          <a:effectLst/>
                          <a:latin typeface="Arial" panose="020B0604020202020204" pitchFamily="34" charset="0"/>
                        </a:rPr>
                        <a:t>Dospělí B              III. Třída skupina B </a:t>
                      </a:r>
                    </a:p>
                  </a:txBody>
                  <a:tcPr marL="6563" marR="6563" marT="6563"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17.08.2019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SK SAHARA Vědomice</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8:2(5:1)</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72320453"/>
                  </a:ext>
                </a:extLst>
              </a:tr>
              <a:tr h="702336">
                <a:tc vMerge="1">
                  <a:txBody>
                    <a:bodyPr/>
                    <a:lstStyle/>
                    <a:p>
                      <a:endParaRPr lang="cs-CZ"/>
                    </a:p>
                  </a:txBody>
                  <a:tcPr/>
                </a:tc>
                <a:tc>
                  <a:txBody>
                    <a:bodyPr/>
                    <a:lstStyle/>
                    <a:p>
                      <a:pPr algn="ctr" fontAlgn="ctr"/>
                      <a:r>
                        <a:rPr lang="cs-CZ" sz="1000" b="1" i="0" u="none" strike="noStrike" dirty="0">
                          <a:solidFill>
                            <a:srgbClr val="000000"/>
                          </a:solidFill>
                          <a:effectLst/>
                          <a:latin typeface="Arial" panose="020B0604020202020204" pitchFamily="34" charset="0"/>
                        </a:rPr>
                        <a:t>neděle</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25.08.2019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FK POLEPY</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1:4(1:1)</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17209136"/>
                  </a:ext>
                </a:extLst>
              </a:tr>
              <a:tr h="702336">
                <a:tc>
                  <a:txBody>
                    <a:bodyPr/>
                    <a:lstStyle/>
                    <a:p>
                      <a:pPr algn="ctr" fontAlgn="ctr"/>
                      <a:r>
                        <a:rPr lang="cs-CZ" sz="1000" b="1" i="0" u="none" strike="noStrike">
                          <a:solidFill>
                            <a:srgbClr val="000000"/>
                          </a:solidFill>
                          <a:effectLst/>
                          <a:latin typeface="Arial" panose="020B0604020202020204" pitchFamily="34" charset="0"/>
                        </a:rPr>
                        <a:t>Stará garda Okresní přebor</a:t>
                      </a:r>
                    </a:p>
                  </a:txBody>
                  <a:tcPr marL="6563" marR="6563" marT="6563"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pátek</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23.08.2019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Sepap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TIGO Nučnice 1996</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2:0(1:0)</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8000276"/>
                  </a:ext>
                </a:extLst>
              </a:tr>
              <a:tr h="612522">
                <a:tc>
                  <a:txBody>
                    <a:bodyPr/>
                    <a:lstStyle/>
                    <a:p>
                      <a:pPr algn="ctr" fontAlgn="ctr"/>
                      <a:r>
                        <a:rPr lang="cs-CZ" sz="1000" b="1" i="0" u="none" strike="noStrike">
                          <a:solidFill>
                            <a:srgbClr val="000000"/>
                          </a:solidFill>
                          <a:effectLst/>
                          <a:latin typeface="Arial" panose="020B0604020202020204" pitchFamily="34" charset="0"/>
                        </a:rPr>
                        <a:t>Dorost           Krajský přebor</a:t>
                      </a:r>
                    </a:p>
                  </a:txBody>
                  <a:tcPr marL="6563" marR="6563" marT="6563"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24.08.2019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FK Jiskra Velké Březno</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0:6(0:5)</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054579"/>
                  </a:ext>
                </a:extLst>
              </a:tr>
              <a:tr h="679775">
                <a:tc>
                  <a:txBody>
                    <a:bodyPr/>
                    <a:lstStyle/>
                    <a:p>
                      <a:pPr algn="ctr" fontAlgn="ctr"/>
                      <a:r>
                        <a:rPr lang="cs-CZ" sz="1000" b="1" i="0" u="none" strike="noStrike" dirty="0">
                          <a:solidFill>
                            <a:srgbClr val="FF0000"/>
                          </a:solidFill>
                          <a:effectLst/>
                          <a:latin typeface="Arial" panose="020B0604020202020204" pitchFamily="34" charset="0"/>
                        </a:rPr>
                        <a:t>Starší žáci okresní přebor</a:t>
                      </a:r>
                    </a:p>
                  </a:txBody>
                  <a:tcPr marL="6563" marR="6563" marT="6563"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dirty="0">
                          <a:solidFill>
                            <a:srgbClr val="FF0000"/>
                          </a:solidFill>
                          <a:effectLst/>
                          <a:latin typeface="Arial" panose="020B0604020202020204" pitchFamily="34" charset="0"/>
                        </a:rPr>
                        <a:t>neděle</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dirty="0">
                          <a:solidFill>
                            <a:srgbClr val="FF0000"/>
                          </a:solidFill>
                          <a:effectLst/>
                          <a:latin typeface="Arial" panose="020B0604020202020204" pitchFamily="34" charset="0"/>
                        </a:rPr>
                        <a:t>25.08.2019</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FF0000"/>
                          </a:solidFill>
                          <a:effectLst/>
                          <a:latin typeface="Arial" panose="020B0604020202020204" pitchFamily="34" charset="0"/>
                        </a:rPr>
                        <a:t>SK Štětí</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FF0000"/>
                          </a:solidFill>
                          <a:effectLst/>
                          <a:latin typeface="Arial" panose="020B0604020202020204" pitchFamily="34" charset="0"/>
                        </a:rPr>
                        <a:t>Sokol Velké Žernoseky</a:t>
                      </a:r>
                    </a:p>
                  </a:txBody>
                  <a:tcPr marL="6563" marR="6563" marT="65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FF0000"/>
                          </a:solidFill>
                          <a:effectLst/>
                          <a:latin typeface="Arial" panose="020B0604020202020204" pitchFamily="34" charset="0"/>
                        </a:rPr>
                        <a:t>10:0(4:0)</a:t>
                      </a:r>
                    </a:p>
                  </a:txBody>
                  <a:tcPr marL="6563" marR="6563" marT="6563"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990715136"/>
                  </a:ext>
                </a:extLst>
              </a:tr>
            </a:tbl>
          </a:graphicData>
        </a:graphic>
      </p:graphicFrame>
      <p:sp>
        <p:nvSpPr>
          <p:cNvPr id="8" name="TextovéPole 7">
            <a:extLst>
              <a:ext uri="{FF2B5EF4-FFF2-40B4-BE49-F238E27FC236}">
                <a16:creationId xmlns:a16="http://schemas.microsoft.com/office/drawing/2014/main" id="{31E3C503-C886-450F-891F-D6DD61D848AA}"/>
              </a:ext>
            </a:extLst>
          </p:cNvPr>
          <p:cNvSpPr txBox="1"/>
          <p:nvPr/>
        </p:nvSpPr>
        <p:spPr>
          <a:xfrm>
            <a:off x="127327" y="91108"/>
            <a:ext cx="4704068" cy="1661993"/>
          </a:xfrm>
          <a:prstGeom prst="rect">
            <a:avLst/>
          </a:prstGeom>
          <a:blipFill>
            <a:blip r:embed="rId2">
              <a:extLst>
                <a:ext uri="{837473B0-CC2E-450A-ABE3-18F120FF3D39}">
                  <a1611:picAttrSrcUrl xmlns:a1611="http://schemas.microsoft.com/office/drawing/2016/11/main" xmlns="" r:id="rId3"/>
                </a:ext>
              </a:extLst>
            </a:blip>
            <a:stretch>
              <a:fillRect/>
            </a:stretch>
          </a:blipFill>
          <a:effectLst>
            <a:softEdge rad="0"/>
          </a:effectLst>
        </p:spPr>
        <p:txBody>
          <a:bodyPr wrap="square" rtlCol="0">
            <a:spAutoFit/>
          </a:bodyPr>
          <a:lstStyle/>
          <a:p>
            <a:pPr algn="ctr"/>
            <a:r>
              <a:rPr lang="cs-CZ" sz="3400" dirty="0">
                <a:highlight>
                  <a:srgbClr val="00FF00"/>
                </a:highlight>
                <a:latin typeface="Bodoni MT Black" panose="02070A03080606020203" pitchFamily="18" charset="0"/>
              </a:rPr>
              <a:t>Osm zápasů už odehrála mužstva SK Štětí. </a:t>
            </a:r>
            <a:r>
              <a:rPr lang="cs-CZ" sz="3400" dirty="0" smtClean="0">
                <a:highlight>
                  <a:srgbClr val="00FF00"/>
                </a:highlight>
                <a:latin typeface="Bodoni MT Black" panose="02070A03080606020203" pitchFamily="18" charset="0"/>
              </a:rPr>
              <a:t>Vyhrála zatím </a:t>
            </a:r>
            <a:r>
              <a:rPr lang="cs-CZ" sz="3400" dirty="0">
                <a:highlight>
                  <a:srgbClr val="00FF00"/>
                </a:highlight>
                <a:latin typeface="Bodoni MT Black" panose="02070A03080606020203" pitchFamily="18" charset="0"/>
              </a:rPr>
              <a:t>pouze </a:t>
            </a:r>
            <a:r>
              <a:rPr lang="cs-CZ" sz="3400" dirty="0" smtClean="0">
                <a:highlight>
                  <a:srgbClr val="00FF00"/>
                </a:highlight>
                <a:latin typeface="Bodoni MT Black" panose="02070A03080606020203" pitchFamily="18" charset="0"/>
              </a:rPr>
              <a:t>dva.</a:t>
            </a:r>
            <a:endParaRPr lang="cs-CZ" sz="3400" dirty="0">
              <a:highlight>
                <a:srgbClr val="00FF00"/>
              </a:highlight>
              <a:latin typeface="Bodoni MT Black" panose="02070A03080606020203" pitchFamily="18" charset="0"/>
            </a:endParaRPr>
          </a:p>
        </p:txBody>
      </p:sp>
    </p:spTree>
    <p:extLst>
      <p:ext uri="{BB962C8B-B14F-4D97-AF65-F5344CB8AC3E}">
        <p14:creationId xmlns:p14="http://schemas.microsoft.com/office/powerpoint/2010/main" val="17106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40</a:t>
            </a:r>
          </a:p>
        </p:txBody>
      </p:sp>
      <p:sp>
        <p:nvSpPr>
          <p:cNvPr id="8" name="TextovéPole 7"/>
          <p:cNvSpPr txBox="1"/>
          <p:nvPr/>
        </p:nvSpPr>
        <p:spPr>
          <a:xfrm>
            <a:off x="7758663"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sp>
        <p:nvSpPr>
          <p:cNvPr id="2" name="Obdélník 1">
            <a:extLst>
              <a:ext uri="{FF2B5EF4-FFF2-40B4-BE49-F238E27FC236}">
                <a16:creationId xmlns:a16="http://schemas.microsoft.com/office/drawing/2014/main" id="{932DF541-9160-4C0B-81B0-D546EE028DC3}"/>
              </a:ext>
            </a:extLst>
          </p:cNvPr>
          <p:cNvSpPr/>
          <p:nvPr/>
        </p:nvSpPr>
        <p:spPr>
          <a:xfrm>
            <a:off x="5472584" y="91108"/>
            <a:ext cx="4662524" cy="4739759"/>
          </a:xfrm>
          <a:prstGeom prst="rect">
            <a:avLst/>
          </a:prstGeom>
          <a:solidFill>
            <a:srgbClr val="CCECFF"/>
          </a:solidFill>
        </p:spPr>
        <p:txBody>
          <a:bodyPr wrap="square">
            <a:spAutoFit/>
          </a:bodyPr>
          <a:lstStyle/>
          <a:p>
            <a:pPr algn="ctr"/>
            <a:r>
              <a:rPr lang="cs-CZ" sz="3200" dirty="0">
                <a:solidFill>
                  <a:srgbClr val="333333"/>
                </a:solidFill>
                <a:highlight>
                  <a:srgbClr val="00FF00"/>
                </a:highlight>
                <a:latin typeface="Cooper Black" panose="0208090404030B020404" pitchFamily="18" charset="0"/>
              </a:rPr>
              <a:t>Historie FK Ostrov</a:t>
            </a:r>
          </a:p>
          <a:p>
            <a:r>
              <a:rPr lang="cs-CZ" b="0" dirty="0">
                <a:solidFill>
                  <a:srgbClr val="333333"/>
                </a:solidFill>
                <a:latin typeface="Arial, Verdana"/>
              </a:rPr>
              <a:t>V roce 1950 byla založena tělovýchovná jednota Baník Ostrov, pod tímto názvem se hrálo do roku 1959.  Po ní následuje Rudá hvězda až do roku 1962. Potom převzala sportoviště Škoda Ostrov hrající divizi. V roce 1970 Škodovka sestoupila do Krajského přeboru. V roce 1974 byl založen fotbalový oddíl DDM Ostrov kam přešlo několik bývalých hráčů Škody Ostrov, tento nový oddíl začal hrát hrát 4.třídu.Během let do roku 1984 se probojoval do krajského přeboru, který stále hrála Škoda Ostrov. V roce 1993 se DDM Ostrov sloučilo se Škodou Ostrov a vznikl nový oddíl </a:t>
            </a:r>
            <a:r>
              <a:rPr lang="cs-CZ" sz="1800" dirty="0">
                <a:solidFill>
                  <a:srgbClr val="CC0099"/>
                </a:solidFill>
                <a:latin typeface="Bodoni MT Black" panose="02070A03080606020203" pitchFamily="18" charset="0"/>
              </a:rPr>
              <a:t>FK Ostrov</a:t>
            </a:r>
            <a:r>
              <a:rPr lang="cs-CZ" b="0" dirty="0">
                <a:solidFill>
                  <a:srgbClr val="333333"/>
                </a:solidFill>
                <a:latin typeface="Arial, Verdana"/>
              </a:rPr>
              <a:t>.</a:t>
            </a:r>
          </a:p>
          <a:p>
            <a:r>
              <a:rPr lang="cs-CZ" u="sng" dirty="0">
                <a:solidFill>
                  <a:srgbClr val="333333"/>
                </a:solidFill>
                <a:latin typeface="Arial, Verdana"/>
              </a:rPr>
              <a:t>Karlovarský přebor:</a:t>
            </a:r>
          </a:p>
          <a:p>
            <a:r>
              <a:rPr lang="cs-CZ" b="0" dirty="0">
                <a:solidFill>
                  <a:srgbClr val="333333"/>
                </a:solidFill>
                <a:latin typeface="Arial, Verdana"/>
              </a:rPr>
              <a:t>2004/05–3.místo, 2005/06-11.místo, 2006/07-10.místo,2007/08-9.místo, 2008/09-7.místo, 2009/10-3.místo,2010/11-10.místo, 2011/12-2.místo, 2012/13-3.místo, 2013/14-4.místo, 2014/15-4.místo, 2015/16-1.místo </a:t>
            </a:r>
          </a:p>
          <a:p>
            <a:r>
              <a:rPr lang="cs-CZ" u="sng" dirty="0">
                <a:solidFill>
                  <a:srgbClr val="333333"/>
                </a:solidFill>
                <a:latin typeface="Arial, Verdana"/>
              </a:rPr>
              <a:t>Divize A</a:t>
            </a:r>
          </a:p>
          <a:p>
            <a:r>
              <a:rPr lang="cs-CZ" b="0" dirty="0">
                <a:solidFill>
                  <a:srgbClr val="333333"/>
                </a:solidFill>
                <a:latin typeface="Arial, Verdana"/>
              </a:rPr>
              <a:t>2016/17-15.místo </a:t>
            </a:r>
          </a:p>
          <a:p>
            <a:r>
              <a:rPr lang="cs-CZ" u="sng" dirty="0">
                <a:solidFill>
                  <a:srgbClr val="333333"/>
                </a:solidFill>
                <a:latin typeface="Arial, Verdana"/>
              </a:rPr>
              <a:t>Karlovarský přebor:</a:t>
            </a:r>
          </a:p>
          <a:p>
            <a:r>
              <a:rPr lang="cs-CZ" b="0" dirty="0">
                <a:solidFill>
                  <a:srgbClr val="333333"/>
                </a:solidFill>
                <a:latin typeface="Arial, Verdana"/>
              </a:rPr>
              <a:t>2017/18-1.místo</a:t>
            </a:r>
          </a:p>
          <a:p>
            <a:r>
              <a:rPr lang="cs-CZ" u="sng" dirty="0">
                <a:solidFill>
                  <a:srgbClr val="333333"/>
                </a:solidFill>
                <a:latin typeface="Arial, Verdana"/>
              </a:rPr>
              <a:t>Divize A</a:t>
            </a:r>
          </a:p>
          <a:p>
            <a:r>
              <a:rPr lang="cs-CZ" b="0" dirty="0">
                <a:solidFill>
                  <a:srgbClr val="333333"/>
                </a:solidFill>
                <a:latin typeface="Arial, Verdana"/>
              </a:rPr>
              <a:t>2018/19-14.místo </a:t>
            </a:r>
          </a:p>
          <a:p>
            <a:endParaRPr lang="cs-CZ" b="0" dirty="0">
              <a:solidFill>
                <a:srgbClr val="333333"/>
              </a:solidFill>
              <a:latin typeface="Arial" panose="020B0604020202020204" pitchFamily="34" charset="0"/>
            </a:endParaRPr>
          </a:p>
        </p:txBody>
      </p:sp>
      <p:pic>
        <p:nvPicPr>
          <p:cNvPr id="3" name="Obrázek 2">
            <a:extLst>
              <a:ext uri="{FF2B5EF4-FFF2-40B4-BE49-F238E27FC236}">
                <a16:creationId xmlns:a16="http://schemas.microsoft.com/office/drawing/2014/main" id="{DEA66B58-64B7-4493-B7BA-D3783BFAF9CE}"/>
              </a:ext>
            </a:extLst>
          </p:cNvPr>
          <p:cNvPicPr>
            <a:picLocks noChangeAspect="1"/>
          </p:cNvPicPr>
          <p:nvPr/>
        </p:nvPicPr>
        <p:blipFill>
          <a:blip r:embed="rId2"/>
          <a:stretch>
            <a:fillRect/>
          </a:stretch>
        </p:blipFill>
        <p:spPr>
          <a:xfrm>
            <a:off x="6480696" y="4915644"/>
            <a:ext cx="2305473" cy="1944216"/>
          </a:xfrm>
          <a:prstGeom prst="rect">
            <a:avLst/>
          </a:prstGeom>
          <a:ln w="25400">
            <a:solidFill>
              <a:srgbClr val="FFC000"/>
            </a:solidFill>
          </a:ln>
        </p:spPr>
      </p:pic>
      <p:pic>
        <p:nvPicPr>
          <p:cNvPr id="5" name="Obrázek 4">
            <a:extLst>
              <a:ext uri="{FF2B5EF4-FFF2-40B4-BE49-F238E27FC236}">
                <a16:creationId xmlns:a16="http://schemas.microsoft.com/office/drawing/2014/main" id="{7C62D4B8-B930-4144-80AC-B7B7970EA782}"/>
              </a:ext>
            </a:extLst>
          </p:cNvPr>
          <p:cNvPicPr>
            <a:picLocks noChangeAspect="1"/>
          </p:cNvPicPr>
          <p:nvPr/>
        </p:nvPicPr>
        <p:blipFill>
          <a:blip r:embed="rId3"/>
          <a:stretch>
            <a:fillRect/>
          </a:stretch>
        </p:blipFill>
        <p:spPr>
          <a:xfrm>
            <a:off x="100164" y="1747292"/>
            <a:ext cx="4729440" cy="2722367"/>
          </a:xfrm>
          <a:prstGeom prst="rect">
            <a:avLst/>
          </a:prstGeom>
          <a:ln w="28575">
            <a:solidFill>
              <a:schemeClr val="accent6">
                <a:lumMod val="60000"/>
                <a:lumOff val="40000"/>
              </a:schemeClr>
            </a:solidFill>
          </a:ln>
        </p:spPr>
      </p:pic>
      <p:sp>
        <p:nvSpPr>
          <p:cNvPr id="9" name="TextovéPole 8">
            <a:extLst>
              <a:ext uri="{FF2B5EF4-FFF2-40B4-BE49-F238E27FC236}">
                <a16:creationId xmlns:a16="http://schemas.microsoft.com/office/drawing/2014/main" id="{0E64C6C6-3EB8-4CE3-9E5D-23256557979C}"/>
              </a:ext>
            </a:extLst>
          </p:cNvPr>
          <p:cNvSpPr txBox="1"/>
          <p:nvPr/>
        </p:nvSpPr>
        <p:spPr>
          <a:xfrm>
            <a:off x="167080" y="91108"/>
            <a:ext cx="4662524" cy="1323439"/>
          </a:xfrm>
          <a:prstGeom prst="rect">
            <a:avLst/>
          </a:prstGeom>
          <a:solidFill>
            <a:schemeClr val="bg1">
              <a:lumMod val="85000"/>
            </a:schemeClr>
          </a:solidFill>
          <a:effectLst>
            <a:softEdge rad="317500"/>
          </a:effectLst>
        </p:spPr>
        <p:txBody>
          <a:bodyPr wrap="square" rtlCol="0">
            <a:spAutoFit/>
          </a:bodyPr>
          <a:lstStyle/>
          <a:p>
            <a:pPr algn="ctr"/>
            <a:r>
              <a:rPr lang="cs-CZ" sz="2000" dirty="0" err="1">
                <a:highlight>
                  <a:srgbClr val="00FF00"/>
                </a:highlight>
                <a:latin typeface="Arial Black" panose="020B0A04020102020204" pitchFamily="34" charset="0"/>
              </a:rPr>
              <a:t>Sepap</a:t>
            </a:r>
            <a:r>
              <a:rPr lang="cs-CZ" sz="2000" dirty="0">
                <a:highlight>
                  <a:srgbClr val="00FF00"/>
                </a:highlight>
                <a:latin typeface="Arial Black" panose="020B0A04020102020204" pitchFamily="34" charset="0"/>
              </a:rPr>
              <a:t> Štětí</a:t>
            </a:r>
          </a:p>
          <a:p>
            <a:pPr algn="ctr"/>
            <a:r>
              <a:rPr lang="cs-CZ" sz="2000" dirty="0">
                <a:highlight>
                  <a:srgbClr val="00FF00"/>
                </a:highlight>
                <a:latin typeface="Arial Black" panose="020B0A04020102020204" pitchFamily="34" charset="0"/>
              </a:rPr>
              <a:t>Stará garda  se nám představila před prvním mistrovským zápasem  proti TIGU 23.8.2019</a:t>
            </a:r>
          </a:p>
        </p:txBody>
      </p:sp>
      <p:pic>
        <p:nvPicPr>
          <p:cNvPr id="11" name="Obrázek 10">
            <a:extLst>
              <a:ext uri="{FF2B5EF4-FFF2-40B4-BE49-F238E27FC236}">
                <a16:creationId xmlns:a16="http://schemas.microsoft.com/office/drawing/2014/main" id="{0256BEF6-012D-4E90-BFED-94B89E3722C4}"/>
              </a:ext>
            </a:extLst>
          </p:cNvPr>
          <p:cNvPicPr>
            <a:picLocks noChangeAspect="1"/>
          </p:cNvPicPr>
          <p:nvPr/>
        </p:nvPicPr>
        <p:blipFill>
          <a:blip r:embed="rId4"/>
          <a:stretch>
            <a:fillRect/>
          </a:stretch>
        </p:blipFill>
        <p:spPr>
          <a:xfrm>
            <a:off x="1253815" y="4521830"/>
            <a:ext cx="1740794" cy="2407192"/>
          </a:xfrm>
          <a:prstGeom prst="rect">
            <a:avLst/>
          </a:prstGeom>
        </p:spPr>
      </p:pic>
    </p:spTree>
    <p:extLst>
      <p:ext uri="{BB962C8B-B14F-4D97-AF65-F5344CB8AC3E}">
        <p14:creationId xmlns:p14="http://schemas.microsoft.com/office/powerpoint/2010/main" val="14738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7" name="TextovéPole 6"/>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39</a:t>
            </a:r>
          </a:p>
        </p:txBody>
      </p:sp>
      <p:graphicFrame>
        <p:nvGraphicFramePr>
          <p:cNvPr id="4" name="Tabulka 3"/>
          <p:cNvGraphicFramePr>
            <a:graphicFrameLocks noGrp="1"/>
          </p:cNvGraphicFramePr>
          <p:nvPr>
            <p:extLst>
              <p:ext uri="{D42A27DB-BD31-4B8C-83A1-F6EECF244321}">
                <p14:modId xmlns:p14="http://schemas.microsoft.com/office/powerpoint/2010/main" val="3541325097"/>
              </p:ext>
            </p:extLst>
          </p:nvPr>
        </p:nvGraphicFramePr>
        <p:xfrm>
          <a:off x="199477" y="1667408"/>
          <a:ext cx="4658370" cy="2538625"/>
        </p:xfrm>
        <a:graphic>
          <a:graphicData uri="http://schemas.openxmlformats.org/drawingml/2006/table">
            <a:tbl>
              <a:tblPr/>
              <a:tblGrid>
                <a:gridCol w="520994">
                  <a:extLst>
                    <a:ext uri="{9D8B030D-6E8A-4147-A177-3AD203B41FA5}">
                      <a16:colId xmlns:a16="http://schemas.microsoft.com/office/drawing/2014/main" val="768766803"/>
                    </a:ext>
                  </a:extLst>
                </a:gridCol>
                <a:gridCol w="1347644">
                  <a:extLst>
                    <a:ext uri="{9D8B030D-6E8A-4147-A177-3AD203B41FA5}">
                      <a16:colId xmlns:a16="http://schemas.microsoft.com/office/drawing/2014/main" val="4099408592"/>
                    </a:ext>
                  </a:extLst>
                </a:gridCol>
                <a:gridCol w="1394866">
                  <a:extLst>
                    <a:ext uri="{9D8B030D-6E8A-4147-A177-3AD203B41FA5}">
                      <a16:colId xmlns:a16="http://schemas.microsoft.com/office/drawing/2014/main" val="1812590621"/>
                    </a:ext>
                  </a:extLst>
                </a:gridCol>
                <a:gridCol w="1394866">
                  <a:extLst>
                    <a:ext uri="{9D8B030D-6E8A-4147-A177-3AD203B41FA5}">
                      <a16:colId xmlns:a16="http://schemas.microsoft.com/office/drawing/2014/main" val="3175439288"/>
                    </a:ext>
                  </a:extLst>
                </a:gridCol>
              </a:tblGrid>
              <a:tr h="809417">
                <a:tc>
                  <a:txBody>
                    <a:bodyPr/>
                    <a:lstStyle/>
                    <a:p>
                      <a:pPr algn="ctr" fontAlgn="ctr"/>
                      <a:r>
                        <a:rPr lang="cs-CZ" sz="1400" b="1" i="0" u="none" strike="noStrike" dirty="0">
                          <a:solidFill>
                            <a:srgbClr val="0000CC"/>
                          </a:solidFill>
                          <a:effectLst/>
                          <a:latin typeface="Arial Black" panose="020B0A040201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800" b="1" i="0" u="none" strike="noStrike" dirty="0">
                          <a:solidFill>
                            <a:srgbClr val="0000CC"/>
                          </a:solidFill>
                          <a:effectLst/>
                          <a:latin typeface="Arial Black" panose="020B0A04020102020204" pitchFamily="34" charset="0"/>
                        </a:rPr>
                        <a:t>10.08.</a:t>
                      </a:r>
                    </a:p>
                    <a:p>
                      <a:pPr algn="ctr" fontAlgn="ctr"/>
                      <a:r>
                        <a:rPr lang="cs-CZ" sz="1800" b="1" i="0" u="none" strike="noStrike" dirty="0">
                          <a:solidFill>
                            <a:srgbClr val="0000CC"/>
                          </a:solidFill>
                          <a:effectLst/>
                          <a:latin typeface="Arial Black" panose="020B0A040201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a:solidFill>
                            <a:srgbClr val="0000CC"/>
                          </a:solidFill>
                          <a:effectLst/>
                          <a:latin typeface="Arial Black" panose="020B0A04020102020204" pitchFamily="34" charset="0"/>
                        </a:rPr>
                        <a:t>Ostrov - Meteor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a:solidFill>
                            <a:srgbClr val="0000CC"/>
                          </a:solidFill>
                          <a:effectLst/>
                          <a:latin typeface="Arial Black" panose="020B0A04020102020204" pitchFamily="34" charset="0"/>
                        </a:rPr>
                        <a:t>4:3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701070764"/>
                  </a:ext>
                </a:extLst>
              </a:tr>
              <a:tr h="968847">
                <a:tc>
                  <a:txBody>
                    <a:bodyPr/>
                    <a:lstStyle/>
                    <a:p>
                      <a:pPr algn="ctr" fontAlgn="ctr"/>
                      <a:r>
                        <a:rPr lang="cs-CZ" sz="1400" b="1" i="0" u="none" strike="noStrike">
                          <a:solidFill>
                            <a:srgbClr val="0000CC"/>
                          </a:solidFill>
                          <a:effectLst/>
                          <a:latin typeface="Arial Black" panose="020B0A040201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800" b="1" i="0" u="none" strike="noStrike" dirty="0">
                          <a:solidFill>
                            <a:srgbClr val="0000CC"/>
                          </a:solidFill>
                          <a:effectLst/>
                          <a:latin typeface="Arial Black" panose="020B0A04020102020204" pitchFamily="34" charset="0"/>
                        </a:rPr>
                        <a:t>18.08.</a:t>
                      </a:r>
                    </a:p>
                    <a:p>
                      <a:pPr algn="ctr" fontAlgn="ctr"/>
                      <a:r>
                        <a:rPr lang="cs-CZ" sz="1800" b="1" i="0" u="none" strike="noStrike" dirty="0">
                          <a:solidFill>
                            <a:srgbClr val="0000CC"/>
                          </a:solidFill>
                          <a:effectLst/>
                          <a:latin typeface="Arial Black" panose="020B0A040201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a:solidFill>
                            <a:srgbClr val="0000CC"/>
                          </a:solidFill>
                          <a:effectLst/>
                          <a:latin typeface="Arial Black" panose="020B0A04020102020204" pitchFamily="34" charset="0"/>
                        </a:rPr>
                        <a:t>Louny - Ostrov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a:solidFill>
                            <a:srgbClr val="0000CC"/>
                          </a:solidFill>
                          <a:effectLst/>
                          <a:latin typeface="Arial Black" panose="020B0A04020102020204" pitchFamily="34" charset="0"/>
                        </a:rPr>
                        <a:t>2:1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459552530"/>
                  </a:ext>
                </a:extLst>
              </a:tr>
              <a:tr h="760361">
                <a:tc>
                  <a:txBody>
                    <a:bodyPr/>
                    <a:lstStyle/>
                    <a:p>
                      <a:pPr algn="ctr" fontAlgn="ctr"/>
                      <a:r>
                        <a:rPr lang="cs-CZ" sz="1400" b="1" i="0" u="none" strike="noStrike">
                          <a:solidFill>
                            <a:srgbClr val="0000CC"/>
                          </a:solidFill>
                          <a:effectLst/>
                          <a:latin typeface="Arial Black" panose="020B0A040201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800" b="1" i="0" u="none" strike="noStrike" dirty="0">
                          <a:solidFill>
                            <a:srgbClr val="0000CC"/>
                          </a:solidFill>
                          <a:effectLst/>
                          <a:latin typeface="Arial Black" panose="020B0A04020102020204" pitchFamily="34" charset="0"/>
                        </a:rPr>
                        <a:t>24.08.</a:t>
                      </a:r>
                    </a:p>
                    <a:p>
                      <a:pPr algn="ctr" fontAlgn="ctr"/>
                      <a:r>
                        <a:rPr lang="cs-CZ" sz="1800" b="1" i="0" u="none" strike="noStrike" dirty="0">
                          <a:solidFill>
                            <a:srgbClr val="0000CC"/>
                          </a:solidFill>
                          <a:effectLst/>
                          <a:latin typeface="Arial Black" panose="020B0A040201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a:solidFill>
                            <a:srgbClr val="0000CC"/>
                          </a:solidFill>
                          <a:effectLst/>
                          <a:latin typeface="Arial Black" panose="020B0A04020102020204" pitchFamily="34" charset="0"/>
                        </a:rPr>
                        <a:t>Ostrov - Slaný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a:solidFill>
                            <a:srgbClr val="0000CC"/>
                          </a:solidFill>
                          <a:effectLst/>
                          <a:latin typeface="Arial Black" panose="020B0A04020102020204" pitchFamily="34" charset="0"/>
                        </a:rPr>
                        <a:t>3:4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4013655003"/>
                  </a:ext>
                </a:extLst>
              </a:tr>
            </a:tbl>
          </a:graphicData>
        </a:graphic>
      </p:graphicFrame>
      <p:sp>
        <p:nvSpPr>
          <p:cNvPr id="11" name="TextovéPole 10"/>
          <p:cNvSpPr txBox="1"/>
          <p:nvPr/>
        </p:nvSpPr>
        <p:spPr>
          <a:xfrm>
            <a:off x="127469" y="205897"/>
            <a:ext cx="4730378" cy="1200329"/>
          </a:xfrm>
          <a:prstGeom prst="rect">
            <a:avLst/>
          </a:prstGeom>
          <a:blipFill dpi="0" rotWithShape="1">
            <a:blip r:embed="rId2">
              <a:alphaModFix amt="72000"/>
            </a:blip>
            <a:srcRect/>
            <a:stretch>
              <a:fillRect/>
            </a:stretch>
          </a:blipFill>
          <a:effectLst>
            <a:glow rad="101600">
              <a:srgbClr val="FFFF66">
                <a:alpha val="40000"/>
              </a:srgbClr>
            </a:glow>
            <a:softEdge rad="0"/>
          </a:effectLst>
        </p:spPr>
        <p:txBody>
          <a:bodyPr wrap="square" rtlCol="0">
            <a:spAutoFit/>
          </a:bodyPr>
          <a:lstStyle/>
          <a:p>
            <a:pPr algn="ctr"/>
            <a:r>
              <a:rPr lang="cs-CZ" sz="2400" dirty="0">
                <a:solidFill>
                  <a:srgbClr val="FF0000"/>
                </a:solidFill>
                <a:latin typeface="Arial Black" panose="020B0A04020102020204" pitchFamily="34" charset="0"/>
              </a:rPr>
              <a:t>FK Ostrov 3x remizoval. Na penalty vyhrál 1x. </a:t>
            </a:r>
          </a:p>
          <a:p>
            <a:pPr algn="ctr"/>
            <a:r>
              <a:rPr lang="cs-CZ" sz="2400" dirty="0">
                <a:solidFill>
                  <a:srgbClr val="FF0000"/>
                </a:solidFill>
                <a:latin typeface="Arial Black" panose="020B0A04020102020204" pitchFamily="34" charset="0"/>
              </a:rPr>
              <a:t>8. místo 4 body skóre 7:7</a:t>
            </a:r>
          </a:p>
        </p:txBody>
      </p:sp>
      <p:sp>
        <p:nvSpPr>
          <p:cNvPr id="12" name="TextovéPole 11"/>
          <p:cNvSpPr txBox="1"/>
          <p:nvPr/>
        </p:nvSpPr>
        <p:spPr>
          <a:xfrm>
            <a:off x="127469" y="4449911"/>
            <a:ext cx="4658370" cy="2246769"/>
          </a:xfrm>
          <a:prstGeom prst="rect">
            <a:avLst/>
          </a:prstGeom>
          <a:solidFill>
            <a:schemeClr val="accent3">
              <a:lumMod val="85000"/>
            </a:schemeClr>
          </a:solidFill>
          <a:effectLst>
            <a:glow rad="101600">
              <a:srgbClr val="FFFF66">
                <a:alpha val="40000"/>
              </a:srgbClr>
            </a:glow>
            <a:softEdge rad="0"/>
          </a:effectLst>
        </p:spPr>
        <p:txBody>
          <a:bodyPr wrap="square" rtlCol="0">
            <a:spAutoFit/>
          </a:bodyPr>
          <a:lstStyle/>
          <a:p>
            <a:pPr algn="ctr"/>
            <a:r>
              <a:rPr lang="cs-CZ" sz="2800" u="sng" dirty="0">
                <a:solidFill>
                  <a:srgbClr val="D60093"/>
                </a:solidFill>
                <a:latin typeface="Arial Black" panose="020B0A04020102020204" pitchFamily="34" charset="0"/>
              </a:rPr>
              <a:t>Realizační tým</a:t>
            </a:r>
          </a:p>
          <a:p>
            <a:pPr algn="ctr"/>
            <a:r>
              <a:rPr lang="cs-CZ" sz="2800" u="sng" dirty="0">
                <a:solidFill>
                  <a:srgbClr val="D60093"/>
                </a:solidFill>
                <a:latin typeface="Arial Black" panose="020B0A04020102020204" pitchFamily="34" charset="0"/>
              </a:rPr>
              <a:t> FK Ostrov:</a:t>
            </a:r>
          </a:p>
          <a:p>
            <a:r>
              <a:rPr lang="cs-CZ" sz="2800" dirty="0">
                <a:solidFill>
                  <a:srgbClr val="D60093"/>
                </a:solidFill>
                <a:latin typeface="Arial Black" panose="020B0A04020102020204" pitchFamily="34" charset="0"/>
              </a:rPr>
              <a:t>Jiří Štěpán – trenér</a:t>
            </a:r>
          </a:p>
          <a:p>
            <a:r>
              <a:rPr lang="cs-CZ" sz="2800" dirty="0">
                <a:solidFill>
                  <a:srgbClr val="D60093"/>
                </a:solidFill>
                <a:latin typeface="Arial Black" panose="020B0A04020102020204" pitchFamily="34" charset="0"/>
              </a:rPr>
              <a:t>Jan </a:t>
            </a:r>
            <a:r>
              <a:rPr lang="cs-CZ" sz="2800" dirty="0" err="1">
                <a:solidFill>
                  <a:srgbClr val="D60093"/>
                </a:solidFill>
                <a:latin typeface="Arial Black" panose="020B0A04020102020204" pitchFamily="34" charset="0"/>
              </a:rPr>
              <a:t>Micanka</a:t>
            </a:r>
            <a:r>
              <a:rPr lang="cs-CZ" sz="2800" dirty="0">
                <a:solidFill>
                  <a:srgbClr val="D60093"/>
                </a:solidFill>
                <a:latin typeface="Arial Black" panose="020B0A04020102020204" pitchFamily="34" charset="0"/>
              </a:rPr>
              <a:t> – asistent</a:t>
            </a:r>
          </a:p>
          <a:p>
            <a:r>
              <a:rPr lang="cs-CZ" sz="2800" dirty="0">
                <a:solidFill>
                  <a:srgbClr val="D60093"/>
                </a:solidFill>
                <a:latin typeface="Arial Black" panose="020B0A04020102020204" pitchFamily="34" charset="0"/>
              </a:rPr>
              <a:t>Jakub Šípek – vedoucí</a:t>
            </a:r>
            <a:endParaRPr lang="cs-CZ" sz="2000" dirty="0">
              <a:solidFill>
                <a:srgbClr val="D60093"/>
              </a:solidFill>
              <a:latin typeface="Arial Black" panose="020B0A04020102020204" pitchFamily="34" charset="0"/>
            </a:endParaRPr>
          </a:p>
        </p:txBody>
      </p:sp>
      <p:graphicFrame>
        <p:nvGraphicFramePr>
          <p:cNvPr id="10" name="Tabulka 9">
            <a:extLst>
              <a:ext uri="{FF2B5EF4-FFF2-40B4-BE49-F238E27FC236}">
                <a16:creationId xmlns:a16="http://schemas.microsoft.com/office/drawing/2014/main" id="{AFBACA76-F2EB-4117-A24C-8C7F5C82B4CD}"/>
              </a:ext>
            </a:extLst>
          </p:cNvPr>
          <p:cNvGraphicFramePr>
            <a:graphicFrameLocks noGrp="1"/>
          </p:cNvGraphicFramePr>
          <p:nvPr>
            <p:extLst>
              <p:ext uri="{D42A27DB-BD31-4B8C-83A1-F6EECF244321}">
                <p14:modId xmlns:p14="http://schemas.microsoft.com/office/powerpoint/2010/main" val="761684295"/>
              </p:ext>
            </p:extLst>
          </p:nvPr>
        </p:nvGraphicFramePr>
        <p:xfrm>
          <a:off x="5316858" y="205897"/>
          <a:ext cx="4716524" cy="3672855"/>
        </p:xfrm>
        <a:graphic>
          <a:graphicData uri="http://schemas.openxmlformats.org/drawingml/2006/table">
            <a:tbl>
              <a:tblPr/>
              <a:tblGrid>
                <a:gridCol w="1946638">
                  <a:extLst>
                    <a:ext uri="{9D8B030D-6E8A-4147-A177-3AD203B41FA5}">
                      <a16:colId xmlns:a16="http://schemas.microsoft.com/office/drawing/2014/main" val="2766078005"/>
                    </a:ext>
                  </a:extLst>
                </a:gridCol>
                <a:gridCol w="1432109">
                  <a:extLst>
                    <a:ext uri="{9D8B030D-6E8A-4147-A177-3AD203B41FA5}">
                      <a16:colId xmlns:a16="http://schemas.microsoft.com/office/drawing/2014/main" val="3424070861"/>
                    </a:ext>
                  </a:extLst>
                </a:gridCol>
                <a:gridCol w="1337777">
                  <a:extLst>
                    <a:ext uri="{9D8B030D-6E8A-4147-A177-3AD203B41FA5}">
                      <a16:colId xmlns:a16="http://schemas.microsoft.com/office/drawing/2014/main" val="3640039150"/>
                    </a:ext>
                  </a:extLst>
                </a:gridCol>
              </a:tblGrid>
              <a:tr h="866750">
                <a:tc gridSpan="3">
                  <a:txBody>
                    <a:bodyPr/>
                    <a:lstStyle/>
                    <a:p>
                      <a:pPr algn="ctr" fontAlgn="ctr"/>
                      <a:r>
                        <a:rPr lang="cs-CZ" sz="1800" b="0" i="0" u="none" strike="noStrike" dirty="0">
                          <a:solidFill>
                            <a:srgbClr val="0000CC"/>
                          </a:solidFill>
                          <a:effectLst/>
                          <a:latin typeface="Arial Black" panose="020B0A04020102020204" pitchFamily="34" charset="0"/>
                        </a:rPr>
                        <a:t>Výsledky 1. kola okresního přeboru staré gardy 23.8.2019</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EEC86"/>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189879863"/>
                  </a:ext>
                </a:extLst>
              </a:tr>
              <a:tr h="650063">
                <a:tc>
                  <a:txBody>
                    <a:bodyPr/>
                    <a:lstStyle/>
                    <a:p>
                      <a:pPr algn="ctr" fontAlgn="ctr"/>
                      <a:r>
                        <a:rPr lang="cs-CZ" sz="1400" b="0" i="0" u="none" strike="noStrike" dirty="0">
                          <a:solidFill>
                            <a:srgbClr val="000000"/>
                          </a:solidFill>
                          <a:effectLst/>
                          <a:latin typeface="Verdana Pro Black" panose="020B0A04030504040204" pitchFamily="34" charset="0"/>
                        </a:rPr>
                        <a:t>Slavoj Bohušovice </a:t>
                      </a:r>
                      <a:r>
                        <a:rPr lang="cs-CZ" sz="1400" b="0" i="0" u="none" strike="noStrike" dirty="0" err="1">
                          <a:solidFill>
                            <a:srgbClr val="000000"/>
                          </a:solidFill>
                          <a:effectLst/>
                          <a:latin typeface="Verdana Pro Black" panose="020B0A04030504040204" pitchFamily="34" charset="0"/>
                        </a:rPr>
                        <a:t>n.O</a:t>
                      </a:r>
                      <a:r>
                        <a:rPr lang="cs-CZ" sz="1400" b="0" i="0" u="none" strike="noStrike" dirty="0">
                          <a:solidFill>
                            <a:srgbClr val="000000"/>
                          </a:solidFill>
                          <a:effectLst/>
                          <a:latin typeface="Verdana Pro Black" panose="020B0A04030504040204" pitchFamily="34" charset="0"/>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cs-CZ" sz="1400" b="0" i="0" u="none" strike="noStrike">
                          <a:solidFill>
                            <a:srgbClr val="000000"/>
                          </a:solidFill>
                          <a:effectLst/>
                          <a:latin typeface="Verdana Pro Black" panose="020B0A04030504040204" pitchFamily="34" charset="0"/>
                        </a:rPr>
                        <a:t>SK Libotenice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cs-CZ" sz="1600" b="1" i="0" u="none" strike="noStrike" dirty="0">
                          <a:solidFill>
                            <a:srgbClr val="000000"/>
                          </a:solidFill>
                          <a:effectLst/>
                          <a:latin typeface="Verdana Pro Black" panose="020B0A04030504040204" pitchFamily="34" charset="0"/>
                        </a:rPr>
                        <a:t> 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933914106"/>
                  </a:ext>
                </a:extLst>
              </a:tr>
              <a:tr h="706943">
                <a:tc>
                  <a:txBody>
                    <a:bodyPr/>
                    <a:lstStyle/>
                    <a:p>
                      <a:pPr algn="ctr" fontAlgn="ctr"/>
                      <a:r>
                        <a:rPr lang="cs-CZ" sz="1600" b="0" i="0" u="none" strike="noStrike" dirty="0" err="1">
                          <a:solidFill>
                            <a:srgbClr val="CC0099"/>
                          </a:solidFill>
                          <a:effectLst/>
                          <a:latin typeface="Verdana Pro Black" panose="020B0A04030504040204" pitchFamily="34" charset="0"/>
                        </a:rPr>
                        <a:t>Sepap</a:t>
                      </a:r>
                      <a:r>
                        <a:rPr lang="cs-CZ" sz="1600" b="0" i="0" u="none" strike="noStrike" dirty="0">
                          <a:solidFill>
                            <a:srgbClr val="CC0099"/>
                          </a:solidFill>
                          <a:effectLst/>
                          <a:latin typeface="Verdana Pro Black" panose="020B0A04030504040204" pitchFamily="34" charset="0"/>
                        </a:rPr>
                        <a:t> 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0" i="0" u="none" strike="noStrike" dirty="0">
                          <a:solidFill>
                            <a:srgbClr val="CC0099"/>
                          </a:solidFill>
                          <a:effectLst/>
                          <a:latin typeface="Verdana Pro Black" panose="020B0A04030504040204" pitchFamily="34" charset="0"/>
                        </a:rPr>
                        <a:t>TIGO Nučnice 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a:solidFill>
                            <a:srgbClr val="CC0099"/>
                          </a:solidFill>
                          <a:effectLst/>
                          <a:latin typeface="Verdana Pro Black" panose="020B0A04030504040204" pitchFamily="34" charset="0"/>
                        </a:rPr>
                        <a:t>2:0(1:0)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9327299"/>
                  </a:ext>
                </a:extLst>
              </a:tr>
              <a:tr h="650063">
                <a:tc>
                  <a:txBody>
                    <a:bodyPr/>
                    <a:lstStyle/>
                    <a:p>
                      <a:pPr algn="ctr" fontAlgn="ctr"/>
                      <a:r>
                        <a:rPr lang="cs-CZ" sz="1400" b="0" i="0" u="none" strike="noStrike">
                          <a:solidFill>
                            <a:srgbClr val="000000"/>
                          </a:solidFill>
                          <a:effectLst/>
                          <a:latin typeface="Verdana Pro Black" panose="020B0A04030504040204" pitchFamily="34" charset="0"/>
                        </a:rPr>
                        <a:t>TJ Sokol České Kopisty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cs-CZ" sz="1400" b="0" i="0" u="none" strike="noStrike" dirty="0">
                          <a:solidFill>
                            <a:srgbClr val="000000"/>
                          </a:solidFill>
                          <a:effectLst/>
                          <a:latin typeface="Verdana Pro Black" panose="020B0A04030504040204" pitchFamily="34" charset="0"/>
                        </a:rPr>
                        <a:t>TJ Žitenice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cs-CZ" sz="1600" b="1" i="0" u="none" strike="noStrike" dirty="0">
                          <a:solidFill>
                            <a:srgbClr val="000000"/>
                          </a:solidFill>
                          <a:effectLst/>
                          <a:latin typeface="Verdana Pro Black" panose="020B0A04030504040204" pitchFamily="34" charset="0"/>
                        </a:rPr>
                        <a:t> 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3555518359"/>
                  </a:ext>
                </a:extLst>
              </a:tr>
              <a:tr h="799036">
                <a:tc>
                  <a:txBody>
                    <a:bodyPr/>
                    <a:lstStyle/>
                    <a:p>
                      <a:pPr algn="ctr" fontAlgn="ctr"/>
                      <a:r>
                        <a:rPr lang="cs-CZ" sz="1400" b="0" i="0" u="none" strike="noStrike">
                          <a:solidFill>
                            <a:srgbClr val="000000"/>
                          </a:solidFill>
                          <a:effectLst/>
                          <a:latin typeface="Verdana Pro Black" panose="020B0A04030504040204" pitchFamily="34" charset="0"/>
                        </a:rPr>
                        <a:t>ASK Lovosice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0" i="0" u="none" strike="noStrike" dirty="0">
                          <a:solidFill>
                            <a:srgbClr val="000000"/>
                          </a:solidFill>
                          <a:effectLst/>
                          <a:latin typeface="Verdana Pro Black" panose="020B0A04030504040204" pitchFamily="34" charset="0"/>
                        </a:rPr>
                        <a:t>Sokol Malé Žernoseky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000000"/>
                          </a:solidFill>
                          <a:effectLst/>
                          <a:latin typeface="Verdana Pro Black" panose="020B0A04030504040204" pitchFamily="34" charset="0"/>
                        </a:rPr>
                        <a:t> odloženo na 25.10.2019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90452240"/>
                  </a:ext>
                </a:extLst>
              </a:tr>
            </a:tbl>
          </a:graphicData>
        </a:graphic>
      </p:graphicFrame>
      <p:pic>
        <p:nvPicPr>
          <p:cNvPr id="13" name="Obrázek 12">
            <a:extLst>
              <a:ext uri="{FF2B5EF4-FFF2-40B4-BE49-F238E27FC236}">
                <a16:creationId xmlns:a16="http://schemas.microsoft.com/office/drawing/2014/main" id="{9BC918AE-0775-4B04-B367-BE69EDA19E2D}"/>
              </a:ext>
            </a:extLst>
          </p:cNvPr>
          <p:cNvPicPr>
            <a:picLocks noChangeAspect="1"/>
          </p:cNvPicPr>
          <p:nvPr/>
        </p:nvPicPr>
        <p:blipFill>
          <a:blip r:embed="rId3"/>
          <a:stretch>
            <a:fillRect/>
          </a:stretch>
        </p:blipFill>
        <p:spPr>
          <a:xfrm>
            <a:off x="5361025" y="4166338"/>
            <a:ext cx="4689639" cy="2445442"/>
          </a:xfrm>
          <a:prstGeom prst="rect">
            <a:avLst/>
          </a:prstGeom>
          <a:ln w="25400">
            <a:solidFill>
              <a:schemeClr val="accent6">
                <a:lumMod val="40000"/>
                <a:lumOff val="60000"/>
              </a:schemeClr>
            </a:solidFill>
          </a:ln>
        </p:spPr>
      </p:pic>
    </p:spTree>
    <p:extLst>
      <p:ext uri="{BB962C8B-B14F-4D97-AF65-F5344CB8AC3E}">
        <p14:creationId xmlns:p14="http://schemas.microsoft.com/office/powerpoint/2010/main" val="2942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38</a:t>
            </a:r>
          </a:p>
        </p:txBody>
      </p:sp>
      <p:sp>
        <p:nvSpPr>
          <p:cNvPr id="10" name="TextovéPole 9"/>
          <p:cNvSpPr txBox="1"/>
          <p:nvPr/>
        </p:nvSpPr>
        <p:spPr>
          <a:xfrm>
            <a:off x="7632824" y="696536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graphicFrame>
        <p:nvGraphicFramePr>
          <p:cNvPr id="11" name="Tabulka 10">
            <a:extLst>
              <a:ext uri="{FF2B5EF4-FFF2-40B4-BE49-F238E27FC236}">
                <a16:creationId xmlns:a16="http://schemas.microsoft.com/office/drawing/2014/main" id="{81A504F6-2200-4144-99E4-DD4A3631CD8C}"/>
              </a:ext>
            </a:extLst>
          </p:cNvPr>
          <p:cNvGraphicFramePr>
            <a:graphicFrameLocks noGrp="1"/>
          </p:cNvGraphicFramePr>
          <p:nvPr>
            <p:extLst>
              <p:ext uri="{D42A27DB-BD31-4B8C-83A1-F6EECF244321}">
                <p14:modId xmlns:p14="http://schemas.microsoft.com/office/powerpoint/2010/main" val="3116921404"/>
              </p:ext>
            </p:extLst>
          </p:nvPr>
        </p:nvGraphicFramePr>
        <p:xfrm>
          <a:off x="5493095" y="2423026"/>
          <a:ext cx="4680519" cy="4478661"/>
        </p:xfrm>
        <a:graphic>
          <a:graphicData uri="http://schemas.openxmlformats.org/drawingml/2006/table">
            <a:tbl>
              <a:tblPr/>
              <a:tblGrid>
                <a:gridCol w="462800">
                  <a:extLst>
                    <a:ext uri="{9D8B030D-6E8A-4147-A177-3AD203B41FA5}">
                      <a16:colId xmlns:a16="http://schemas.microsoft.com/office/drawing/2014/main" val="2140441744"/>
                    </a:ext>
                  </a:extLst>
                </a:gridCol>
                <a:gridCol w="722099">
                  <a:extLst>
                    <a:ext uri="{9D8B030D-6E8A-4147-A177-3AD203B41FA5}">
                      <a16:colId xmlns:a16="http://schemas.microsoft.com/office/drawing/2014/main" val="1381989599"/>
                    </a:ext>
                  </a:extLst>
                </a:gridCol>
                <a:gridCol w="472648">
                  <a:extLst>
                    <a:ext uri="{9D8B030D-6E8A-4147-A177-3AD203B41FA5}">
                      <a16:colId xmlns:a16="http://schemas.microsoft.com/office/drawing/2014/main" val="737238693"/>
                    </a:ext>
                  </a:extLst>
                </a:gridCol>
                <a:gridCol w="1129101">
                  <a:extLst>
                    <a:ext uri="{9D8B030D-6E8A-4147-A177-3AD203B41FA5}">
                      <a16:colId xmlns:a16="http://schemas.microsoft.com/office/drawing/2014/main" val="3441309974"/>
                    </a:ext>
                  </a:extLst>
                </a:gridCol>
                <a:gridCol w="597728">
                  <a:extLst>
                    <a:ext uri="{9D8B030D-6E8A-4147-A177-3AD203B41FA5}">
                      <a16:colId xmlns:a16="http://schemas.microsoft.com/office/drawing/2014/main" val="4133906218"/>
                    </a:ext>
                  </a:extLst>
                </a:gridCol>
                <a:gridCol w="390236">
                  <a:extLst>
                    <a:ext uri="{9D8B030D-6E8A-4147-A177-3AD203B41FA5}">
                      <a16:colId xmlns:a16="http://schemas.microsoft.com/office/drawing/2014/main" val="2504999222"/>
                    </a:ext>
                  </a:extLst>
                </a:gridCol>
                <a:gridCol w="905907">
                  <a:extLst>
                    <a:ext uri="{9D8B030D-6E8A-4147-A177-3AD203B41FA5}">
                      <a16:colId xmlns:a16="http://schemas.microsoft.com/office/drawing/2014/main" val="2330309096"/>
                    </a:ext>
                  </a:extLst>
                </a:gridCol>
              </a:tblGrid>
              <a:tr h="164170">
                <a:tc>
                  <a:txBody>
                    <a:bodyPr/>
                    <a:lstStyle/>
                    <a:p>
                      <a:pPr algn="ctr" fontAlgn="ctr"/>
                      <a:r>
                        <a:rPr lang="cs-CZ" sz="900" b="1" i="0" u="none" strike="noStrike" dirty="0">
                          <a:solidFill>
                            <a:srgbClr val="000000"/>
                          </a:solidFill>
                          <a:effectLst/>
                          <a:latin typeface="Arial Black" panose="020B0A04020102020204" pitchFamily="34" charset="0"/>
                        </a:rPr>
                        <a:t>Den</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Black" panose="020B0A04020102020204" pitchFamily="34" charset="0"/>
                        </a:rPr>
                        <a:t>Datum</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Black" panose="020B0A04020102020204" pitchFamily="34" charset="0"/>
                        </a:rPr>
                        <a:t>Čas</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Black" panose="020B0A04020102020204" pitchFamily="34" charset="0"/>
                        </a:rPr>
                        <a:t>Soupeř</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700" b="1" i="0" u="none" strike="noStrike" dirty="0">
                          <a:solidFill>
                            <a:srgbClr val="000000"/>
                          </a:solidFill>
                          <a:effectLst/>
                          <a:latin typeface="Arial Black" panose="020B0A04020102020204" pitchFamily="34" charset="0"/>
                        </a:rPr>
                        <a:t>Kategorie</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Black" panose="020B0A04020102020204" pitchFamily="34" charset="0"/>
                        </a:rPr>
                        <a:t>Kolo</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a:solidFill>
                            <a:srgbClr val="000000"/>
                          </a:solidFill>
                          <a:effectLst/>
                          <a:latin typeface="Arial Black" panose="020B0A04020102020204" pitchFamily="34" charset="0"/>
                        </a:rPr>
                        <a:t>Soutěž</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2020542459"/>
                  </a:ext>
                </a:extLst>
              </a:tr>
              <a:tr h="478959">
                <a:tc>
                  <a:txBody>
                    <a:bodyPr/>
                    <a:lstStyle/>
                    <a:p>
                      <a:pPr algn="ctr" fontAlgn="ctr"/>
                      <a:r>
                        <a:rPr lang="cs-CZ" sz="1000" b="1" i="0" u="none" strike="noStrike" dirty="0">
                          <a:solidFill>
                            <a:srgbClr val="000000"/>
                          </a:solidFill>
                          <a:effectLst/>
                          <a:latin typeface="Arial" panose="020B0604020202020204" pitchFamily="34" charset="0"/>
                        </a:rPr>
                        <a:t>neděle</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01.09.2019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100" b="1" i="0" u="none" strike="noStrike" dirty="0">
                          <a:solidFill>
                            <a:srgbClr val="000000"/>
                          </a:solidFill>
                          <a:effectLst/>
                          <a:latin typeface="Arial" panose="020B0604020202020204" pitchFamily="34" charset="0"/>
                        </a:rPr>
                        <a:t>SK Sokol Brozany</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Starší přípravka</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23026446"/>
                  </a:ext>
                </a:extLst>
              </a:tr>
              <a:tr h="478959">
                <a:tc>
                  <a:txBody>
                    <a:bodyPr/>
                    <a:lstStyle/>
                    <a:p>
                      <a:pPr algn="ctr" fontAlgn="ctr"/>
                      <a:r>
                        <a:rPr lang="cs-CZ" sz="1000" b="1" i="0" u="none" strike="noStrike">
                          <a:solidFill>
                            <a:srgbClr val="000000"/>
                          </a:solidFill>
                          <a:effectLst/>
                          <a:latin typeface="Arial" panose="020B0604020202020204" pitchFamily="34" charset="0"/>
                        </a:rPr>
                        <a:t>pátek</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06.09.2019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17:30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Slavoj Bohušovice </a:t>
                      </a:r>
                      <a:r>
                        <a:rPr lang="cs-CZ" sz="1100" b="1" i="0" u="none" strike="noStrike" dirty="0" err="1">
                          <a:solidFill>
                            <a:srgbClr val="000000"/>
                          </a:solidFill>
                          <a:effectLst/>
                          <a:latin typeface="Arial" panose="020B0604020202020204" pitchFamily="34" charset="0"/>
                        </a:rPr>
                        <a:t>n.O</a:t>
                      </a:r>
                      <a:r>
                        <a:rPr lang="cs-CZ" sz="1100" b="1" i="0" u="none" strike="noStrike" dirty="0">
                          <a:solidFill>
                            <a:srgbClr val="000000"/>
                          </a:solidFill>
                          <a:effectLst/>
                          <a:latin typeface="Arial" panose="020B0604020202020204" pitchFamily="34" charset="0"/>
                        </a:rPr>
                        <a:t>.</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Stará garda</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60278712"/>
                  </a:ext>
                </a:extLst>
              </a:tr>
              <a:tr h="435826">
                <a:tc>
                  <a:txBody>
                    <a:bodyPr/>
                    <a:lstStyle/>
                    <a:p>
                      <a:pPr algn="ctr" fontAlgn="ctr"/>
                      <a:r>
                        <a:rPr lang="cs-CZ" sz="1000" b="1" i="0" u="none" strike="noStrike">
                          <a:solidFill>
                            <a:srgbClr val="000000"/>
                          </a:solidFill>
                          <a:effectLst/>
                          <a:latin typeface="Arial" panose="020B0604020202020204" pitchFamily="34" charset="0"/>
                        </a:rPr>
                        <a:t>sobota</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07.09.2019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TJ Proboštov</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Dorost</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51544249"/>
                  </a:ext>
                </a:extLst>
              </a:tr>
              <a:tr h="478959">
                <a:tc>
                  <a:txBody>
                    <a:bodyPr/>
                    <a:lstStyle/>
                    <a:p>
                      <a:pPr algn="ctr" fontAlgn="ctr"/>
                      <a:r>
                        <a:rPr lang="cs-CZ" sz="1000" b="1" i="0" u="none" strike="noStrike">
                          <a:solidFill>
                            <a:srgbClr val="000000"/>
                          </a:solidFill>
                          <a:effectLst/>
                          <a:latin typeface="Arial" panose="020B0604020202020204" pitchFamily="34" charset="0"/>
                        </a:rPr>
                        <a:t>neděle</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08.09.2019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TJ Sokol Libochovany</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Starší žáci</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3</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74255787"/>
                  </a:ext>
                </a:extLst>
              </a:tr>
              <a:tr h="478959">
                <a:tc>
                  <a:txBody>
                    <a:bodyPr/>
                    <a:lstStyle/>
                    <a:p>
                      <a:pPr algn="ctr" fontAlgn="ctr"/>
                      <a:r>
                        <a:rPr lang="cs-CZ" sz="1000" b="1" i="0" u="none" strike="noStrike">
                          <a:solidFill>
                            <a:srgbClr val="000000"/>
                          </a:solidFill>
                          <a:effectLst/>
                          <a:latin typeface="Arial" panose="020B0604020202020204" pitchFamily="34" charset="0"/>
                        </a:rPr>
                        <a:t>neděle</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08.09.2019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FK Lounky Chodouny</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Dospělí B</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3</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III. Třída</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19501735"/>
                  </a:ext>
                </a:extLst>
              </a:tr>
              <a:tr h="525952">
                <a:tc>
                  <a:txBody>
                    <a:bodyPr/>
                    <a:lstStyle/>
                    <a:p>
                      <a:pPr algn="ctr" fontAlgn="ctr"/>
                      <a:r>
                        <a:rPr lang="cs-CZ" sz="1000" b="1" i="0" u="none" strike="noStrike">
                          <a:solidFill>
                            <a:srgbClr val="000000"/>
                          </a:solidFill>
                          <a:effectLst/>
                          <a:latin typeface="Arial" panose="020B0604020202020204" pitchFamily="34" charset="0"/>
                        </a:rPr>
                        <a:t>čtvrtek</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12.09.2019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100" b="1" i="0" u="none" strike="noStrike" dirty="0">
                          <a:solidFill>
                            <a:srgbClr val="000000"/>
                          </a:solidFill>
                          <a:effectLst/>
                          <a:latin typeface="Arial" panose="020B0604020202020204" pitchFamily="34" charset="0"/>
                        </a:rPr>
                        <a:t>TJ Sokol </a:t>
                      </a:r>
                      <a:r>
                        <a:rPr lang="cs-CZ" sz="1100" b="1" i="0" u="none" strike="noStrike" dirty="0" err="1">
                          <a:solidFill>
                            <a:srgbClr val="000000"/>
                          </a:solidFill>
                          <a:effectLst/>
                          <a:latin typeface="Arial" panose="020B0604020202020204" pitchFamily="34" charset="0"/>
                        </a:rPr>
                        <a:t>Pokratice</a:t>
                      </a:r>
                      <a:r>
                        <a:rPr lang="cs-CZ" sz="1100" b="1" i="0" u="none" strike="noStrike" dirty="0">
                          <a:solidFill>
                            <a:srgbClr val="000000"/>
                          </a:solidFill>
                          <a:effectLst/>
                          <a:latin typeface="Arial" panose="020B0604020202020204" pitchFamily="34" charset="0"/>
                        </a:rPr>
                        <a:t> - Litoměřice </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err="1">
                          <a:solidFill>
                            <a:srgbClr val="000000"/>
                          </a:solidFill>
                          <a:effectLst/>
                          <a:latin typeface="Arial" panose="020B0604020202020204" pitchFamily="34" charset="0"/>
                        </a:rPr>
                        <a:t>Minipří</a:t>
                      </a:r>
                      <a:endParaRPr lang="cs-CZ" sz="1000" b="1" i="0" u="none" strike="noStrike" dirty="0">
                        <a:solidFill>
                          <a:srgbClr val="000000"/>
                        </a:solidFill>
                        <a:effectLst/>
                        <a:latin typeface="Arial" panose="020B0604020202020204" pitchFamily="34" charset="0"/>
                      </a:endParaRPr>
                    </a:p>
                    <a:p>
                      <a:pPr algn="ctr" fontAlgn="ctr"/>
                      <a:r>
                        <a:rPr lang="cs-CZ" sz="1000" b="1" i="0" u="none" strike="noStrike" dirty="0" err="1">
                          <a:solidFill>
                            <a:srgbClr val="000000"/>
                          </a:solidFill>
                          <a:effectLst/>
                          <a:latin typeface="Arial" panose="020B0604020202020204" pitchFamily="34" charset="0"/>
                        </a:rPr>
                        <a:t>pravka</a:t>
                      </a:r>
                      <a:endParaRPr lang="cs-CZ" sz="1000" b="1" i="0" u="none" strike="noStrike" dirty="0">
                        <a:solidFill>
                          <a:srgbClr val="000000"/>
                        </a:solidFill>
                        <a:effectLst/>
                        <a:latin typeface="Arial" panose="020B0604020202020204" pitchFamily="34" charset="0"/>
                      </a:endParaRP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75626088"/>
                  </a:ext>
                </a:extLst>
              </a:tr>
              <a:tr h="478959">
                <a:tc>
                  <a:txBody>
                    <a:bodyPr/>
                    <a:lstStyle/>
                    <a:p>
                      <a:pPr algn="ctr" fontAlgn="ctr"/>
                      <a:r>
                        <a:rPr lang="cs-CZ" sz="1000" b="1" i="0" u="none" strike="noStrike">
                          <a:solidFill>
                            <a:srgbClr val="C00000"/>
                          </a:solidFill>
                          <a:effectLst/>
                          <a:latin typeface="Arial" panose="020B0604020202020204" pitchFamily="34" charset="0"/>
                        </a:rPr>
                        <a:t>sobota</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C00000"/>
                          </a:solidFill>
                          <a:effectLst/>
                          <a:latin typeface="Arial" panose="020B0604020202020204" pitchFamily="34" charset="0"/>
                        </a:rPr>
                        <a:t>14.09.2019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C00000"/>
                          </a:solidFill>
                          <a:effectLst/>
                          <a:latin typeface="Arial" panose="020B0604020202020204" pitchFamily="34" charset="0"/>
                        </a:rPr>
                        <a:t>10:15</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100" b="1" i="0" u="none" strike="noStrike" dirty="0">
                          <a:solidFill>
                            <a:srgbClr val="C00000"/>
                          </a:solidFill>
                          <a:effectLst/>
                          <a:latin typeface="Arial" panose="020B0604020202020204" pitchFamily="34" charset="0"/>
                        </a:rPr>
                        <a:t>FK SEKO Louny</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C00000"/>
                          </a:solidFill>
                          <a:effectLst/>
                          <a:latin typeface="Arial" panose="020B0604020202020204" pitchFamily="34" charset="0"/>
                        </a:rPr>
                        <a:t>Dospělí</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C00000"/>
                          </a:solidFill>
                          <a:effectLst/>
                          <a:latin typeface="Arial" panose="020B0604020202020204" pitchFamily="34" charset="0"/>
                        </a:rPr>
                        <a:t>6</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C00000"/>
                          </a:solidFill>
                          <a:effectLst/>
                          <a:latin typeface="Arial" panose="020B0604020202020204" pitchFamily="34" charset="0"/>
                        </a:rPr>
                        <a:t>Divize </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47469422"/>
                  </a:ext>
                </a:extLst>
              </a:tr>
              <a:tr h="478959">
                <a:tc>
                  <a:txBody>
                    <a:bodyPr/>
                    <a:lstStyle/>
                    <a:p>
                      <a:pPr algn="ctr" fontAlgn="ctr"/>
                      <a:r>
                        <a:rPr lang="cs-CZ" sz="1000" b="1" i="0" u="none" strike="noStrike">
                          <a:solidFill>
                            <a:srgbClr val="000000"/>
                          </a:solidFill>
                          <a:effectLst/>
                          <a:latin typeface="Arial" panose="020B0604020202020204" pitchFamily="34" charset="0"/>
                        </a:rPr>
                        <a:t>neděle</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15.09.2019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9:00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100" b="1" i="0" u="none" strike="noStrike" dirty="0">
                          <a:solidFill>
                            <a:srgbClr val="000000"/>
                          </a:solidFill>
                          <a:effectLst/>
                          <a:latin typeface="Arial" panose="020B0604020202020204" pitchFamily="34" charset="0"/>
                        </a:rPr>
                        <a:t>SK Sahara Vědomice</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Starší přípravka</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000000"/>
                          </a:solidFill>
                          <a:effectLst/>
                          <a:latin typeface="Arial" panose="020B0604020202020204" pitchFamily="34" charset="0"/>
                        </a:rPr>
                        <a:t>Okresní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32761834"/>
                  </a:ext>
                </a:extLst>
              </a:tr>
              <a:tr h="478959">
                <a:tc>
                  <a:txBody>
                    <a:bodyPr/>
                    <a:lstStyle/>
                    <a:p>
                      <a:pPr algn="ctr" fontAlgn="ctr"/>
                      <a:r>
                        <a:rPr lang="cs-CZ" sz="1000" b="1" i="0" u="none" strike="noStrike">
                          <a:solidFill>
                            <a:srgbClr val="000000"/>
                          </a:solidFill>
                          <a:effectLst/>
                          <a:latin typeface="Arial" panose="020B0604020202020204" pitchFamily="34" charset="0"/>
                        </a:rPr>
                        <a:t>neděle</a:t>
                      </a:r>
                    </a:p>
                  </a:txBody>
                  <a:tcPr marL="7588" marR="7588" marT="75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15.09.2019</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10:30</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100" b="1" i="0" u="none" strike="noStrike" dirty="0">
                          <a:solidFill>
                            <a:srgbClr val="000000"/>
                          </a:solidFill>
                          <a:effectLst/>
                          <a:latin typeface="Arial" panose="020B0604020202020204" pitchFamily="34" charset="0"/>
                        </a:rPr>
                        <a:t>TJ </a:t>
                      </a:r>
                      <a:r>
                        <a:rPr lang="cs-CZ" sz="1100" b="1" i="0" u="none" strike="noStrike" dirty="0" err="1">
                          <a:solidFill>
                            <a:srgbClr val="000000"/>
                          </a:solidFill>
                          <a:effectLst/>
                          <a:latin typeface="Arial" panose="020B0604020202020204" pitchFamily="34" charset="0"/>
                        </a:rPr>
                        <a:t>Vaňov</a:t>
                      </a:r>
                      <a:r>
                        <a:rPr lang="cs-CZ" sz="1100" b="1" i="0" u="none" strike="noStrike" dirty="0">
                          <a:solidFill>
                            <a:srgbClr val="000000"/>
                          </a:solidFill>
                          <a:effectLst/>
                          <a:latin typeface="Arial" panose="020B0604020202020204" pitchFamily="34" charset="0"/>
                        </a:rPr>
                        <a:t>/TJ Libouchec</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Dorost</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588" marR="7588" marT="7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cs-CZ" sz="1000" b="1" i="0" u="none" strike="noStrike" dirty="0">
                          <a:solidFill>
                            <a:srgbClr val="000000"/>
                          </a:solidFill>
                          <a:effectLst/>
                          <a:latin typeface="Arial" panose="020B0604020202020204" pitchFamily="34" charset="0"/>
                        </a:rPr>
                        <a:t>Krajský přebor</a:t>
                      </a:r>
                    </a:p>
                  </a:txBody>
                  <a:tcPr marL="7588" marR="7588" marT="75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63502898"/>
                  </a:ext>
                </a:extLst>
              </a:tr>
            </a:tbl>
          </a:graphicData>
        </a:graphic>
      </p:graphicFrame>
      <p:sp>
        <p:nvSpPr>
          <p:cNvPr id="12" name="TextovéPole 11">
            <a:extLst>
              <a:ext uri="{FF2B5EF4-FFF2-40B4-BE49-F238E27FC236}">
                <a16:creationId xmlns:a16="http://schemas.microsoft.com/office/drawing/2014/main" id="{A05344E4-B44B-44AE-827C-A63F8502933A}"/>
              </a:ext>
            </a:extLst>
          </p:cNvPr>
          <p:cNvSpPr txBox="1"/>
          <p:nvPr/>
        </p:nvSpPr>
        <p:spPr>
          <a:xfrm>
            <a:off x="5472584" y="125510"/>
            <a:ext cx="1979117" cy="1938992"/>
          </a:xfrm>
          <a:prstGeom prst="rect">
            <a:avLst/>
          </a:prstGeom>
          <a:blipFill>
            <a:blip r:embed="rId2">
              <a:alphaModFix amt="79000"/>
            </a:blip>
            <a:tile tx="0" ty="0" sx="100000" sy="100000" flip="none" algn="tl"/>
          </a:blipFill>
          <a:ln w="41275">
            <a:solidFill>
              <a:schemeClr val="accent1"/>
            </a:solidFill>
            <a:prstDash val="sysDot"/>
          </a:ln>
          <a:effectLst>
            <a:glow rad="101600">
              <a:srgbClr val="FFFF66">
                <a:alpha val="40000"/>
              </a:srgbClr>
            </a:glow>
            <a:softEdge rad="0"/>
          </a:effectLst>
        </p:spPr>
        <p:txBody>
          <a:bodyPr wrap="square" rtlCol="0">
            <a:spAutoFit/>
          </a:bodyPr>
          <a:lstStyle/>
          <a:p>
            <a:pPr algn="ctr"/>
            <a:r>
              <a:rPr lang="cs-CZ" sz="2400" dirty="0">
                <a:solidFill>
                  <a:srgbClr val="660066"/>
                </a:solidFill>
                <a:latin typeface="Arial Black" panose="020B0A04020102020204" pitchFamily="34" charset="0"/>
              </a:rPr>
              <a:t>Zveme Vás </a:t>
            </a:r>
          </a:p>
          <a:p>
            <a:pPr algn="ctr"/>
            <a:r>
              <a:rPr lang="cs-CZ" sz="2400" dirty="0">
                <a:solidFill>
                  <a:srgbClr val="660066"/>
                </a:solidFill>
                <a:latin typeface="Arial Black" panose="020B0A04020102020204" pitchFamily="34" charset="0"/>
              </a:rPr>
              <a:t>na </a:t>
            </a:r>
          </a:p>
          <a:p>
            <a:pPr algn="ctr"/>
            <a:r>
              <a:rPr lang="cs-CZ" sz="2400" dirty="0">
                <a:solidFill>
                  <a:srgbClr val="660066"/>
                </a:solidFill>
                <a:latin typeface="Arial Black" panose="020B0A04020102020204" pitchFamily="34" charset="0"/>
              </a:rPr>
              <a:t>hřiště ve </a:t>
            </a:r>
          </a:p>
          <a:p>
            <a:pPr algn="ctr"/>
            <a:r>
              <a:rPr lang="cs-CZ" sz="2400" dirty="0">
                <a:solidFill>
                  <a:srgbClr val="660066"/>
                </a:solidFill>
                <a:latin typeface="Arial Black" panose="020B0A04020102020204" pitchFamily="34" charset="0"/>
              </a:rPr>
              <a:t>Štětí</a:t>
            </a:r>
            <a:endParaRPr lang="cs-CZ" sz="2000" dirty="0">
              <a:solidFill>
                <a:srgbClr val="660066"/>
              </a:solidFill>
              <a:latin typeface="Arial Black" panose="020B0A04020102020204" pitchFamily="34" charset="0"/>
            </a:endParaRPr>
          </a:p>
        </p:txBody>
      </p:sp>
      <p:pic>
        <p:nvPicPr>
          <p:cNvPr id="13" name="Obrázek 12">
            <a:extLst>
              <a:ext uri="{FF2B5EF4-FFF2-40B4-BE49-F238E27FC236}">
                <a16:creationId xmlns:a16="http://schemas.microsoft.com/office/drawing/2014/main" id="{808EB648-A3E4-4383-9479-F1025F7738ED}"/>
              </a:ext>
            </a:extLst>
          </p:cNvPr>
          <p:cNvPicPr>
            <a:picLocks noChangeAspect="1"/>
          </p:cNvPicPr>
          <p:nvPr/>
        </p:nvPicPr>
        <p:blipFill>
          <a:blip r:embed="rId3"/>
          <a:stretch>
            <a:fillRect/>
          </a:stretch>
        </p:blipFill>
        <p:spPr>
          <a:xfrm>
            <a:off x="7653335" y="187065"/>
            <a:ext cx="2471683" cy="1815882"/>
          </a:xfrm>
          <a:prstGeom prst="rect">
            <a:avLst/>
          </a:prstGeom>
          <a:ln w="28575">
            <a:solidFill>
              <a:schemeClr val="accent6">
                <a:lumMod val="50000"/>
              </a:schemeClr>
            </a:solidFill>
          </a:ln>
        </p:spPr>
      </p:pic>
      <p:sp>
        <p:nvSpPr>
          <p:cNvPr id="14" name="Obdélník 13">
            <a:extLst>
              <a:ext uri="{FF2B5EF4-FFF2-40B4-BE49-F238E27FC236}">
                <a16:creationId xmlns:a16="http://schemas.microsoft.com/office/drawing/2014/main" id="{8B5E8CAD-4F7A-4ED3-B003-48236F0BFE10}"/>
              </a:ext>
            </a:extLst>
          </p:cNvPr>
          <p:cNvSpPr/>
          <p:nvPr/>
        </p:nvSpPr>
        <p:spPr>
          <a:xfrm>
            <a:off x="10765" y="604943"/>
            <a:ext cx="4725155" cy="5345374"/>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nabídl prostor k zakončení, vzal to nártem a branku TIGA přestřelil. Těsně před změnou stran byl centrem trefen Roman Morávek  a  balón skončil snad 2 centimetry vedle levé tyče. Druhý poločas jsme zahájili volným přímým kopem a hned po něm rohem. V 45. minutě to z dálky zkusil Jan Čermák, ale střela to přesná nebyla. Ve 48. minutě připravil balón k navýšení Tomáš Burda Janu </a:t>
            </a:r>
            <a:r>
              <a:rPr lang="cs-CZ" sz="1100" b="0" dirty="0" err="1">
                <a:latin typeface="Arial" panose="020B0604020202020204" pitchFamily="34" charset="0"/>
                <a:ea typeface="Calibri" panose="020F0502020204030204" pitchFamily="34" charset="0"/>
                <a:cs typeface="Arial" panose="020B0604020202020204" pitchFamily="34" charset="0"/>
              </a:rPr>
              <a:t>Arazimovi</a:t>
            </a:r>
            <a:r>
              <a:rPr lang="cs-CZ" sz="1100" b="0" dirty="0">
                <a:latin typeface="Arial" panose="020B0604020202020204" pitchFamily="34" charset="0"/>
                <a:ea typeface="Calibri" panose="020F0502020204030204" pitchFamily="34" charset="0"/>
                <a:cs typeface="Arial" panose="020B0604020202020204" pitchFamily="34" charset="0"/>
              </a:rPr>
              <a:t>, ale ten z metru trefil břevno. Soustu šancí jsme do této doby zahodili, a kdybychom jen některé z nich využili, tak mohlo být vymalováno. Takto jsme mohli jen děkovat, že ve 49. minutě po dalekém nákopu na naši branku zvonilo jen břevno naší branky. Ono by vůbec stalo za to, přeměřit branky, protože hned vzápětí jsme tyčky trefovali i my. Nejdříve po patičce Jana </a:t>
            </a:r>
            <a:r>
              <a:rPr lang="cs-CZ" sz="1100" b="0" dirty="0" err="1">
                <a:latin typeface="Arial" panose="020B0604020202020204" pitchFamily="34" charset="0"/>
                <a:ea typeface="Calibri" panose="020F0502020204030204" pitchFamily="34" charset="0"/>
                <a:cs typeface="Arial" panose="020B0604020202020204" pitchFamily="34" charset="0"/>
              </a:rPr>
              <a:t>Arazima</a:t>
            </a:r>
            <a:r>
              <a:rPr lang="cs-CZ" sz="1100" b="0" dirty="0">
                <a:latin typeface="Arial" panose="020B0604020202020204" pitchFamily="34" charset="0"/>
                <a:ea typeface="Calibri" panose="020F0502020204030204" pitchFamily="34" charset="0"/>
                <a:cs typeface="Arial" panose="020B0604020202020204" pitchFamily="34" charset="0"/>
              </a:rPr>
              <a:t>, pak si vyžádal přenechání míče Tomáš Božík, ale i po jeho pravačce se míč zastavil na tyčce. Stále jsme drželi jen jednobrankové vedení a nesměli udělat chybu v obraně. Lepší by byla ale pojistka v podobě branky v síti soupeře. Sice až v samotném závěru ale přeci jenom jsme se jí 5 minut před koncem dočkali. Míč dotlačil za brankovou čáru na 2:0 Roman Morávek. </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Výhru jsme si zasloužili. Už v úvodu jsme mohli získat příjemný náskok, ale přesná koncovka byla naší největší slabinou. Celý zápas jsme byli aktivnější. Jen ty góly kdyby tam padaly. Takto jsme se ve 2. </a:t>
            </a:r>
            <a:r>
              <a:rPr lang="cs-CZ" sz="1100" b="0" dirty="0" err="1">
                <a:latin typeface="Arial" panose="020B0604020202020204" pitchFamily="34" charset="0"/>
                <a:ea typeface="Calibri" panose="020F0502020204030204" pitchFamily="34" charset="0"/>
                <a:cs typeface="Arial" panose="020B0604020202020204" pitchFamily="34" charset="0"/>
              </a:rPr>
              <a:t>poločšase</a:t>
            </a:r>
            <a:r>
              <a:rPr lang="cs-CZ" sz="1100" b="0" dirty="0">
                <a:latin typeface="Arial" panose="020B0604020202020204" pitchFamily="34" charset="0"/>
                <a:ea typeface="Calibri" panose="020F0502020204030204" pitchFamily="34" charset="0"/>
                <a:cs typeface="Arial" panose="020B0604020202020204" pitchFamily="34" charset="0"/>
              </a:rPr>
              <a:t> museli hodně dlouho strachovat, aby soupeři nevyšla nějaká akce a nakonec i nevyrovnal. Nestalo se druhým gólem v </a:t>
            </a:r>
            <a:r>
              <a:rPr lang="cs-CZ" sz="1100" b="0" dirty="0" err="1">
                <a:latin typeface="Arial" panose="020B0604020202020204" pitchFamily="34" charset="0"/>
                <a:ea typeface="Calibri" panose="020F0502020204030204" pitchFamily="34" charset="0"/>
                <a:cs typeface="Arial" panose="020B0604020202020204" pitchFamily="34" charset="0"/>
              </a:rPr>
              <a:t>samotmém</a:t>
            </a:r>
            <a:r>
              <a:rPr lang="cs-CZ" sz="1100" b="0" dirty="0">
                <a:latin typeface="Arial" panose="020B0604020202020204" pitchFamily="34" charset="0"/>
                <a:ea typeface="Calibri" panose="020F0502020204030204" pitchFamily="34" charset="0"/>
                <a:cs typeface="Arial" panose="020B0604020202020204" pitchFamily="34" charset="0"/>
              </a:rPr>
              <a:t> závěru jsme dokráčeli k </a:t>
            </a:r>
            <a:r>
              <a:rPr lang="cs-CZ" sz="1100" b="0" dirty="0" err="1">
                <a:latin typeface="Arial" panose="020B0604020202020204" pitchFamily="34" charset="0"/>
                <a:ea typeface="Calibri" panose="020F0502020204030204" pitchFamily="34" charset="0"/>
                <a:cs typeface="Arial" panose="020B0604020202020204" pitchFamily="34" charset="0"/>
              </a:rPr>
              <a:t>úvdní</a:t>
            </a:r>
            <a:r>
              <a:rPr lang="cs-CZ" sz="1100" b="0" dirty="0">
                <a:latin typeface="Arial" panose="020B0604020202020204" pitchFamily="34" charset="0"/>
                <a:ea typeface="Calibri" panose="020F0502020204030204" pitchFamily="34" charset="0"/>
                <a:cs typeface="Arial" panose="020B0604020202020204" pitchFamily="34" charset="0"/>
              </a:rPr>
              <a:t> výhře v letošním ročníku.</a:t>
            </a: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T.Vála</a:t>
            </a:r>
            <a:r>
              <a:rPr lang="cs-CZ" sz="1100" b="0" dirty="0">
                <a:latin typeface="Arial" panose="020B0604020202020204" pitchFamily="34" charset="0"/>
                <a:ea typeface="Calibri" panose="020F0502020204030204" pitchFamily="34" charset="0"/>
                <a:cs typeface="Arial" panose="020B0604020202020204" pitchFamily="34" charset="0"/>
              </a:rPr>
              <a:t> 1, </a:t>
            </a:r>
            <a:r>
              <a:rPr lang="cs-CZ" sz="1100" b="0" dirty="0" err="1">
                <a:latin typeface="Arial" panose="020B0604020202020204" pitchFamily="34" charset="0"/>
                <a:ea typeface="Calibri" panose="020F0502020204030204" pitchFamily="34" charset="0"/>
                <a:cs typeface="Arial" panose="020B0604020202020204" pitchFamily="34" charset="0"/>
              </a:rPr>
              <a:t>R.Morávek</a:t>
            </a:r>
            <a:r>
              <a:rPr lang="cs-CZ" sz="11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M.Flór-J.Arazim</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Z.Beran</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M.Běloubek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P.Božík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T.Burda</a:t>
            </a:r>
            <a:r>
              <a:rPr lang="cs-CZ" sz="11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J.Čermák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T.Flódr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P.Čermák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M.Hamšík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D.Jerman</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P.Kindl</a:t>
            </a:r>
            <a:r>
              <a:rPr lang="cs-CZ" sz="11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P.Kratochvíl</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R.Morávek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R.Páviš</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M.Vála</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Trenéři:</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M.Šťastný</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J.Tyle</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Milan Hlaváček      </a:t>
            </a:r>
          </a:p>
        </p:txBody>
      </p:sp>
      <p:sp>
        <p:nvSpPr>
          <p:cNvPr id="15" name="TextovéPole 14">
            <a:extLst>
              <a:ext uri="{FF2B5EF4-FFF2-40B4-BE49-F238E27FC236}">
                <a16:creationId xmlns:a16="http://schemas.microsoft.com/office/drawing/2014/main" id="{44810CA7-6894-494A-AAE1-FF6A466E5BE1}"/>
              </a:ext>
            </a:extLst>
          </p:cNvPr>
          <p:cNvSpPr txBox="1"/>
          <p:nvPr/>
        </p:nvSpPr>
        <p:spPr>
          <a:xfrm>
            <a:off x="154780" y="107627"/>
            <a:ext cx="4392489" cy="276999"/>
          </a:xfrm>
          <a:prstGeom prst="rect">
            <a:avLst/>
          </a:prstGeom>
          <a:solidFill>
            <a:schemeClr val="accent1">
              <a:lumMod val="60000"/>
              <a:lumOff val="40000"/>
            </a:schemeClr>
          </a:solidFill>
          <a:effectLst>
            <a:glow rad="101600">
              <a:srgbClr val="FFFF66">
                <a:alpha val="40000"/>
              </a:srgbClr>
            </a:glow>
            <a:softEdge rad="0"/>
          </a:effectLst>
        </p:spPr>
        <p:txBody>
          <a:bodyPr wrap="square" rtlCol="0">
            <a:spAutoFit/>
          </a:bodyPr>
          <a:lstStyle/>
          <a:p>
            <a:pPr algn="ctr"/>
            <a:r>
              <a:rPr lang="cs-CZ" dirty="0">
                <a:latin typeface="Arial Black" panose="020B0A04020102020204" pitchFamily="34" charset="0"/>
              </a:rPr>
              <a:t>Pokračování </a:t>
            </a:r>
            <a:r>
              <a:rPr lang="cs-CZ" dirty="0" err="1">
                <a:latin typeface="Arial Black" panose="020B0A04020102020204" pitchFamily="34" charset="0"/>
              </a:rPr>
              <a:t>Sepap</a:t>
            </a:r>
            <a:r>
              <a:rPr lang="cs-CZ" dirty="0">
                <a:latin typeface="Arial Black" panose="020B0A04020102020204" pitchFamily="34" charset="0"/>
              </a:rPr>
              <a:t> – TIGO 1996 23.8.2019</a:t>
            </a:r>
          </a:p>
        </p:txBody>
      </p:sp>
      <p:pic>
        <p:nvPicPr>
          <p:cNvPr id="16" name="Obrázek 15">
            <a:extLst>
              <a:ext uri="{FF2B5EF4-FFF2-40B4-BE49-F238E27FC236}">
                <a16:creationId xmlns:a16="http://schemas.microsoft.com/office/drawing/2014/main" id="{3C55DFC1-925A-421B-A961-843E204DF388}"/>
              </a:ext>
            </a:extLst>
          </p:cNvPr>
          <p:cNvPicPr>
            <a:picLocks noChangeAspect="1"/>
          </p:cNvPicPr>
          <p:nvPr/>
        </p:nvPicPr>
        <p:blipFill>
          <a:blip r:embed="rId4"/>
          <a:stretch>
            <a:fillRect/>
          </a:stretch>
        </p:blipFill>
        <p:spPr>
          <a:xfrm>
            <a:off x="3179117" y="5907571"/>
            <a:ext cx="1217067" cy="1064102"/>
          </a:xfrm>
          <a:prstGeom prst="rect">
            <a:avLst/>
          </a:prstGeom>
        </p:spPr>
      </p:pic>
    </p:spTree>
    <p:extLst>
      <p:ext uri="{BB962C8B-B14F-4D97-AF65-F5344CB8AC3E}">
        <p14:creationId xmlns:p14="http://schemas.microsoft.com/office/powerpoint/2010/main" val="11261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12" name="TextovéPole 11"/>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37</a:t>
            </a:r>
          </a:p>
        </p:txBody>
      </p:sp>
      <p:sp>
        <p:nvSpPr>
          <p:cNvPr id="6" name="TextovéPole 5">
            <a:extLst>
              <a:ext uri="{FF2B5EF4-FFF2-40B4-BE49-F238E27FC236}">
                <a16:creationId xmlns:a16="http://schemas.microsoft.com/office/drawing/2014/main" id="{F040ACC4-20CD-41EB-9DAD-58FA09CB9B57}"/>
              </a:ext>
            </a:extLst>
          </p:cNvPr>
          <p:cNvSpPr txBox="1"/>
          <p:nvPr/>
        </p:nvSpPr>
        <p:spPr>
          <a:xfrm>
            <a:off x="216000" y="163116"/>
            <a:ext cx="4617731" cy="830997"/>
          </a:xfrm>
          <a:prstGeom prst="rect">
            <a:avLst/>
          </a:prstGeom>
          <a:solidFill>
            <a:srgbClr val="FFFF66"/>
          </a:solidFill>
          <a:ln w="57150">
            <a:solidFill>
              <a:srgbClr val="FF6699"/>
            </a:solidFill>
          </a:ln>
          <a:effectLst>
            <a:innerShdw blurRad="114300" dist="1130300">
              <a:schemeClr val="accent3">
                <a:lumMod val="95000"/>
              </a:schemeClr>
            </a:innerShdw>
            <a:softEdge rad="0"/>
          </a:effectLst>
        </p:spPr>
        <p:txBody>
          <a:bodyPr wrap="square" rtlCol="0">
            <a:spAutoFit/>
          </a:bodyPr>
          <a:lstStyle/>
          <a:p>
            <a:pPr algn="ctr"/>
            <a:r>
              <a:rPr lang="cs-CZ" sz="2400" dirty="0">
                <a:solidFill>
                  <a:srgbClr val="008000"/>
                </a:solidFill>
                <a:latin typeface="Segoe UI Black" panose="020B0A02040204020203" pitchFamily="34" charset="0"/>
                <a:ea typeface="Segoe UI Black" panose="020B0A02040204020203" pitchFamily="34" charset="0"/>
                <a:cs typeface="Segoe UI Black" panose="020B0A02040204020203" pitchFamily="34" charset="0"/>
              </a:rPr>
              <a:t>Venkovní program SK Štětí až do poloviny září</a:t>
            </a:r>
          </a:p>
        </p:txBody>
      </p:sp>
      <p:graphicFrame>
        <p:nvGraphicFramePr>
          <p:cNvPr id="7" name="Tabulka 6">
            <a:extLst>
              <a:ext uri="{FF2B5EF4-FFF2-40B4-BE49-F238E27FC236}">
                <a16:creationId xmlns:a16="http://schemas.microsoft.com/office/drawing/2014/main" id="{675EAF1F-7AFB-4EB0-8147-A1E90B1FE62A}"/>
              </a:ext>
            </a:extLst>
          </p:cNvPr>
          <p:cNvGraphicFramePr>
            <a:graphicFrameLocks noGrp="1"/>
          </p:cNvGraphicFramePr>
          <p:nvPr>
            <p:extLst>
              <p:ext uri="{D42A27DB-BD31-4B8C-83A1-F6EECF244321}">
                <p14:modId xmlns:p14="http://schemas.microsoft.com/office/powerpoint/2010/main" val="4288630343"/>
              </p:ext>
            </p:extLst>
          </p:nvPr>
        </p:nvGraphicFramePr>
        <p:xfrm>
          <a:off x="71988" y="1170234"/>
          <a:ext cx="4761748" cy="5629941"/>
        </p:xfrm>
        <a:graphic>
          <a:graphicData uri="http://schemas.openxmlformats.org/drawingml/2006/table">
            <a:tbl>
              <a:tblPr/>
              <a:tblGrid>
                <a:gridCol w="627784">
                  <a:extLst>
                    <a:ext uri="{9D8B030D-6E8A-4147-A177-3AD203B41FA5}">
                      <a16:colId xmlns:a16="http://schemas.microsoft.com/office/drawing/2014/main" val="491824954"/>
                    </a:ext>
                  </a:extLst>
                </a:gridCol>
                <a:gridCol w="715675">
                  <a:extLst>
                    <a:ext uri="{9D8B030D-6E8A-4147-A177-3AD203B41FA5}">
                      <a16:colId xmlns:a16="http://schemas.microsoft.com/office/drawing/2014/main" val="2097350038"/>
                    </a:ext>
                  </a:extLst>
                </a:gridCol>
                <a:gridCol w="602673">
                  <a:extLst>
                    <a:ext uri="{9D8B030D-6E8A-4147-A177-3AD203B41FA5}">
                      <a16:colId xmlns:a16="http://schemas.microsoft.com/office/drawing/2014/main" val="3549625186"/>
                    </a:ext>
                  </a:extLst>
                </a:gridCol>
                <a:gridCol w="1456461">
                  <a:extLst>
                    <a:ext uri="{9D8B030D-6E8A-4147-A177-3AD203B41FA5}">
                      <a16:colId xmlns:a16="http://schemas.microsoft.com/office/drawing/2014/main" val="412117952"/>
                    </a:ext>
                  </a:extLst>
                </a:gridCol>
                <a:gridCol w="539896">
                  <a:extLst>
                    <a:ext uri="{9D8B030D-6E8A-4147-A177-3AD203B41FA5}">
                      <a16:colId xmlns:a16="http://schemas.microsoft.com/office/drawing/2014/main" val="2510243391"/>
                    </a:ext>
                  </a:extLst>
                </a:gridCol>
                <a:gridCol w="819259">
                  <a:extLst>
                    <a:ext uri="{9D8B030D-6E8A-4147-A177-3AD203B41FA5}">
                      <a16:colId xmlns:a16="http://schemas.microsoft.com/office/drawing/2014/main" val="671329753"/>
                    </a:ext>
                  </a:extLst>
                </a:gridCol>
              </a:tblGrid>
              <a:tr h="578801">
                <a:tc>
                  <a:txBody>
                    <a:bodyPr/>
                    <a:lstStyle/>
                    <a:p>
                      <a:pPr algn="ctr" fontAlgn="ctr"/>
                      <a:r>
                        <a:rPr lang="cs-CZ" sz="1600" b="1" i="0" u="none" strike="noStrike" dirty="0">
                          <a:solidFill>
                            <a:srgbClr val="000000"/>
                          </a:solidFill>
                          <a:effectLst/>
                          <a:latin typeface="Berlin Sans FB Demi" panose="020E0802020502020306" pitchFamily="34" charset="0"/>
                        </a:rPr>
                        <a:t>Den</a:t>
                      </a:r>
                    </a:p>
                  </a:txBody>
                  <a:tcPr marL="7349" marR="7349" marT="7349"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effectLst/>
                          <a:latin typeface="Berlin Sans FB Demi" panose="020E0802020502020306" pitchFamily="34" charset="0"/>
                        </a:rPr>
                        <a:t>Datum</a:t>
                      </a:r>
                    </a:p>
                  </a:txBody>
                  <a:tcPr marL="7349" marR="7349" marT="7349"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effectLst/>
                          <a:latin typeface="Berlin Sans FB Demi" panose="020E0802020502020306" pitchFamily="34" charset="0"/>
                        </a:rPr>
                        <a:t>Čas</a:t>
                      </a:r>
                    </a:p>
                  </a:txBody>
                  <a:tcPr marL="7349" marR="7349" marT="7349"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effectLst/>
                          <a:latin typeface="Berlin Sans FB Demi" panose="020E0802020502020306" pitchFamily="34" charset="0"/>
                        </a:rPr>
                        <a:t>Soupeř</a:t>
                      </a:r>
                    </a:p>
                  </a:txBody>
                  <a:tcPr marL="7349" marR="7349" marT="7349"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effectLst/>
                          <a:latin typeface="Berlin Sans FB Demi" panose="020E0802020502020306" pitchFamily="34" charset="0"/>
                        </a:rPr>
                        <a:t>Kolo</a:t>
                      </a:r>
                    </a:p>
                  </a:txBody>
                  <a:tcPr marL="7349" marR="7349" marT="7349"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Berlin Sans FB Demi" panose="020E0802020502020306" pitchFamily="34" charset="0"/>
                        </a:rPr>
                        <a:t>Kategorie</a:t>
                      </a:r>
                    </a:p>
                  </a:txBody>
                  <a:tcPr marL="7349" marR="7349" marT="7349" marB="0" anchor="ctr">
                    <a:lnL>
                      <a:noFill/>
                    </a:lnL>
                    <a:lnR>
                      <a:noFill/>
                    </a:lnR>
                    <a:lnT>
                      <a:noFill/>
                    </a:lnT>
                    <a:lnB>
                      <a:noFill/>
                    </a:lnB>
                    <a:solidFill>
                      <a:srgbClr val="FFFF00"/>
                    </a:solidFill>
                  </a:tcPr>
                </a:tc>
                <a:extLst>
                  <a:ext uri="{0D108BD9-81ED-4DB2-BD59-A6C34878D82A}">
                    <a16:rowId xmlns:a16="http://schemas.microsoft.com/office/drawing/2014/main" val="875221061"/>
                  </a:ext>
                </a:extLst>
              </a:tr>
              <a:tr h="532123">
                <a:tc>
                  <a:txBody>
                    <a:bodyPr/>
                    <a:lstStyle/>
                    <a:p>
                      <a:pPr algn="ctr" fontAlgn="ctr"/>
                      <a:r>
                        <a:rPr lang="cs-CZ" sz="1050" b="1" i="0" u="none" strike="noStrike">
                          <a:solidFill>
                            <a:srgbClr val="000000"/>
                          </a:solidFill>
                          <a:effectLst/>
                          <a:latin typeface="Verdana Pro Black" panose="020B0A04030504040204" pitchFamily="34" charset="0"/>
                        </a:rPr>
                        <a:t>pátek</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30.08.</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17:30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SK Libotenice</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2</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Stará garda</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78877343"/>
                  </a:ext>
                </a:extLst>
              </a:tr>
              <a:tr h="415871">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31.08.</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17:00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SK Viktorie Kleneč</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2</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Dospělí B</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8631120"/>
                  </a:ext>
                </a:extLst>
              </a:tr>
              <a:tr h="489429">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31.08.</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10:00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TJ Sokol Hoštka</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1</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Mladší přípravka</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1964433896"/>
                  </a:ext>
                </a:extLst>
              </a:tr>
              <a:tr h="457439">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31.08.</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10:00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TJ FC Dubany</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2</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Starší žáci</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3406668603"/>
                  </a:ext>
                </a:extLst>
              </a:tr>
              <a:tr h="494781">
                <a:tc>
                  <a:txBody>
                    <a:bodyPr/>
                    <a:lstStyle/>
                    <a:p>
                      <a:pPr algn="ctr" fontAlgn="ctr"/>
                      <a:r>
                        <a:rPr lang="cs-CZ" sz="1050" b="1" i="0" u="none" strike="noStrike">
                          <a:solidFill>
                            <a:srgbClr val="000000"/>
                          </a:solidFill>
                          <a:effectLst/>
                          <a:latin typeface="Verdana Pro Black" panose="020B0A04030504040204" pitchFamily="34" charset="0"/>
                        </a:rPr>
                        <a:t>středa</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04.09.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17:00</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TJ Sokol Mšené Lázně</a:t>
                      </a:r>
                    </a:p>
                  </a:txBody>
                  <a:tcPr marL="7349" marR="7349" marT="7349" marB="0" anchor="ctr">
                    <a:lnL>
                      <a:noFill/>
                    </a:lnL>
                    <a:lnR>
                      <a:noFill/>
                    </a:lnR>
                    <a:lnT>
                      <a:noFill/>
                    </a:lnT>
                    <a:lnB>
                      <a:noFill/>
                    </a:lnB>
                    <a:solidFill>
                      <a:srgbClr val="C6E0B4"/>
                    </a:solidFill>
                  </a:tcPr>
                </a:tc>
                <a:tc>
                  <a:txBody>
                    <a:bodyPr/>
                    <a:lstStyle/>
                    <a:p>
                      <a:pPr algn="ctr" fontAlgn="ctr"/>
                      <a:r>
                        <a:rPr lang="cs-CZ" sz="800" b="1" i="0" u="none" strike="noStrike" dirty="0">
                          <a:solidFill>
                            <a:srgbClr val="000000"/>
                          </a:solidFill>
                          <a:effectLst/>
                          <a:latin typeface="Verdana Pro Black" panose="020B0A04030504040204" pitchFamily="34" charset="0"/>
                        </a:rPr>
                        <a:t>13</a:t>
                      </a:r>
                    </a:p>
                  </a:txBody>
                  <a:tcPr marL="7349" marR="7349" marT="7349" marB="0" anchor="ctr">
                    <a:lnL>
                      <a:noFill/>
                    </a:lnL>
                    <a:lnR>
                      <a:noFill/>
                    </a:lnR>
                    <a:lnT>
                      <a:noFill/>
                    </a:lnT>
                    <a:lnB>
                      <a:noFill/>
                    </a:lnB>
                    <a:solidFill>
                      <a:srgbClr val="C6E0B4"/>
                    </a:solidFill>
                  </a:tcPr>
                </a:tc>
                <a:tc>
                  <a:txBody>
                    <a:bodyPr/>
                    <a:lstStyle/>
                    <a:p>
                      <a:pPr algn="ctr" fontAlgn="ctr"/>
                      <a:r>
                        <a:rPr lang="cs-CZ" sz="900" b="1" i="0" u="none" strike="noStrike" dirty="0">
                          <a:solidFill>
                            <a:srgbClr val="000000"/>
                          </a:solidFill>
                          <a:effectLst/>
                          <a:latin typeface="Verdana Pro Black" panose="020B0A04030504040204" pitchFamily="34" charset="0"/>
                        </a:rPr>
                        <a:t>Starší žáci</a:t>
                      </a:r>
                    </a:p>
                  </a:txBody>
                  <a:tcPr marL="7349" marR="7349" marT="7349" marB="0" anchor="ctr">
                    <a:lnL>
                      <a:noFill/>
                    </a:lnL>
                    <a:lnR>
                      <a:noFill/>
                    </a:lnR>
                    <a:lnT>
                      <a:noFill/>
                    </a:lnT>
                    <a:lnB>
                      <a:noFill/>
                    </a:lnB>
                    <a:solidFill>
                      <a:srgbClr val="C6E0B4"/>
                    </a:solidFill>
                  </a:tcPr>
                </a:tc>
                <a:extLst>
                  <a:ext uri="{0D108BD9-81ED-4DB2-BD59-A6C34878D82A}">
                    <a16:rowId xmlns:a16="http://schemas.microsoft.com/office/drawing/2014/main" val="1459164159"/>
                  </a:ext>
                </a:extLst>
              </a:tr>
              <a:tr h="718832">
                <a:tc>
                  <a:txBody>
                    <a:bodyPr/>
                    <a:lstStyle/>
                    <a:p>
                      <a:pPr algn="ctr" fontAlgn="ctr"/>
                      <a:r>
                        <a:rPr lang="cs-CZ" sz="1050" b="1" i="0" u="none" strike="noStrike">
                          <a:solidFill>
                            <a:srgbClr val="000000"/>
                          </a:solidFill>
                          <a:effectLst/>
                          <a:latin typeface="Verdana Pro Black" panose="020B0A04030504040204" pitchFamily="34" charset="0"/>
                        </a:rPr>
                        <a:t>neděle</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08.09.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10:00</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TJ Sokol Mšené lázně</a:t>
                      </a:r>
                    </a:p>
                  </a:txBody>
                  <a:tcPr marL="7349" marR="7349" marT="7349" marB="0" anchor="ctr">
                    <a:lnL>
                      <a:noFill/>
                    </a:lnL>
                    <a:lnR>
                      <a:noFill/>
                    </a:lnR>
                    <a:lnT>
                      <a:noFill/>
                    </a:lnT>
                    <a:lnB>
                      <a:noFill/>
                    </a:lnB>
                    <a:solidFill>
                      <a:srgbClr val="C6E0B4"/>
                    </a:solidFill>
                  </a:tcPr>
                </a:tc>
                <a:tc>
                  <a:txBody>
                    <a:bodyPr/>
                    <a:lstStyle/>
                    <a:p>
                      <a:pPr algn="ctr" fontAlgn="ctr"/>
                      <a:r>
                        <a:rPr lang="cs-CZ" sz="800" b="1" i="0" u="none" strike="noStrike" dirty="0">
                          <a:solidFill>
                            <a:srgbClr val="000000"/>
                          </a:solidFill>
                          <a:effectLst/>
                          <a:latin typeface="Verdana Pro Black" panose="020B0A04030504040204" pitchFamily="34" charset="0"/>
                        </a:rPr>
                        <a:t>2</a:t>
                      </a:r>
                    </a:p>
                  </a:txBody>
                  <a:tcPr marL="7349" marR="7349" marT="7349" marB="0" anchor="ctr">
                    <a:lnL>
                      <a:noFill/>
                    </a:lnL>
                    <a:lnR>
                      <a:noFill/>
                    </a:lnR>
                    <a:lnT>
                      <a:noFill/>
                    </a:lnT>
                    <a:lnB>
                      <a:noFill/>
                    </a:lnB>
                    <a:solidFill>
                      <a:srgbClr val="C6E0B4"/>
                    </a:solidFill>
                  </a:tcPr>
                </a:tc>
                <a:tc>
                  <a:txBody>
                    <a:bodyPr/>
                    <a:lstStyle/>
                    <a:p>
                      <a:pPr algn="ctr" fontAlgn="ctr"/>
                      <a:r>
                        <a:rPr lang="cs-CZ" sz="900" b="1" i="0" u="none" strike="noStrike" dirty="0">
                          <a:solidFill>
                            <a:srgbClr val="000000"/>
                          </a:solidFill>
                          <a:effectLst/>
                          <a:latin typeface="Verdana Pro Black" panose="020B0A04030504040204" pitchFamily="34" charset="0"/>
                        </a:rPr>
                        <a:t>Starší přípravka</a:t>
                      </a:r>
                    </a:p>
                  </a:txBody>
                  <a:tcPr marL="7349" marR="7349" marT="7349" marB="0" anchor="ctr">
                    <a:lnL>
                      <a:noFill/>
                    </a:lnL>
                    <a:lnR>
                      <a:noFill/>
                    </a:lnR>
                    <a:lnT>
                      <a:noFill/>
                    </a:lnT>
                    <a:lnB>
                      <a:noFill/>
                    </a:lnB>
                    <a:solidFill>
                      <a:srgbClr val="C6E0B4"/>
                    </a:solidFill>
                  </a:tcPr>
                </a:tc>
                <a:extLst>
                  <a:ext uri="{0D108BD9-81ED-4DB2-BD59-A6C34878D82A}">
                    <a16:rowId xmlns:a16="http://schemas.microsoft.com/office/drawing/2014/main" val="2364192508"/>
                  </a:ext>
                </a:extLst>
              </a:tr>
              <a:tr h="644148">
                <a:tc>
                  <a:txBody>
                    <a:bodyPr/>
                    <a:lstStyle/>
                    <a:p>
                      <a:pPr algn="ctr" fontAlgn="ctr"/>
                      <a:r>
                        <a:rPr lang="cs-CZ" sz="1050" b="1" i="0" u="none" strike="noStrike">
                          <a:solidFill>
                            <a:srgbClr val="000000"/>
                          </a:solidFill>
                          <a:effectLst/>
                          <a:latin typeface="Verdana Pro Black" panose="020B0A04030504040204" pitchFamily="34" charset="0"/>
                        </a:rPr>
                        <a:t>neděle</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08.09.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10:15</a:t>
                      </a:r>
                    </a:p>
                  </a:txBody>
                  <a:tcPr marL="7349" marR="7349" marT="7349" marB="0" anchor="ctr">
                    <a:lnL>
                      <a:noFill/>
                    </a:lnL>
                    <a:lnR>
                      <a:noFill/>
                    </a:lnR>
                    <a:lnT>
                      <a:noFill/>
                    </a:lnT>
                    <a:lnB>
                      <a:noFill/>
                    </a:lnB>
                    <a:solidFill>
                      <a:srgbClr val="C6E0B4"/>
                    </a:solidFill>
                  </a:tcPr>
                </a:tc>
                <a:tc>
                  <a:txBody>
                    <a:bodyPr/>
                    <a:lstStyle/>
                    <a:p>
                      <a:pPr algn="ctr" fontAlgn="ctr"/>
                      <a:r>
                        <a:rPr lang="cs-CZ" sz="1050" b="1" i="0" u="none" strike="noStrike">
                          <a:solidFill>
                            <a:srgbClr val="000000"/>
                          </a:solidFill>
                          <a:effectLst/>
                          <a:latin typeface="Verdana Pro Black" panose="020B0A04030504040204" pitchFamily="34" charset="0"/>
                        </a:rPr>
                        <a:t>FK Meteor Praha </a:t>
                      </a:r>
                    </a:p>
                  </a:txBody>
                  <a:tcPr marL="7349" marR="7349" marT="7349" marB="0" anchor="ctr">
                    <a:lnL>
                      <a:noFill/>
                    </a:lnL>
                    <a:lnR>
                      <a:noFill/>
                    </a:lnR>
                    <a:lnT>
                      <a:noFill/>
                    </a:lnT>
                    <a:lnB>
                      <a:noFill/>
                    </a:lnB>
                    <a:solidFill>
                      <a:srgbClr val="C6E0B4"/>
                    </a:solidFill>
                  </a:tcPr>
                </a:tc>
                <a:tc>
                  <a:txBody>
                    <a:bodyPr/>
                    <a:lstStyle/>
                    <a:p>
                      <a:pPr algn="ctr" fontAlgn="ctr"/>
                      <a:r>
                        <a:rPr lang="cs-CZ" sz="800" b="1" i="0" u="none" strike="noStrike" dirty="0">
                          <a:solidFill>
                            <a:srgbClr val="000000"/>
                          </a:solidFill>
                          <a:effectLst/>
                          <a:latin typeface="Verdana Pro Black" panose="020B0A04030504040204" pitchFamily="34" charset="0"/>
                        </a:rPr>
                        <a:t>5</a:t>
                      </a:r>
                    </a:p>
                  </a:txBody>
                  <a:tcPr marL="7349" marR="7349" marT="7349" marB="0" anchor="ctr">
                    <a:lnL>
                      <a:noFill/>
                    </a:lnL>
                    <a:lnR>
                      <a:noFill/>
                    </a:lnR>
                    <a:lnT>
                      <a:noFill/>
                    </a:lnT>
                    <a:lnB>
                      <a:noFill/>
                    </a:lnB>
                    <a:solidFill>
                      <a:srgbClr val="C6E0B4"/>
                    </a:solidFill>
                  </a:tcPr>
                </a:tc>
                <a:tc>
                  <a:txBody>
                    <a:bodyPr/>
                    <a:lstStyle/>
                    <a:p>
                      <a:pPr algn="ctr" fontAlgn="ctr"/>
                      <a:r>
                        <a:rPr lang="cs-CZ" sz="900" b="1" i="0" u="none" strike="noStrike" dirty="0">
                          <a:solidFill>
                            <a:srgbClr val="000000"/>
                          </a:solidFill>
                          <a:effectLst/>
                          <a:latin typeface="Verdana Pro Black" panose="020B0A04030504040204" pitchFamily="34" charset="0"/>
                        </a:rPr>
                        <a:t>Dospělí</a:t>
                      </a:r>
                    </a:p>
                    <a:p>
                      <a:pPr algn="ctr" fontAlgn="ctr"/>
                      <a:r>
                        <a:rPr lang="cs-CZ" sz="900" b="1" i="0" u="none" strike="noStrike" dirty="0">
                          <a:solidFill>
                            <a:srgbClr val="000000"/>
                          </a:solidFill>
                          <a:effectLst/>
                          <a:latin typeface="Verdana Pro Black" panose="020B0A04030504040204" pitchFamily="34" charset="0"/>
                        </a:rPr>
                        <a:t>Odjezd 7:45</a:t>
                      </a:r>
                    </a:p>
                  </a:txBody>
                  <a:tcPr marL="7349" marR="7349" marT="7349" marB="0" anchor="ctr">
                    <a:lnL>
                      <a:noFill/>
                    </a:lnL>
                    <a:lnR>
                      <a:noFill/>
                    </a:lnR>
                    <a:lnT>
                      <a:noFill/>
                    </a:lnT>
                    <a:lnB>
                      <a:noFill/>
                    </a:lnB>
                    <a:solidFill>
                      <a:srgbClr val="C6E0B4"/>
                    </a:solidFill>
                  </a:tcPr>
                </a:tc>
                <a:extLst>
                  <a:ext uri="{0D108BD9-81ED-4DB2-BD59-A6C34878D82A}">
                    <a16:rowId xmlns:a16="http://schemas.microsoft.com/office/drawing/2014/main" val="386931633"/>
                  </a:ext>
                </a:extLst>
              </a:tr>
              <a:tr h="466775">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14.09.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10:00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TJ Sokol Hoštka</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4</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Starší žáci</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3511136847"/>
                  </a:ext>
                </a:extLst>
              </a:tr>
              <a:tr h="415871">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14.09.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10:00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TJ Dynamo Podlusky</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3</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Mladší přípravka</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994878285"/>
                  </a:ext>
                </a:extLst>
              </a:tr>
              <a:tr h="415871">
                <a:tc>
                  <a:txBody>
                    <a:bodyPr/>
                    <a:lstStyle/>
                    <a:p>
                      <a:pPr algn="ctr" fontAlgn="ctr"/>
                      <a:r>
                        <a:rPr lang="cs-CZ" sz="1050" b="1" i="0" u="none" strike="noStrike">
                          <a:solidFill>
                            <a:srgbClr val="000000"/>
                          </a:solidFill>
                          <a:effectLst/>
                          <a:latin typeface="Verdana Pro Black" panose="020B0A04030504040204" pitchFamily="34" charset="0"/>
                        </a:rPr>
                        <a:t>sobota</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14.09.</a:t>
                      </a:r>
                    </a:p>
                    <a:p>
                      <a:pPr algn="ctr" fontAlgn="ctr"/>
                      <a:r>
                        <a:rPr lang="cs-CZ" sz="1050" b="1" i="0" u="none" strike="noStrike" dirty="0">
                          <a:solidFill>
                            <a:srgbClr val="000000"/>
                          </a:solidFill>
                          <a:effectLst/>
                          <a:latin typeface="Verdana Pro Black" panose="020B0A04030504040204" pitchFamily="34" charset="0"/>
                        </a:rPr>
                        <a:t>2019</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a:solidFill>
                            <a:srgbClr val="000000"/>
                          </a:solidFill>
                          <a:effectLst/>
                          <a:latin typeface="Verdana Pro Black" panose="020B0A04030504040204" pitchFamily="34" charset="0"/>
                        </a:rPr>
                        <a:t>17:00</a:t>
                      </a:r>
                    </a:p>
                  </a:txBody>
                  <a:tcPr marL="7349" marR="7349" marT="7349" marB="0" anchor="ctr">
                    <a:lnL>
                      <a:noFill/>
                    </a:lnL>
                    <a:lnR>
                      <a:noFill/>
                    </a:lnR>
                    <a:lnT>
                      <a:noFill/>
                    </a:lnT>
                    <a:lnB>
                      <a:noFill/>
                    </a:lnB>
                    <a:solidFill>
                      <a:srgbClr val="66FFFF"/>
                    </a:solidFill>
                  </a:tcPr>
                </a:tc>
                <a:tc>
                  <a:txBody>
                    <a:bodyPr/>
                    <a:lstStyle/>
                    <a:p>
                      <a:pPr algn="ctr" fontAlgn="ctr"/>
                      <a:r>
                        <a:rPr lang="cs-CZ" sz="1050" b="1" i="0" u="none" strike="noStrike" dirty="0">
                          <a:solidFill>
                            <a:srgbClr val="000000"/>
                          </a:solidFill>
                          <a:effectLst/>
                          <a:latin typeface="Verdana Pro Black" panose="020B0A04030504040204" pitchFamily="34" charset="0"/>
                        </a:rPr>
                        <a:t>TJ Sokol Hoštka</a:t>
                      </a:r>
                    </a:p>
                  </a:txBody>
                  <a:tcPr marL="7349" marR="7349" marT="7349" marB="0" anchor="ctr">
                    <a:lnL>
                      <a:noFill/>
                    </a:lnL>
                    <a:lnR>
                      <a:noFill/>
                    </a:lnR>
                    <a:lnT>
                      <a:noFill/>
                    </a:lnT>
                    <a:lnB>
                      <a:noFill/>
                    </a:lnB>
                    <a:solidFill>
                      <a:srgbClr val="66FFFF"/>
                    </a:solidFill>
                  </a:tcPr>
                </a:tc>
                <a:tc>
                  <a:txBody>
                    <a:bodyPr/>
                    <a:lstStyle/>
                    <a:p>
                      <a:pPr algn="ctr" fontAlgn="ctr"/>
                      <a:r>
                        <a:rPr lang="cs-CZ" sz="800" b="1" i="0" u="none" strike="noStrike" dirty="0">
                          <a:solidFill>
                            <a:srgbClr val="000000"/>
                          </a:solidFill>
                          <a:effectLst/>
                          <a:latin typeface="Verdana Pro Black" panose="020B0A04030504040204" pitchFamily="34" charset="0"/>
                        </a:rPr>
                        <a:t>4</a:t>
                      </a:r>
                    </a:p>
                  </a:txBody>
                  <a:tcPr marL="7349" marR="7349" marT="7349" marB="0" anchor="ctr">
                    <a:lnL>
                      <a:noFill/>
                    </a:lnL>
                    <a:lnR>
                      <a:noFill/>
                    </a:lnR>
                    <a:lnT>
                      <a:noFill/>
                    </a:lnT>
                    <a:lnB>
                      <a:noFill/>
                    </a:lnB>
                    <a:solidFill>
                      <a:srgbClr val="66FFFF"/>
                    </a:solidFill>
                  </a:tcPr>
                </a:tc>
                <a:tc>
                  <a:txBody>
                    <a:bodyPr/>
                    <a:lstStyle/>
                    <a:p>
                      <a:pPr algn="ctr" fontAlgn="ctr"/>
                      <a:r>
                        <a:rPr lang="cs-CZ" sz="900" b="1" i="0" u="none" strike="noStrike" dirty="0">
                          <a:solidFill>
                            <a:srgbClr val="000000"/>
                          </a:solidFill>
                          <a:effectLst/>
                          <a:latin typeface="Verdana Pro Black" panose="020B0A04030504040204" pitchFamily="34" charset="0"/>
                        </a:rPr>
                        <a:t>Dospělí B</a:t>
                      </a:r>
                    </a:p>
                  </a:txBody>
                  <a:tcPr marL="7349" marR="7349" marT="7349" marB="0" anchor="ctr">
                    <a:lnL>
                      <a:noFill/>
                    </a:lnL>
                    <a:lnR>
                      <a:noFill/>
                    </a:lnR>
                    <a:lnT>
                      <a:noFill/>
                    </a:lnT>
                    <a:lnB>
                      <a:noFill/>
                    </a:lnB>
                    <a:solidFill>
                      <a:srgbClr val="66FFFF"/>
                    </a:solidFill>
                  </a:tcPr>
                </a:tc>
                <a:extLst>
                  <a:ext uri="{0D108BD9-81ED-4DB2-BD59-A6C34878D82A}">
                    <a16:rowId xmlns:a16="http://schemas.microsoft.com/office/drawing/2014/main" val="685305458"/>
                  </a:ext>
                </a:extLst>
              </a:tr>
            </a:tbl>
          </a:graphicData>
        </a:graphic>
      </p:graphicFrame>
      <p:sp>
        <p:nvSpPr>
          <p:cNvPr id="8" name="Obdélník 7">
            <a:extLst>
              <a:ext uri="{FF2B5EF4-FFF2-40B4-BE49-F238E27FC236}">
                <a16:creationId xmlns:a16="http://schemas.microsoft.com/office/drawing/2014/main" id="{71F6DD8A-B598-4AF2-A62E-E55142D83804}"/>
              </a:ext>
            </a:extLst>
          </p:cNvPr>
          <p:cNvSpPr/>
          <p:nvPr/>
        </p:nvSpPr>
        <p:spPr>
          <a:xfrm>
            <a:off x="5446446" y="2557827"/>
            <a:ext cx="4680520" cy="4381199"/>
          </a:xfrm>
          <a:prstGeom prst="rect">
            <a:avLst/>
          </a:prstGeom>
        </p:spPr>
        <p:txBody>
          <a:bodyPr wrap="square">
            <a:spAutoFit/>
          </a:bodyPr>
          <a:lstStyle/>
          <a:p>
            <a:pPr>
              <a:lnSpc>
                <a:spcPct val="107000"/>
              </a:lnSpc>
              <a:spcAft>
                <a:spcPts val="0"/>
              </a:spcAft>
            </a:pPr>
            <a:r>
              <a:rPr lang="cs-CZ" sz="2000" dirty="0" err="1">
                <a:solidFill>
                  <a:srgbClr val="000099"/>
                </a:solidFill>
                <a:highlight>
                  <a:srgbClr val="D3D3D3"/>
                </a:highlight>
                <a:latin typeface="Arial Black" panose="020B0A04020102020204" pitchFamily="34" charset="0"/>
                <a:ea typeface="Calibri" panose="020F0502020204030204" pitchFamily="34" charset="0"/>
                <a:cs typeface="Arial" panose="020B0604020202020204" pitchFamily="34" charset="0"/>
              </a:rPr>
              <a:t>Sepap</a:t>
            </a:r>
            <a:r>
              <a:rPr lang="cs-CZ" sz="2000" dirty="0">
                <a:solidFill>
                  <a:srgbClr val="000099"/>
                </a:solidFill>
                <a:highlight>
                  <a:srgbClr val="D3D3D3"/>
                </a:highlight>
                <a:latin typeface="Arial Black" panose="020B0A04020102020204" pitchFamily="34" charset="0"/>
                <a:ea typeface="Calibri" panose="020F0502020204030204" pitchFamily="34" charset="0"/>
                <a:cs typeface="Arial" panose="020B0604020202020204" pitchFamily="34" charset="0"/>
              </a:rPr>
              <a:t> Štětí - TIGO 1996</a:t>
            </a:r>
            <a:endParaRPr lang="cs-CZ"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sz="2000" dirty="0">
                <a:solidFill>
                  <a:srgbClr val="000099"/>
                </a:solidFill>
                <a:highlight>
                  <a:srgbClr val="D3D3D3"/>
                </a:highlight>
                <a:latin typeface="Arial Black" panose="020B0A04020102020204" pitchFamily="34" charset="0"/>
                <a:ea typeface="Calibri" panose="020F0502020204030204" pitchFamily="34" charset="0"/>
                <a:cs typeface="Arial" panose="020B0604020202020204" pitchFamily="34" charset="0"/>
              </a:rPr>
              <a:t>2:0(1:0)    1. kolo   23.8.2019</a:t>
            </a:r>
            <a:endParaRPr lang="cs-CZ"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I letos se bude v pátek odpoledne chodit na hřiště ve Štětí na utkání staré gardy </a:t>
            </a:r>
            <a:r>
              <a:rPr lang="cs-CZ" sz="1050" b="0" dirty="0" err="1">
                <a:latin typeface="Arial" panose="020B0604020202020204" pitchFamily="34" charset="0"/>
                <a:ea typeface="Calibri" panose="020F0502020204030204" pitchFamily="34" charset="0"/>
                <a:cs typeface="Arial" panose="020B0604020202020204" pitchFamily="34" charset="0"/>
              </a:rPr>
              <a:t>Sepapu</a:t>
            </a:r>
            <a:r>
              <a:rPr lang="cs-CZ" sz="1050" b="0" dirty="0">
                <a:latin typeface="Arial" panose="020B0604020202020204" pitchFamily="34" charset="0"/>
                <a:ea typeface="Calibri" panose="020F0502020204030204" pitchFamily="34" charset="0"/>
                <a:cs typeface="Arial" panose="020B0604020202020204" pitchFamily="34" charset="0"/>
              </a:rPr>
              <a:t>. Hrát se bude opět okresní přebor. Diváci mají příležitost chodit sledovat fotbalové umění veteránu ze Štětí, ale i jeho okolí, kteří jak se sami můžete přesvědčit, nic ze své fotbalové ekvilibristiky nezapomněli. A jména jsou mezi nimi slavná, stačí se podívat na sestavu. Hned v úvodním kole se utkaly s výjimkou Žitenic nejlepší týmy minulého ročníku. Naše mužstvo skončilo na 2. místě a soupeř TIGO obsadil místo 2. Hned v samotném úvodu jsme mohli zaznamenat premiérovou branku sezóny, ale zůstalo jen u přání. Stejně tak v 9. minutě, když šel sám na Miloše </a:t>
            </a:r>
            <a:r>
              <a:rPr lang="cs-CZ" sz="1050" b="0" dirty="0" err="1">
                <a:latin typeface="Arial" panose="020B0604020202020204" pitchFamily="34" charset="0"/>
                <a:ea typeface="Calibri" panose="020F0502020204030204" pitchFamily="34" charset="0"/>
                <a:cs typeface="Arial" panose="020B0604020202020204" pitchFamily="34" charset="0"/>
              </a:rPr>
              <a:t>Fádlera</a:t>
            </a:r>
            <a:r>
              <a:rPr lang="cs-CZ" sz="1050" b="0" dirty="0">
                <a:latin typeface="Arial" panose="020B0604020202020204" pitchFamily="34" charset="0"/>
                <a:ea typeface="Calibri" panose="020F0502020204030204" pitchFamily="34" charset="0"/>
                <a:cs typeface="Arial" panose="020B0604020202020204" pitchFamily="34" charset="0"/>
              </a:rPr>
              <a:t> také Miloš,  Vála, ale ten předvedl , že pro nás dnes bude velkou překážkou. Když Miloš Vála neuspěl, jako střelec, tak se ve 12. minutě pasoval do role asistenta, před brankou </a:t>
            </a:r>
            <a:r>
              <a:rPr lang="cs-CZ" sz="1050" b="0" dirty="0" err="1">
                <a:latin typeface="Arial" panose="020B0604020202020204" pitchFamily="34" charset="0"/>
                <a:ea typeface="Calibri" panose="020F0502020204030204" pitchFamily="34" charset="0"/>
                <a:cs typeface="Arial" panose="020B0604020202020204" pitchFamily="34" charset="0"/>
              </a:rPr>
              <a:t>naček</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navrátilc</a:t>
            </a:r>
            <a:r>
              <a:rPr lang="cs-CZ" sz="1050" b="0" dirty="0">
                <a:latin typeface="Arial" panose="020B0604020202020204" pitchFamily="34" charset="0"/>
                <a:ea typeface="Calibri" panose="020F0502020204030204" pitchFamily="34" charset="0"/>
                <a:cs typeface="Arial" panose="020B0604020202020204" pitchFamily="34" charset="0"/>
              </a:rPr>
              <a:t> z druhé poloviny zeměkoule Jana Čermáka, ale i ten ztroskotal na zákroku brankáře. Miloš Vála byl v úvodu na hřišti nejvíc. Bohužel ale všechny jako stoprocentní </a:t>
            </a:r>
            <a:r>
              <a:rPr lang="cs-CZ" sz="1050" b="0" dirty="0" err="1">
                <a:latin typeface="Arial" panose="020B0604020202020204" pitchFamily="34" charset="0"/>
                <a:ea typeface="Calibri" panose="020F0502020204030204" pitchFamily="34" charset="0"/>
                <a:cs typeface="Arial" panose="020B0604020202020204" pitchFamily="34" charset="0"/>
              </a:rPr>
              <a:t>gólovky</a:t>
            </a:r>
            <a:r>
              <a:rPr lang="cs-CZ" sz="1050" b="0" dirty="0">
                <a:latin typeface="Arial" panose="020B0604020202020204" pitchFamily="34" charset="0"/>
                <a:ea typeface="Calibri" panose="020F0502020204030204" pitchFamily="34" charset="0"/>
                <a:cs typeface="Arial" panose="020B0604020202020204" pitchFamily="34" charset="0"/>
              </a:rPr>
              <a:t> skončily neúspěšně. I když zase úplně tak pravda to není, V 19. minutě se krásným individuálním průnikem přes obránce představil novic v naší sestavě Tomáš </a:t>
            </a:r>
            <a:r>
              <a:rPr lang="cs-CZ" sz="1050" b="0" dirty="0" err="1">
                <a:latin typeface="Arial" panose="020B0604020202020204" pitchFamily="34" charset="0"/>
                <a:ea typeface="Calibri" panose="020F0502020204030204" pitchFamily="34" charset="0"/>
                <a:cs typeface="Arial" panose="020B0604020202020204" pitchFamily="34" charset="0"/>
              </a:rPr>
              <a:t>Flodr</a:t>
            </a:r>
            <a:r>
              <a:rPr lang="cs-CZ" sz="1050" b="0" dirty="0">
                <a:latin typeface="Arial" panose="020B0604020202020204" pitchFamily="34" charset="0"/>
                <a:ea typeface="Calibri" panose="020F0502020204030204" pitchFamily="34" charset="0"/>
                <a:cs typeface="Arial" panose="020B0604020202020204" pitchFamily="34" charset="0"/>
              </a:rPr>
              <a:t> a po jehož přihrávce, jak to komentoval místní rozhlas, nešlo z kopačky Miloše Vály brankovou konstrukci netrefit. Hosté první střelu na naši branku vyslali až ve 27. minutě z nohy Patrika Vandy. Blízko úspěchu byl po půlhodině Tomáš Burda, kterému se na hranici velkého vápna</a:t>
            </a:r>
            <a:endParaRPr lang="cs-CZ" sz="105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45A9234C-8890-4B0C-83D4-AB566D24EA81}"/>
              </a:ext>
            </a:extLst>
          </p:cNvPr>
          <p:cNvSpPr txBox="1"/>
          <p:nvPr/>
        </p:nvSpPr>
        <p:spPr>
          <a:xfrm>
            <a:off x="5414812" y="105380"/>
            <a:ext cx="4680520" cy="2308324"/>
          </a:xfrm>
          <a:prstGeom prst="rect">
            <a:avLst/>
          </a:prstGeom>
          <a:blipFill>
            <a:blip r:embed="rId2"/>
            <a:stretch>
              <a:fillRect/>
            </a:stretch>
          </a:blipFill>
          <a:effectLst>
            <a:glow rad="101600">
              <a:srgbClr val="FFFF66">
                <a:alpha val="40000"/>
              </a:srgbClr>
            </a:glow>
            <a:softEdge rad="241300"/>
          </a:effectLst>
        </p:spPr>
        <p:txBody>
          <a:bodyPr wrap="square" rtlCol="0">
            <a:spAutoFit/>
          </a:bodyPr>
          <a:lstStyle/>
          <a:p>
            <a:pPr algn="ctr"/>
            <a:r>
              <a:rPr lang="cs-CZ" sz="2400" dirty="0" err="1">
                <a:solidFill>
                  <a:srgbClr val="0066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Šlagr</a:t>
            </a:r>
            <a:r>
              <a:rPr lang="cs-CZ" sz="2400" dirty="0">
                <a:solidFill>
                  <a:srgbClr val="0066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1. kola okresního přeboru staré gardy. Druhý tým loňského pořadí okresního přeboru </a:t>
            </a:r>
            <a:r>
              <a:rPr lang="cs-CZ" sz="2400" dirty="0" err="1">
                <a:solidFill>
                  <a:srgbClr val="0066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Sepap</a:t>
            </a:r>
            <a:r>
              <a:rPr lang="cs-CZ" sz="2400" dirty="0">
                <a:solidFill>
                  <a:srgbClr val="0066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Štětí zdolal třetí celek v pořadí TIGO 1996</a:t>
            </a:r>
          </a:p>
        </p:txBody>
      </p:sp>
      <p:pic>
        <p:nvPicPr>
          <p:cNvPr id="10" name="Obrázek 9">
            <a:extLst>
              <a:ext uri="{FF2B5EF4-FFF2-40B4-BE49-F238E27FC236}">
                <a16:creationId xmlns:a16="http://schemas.microsoft.com/office/drawing/2014/main" id="{9C8FF135-61F0-410D-B341-45229B761658}"/>
              </a:ext>
            </a:extLst>
          </p:cNvPr>
          <p:cNvPicPr>
            <a:picLocks noChangeAspect="1"/>
          </p:cNvPicPr>
          <p:nvPr/>
        </p:nvPicPr>
        <p:blipFill>
          <a:blip r:embed="rId3"/>
          <a:stretch>
            <a:fillRect/>
          </a:stretch>
        </p:blipFill>
        <p:spPr>
          <a:xfrm>
            <a:off x="9494948" y="2550133"/>
            <a:ext cx="658567" cy="648072"/>
          </a:xfrm>
          <a:prstGeom prst="rect">
            <a:avLst/>
          </a:prstGeom>
        </p:spPr>
      </p:pic>
    </p:spTree>
    <p:extLst>
      <p:ext uri="{BB962C8B-B14F-4D97-AF65-F5344CB8AC3E}">
        <p14:creationId xmlns:p14="http://schemas.microsoft.com/office/powerpoint/2010/main" val="387009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36</a:t>
            </a:r>
          </a:p>
        </p:txBody>
      </p:sp>
      <p:sp>
        <p:nvSpPr>
          <p:cNvPr id="11" name="TextovéPole 10"/>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cxnSp>
        <p:nvCxnSpPr>
          <p:cNvPr id="6" name="Přímá spojnice se šipkou 5"/>
          <p:cNvCxnSpPr/>
          <p:nvPr/>
        </p:nvCxnSpPr>
        <p:spPr bwMode="auto">
          <a:xfrm>
            <a:off x="8568928" y="7147892"/>
            <a:ext cx="1368152"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2" name="Obdélník 1"/>
          <p:cNvSpPr/>
          <p:nvPr/>
        </p:nvSpPr>
        <p:spPr>
          <a:xfrm>
            <a:off x="5400576" y="2611388"/>
            <a:ext cx="4752529" cy="4307589"/>
          </a:xfrm>
          <a:prstGeom prst="rect">
            <a:avLst/>
          </a:prstGeom>
        </p:spPr>
        <p:txBody>
          <a:bodyPr wrap="square">
            <a:spAutoFit/>
          </a:bodyPr>
          <a:lstStyle/>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SK Český Brod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Times New Roman" panose="02020603050405020304" pitchFamily="18" charset="0"/>
              </a:rPr>
              <a:t>3:2(3:2)      3. kolo  24.8.2019</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Do Českého Brodu k 3. zápasu sezóny jsme jeli s nula body ve sbírce a naopak domácí mužstvo zase nastupovalo s plným ziskem 6 bodů. Před týdnem zvítězilo ve Slaném 1:0. Tím byly karty rozdány a s těmi, co jsme měli v ruce my, jsme mohli jenom překvapit. Vzpomeneme-li však na naše poslední utkání z před týdne doma s Rakovníkem, kdy jsme ve 14. minutě prohrávali 2:0, tak teď to bylo ještě horší. Už v 9. minutě jsme prohrávali 2:0. V 1. minutě jsme po volném přímém kopu míč ještě dokázali odpravit do bezpečného pásma, ale v 7. minutě už jsme ve středu hřiště v osobním souboji propadli. Roman Herzán získal rychlost a dostal se až do pokutového území k úspěšnému zakončení na 1:0 pro domácí tým. Jakub Pícha a hned po rozehrávce vypálil z dobrých 22 metrů a mladík v brance domácích Roman Přibyl musel zasahovat za cenu rohu. Uběhly však jen 2 minuty a Jiří Vacek ve snaze odvrátit míč do bezpečí ho trefil, tak nešťastně, že z toho byl druhý </a:t>
            </a:r>
            <a:r>
              <a:rPr lang="cs-CZ" sz="1000" b="0" dirty="0" err="1">
                <a:latin typeface="Arial" panose="020B0604020202020204" pitchFamily="34" charset="0"/>
                <a:ea typeface="Calibri" panose="020F0502020204030204" pitchFamily="34" charset="0"/>
                <a:cs typeface="Arial" panose="020B0604020202020204" pitchFamily="34" charset="0"/>
              </a:rPr>
              <a:t>knockout</a:t>
            </a:r>
            <a:r>
              <a:rPr lang="cs-CZ" sz="1000" b="0" dirty="0">
                <a:latin typeface="Arial" panose="020B0604020202020204" pitchFamily="34" charset="0"/>
                <a:ea typeface="Calibri" panose="020F0502020204030204" pitchFamily="34" charset="0"/>
                <a:cs typeface="Arial" panose="020B0604020202020204" pitchFamily="34" charset="0"/>
              </a:rPr>
              <a:t>. Míče se totiž zmocnil Roman Herzán a svojí druhou brankou v utkání upravil už na 2:0. Pamětníci ihned připomněli, že při našem posledním utkání v Českém Brodě v divizi jsme zde prohráli 7:0 a nemuselo by být jinak ani dnes. Tentokrát jsme to ale nezabalili. David Mencl to zkusil v 15. minutě, ale překopl i ochrannou síť za brankou. Další šanci a to gólovou nám připravil domácí Vít Regner, který zahrál malou domů přímo k nohám Jiří Vokouna a ten už věděl, kam zamířit. Snížil na 1:2. Dostali ještě větší chuť do hry a vyrovnání začínalo viset na tenkém vlásku stále více. Centr Jiří Vokouna z volného přímého kopu doletěl až na hlavu Jiřího Vokouna a gólman měl hodně práce dostat míč na roh. V 19. minutě skončil po rohu ve</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ovéPole 4"/>
          <p:cNvSpPr txBox="1"/>
          <p:nvPr/>
        </p:nvSpPr>
        <p:spPr>
          <a:xfrm>
            <a:off x="5391357" y="163116"/>
            <a:ext cx="4680521" cy="2246769"/>
          </a:xfrm>
          <a:prstGeom prst="rect">
            <a:avLst/>
          </a:prstGeom>
          <a:solidFill>
            <a:srgbClr val="00FF99"/>
          </a:solidFill>
          <a:effectLst>
            <a:glow rad="101600">
              <a:srgbClr val="FFFF66">
                <a:alpha val="40000"/>
              </a:srgbClr>
            </a:glow>
            <a:softEdge rad="241300"/>
          </a:effectLst>
        </p:spPr>
        <p:txBody>
          <a:bodyPr wrap="square" rtlCol="0">
            <a:spAutoFit/>
          </a:bodyPr>
          <a:lstStyle/>
          <a:p>
            <a:pPr algn="ctr"/>
            <a:r>
              <a:rPr lang="cs-CZ" sz="2800" dirty="0">
                <a:gradFill>
                  <a:gsLst>
                    <a:gs pos="25000">
                      <a:srgbClr val="000099"/>
                    </a:gs>
                    <a:gs pos="63000">
                      <a:srgbClr val="FF6600"/>
                    </a:gs>
                  </a:gsLst>
                  <a:lin ang="5400000" scaled="1"/>
                </a:gradFill>
                <a:latin typeface="Berlin Sans FB Demi" panose="020E0802020502020306" pitchFamily="34" charset="0"/>
              </a:rPr>
              <a:t>Mužstvu dospělých chyběl na hřišti favorita, neporaženého týmu jeden gól k zisku nějakých těch bodů </a:t>
            </a:r>
          </a:p>
        </p:txBody>
      </p:sp>
      <p:graphicFrame>
        <p:nvGraphicFramePr>
          <p:cNvPr id="13" name="Tabulka 12">
            <a:extLst>
              <a:ext uri="{FF2B5EF4-FFF2-40B4-BE49-F238E27FC236}">
                <a16:creationId xmlns:a16="http://schemas.microsoft.com/office/drawing/2014/main" id="{B811F6FC-9366-43DD-B49E-47F811E3031F}"/>
              </a:ext>
            </a:extLst>
          </p:cNvPr>
          <p:cNvGraphicFramePr>
            <a:graphicFrameLocks noGrp="1"/>
          </p:cNvGraphicFramePr>
          <p:nvPr>
            <p:extLst>
              <p:ext uri="{D42A27DB-BD31-4B8C-83A1-F6EECF244321}">
                <p14:modId xmlns:p14="http://schemas.microsoft.com/office/powerpoint/2010/main" val="3541325392"/>
              </p:ext>
            </p:extLst>
          </p:nvPr>
        </p:nvGraphicFramePr>
        <p:xfrm>
          <a:off x="164985" y="163116"/>
          <a:ext cx="4617730" cy="6552726"/>
        </p:xfrm>
        <a:graphic>
          <a:graphicData uri="http://schemas.openxmlformats.org/drawingml/2006/table">
            <a:tbl>
              <a:tblPr/>
              <a:tblGrid>
                <a:gridCol w="1863138">
                  <a:extLst>
                    <a:ext uri="{9D8B030D-6E8A-4147-A177-3AD203B41FA5}">
                      <a16:colId xmlns:a16="http://schemas.microsoft.com/office/drawing/2014/main" val="1765708444"/>
                    </a:ext>
                  </a:extLst>
                </a:gridCol>
                <a:gridCol w="1453069">
                  <a:extLst>
                    <a:ext uri="{9D8B030D-6E8A-4147-A177-3AD203B41FA5}">
                      <a16:colId xmlns:a16="http://schemas.microsoft.com/office/drawing/2014/main" val="3726858339"/>
                    </a:ext>
                  </a:extLst>
                </a:gridCol>
                <a:gridCol w="1301523">
                  <a:extLst>
                    <a:ext uri="{9D8B030D-6E8A-4147-A177-3AD203B41FA5}">
                      <a16:colId xmlns:a16="http://schemas.microsoft.com/office/drawing/2014/main" val="1647136594"/>
                    </a:ext>
                  </a:extLst>
                </a:gridCol>
              </a:tblGrid>
              <a:tr h="249219">
                <a:tc gridSpan="3">
                  <a:txBody>
                    <a:bodyPr/>
                    <a:lstStyle/>
                    <a:p>
                      <a:pPr algn="ctr" fontAlgn="ctr"/>
                      <a:r>
                        <a:rPr lang="cs-CZ" sz="1000" b="1" i="0" u="none" strike="noStrike" dirty="0">
                          <a:solidFill>
                            <a:srgbClr val="000000"/>
                          </a:solidFill>
                          <a:effectLst/>
                          <a:latin typeface="Eras Bold ITC" panose="020B0907030504020204" pitchFamily="34" charset="0"/>
                        </a:rPr>
                        <a:t>13. kolo 2. hrané  III. Třídy dospělých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FFD966"/>
                      </a:fgClr>
                      <a:bgClr>
                        <a:srgbClr val="FFC000"/>
                      </a:bgClr>
                    </a:patt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1723402"/>
                  </a:ext>
                </a:extLst>
              </a:tr>
              <a:tr h="486571">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Sportovní klub Židovice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chemeClr val="accent6">
                              <a:lumMod val="75000"/>
                            </a:schemeClr>
                          </a:solidFill>
                          <a:effectLst/>
                          <a:latin typeface="Eras Bold ITC" panose="020B0907030504020204" pitchFamily="34" charset="0"/>
                        </a:rPr>
                        <a:t>TJ Sokol Mšené Lázně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chemeClr val="accent6">
                              <a:lumMod val="75000"/>
                            </a:schemeClr>
                          </a:solidFill>
                          <a:effectLst/>
                          <a:latin typeface="Eras Bold ITC" panose="020B0907030504020204" pitchFamily="34" charset="0"/>
                        </a:rPr>
                        <a:t>1:4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250752205"/>
                  </a:ext>
                </a:extLst>
              </a:tr>
              <a:tr h="486571">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Bříza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chemeClr val="accent6">
                              <a:lumMod val="75000"/>
                            </a:schemeClr>
                          </a:solidFill>
                          <a:effectLst/>
                          <a:latin typeface="Eras Bold ITC" panose="020B0907030504020204" pitchFamily="34" charset="0"/>
                        </a:rPr>
                        <a:t>TJ Podřipan Rovné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0:1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12813085"/>
                  </a:ext>
                </a:extLst>
              </a:tr>
              <a:tr h="249219">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BECHLÍN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Račice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0:1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34959496"/>
                  </a:ext>
                </a:extLst>
              </a:tr>
              <a:tr h="423323">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SK SAHARA Vědomice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SK Štětí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8:2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74100502"/>
                  </a:ext>
                </a:extLst>
              </a:tr>
              <a:tr h="249219">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POLEPY</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Hoštka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4:2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09823166"/>
                  </a:ext>
                </a:extLst>
              </a:tr>
              <a:tr h="486571">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SK Viktorie </a:t>
                      </a:r>
                      <a:r>
                        <a:rPr lang="cs-CZ" sz="1200" b="1" i="0" u="none" strike="noStrike" dirty="0" err="1">
                          <a:solidFill>
                            <a:schemeClr val="accent6">
                              <a:lumMod val="75000"/>
                            </a:schemeClr>
                          </a:solidFill>
                          <a:effectLst/>
                          <a:latin typeface="Eras Bold ITC" panose="020B0907030504020204" pitchFamily="34" charset="0"/>
                        </a:rPr>
                        <a:t>KleneČ</a:t>
                      </a:r>
                      <a:endParaRPr lang="cs-CZ" sz="1200" b="1" i="0" u="none" strike="noStrike" dirty="0">
                        <a:solidFill>
                          <a:schemeClr val="accent6">
                            <a:lumMod val="75000"/>
                          </a:schemeClr>
                        </a:solidFill>
                        <a:effectLst/>
                        <a:latin typeface="Eras Bold ITC" panose="020B0907030504020204" pitchFamily="34" charset="0"/>
                      </a:endParaRP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Lounky Chodouny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3:2 PK</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62433740"/>
                  </a:ext>
                </a:extLst>
              </a:tr>
              <a:tr h="630665">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Býčkovice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chemeClr val="accent6">
                              <a:lumMod val="75000"/>
                            </a:schemeClr>
                          </a:solidFill>
                          <a:effectLst/>
                          <a:latin typeface="Eras Bold ITC" panose="020B0907030504020204" pitchFamily="34" charset="0"/>
                        </a:rPr>
                        <a:t>TJ Sokol Straškov Vodochody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3:1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4355817"/>
                  </a:ext>
                </a:extLst>
              </a:tr>
              <a:tr h="249219">
                <a:tc gridSpan="3">
                  <a:txBody>
                    <a:bodyPr/>
                    <a:lstStyle/>
                    <a:p>
                      <a:pPr algn="ctr" fontAlgn="ctr"/>
                      <a:r>
                        <a:rPr lang="cs-CZ" sz="1050" b="1" i="0" u="none" strike="noStrike" dirty="0">
                          <a:solidFill>
                            <a:srgbClr val="000000"/>
                          </a:solidFill>
                          <a:effectLst/>
                          <a:latin typeface="Eras Bold ITC" panose="020B0907030504020204" pitchFamily="34" charset="0"/>
                        </a:rPr>
                        <a:t>1. kolo 2. hrané  III. Třídy dospělých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046312062"/>
                  </a:ext>
                </a:extLst>
              </a:tr>
              <a:tr h="423323">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Sportovní klub Židovice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BECHLÍN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2:4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794215683"/>
                  </a:ext>
                </a:extLst>
              </a:tr>
              <a:tr h="423323">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Hoštka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chemeClr val="accent6">
                              <a:lumMod val="75000"/>
                            </a:schemeClr>
                          </a:solidFill>
                          <a:effectLst/>
                          <a:latin typeface="Eras Bold ITC" panose="020B0907030504020204" pitchFamily="34" charset="0"/>
                        </a:rPr>
                        <a:t>SK Viktorie Kleneč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 4:1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5047079"/>
                  </a:ext>
                </a:extLst>
              </a:tr>
              <a:tr h="486571">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Račice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Býčkovice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3:2 PK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44220863"/>
                  </a:ext>
                </a:extLst>
              </a:tr>
              <a:tr h="249219">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SK Štětí B</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POLEPY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 1:4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66171408"/>
                  </a:ext>
                </a:extLst>
              </a:tr>
              <a:tr h="486571">
                <a:tc>
                  <a:txBody>
                    <a:bodyPr/>
                    <a:lstStyle/>
                    <a:p>
                      <a:pPr algn="ctr" fontAlgn="ctr"/>
                      <a:r>
                        <a:rPr lang="cs-CZ" sz="1200" b="1" i="0" u="none" strike="noStrike">
                          <a:solidFill>
                            <a:schemeClr val="accent6">
                              <a:lumMod val="75000"/>
                            </a:schemeClr>
                          </a:solidFill>
                          <a:effectLst/>
                          <a:latin typeface="Eras Bold ITC" panose="020B0907030504020204" pitchFamily="34" charset="0"/>
                        </a:rPr>
                        <a:t>TJ Podřipan Rovné B</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SK SAHARA Vědomice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 1:2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43656545"/>
                  </a:ext>
                </a:extLst>
              </a:tr>
              <a:tr h="486571">
                <a:tc>
                  <a:txBody>
                    <a:bodyPr/>
                    <a:lstStyle/>
                    <a:p>
                      <a:pPr algn="ctr" fontAlgn="ctr"/>
                      <a:r>
                        <a:rPr lang="cs-CZ" sz="1200" b="1" i="0" u="none" strike="noStrike">
                          <a:solidFill>
                            <a:schemeClr val="accent6">
                              <a:lumMod val="75000"/>
                            </a:schemeClr>
                          </a:solidFill>
                          <a:effectLst/>
                          <a:latin typeface="Eras Bold ITC" panose="020B0907030504020204" pitchFamily="34" charset="0"/>
                        </a:rPr>
                        <a:t>TJ Sokol Straškov Vodochody</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Bříza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2:1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45179548"/>
                  </a:ext>
                </a:extLst>
              </a:tr>
              <a:tr h="486571">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FK Lounky Chodouny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TJ Sokol Mšené Lázně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chemeClr val="accent6">
                              <a:lumMod val="75000"/>
                            </a:schemeClr>
                          </a:solidFill>
                          <a:effectLst/>
                          <a:latin typeface="Eras Bold ITC" panose="020B0907030504020204" pitchFamily="34" charset="0"/>
                        </a:rPr>
                        <a:t> 16.11.2019</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78727225"/>
                  </a:ext>
                </a:extLst>
              </a:tr>
            </a:tbl>
          </a:graphicData>
        </a:graphic>
      </p:graphicFrame>
    </p:spTree>
    <p:extLst>
      <p:ext uri="{BB962C8B-B14F-4D97-AF65-F5344CB8AC3E}">
        <p14:creationId xmlns:p14="http://schemas.microsoft.com/office/powerpoint/2010/main" val="3970699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7">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Organic</Template>
  <TotalTime>47</TotalTime>
  <Words>3526</Words>
  <Application>Microsoft Office PowerPoint</Application>
  <PresentationFormat>Vlastní</PresentationFormat>
  <Paragraphs>1463</Paragraphs>
  <Slides>22</Slides>
  <Notes>2</Notes>
  <HiddenSlides>0</HiddenSlides>
  <MMClips>0</MMClips>
  <ScaleCrop>false</ScaleCrop>
  <HeadingPairs>
    <vt:vector size="6" baseType="variant">
      <vt:variant>
        <vt:lpstr>Použitá písma</vt:lpstr>
      </vt:variant>
      <vt:variant>
        <vt:i4>44</vt:i4>
      </vt:variant>
      <vt:variant>
        <vt:lpstr>Motiv</vt:lpstr>
      </vt:variant>
      <vt:variant>
        <vt:i4>1</vt:i4>
      </vt:variant>
      <vt:variant>
        <vt:lpstr>Nadpisy snímků</vt:lpstr>
      </vt:variant>
      <vt:variant>
        <vt:i4>22</vt:i4>
      </vt:variant>
    </vt:vector>
  </HeadingPairs>
  <TitlesOfParts>
    <vt:vector size="67" baseType="lpstr">
      <vt:lpstr>Yu Gothic UI Semibold</vt:lpstr>
      <vt:lpstr>Albertus MT</vt:lpstr>
      <vt:lpstr>Algerian</vt:lpstr>
      <vt:lpstr>Arial</vt:lpstr>
      <vt:lpstr>Arial Black</vt:lpstr>
      <vt:lpstr>Arial Rounded MT Bold</vt:lpstr>
      <vt:lpstr>Arial, Verdana</vt:lpstr>
      <vt:lpstr>Bahnschrift SemiBold Condensed</vt:lpstr>
      <vt:lpstr>Baskerville Old Face</vt:lpstr>
      <vt:lpstr>Berlin Sans FB Demi</vt:lpstr>
      <vt:lpstr>Bernard MT Condensed</vt:lpstr>
      <vt:lpstr>Bodoni MT Black</vt:lpstr>
      <vt:lpstr>Bookman Old Style</vt:lpstr>
      <vt:lpstr>Broadway</vt:lpstr>
      <vt:lpstr>Calibri</vt:lpstr>
      <vt:lpstr>Constantia</vt:lpstr>
      <vt:lpstr>Cooper Black</vt:lpstr>
      <vt:lpstr>Ebrima</vt:lpstr>
      <vt:lpstr>Eras Bold ITC</vt:lpstr>
      <vt:lpstr>FangSong</vt:lpstr>
      <vt:lpstr>Franklin Gothic Heavy</vt:lpstr>
      <vt:lpstr>Franklin Gothic Medium Cond</vt:lpstr>
      <vt:lpstr>Georgia</vt:lpstr>
      <vt:lpstr>Georgia Pro Cond Black</vt:lpstr>
      <vt:lpstr>Georgia Pro Semibold</vt:lpstr>
      <vt:lpstr>Gill Sans Ultra Bold</vt:lpstr>
      <vt:lpstr>Gungsuh</vt:lpstr>
      <vt:lpstr>GungsuhChe</vt:lpstr>
      <vt:lpstr>Imprint MT Shadow</vt:lpstr>
      <vt:lpstr>Khmer UI</vt:lpstr>
      <vt:lpstr>KodchiangUPC</vt:lpstr>
      <vt:lpstr>Miriam</vt:lpstr>
      <vt:lpstr>Modern No. 20</vt:lpstr>
      <vt:lpstr>Old English Text MT</vt:lpstr>
      <vt:lpstr>PT Sans</vt:lpstr>
      <vt:lpstr>Rockwell Condensed</vt:lpstr>
      <vt:lpstr>Segoe UI Black</vt:lpstr>
      <vt:lpstr>Source Sans Pro Black</vt:lpstr>
      <vt:lpstr>STHupo</vt:lpstr>
      <vt:lpstr>Tahoma</vt:lpstr>
      <vt:lpstr>Times New Roman</vt:lpstr>
      <vt:lpstr>Verdana</vt:lpstr>
      <vt:lpstr>Verdana Pro Black</vt:lpstr>
      <vt:lpstr>Yu Mincho Demibold</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plisek</cp:lastModifiedBy>
  <cp:revision>23025</cp:revision>
  <cp:lastPrinted>2019-08-27T12:57:48Z</cp:lastPrinted>
  <dcterms:created xsi:type="dcterms:W3CDTF">2001-03-12T13:44:53Z</dcterms:created>
  <dcterms:modified xsi:type="dcterms:W3CDTF">2020-06-19T07:50:58Z</dcterms:modified>
</cp:coreProperties>
</file>