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webextensions/webextension3.xml" ContentType="application/vnd.ms-office.webextension+xml"/>
  <Override PartName="/ppt/webextensions/webextension4.xml" ContentType="application/vnd.ms-office.webextension+xml"/>
  <Override PartName="/ppt/webextensions/webextension5.xml" ContentType="application/vnd.ms-office.webextension+xml"/>
  <Override PartName="/ppt/webextensions/webextension6.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22"/>
  </p:notesMasterIdLst>
  <p:handoutMasterIdLst>
    <p:handoutMasterId r:id="rId23"/>
  </p:handoutMasterIdLst>
  <p:sldIdLst>
    <p:sldId id="258" r:id="rId2"/>
    <p:sldId id="323" r:id="rId3"/>
    <p:sldId id="324" r:id="rId4"/>
    <p:sldId id="325" r:id="rId5"/>
    <p:sldId id="326" r:id="rId6"/>
    <p:sldId id="327" r:id="rId7"/>
    <p:sldId id="328" r:id="rId8"/>
    <p:sldId id="329" r:id="rId9"/>
    <p:sldId id="332" r:id="rId10"/>
    <p:sldId id="333" r:id="rId11"/>
    <p:sldId id="330" r:id="rId12"/>
    <p:sldId id="331" r:id="rId13"/>
    <p:sldId id="334" r:id="rId14"/>
    <p:sldId id="335" r:id="rId15"/>
    <p:sldId id="336" r:id="rId16"/>
    <p:sldId id="337" r:id="rId17"/>
    <p:sldId id="338" r:id="rId18"/>
    <p:sldId id="339" r:id="rId19"/>
    <p:sldId id="340" r:id="rId20"/>
    <p:sldId id="341" r:id="rId21"/>
  </p:sldIdLst>
  <p:sldSz cx="10225088" cy="7239000"/>
  <p:notesSz cx="6797675" cy="9926638"/>
  <p:defaultTextStyle>
    <a:defPPr>
      <a:defRPr lang="cs-CZ"/>
    </a:defPPr>
    <a:lvl1pPr algn="l" rtl="0" fontAlgn="base">
      <a:spcBef>
        <a:spcPct val="0"/>
      </a:spcBef>
      <a:spcAft>
        <a:spcPct val="0"/>
      </a:spcAft>
      <a:defRPr sz="1200" b="1" kern="1200">
        <a:solidFill>
          <a:schemeClr val="tx1"/>
        </a:solidFill>
        <a:latin typeface="Arial Rounded MT Bold" pitchFamily="34" charset="0"/>
        <a:ea typeface="+mn-ea"/>
        <a:cs typeface="+mn-cs"/>
      </a:defRPr>
    </a:lvl1pPr>
    <a:lvl2pPr marL="455613" indent="1588" algn="l" rtl="0" fontAlgn="base">
      <a:spcBef>
        <a:spcPct val="0"/>
      </a:spcBef>
      <a:spcAft>
        <a:spcPct val="0"/>
      </a:spcAft>
      <a:defRPr sz="1200" b="1" kern="1200">
        <a:solidFill>
          <a:schemeClr val="tx1"/>
        </a:solidFill>
        <a:latin typeface="Arial Rounded MT Bold" pitchFamily="34" charset="0"/>
        <a:ea typeface="+mn-ea"/>
        <a:cs typeface="+mn-cs"/>
      </a:defRPr>
    </a:lvl2pPr>
    <a:lvl3pPr marL="912813" indent="1588" algn="l" rtl="0" fontAlgn="base">
      <a:spcBef>
        <a:spcPct val="0"/>
      </a:spcBef>
      <a:spcAft>
        <a:spcPct val="0"/>
      </a:spcAft>
      <a:defRPr sz="1200" b="1" kern="1200">
        <a:solidFill>
          <a:schemeClr val="tx1"/>
        </a:solidFill>
        <a:latin typeface="Arial Rounded MT Bold" pitchFamily="34" charset="0"/>
        <a:ea typeface="+mn-ea"/>
        <a:cs typeface="+mn-cs"/>
      </a:defRPr>
    </a:lvl3pPr>
    <a:lvl4pPr marL="1370013" indent="1588" algn="l" rtl="0" fontAlgn="base">
      <a:spcBef>
        <a:spcPct val="0"/>
      </a:spcBef>
      <a:spcAft>
        <a:spcPct val="0"/>
      </a:spcAft>
      <a:defRPr sz="1200" b="1" kern="1200">
        <a:solidFill>
          <a:schemeClr val="tx1"/>
        </a:solidFill>
        <a:latin typeface="Arial Rounded MT Bold" pitchFamily="34" charset="0"/>
        <a:ea typeface="+mn-ea"/>
        <a:cs typeface="+mn-cs"/>
      </a:defRPr>
    </a:lvl4pPr>
    <a:lvl5pPr marL="1827213" indent="1588" algn="l" rtl="0" fontAlgn="base">
      <a:spcBef>
        <a:spcPct val="0"/>
      </a:spcBef>
      <a:spcAft>
        <a:spcPct val="0"/>
      </a:spcAft>
      <a:defRPr sz="1200" b="1" kern="1200">
        <a:solidFill>
          <a:schemeClr val="tx1"/>
        </a:solidFill>
        <a:latin typeface="Arial Rounded MT Bold" pitchFamily="34" charset="0"/>
        <a:ea typeface="+mn-ea"/>
        <a:cs typeface="+mn-cs"/>
      </a:defRPr>
    </a:lvl5pPr>
    <a:lvl6pPr marL="2286000" algn="l" defTabSz="914400" rtl="0" eaLnBrk="1" latinLnBrk="0" hangingPunct="1">
      <a:defRPr sz="1200" b="1" kern="1200">
        <a:solidFill>
          <a:schemeClr val="tx1"/>
        </a:solidFill>
        <a:latin typeface="Arial Rounded MT Bold" pitchFamily="34" charset="0"/>
        <a:ea typeface="+mn-ea"/>
        <a:cs typeface="+mn-cs"/>
      </a:defRPr>
    </a:lvl6pPr>
    <a:lvl7pPr marL="2743200" algn="l" defTabSz="914400" rtl="0" eaLnBrk="1" latinLnBrk="0" hangingPunct="1">
      <a:defRPr sz="1200" b="1" kern="1200">
        <a:solidFill>
          <a:schemeClr val="tx1"/>
        </a:solidFill>
        <a:latin typeface="Arial Rounded MT Bold" pitchFamily="34" charset="0"/>
        <a:ea typeface="+mn-ea"/>
        <a:cs typeface="+mn-cs"/>
      </a:defRPr>
    </a:lvl7pPr>
    <a:lvl8pPr marL="3200400" algn="l" defTabSz="914400" rtl="0" eaLnBrk="1" latinLnBrk="0" hangingPunct="1">
      <a:defRPr sz="1200" b="1" kern="1200">
        <a:solidFill>
          <a:schemeClr val="tx1"/>
        </a:solidFill>
        <a:latin typeface="Arial Rounded MT Bold" pitchFamily="34" charset="0"/>
        <a:ea typeface="+mn-ea"/>
        <a:cs typeface="+mn-cs"/>
      </a:defRPr>
    </a:lvl8pPr>
    <a:lvl9pPr marL="3657600" algn="l" defTabSz="914400" rtl="0" eaLnBrk="1" latinLnBrk="0" hangingPunct="1">
      <a:defRPr sz="1200" b="1" kern="1200">
        <a:solidFill>
          <a:schemeClr val="tx1"/>
        </a:solidFill>
        <a:latin typeface="Arial Rounded MT Bold" pitchFamily="34" charset="0"/>
        <a:ea typeface="+mn-ea"/>
        <a:cs typeface="+mn-cs"/>
      </a:defRPr>
    </a:lvl9pPr>
  </p:defaultTextStyle>
  <p:extLst>
    <p:ext uri="{EFAFB233-063F-42B5-8137-9DF3F51BA10A}">
      <p15:sldGuideLst xmlns:p15="http://schemas.microsoft.com/office/powerpoint/2012/main">
        <p15:guide id="1" orient="horz" pos="2416" userDrawn="1">
          <p15:clr>
            <a:srgbClr val="A4A3A4"/>
          </p15:clr>
        </p15:guide>
        <p15:guide id="2" pos="3221" userDrawn="1">
          <p15:clr>
            <a:srgbClr val="A4A3A4"/>
          </p15:clr>
        </p15:guide>
      </p15:sldGuideLst>
    </p:ext>
    <p:ext uri="{2D200454-40CA-4A62-9FC3-DE9A4176ACB9}">
      <p15:notesGuideLst xmlns:p15="http://schemas.microsoft.com/office/powerpoint/2012/main">
        <p15:guide id="1" orient="horz" pos="3128">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0099"/>
    <a:srgbClr val="0000FF"/>
    <a:srgbClr val="FF99FF"/>
    <a:srgbClr val="CC3399"/>
    <a:srgbClr val="FFCC66"/>
    <a:srgbClr val="99FF99"/>
    <a:srgbClr val="00FF00"/>
    <a:srgbClr val="00CCFF"/>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Styl s motivem 1 – zvýraznění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D5ABB26-0587-4C30-8999-92F81FD0307C}" styleName="Bez stylu, bez mřížky">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75DCB02-9BB8-47FD-8907-85C794F793BA}" styleName="Styl s motivem 1 – zvýraznění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912C8C85-51F0-491E-9774-3900AFEF0FD7}" styleName="Světlý styl 2 – zvýraznění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9012ECD-51FC-41F1-AA8D-1B2483CD663E}" styleName="Světlý styl 2 – zvýraznění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7292A2E-F333-43FB-9621-5CBBE7FDCDCB}" styleName="Světlý styl 2 – zvýraznění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3C2FFA5D-87B4-456A-9821-1D502468CF0F}" styleName="Styl s motivem 1 – zvýraznění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Styl s motivem 1 – zvýraznění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16D9F66E-5EB9-4882-86FB-DCBF35E3C3E4}" styleName="Střední styl 4 – zvýraznění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8FB837D-C827-4EFA-A057-4D05807E0F7C}" styleName="Styl s motivem 1 – zvýraznění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114" autoAdjust="0"/>
    <p:restoredTop sz="96270" autoAdjust="0"/>
  </p:normalViewPr>
  <p:slideViewPr>
    <p:cSldViewPr>
      <p:cViewPr varScale="1">
        <p:scale>
          <a:sx n="83" d="100"/>
          <a:sy n="83" d="100"/>
        </p:scale>
        <p:origin x="342" y="60"/>
      </p:cViewPr>
      <p:guideLst>
        <p:guide orient="horz" pos="2416"/>
        <p:guide pos="322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4" d="100"/>
          <a:sy n="64" d="100"/>
        </p:scale>
        <p:origin x="-3444" y="-102"/>
      </p:cViewPr>
      <p:guideLst>
        <p:guide orient="horz" pos="3128"/>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9330"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b="0">
                <a:effectLst/>
                <a:latin typeface="Times New Roman" pitchFamily="18" charset="0"/>
              </a:defRPr>
            </a:lvl1pPr>
          </a:lstStyle>
          <a:p>
            <a:pPr>
              <a:defRPr/>
            </a:pPr>
            <a:endParaRPr lang="cs-CZ" dirty="0"/>
          </a:p>
        </p:txBody>
      </p:sp>
      <p:sp>
        <p:nvSpPr>
          <p:cNvPr id="739331" name="Rectangle 3"/>
          <p:cNvSpPr>
            <a:spLocks noGrp="1" noChangeArrowheads="1"/>
          </p:cNvSpPr>
          <p:nvPr>
            <p:ph type="dt" sz="quarter" idx="1"/>
          </p:nvPr>
        </p:nvSpPr>
        <p:spPr bwMode="auto">
          <a:xfrm>
            <a:off x="3849688"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b="0">
                <a:effectLst/>
                <a:latin typeface="Times New Roman" pitchFamily="18" charset="0"/>
              </a:defRPr>
            </a:lvl1pPr>
          </a:lstStyle>
          <a:p>
            <a:pPr>
              <a:defRPr/>
            </a:pPr>
            <a:endParaRPr lang="cs-CZ" dirty="0"/>
          </a:p>
        </p:txBody>
      </p:sp>
      <p:sp>
        <p:nvSpPr>
          <p:cNvPr id="739332" name="Rectangle 4"/>
          <p:cNvSpPr>
            <a:spLocks noGrp="1" noChangeArrowheads="1"/>
          </p:cNvSpPr>
          <p:nvPr>
            <p:ph type="ftr" sz="quarter" idx="2"/>
          </p:nvPr>
        </p:nvSpPr>
        <p:spPr bwMode="auto">
          <a:xfrm>
            <a:off x="0"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0" hangingPunct="0">
              <a:defRPr b="0">
                <a:effectLst/>
                <a:latin typeface="Times New Roman" pitchFamily="18" charset="0"/>
              </a:defRPr>
            </a:lvl1pPr>
          </a:lstStyle>
          <a:p>
            <a:pPr>
              <a:defRPr/>
            </a:pPr>
            <a:endParaRPr lang="cs-CZ" dirty="0"/>
          </a:p>
        </p:txBody>
      </p:sp>
      <p:sp>
        <p:nvSpPr>
          <p:cNvPr id="739333" name="Rectangle 5"/>
          <p:cNvSpPr>
            <a:spLocks noGrp="1" noChangeArrowheads="1"/>
          </p:cNvSpPr>
          <p:nvPr>
            <p:ph type="sldNum" sz="quarter" idx="3"/>
          </p:nvPr>
        </p:nvSpPr>
        <p:spPr bwMode="auto">
          <a:xfrm>
            <a:off x="3849688"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b="0">
                <a:effectLst/>
                <a:latin typeface="Times New Roman" pitchFamily="18" charset="0"/>
              </a:defRPr>
            </a:lvl1pPr>
          </a:lstStyle>
          <a:p>
            <a:pPr>
              <a:defRPr/>
            </a:pPr>
            <a:fld id="{DE138A7D-C59D-468B-9B86-11383E02ACDF}" type="slidenum">
              <a:rPr lang="cs-CZ"/>
              <a:pPr>
                <a:defRPr/>
              </a:pPr>
              <a:t>‹#›</a:t>
            </a:fld>
            <a:endParaRPr lang="cs-CZ"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861" tIns="45960" rIns="91861" bIns="45960" numCol="1" anchor="t" anchorCtr="0" compatLnSpc="1">
            <a:prstTxWarp prst="textNoShape">
              <a:avLst/>
            </a:prstTxWarp>
          </a:bodyPr>
          <a:lstStyle>
            <a:lvl1pPr algn="l" defTabSz="927100" eaLnBrk="0" hangingPunct="0">
              <a:defRPr b="0">
                <a:effectLst/>
                <a:latin typeface="Times New Roman" pitchFamily="18" charset="0"/>
              </a:defRPr>
            </a:lvl1pPr>
          </a:lstStyle>
          <a:p>
            <a:pPr>
              <a:defRPr/>
            </a:pPr>
            <a:endParaRPr lang="cs-CZ" dirty="0"/>
          </a:p>
        </p:txBody>
      </p:sp>
      <p:sp>
        <p:nvSpPr>
          <p:cNvPr id="3075" name="Rectangle 3"/>
          <p:cNvSpPr>
            <a:spLocks noGrp="1" noChangeArrowheads="1"/>
          </p:cNvSpPr>
          <p:nvPr>
            <p:ph type="dt" idx="1"/>
          </p:nvPr>
        </p:nvSpPr>
        <p:spPr bwMode="auto">
          <a:xfrm>
            <a:off x="3851275" y="0"/>
            <a:ext cx="2946400" cy="496888"/>
          </a:xfrm>
          <a:prstGeom prst="rect">
            <a:avLst/>
          </a:prstGeom>
          <a:noFill/>
          <a:ln w="9525">
            <a:noFill/>
            <a:miter lim="800000"/>
            <a:headEnd/>
            <a:tailEnd/>
          </a:ln>
          <a:effectLst/>
        </p:spPr>
        <p:txBody>
          <a:bodyPr vert="horz" wrap="square" lIns="91861" tIns="45960" rIns="91861" bIns="45960" numCol="1" anchor="t" anchorCtr="0" compatLnSpc="1">
            <a:prstTxWarp prst="textNoShape">
              <a:avLst/>
            </a:prstTxWarp>
          </a:bodyPr>
          <a:lstStyle>
            <a:lvl1pPr algn="r" defTabSz="927100" eaLnBrk="0" hangingPunct="0">
              <a:defRPr b="0">
                <a:effectLst/>
                <a:latin typeface="Times New Roman" pitchFamily="18" charset="0"/>
              </a:defRPr>
            </a:lvl1pPr>
          </a:lstStyle>
          <a:p>
            <a:pPr>
              <a:defRPr/>
            </a:pPr>
            <a:endParaRPr lang="cs-CZ" dirty="0"/>
          </a:p>
        </p:txBody>
      </p:sp>
      <p:sp>
        <p:nvSpPr>
          <p:cNvPr id="20484" name="Rectangle 4"/>
          <p:cNvSpPr>
            <a:spLocks noGrp="1" noRot="1" noChangeAspect="1" noChangeArrowheads="1" noTextEdit="1"/>
          </p:cNvSpPr>
          <p:nvPr>
            <p:ph type="sldImg" idx="2"/>
          </p:nvPr>
        </p:nvSpPr>
        <p:spPr bwMode="auto">
          <a:xfrm>
            <a:off x="771525" y="742950"/>
            <a:ext cx="5257800" cy="3722688"/>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08050" y="4714875"/>
            <a:ext cx="4981575" cy="4468813"/>
          </a:xfrm>
          <a:prstGeom prst="rect">
            <a:avLst/>
          </a:prstGeom>
          <a:noFill/>
          <a:ln w="9525">
            <a:noFill/>
            <a:miter lim="800000"/>
            <a:headEnd/>
            <a:tailEnd/>
          </a:ln>
          <a:effectLst/>
        </p:spPr>
        <p:txBody>
          <a:bodyPr vert="horz" wrap="square" lIns="91861" tIns="45960" rIns="91861" bIns="45960" numCol="1" anchor="t" anchorCtr="0" compatLnSpc="1">
            <a:prstTxWarp prst="textNoShape">
              <a:avLst/>
            </a:prstTxWarp>
          </a:bodyPr>
          <a:lstStyle/>
          <a:p>
            <a:pPr lvl="0"/>
            <a:r>
              <a:rPr lang="cs-CZ" noProof="0"/>
              <a:t>Klepnutím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p>
        </p:txBody>
      </p:sp>
      <p:sp>
        <p:nvSpPr>
          <p:cNvPr id="3078" name="Rectangle 6"/>
          <p:cNvSpPr>
            <a:spLocks noGrp="1" noChangeArrowheads="1"/>
          </p:cNvSpPr>
          <p:nvPr>
            <p:ph type="ftr" sz="quarter" idx="4"/>
          </p:nvPr>
        </p:nvSpPr>
        <p:spPr bwMode="auto">
          <a:xfrm>
            <a:off x="0" y="9429750"/>
            <a:ext cx="2946400" cy="496888"/>
          </a:xfrm>
          <a:prstGeom prst="rect">
            <a:avLst/>
          </a:prstGeom>
          <a:noFill/>
          <a:ln w="9525">
            <a:noFill/>
            <a:miter lim="800000"/>
            <a:headEnd/>
            <a:tailEnd/>
          </a:ln>
          <a:effectLst/>
        </p:spPr>
        <p:txBody>
          <a:bodyPr vert="horz" wrap="square" lIns="91861" tIns="45960" rIns="91861" bIns="45960" numCol="1" anchor="b" anchorCtr="0" compatLnSpc="1">
            <a:prstTxWarp prst="textNoShape">
              <a:avLst/>
            </a:prstTxWarp>
          </a:bodyPr>
          <a:lstStyle>
            <a:lvl1pPr algn="l" defTabSz="927100" eaLnBrk="0" hangingPunct="0">
              <a:defRPr b="0">
                <a:effectLst/>
                <a:latin typeface="Times New Roman" pitchFamily="18" charset="0"/>
              </a:defRPr>
            </a:lvl1pPr>
          </a:lstStyle>
          <a:p>
            <a:pPr>
              <a:defRPr/>
            </a:pPr>
            <a:endParaRPr lang="cs-CZ" dirty="0"/>
          </a:p>
        </p:txBody>
      </p:sp>
      <p:sp>
        <p:nvSpPr>
          <p:cNvPr id="3079" name="Rectangle 7"/>
          <p:cNvSpPr>
            <a:spLocks noGrp="1" noChangeArrowheads="1"/>
          </p:cNvSpPr>
          <p:nvPr>
            <p:ph type="sldNum" sz="quarter" idx="5"/>
          </p:nvPr>
        </p:nvSpPr>
        <p:spPr bwMode="auto">
          <a:xfrm>
            <a:off x="3851275" y="9429750"/>
            <a:ext cx="2946400" cy="496888"/>
          </a:xfrm>
          <a:prstGeom prst="rect">
            <a:avLst/>
          </a:prstGeom>
          <a:noFill/>
          <a:ln w="9525">
            <a:noFill/>
            <a:miter lim="800000"/>
            <a:headEnd/>
            <a:tailEnd/>
          </a:ln>
          <a:effectLst/>
        </p:spPr>
        <p:txBody>
          <a:bodyPr vert="horz" wrap="square" lIns="91861" tIns="45960" rIns="91861" bIns="45960" numCol="1" anchor="b" anchorCtr="0" compatLnSpc="1">
            <a:prstTxWarp prst="textNoShape">
              <a:avLst/>
            </a:prstTxWarp>
          </a:bodyPr>
          <a:lstStyle>
            <a:lvl1pPr algn="r" defTabSz="927100" eaLnBrk="0" hangingPunct="0">
              <a:defRPr b="0">
                <a:effectLst/>
                <a:latin typeface="Times New Roman" pitchFamily="18" charset="0"/>
              </a:defRPr>
            </a:lvl1pPr>
          </a:lstStyle>
          <a:p>
            <a:pPr>
              <a:defRPr/>
            </a:pPr>
            <a:fld id="{20B747F7-71EF-448E-A475-6483FF2EFE4D}" type="slidenum">
              <a:rPr lang="cs-CZ"/>
              <a:pPr>
                <a:defRPr/>
              </a:pPr>
              <a:t>‹#›</a:t>
            </a:fld>
            <a:endParaRPr lang="cs-CZ"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5613"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2813"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0013"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7213"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5623" algn="l" defTabSz="914249" rtl="0" eaLnBrk="1" latinLnBrk="0" hangingPunct="1">
      <a:defRPr sz="1200" kern="1200">
        <a:solidFill>
          <a:schemeClr val="tx1"/>
        </a:solidFill>
        <a:latin typeface="+mn-lt"/>
        <a:ea typeface="+mn-ea"/>
        <a:cs typeface="+mn-cs"/>
      </a:defRPr>
    </a:lvl6pPr>
    <a:lvl7pPr marL="2742748" algn="l" defTabSz="914249" rtl="0" eaLnBrk="1" latinLnBrk="0" hangingPunct="1">
      <a:defRPr sz="1200" kern="1200">
        <a:solidFill>
          <a:schemeClr val="tx1"/>
        </a:solidFill>
        <a:latin typeface="+mn-lt"/>
        <a:ea typeface="+mn-ea"/>
        <a:cs typeface="+mn-cs"/>
      </a:defRPr>
    </a:lvl7pPr>
    <a:lvl8pPr marL="3199872" algn="l" defTabSz="914249" rtl="0" eaLnBrk="1" latinLnBrk="0" hangingPunct="1">
      <a:defRPr sz="1200" kern="1200">
        <a:solidFill>
          <a:schemeClr val="tx1"/>
        </a:solidFill>
        <a:latin typeface="+mn-lt"/>
        <a:ea typeface="+mn-ea"/>
        <a:cs typeface="+mn-cs"/>
      </a:defRPr>
    </a:lvl8pPr>
    <a:lvl9pPr marL="3656998" algn="l" defTabSz="91424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5F40327D-6606-44B4-ABD4-C33AD6237FDF}" type="slidenum">
              <a:rPr lang="cs-CZ" smtClean="0"/>
              <a:pPr/>
              <a:t>1</a:t>
            </a:fld>
            <a:endParaRPr lang="cs-CZ" dirty="0"/>
          </a:p>
        </p:txBody>
      </p:sp>
      <p:sp>
        <p:nvSpPr>
          <p:cNvPr id="22531" name="Rectangle 2"/>
          <p:cNvSpPr>
            <a:spLocks noGrp="1" noRot="1" noChangeAspect="1" noChangeArrowheads="1" noTextEdit="1"/>
          </p:cNvSpPr>
          <p:nvPr>
            <p:ph type="sldImg"/>
          </p:nvPr>
        </p:nvSpPr>
        <p:spPr>
          <a:xfrm>
            <a:off x="771525" y="742950"/>
            <a:ext cx="5257800" cy="3722688"/>
          </a:xfrm>
          <a:ln/>
        </p:spPr>
      </p:sp>
      <p:sp>
        <p:nvSpPr>
          <p:cNvPr id="22532" name="Rectangle 3"/>
          <p:cNvSpPr>
            <a:spLocks noGrp="1" noChangeArrowheads="1"/>
          </p:cNvSpPr>
          <p:nvPr>
            <p:ph type="body" idx="1"/>
          </p:nvPr>
        </p:nvSpPr>
        <p:spPr>
          <a:noFill/>
          <a:ln/>
        </p:spPr>
        <p:txBody>
          <a:bodyPr/>
          <a:lstStyle/>
          <a:p>
            <a:pPr eaLnBrk="1" hangingPunct="1"/>
            <a:endParaRPr lang="cs-CZ"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pPr>
              <a:defRPr/>
            </a:pPr>
            <a:fld id="{20B747F7-71EF-448E-A475-6483FF2EFE4D}" type="slidenum">
              <a:rPr lang="cs-CZ" smtClean="0"/>
              <a:pPr>
                <a:defRPr/>
              </a:pPr>
              <a:t>2</a:t>
            </a:fld>
            <a:endParaRPr lang="cs-CZ"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20B747F7-71EF-448E-A475-6483FF2EFE4D}" type="slidenum">
              <a:rPr lang="cs-CZ" smtClean="0"/>
              <a:pPr>
                <a:defRPr/>
              </a:pPr>
              <a:t>5</a:t>
            </a:fld>
            <a:endParaRPr lang="cs-CZ" dirty="0"/>
          </a:p>
        </p:txBody>
      </p:sp>
    </p:spTree>
    <p:extLst>
      <p:ext uri="{BB962C8B-B14F-4D97-AF65-F5344CB8AC3E}">
        <p14:creationId xmlns:p14="http://schemas.microsoft.com/office/powerpoint/2010/main" val="32851051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766883" y="2249491"/>
            <a:ext cx="8691325" cy="1550987"/>
          </a:xfrm>
        </p:spPr>
        <p:txBody>
          <a:bodyPr/>
          <a:lstStyle/>
          <a:p>
            <a:r>
              <a:rPr lang="cs-CZ"/>
              <a:t>Klepnutím lze upravit styl předlohy nadpisů.</a:t>
            </a:r>
          </a:p>
        </p:txBody>
      </p:sp>
      <p:sp>
        <p:nvSpPr>
          <p:cNvPr id="3" name="Podnadpis 2"/>
          <p:cNvSpPr>
            <a:spLocks noGrp="1"/>
          </p:cNvSpPr>
          <p:nvPr>
            <p:ph type="subTitle" idx="1"/>
          </p:nvPr>
        </p:nvSpPr>
        <p:spPr>
          <a:xfrm>
            <a:off x="1533763" y="4102101"/>
            <a:ext cx="7157562" cy="184943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67813FEE-B4C6-4734-BBFB-D53EBA7F6DDA}" type="slidenum">
              <a:rPr lang="cs-CZ"/>
              <a:pPr>
                <a:defRPr/>
              </a:pPr>
              <a:t>‹#›</a:t>
            </a:fld>
            <a:endParaRPr lang="cs-CZ"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0FAC9C1A-A1BD-4539-8562-CFD3F641A6FE}" type="slidenum">
              <a:rPr lang="cs-CZ"/>
              <a:pPr>
                <a:defRPr/>
              </a:pPr>
              <a:t>‹#›</a:t>
            </a:fld>
            <a:endParaRPr lang="cs-CZ"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7285378" y="642938"/>
            <a:ext cx="2172830" cy="5791200"/>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766883" y="642938"/>
            <a:ext cx="6367011" cy="5791200"/>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C28CDC8A-FA1A-4126-A4B7-7C6353A1FE31}" type="slidenum">
              <a:rPr lang="cs-CZ"/>
              <a:pPr>
                <a:defRPr/>
              </a:pPr>
              <a:t>‹#›</a:t>
            </a:fld>
            <a:endParaRPr lang="cs-CZ"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766883" y="642938"/>
            <a:ext cx="8691325" cy="57912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3" name="Rectangle 4"/>
          <p:cNvSpPr>
            <a:spLocks noGrp="1" noChangeArrowheads="1"/>
          </p:cNvSpPr>
          <p:nvPr>
            <p:ph type="dt" sz="half" idx="10"/>
          </p:nvPr>
        </p:nvSpPr>
        <p:spPr>
          <a:ln/>
        </p:spPr>
        <p:txBody>
          <a:bodyPr/>
          <a:lstStyle>
            <a:lvl1pPr>
              <a:defRPr/>
            </a:lvl1pPr>
          </a:lstStyle>
          <a:p>
            <a:pPr>
              <a:defRPr/>
            </a:pPr>
            <a:endParaRPr lang="cs-CZ" dirty="0"/>
          </a:p>
        </p:txBody>
      </p:sp>
      <p:sp>
        <p:nvSpPr>
          <p:cNvPr id="4"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5" name="Rectangle 6"/>
          <p:cNvSpPr>
            <a:spLocks noGrp="1" noChangeArrowheads="1"/>
          </p:cNvSpPr>
          <p:nvPr>
            <p:ph type="sldNum" sz="quarter" idx="12"/>
          </p:nvPr>
        </p:nvSpPr>
        <p:spPr>
          <a:ln/>
        </p:spPr>
        <p:txBody>
          <a:bodyPr/>
          <a:lstStyle>
            <a:lvl1pPr>
              <a:defRPr/>
            </a:lvl1pPr>
          </a:lstStyle>
          <a:p>
            <a:pPr>
              <a:defRPr/>
            </a:pPr>
            <a:fld id="{C063A1D7-C5C0-43E2-A8FF-DB09985E01A9}" type="slidenum">
              <a:rPr lang="cs-CZ"/>
              <a:pPr>
                <a:defRPr/>
              </a:pPr>
              <a:t>‹#›</a:t>
            </a:fld>
            <a:endParaRPr lang="cs-CZ"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766883" y="642938"/>
            <a:ext cx="8691325" cy="1206500"/>
          </a:xfrm>
        </p:spPr>
        <p:txBody>
          <a:bodyPr/>
          <a:lstStyle/>
          <a:p>
            <a:r>
              <a:rPr lang="cs-CZ"/>
              <a:t>Klepnutím lze upravit styl předlohy nadpisů.</a:t>
            </a:r>
          </a:p>
        </p:txBody>
      </p:sp>
      <p:sp>
        <p:nvSpPr>
          <p:cNvPr id="3" name="Zástupný symbol pro obsah 2"/>
          <p:cNvSpPr>
            <a:spLocks noGrp="1"/>
          </p:cNvSpPr>
          <p:nvPr>
            <p:ph sz="half" idx="1"/>
          </p:nvPr>
        </p:nvSpPr>
        <p:spPr>
          <a:xfrm>
            <a:off x="766884" y="2090738"/>
            <a:ext cx="4269921" cy="43434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5188289" y="2090738"/>
            <a:ext cx="4269921" cy="20955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5188289" y="4338638"/>
            <a:ext cx="4269921" cy="20955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p:cNvSpPr>
            <a:spLocks noGrp="1" noChangeArrowheads="1"/>
          </p:cNvSpPr>
          <p:nvPr>
            <p:ph type="dt" sz="half" idx="10"/>
          </p:nvPr>
        </p:nvSpPr>
        <p:spPr>
          <a:ln/>
        </p:spPr>
        <p:txBody>
          <a:bodyPr/>
          <a:lstStyle>
            <a:lvl1pPr>
              <a:defRPr/>
            </a:lvl1pPr>
          </a:lstStyle>
          <a:p>
            <a:pPr>
              <a:defRPr/>
            </a:pPr>
            <a:endParaRPr lang="cs-CZ" dirty="0"/>
          </a:p>
        </p:txBody>
      </p:sp>
      <p:sp>
        <p:nvSpPr>
          <p:cNvPr id="7"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8" name="Rectangle 6"/>
          <p:cNvSpPr>
            <a:spLocks noGrp="1" noChangeArrowheads="1"/>
          </p:cNvSpPr>
          <p:nvPr>
            <p:ph type="sldNum" sz="quarter" idx="12"/>
          </p:nvPr>
        </p:nvSpPr>
        <p:spPr>
          <a:ln/>
        </p:spPr>
        <p:txBody>
          <a:bodyPr/>
          <a:lstStyle>
            <a:lvl1pPr>
              <a:defRPr/>
            </a:lvl1pPr>
          </a:lstStyle>
          <a:p>
            <a:pPr>
              <a:defRPr/>
            </a:pPr>
            <a:fld id="{334CB79B-4FE7-4C4F-866E-570FECB6BB3E}" type="slidenum">
              <a:rPr lang="cs-CZ"/>
              <a:pPr>
                <a:defRPr/>
              </a:pPr>
              <a:t>‹#›</a:t>
            </a:fld>
            <a:endParaRPr lang="cs-CZ"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9E8FB2F0-7C24-410E-9E5E-E150E2696A95}" type="slidenum">
              <a:rPr lang="cs-CZ"/>
              <a:pPr>
                <a:defRPr/>
              </a:pPr>
              <a:t>‹#›</a:t>
            </a:fld>
            <a:endParaRPr lang="cs-CZ"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07909" y="4651378"/>
            <a:ext cx="8691325" cy="14382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807909" y="3068641"/>
            <a:ext cx="8691325" cy="158273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85F300B4-4A49-46D8-BC59-5964B5FA7FDC}" type="slidenum">
              <a:rPr lang="cs-CZ"/>
              <a:pPr>
                <a:defRPr/>
              </a:pPr>
              <a:t>‹#›</a:t>
            </a:fld>
            <a:endParaRPr lang="cs-CZ"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766884" y="2090738"/>
            <a:ext cx="4269921"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5188289" y="2090738"/>
            <a:ext cx="4269921"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dirty="0"/>
          </a:p>
        </p:txBody>
      </p:sp>
      <p:sp>
        <p:nvSpPr>
          <p:cNvPr id="6"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7" name="Rectangle 6"/>
          <p:cNvSpPr>
            <a:spLocks noGrp="1" noChangeArrowheads="1"/>
          </p:cNvSpPr>
          <p:nvPr>
            <p:ph type="sldNum" sz="quarter" idx="12"/>
          </p:nvPr>
        </p:nvSpPr>
        <p:spPr>
          <a:ln/>
        </p:spPr>
        <p:txBody>
          <a:bodyPr/>
          <a:lstStyle>
            <a:lvl1pPr>
              <a:defRPr/>
            </a:lvl1pPr>
          </a:lstStyle>
          <a:p>
            <a:pPr>
              <a:defRPr/>
            </a:pPr>
            <a:fld id="{24991BCE-55FC-4FBE-9A69-0A302406C940}" type="slidenum">
              <a:rPr lang="cs-CZ"/>
              <a:pPr>
                <a:defRPr/>
              </a:pPr>
              <a:t>‹#›</a:t>
            </a:fld>
            <a:endParaRPr lang="cs-CZ"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511256" y="290513"/>
            <a:ext cx="9202579" cy="1206500"/>
          </a:xfrm>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511256" y="1620841"/>
            <a:ext cx="4517658" cy="6746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511256" y="2295528"/>
            <a:ext cx="4517658" cy="41703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5194598" y="1620841"/>
            <a:ext cx="4519237" cy="6746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5194598" y="2295528"/>
            <a:ext cx="4519237" cy="41703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p:cNvSpPr>
            <a:spLocks noGrp="1" noChangeArrowheads="1"/>
          </p:cNvSpPr>
          <p:nvPr>
            <p:ph type="dt" sz="half" idx="10"/>
          </p:nvPr>
        </p:nvSpPr>
        <p:spPr>
          <a:ln/>
        </p:spPr>
        <p:txBody>
          <a:bodyPr/>
          <a:lstStyle>
            <a:lvl1pPr>
              <a:defRPr/>
            </a:lvl1pPr>
          </a:lstStyle>
          <a:p>
            <a:pPr>
              <a:defRPr/>
            </a:pPr>
            <a:endParaRPr lang="cs-CZ" dirty="0"/>
          </a:p>
        </p:txBody>
      </p:sp>
      <p:sp>
        <p:nvSpPr>
          <p:cNvPr id="8"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9" name="Rectangle 6"/>
          <p:cNvSpPr>
            <a:spLocks noGrp="1" noChangeArrowheads="1"/>
          </p:cNvSpPr>
          <p:nvPr>
            <p:ph type="sldNum" sz="quarter" idx="12"/>
          </p:nvPr>
        </p:nvSpPr>
        <p:spPr>
          <a:ln/>
        </p:spPr>
        <p:txBody>
          <a:bodyPr/>
          <a:lstStyle>
            <a:lvl1pPr>
              <a:defRPr/>
            </a:lvl1pPr>
          </a:lstStyle>
          <a:p>
            <a:pPr>
              <a:defRPr/>
            </a:pPr>
            <a:fld id="{2B75CD68-748F-49FC-A8F8-26B3BA3D179F}" type="slidenum">
              <a:rPr lang="cs-CZ"/>
              <a:pPr>
                <a:defRPr/>
              </a:pPr>
              <a:t>‹#›</a:t>
            </a:fld>
            <a:endParaRPr lang="cs-CZ"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p:cNvSpPr>
            <a:spLocks noGrp="1" noChangeArrowheads="1"/>
          </p:cNvSpPr>
          <p:nvPr>
            <p:ph type="dt" sz="half" idx="10"/>
          </p:nvPr>
        </p:nvSpPr>
        <p:spPr>
          <a:ln/>
        </p:spPr>
        <p:txBody>
          <a:bodyPr/>
          <a:lstStyle>
            <a:lvl1pPr>
              <a:defRPr/>
            </a:lvl1pPr>
          </a:lstStyle>
          <a:p>
            <a:pPr>
              <a:defRPr/>
            </a:pPr>
            <a:endParaRPr lang="cs-CZ" dirty="0"/>
          </a:p>
        </p:txBody>
      </p:sp>
      <p:sp>
        <p:nvSpPr>
          <p:cNvPr id="4"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5" name="Rectangle 6"/>
          <p:cNvSpPr>
            <a:spLocks noGrp="1" noChangeArrowheads="1"/>
          </p:cNvSpPr>
          <p:nvPr>
            <p:ph type="sldNum" sz="quarter" idx="12"/>
          </p:nvPr>
        </p:nvSpPr>
        <p:spPr>
          <a:ln/>
        </p:spPr>
        <p:txBody>
          <a:bodyPr/>
          <a:lstStyle>
            <a:lvl1pPr>
              <a:defRPr/>
            </a:lvl1pPr>
          </a:lstStyle>
          <a:p>
            <a:pPr>
              <a:defRPr/>
            </a:pPr>
            <a:fld id="{9A82F5D3-FD1D-4326-ABE5-0B29D19516B3}" type="slidenum">
              <a:rPr lang="cs-CZ"/>
              <a:pPr>
                <a:defRPr/>
              </a:pPr>
              <a:t>‹#›</a:t>
            </a:fld>
            <a:endParaRPr lang="cs-CZ"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dirty="0"/>
          </a:p>
        </p:txBody>
      </p:sp>
      <p:sp>
        <p:nvSpPr>
          <p:cNvPr id="3"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4" name="Rectangle 6"/>
          <p:cNvSpPr>
            <a:spLocks noGrp="1" noChangeArrowheads="1"/>
          </p:cNvSpPr>
          <p:nvPr>
            <p:ph type="sldNum" sz="quarter" idx="12"/>
          </p:nvPr>
        </p:nvSpPr>
        <p:spPr>
          <a:ln/>
        </p:spPr>
        <p:txBody>
          <a:bodyPr/>
          <a:lstStyle>
            <a:lvl1pPr>
              <a:defRPr/>
            </a:lvl1pPr>
          </a:lstStyle>
          <a:p>
            <a:pPr>
              <a:defRPr/>
            </a:pPr>
            <a:fld id="{E24A45F9-00F6-4F64-9368-FD5ACF48D365}" type="slidenum">
              <a:rPr lang="cs-CZ"/>
              <a:pPr>
                <a:defRPr/>
              </a:pPr>
              <a:t>‹#›</a:t>
            </a:fld>
            <a:endParaRPr lang="cs-CZ"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511256" y="288925"/>
            <a:ext cx="3364180" cy="12255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998516" y="288928"/>
            <a:ext cx="5715319" cy="61769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511256" y="1514478"/>
            <a:ext cx="3364180" cy="495141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dirty="0"/>
          </a:p>
        </p:txBody>
      </p:sp>
      <p:sp>
        <p:nvSpPr>
          <p:cNvPr id="6"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7" name="Rectangle 6"/>
          <p:cNvSpPr>
            <a:spLocks noGrp="1" noChangeArrowheads="1"/>
          </p:cNvSpPr>
          <p:nvPr>
            <p:ph type="sldNum" sz="quarter" idx="12"/>
          </p:nvPr>
        </p:nvSpPr>
        <p:spPr>
          <a:ln/>
        </p:spPr>
        <p:txBody>
          <a:bodyPr/>
          <a:lstStyle>
            <a:lvl1pPr>
              <a:defRPr/>
            </a:lvl1pPr>
          </a:lstStyle>
          <a:p>
            <a:pPr>
              <a:defRPr/>
            </a:pPr>
            <a:fld id="{6C94C4C4-4C1F-40F5-9437-A29B4D8879FF}" type="slidenum">
              <a:rPr lang="cs-CZ"/>
              <a:pPr>
                <a:defRPr/>
              </a:pPr>
              <a:t>‹#›</a:t>
            </a:fld>
            <a:endParaRPr lang="cs-CZ"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003991" y="5067300"/>
            <a:ext cx="6135053" cy="59848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2003991" y="646114"/>
            <a:ext cx="6135053" cy="4343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dirty="0"/>
          </a:p>
        </p:txBody>
      </p:sp>
      <p:sp>
        <p:nvSpPr>
          <p:cNvPr id="4" name="Zástupný symbol pro text 3"/>
          <p:cNvSpPr>
            <a:spLocks noGrp="1"/>
          </p:cNvSpPr>
          <p:nvPr>
            <p:ph type="body" sz="half" idx="2"/>
          </p:nvPr>
        </p:nvSpPr>
        <p:spPr>
          <a:xfrm>
            <a:off x="2003991" y="5665788"/>
            <a:ext cx="6135053" cy="8493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dirty="0"/>
          </a:p>
        </p:txBody>
      </p:sp>
      <p:sp>
        <p:nvSpPr>
          <p:cNvPr id="6"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7" name="Rectangle 6"/>
          <p:cNvSpPr>
            <a:spLocks noGrp="1" noChangeArrowheads="1"/>
          </p:cNvSpPr>
          <p:nvPr>
            <p:ph type="sldNum" sz="quarter" idx="12"/>
          </p:nvPr>
        </p:nvSpPr>
        <p:spPr>
          <a:ln/>
        </p:spPr>
        <p:txBody>
          <a:bodyPr/>
          <a:lstStyle>
            <a:lvl1pPr>
              <a:defRPr/>
            </a:lvl1pPr>
          </a:lstStyle>
          <a:p>
            <a:pPr>
              <a:defRPr/>
            </a:pPr>
            <a:fld id="{9C8AAC03-3320-4432-9865-FAF754976B98}" type="slidenum">
              <a:rPr lang="cs-CZ"/>
              <a:pPr>
                <a:defRPr/>
              </a:pPr>
              <a:t>‹#›</a:t>
            </a:fld>
            <a:endParaRPr lang="cs-CZ"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766883" y="642938"/>
            <a:ext cx="8691325" cy="1206500"/>
          </a:xfrm>
          <a:prstGeom prst="rect">
            <a:avLst/>
          </a:prstGeom>
          <a:noFill/>
          <a:ln w="9525">
            <a:noFill/>
            <a:miter lim="800000"/>
            <a:headEnd/>
            <a:tailEnd/>
          </a:ln>
        </p:spPr>
        <p:txBody>
          <a:bodyPr vert="horz" wrap="square" lIns="95745" tIns="47872" rIns="95745" bIns="47872" numCol="1" anchor="ctr" anchorCtr="0" compatLnSpc="1">
            <a:prstTxWarp prst="textNoShape">
              <a:avLst/>
            </a:prstTxWarp>
          </a:bodyPr>
          <a:lstStyle/>
          <a:p>
            <a:pPr lvl="0"/>
            <a:r>
              <a:rPr lang="cs-CZ"/>
              <a:t>Klepnutím lze upravit styl předlohy nadpisů.</a:t>
            </a:r>
          </a:p>
        </p:txBody>
      </p:sp>
      <p:sp>
        <p:nvSpPr>
          <p:cNvPr id="10243" name="Rectangle 3"/>
          <p:cNvSpPr>
            <a:spLocks noGrp="1" noChangeArrowheads="1"/>
          </p:cNvSpPr>
          <p:nvPr>
            <p:ph type="body" idx="1"/>
          </p:nvPr>
        </p:nvSpPr>
        <p:spPr bwMode="auto">
          <a:xfrm>
            <a:off x="766883" y="2090738"/>
            <a:ext cx="8691325" cy="4343400"/>
          </a:xfrm>
          <a:prstGeom prst="rect">
            <a:avLst/>
          </a:prstGeom>
          <a:noFill/>
          <a:ln w="9525">
            <a:noFill/>
            <a:miter lim="800000"/>
            <a:headEnd/>
            <a:tailEnd/>
          </a:ln>
        </p:spPr>
        <p:txBody>
          <a:bodyPr vert="horz" wrap="square" lIns="95745" tIns="47872" rIns="95745" bIns="47872" numCol="1" anchor="t" anchorCtr="0" compatLnSpc="1">
            <a:prstTxWarp prst="textNoShape">
              <a:avLst/>
            </a:prstTxWarp>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1028" name="Rectangle 4"/>
          <p:cNvSpPr>
            <a:spLocks noGrp="1" noChangeArrowheads="1"/>
          </p:cNvSpPr>
          <p:nvPr>
            <p:ph type="dt" sz="half" idx="2"/>
          </p:nvPr>
        </p:nvSpPr>
        <p:spPr bwMode="auto">
          <a:xfrm>
            <a:off x="766884" y="6596063"/>
            <a:ext cx="2130227" cy="482600"/>
          </a:xfrm>
          <a:prstGeom prst="rect">
            <a:avLst/>
          </a:prstGeom>
          <a:noFill/>
          <a:ln w="9525">
            <a:noFill/>
            <a:miter lim="800000"/>
            <a:headEnd/>
            <a:tailEnd/>
          </a:ln>
          <a:effectLst/>
        </p:spPr>
        <p:txBody>
          <a:bodyPr vert="horz" wrap="square" lIns="95745" tIns="47872" rIns="95745" bIns="47872" numCol="1" anchor="t" anchorCtr="0" compatLnSpc="1">
            <a:prstTxWarp prst="textNoShape">
              <a:avLst/>
            </a:prstTxWarp>
          </a:bodyPr>
          <a:lstStyle>
            <a:lvl1pPr algn="l" eaLnBrk="0" hangingPunct="0">
              <a:defRPr sz="1500" b="0">
                <a:latin typeface="Times New Roman" pitchFamily="18" charset="0"/>
              </a:defRPr>
            </a:lvl1pPr>
          </a:lstStyle>
          <a:p>
            <a:pPr>
              <a:defRPr/>
            </a:pPr>
            <a:endParaRPr lang="cs-CZ" dirty="0"/>
          </a:p>
        </p:txBody>
      </p:sp>
      <p:sp>
        <p:nvSpPr>
          <p:cNvPr id="1029" name="Rectangle 5"/>
          <p:cNvSpPr>
            <a:spLocks noGrp="1" noChangeArrowheads="1"/>
          </p:cNvSpPr>
          <p:nvPr>
            <p:ph type="ftr" sz="quarter" idx="3"/>
          </p:nvPr>
        </p:nvSpPr>
        <p:spPr bwMode="auto">
          <a:xfrm>
            <a:off x="3493573" y="6596063"/>
            <a:ext cx="3237945" cy="482600"/>
          </a:xfrm>
          <a:prstGeom prst="rect">
            <a:avLst/>
          </a:prstGeom>
          <a:noFill/>
          <a:ln w="9525">
            <a:noFill/>
            <a:miter lim="800000"/>
            <a:headEnd/>
            <a:tailEnd/>
          </a:ln>
          <a:effectLst/>
        </p:spPr>
        <p:txBody>
          <a:bodyPr vert="horz" wrap="square" lIns="95745" tIns="47872" rIns="95745" bIns="47872" numCol="1" anchor="t" anchorCtr="0" compatLnSpc="1">
            <a:prstTxWarp prst="textNoShape">
              <a:avLst/>
            </a:prstTxWarp>
          </a:bodyPr>
          <a:lstStyle>
            <a:lvl1pPr algn="ctr" eaLnBrk="0" hangingPunct="0">
              <a:defRPr sz="1500" b="0">
                <a:latin typeface="Times New Roman" pitchFamily="18" charset="0"/>
              </a:defRPr>
            </a:lvl1pPr>
          </a:lstStyle>
          <a:p>
            <a:pPr>
              <a:defRPr/>
            </a:pPr>
            <a:endParaRPr lang="cs-CZ" dirty="0"/>
          </a:p>
        </p:txBody>
      </p:sp>
      <p:sp>
        <p:nvSpPr>
          <p:cNvPr id="1030" name="Rectangle 6"/>
          <p:cNvSpPr>
            <a:spLocks noGrp="1" noChangeArrowheads="1"/>
          </p:cNvSpPr>
          <p:nvPr>
            <p:ph type="sldNum" sz="quarter" idx="4"/>
          </p:nvPr>
        </p:nvSpPr>
        <p:spPr bwMode="auto">
          <a:xfrm>
            <a:off x="7327982" y="6596063"/>
            <a:ext cx="2130227" cy="482600"/>
          </a:xfrm>
          <a:prstGeom prst="rect">
            <a:avLst/>
          </a:prstGeom>
          <a:noFill/>
          <a:ln w="9525">
            <a:noFill/>
            <a:miter lim="800000"/>
            <a:headEnd/>
            <a:tailEnd/>
          </a:ln>
          <a:effectLst/>
        </p:spPr>
        <p:txBody>
          <a:bodyPr vert="horz" wrap="square" lIns="95745" tIns="47872" rIns="95745" bIns="47872" numCol="1" anchor="t" anchorCtr="0" compatLnSpc="1">
            <a:prstTxWarp prst="textNoShape">
              <a:avLst/>
            </a:prstTxWarp>
          </a:bodyPr>
          <a:lstStyle>
            <a:lvl1pPr algn="r" eaLnBrk="0" hangingPunct="0">
              <a:defRPr sz="1500" b="0">
                <a:latin typeface="Times New Roman" pitchFamily="18" charset="0"/>
              </a:defRPr>
            </a:lvl1pPr>
          </a:lstStyle>
          <a:p>
            <a:pPr>
              <a:defRPr/>
            </a:pPr>
            <a:fld id="{578BFAD5-2279-4007-9644-84F98EDAC053}" type="slidenum">
              <a:rPr lang="cs-CZ"/>
              <a:pPr>
                <a:defRPr/>
              </a:pPr>
              <a:t>‹#›</a:t>
            </a:fld>
            <a:endParaRPr lang="cs-CZ"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57263" rtl="0" eaLnBrk="0" fontAlgn="base" hangingPunct="0">
        <a:spcBef>
          <a:spcPct val="0"/>
        </a:spcBef>
        <a:spcAft>
          <a:spcPct val="0"/>
        </a:spcAft>
        <a:defRPr sz="4600">
          <a:solidFill>
            <a:schemeClr val="tx2"/>
          </a:solidFill>
          <a:latin typeface="+mj-lt"/>
          <a:ea typeface="+mj-ea"/>
          <a:cs typeface="+mj-cs"/>
        </a:defRPr>
      </a:lvl1pPr>
      <a:lvl2pPr algn="ctr" defTabSz="957263" rtl="0" eaLnBrk="0" fontAlgn="base" hangingPunct="0">
        <a:spcBef>
          <a:spcPct val="0"/>
        </a:spcBef>
        <a:spcAft>
          <a:spcPct val="0"/>
        </a:spcAft>
        <a:defRPr sz="4600">
          <a:solidFill>
            <a:schemeClr val="tx2"/>
          </a:solidFill>
          <a:latin typeface="Times New Roman" pitchFamily="18" charset="0"/>
        </a:defRPr>
      </a:lvl2pPr>
      <a:lvl3pPr algn="ctr" defTabSz="957263" rtl="0" eaLnBrk="0" fontAlgn="base" hangingPunct="0">
        <a:spcBef>
          <a:spcPct val="0"/>
        </a:spcBef>
        <a:spcAft>
          <a:spcPct val="0"/>
        </a:spcAft>
        <a:defRPr sz="4600">
          <a:solidFill>
            <a:schemeClr val="tx2"/>
          </a:solidFill>
          <a:latin typeface="Times New Roman" pitchFamily="18" charset="0"/>
        </a:defRPr>
      </a:lvl3pPr>
      <a:lvl4pPr algn="ctr" defTabSz="957263" rtl="0" eaLnBrk="0" fontAlgn="base" hangingPunct="0">
        <a:spcBef>
          <a:spcPct val="0"/>
        </a:spcBef>
        <a:spcAft>
          <a:spcPct val="0"/>
        </a:spcAft>
        <a:defRPr sz="4600">
          <a:solidFill>
            <a:schemeClr val="tx2"/>
          </a:solidFill>
          <a:latin typeface="Times New Roman" pitchFamily="18" charset="0"/>
        </a:defRPr>
      </a:lvl4pPr>
      <a:lvl5pPr algn="ctr" defTabSz="957263" rtl="0" eaLnBrk="0" fontAlgn="base" hangingPunct="0">
        <a:spcBef>
          <a:spcPct val="0"/>
        </a:spcBef>
        <a:spcAft>
          <a:spcPct val="0"/>
        </a:spcAft>
        <a:defRPr sz="4600">
          <a:solidFill>
            <a:schemeClr val="tx2"/>
          </a:solidFill>
          <a:latin typeface="Times New Roman" pitchFamily="18" charset="0"/>
        </a:defRPr>
      </a:lvl5pPr>
      <a:lvl6pPr marL="457200" algn="ctr" defTabSz="957263" rtl="0" eaLnBrk="0" fontAlgn="base" hangingPunct="0">
        <a:spcBef>
          <a:spcPct val="0"/>
        </a:spcBef>
        <a:spcAft>
          <a:spcPct val="0"/>
        </a:spcAft>
        <a:defRPr sz="4600">
          <a:solidFill>
            <a:schemeClr val="tx2"/>
          </a:solidFill>
          <a:latin typeface="Times New Roman" pitchFamily="18" charset="0"/>
        </a:defRPr>
      </a:lvl6pPr>
      <a:lvl7pPr marL="914400" algn="ctr" defTabSz="957263" rtl="0" eaLnBrk="0" fontAlgn="base" hangingPunct="0">
        <a:spcBef>
          <a:spcPct val="0"/>
        </a:spcBef>
        <a:spcAft>
          <a:spcPct val="0"/>
        </a:spcAft>
        <a:defRPr sz="4600">
          <a:solidFill>
            <a:schemeClr val="tx2"/>
          </a:solidFill>
          <a:latin typeface="Times New Roman" pitchFamily="18" charset="0"/>
        </a:defRPr>
      </a:lvl7pPr>
      <a:lvl8pPr marL="1371600" algn="ctr" defTabSz="957263" rtl="0" eaLnBrk="0" fontAlgn="base" hangingPunct="0">
        <a:spcBef>
          <a:spcPct val="0"/>
        </a:spcBef>
        <a:spcAft>
          <a:spcPct val="0"/>
        </a:spcAft>
        <a:defRPr sz="4600">
          <a:solidFill>
            <a:schemeClr val="tx2"/>
          </a:solidFill>
          <a:latin typeface="Times New Roman" pitchFamily="18" charset="0"/>
        </a:defRPr>
      </a:lvl8pPr>
      <a:lvl9pPr marL="1828800" algn="ctr" defTabSz="957263" rtl="0" eaLnBrk="0" fontAlgn="base" hangingPunct="0">
        <a:spcBef>
          <a:spcPct val="0"/>
        </a:spcBef>
        <a:spcAft>
          <a:spcPct val="0"/>
        </a:spcAft>
        <a:defRPr sz="4600">
          <a:solidFill>
            <a:schemeClr val="tx2"/>
          </a:solidFill>
          <a:latin typeface="Times New Roman" pitchFamily="18" charset="0"/>
        </a:defRPr>
      </a:lvl9pPr>
    </p:titleStyle>
    <p:bodyStyle>
      <a:lvl1pPr marL="358775" indent="-358775" algn="l" defTabSz="957263" rtl="0" eaLnBrk="0" fontAlgn="base" hangingPunct="0">
        <a:spcBef>
          <a:spcPct val="20000"/>
        </a:spcBef>
        <a:spcAft>
          <a:spcPct val="0"/>
        </a:spcAft>
        <a:buChar char="•"/>
        <a:defRPr sz="3400">
          <a:solidFill>
            <a:schemeClr val="tx1"/>
          </a:solidFill>
          <a:latin typeface="+mn-lt"/>
          <a:ea typeface="+mn-ea"/>
          <a:cs typeface="+mn-cs"/>
        </a:defRPr>
      </a:lvl1pPr>
      <a:lvl2pPr marL="777875" indent="-298450" algn="l" defTabSz="957263" rtl="0" eaLnBrk="0" fontAlgn="base" hangingPunct="0">
        <a:spcBef>
          <a:spcPct val="20000"/>
        </a:spcBef>
        <a:spcAft>
          <a:spcPct val="0"/>
        </a:spcAft>
        <a:buChar char="–"/>
        <a:defRPr sz="2800">
          <a:solidFill>
            <a:schemeClr val="tx1"/>
          </a:solidFill>
          <a:latin typeface="+mn-lt"/>
        </a:defRPr>
      </a:lvl2pPr>
      <a:lvl3pPr marL="1193800" indent="-236538" algn="l" defTabSz="957263" rtl="0" eaLnBrk="0" fontAlgn="base" hangingPunct="0">
        <a:spcBef>
          <a:spcPct val="20000"/>
        </a:spcBef>
        <a:spcAft>
          <a:spcPct val="0"/>
        </a:spcAft>
        <a:buChar char="•"/>
        <a:defRPr sz="2500">
          <a:solidFill>
            <a:schemeClr val="tx1"/>
          </a:solidFill>
          <a:latin typeface="+mn-lt"/>
        </a:defRPr>
      </a:lvl3pPr>
      <a:lvl4pPr marL="1676400" indent="-239713" algn="l" defTabSz="957263" rtl="0" eaLnBrk="0" fontAlgn="base" hangingPunct="0">
        <a:spcBef>
          <a:spcPct val="20000"/>
        </a:spcBef>
        <a:spcAft>
          <a:spcPct val="0"/>
        </a:spcAft>
        <a:buChar char="–"/>
        <a:defRPr sz="2100">
          <a:solidFill>
            <a:schemeClr val="tx1"/>
          </a:solidFill>
          <a:latin typeface="+mn-lt"/>
        </a:defRPr>
      </a:lvl4pPr>
      <a:lvl5pPr marL="2155825" indent="-239713" algn="l" defTabSz="957263" rtl="0" eaLnBrk="0" fontAlgn="base" hangingPunct="0">
        <a:spcBef>
          <a:spcPct val="20000"/>
        </a:spcBef>
        <a:spcAft>
          <a:spcPct val="0"/>
        </a:spcAft>
        <a:buChar char="»"/>
        <a:defRPr sz="2100">
          <a:solidFill>
            <a:schemeClr val="tx1"/>
          </a:solidFill>
          <a:latin typeface="+mn-lt"/>
        </a:defRPr>
      </a:lvl5pPr>
      <a:lvl6pPr marL="2613025" indent="-239713" algn="l" defTabSz="957263" rtl="0" eaLnBrk="0" fontAlgn="base" hangingPunct="0">
        <a:spcBef>
          <a:spcPct val="20000"/>
        </a:spcBef>
        <a:spcAft>
          <a:spcPct val="0"/>
        </a:spcAft>
        <a:buChar char="»"/>
        <a:defRPr sz="2100">
          <a:solidFill>
            <a:schemeClr val="tx1"/>
          </a:solidFill>
          <a:latin typeface="+mn-lt"/>
        </a:defRPr>
      </a:lvl6pPr>
      <a:lvl7pPr marL="3070225" indent="-239713" algn="l" defTabSz="957263" rtl="0" eaLnBrk="0" fontAlgn="base" hangingPunct="0">
        <a:spcBef>
          <a:spcPct val="20000"/>
        </a:spcBef>
        <a:spcAft>
          <a:spcPct val="0"/>
        </a:spcAft>
        <a:buChar char="»"/>
        <a:defRPr sz="2100">
          <a:solidFill>
            <a:schemeClr val="tx1"/>
          </a:solidFill>
          <a:latin typeface="+mn-lt"/>
        </a:defRPr>
      </a:lvl7pPr>
      <a:lvl8pPr marL="3527425" indent="-239713" algn="l" defTabSz="957263" rtl="0" eaLnBrk="0" fontAlgn="base" hangingPunct="0">
        <a:spcBef>
          <a:spcPct val="20000"/>
        </a:spcBef>
        <a:spcAft>
          <a:spcPct val="0"/>
        </a:spcAft>
        <a:buChar char="»"/>
        <a:defRPr sz="2100">
          <a:solidFill>
            <a:schemeClr val="tx1"/>
          </a:solidFill>
          <a:latin typeface="+mn-lt"/>
        </a:defRPr>
      </a:lvl8pPr>
      <a:lvl9pPr marL="3984625" indent="-239713" algn="l" defTabSz="957263" rtl="0" eaLnBrk="0" fontAlgn="base" hangingPunct="0">
        <a:spcBef>
          <a:spcPct val="20000"/>
        </a:spcBef>
        <a:spcAft>
          <a:spcPct val="0"/>
        </a:spcAft>
        <a:buChar char="»"/>
        <a:defRPr sz="21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9.png"/><Relationship Id="rId3" Type="http://schemas.openxmlformats.org/officeDocument/2006/relationships/hyperlink" Target="http://www.izolace-beran.cz/index.php?lg=cz" TargetMode="External"/><Relationship Id="rId7" Type="http://schemas.openxmlformats.org/officeDocument/2006/relationships/image" Target="../media/image5.png"/><Relationship Id="rId12"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g"/><Relationship Id="rId11" Type="http://schemas.microsoft.com/office/2007/relationships/hdphoto" Target="../media/hdphoto2.wdp"/><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hyperlink" Target="http://www.smilefie.cz/pozadi/" TargetMode="External"/><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www.publicdomainpictures.net/view-image.php?image=122192&amp;picture=&amp;jazyk=CS" TargetMode="External"/><Relationship Id="rId2" Type="http://schemas.openxmlformats.org/officeDocument/2006/relationships/image" Target="../media/image26.jp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hyperlink" Target="https://www.vecteezy.com/sports/33764-ball-vector-soccer-ball" TargetMode="External"/><Relationship Id="rId4" Type="http://schemas.openxmlformats.org/officeDocument/2006/relationships/image" Target="../media/image2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pxhere.com/cs/photo/644933" TargetMode="External"/><Relationship Id="rId2" Type="http://schemas.openxmlformats.org/officeDocument/2006/relationships/image" Target="../media/image37.jp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hyperlink" Target="https://cz.depositphotos.com/102872086/stock-illustration-football-referee-showing-the-red.html"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G"/><Relationship Id="rId4"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jpe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www.publicdomainpictures.net/view-image.php?image=150967&amp;picture=&amp;jazyk=CS" TargetMode="External"/><Relationship Id="rId2" Type="http://schemas.openxmlformats.org/officeDocument/2006/relationships/image" Target="../media/image15.jp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hyperlink" Target="http://www.hellenicus.com/croissant-etoile-grec-orthodoxe-islam.html" TargetMode="External"/><Relationship Id="rId3" Type="http://schemas.openxmlformats.org/officeDocument/2006/relationships/hyperlink" Target="http://publicdomainpictures.net/view-image.php?image=86213&amp;picture=&amp;jazyk=fr" TargetMode="External"/><Relationship Id="rId7" Type="http://schemas.openxmlformats.org/officeDocument/2006/relationships/image" Target="../media/image21.jpeg"/><Relationship Id="rId2" Type="http://schemas.openxmlformats.org/officeDocument/2006/relationships/image" Target="../media/image18.jp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hyperlink" Target="http://publicdomainpictures.net/view-image.php?image=50111&amp;picture=fotbalovy-mic-klipart&amp;large=1" TargetMode="External"/><Relationship Id="rId4" Type="http://schemas.openxmlformats.org/officeDocument/2006/relationships/image" Target="../media/image19.jpg"/></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fotbalklenec.jex.cz/" TargetMode="External"/><Relationship Id="rId2" Type="http://schemas.openxmlformats.org/officeDocument/2006/relationships/image" Target="../media/image2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48" descr="Home page">
            <a:hlinkClick r:id="rId3"/>
          </p:cNvPr>
          <p:cNvPicPr>
            <a:picLocks noChangeAspect="1" noChangeArrowheads="1"/>
          </p:cNvPicPr>
          <p:nvPr/>
        </p:nvPicPr>
        <p:blipFill>
          <a:blip r:embed="rId4"/>
          <a:srcRect/>
          <a:stretch>
            <a:fillRect/>
          </a:stretch>
        </p:blipFill>
        <p:spPr bwMode="auto">
          <a:xfrm>
            <a:off x="165687" y="46040"/>
            <a:ext cx="9468" cy="9525"/>
          </a:xfrm>
          <a:prstGeom prst="rect">
            <a:avLst/>
          </a:prstGeom>
          <a:noFill/>
          <a:ln w="9525">
            <a:noFill/>
            <a:miter lim="800000"/>
            <a:headEnd/>
            <a:tailEnd/>
          </a:ln>
        </p:spPr>
      </p:pic>
      <p:sp>
        <p:nvSpPr>
          <p:cNvPr id="21" name="Rectangle 1279"/>
          <p:cNvSpPr>
            <a:spLocks noChangeArrowheads="1"/>
          </p:cNvSpPr>
          <p:nvPr/>
        </p:nvSpPr>
        <p:spPr bwMode="auto">
          <a:xfrm>
            <a:off x="154839" y="62846"/>
            <a:ext cx="4608512" cy="504825"/>
          </a:xfrm>
          <a:prstGeom prst="rect">
            <a:avLst/>
          </a:prstGeom>
          <a:solidFill>
            <a:srgbClr val="00CC99"/>
          </a:solidFill>
          <a:ln w="8001">
            <a:solidFill>
              <a:srgbClr val="000000"/>
            </a:solidFill>
            <a:miter lim="800000"/>
            <a:headEnd/>
            <a:tailEnd/>
          </a:ln>
        </p:spPr>
        <p:txBody>
          <a:bodyPr lIns="91425" tIns="45713" rIns="91425" bIns="45713"/>
          <a:lstStyle/>
          <a:p>
            <a:pPr algn="ctr" eaLnBrk="0" hangingPunct="0">
              <a:defRPr/>
            </a:pPr>
            <a:r>
              <a:rPr lang="cs-CZ" sz="2400" dirty="0">
                <a:solidFill>
                  <a:srgbClr val="FF0000"/>
                </a:solidFill>
                <a:latin typeface="Albertus MT" pitchFamily="18" charset="0"/>
              </a:rPr>
              <a:t> </a:t>
            </a:r>
            <a:r>
              <a:rPr lang="cs-CZ" sz="2400" dirty="0">
                <a:latin typeface="Albertus MT" pitchFamily="18" charset="0"/>
              </a:rPr>
              <a:t>Hlavní partneři pro rok 2019</a:t>
            </a:r>
          </a:p>
        </p:txBody>
      </p:sp>
      <p:sp>
        <p:nvSpPr>
          <p:cNvPr id="22" name="Rectangle 1280"/>
          <p:cNvSpPr>
            <a:spLocks noChangeArrowheads="1"/>
          </p:cNvSpPr>
          <p:nvPr/>
        </p:nvSpPr>
        <p:spPr bwMode="auto">
          <a:xfrm>
            <a:off x="143992" y="2035324"/>
            <a:ext cx="4608512" cy="431800"/>
          </a:xfrm>
          <a:prstGeom prst="rect">
            <a:avLst/>
          </a:prstGeom>
          <a:solidFill>
            <a:srgbClr val="00CC99"/>
          </a:solidFill>
          <a:ln w="8001">
            <a:solidFill>
              <a:srgbClr val="000000"/>
            </a:solidFill>
            <a:miter lim="800000"/>
            <a:headEnd/>
            <a:tailEnd/>
          </a:ln>
        </p:spPr>
        <p:txBody>
          <a:bodyPr lIns="91425" tIns="45713" rIns="91425" bIns="45713" anchor="ctr"/>
          <a:lstStyle/>
          <a:p>
            <a:pPr algn="ctr" eaLnBrk="0" hangingPunct="0">
              <a:defRPr/>
            </a:pPr>
            <a:r>
              <a:rPr lang="cs-CZ" sz="2400" dirty="0">
                <a:latin typeface="Albertus MT" pitchFamily="18" charset="0"/>
              </a:rPr>
              <a:t>Další partneři pro rok 2019</a:t>
            </a:r>
            <a:endParaRPr lang="cs-CZ" sz="2400" b="0" dirty="0">
              <a:latin typeface="Times New Roman" pitchFamily="18" charset="0"/>
            </a:endParaRPr>
          </a:p>
        </p:txBody>
      </p:sp>
      <p:sp>
        <p:nvSpPr>
          <p:cNvPr id="25" name="Rectangle 1278"/>
          <p:cNvSpPr>
            <a:spLocks noChangeArrowheads="1"/>
          </p:cNvSpPr>
          <p:nvPr/>
        </p:nvSpPr>
        <p:spPr bwMode="auto">
          <a:xfrm>
            <a:off x="143992" y="2525871"/>
            <a:ext cx="4608512" cy="4572000"/>
          </a:xfrm>
          <a:prstGeom prst="rect">
            <a:avLst/>
          </a:prstGeom>
          <a:solidFill>
            <a:srgbClr val="FF9900"/>
          </a:solidFill>
          <a:ln w="28575">
            <a:solidFill>
              <a:schemeClr val="tx1">
                <a:alpha val="99000"/>
              </a:schemeClr>
            </a:solidFill>
            <a:miter lim="800000"/>
            <a:headEnd/>
            <a:tailEnd/>
          </a:ln>
        </p:spPr>
        <p:txBody>
          <a:bodyPr lIns="91425" tIns="45713" rIns="91425" bIns="45713"/>
          <a:lstStyle/>
          <a:p>
            <a:pPr algn="ctr" eaLnBrk="0" hangingPunct="0">
              <a:defRPr/>
            </a:pPr>
            <a:r>
              <a:rPr lang="cs-CZ" sz="2100" dirty="0">
                <a:effectLst>
                  <a:outerShdw blurRad="38100" dist="38100" dir="2700000" algn="tl">
                    <a:srgbClr val="000000">
                      <a:alpha val="43137"/>
                    </a:srgbClr>
                  </a:outerShdw>
                </a:effectLst>
                <a:latin typeface="Modern No. 20" panose="02070704070505020303" pitchFamily="18" charset="0"/>
                <a:cs typeface="Arial" panose="020B0604020202020204" pitchFamily="34" charset="0"/>
              </a:rPr>
              <a:t>FORNAXA –TĚSNĚNÍ, spol.   s r.o.</a:t>
            </a:r>
          </a:p>
          <a:p>
            <a:pPr algn="ctr" eaLnBrk="0" hangingPunct="0">
              <a:defRPr/>
            </a:pPr>
            <a:r>
              <a:rPr lang="cs-CZ" sz="2100" dirty="0">
                <a:effectLst>
                  <a:outerShdw blurRad="38100" dist="38100" dir="2700000" algn="tl">
                    <a:srgbClr val="000000">
                      <a:alpha val="43137"/>
                    </a:srgbClr>
                  </a:outerShdw>
                </a:effectLst>
                <a:latin typeface="Modern No. 20" panose="02070704070505020303" pitchFamily="18" charset="0"/>
                <a:cs typeface="Arial" panose="020B0604020202020204" pitchFamily="34" charset="0"/>
              </a:rPr>
              <a:t>Dům dětí a mládeže Štětí</a:t>
            </a:r>
          </a:p>
          <a:p>
            <a:pPr algn="ctr" eaLnBrk="0" hangingPunct="0">
              <a:defRPr/>
            </a:pPr>
            <a:r>
              <a:rPr lang="cs-CZ" sz="2100" dirty="0">
                <a:effectLst>
                  <a:outerShdw blurRad="38100" dist="38100" dir="2700000" algn="tl">
                    <a:srgbClr val="000000">
                      <a:alpha val="43137"/>
                    </a:srgbClr>
                  </a:outerShdw>
                </a:effectLst>
                <a:latin typeface="Modern No. 20" panose="02070704070505020303" pitchFamily="18" charset="0"/>
                <a:cs typeface="Arial" panose="020B0604020202020204" pitchFamily="34" charset="0"/>
              </a:rPr>
              <a:t>VOLEMAN - autobusová přeprava</a:t>
            </a:r>
          </a:p>
          <a:p>
            <a:pPr algn="ctr" eaLnBrk="0" hangingPunct="0">
              <a:defRPr/>
            </a:pPr>
            <a:r>
              <a:rPr lang="cs-CZ" sz="2100" dirty="0">
                <a:effectLst>
                  <a:outerShdw blurRad="38100" dist="38100" dir="2700000" algn="tl">
                    <a:srgbClr val="000000">
                      <a:alpha val="43137"/>
                    </a:srgbClr>
                  </a:outerShdw>
                </a:effectLst>
                <a:latin typeface="Modern No. 20" panose="02070704070505020303" pitchFamily="18" charset="0"/>
                <a:cs typeface="Arial" panose="020B0604020202020204" pitchFamily="34" charset="0"/>
              </a:rPr>
              <a:t>Ahlfit s.r.o.</a:t>
            </a:r>
          </a:p>
          <a:p>
            <a:pPr algn="ctr" eaLnBrk="0" hangingPunct="0">
              <a:defRPr/>
            </a:pPr>
            <a:r>
              <a:rPr lang="cs-CZ" sz="2100" dirty="0">
                <a:effectLst>
                  <a:outerShdw blurRad="38100" dist="38100" dir="2700000" algn="tl">
                    <a:srgbClr val="000000">
                      <a:alpha val="43137"/>
                    </a:srgbClr>
                  </a:outerShdw>
                </a:effectLst>
                <a:latin typeface="Modern No. 20" panose="02070704070505020303" pitchFamily="18" charset="0"/>
                <a:cs typeface="Arial" panose="020B0604020202020204" pitchFamily="34" charset="0"/>
              </a:rPr>
              <a:t>Izolace Beran s.r.o.</a:t>
            </a:r>
          </a:p>
          <a:p>
            <a:pPr algn="ctr" eaLnBrk="0" hangingPunct="0">
              <a:defRPr/>
            </a:pPr>
            <a:r>
              <a:rPr lang="cs-CZ" sz="2100" dirty="0">
                <a:effectLst>
                  <a:outerShdw blurRad="38100" dist="38100" dir="2700000" algn="tl">
                    <a:srgbClr val="000000">
                      <a:alpha val="43137"/>
                    </a:srgbClr>
                  </a:outerShdw>
                </a:effectLst>
                <a:latin typeface="Modern No. 20" panose="02070704070505020303" pitchFamily="18" charset="0"/>
                <a:cs typeface="Arial" panose="020B0604020202020204" pitchFamily="34" charset="0"/>
              </a:rPr>
              <a:t>POKORNÝ, spol. s r.o.</a:t>
            </a:r>
          </a:p>
          <a:p>
            <a:pPr algn="ctr" eaLnBrk="0" hangingPunct="0">
              <a:defRPr/>
            </a:pPr>
            <a:r>
              <a:rPr lang="cs-CZ" sz="2100" dirty="0">
                <a:effectLst>
                  <a:outerShdw blurRad="38100" dist="38100" dir="2700000" algn="tl">
                    <a:srgbClr val="000000">
                      <a:alpha val="43137"/>
                    </a:srgbClr>
                  </a:outerShdw>
                </a:effectLst>
                <a:latin typeface="Modern No. 20" panose="02070704070505020303" pitchFamily="18" charset="0"/>
                <a:cs typeface="Arial" panose="020B0604020202020204" pitchFamily="34" charset="0"/>
              </a:rPr>
              <a:t>STAVEBNÍ STROJE A DOPRAVA s.r.o. </a:t>
            </a:r>
          </a:p>
          <a:p>
            <a:pPr algn="ctr" eaLnBrk="0" hangingPunct="0">
              <a:defRPr/>
            </a:pPr>
            <a:r>
              <a:rPr lang="cs-CZ" sz="2100" dirty="0">
                <a:effectLst>
                  <a:outerShdw blurRad="38100" dist="38100" dir="2700000" algn="tl">
                    <a:srgbClr val="000000">
                      <a:alpha val="43137"/>
                    </a:srgbClr>
                  </a:outerShdw>
                </a:effectLst>
                <a:latin typeface="Modern No. 20" panose="02070704070505020303" pitchFamily="18" charset="0"/>
                <a:cs typeface="Arial" panose="020B0604020202020204" pitchFamily="34" charset="0"/>
              </a:rPr>
              <a:t>JT-Service s.r.o.</a:t>
            </a:r>
          </a:p>
          <a:p>
            <a:pPr algn="ctr" eaLnBrk="0" hangingPunct="0">
              <a:defRPr/>
            </a:pPr>
            <a:r>
              <a:rPr lang="cs-CZ" sz="2100" dirty="0" err="1">
                <a:effectLst>
                  <a:outerShdw blurRad="38100" dist="38100" dir="2700000" algn="tl">
                    <a:srgbClr val="000000">
                      <a:alpha val="43137"/>
                    </a:srgbClr>
                  </a:outerShdw>
                </a:effectLst>
                <a:latin typeface="Modern No. 20" panose="02070704070505020303" pitchFamily="18" charset="0"/>
                <a:cs typeface="Arial" panose="020B0604020202020204" pitchFamily="34" charset="0"/>
              </a:rPr>
              <a:t>Průmstav</a:t>
            </a:r>
            <a:r>
              <a:rPr lang="cs-CZ" sz="2100" dirty="0">
                <a:effectLst>
                  <a:outerShdw blurRad="38100" dist="38100" dir="2700000" algn="tl">
                    <a:srgbClr val="000000">
                      <a:alpha val="43137"/>
                    </a:srgbClr>
                  </a:outerShdw>
                </a:effectLst>
                <a:latin typeface="Modern No. 20" panose="02070704070505020303" pitchFamily="18" charset="0"/>
                <a:cs typeface="Arial" panose="020B0604020202020204" pitchFamily="34" charset="0"/>
              </a:rPr>
              <a:t> Štětí a.s.</a:t>
            </a:r>
          </a:p>
          <a:p>
            <a:pPr algn="ctr" eaLnBrk="0" hangingPunct="0">
              <a:defRPr/>
            </a:pPr>
            <a:r>
              <a:rPr lang="cs-CZ" sz="2100" dirty="0">
                <a:effectLst>
                  <a:outerShdw blurRad="38100" dist="38100" dir="2700000" algn="tl">
                    <a:srgbClr val="000000">
                      <a:alpha val="43137"/>
                    </a:srgbClr>
                  </a:outerShdw>
                </a:effectLst>
                <a:latin typeface="Modern No. 20" panose="02070704070505020303" pitchFamily="18" charset="0"/>
                <a:cs typeface="Arial" panose="020B0604020202020204" pitchFamily="34" charset="0"/>
              </a:rPr>
              <a:t>D</a:t>
            </a:r>
            <a:r>
              <a:rPr lang="en-GB" sz="2100" dirty="0">
                <a:effectLst>
                  <a:outerShdw blurRad="38100" dist="38100" dir="2700000" algn="tl">
                    <a:srgbClr val="000000">
                      <a:alpha val="43137"/>
                    </a:srgbClr>
                  </a:outerShdw>
                </a:effectLst>
                <a:latin typeface="Modern No. 20" panose="02070704070505020303" pitchFamily="18" charset="0"/>
                <a:cs typeface="Arial" panose="020B0604020202020204" pitchFamily="34" charset="0"/>
              </a:rPr>
              <a:t>EKRA Industrial s.r.o. </a:t>
            </a:r>
            <a:endParaRPr lang="cs-CZ" sz="2100" dirty="0">
              <a:effectLst>
                <a:outerShdw blurRad="38100" dist="38100" dir="2700000" algn="tl">
                  <a:srgbClr val="000000">
                    <a:alpha val="43137"/>
                  </a:srgbClr>
                </a:outerShdw>
              </a:effectLst>
              <a:latin typeface="Modern No. 20" panose="02070704070505020303" pitchFamily="18" charset="0"/>
              <a:cs typeface="Arial" panose="020B0604020202020204" pitchFamily="34" charset="0"/>
            </a:endParaRPr>
          </a:p>
          <a:p>
            <a:pPr algn="ctr" eaLnBrk="0" hangingPunct="0">
              <a:defRPr/>
            </a:pPr>
            <a:r>
              <a:rPr lang="cs-CZ" sz="2100" dirty="0">
                <a:effectLst>
                  <a:outerShdw blurRad="38100" dist="38100" dir="2700000" algn="tl">
                    <a:srgbClr val="000000">
                      <a:alpha val="43137"/>
                    </a:srgbClr>
                  </a:outerShdw>
                </a:effectLst>
                <a:latin typeface="Modern No. 20" panose="02070704070505020303" pitchFamily="18" charset="0"/>
                <a:cs typeface="Arial" panose="020B0604020202020204" pitchFamily="34" charset="0"/>
              </a:rPr>
              <a:t>INDUSTRIAL CZ, spol. s r.o.</a:t>
            </a:r>
          </a:p>
          <a:p>
            <a:pPr algn="ctr" eaLnBrk="0" hangingPunct="0">
              <a:defRPr/>
            </a:pPr>
            <a:r>
              <a:rPr lang="cs-CZ" sz="2100" dirty="0">
                <a:effectLst>
                  <a:outerShdw blurRad="38100" dist="38100" dir="2700000" algn="tl">
                    <a:srgbClr val="000000">
                      <a:alpha val="43137"/>
                    </a:srgbClr>
                  </a:outerShdw>
                </a:effectLst>
                <a:latin typeface="Modern No. 20" panose="02070704070505020303" pitchFamily="18" charset="0"/>
                <a:cs typeface="Arial" panose="020B0604020202020204" pitchFamily="34" charset="0"/>
              </a:rPr>
              <a:t>Unistroj s.r.o.</a:t>
            </a:r>
          </a:p>
          <a:p>
            <a:pPr algn="ctr" eaLnBrk="0" hangingPunct="0">
              <a:defRPr/>
            </a:pPr>
            <a:r>
              <a:rPr lang="cs-CZ" sz="2100" dirty="0">
                <a:effectLst>
                  <a:outerShdw blurRad="38100" dist="38100" dir="2700000" algn="tl">
                    <a:srgbClr val="000000">
                      <a:alpha val="43137"/>
                    </a:srgbClr>
                  </a:outerShdw>
                </a:effectLst>
                <a:latin typeface="Modern No. 20" panose="02070704070505020303" pitchFamily="18" charset="0"/>
                <a:cs typeface="Arial" panose="020B0604020202020204" pitchFamily="34" charset="0"/>
              </a:rPr>
              <a:t>GEAR SERVICE s.r.o.</a:t>
            </a:r>
          </a:p>
        </p:txBody>
      </p:sp>
      <p:sp>
        <p:nvSpPr>
          <p:cNvPr id="13" name="Rectangle 1339"/>
          <p:cNvSpPr>
            <a:spLocks noChangeArrowheads="1"/>
          </p:cNvSpPr>
          <p:nvPr/>
        </p:nvSpPr>
        <p:spPr bwMode="auto">
          <a:xfrm>
            <a:off x="143993" y="595164"/>
            <a:ext cx="4619358" cy="1440160"/>
          </a:xfrm>
          <a:prstGeom prst="rect">
            <a:avLst/>
          </a:prstGeom>
          <a:solidFill>
            <a:schemeClr val="bg1">
              <a:lumMod val="85000"/>
            </a:schemeClr>
          </a:solidFill>
          <a:ln w="8001" algn="ctr">
            <a:solidFill>
              <a:schemeClr val="tx1"/>
            </a:solidFill>
            <a:miter lim="800000"/>
            <a:headEnd/>
            <a:tailEnd/>
          </a:ln>
          <a:effectLst/>
        </p:spPr>
        <p:txBody>
          <a:bodyPr wrap="square" lIns="89986" tIns="46792" rIns="89986" bIns="46792" anchor="ctr">
            <a:spAutoFit/>
          </a:bodyPr>
          <a:lstStyle/>
          <a:p>
            <a:pPr algn="ctr" eaLnBrk="0" hangingPunct="0">
              <a:defRPr/>
            </a:pPr>
            <a:endParaRPr lang="cs-CZ" dirty="0">
              <a:solidFill>
                <a:srgbClr val="E593B0"/>
              </a:solidFill>
              <a:effectLst>
                <a:outerShdw blurRad="38100" dist="38100" dir="2700000" algn="tl">
                  <a:srgbClr val="000000">
                    <a:alpha val="43137"/>
                  </a:srgbClr>
                </a:outerShdw>
              </a:effectLst>
            </a:endParaRPr>
          </a:p>
          <a:p>
            <a:pPr algn="ctr" eaLnBrk="0" hangingPunct="0">
              <a:defRPr/>
            </a:pPr>
            <a:endParaRPr lang="cs-CZ" dirty="0">
              <a:solidFill>
                <a:srgbClr val="E593B0"/>
              </a:solidFill>
              <a:effectLst>
                <a:outerShdw blurRad="38100" dist="38100" dir="2700000" algn="tl">
                  <a:srgbClr val="000000">
                    <a:alpha val="43137"/>
                  </a:srgbClr>
                </a:outerShdw>
              </a:effectLst>
            </a:endParaRPr>
          </a:p>
          <a:p>
            <a:pPr algn="ctr" eaLnBrk="0" hangingPunct="0">
              <a:defRPr/>
            </a:pPr>
            <a:endParaRPr lang="cs-CZ" dirty="0">
              <a:solidFill>
                <a:srgbClr val="E593B0"/>
              </a:solidFill>
              <a:effectLst>
                <a:outerShdw blurRad="38100" dist="38100" dir="2700000" algn="tl">
                  <a:srgbClr val="000000">
                    <a:alpha val="43137"/>
                  </a:srgbClr>
                </a:outerShdw>
              </a:effectLst>
            </a:endParaRPr>
          </a:p>
          <a:p>
            <a:pPr algn="ctr" eaLnBrk="0" hangingPunct="0">
              <a:defRPr/>
            </a:pPr>
            <a:endParaRPr lang="cs-CZ" dirty="0">
              <a:solidFill>
                <a:srgbClr val="E593B0"/>
              </a:solidFill>
              <a:effectLst>
                <a:outerShdw blurRad="38100" dist="38100" dir="2700000" algn="tl">
                  <a:srgbClr val="000000">
                    <a:alpha val="43137"/>
                  </a:srgbClr>
                </a:outerShdw>
              </a:effectLst>
            </a:endParaRPr>
          </a:p>
          <a:p>
            <a:pPr algn="ctr" eaLnBrk="0" hangingPunct="0">
              <a:defRPr/>
            </a:pPr>
            <a:endParaRPr lang="cs-CZ" dirty="0">
              <a:solidFill>
                <a:srgbClr val="E593B0"/>
              </a:solidFill>
              <a:effectLst>
                <a:outerShdw blurRad="38100" dist="38100" dir="2700000" algn="tl">
                  <a:srgbClr val="000000">
                    <a:alpha val="43137"/>
                  </a:srgbClr>
                </a:outerShdw>
              </a:effectLst>
            </a:endParaRPr>
          </a:p>
          <a:p>
            <a:pPr algn="ctr" eaLnBrk="0" hangingPunct="0">
              <a:defRPr/>
            </a:pPr>
            <a:endParaRPr lang="cs-CZ" dirty="0">
              <a:solidFill>
                <a:srgbClr val="E593B0"/>
              </a:solidFill>
              <a:effectLst>
                <a:outerShdw blurRad="38100" dist="38100" dir="2700000" algn="tl">
                  <a:srgbClr val="000000">
                    <a:alpha val="43137"/>
                  </a:srgbClr>
                </a:outerShdw>
              </a:effectLst>
            </a:endParaRPr>
          </a:p>
          <a:p>
            <a:pPr algn="ctr" eaLnBrk="0" hangingPunct="0">
              <a:defRPr/>
            </a:pPr>
            <a:endParaRPr lang="cs-CZ" dirty="0">
              <a:solidFill>
                <a:srgbClr val="E593B0"/>
              </a:solidFill>
              <a:effectLst>
                <a:outerShdw blurRad="38100" dist="38100" dir="2700000" algn="tl">
                  <a:srgbClr val="000000">
                    <a:alpha val="43137"/>
                  </a:srgbClr>
                </a:outerShdw>
              </a:effectLst>
            </a:endParaRPr>
          </a:p>
        </p:txBody>
      </p:sp>
      <p:pic>
        <p:nvPicPr>
          <p:cNvPr id="24" name="Picture 1341"/>
          <p:cNvPicPr>
            <a:picLocks noChangeAspect="1" noChangeArrowheads="1"/>
          </p:cNvPicPr>
          <p:nvPr/>
        </p:nvPicPr>
        <p:blipFill>
          <a:blip r:embed="rId5" cstate="print"/>
          <a:srcRect/>
          <a:stretch>
            <a:fillRect/>
          </a:stretch>
        </p:blipFill>
        <p:spPr bwMode="auto">
          <a:xfrm>
            <a:off x="1656160" y="790233"/>
            <a:ext cx="1069432" cy="1080000"/>
          </a:xfrm>
          <a:prstGeom prst="rect">
            <a:avLst/>
          </a:prstGeom>
          <a:noFill/>
          <a:ln w="9525">
            <a:noFill/>
            <a:miter lim="800000"/>
            <a:headEnd/>
            <a:tailEnd/>
          </a:ln>
        </p:spPr>
      </p:pic>
      <p:sp>
        <p:nvSpPr>
          <p:cNvPr id="15" name="Text Box 6"/>
          <p:cNvSpPr txBox="1">
            <a:spLocks noChangeArrowheads="1"/>
          </p:cNvSpPr>
          <p:nvPr/>
        </p:nvSpPr>
        <p:spPr bwMode="auto">
          <a:xfrm>
            <a:off x="5396303" y="3970765"/>
            <a:ext cx="4712610" cy="2884618"/>
          </a:xfrm>
          <a:prstGeom prst="rect">
            <a:avLst/>
          </a:prstGeom>
          <a:blipFill>
            <a:blip r:embed="rId6"/>
            <a:stretch>
              <a:fillRect/>
            </a:stretch>
          </a:blipFill>
          <a:ln w="44450" cap="rnd" cmpd="sng">
            <a:solidFill>
              <a:schemeClr val="tx1"/>
            </a:solidFill>
            <a:prstDash val="solid"/>
            <a:miter lim="800000"/>
            <a:headEnd/>
            <a:tailEnd/>
          </a:ln>
          <a:effectLst/>
        </p:spPr>
        <p:txBody>
          <a:bodyPr wrap="square" lIns="0" tIns="108000" rIns="0" bIns="36000" anchor="ctr" anchorCtr="0">
            <a:spAutoFit/>
            <a:scene3d>
              <a:camera prst="orthographicFront"/>
              <a:lightRig rig="threePt" dir="t"/>
            </a:scene3d>
            <a:sp3d contourW="12700" prstMaterial="matte">
              <a:extrusionClr>
                <a:schemeClr val="bg1"/>
              </a:extrusionClr>
              <a:contourClr>
                <a:schemeClr val="tx1"/>
              </a:contourClr>
            </a:sp3d>
          </a:bodyPr>
          <a:lstStyle/>
          <a:p>
            <a:pPr algn="ctr" eaLnBrk="0" hangingPunct="0">
              <a:defRPr/>
            </a:pPr>
            <a:r>
              <a:rPr lang="cs-CZ" sz="4000" dirty="0">
                <a:ln w="28575" cap="rnd" cmpd="dbl">
                  <a:noFill/>
                  <a:bevel/>
                </a:ln>
                <a:effectLst/>
                <a:latin typeface="Arial" panose="020B0604020202020204" pitchFamily="34" charset="0"/>
                <a:ea typeface="Gungsuh" pitchFamily="18" charset="-127"/>
                <a:cs typeface="Arial" panose="020B0604020202020204" pitchFamily="34" charset="0"/>
              </a:rPr>
              <a:t> </a:t>
            </a:r>
            <a:r>
              <a:rPr lang="cs-CZ" sz="4000" dirty="0">
                <a:ln w="28575" cap="rnd" cmpd="dbl">
                  <a:solidFill>
                    <a:schemeClr val="tx1"/>
                  </a:solidFill>
                  <a:bevel/>
                </a:ln>
                <a:solidFill>
                  <a:srgbClr val="FFFF00"/>
                </a:solidFill>
                <a:effectLst/>
                <a:latin typeface="Elephant" panose="02020904090505020303" pitchFamily="18" charset="0"/>
                <a:ea typeface="Gungsuh" pitchFamily="18" charset="-127"/>
                <a:cs typeface="Arial" panose="020B0604020202020204" pitchFamily="34" charset="0"/>
              </a:rPr>
              <a:t>3</a:t>
            </a:r>
            <a:r>
              <a:rPr lang="cs-CZ" sz="4000" b="0" dirty="0">
                <a:ln w="38100">
                  <a:solidFill>
                    <a:schemeClr val="tx1"/>
                  </a:solidFill>
                </a:ln>
                <a:solidFill>
                  <a:srgbClr val="FFFF00"/>
                </a:solidFill>
                <a:effectLst>
                  <a:outerShdw blurRad="38100" dist="19050" dir="2700000" algn="tl" rotWithShape="0">
                    <a:schemeClr val="dk1">
                      <a:alpha val="40000"/>
                    </a:schemeClr>
                  </a:outerShdw>
                </a:effectLst>
                <a:latin typeface="Elephant" panose="02020904090505020303" pitchFamily="18" charset="0"/>
                <a:ea typeface="Gungsuh" pitchFamily="18" charset="-127"/>
                <a:cs typeface="Arial" panose="020B0604020202020204" pitchFamily="34" charset="0"/>
              </a:rPr>
              <a:t>.</a:t>
            </a:r>
            <a:endParaRPr lang="cs-CZ" sz="4000" dirty="0">
              <a:ln w="38100">
                <a:solidFill>
                  <a:schemeClr val="tx1"/>
                </a:solidFill>
              </a:ln>
              <a:solidFill>
                <a:srgbClr val="FFFF00"/>
              </a:solidFill>
              <a:effectLst/>
              <a:latin typeface="Elephant" panose="02020904090505020303" pitchFamily="18" charset="0"/>
              <a:ea typeface="STHupo" panose="020B0503020204020204" pitchFamily="2" charset="-122"/>
              <a:cs typeface="Arial" panose="020B0604020202020204" pitchFamily="34" charset="0"/>
            </a:endParaRPr>
          </a:p>
          <a:p>
            <a:pPr algn="ctr" eaLnBrk="0" hangingPunct="0">
              <a:defRPr/>
            </a:pPr>
            <a:r>
              <a:rPr lang="cs-CZ" sz="6900" dirty="0">
                <a:ln w="38100" cap="rnd" cmpd="dbl">
                  <a:solidFill>
                    <a:schemeClr val="tx1"/>
                  </a:solidFill>
                  <a:bevel/>
                </a:ln>
                <a:solidFill>
                  <a:srgbClr val="FFFF00"/>
                </a:solidFill>
                <a:latin typeface="Elephant" panose="02020904090505020303" pitchFamily="18" charset="0"/>
                <a:ea typeface="STHupo" panose="020B0503020204020204" pitchFamily="2" charset="-122"/>
                <a:cs typeface="Arial" panose="020B0604020202020204" pitchFamily="34" charset="0"/>
              </a:rPr>
              <a:t>FK SEKO Louny</a:t>
            </a:r>
            <a:endParaRPr lang="cs-CZ" sz="6900" dirty="0">
              <a:ln w="38100" cap="rnd" cmpd="dbl">
                <a:solidFill>
                  <a:schemeClr val="tx1"/>
                </a:solidFill>
                <a:bevel/>
              </a:ln>
              <a:solidFill>
                <a:srgbClr val="FFFF00"/>
              </a:solidFill>
              <a:effectLst/>
              <a:latin typeface="Elephant" panose="02020904090505020303" pitchFamily="18" charset="0"/>
              <a:ea typeface="STHupo" panose="020B0503020204020204" pitchFamily="2" charset="-122"/>
              <a:cs typeface="Arial" panose="020B0604020202020204" pitchFamily="34" charset="0"/>
            </a:endParaRPr>
          </a:p>
        </p:txBody>
      </p:sp>
      <p:sp>
        <p:nvSpPr>
          <p:cNvPr id="16" name="TextovéPole 15"/>
          <p:cNvSpPr txBox="1"/>
          <p:nvPr/>
        </p:nvSpPr>
        <p:spPr>
          <a:xfrm>
            <a:off x="5256560" y="2539380"/>
            <a:ext cx="4716000" cy="1116000"/>
          </a:xfrm>
          <a:prstGeom prst="rect">
            <a:avLst/>
          </a:prstGeom>
          <a:blipFill>
            <a:blip r:embed="rId7">
              <a:extLst>
                <a:ext uri="{BEBA8EAE-BF5A-486C-A8C5-ECC9F3942E4B}">
                  <a14:imgProps xmlns:a14="http://schemas.microsoft.com/office/drawing/2010/main">
                    <a14:imgLayer r:embed="rId8">
                      <a14:imgEffect>
                        <a14:sharpenSoften amount="-25000"/>
                      </a14:imgEffect>
                      <a14:imgEffect>
                        <a14:brightnessContrast bright="44000" contrast="10000"/>
                      </a14:imgEffect>
                    </a14:imgLayer>
                  </a14:imgProps>
                </a:ext>
              </a:extLst>
            </a:blip>
            <a:srcRect/>
            <a:stretch>
              <a:fillRect l="7597" r="7671"/>
            </a:stretch>
          </a:blipFill>
          <a:ln w="50800" cap="rnd" cmpd="sng">
            <a:solidFill>
              <a:srgbClr val="666633"/>
            </a:solidFill>
            <a:prstDash val="solid"/>
            <a:miter lim="800000"/>
          </a:ln>
          <a:effectLst/>
          <a:scene3d>
            <a:camera prst="orthographicFront"/>
            <a:lightRig rig="threePt" dir="t"/>
          </a:scene3d>
          <a:sp3d>
            <a:contourClr>
              <a:schemeClr val="accent1">
                <a:lumMod val="40000"/>
                <a:lumOff val="60000"/>
              </a:schemeClr>
            </a:contourClr>
          </a:sp3d>
        </p:spPr>
        <p:txBody>
          <a:bodyPr wrap="square" rtlCol="0" anchor="ctr">
            <a:noAutofit/>
            <a:sp3d contourW="12700">
              <a:extrusionClr>
                <a:schemeClr val="bg1"/>
              </a:extrusionClr>
              <a:contourClr>
                <a:srgbClr val="FFFFFF"/>
              </a:contourClr>
            </a:sp3d>
          </a:bodyPr>
          <a:lstStyle/>
          <a:p>
            <a:pPr algn="ctr"/>
            <a:r>
              <a:rPr lang="cs-CZ" sz="3600" dirty="0">
                <a:ln w="19050">
                  <a:noFill/>
                </a:ln>
                <a:solidFill>
                  <a:srgbClr val="0000CC"/>
                </a:solidFill>
                <a:effectLst>
                  <a:reflection endPos="0" dist="50800" dir="5400000" sy="-100000" algn="bl" rotWithShape="0"/>
                </a:effectLst>
                <a:latin typeface="Sitka Small" panose="02000505000000020004" pitchFamily="2" charset="0"/>
                <a:ea typeface="FangSong" pitchFamily="49" charset="-122"/>
                <a:cs typeface="Arial" panose="020B0604020202020204" pitchFamily="34" charset="0"/>
              </a:rPr>
              <a:t>14.9.2019 sobota    </a:t>
            </a:r>
          </a:p>
          <a:p>
            <a:pPr algn="ctr"/>
            <a:r>
              <a:rPr lang="cs-CZ" sz="3600" dirty="0">
                <a:ln w="19050">
                  <a:noFill/>
                </a:ln>
                <a:solidFill>
                  <a:srgbClr val="0000CC"/>
                </a:solidFill>
                <a:effectLst>
                  <a:reflection endPos="0" dist="50800" dir="5400000" sy="-100000" algn="bl" rotWithShape="0"/>
                </a:effectLst>
                <a:latin typeface="Sitka Small" panose="02000505000000020004" pitchFamily="2" charset="0"/>
                <a:ea typeface="FangSong" pitchFamily="49" charset="-122"/>
                <a:cs typeface="Arial" panose="020B0604020202020204" pitchFamily="34" charset="0"/>
              </a:rPr>
              <a:t>10:15 hod 6. kolo</a:t>
            </a:r>
          </a:p>
        </p:txBody>
      </p:sp>
      <p:sp>
        <p:nvSpPr>
          <p:cNvPr id="17" name="AutoShape 3" descr="ů§"/>
          <p:cNvSpPr>
            <a:spLocks noChangeArrowheads="1"/>
          </p:cNvSpPr>
          <p:nvPr/>
        </p:nvSpPr>
        <p:spPr bwMode="auto">
          <a:xfrm>
            <a:off x="5400576" y="62846"/>
            <a:ext cx="4752528" cy="1127576"/>
          </a:xfrm>
          <a:prstGeom prst="flowChartAlternateProcess">
            <a:avLst/>
          </a:prstGeom>
          <a:gradFill>
            <a:gsLst>
              <a:gs pos="29000">
                <a:srgbClr val="FFFF00"/>
              </a:gs>
              <a:gs pos="80000">
                <a:srgbClr val="00FF00"/>
              </a:gs>
            </a:gsLst>
            <a:lin ang="5400000" scaled="1"/>
          </a:gradFill>
          <a:ln w="44450" cap="flat" cmpd="sng">
            <a:solidFill>
              <a:srgbClr val="9933FF"/>
            </a:solidFill>
            <a:prstDash val="solid"/>
            <a:bevel/>
            <a:headEnd/>
            <a:tailEnd/>
          </a:ln>
          <a:effectLst>
            <a:softEdge rad="0"/>
          </a:effectLst>
          <a:scene3d>
            <a:camera prst="perspectiveBelow"/>
            <a:lightRig rig="threePt" dir="t"/>
          </a:scene3d>
          <a:sp3d z="38100">
            <a:bevelT w="57150" h="0" prst="relaxedInset"/>
            <a:bevelB w="120650"/>
          </a:sp3d>
        </p:spPr>
        <p:txBody>
          <a:bodyPr wrap="none" lIns="0" tIns="45713" rIns="91425" bIns="45713" anchor="ctr">
            <a:prstTxWarp prst="textCanDown">
              <a:avLst/>
            </a:prstTxWarp>
            <a:sp3d extrusionH="57150">
              <a:bevelT w="38100" h="38100" prst="slope"/>
            </a:sp3d>
          </a:bodyPr>
          <a:lstStyle/>
          <a:p>
            <a:pPr algn="ctr" eaLnBrk="0" hangingPunct="0">
              <a:defRPr/>
            </a:pPr>
            <a:r>
              <a:rPr lang="cs-CZ" sz="3200" dirty="0">
                <a:ln w="19050" cap="rnd">
                  <a:solidFill>
                    <a:schemeClr val="accent1"/>
                  </a:solidFill>
                  <a:miter lim="800000"/>
                </a:ln>
                <a:latin typeface="Khmer UI" pitchFamily="34" charset="0"/>
                <a:cs typeface="Khmer UI" pitchFamily="34" charset="0"/>
              </a:rPr>
              <a:t> </a:t>
            </a:r>
            <a:r>
              <a:rPr lang="cs-CZ" sz="3200" dirty="0">
                <a:ln w="9525" cap="rnd">
                  <a:noFill/>
                  <a:miter lim="800000"/>
                </a:ln>
                <a:blipFill>
                  <a:blip r:embed="rId9"/>
                  <a:tile tx="0" ty="0" sx="100000" sy="100000" flip="none" algn="tl"/>
                </a:blipFill>
                <a:latin typeface="Arial" panose="020B0604020202020204" pitchFamily="34" charset="0"/>
                <a:ea typeface="Verdana" panose="020B0604030504040204" pitchFamily="34" charset="0"/>
                <a:cs typeface="Arial" panose="020B0604020202020204" pitchFamily="34" charset="0"/>
              </a:rPr>
              <a:t>Fotbalový zpravodaj</a:t>
            </a:r>
          </a:p>
          <a:p>
            <a:pPr algn="ctr" eaLnBrk="0" hangingPunct="0">
              <a:defRPr/>
            </a:pPr>
            <a:r>
              <a:rPr lang="cs-CZ" sz="3200" dirty="0">
                <a:ln w="9525" cap="rnd">
                  <a:noFill/>
                  <a:miter lim="800000"/>
                </a:ln>
                <a:blipFill>
                  <a:blip r:embed="rId9"/>
                  <a:tile tx="0" ty="0" sx="100000" sy="100000" flip="none" algn="tl"/>
                </a:blipFill>
                <a:latin typeface="Arial" panose="020B0604020202020204" pitchFamily="34" charset="0"/>
                <a:ea typeface="Verdana" panose="020B0604030504040204" pitchFamily="34" charset="0"/>
                <a:cs typeface="Arial" panose="020B0604020202020204" pitchFamily="34" charset="0"/>
              </a:rPr>
              <a:t>SK Štětí, z.s.</a:t>
            </a:r>
          </a:p>
        </p:txBody>
      </p:sp>
      <p:sp>
        <p:nvSpPr>
          <p:cNvPr id="18" name="TextovéPole 17"/>
          <p:cNvSpPr txBox="1">
            <a:spLocks noChangeArrowheads="1"/>
          </p:cNvSpPr>
          <p:nvPr/>
        </p:nvSpPr>
        <p:spPr bwMode="auto">
          <a:xfrm>
            <a:off x="5400576" y="6928594"/>
            <a:ext cx="4579198" cy="338554"/>
          </a:xfrm>
          <a:prstGeom prst="rect">
            <a:avLst/>
          </a:prstGeom>
          <a:noFill/>
          <a:ln w="9525">
            <a:noFill/>
            <a:miter lim="800000"/>
            <a:headEnd/>
            <a:tailEnd/>
          </a:ln>
        </p:spPr>
        <p:txBody>
          <a:bodyPr wrap="square">
            <a:spAutoFit/>
          </a:bodyPr>
          <a:lstStyle/>
          <a:p>
            <a:pPr algn="ctr"/>
            <a:r>
              <a:rPr lang="cs-CZ" sz="1600" dirty="0"/>
              <a:t>www.stetimondifotbal.cz</a:t>
            </a:r>
          </a:p>
        </p:txBody>
      </p:sp>
      <p:sp>
        <p:nvSpPr>
          <p:cNvPr id="19" name="TextovéPole 18"/>
          <p:cNvSpPr txBox="1"/>
          <p:nvPr/>
        </p:nvSpPr>
        <p:spPr>
          <a:xfrm>
            <a:off x="5440325" y="1305754"/>
            <a:ext cx="4722518" cy="1128958"/>
          </a:xfrm>
          <a:prstGeom prst="rect">
            <a:avLst/>
          </a:prstGeom>
          <a:blipFill>
            <a:blip r:embed="rId10">
              <a:extLst>
                <a:ext uri="{BEBA8EAE-BF5A-486C-A8C5-ECC9F3942E4B}">
                  <a14:imgProps xmlns:a14="http://schemas.microsoft.com/office/drawing/2010/main">
                    <a14:imgLayer r:embed="rId11">
                      <a14:imgEffect>
                        <a14:artisticLightScreen/>
                      </a14:imgEffect>
                    </a14:imgLayer>
                  </a14:imgProps>
                </a:ext>
              </a:extLst>
            </a:blip>
            <a:stretch>
              <a:fillRect l="7597" r="7671"/>
            </a:stretch>
          </a:blipFill>
          <a:ln w="22225" cmpd="sng">
            <a:solidFill>
              <a:schemeClr val="tx1"/>
            </a:solidFill>
            <a:prstDash val="sysDash"/>
            <a:miter lim="800000"/>
          </a:ln>
          <a:effectLst/>
          <a:scene3d>
            <a:camera prst="orthographicFront"/>
            <a:lightRig rig="threePt" dir="t"/>
          </a:scene3d>
          <a:sp3d contourW="6350" prstMaterial="matte">
            <a:bevelT w="0" h="0" prst="coolSlant"/>
            <a:extrusionClr>
              <a:srgbClr val="CC00CC"/>
            </a:extrusionClr>
            <a:contourClr>
              <a:schemeClr val="bg1"/>
            </a:contourClr>
          </a:sp3d>
        </p:spPr>
        <p:txBody>
          <a:bodyPr wrap="square" lIns="108000" tIns="36000" rtlCol="0" anchor="ctr">
            <a:spAutoFit/>
          </a:bodyPr>
          <a:lstStyle/>
          <a:p>
            <a:pPr algn="ctr"/>
            <a:r>
              <a:rPr lang="cs-CZ" sz="3600" dirty="0">
                <a:ln w="19050" cap="sq">
                  <a:noFill/>
                  <a:prstDash val="solid"/>
                  <a:miter lim="800000"/>
                </a:ln>
                <a:solidFill>
                  <a:srgbClr val="CC0000"/>
                </a:solidFill>
                <a:latin typeface="Berlin Sans FB Demi" panose="020E0802020502020306" pitchFamily="34" charset="0"/>
                <a:ea typeface="Yu Gothic UI Light" panose="020B0300000000000000" pitchFamily="34" charset="-128"/>
                <a:cs typeface="Arial" panose="020B0604020202020204" pitchFamily="34" charset="0"/>
              </a:rPr>
              <a:t>Sezóna 2019/2020</a:t>
            </a:r>
          </a:p>
          <a:p>
            <a:pPr algn="ctr"/>
            <a:r>
              <a:rPr lang="cs-CZ" sz="3200" dirty="0">
                <a:ln w="19050" cap="sq">
                  <a:noFill/>
                  <a:prstDash val="solid"/>
                  <a:miter lim="800000"/>
                </a:ln>
                <a:solidFill>
                  <a:srgbClr val="CC0000"/>
                </a:solidFill>
                <a:latin typeface="Berlin Sans FB Demi" panose="020E0802020502020306" pitchFamily="34" charset="0"/>
                <a:ea typeface="Yu Gothic UI Light" panose="020B0300000000000000" pitchFamily="34" charset="-128"/>
                <a:cs typeface="Arial" panose="020B0604020202020204" pitchFamily="34" charset="0"/>
              </a:rPr>
              <a:t>Divize B Podzim</a:t>
            </a:r>
          </a:p>
        </p:txBody>
      </p:sp>
      <p:pic>
        <p:nvPicPr>
          <p:cNvPr id="20" name="Obrázek 19" descr="Vector Logos, &lt;strong&gt;Logo&lt;/strong&gt; Templates Free Download | seeklogo"/>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544592" y="3970765"/>
            <a:ext cx="648072" cy="656249"/>
          </a:xfrm>
          <a:prstGeom prst="rect">
            <a:avLst/>
          </a:prstGeom>
          <a:noFill/>
          <a:ln>
            <a:noFill/>
          </a:ln>
        </p:spPr>
      </p:pic>
      <p:pic>
        <p:nvPicPr>
          <p:cNvPr id="23" name="Obrázek 22" descr="&lt;strong&gt;Seko&lt;/strong&gt; &lt;strong&gt;Logo&lt;/strong&gt; Vector (.EPS) Free Download"/>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331702" y="5717173"/>
            <a:ext cx="648072" cy="77768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p:cNvSpPr txBox="1"/>
          <p:nvPr/>
        </p:nvSpPr>
        <p:spPr>
          <a:xfrm>
            <a:off x="1944192" y="7004456"/>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10</a:t>
            </a:r>
          </a:p>
        </p:txBody>
      </p:sp>
      <p:sp>
        <p:nvSpPr>
          <p:cNvPr id="9" name="TextovéPole 8"/>
          <p:cNvSpPr txBox="1"/>
          <p:nvPr/>
        </p:nvSpPr>
        <p:spPr>
          <a:xfrm>
            <a:off x="7731618" y="6946031"/>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31</a:t>
            </a:r>
          </a:p>
        </p:txBody>
      </p:sp>
      <p:sp>
        <p:nvSpPr>
          <p:cNvPr id="2" name="Obdélník 1"/>
          <p:cNvSpPr/>
          <p:nvPr/>
        </p:nvSpPr>
        <p:spPr>
          <a:xfrm>
            <a:off x="71984" y="856234"/>
            <a:ext cx="4680520" cy="6020110"/>
          </a:xfrm>
          <a:prstGeom prst="rect">
            <a:avLst/>
          </a:prstGeom>
        </p:spPr>
        <p:txBody>
          <a:bodyPr wrap="square">
            <a:spAutoFit/>
          </a:bodyPr>
          <a:lstStyle/>
          <a:p>
            <a:pPr lvl="0" algn="just">
              <a:lnSpc>
                <a:spcPct val="107000"/>
              </a:lnSpc>
              <a:spcAft>
                <a:spcPts val="0"/>
              </a:spcAft>
            </a:pP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30. minutě. Bylo to z penalty, kterou proměnil Petr Kostka. Fauloval Jiří </a:t>
            </a:r>
            <a:r>
              <a:rPr lang="cs-CZ" sz="1000" b="0" dirty="0" err="1">
                <a:solidFill>
                  <a:srgbClr val="000000"/>
                </a:solidFill>
                <a:latin typeface="Arial" panose="020B0604020202020204" pitchFamily="34" charset="0"/>
                <a:ea typeface="Calibri" panose="020F0502020204030204" pitchFamily="34" charset="0"/>
                <a:cs typeface="Arial" panose="020B0604020202020204" pitchFamily="34" charset="0"/>
              </a:rPr>
              <a:t>Ransdorf</a:t>
            </a: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  a i když reklamoval, že zasáhl míč, z hlediště to tak i vypadalo, rozhodčí ukázal na značku pokutového kopu. Hodně se o této situaci diskutovala. Byla, nebyla? Každopádně je to již čtvrtá penalta proti našemu týmu v dosavadním průběhu soutěže a dosud jsme žádnou ještě nekopali.  Inkasovaná nás hodně rozhodila a než jsme se stačili trochu vzpamatovat, tak už jsme o 5 minut později prohrávali po brance Vojtěcha Junka 2:0. Brankář míč jen vyrazil za sebe, kde už to pro zmiňovaného střelce nebylo tak těžké skórovat. Tímto výsledkem skončila i první půle a na začátku druhé byl blízko snížení náskoku Jiří Neuman, ale bohužel branku vysoko přestřelil.  Nadějně vypadal i rychlý útok Tomáše </a:t>
            </a:r>
            <a:r>
              <a:rPr lang="cs-CZ" sz="1000" b="0" dirty="0" err="1">
                <a:solidFill>
                  <a:srgbClr val="000000"/>
                </a:solidFill>
                <a:latin typeface="Arial" panose="020B0604020202020204" pitchFamily="34" charset="0"/>
                <a:ea typeface="Calibri" panose="020F0502020204030204" pitchFamily="34" charset="0"/>
                <a:cs typeface="Arial" panose="020B0604020202020204" pitchFamily="34" charset="0"/>
              </a:rPr>
              <a:t>Beláka</a:t>
            </a: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 ale adresáta přesnou přihrávkou nenašel. Na dlouho dobu to byla ale naše poslední světlá chvilka. Naše kombinace začínala váznout a fotbal v našem podání se stával složitou hrou. To domácí šance k navýšení náskoku měli. V 56. minutě byl opět na svém místě naštěstí pro nás Václav Sailer a stále ještě držel naši loď nad vodou. V 64. minutě zase předvedli domácí akci, která se nazývá Česká ulička a míč po ní skončil těsně vedle. V 65. minutě se zkoušel prosadit na polovině Meteoru David Brandejs, ale u míče byl o krok později. V další průběhu utkání, konkrétně v 67. a 71. minutě báječně pro šancím domácích zasahoval náš brankář. V 78. minutě pláchnul domácí obraně po pravé straně Vít Kala, hledal před brankou nabíhajícího Davida Brandejse, ale balón zalehl domácí gólman Michal Toma. Definitiva přišla v 79. minutě. Ve 2. poločase nastoupivší </a:t>
            </a:r>
            <a:r>
              <a:rPr lang="cs-CZ" sz="1000" b="0" dirty="0" err="1">
                <a:solidFill>
                  <a:srgbClr val="000000"/>
                </a:solidFill>
                <a:latin typeface="Arial" panose="020B0604020202020204" pitchFamily="34" charset="0"/>
                <a:ea typeface="Calibri" panose="020F0502020204030204" pitchFamily="34" charset="0"/>
                <a:cs typeface="Arial" panose="020B0604020202020204" pitchFamily="34" charset="0"/>
              </a:rPr>
              <a:t>Ezeala</a:t>
            </a: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cs-CZ" sz="1000" b="0" dirty="0" err="1">
                <a:solidFill>
                  <a:srgbClr val="000000"/>
                </a:solidFill>
                <a:latin typeface="Arial" panose="020B0604020202020204" pitchFamily="34" charset="0"/>
                <a:ea typeface="Calibri" panose="020F0502020204030204" pitchFamily="34" charset="0"/>
                <a:cs typeface="Arial" panose="020B0604020202020204" pitchFamily="34" charset="0"/>
              </a:rPr>
              <a:t>Chimezie</a:t>
            </a: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 obešel několik našich hráčů a z hranice velkého vápna vymetl pavučinu mezi spojnicí tyče a břevna. Blízko úpravy výsledku byl 6 minut před koncem Jiří Vokoun, který využil nedorozumění domácí obrany, ale dostat míč do prázdně branky nedokázal. V poslední minutě utkání měli domácí ještě jednu možnost skórovat, ale také neuspěli.      </a:t>
            </a:r>
          </a:p>
          <a:p>
            <a:pPr lvl="0" algn="just">
              <a:lnSpc>
                <a:spcPct val="107000"/>
              </a:lnSpc>
              <a:spcAft>
                <a:spcPts val="0"/>
              </a:spcAft>
            </a:pPr>
            <a:endPar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lvl="0">
              <a:lnSpc>
                <a:spcPct val="107000"/>
              </a:lnSpc>
              <a:spcAft>
                <a:spcPts val="0"/>
              </a:spcAft>
            </a:pPr>
            <a:r>
              <a:rPr lang="cs-CZ" sz="1000" b="0" u="sng" dirty="0">
                <a:solidFill>
                  <a:srgbClr val="000000"/>
                </a:solidFill>
                <a:latin typeface="Arial" panose="020B0604020202020204" pitchFamily="34" charset="0"/>
                <a:ea typeface="Calibri" panose="020F0502020204030204" pitchFamily="34" charset="0"/>
                <a:cs typeface="Arial" panose="020B0604020202020204" pitchFamily="34" charset="0"/>
              </a:rPr>
              <a:t>Sestava:</a:t>
            </a: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cs-CZ" sz="1000" b="0" dirty="0" err="1">
                <a:solidFill>
                  <a:srgbClr val="000000"/>
                </a:solidFill>
                <a:latin typeface="Arial" panose="020B0604020202020204" pitchFamily="34" charset="0"/>
                <a:ea typeface="Calibri" panose="020F0502020204030204" pitchFamily="34" charset="0"/>
                <a:cs typeface="Arial" panose="020B0604020202020204" pitchFamily="34" charset="0"/>
              </a:rPr>
              <a:t>V.Sailer-J.Vacek</a:t>
            </a: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cs-CZ" sz="1000" b="0" dirty="0" err="1">
                <a:solidFill>
                  <a:srgbClr val="000000"/>
                </a:solidFill>
                <a:latin typeface="Arial" panose="020B0604020202020204" pitchFamily="34" charset="0"/>
                <a:ea typeface="Calibri" panose="020F0502020204030204" pitchFamily="34" charset="0"/>
                <a:cs typeface="Arial" panose="020B0604020202020204" pitchFamily="34" charset="0"/>
              </a:rPr>
              <a:t>J.Ransdorf</a:t>
            </a: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cs-CZ" sz="1000" b="0" dirty="0" err="1">
                <a:solidFill>
                  <a:srgbClr val="000000"/>
                </a:solidFill>
                <a:latin typeface="Arial" panose="020B0604020202020204" pitchFamily="34" charset="0"/>
                <a:ea typeface="Calibri" panose="020F0502020204030204" pitchFamily="34" charset="0"/>
                <a:cs typeface="Arial" panose="020B0604020202020204" pitchFamily="34" charset="0"/>
              </a:rPr>
              <a:t>J.Neuman</a:t>
            </a: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(83. </a:t>
            </a:r>
            <a:r>
              <a:rPr lang="cs-CZ" sz="1000" b="0" dirty="0" err="1">
                <a:solidFill>
                  <a:srgbClr val="000000"/>
                </a:solidFill>
                <a:latin typeface="Arial" panose="020B0604020202020204" pitchFamily="34" charset="0"/>
                <a:ea typeface="Calibri" panose="020F0502020204030204" pitchFamily="34" charset="0"/>
                <a:cs typeface="Arial" panose="020B0604020202020204" pitchFamily="34" charset="0"/>
              </a:rPr>
              <a:t>R.Feko</a:t>
            </a: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a:t>
            </a:r>
            <a:r>
              <a:rPr lang="cs-CZ" sz="1000" b="0" dirty="0" err="1">
                <a:solidFill>
                  <a:srgbClr val="000000"/>
                </a:solidFill>
                <a:latin typeface="Arial" panose="020B0604020202020204" pitchFamily="34" charset="0"/>
                <a:ea typeface="Calibri" panose="020F0502020204030204" pitchFamily="34" charset="0"/>
                <a:cs typeface="Arial" panose="020B0604020202020204" pitchFamily="34" charset="0"/>
              </a:rPr>
              <a:t>D.Mencl</a:t>
            </a: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a:t>
            </a:r>
          </a:p>
          <a:p>
            <a:pPr lvl="0">
              <a:lnSpc>
                <a:spcPct val="107000"/>
              </a:lnSpc>
              <a:spcAft>
                <a:spcPts val="0"/>
              </a:spcAft>
            </a:pP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cs-CZ" sz="1000" b="0" dirty="0" err="1">
                <a:solidFill>
                  <a:srgbClr val="000000"/>
                </a:solidFill>
                <a:latin typeface="Arial" panose="020B0604020202020204" pitchFamily="34" charset="0"/>
                <a:ea typeface="Calibri" panose="020F0502020204030204" pitchFamily="34" charset="0"/>
                <a:cs typeface="Arial" panose="020B0604020202020204" pitchFamily="34" charset="0"/>
              </a:rPr>
              <a:t>K.Horváth</a:t>
            </a: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(19.A.Brůža), </a:t>
            </a:r>
            <a:r>
              <a:rPr lang="cs-CZ" sz="1000" b="0" dirty="0" err="1">
                <a:solidFill>
                  <a:srgbClr val="000000"/>
                </a:solidFill>
                <a:latin typeface="Arial" panose="020B0604020202020204" pitchFamily="34" charset="0"/>
                <a:ea typeface="Calibri" panose="020F0502020204030204" pitchFamily="34" charset="0"/>
                <a:cs typeface="Arial" panose="020B0604020202020204" pitchFamily="34" charset="0"/>
              </a:rPr>
              <a:t>J,Vokoun</a:t>
            </a: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cs-CZ" sz="1000" b="0" dirty="0" err="1">
                <a:solidFill>
                  <a:srgbClr val="000000"/>
                </a:solidFill>
                <a:latin typeface="Arial" panose="020B0604020202020204" pitchFamily="34" charset="0"/>
                <a:ea typeface="Calibri" panose="020F0502020204030204" pitchFamily="34" charset="0"/>
                <a:cs typeface="Arial" panose="020B0604020202020204" pitchFamily="34" charset="0"/>
              </a:rPr>
              <a:t>J.Pícha</a:t>
            </a: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cs-CZ" sz="1000" b="0" dirty="0" err="1">
                <a:solidFill>
                  <a:srgbClr val="000000"/>
                </a:solidFill>
                <a:latin typeface="Arial" panose="020B0604020202020204" pitchFamily="34" charset="0"/>
                <a:ea typeface="Calibri" panose="020F0502020204030204" pitchFamily="34" charset="0"/>
                <a:cs typeface="Arial" panose="020B0604020202020204" pitchFamily="34" charset="0"/>
              </a:rPr>
              <a:t>T.Belák</a:t>
            </a: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(83.J.Prileložný), </a:t>
            </a:r>
          </a:p>
          <a:p>
            <a:pPr lvl="0">
              <a:lnSpc>
                <a:spcPct val="107000"/>
              </a:lnSpc>
              <a:spcAft>
                <a:spcPts val="0"/>
              </a:spcAft>
            </a:pP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cs-CZ" sz="1000" b="0" dirty="0" err="1">
                <a:solidFill>
                  <a:srgbClr val="000000"/>
                </a:solidFill>
                <a:latin typeface="Arial" panose="020B0604020202020204" pitchFamily="34" charset="0"/>
                <a:ea typeface="Calibri" panose="020F0502020204030204" pitchFamily="34" charset="0"/>
                <a:cs typeface="Arial" panose="020B0604020202020204" pitchFamily="34" charset="0"/>
              </a:rPr>
              <a:t>V.Kala</a:t>
            </a: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(85.F.Podhorský)-</a:t>
            </a:r>
            <a:r>
              <a:rPr lang="cs-CZ" sz="1000" b="0" dirty="0" err="1">
                <a:solidFill>
                  <a:srgbClr val="000000"/>
                </a:solidFill>
                <a:latin typeface="Arial" panose="020B0604020202020204" pitchFamily="34" charset="0"/>
                <a:ea typeface="Calibri" panose="020F0502020204030204" pitchFamily="34" charset="0"/>
                <a:cs typeface="Arial" panose="020B0604020202020204" pitchFamily="34" charset="0"/>
              </a:rPr>
              <a:t>D.Brandejs</a:t>
            </a:r>
            <a:endPar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lvl="0">
              <a:lnSpc>
                <a:spcPct val="107000"/>
              </a:lnSpc>
              <a:spcAft>
                <a:spcPts val="0"/>
              </a:spcAft>
            </a:pPr>
            <a:r>
              <a:rPr lang="cs-CZ" sz="1000" b="0" u="sng" dirty="0">
                <a:solidFill>
                  <a:srgbClr val="000000"/>
                </a:solidFill>
                <a:latin typeface="Arial" panose="020B0604020202020204" pitchFamily="34" charset="0"/>
                <a:ea typeface="Calibri" panose="020F0502020204030204" pitchFamily="34" charset="0"/>
                <a:cs typeface="Arial" panose="020B0604020202020204" pitchFamily="34" charset="0"/>
              </a:rPr>
              <a:t>Připraveni:</a:t>
            </a: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cs-CZ" sz="1000" b="0" dirty="0" err="1">
                <a:solidFill>
                  <a:srgbClr val="000000"/>
                </a:solidFill>
                <a:latin typeface="Arial" panose="020B0604020202020204" pitchFamily="34" charset="0"/>
                <a:ea typeface="Calibri" panose="020F0502020204030204" pitchFamily="34" charset="0"/>
                <a:cs typeface="Arial" panose="020B0604020202020204" pitchFamily="34" charset="0"/>
              </a:rPr>
              <a:t>M.Jelínek</a:t>
            </a:r>
            <a:endPar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lvl="0">
              <a:lnSpc>
                <a:spcPct val="107000"/>
              </a:lnSpc>
              <a:spcAft>
                <a:spcPts val="0"/>
              </a:spcAft>
            </a:pPr>
            <a:r>
              <a:rPr lang="cs-CZ" sz="1000" b="0" u="sng" dirty="0">
                <a:solidFill>
                  <a:srgbClr val="000000"/>
                </a:solidFill>
                <a:latin typeface="Arial" panose="020B0604020202020204" pitchFamily="34" charset="0"/>
                <a:ea typeface="Calibri" panose="020F0502020204030204" pitchFamily="34" charset="0"/>
                <a:cs typeface="Arial" panose="020B0604020202020204" pitchFamily="34" charset="0"/>
              </a:rPr>
              <a:t>Trenér:</a:t>
            </a: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cs-CZ" sz="1000" b="0" dirty="0" err="1">
                <a:solidFill>
                  <a:srgbClr val="000000"/>
                </a:solidFill>
                <a:latin typeface="Arial" panose="020B0604020202020204" pitchFamily="34" charset="0"/>
                <a:ea typeface="Calibri" panose="020F0502020204030204" pitchFamily="34" charset="0"/>
                <a:cs typeface="Arial" panose="020B0604020202020204" pitchFamily="34" charset="0"/>
              </a:rPr>
              <a:t>J.Ransdorf</a:t>
            </a: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cs-CZ" sz="1000" b="0" dirty="0" err="1">
                <a:solidFill>
                  <a:srgbClr val="000000"/>
                </a:solidFill>
                <a:latin typeface="Arial" panose="020B0604020202020204" pitchFamily="34" charset="0"/>
                <a:ea typeface="Calibri" panose="020F0502020204030204" pitchFamily="34" charset="0"/>
                <a:cs typeface="Arial" panose="020B0604020202020204" pitchFamily="34" charset="0"/>
              </a:rPr>
              <a:t>P.Hoznédl</a:t>
            </a: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  Vedoucí: </a:t>
            </a:r>
            <a:r>
              <a:rPr lang="cs-CZ" sz="1000" b="0" dirty="0" err="1">
                <a:solidFill>
                  <a:srgbClr val="000000"/>
                </a:solidFill>
                <a:latin typeface="Arial" panose="020B0604020202020204" pitchFamily="34" charset="0"/>
                <a:ea typeface="Calibri" panose="020F0502020204030204" pitchFamily="34" charset="0"/>
                <a:cs typeface="Arial" panose="020B0604020202020204" pitchFamily="34" charset="0"/>
              </a:rPr>
              <a:t>M.Plíšek</a:t>
            </a:r>
            <a:endPar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lvl="0">
              <a:lnSpc>
                <a:spcPct val="107000"/>
              </a:lnSpc>
              <a:spcAft>
                <a:spcPts val="0"/>
              </a:spcAft>
            </a:pP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cs-CZ" sz="1000" b="0" u="sng" dirty="0">
                <a:solidFill>
                  <a:srgbClr val="000000"/>
                </a:solidFill>
                <a:latin typeface="Arial" panose="020B0604020202020204" pitchFamily="34" charset="0"/>
                <a:ea typeface="Calibri" panose="020F0502020204030204" pitchFamily="34" charset="0"/>
                <a:cs typeface="Arial" panose="020B0604020202020204" pitchFamily="34" charset="0"/>
              </a:rPr>
              <a:t>Rozhodčí:</a:t>
            </a: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 Pavel Fišer-Jiří Erlebach, Vojtěch </a:t>
            </a:r>
            <a:r>
              <a:rPr lang="cs-CZ" sz="1000" b="0" dirty="0" err="1">
                <a:solidFill>
                  <a:srgbClr val="000000"/>
                </a:solidFill>
                <a:latin typeface="Arial" panose="020B0604020202020204" pitchFamily="34" charset="0"/>
                <a:ea typeface="Calibri" panose="020F0502020204030204" pitchFamily="34" charset="0"/>
                <a:cs typeface="Arial" panose="020B0604020202020204" pitchFamily="34" charset="0"/>
              </a:rPr>
              <a:t>Severýn</a:t>
            </a: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cs-CZ" sz="1000" b="0" u="sng" dirty="0">
                <a:solidFill>
                  <a:srgbClr val="000000"/>
                </a:solidFill>
                <a:latin typeface="Arial" panose="020B0604020202020204" pitchFamily="34" charset="0"/>
                <a:ea typeface="Calibri" panose="020F0502020204030204" pitchFamily="34" charset="0"/>
                <a:cs typeface="Arial" panose="020B0604020202020204" pitchFamily="34" charset="0"/>
              </a:rPr>
              <a:t>Delegát:</a:t>
            </a: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 Petr Petřík  </a:t>
            </a:r>
          </a:p>
          <a:p>
            <a:pPr lvl="0">
              <a:lnSpc>
                <a:spcPct val="107000"/>
              </a:lnSpc>
              <a:spcAft>
                <a:spcPts val="0"/>
              </a:spcAft>
            </a:pP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185 diváků</a:t>
            </a:r>
          </a:p>
        </p:txBody>
      </p:sp>
      <p:sp>
        <p:nvSpPr>
          <p:cNvPr id="5" name="TextovéPole 4"/>
          <p:cNvSpPr txBox="1"/>
          <p:nvPr/>
        </p:nvSpPr>
        <p:spPr>
          <a:xfrm>
            <a:off x="143992" y="77525"/>
            <a:ext cx="4536504" cy="707886"/>
          </a:xfrm>
          <a:prstGeom prst="rect">
            <a:avLst/>
          </a:prstGeom>
          <a:pattFill prst="wdDnDiag">
            <a:fgClr>
              <a:srgbClr val="99FFCC"/>
            </a:fgClr>
            <a:bgClr>
              <a:schemeClr val="bg1"/>
            </a:bgClr>
          </a:pattFill>
          <a:effectLst>
            <a:glow rad="101600">
              <a:srgbClr val="FFFF66">
                <a:alpha val="40000"/>
              </a:srgbClr>
            </a:glow>
            <a:softEdge rad="0"/>
          </a:effectLst>
        </p:spPr>
        <p:txBody>
          <a:bodyPr wrap="square" rtlCol="0">
            <a:spAutoFit/>
          </a:bodyPr>
          <a:lstStyle/>
          <a:p>
            <a:pPr algn="ctr"/>
            <a:r>
              <a:rPr lang="cs-CZ" sz="2000" dirty="0">
                <a:latin typeface="Arial Black" panose="020B0A04020102020204" pitchFamily="34" charset="0"/>
              </a:rPr>
              <a:t>Pokračování Meteor-Štětí 8.9.2019</a:t>
            </a:r>
          </a:p>
        </p:txBody>
      </p:sp>
      <p:sp>
        <p:nvSpPr>
          <p:cNvPr id="10" name="Obdélník 9">
            <a:extLst>
              <a:ext uri="{FF2B5EF4-FFF2-40B4-BE49-F238E27FC236}">
                <a16:creationId xmlns:a16="http://schemas.microsoft.com/office/drawing/2014/main" id="{16C0E04E-3B98-4732-AC65-000CA13AA6E2}"/>
              </a:ext>
            </a:extLst>
          </p:cNvPr>
          <p:cNvSpPr/>
          <p:nvPr/>
        </p:nvSpPr>
        <p:spPr>
          <a:xfrm>
            <a:off x="5467599" y="1691032"/>
            <a:ext cx="4680520" cy="4991110"/>
          </a:xfrm>
          <a:prstGeom prst="rect">
            <a:avLst/>
          </a:prstGeom>
        </p:spPr>
        <p:txBody>
          <a:bodyPr wrap="square">
            <a:spAutoFit/>
          </a:bodyPr>
          <a:lstStyle/>
          <a:p>
            <a:pPr algn="ctr">
              <a:spcAft>
                <a:spcPts val="800"/>
              </a:spcAft>
            </a:pPr>
            <a:r>
              <a:rPr lang="cs-CZ" sz="1600" dirty="0">
                <a:solidFill>
                  <a:srgbClr val="000099"/>
                </a:solidFill>
                <a:highlight>
                  <a:srgbClr val="00FF00"/>
                </a:highlight>
                <a:latin typeface="Eras Bold ITC" panose="020B0907030504020204" pitchFamily="34" charset="0"/>
              </a:rPr>
              <a:t>SK Viktorie Kleneč -  SK Štětí B</a:t>
            </a:r>
            <a:endParaRPr lang="cs-CZ" b="0" dirty="0">
              <a:solidFill>
                <a:srgbClr val="000099"/>
              </a:solidFill>
              <a:highlight>
                <a:srgbClr val="00FF00"/>
              </a:highlight>
              <a:latin typeface="Eras Bold ITC" panose="020B0907030504020204" pitchFamily="34" charset="0"/>
            </a:endParaRPr>
          </a:p>
          <a:p>
            <a:pPr algn="ctr">
              <a:spcAft>
                <a:spcPts val="800"/>
              </a:spcAft>
            </a:pPr>
            <a:r>
              <a:rPr lang="cs-CZ" sz="1600" dirty="0">
                <a:solidFill>
                  <a:srgbClr val="000099"/>
                </a:solidFill>
                <a:highlight>
                  <a:srgbClr val="00FF00"/>
                </a:highlight>
                <a:latin typeface="Eras Bold ITC" panose="020B0907030504020204" pitchFamily="34" charset="0"/>
              </a:rPr>
              <a:t>2:3(1:1)  2. kolo 3. hrané 31.8.2019</a:t>
            </a:r>
            <a:endParaRPr lang="cs-CZ" b="0" dirty="0">
              <a:solidFill>
                <a:srgbClr val="000099"/>
              </a:solidFill>
              <a:highlight>
                <a:srgbClr val="00FF00"/>
              </a:highlight>
              <a:latin typeface="Eras Bold ITC" panose="020B0907030504020204" pitchFamily="34" charset="0"/>
            </a:endParaRPr>
          </a:p>
          <a:p>
            <a:pPr algn="just">
              <a:spcAft>
                <a:spcPts val="800"/>
              </a:spcAft>
            </a:pPr>
            <a:r>
              <a:rPr lang="cs-CZ" sz="1050" b="0" dirty="0">
                <a:latin typeface="Arial" panose="020B0604020202020204" pitchFamily="34" charset="0"/>
                <a:cs typeface="Arial" panose="020B0604020202020204" pitchFamily="34" charset="0"/>
              </a:rPr>
              <a:t>Vedoucí našeho týmu Václav Švancar před zápasem prorokoval, že tentokrát B mužstvo po dvou porážkách na úvod sezóny vyhraje. Co ho vedlo k takovému tipu neprozradil, ale úvodní minuty zápasu vypadaly, že by to i mohlo vyjít. Domácí však brzy prokoukli naše kombinace a byli to oni, kdo začal před naší brankou připalovat. V největší šanci, ve které se Kleneč ocitla, nás zachránila levá tyčka. Ve 14. minutě jsme čelili volnému přímému kopu ze vzdálenosti 17 přímo proti brance, ale David </a:t>
            </a:r>
            <a:r>
              <a:rPr lang="cs-CZ" sz="1050" b="0" dirty="0" err="1">
                <a:latin typeface="Arial" panose="020B0604020202020204" pitchFamily="34" charset="0"/>
                <a:cs typeface="Arial" panose="020B0604020202020204" pitchFamily="34" charset="0"/>
              </a:rPr>
              <a:t>Hamták</a:t>
            </a:r>
            <a:r>
              <a:rPr lang="cs-CZ" sz="1050" b="0" dirty="0">
                <a:latin typeface="Arial" panose="020B0604020202020204" pitchFamily="34" charset="0"/>
                <a:cs typeface="Arial" panose="020B0604020202020204" pitchFamily="34" charset="0"/>
              </a:rPr>
              <a:t> až moc chtěl umístit míč Panenkovsky do sítě, že přeměřil a vystřelil nad. Skóre se měnilo v náš prospěch v 18. minutě. Po rohu Filipa Podhorského se míč dostal na nohu Šimona Vály a nechytatelná </a:t>
            </a:r>
            <a:r>
              <a:rPr lang="cs-CZ" sz="1050" b="0" dirty="0" err="1">
                <a:latin typeface="Arial" panose="020B0604020202020204" pitchFamily="34" charset="0"/>
                <a:cs typeface="Arial" panose="020B0604020202020204" pitchFamily="34" charset="0"/>
              </a:rPr>
              <a:t>pumelice</a:t>
            </a:r>
            <a:r>
              <a:rPr lang="cs-CZ" sz="1050" b="0" dirty="0">
                <a:latin typeface="Arial" panose="020B0604020202020204" pitchFamily="34" charset="0"/>
                <a:cs typeface="Arial" panose="020B0604020202020204" pitchFamily="34" charset="0"/>
              </a:rPr>
              <a:t> málem protrhla síť. Další příležitost jsme měli ve 23. minutě z volného přímého kopu, ale na míč Lukáše Jakla letící na zadní tyč nikdo nečekal. Nezahálela ani domácí jedenáctka a stále častěji se zdálo, že vyrovnání visí na vlásku a ve 26. minutě se také tak stalo.  Jan </a:t>
            </a:r>
            <a:r>
              <a:rPr lang="cs-CZ" sz="1050" b="0" dirty="0" err="1">
                <a:latin typeface="Arial" panose="020B0604020202020204" pitchFamily="34" charset="0"/>
                <a:cs typeface="Arial" panose="020B0604020202020204" pitchFamily="34" charset="0"/>
              </a:rPr>
              <a:t>Garančovský</a:t>
            </a:r>
            <a:r>
              <a:rPr lang="cs-CZ" sz="1050" b="0" dirty="0">
                <a:latin typeface="Arial" panose="020B0604020202020204" pitchFamily="34" charset="0"/>
                <a:cs typeface="Arial" panose="020B0604020202020204" pitchFamily="34" charset="0"/>
              </a:rPr>
              <a:t> dostal po rohu plno volného prostoru a přesná hlavička znamenala vyrovnání na 1:1. Ve 38. minutě zachraňoval branku proti střele Petra Kysely Josef Horáček v naší brance, ale gól by stejně neplatil, protože se stejně jednalo o postavení mimo hru.  Blízko svému druhému gólu byl ještě před přestávkou Šimon Vála, ale trefil jen domácího brankáře. Jestliže v 1. poločase byli domácí přeci jen o něco nebezpečnější než naše mužstvo, tak 2. část začala ve znamení zvýšené střelecké aktivity štětského kolektivu. Šimon Vála místo přímé střely na branku hledal ještě před brankou spoluhráče, ale domácí odvrátili na roh. I po něm jsme měli ještě možnost dostat se do vedení, ale ať jsme se snažili ze všech sil najít skulinku mezi domácími obránci, tak jsme to nedokázali. V 55. minutě z dálky doprostřed branky vystřeli Filip Podhorský a to byla snadná práce pro gólmana. </a:t>
            </a:r>
            <a:endParaRPr lang="cs-CZ" sz="1050" dirty="0">
              <a:latin typeface="Arial" panose="020B0604020202020204" pitchFamily="34" charset="0"/>
            </a:endParaRPr>
          </a:p>
        </p:txBody>
      </p:sp>
      <p:sp>
        <p:nvSpPr>
          <p:cNvPr id="11" name="TextovéPole 10">
            <a:extLst>
              <a:ext uri="{FF2B5EF4-FFF2-40B4-BE49-F238E27FC236}">
                <a16:creationId xmlns:a16="http://schemas.microsoft.com/office/drawing/2014/main" id="{9CFFAE0B-F46E-4F34-9BC3-27162E19FC05}"/>
              </a:ext>
            </a:extLst>
          </p:cNvPr>
          <p:cNvSpPr txBox="1"/>
          <p:nvPr/>
        </p:nvSpPr>
        <p:spPr>
          <a:xfrm>
            <a:off x="5467599" y="69533"/>
            <a:ext cx="4680520" cy="1384995"/>
          </a:xfrm>
          <a:prstGeom prst="rect">
            <a:avLst/>
          </a:prstGeom>
          <a:blipFill>
            <a:blip r:embed="rId2">
              <a:extLst>
                <a:ext uri="{837473B0-CC2E-450A-ABE3-18F120FF3D39}">
                  <a1611:picAttrSrcUrl xmlns:a1611="http://schemas.microsoft.com/office/drawing/2016/11/main" xmlns="" r:id="rId3"/>
                </a:ext>
              </a:extLst>
            </a:blip>
            <a:stretch>
              <a:fillRect/>
            </a:stretch>
          </a:blipFill>
          <a:effectLst>
            <a:glow rad="101600">
              <a:schemeClr val="accent1">
                <a:lumMod val="40000"/>
                <a:lumOff val="60000"/>
                <a:alpha val="40000"/>
              </a:schemeClr>
            </a:glow>
            <a:softEdge rad="241300"/>
          </a:effectLst>
        </p:spPr>
        <p:txBody>
          <a:bodyPr wrap="square" rtlCol="0">
            <a:spAutoFit/>
          </a:bodyPr>
          <a:lstStyle/>
          <a:p>
            <a:pPr algn="ctr"/>
            <a:r>
              <a:rPr lang="cs-CZ" sz="2800" dirty="0">
                <a:solidFill>
                  <a:srgbClr val="003300"/>
                </a:solidFill>
                <a:latin typeface="Georgia Pro Cond Black" panose="02040A06050405020203" pitchFamily="18" charset="0"/>
              </a:rPr>
              <a:t>První body Štětské rezervy dospělých ve III. Třídě</a:t>
            </a:r>
          </a:p>
        </p:txBody>
      </p:sp>
      <p:cxnSp>
        <p:nvCxnSpPr>
          <p:cNvPr id="12" name="Přímá spojnice se šipkou 11">
            <a:extLst>
              <a:ext uri="{FF2B5EF4-FFF2-40B4-BE49-F238E27FC236}">
                <a16:creationId xmlns:a16="http://schemas.microsoft.com/office/drawing/2014/main" id="{BB75B142-4BE4-44CB-91F0-D5756DCF747F}"/>
              </a:ext>
            </a:extLst>
          </p:cNvPr>
          <p:cNvCxnSpPr/>
          <p:nvPr/>
        </p:nvCxnSpPr>
        <p:spPr bwMode="auto">
          <a:xfrm>
            <a:off x="8928968" y="7053753"/>
            <a:ext cx="720080" cy="0"/>
          </a:xfrm>
          <a:prstGeom prst="straightConnector1">
            <a:avLst/>
          </a:prstGeom>
          <a:noFill/>
          <a:ln w="22225" cap="flat" cmpd="sng" algn="ctr">
            <a:solidFill>
              <a:srgbClr val="FF0000"/>
            </a:solidFill>
            <a:prstDash val="solid"/>
            <a:round/>
            <a:headEnd type="none" w="med" len="med"/>
            <a:tailEnd type="triangle"/>
          </a:ln>
          <a:effectLst>
            <a:outerShdw dist="45791" dir="2021404" algn="ctr" rotWithShape="0">
              <a:srgbClr val="9999FF"/>
            </a:outerShdw>
          </a:effectLst>
        </p:spPr>
      </p:cxnSp>
    </p:spTree>
    <p:extLst>
      <p:ext uri="{BB962C8B-B14F-4D97-AF65-F5344CB8AC3E}">
        <p14:creationId xmlns:p14="http://schemas.microsoft.com/office/powerpoint/2010/main" val="29066176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p:cNvSpPr txBox="1"/>
          <p:nvPr/>
        </p:nvSpPr>
        <p:spPr>
          <a:xfrm>
            <a:off x="1944192" y="7004456"/>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30</a:t>
            </a:r>
          </a:p>
        </p:txBody>
      </p:sp>
      <p:sp>
        <p:nvSpPr>
          <p:cNvPr id="10" name="TextovéPole 9"/>
          <p:cNvSpPr txBox="1"/>
          <p:nvPr/>
        </p:nvSpPr>
        <p:spPr>
          <a:xfrm>
            <a:off x="7731618" y="7004456"/>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11</a:t>
            </a:r>
          </a:p>
        </p:txBody>
      </p:sp>
      <p:sp>
        <p:nvSpPr>
          <p:cNvPr id="3" name="Obdélník 2"/>
          <p:cNvSpPr/>
          <p:nvPr/>
        </p:nvSpPr>
        <p:spPr>
          <a:xfrm>
            <a:off x="5457137" y="163116"/>
            <a:ext cx="4548962" cy="3371629"/>
          </a:xfrm>
          <a:prstGeom prst="rect">
            <a:avLst/>
          </a:prstGeom>
          <a:blipFill>
            <a:blip r:embed="rId2">
              <a:extLst>
                <a:ext uri="{837473B0-CC2E-450A-ABE3-18F120FF3D39}">
                  <a1611:picAttrSrcUrl xmlns:a1611="http://schemas.microsoft.com/office/drawing/2016/11/main" xmlns="" r:id="rId3"/>
                </a:ext>
              </a:extLst>
            </a:blip>
            <a:stretch>
              <a:fillRect/>
            </a:stretch>
          </a:blipFill>
        </p:spPr>
        <p:txBody>
          <a:bodyPr wrap="square">
            <a:spAutoFit/>
          </a:bodyPr>
          <a:lstStyle/>
          <a:p>
            <a:pPr lvl="0" algn="ctr">
              <a:lnSpc>
                <a:spcPct val="107000"/>
              </a:lnSpc>
              <a:spcAft>
                <a:spcPts val="0"/>
              </a:spcAft>
            </a:pPr>
            <a:r>
              <a:rPr lang="cs-CZ" sz="1600" b="0" u="sng" dirty="0">
                <a:solidFill>
                  <a:srgbClr val="000000"/>
                </a:solidFill>
                <a:highlight>
                  <a:srgbClr val="FFFF00"/>
                </a:highlight>
                <a:latin typeface="Eras Bold ITC" panose="020B0907030504020204" pitchFamily="34" charset="0"/>
                <a:ea typeface="Calibri" panose="020F0502020204030204" pitchFamily="34" charset="0"/>
                <a:cs typeface="Arial" panose="020B0604020202020204" pitchFamily="34" charset="0"/>
              </a:rPr>
              <a:t>Milan Plíšek sekretář SK Štětí hodnotí zápas na meteoru 8.9.2019</a:t>
            </a:r>
          </a:p>
          <a:p>
            <a:pPr lvl="0" algn="just">
              <a:lnSpc>
                <a:spcPct val="107000"/>
              </a:lnSpc>
              <a:spcAft>
                <a:spcPts val="0"/>
              </a:spcAft>
            </a:pPr>
            <a:r>
              <a:rPr lang="cs-CZ" b="0" dirty="0">
                <a:solidFill>
                  <a:srgbClr val="000000"/>
                </a:solidFill>
                <a:latin typeface="Arial" panose="020B0604020202020204" pitchFamily="34" charset="0"/>
                <a:ea typeface="Calibri" panose="020F0502020204030204" pitchFamily="34" charset="0"/>
                <a:cs typeface="Arial" panose="020B0604020202020204" pitchFamily="34" charset="0"/>
              </a:rPr>
              <a:t>Po úvodních 15 minutách, které z naší strany nebyly špatné, naše hra postupně ztrácela na kvalitě a týmem, který se dokázal dostat do šancí, byli domácí. Zlomem v zápase byla penalta, po které jsme se již nedokázali vzpamatovat a mockrát jsme se na dostřel branky Meteoru nedostali. Vytratila se také naše ofenzivní síla, která se v porovnání s prvními 3 koly vytratila. Často jsme volili složitou kombinaci, která končila ztrátou míče a ohrožením vlastní branky. Po 5 kolech máme stále nula a postavení v tabulce už začíná být hodně nepříjemné . Soupeři nad námi začínají utíkat. Teď nás čeká Severočeské derby, v sobotu 14. září přijede do Štětí také nováček soutěže FK SEKO Louny. Možná si někteří vzpomenou, že jsme s ním před rokem na domácí půdě hráli v normální hrací době 2:2 a na penalty zvítězili.</a:t>
            </a:r>
          </a:p>
        </p:txBody>
      </p:sp>
      <p:sp>
        <p:nvSpPr>
          <p:cNvPr id="7" name="Obdélník 6">
            <a:extLst>
              <a:ext uri="{FF2B5EF4-FFF2-40B4-BE49-F238E27FC236}">
                <a16:creationId xmlns:a16="http://schemas.microsoft.com/office/drawing/2014/main" id="{F41EE9B9-25F5-4B72-B343-20025EAD68F0}"/>
              </a:ext>
            </a:extLst>
          </p:cNvPr>
          <p:cNvSpPr/>
          <p:nvPr/>
        </p:nvSpPr>
        <p:spPr>
          <a:xfrm>
            <a:off x="71983" y="906735"/>
            <a:ext cx="4680521" cy="4622997"/>
          </a:xfrm>
          <a:prstGeom prst="rect">
            <a:avLst/>
          </a:prstGeom>
        </p:spPr>
        <p:txBody>
          <a:bodyPr wrap="square">
            <a:spAutoFit/>
          </a:bodyPr>
          <a:lstStyle/>
          <a:p>
            <a:pPr algn="just">
              <a:lnSpc>
                <a:spcPct val="107000"/>
              </a:lnSpc>
              <a:spcAft>
                <a:spcPts val="0"/>
              </a:spcAft>
            </a:pPr>
            <a:r>
              <a:rPr lang="cs-CZ" b="0" dirty="0">
                <a:latin typeface="Arial" panose="020B0604020202020204" pitchFamily="34" charset="0"/>
                <a:ea typeface="Calibri" panose="020F0502020204030204" pitchFamily="34" charset="0"/>
                <a:cs typeface="Arial" panose="020B0604020202020204" pitchFamily="34" charset="0"/>
              </a:rPr>
              <a:t>nevydrželo. Obrana s brankářem shořela jak papír a Tomáš </a:t>
            </a:r>
            <a:r>
              <a:rPr lang="cs-CZ" b="0" dirty="0" err="1">
                <a:latin typeface="Arial" panose="020B0604020202020204" pitchFamily="34" charset="0"/>
                <a:ea typeface="Calibri" panose="020F0502020204030204" pitchFamily="34" charset="0"/>
                <a:cs typeface="Arial" panose="020B0604020202020204" pitchFamily="34" charset="0"/>
              </a:rPr>
              <a:t>Rivola</a:t>
            </a:r>
            <a:r>
              <a:rPr lang="cs-CZ" b="0" dirty="0">
                <a:latin typeface="Arial" panose="020B0604020202020204" pitchFamily="34" charset="0"/>
                <a:ea typeface="Calibri" panose="020F0502020204030204" pitchFamily="34" charset="0"/>
                <a:cs typeface="Arial" panose="020B0604020202020204" pitchFamily="34" charset="0"/>
              </a:rPr>
              <a:t> v klidu vyrovnal na 2:2. Začínalo se od znova. Hezkou střelou z volného přímého kopu se představil Filip Podhorský, ale stejně tak hezky zasahoval hostující gólman </a:t>
            </a:r>
            <a:r>
              <a:rPr lang="cs-CZ" b="0" dirty="0" err="1">
                <a:latin typeface="Arial" panose="020B0604020202020204" pitchFamily="34" charset="0"/>
                <a:ea typeface="Calibri" panose="020F0502020204030204" pitchFamily="34" charset="0"/>
                <a:cs typeface="Arial" panose="020B0604020202020204" pitchFamily="34" charset="0"/>
              </a:rPr>
              <a:t>Báclav</a:t>
            </a:r>
            <a:r>
              <a:rPr lang="cs-CZ" b="0" dirty="0">
                <a:latin typeface="Arial" panose="020B0604020202020204" pitchFamily="34" charset="0"/>
                <a:ea typeface="Calibri" panose="020F0502020204030204" pitchFamily="34" charset="0"/>
                <a:cs typeface="Arial" panose="020B0604020202020204" pitchFamily="34" charset="0"/>
              </a:rPr>
              <a:t> Beer. Obrovskou příležitost měl hostující Milan Kocourek po hodině hry, ale na Josefa Horáčka v brance nevyzrál. Hosté si to všechno vynahradili v 62. a 66. minutě. Gólu na 2:3  z našeho pohledu hodně napomohla chyba v bránění a gólu na 4:2 zase chyba v rozehrávce ve středu hřiště. Když pak v 73. minutě nikdo z našich hráčů nestačil stíhat Milan Kocourka a ten zvýšil už na rozdíl 3 branek 5:2, tak štětská bárka začala nabírat hodně vody a pomalu klesala ke dnu.  Zachránit se to po volném přímém kopu snažil ještě Luboš </a:t>
            </a:r>
            <a:r>
              <a:rPr lang="cs-CZ" b="0" dirty="0" err="1">
                <a:latin typeface="Arial" panose="020B0604020202020204" pitchFamily="34" charset="0"/>
                <a:ea typeface="Calibri" panose="020F0502020204030204" pitchFamily="34" charset="0"/>
                <a:cs typeface="Arial" panose="020B0604020202020204" pitchFamily="34" charset="0"/>
              </a:rPr>
              <a:t>Uřidil</a:t>
            </a:r>
            <a:r>
              <a:rPr lang="cs-CZ" b="0" dirty="0">
                <a:latin typeface="Arial" panose="020B0604020202020204" pitchFamily="34" charset="0"/>
                <a:ea typeface="Calibri" panose="020F0502020204030204" pitchFamily="34" charset="0"/>
                <a:cs typeface="Arial" panose="020B0604020202020204" pitchFamily="34" charset="0"/>
              </a:rPr>
              <a:t>, který trefil balón přímo za letu, ale trefil jen brankáře. O chvilku později jsme měli znova výhodu volného přímého kopu, ale ani 3 naší hráči, kteří se motali před brankou nedokázali usměrnit míč tím správným směrem. </a:t>
            </a:r>
          </a:p>
          <a:p>
            <a:pPr algn="just">
              <a:lnSpc>
                <a:spcPct val="107000"/>
              </a:lnSpc>
              <a:spcAft>
                <a:spcPts val="0"/>
              </a:spcAft>
            </a:pPr>
            <a:r>
              <a:rPr lang="cs-CZ" b="0" u="sng" dirty="0">
                <a:latin typeface="Arial" panose="020B0604020202020204" pitchFamily="34" charset="0"/>
                <a:ea typeface="Calibri" panose="020F0502020204030204" pitchFamily="34" charset="0"/>
                <a:cs typeface="Arial" panose="020B0604020202020204" pitchFamily="34" charset="0"/>
              </a:rPr>
              <a:t>Branky:</a:t>
            </a:r>
            <a:r>
              <a:rPr lang="cs-CZ" b="0" dirty="0">
                <a:latin typeface="Arial" panose="020B0604020202020204" pitchFamily="34" charset="0"/>
                <a:ea typeface="Calibri" panose="020F0502020204030204" pitchFamily="34" charset="0"/>
                <a:cs typeface="Arial" panose="020B0604020202020204" pitchFamily="34" charset="0"/>
              </a:rPr>
              <a:t> </a:t>
            </a:r>
            <a:r>
              <a:rPr lang="cs-CZ" b="0" dirty="0" err="1">
                <a:latin typeface="Arial" panose="020B0604020202020204" pitchFamily="34" charset="0"/>
                <a:ea typeface="Calibri" panose="020F0502020204030204" pitchFamily="34" charset="0"/>
                <a:cs typeface="Arial" panose="020B0604020202020204" pitchFamily="34" charset="0"/>
              </a:rPr>
              <a:t>F.Podhorský</a:t>
            </a:r>
            <a:r>
              <a:rPr lang="cs-CZ" b="0" dirty="0">
                <a:latin typeface="Arial" panose="020B0604020202020204" pitchFamily="34" charset="0"/>
                <a:ea typeface="Calibri" panose="020F0502020204030204" pitchFamily="34" charset="0"/>
                <a:cs typeface="Arial" panose="020B0604020202020204" pitchFamily="34" charset="0"/>
              </a:rPr>
              <a:t> 2 (z penalty)</a:t>
            </a:r>
          </a:p>
          <a:p>
            <a:pPr>
              <a:lnSpc>
                <a:spcPct val="107000"/>
              </a:lnSpc>
              <a:spcAft>
                <a:spcPts val="0"/>
              </a:spcAft>
            </a:pPr>
            <a:r>
              <a:rPr lang="cs-CZ" b="0" u="sng" dirty="0">
                <a:latin typeface="Arial" panose="020B0604020202020204" pitchFamily="34" charset="0"/>
                <a:ea typeface="Calibri" panose="020F0502020204030204" pitchFamily="34" charset="0"/>
                <a:cs typeface="Arial" panose="020B0604020202020204" pitchFamily="34" charset="0"/>
              </a:rPr>
              <a:t>Sestava:</a:t>
            </a:r>
            <a:r>
              <a:rPr lang="cs-CZ" b="0" dirty="0">
                <a:latin typeface="Arial" panose="020B0604020202020204" pitchFamily="34" charset="0"/>
                <a:ea typeface="Calibri" panose="020F0502020204030204" pitchFamily="34" charset="0"/>
                <a:cs typeface="Arial" panose="020B0604020202020204" pitchFamily="34" charset="0"/>
              </a:rPr>
              <a:t> </a:t>
            </a:r>
            <a:r>
              <a:rPr lang="cs-CZ" b="0" dirty="0" err="1">
                <a:latin typeface="Arial" panose="020B0604020202020204" pitchFamily="34" charset="0"/>
                <a:ea typeface="Calibri" panose="020F0502020204030204" pitchFamily="34" charset="0"/>
                <a:cs typeface="Arial" panose="020B0604020202020204" pitchFamily="34" charset="0"/>
              </a:rPr>
              <a:t>J.Horáček-V.Guzy</a:t>
            </a:r>
            <a:r>
              <a:rPr lang="cs-CZ" b="0" dirty="0">
                <a:latin typeface="Arial" panose="020B0604020202020204" pitchFamily="34" charset="0"/>
                <a:ea typeface="Calibri" panose="020F0502020204030204" pitchFamily="34" charset="0"/>
                <a:cs typeface="Arial" panose="020B0604020202020204" pitchFamily="34" charset="0"/>
              </a:rPr>
              <a:t>, </a:t>
            </a:r>
            <a:r>
              <a:rPr lang="cs-CZ" b="0" dirty="0" err="1">
                <a:latin typeface="Arial" panose="020B0604020202020204" pitchFamily="34" charset="0"/>
                <a:ea typeface="Calibri" panose="020F0502020204030204" pitchFamily="34" charset="0"/>
                <a:cs typeface="Arial" panose="020B0604020202020204" pitchFamily="34" charset="0"/>
              </a:rPr>
              <a:t>P.Minárik</a:t>
            </a:r>
            <a:r>
              <a:rPr lang="cs-CZ" b="0" dirty="0">
                <a:latin typeface="Arial" panose="020B0604020202020204" pitchFamily="34" charset="0"/>
                <a:ea typeface="Calibri" panose="020F0502020204030204" pitchFamily="34" charset="0"/>
                <a:cs typeface="Arial" panose="020B0604020202020204" pitchFamily="34" charset="0"/>
              </a:rPr>
              <a:t>(jun.), </a:t>
            </a:r>
            <a:r>
              <a:rPr lang="cs-CZ" b="0" dirty="0" err="1">
                <a:latin typeface="Arial" panose="020B0604020202020204" pitchFamily="34" charset="0"/>
                <a:ea typeface="Calibri" panose="020F0502020204030204" pitchFamily="34" charset="0"/>
                <a:cs typeface="Arial" panose="020B0604020202020204" pitchFamily="34" charset="0"/>
              </a:rPr>
              <a:t>P.Fulín</a:t>
            </a:r>
            <a:r>
              <a:rPr lang="cs-CZ" b="0" dirty="0">
                <a:latin typeface="Arial" panose="020B0604020202020204" pitchFamily="34" charset="0"/>
                <a:ea typeface="Calibri" panose="020F0502020204030204" pitchFamily="34" charset="0"/>
                <a:cs typeface="Arial" panose="020B0604020202020204" pitchFamily="34" charset="0"/>
              </a:rPr>
              <a:t>, </a:t>
            </a:r>
          </a:p>
          <a:p>
            <a:pPr>
              <a:lnSpc>
                <a:spcPct val="107000"/>
              </a:lnSpc>
              <a:spcAft>
                <a:spcPts val="0"/>
              </a:spcAft>
            </a:pPr>
            <a:r>
              <a:rPr lang="cs-CZ" b="0" dirty="0">
                <a:latin typeface="Arial" panose="020B0604020202020204" pitchFamily="34" charset="0"/>
                <a:ea typeface="Calibri" panose="020F0502020204030204" pitchFamily="34" charset="0"/>
                <a:cs typeface="Arial" panose="020B0604020202020204" pitchFamily="34" charset="0"/>
              </a:rPr>
              <a:t>               </a:t>
            </a:r>
            <a:r>
              <a:rPr lang="cs-CZ" b="0" dirty="0" err="1">
                <a:latin typeface="Arial" panose="020B0604020202020204" pitchFamily="34" charset="0"/>
                <a:ea typeface="Calibri" panose="020F0502020204030204" pitchFamily="34" charset="0"/>
                <a:cs typeface="Arial" panose="020B0604020202020204" pitchFamily="34" charset="0"/>
              </a:rPr>
              <a:t>J.Tichý</a:t>
            </a:r>
            <a:r>
              <a:rPr lang="cs-CZ" b="0" dirty="0">
                <a:latin typeface="Arial" panose="020B0604020202020204" pitchFamily="34" charset="0"/>
                <a:ea typeface="Calibri" panose="020F0502020204030204" pitchFamily="34" charset="0"/>
                <a:cs typeface="Arial" panose="020B0604020202020204" pitchFamily="34" charset="0"/>
              </a:rPr>
              <a:t>(53.M.Nedomlel)-  </a:t>
            </a:r>
            <a:r>
              <a:rPr lang="cs-CZ" b="0" dirty="0" err="1">
                <a:latin typeface="Arial" panose="020B0604020202020204" pitchFamily="34" charset="0"/>
                <a:ea typeface="Calibri" panose="020F0502020204030204" pitchFamily="34" charset="0"/>
                <a:cs typeface="Arial" panose="020B0604020202020204" pitchFamily="34" charset="0"/>
              </a:rPr>
              <a:t>Š.Vála</a:t>
            </a:r>
            <a:r>
              <a:rPr lang="cs-CZ" b="0" dirty="0">
                <a:latin typeface="Arial" panose="020B0604020202020204" pitchFamily="34" charset="0"/>
                <a:ea typeface="Calibri" panose="020F0502020204030204" pitchFamily="34" charset="0"/>
                <a:cs typeface="Arial" panose="020B0604020202020204" pitchFamily="34" charset="0"/>
              </a:rPr>
              <a:t>(87.P.Střihavka), </a:t>
            </a:r>
          </a:p>
          <a:p>
            <a:pPr>
              <a:lnSpc>
                <a:spcPct val="107000"/>
              </a:lnSpc>
              <a:spcAft>
                <a:spcPts val="0"/>
              </a:spcAft>
            </a:pPr>
            <a:r>
              <a:rPr lang="cs-CZ" b="0" dirty="0">
                <a:latin typeface="Arial" panose="020B0604020202020204" pitchFamily="34" charset="0"/>
                <a:ea typeface="Calibri" panose="020F0502020204030204" pitchFamily="34" charset="0"/>
                <a:cs typeface="Arial" panose="020B0604020202020204" pitchFamily="34" charset="0"/>
              </a:rPr>
              <a:t>               </a:t>
            </a:r>
            <a:r>
              <a:rPr lang="cs-CZ" b="0" dirty="0" err="1">
                <a:latin typeface="Arial" panose="020B0604020202020204" pitchFamily="34" charset="0"/>
                <a:ea typeface="Calibri" panose="020F0502020204030204" pitchFamily="34" charset="0"/>
                <a:cs typeface="Arial" panose="020B0604020202020204" pitchFamily="34" charset="0"/>
              </a:rPr>
              <a:t>R.Feko</a:t>
            </a:r>
            <a:r>
              <a:rPr lang="cs-CZ" b="0" dirty="0">
                <a:latin typeface="Arial" panose="020B0604020202020204" pitchFamily="34" charset="0"/>
                <a:ea typeface="Calibri" panose="020F0502020204030204" pitchFamily="34" charset="0"/>
                <a:cs typeface="Arial" panose="020B0604020202020204" pitchFamily="34" charset="0"/>
              </a:rPr>
              <a:t>, </a:t>
            </a:r>
            <a:r>
              <a:rPr lang="cs-CZ" b="0" dirty="0" err="1">
                <a:latin typeface="Arial" panose="020B0604020202020204" pitchFamily="34" charset="0"/>
                <a:ea typeface="Calibri" panose="020F0502020204030204" pitchFamily="34" charset="0"/>
                <a:cs typeface="Arial" panose="020B0604020202020204" pitchFamily="34" charset="0"/>
              </a:rPr>
              <a:t>F.Podhorský</a:t>
            </a:r>
            <a:r>
              <a:rPr lang="cs-CZ" b="0" dirty="0">
                <a:latin typeface="Arial" panose="020B0604020202020204" pitchFamily="34" charset="0"/>
                <a:ea typeface="Calibri" panose="020F0502020204030204" pitchFamily="34" charset="0"/>
                <a:cs typeface="Arial" panose="020B0604020202020204" pitchFamily="34" charset="0"/>
              </a:rPr>
              <a:t>, </a:t>
            </a:r>
            <a:r>
              <a:rPr lang="cs-CZ" b="0" dirty="0" err="1">
                <a:latin typeface="Arial" panose="020B0604020202020204" pitchFamily="34" charset="0"/>
                <a:ea typeface="Calibri" panose="020F0502020204030204" pitchFamily="34" charset="0"/>
                <a:cs typeface="Arial" panose="020B0604020202020204" pitchFamily="34" charset="0"/>
              </a:rPr>
              <a:t>L.Jakl-T.Danč</a:t>
            </a:r>
            <a:r>
              <a:rPr lang="cs-CZ" b="0" dirty="0">
                <a:latin typeface="Arial" panose="020B0604020202020204" pitchFamily="34" charset="0"/>
                <a:ea typeface="Calibri" panose="020F0502020204030204" pitchFamily="34" charset="0"/>
                <a:cs typeface="Arial" panose="020B0604020202020204" pitchFamily="34" charset="0"/>
              </a:rPr>
              <a:t>(67.L.Brzek), </a:t>
            </a:r>
            <a:r>
              <a:rPr lang="cs-CZ" b="0" dirty="0" err="1">
                <a:latin typeface="Arial" panose="020B0604020202020204" pitchFamily="34" charset="0"/>
                <a:ea typeface="Calibri" panose="020F0502020204030204" pitchFamily="34" charset="0"/>
                <a:cs typeface="Arial" panose="020B0604020202020204" pitchFamily="34" charset="0"/>
              </a:rPr>
              <a:t>L.Uřidil</a:t>
            </a:r>
            <a:r>
              <a:rPr lang="cs-CZ" b="0" dirty="0">
                <a:latin typeface="Arial" panose="020B0604020202020204" pitchFamily="34" charset="0"/>
                <a:ea typeface="Calibri" panose="020F0502020204030204" pitchFamily="34" charset="0"/>
                <a:cs typeface="Arial" panose="020B0604020202020204" pitchFamily="34" charset="0"/>
              </a:rPr>
              <a:t>    </a:t>
            </a:r>
          </a:p>
          <a:p>
            <a:pPr>
              <a:lnSpc>
                <a:spcPct val="107000"/>
              </a:lnSpc>
              <a:spcAft>
                <a:spcPts val="0"/>
              </a:spcAft>
            </a:pPr>
            <a:r>
              <a:rPr lang="cs-CZ" b="0" u="sng" dirty="0">
                <a:latin typeface="Arial" panose="020B0604020202020204" pitchFamily="34" charset="0"/>
                <a:ea typeface="Calibri" panose="020F0502020204030204" pitchFamily="34" charset="0"/>
                <a:cs typeface="Arial" panose="020B0604020202020204" pitchFamily="34" charset="0"/>
              </a:rPr>
              <a:t>Připraveni:</a:t>
            </a:r>
            <a:r>
              <a:rPr lang="cs-CZ" b="0" dirty="0">
                <a:latin typeface="Arial" panose="020B0604020202020204" pitchFamily="34" charset="0"/>
                <a:ea typeface="Calibri" panose="020F0502020204030204" pitchFamily="34" charset="0"/>
                <a:cs typeface="Arial" panose="020B0604020202020204" pitchFamily="34" charset="0"/>
              </a:rPr>
              <a:t> </a:t>
            </a:r>
            <a:r>
              <a:rPr lang="cs-CZ" b="0" dirty="0" err="1">
                <a:latin typeface="Arial" panose="020B0604020202020204" pitchFamily="34" charset="0"/>
                <a:ea typeface="Calibri" panose="020F0502020204030204" pitchFamily="34" charset="0"/>
                <a:cs typeface="Arial" panose="020B0604020202020204" pitchFamily="34" charset="0"/>
              </a:rPr>
              <a:t>R.Šíma</a:t>
            </a:r>
            <a:endParaRPr lang="cs-CZ" b="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cs-CZ" b="0" u="sng" dirty="0">
                <a:latin typeface="Arial" panose="020B0604020202020204" pitchFamily="34" charset="0"/>
                <a:ea typeface="Calibri" panose="020F0502020204030204" pitchFamily="34" charset="0"/>
                <a:cs typeface="Arial" panose="020B0604020202020204" pitchFamily="34" charset="0"/>
              </a:rPr>
              <a:t>Trenér:</a:t>
            </a:r>
            <a:r>
              <a:rPr lang="cs-CZ" b="0" dirty="0">
                <a:latin typeface="Arial" panose="020B0604020202020204" pitchFamily="34" charset="0"/>
                <a:ea typeface="Calibri" panose="020F0502020204030204" pitchFamily="34" charset="0"/>
                <a:cs typeface="Arial" panose="020B0604020202020204" pitchFamily="34" charset="0"/>
              </a:rPr>
              <a:t> </a:t>
            </a:r>
            <a:r>
              <a:rPr lang="cs-CZ" b="0" dirty="0" err="1">
                <a:latin typeface="Arial" panose="020B0604020202020204" pitchFamily="34" charset="0"/>
                <a:ea typeface="Calibri" panose="020F0502020204030204" pitchFamily="34" charset="0"/>
                <a:cs typeface="Arial" panose="020B0604020202020204" pitchFamily="34" charset="0"/>
              </a:rPr>
              <a:t>P.Minárik</a:t>
            </a:r>
            <a:r>
              <a:rPr lang="cs-CZ" b="0" dirty="0">
                <a:latin typeface="Arial" panose="020B0604020202020204" pitchFamily="34" charset="0"/>
                <a:ea typeface="Calibri" panose="020F0502020204030204" pitchFamily="34" charset="0"/>
                <a:cs typeface="Arial" panose="020B0604020202020204" pitchFamily="34" charset="0"/>
              </a:rPr>
              <a:t> sen. </a:t>
            </a:r>
            <a:r>
              <a:rPr lang="cs-CZ" b="0" u="sng" dirty="0">
                <a:latin typeface="Arial" panose="020B0604020202020204" pitchFamily="34" charset="0"/>
                <a:ea typeface="Calibri" panose="020F0502020204030204" pitchFamily="34" charset="0"/>
                <a:cs typeface="Arial" panose="020B0604020202020204" pitchFamily="34" charset="0"/>
              </a:rPr>
              <a:t>Vedoucí:</a:t>
            </a:r>
            <a:r>
              <a:rPr lang="cs-CZ" b="0" dirty="0">
                <a:latin typeface="Arial" panose="020B0604020202020204" pitchFamily="34" charset="0"/>
                <a:ea typeface="Calibri" panose="020F0502020204030204" pitchFamily="34" charset="0"/>
                <a:cs typeface="Arial" panose="020B0604020202020204" pitchFamily="34" charset="0"/>
              </a:rPr>
              <a:t> </a:t>
            </a:r>
            <a:r>
              <a:rPr lang="cs-CZ" b="0" dirty="0" err="1">
                <a:latin typeface="Arial" panose="020B0604020202020204" pitchFamily="34" charset="0"/>
                <a:ea typeface="Calibri" panose="020F0502020204030204" pitchFamily="34" charset="0"/>
                <a:cs typeface="Arial" panose="020B0604020202020204" pitchFamily="34" charset="0"/>
              </a:rPr>
              <a:t>V.Švancar</a:t>
            </a:r>
            <a:endParaRPr lang="cs-CZ" b="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cs-CZ" b="0" u="sng" dirty="0">
                <a:latin typeface="Arial" panose="020B0604020202020204" pitchFamily="34" charset="0"/>
                <a:ea typeface="Calibri" panose="020F0502020204030204" pitchFamily="34" charset="0"/>
                <a:cs typeface="Arial" panose="020B0604020202020204" pitchFamily="34" charset="0"/>
              </a:rPr>
              <a:t>Rozhodčí:</a:t>
            </a:r>
            <a:r>
              <a:rPr lang="cs-CZ" b="0" dirty="0">
                <a:latin typeface="Arial" panose="020B0604020202020204" pitchFamily="34" charset="0"/>
                <a:ea typeface="Calibri" panose="020F0502020204030204" pitchFamily="34" charset="0"/>
                <a:cs typeface="Arial" panose="020B0604020202020204" pitchFamily="34" charset="0"/>
              </a:rPr>
              <a:t> František </a:t>
            </a:r>
            <a:r>
              <a:rPr lang="cs-CZ" b="0" dirty="0" err="1">
                <a:latin typeface="Arial" panose="020B0604020202020204" pitchFamily="34" charset="0"/>
                <a:ea typeface="Calibri" panose="020F0502020204030204" pitchFamily="34" charset="0"/>
                <a:cs typeface="Arial" panose="020B0604020202020204" pitchFamily="34" charset="0"/>
              </a:rPr>
              <a:t>Šefránek</a:t>
            </a:r>
            <a:r>
              <a:rPr lang="cs-CZ" b="0" dirty="0">
                <a:latin typeface="Arial" panose="020B0604020202020204" pitchFamily="34" charset="0"/>
                <a:ea typeface="Calibri" panose="020F0502020204030204" pitchFamily="34" charset="0"/>
                <a:cs typeface="Arial" panose="020B0604020202020204" pitchFamily="34" charset="0"/>
              </a:rPr>
              <a:t>  50 diváků</a:t>
            </a:r>
            <a:endParaRPr lang="cs-CZ" dirty="0"/>
          </a:p>
        </p:txBody>
      </p:sp>
      <p:sp>
        <p:nvSpPr>
          <p:cNvPr id="8" name="TextovéPole 7">
            <a:extLst>
              <a:ext uri="{FF2B5EF4-FFF2-40B4-BE49-F238E27FC236}">
                <a16:creationId xmlns:a16="http://schemas.microsoft.com/office/drawing/2014/main" id="{DAF7C595-923D-4203-A115-704D9C698C68}"/>
              </a:ext>
            </a:extLst>
          </p:cNvPr>
          <p:cNvSpPr txBox="1"/>
          <p:nvPr/>
        </p:nvSpPr>
        <p:spPr>
          <a:xfrm>
            <a:off x="143991" y="163116"/>
            <a:ext cx="4714471" cy="707886"/>
          </a:xfrm>
          <a:prstGeom prst="rect">
            <a:avLst/>
          </a:prstGeom>
          <a:solidFill>
            <a:schemeClr val="accent3">
              <a:lumMod val="85000"/>
            </a:schemeClr>
          </a:solidFill>
          <a:effectLst>
            <a:softEdge rad="0"/>
          </a:effectLst>
        </p:spPr>
        <p:txBody>
          <a:bodyPr wrap="square" rtlCol="0">
            <a:spAutoFit/>
          </a:bodyPr>
          <a:lstStyle/>
          <a:p>
            <a:pPr algn="ctr"/>
            <a:r>
              <a:rPr lang="cs-CZ" sz="2000" dirty="0">
                <a:solidFill>
                  <a:srgbClr val="FF0000"/>
                </a:solidFill>
                <a:latin typeface="Arial Black" panose="020B0A04020102020204" pitchFamily="34" charset="0"/>
              </a:rPr>
              <a:t>Pokračování Štětí B- Lounky</a:t>
            </a:r>
          </a:p>
          <a:p>
            <a:pPr algn="ctr"/>
            <a:r>
              <a:rPr lang="cs-CZ" sz="2000" dirty="0">
                <a:solidFill>
                  <a:srgbClr val="FF0000"/>
                </a:solidFill>
                <a:latin typeface="Arial Black" panose="020B0A04020102020204" pitchFamily="34" charset="0"/>
              </a:rPr>
              <a:t>2:5  8.9.2019 </a:t>
            </a:r>
          </a:p>
        </p:txBody>
      </p:sp>
      <p:pic>
        <p:nvPicPr>
          <p:cNvPr id="12" name="Obrázek 11" descr="Obsah obrázku fotbal, interiér&#10;&#10;Popis byl vytvořen automaticky">
            <a:extLst>
              <a:ext uri="{FF2B5EF4-FFF2-40B4-BE49-F238E27FC236}">
                <a16:creationId xmlns:a16="http://schemas.microsoft.com/office/drawing/2014/main" id="{FD0F9684-D7FC-4E36-88A3-BDCFDD728A83}"/>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tretch>
            <a:fillRect/>
          </a:stretch>
        </p:blipFill>
        <p:spPr>
          <a:xfrm>
            <a:off x="2156846" y="5573201"/>
            <a:ext cx="2060307" cy="1442215"/>
          </a:xfrm>
          <a:prstGeom prst="rect">
            <a:avLst/>
          </a:prstGeom>
        </p:spPr>
      </p:pic>
      <p:sp>
        <p:nvSpPr>
          <p:cNvPr id="13" name="TextovéPole 12">
            <a:extLst>
              <a:ext uri="{FF2B5EF4-FFF2-40B4-BE49-F238E27FC236}">
                <a16:creationId xmlns:a16="http://schemas.microsoft.com/office/drawing/2014/main" id="{B1EB4F89-B02B-44C8-A6F2-850F74889021}"/>
              </a:ext>
            </a:extLst>
          </p:cNvPr>
          <p:cNvSpPr txBox="1"/>
          <p:nvPr/>
        </p:nvSpPr>
        <p:spPr>
          <a:xfrm>
            <a:off x="5328568" y="7471732"/>
            <a:ext cx="1770956" cy="230832"/>
          </a:xfrm>
          <a:prstGeom prst="rect">
            <a:avLst/>
          </a:prstGeom>
          <a:solidFill>
            <a:srgbClr val="99FFCC"/>
          </a:solidFill>
          <a:effectLst>
            <a:glow rad="101600">
              <a:srgbClr val="FFFF66">
                <a:alpha val="40000"/>
              </a:srgbClr>
            </a:glow>
            <a:softEdge rad="241300"/>
          </a:effectLst>
        </p:spPr>
        <p:txBody>
          <a:bodyPr wrap="square" rtlCol="0">
            <a:spAutoFit/>
          </a:bodyPr>
          <a:lstStyle/>
          <a:p>
            <a:r>
              <a:rPr lang="cs-CZ" sz="900" dirty="0">
                <a:hlinkClick r:id="rId5" tooltip="https://www.vecteezy.com/sports/33764-ball-vector-soccer-ball"/>
              </a:rPr>
              <a:t>Tato</a:t>
            </a:r>
            <a:endParaRPr lang="cs-CZ" sz="900" dirty="0"/>
          </a:p>
        </p:txBody>
      </p:sp>
      <p:pic>
        <p:nvPicPr>
          <p:cNvPr id="2" name="Obrázek 1"/>
          <p:cNvPicPr>
            <a:picLocks noChangeAspect="1"/>
          </p:cNvPicPr>
          <p:nvPr/>
        </p:nvPicPr>
        <p:blipFill>
          <a:blip r:embed="rId6"/>
          <a:stretch>
            <a:fillRect/>
          </a:stretch>
        </p:blipFill>
        <p:spPr>
          <a:xfrm>
            <a:off x="6214841" y="3979540"/>
            <a:ext cx="3033554" cy="2542005"/>
          </a:xfrm>
          <a:prstGeom prst="rect">
            <a:avLst/>
          </a:prstGeom>
        </p:spPr>
      </p:pic>
    </p:spTree>
    <p:extLst>
      <p:ext uri="{BB962C8B-B14F-4D97-AF65-F5344CB8AC3E}">
        <p14:creationId xmlns:p14="http://schemas.microsoft.com/office/powerpoint/2010/main" val="31244722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p:cNvSpPr txBox="1"/>
          <p:nvPr/>
        </p:nvSpPr>
        <p:spPr>
          <a:xfrm>
            <a:off x="1944192" y="7004456"/>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12</a:t>
            </a:r>
          </a:p>
        </p:txBody>
      </p:sp>
      <p:sp>
        <p:nvSpPr>
          <p:cNvPr id="10" name="TextovéPole 9"/>
          <p:cNvSpPr txBox="1"/>
          <p:nvPr/>
        </p:nvSpPr>
        <p:spPr>
          <a:xfrm>
            <a:off x="7731618" y="6946031"/>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29</a:t>
            </a:r>
          </a:p>
        </p:txBody>
      </p:sp>
      <p:graphicFrame>
        <p:nvGraphicFramePr>
          <p:cNvPr id="2" name="Tabulka 1"/>
          <p:cNvGraphicFramePr>
            <a:graphicFrameLocks noGrp="1"/>
          </p:cNvGraphicFramePr>
          <p:nvPr>
            <p:extLst>
              <p:ext uri="{D42A27DB-BD31-4B8C-83A1-F6EECF244321}">
                <p14:modId xmlns:p14="http://schemas.microsoft.com/office/powerpoint/2010/main" val="454897006"/>
              </p:ext>
            </p:extLst>
          </p:nvPr>
        </p:nvGraphicFramePr>
        <p:xfrm>
          <a:off x="91281" y="235125"/>
          <a:ext cx="4661223" cy="3712779"/>
        </p:xfrm>
        <a:graphic>
          <a:graphicData uri="http://schemas.openxmlformats.org/drawingml/2006/table">
            <a:tbl>
              <a:tblPr/>
              <a:tblGrid>
                <a:gridCol w="217560">
                  <a:extLst>
                    <a:ext uri="{9D8B030D-6E8A-4147-A177-3AD203B41FA5}">
                      <a16:colId xmlns:a16="http://schemas.microsoft.com/office/drawing/2014/main" val="2500511377"/>
                    </a:ext>
                  </a:extLst>
                </a:gridCol>
                <a:gridCol w="413364">
                  <a:extLst>
                    <a:ext uri="{9D8B030D-6E8A-4147-A177-3AD203B41FA5}">
                      <a16:colId xmlns:a16="http://schemas.microsoft.com/office/drawing/2014/main" val="896829200"/>
                    </a:ext>
                  </a:extLst>
                </a:gridCol>
                <a:gridCol w="1329835">
                  <a:extLst>
                    <a:ext uri="{9D8B030D-6E8A-4147-A177-3AD203B41FA5}">
                      <a16:colId xmlns:a16="http://schemas.microsoft.com/office/drawing/2014/main" val="1086073554"/>
                    </a:ext>
                  </a:extLst>
                </a:gridCol>
                <a:gridCol w="348096">
                  <a:extLst>
                    <a:ext uri="{9D8B030D-6E8A-4147-A177-3AD203B41FA5}">
                      <a16:colId xmlns:a16="http://schemas.microsoft.com/office/drawing/2014/main" val="3593830752"/>
                    </a:ext>
                  </a:extLst>
                </a:gridCol>
                <a:gridCol w="337218">
                  <a:extLst>
                    <a:ext uri="{9D8B030D-6E8A-4147-A177-3AD203B41FA5}">
                      <a16:colId xmlns:a16="http://schemas.microsoft.com/office/drawing/2014/main" val="873920317"/>
                    </a:ext>
                  </a:extLst>
                </a:gridCol>
                <a:gridCol w="217560">
                  <a:extLst>
                    <a:ext uri="{9D8B030D-6E8A-4147-A177-3AD203B41FA5}">
                      <a16:colId xmlns:a16="http://schemas.microsoft.com/office/drawing/2014/main" val="1327995288"/>
                    </a:ext>
                  </a:extLst>
                </a:gridCol>
                <a:gridCol w="413364">
                  <a:extLst>
                    <a:ext uri="{9D8B030D-6E8A-4147-A177-3AD203B41FA5}">
                      <a16:colId xmlns:a16="http://schemas.microsoft.com/office/drawing/2014/main" val="2895169524"/>
                    </a:ext>
                  </a:extLst>
                </a:gridCol>
                <a:gridCol w="217560">
                  <a:extLst>
                    <a:ext uri="{9D8B030D-6E8A-4147-A177-3AD203B41FA5}">
                      <a16:colId xmlns:a16="http://schemas.microsoft.com/office/drawing/2014/main" val="2983683676"/>
                    </a:ext>
                  </a:extLst>
                </a:gridCol>
                <a:gridCol w="543900">
                  <a:extLst>
                    <a:ext uri="{9D8B030D-6E8A-4147-A177-3AD203B41FA5}">
                      <a16:colId xmlns:a16="http://schemas.microsoft.com/office/drawing/2014/main" val="307896919"/>
                    </a:ext>
                  </a:extLst>
                </a:gridCol>
                <a:gridCol w="350816">
                  <a:extLst>
                    <a:ext uri="{9D8B030D-6E8A-4147-A177-3AD203B41FA5}">
                      <a16:colId xmlns:a16="http://schemas.microsoft.com/office/drawing/2014/main" val="257596778"/>
                    </a:ext>
                  </a:extLst>
                </a:gridCol>
                <a:gridCol w="271950">
                  <a:extLst>
                    <a:ext uri="{9D8B030D-6E8A-4147-A177-3AD203B41FA5}">
                      <a16:colId xmlns:a16="http://schemas.microsoft.com/office/drawing/2014/main" val="2949496130"/>
                    </a:ext>
                  </a:extLst>
                </a:gridCol>
              </a:tblGrid>
              <a:tr h="114036">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998058500"/>
                  </a:ext>
                </a:extLst>
              </a:tr>
              <a:tr h="153700">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gridSpan="9">
                  <a:txBody>
                    <a:bodyPr/>
                    <a:lstStyle/>
                    <a:p>
                      <a:pPr algn="ctr" fontAlgn="ctr"/>
                      <a:r>
                        <a:rPr lang="pl-PL" sz="1100" b="1" i="0" u="none" strike="noStrike">
                          <a:solidFill>
                            <a:srgbClr val="0000CC"/>
                          </a:solidFill>
                          <a:effectLst/>
                          <a:latin typeface="Calibri" panose="020F0502020204030204" pitchFamily="34" charset="0"/>
                        </a:rPr>
                        <a:t>Divize dospělých 2019-2020 po 5 kole </a:t>
                      </a:r>
                    </a:p>
                  </a:txBody>
                  <a:tcPr marL="9525" marR="9525" marT="9525" marB="0" anchor="ctr">
                    <a:lnL>
                      <a:noFill/>
                    </a:lnL>
                    <a:lnR>
                      <a:noFill/>
                    </a:lnR>
                    <a:lnT>
                      <a:noFill/>
                    </a:lnT>
                    <a:lnB>
                      <a:noFill/>
                    </a:lnB>
                    <a:solidFill>
                      <a:srgbClr val="FFFF00"/>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2004971108"/>
                  </a:ext>
                </a:extLst>
              </a:tr>
              <a:tr h="140479">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33"/>
                    </a:solidFill>
                  </a:tcPr>
                </a:tc>
                <a:tc>
                  <a:txBody>
                    <a:bodyPr/>
                    <a:lstStyle/>
                    <a:p>
                      <a:pPr algn="l" fontAlgn="ctr"/>
                      <a:r>
                        <a:rPr lang="cs-CZ" sz="1000" b="1" i="0" u="none" strike="noStrike">
                          <a:solidFill>
                            <a:srgbClr val="000000"/>
                          </a:solidFill>
                          <a:effectLst/>
                          <a:latin typeface="Arial" panose="020B0604020202020204" pitchFamily="34" charset="0"/>
                        </a:rPr>
                        <a:t>SK Český Brod, z.s.</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5</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5</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12:4</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15</a:t>
                      </a:r>
                    </a:p>
                  </a:txBody>
                  <a:tcPr marL="9525" marR="9525" marT="9525" marB="0" anchor="ctr">
                    <a:lnL>
                      <a:noFill/>
                    </a:lnL>
                    <a:lnR>
                      <a:noFill/>
                    </a:lnR>
                    <a:lnT>
                      <a:noFill/>
                    </a:lnT>
                    <a:lnB>
                      <a:noFill/>
                    </a:lnB>
                    <a:solidFill>
                      <a:srgbClr val="99FF33"/>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3726240602"/>
                  </a:ext>
                </a:extLst>
              </a:tr>
              <a:tr h="140479">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CCFFFF"/>
                    </a:solidFill>
                  </a:tcPr>
                </a:tc>
                <a:tc>
                  <a:txBody>
                    <a:bodyPr/>
                    <a:lstStyle/>
                    <a:p>
                      <a:pPr algn="l" fontAlgn="ctr"/>
                      <a:r>
                        <a:rPr lang="cs-CZ" sz="1000" b="1" i="0" u="none" strike="noStrike">
                          <a:solidFill>
                            <a:srgbClr val="000000"/>
                          </a:solidFill>
                          <a:effectLst/>
                          <a:latin typeface="Arial" panose="020B0604020202020204" pitchFamily="34" charset="0"/>
                        </a:rPr>
                        <a:t>FK Baník Souš, z.s.</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5</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10:4</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13</a:t>
                      </a:r>
                    </a:p>
                  </a:txBody>
                  <a:tcPr marL="9525" marR="9525" marT="9525" marB="0" anchor="ctr">
                    <a:lnL>
                      <a:noFill/>
                    </a:lnL>
                    <a:lnR>
                      <a:noFill/>
                    </a:lnR>
                    <a:lnT>
                      <a:noFill/>
                    </a:lnT>
                    <a:lnB>
                      <a:noFill/>
                    </a:lnB>
                    <a:solidFill>
                      <a:srgbClr val="CCFF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3677899553"/>
                  </a:ext>
                </a:extLst>
              </a:tr>
              <a:tr h="140479">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99FF33"/>
                    </a:solidFill>
                  </a:tcPr>
                </a:tc>
                <a:tc>
                  <a:txBody>
                    <a:bodyPr/>
                    <a:lstStyle/>
                    <a:p>
                      <a:pPr algn="l" fontAlgn="ctr"/>
                      <a:r>
                        <a:rPr lang="cs-CZ" sz="1000" b="1" i="0" u="none" strike="noStrike">
                          <a:solidFill>
                            <a:srgbClr val="000000"/>
                          </a:solidFill>
                          <a:effectLst/>
                          <a:latin typeface="Arial" panose="020B0604020202020204" pitchFamily="34" charset="0"/>
                        </a:rPr>
                        <a:t>SK Aritma Praha, z.s.</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5</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9:3</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12</a:t>
                      </a:r>
                    </a:p>
                  </a:txBody>
                  <a:tcPr marL="9525" marR="9525" marT="9525" marB="0" anchor="ctr">
                    <a:lnL>
                      <a:noFill/>
                    </a:lnL>
                    <a:lnR>
                      <a:noFill/>
                    </a:lnR>
                    <a:lnT>
                      <a:noFill/>
                    </a:lnT>
                    <a:lnB>
                      <a:noFill/>
                    </a:lnB>
                    <a:solidFill>
                      <a:srgbClr val="99FF33"/>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5128008"/>
                  </a:ext>
                </a:extLst>
              </a:tr>
              <a:tr h="140479">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CCFFFF"/>
                    </a:solidFill>
                  </a:tcPr>
                </a:tc>
                <a:tc>
                  <a:txBody>
                    <a:bodyPr/>
                    <a:lstStyle/>
                    <a:p>
                      <a:pPr algn="l" fontAlgn="ctr"/>
                      <a:r>
                        <a:rPr lang="cs-CZ" sz="1000" b="1" i="0" u="none" strike="noStrike">
                          <a:solidFill>
                            <a:srgbClr val="000000"/>
                          </a:solidFill>
                          <a:effectLst/>
                          <a:latin typeface="Arial" panose="020B0604020202020204" pitchFamily="34" charset="0"/>
                        </a:rPr>
                        <a:t>FC Chomutov s.r.o.</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5</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10:3</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11</a:t>
                      </a:r>
                    </a:p>
                  </a:txBody>
                  <a:tcPr marL="9525" marR="9525" marT="9525" marB="0" anchor="ctr">
                    <a:lnL>
                      <a:noFill/>
                    </a:lnL>
                    <a:lnR>
                      <a:noFill/>
                    </a:lnR>
                    <a:lnT>
                      <a:noFill/>
                    </a:lnT>
                    <a:lnB>
                      <a:noFill/>
                    </a:lnB>
                    <a:solidFill>
                      <a:srgbClr val="CCFF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119406499"/>
                  </a:ext>
                </a:extLst>
              </a:tr>
              <a:tr h="272694">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5.</a:t>
                      </a:r>
                    </a:p>
                  </a:txBody>
                  <a:tcPr marL="9525" marR="9525" marT="9525" marB="0" anchor="ctr">
                    <a:lnL>
                      <a:noFill/>
                    </a:lnL>
                    <a:lnR>
                      <a:noFill/>
                    </a:lnR>
                    <a:lnT>
                      <a:noFill/>
                    </a:lnT>
                    <a:lnB>
                      <a:noFill/>
                    </a:lnB>
                    <a:solidFill>
                      <a:srgbClr val="99FF33"/>
                    </a:solidFill>
                  </a:tcPr>
                </a:tc>
                <a:tc>
                  <a:txBody>
                    <a:bodyPr/>
                    <a:lstStyle/>
                    <a:p>
                      <a:pPr algn="l" fontAlgn="ctr"/>
                      <a:r>
                        <a:rPr lang="cs-CZ" sz="1000" b="1" i="0" u="none" strike="noStrike" dirty="0">
                          <a:solidFill>
                            <a:srgbClr val="000000"/>
                          </a:solidFill>
                          <a:effectLst/>
                          <a:latin typeface="Arial" panose="020B0604020202020204" pitchFamily="34" charset="0"/>
                        </a:rPr>
                        <a:t>Fotbalový klub Ostrov</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5</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14:8</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10</a:t>
                      </a:r>
                    </a:p>
                  </a:txBody>
                  <a:tcPr marL="9525" marR="9525" marT="9525" marB="0" anchor="ctr">
                    <a:lnL>
                      <a:noFill/>
                    </a:lnL>
                    <a:lnR>
                      <a:noFill/>
                    </a:lnR>
                    <a:lnT>
                      <a:noFill/>
                    </a:lnT>
                    <a:lnB>
                      <a:noFill/>
                    </a:lnB>
                    <a:solidFill>
                      <a:srgbClr val="99FF33"/>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452364131"/>
                  </a:ext>
                </a:extLst>
              </a:tr>
              <a:tr h="172386">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6.</a:t>
                      </a:r>
                    </a:p>
                  </a:txBody>
                  <a:tcPr marL="9525" marR="9525" marT="9525" marB="0" anchor="ctr">
                    <a:lnL>
                      <a:noFill/>
                    </a:lnL>
                    <a:lnR>
                      <a:noFill/>
                    </a:lnR>
                    <a:lnT>
                      <a:noFill/>
                    </a:lnT>
                    <a:lnB>
                      <a:noFill/>
                    </a:lnB>
                    <a:solidFill>
                      <a:srgbClr val="CCFFFF"/>
                    </a:solidFill>
                  </a:tcPr>
                </a:tc>
                <a:tc>
                  <a:txBody>
                    <a:bodyPr/>
                    <a:lstStyle/>
                    <a:p>
                      <a:pPr algn="l" fontAlgn="ctr"/>
                      <a:r>
                        <a:rPr lang="cs-CZ" sz="1000" b="1" i="0" u="none" strike="noStrike" dirty="0">
                          <a:solidFill>
                            <a:srgbClr val="000000"/>
                          </a:solidFill>
                          <a:effectLst/>
                          <a:latin typeface="Arial" panose="020B0604020202020204" pitchFamily="34" charset="0"/>
                        </a:rPr>
                        <a:t>FK Meteor Praha </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5</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10:9</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9</a:t>
                      </a:r>
                    </a:p>
                  </a:txBody>
                  <a:tcPr marL="9525" marR="9525" marT="9525" marB="0" anchor="ctr">
                    <a:lnL>
                      <a:noFill/>
                    </a:lnL>
                    <a:lnR>
                      <a:noFill/>
                    </a:lnR>
                    <a:lnT>
                      <a:noFill/>
                    </a:lnT>
                    <a:lnB>
                      <a:noFill/>
                    </a:lnB>
                    <a:solidFill>
                      <a:srgbClr val="CCFF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2384065600"/>
                  </a:ext>
                </a:extLst>
              </a:tr>
              <a:tr h="272694">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7.</a:t>
                      </a:r>
                    </a:p>
                  </a:txBody>
                  <a:tcPr marL="9525" marR="9525" marT="9525" marB="0" anchor="ctr">
                    <a:lnL>
                      <a:noFill/>
                    </a:lnL>
                    <a:lnR>
                      <a:noFill/>
                    </a:lnR>
                    <a:lnT>
                      <a:noFill/>
                    </a:lnT>
                    <a:lnB>
                      <a:noFill/>
                    </a:lnB>
                    <a:solidFill>
                      <a:srgbClr val="99FF33"/>
                    </a:solidFill>
                  </a:tcPr>
                </a:tc>
                <a:tc>
                  <a:txBody>
                    <a:bodyPr/>
                    <a:lstStyle/>
                    <a:p>
                      <a:pPr algn="l" fontAlgn="ctr"/>
                      <a:r>
                        <a:rPr lang="cs-CZ" sz="1000" b="1" i="0" u="none" strike="noStrike">
                          <a:solidFill>
                            <a:srgbClr val="000000"/>
                          </a:solidFill>
                          <a:effectLst/>
                          <a:latin typeface="Arial" panose="020B0604020202020204" pitchFamily="34" charset="0"/>
                        </a:rPr>
                        <a:t>Fotbalový klub Brandýs n.L.</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5</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5:4</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8</a:t>
                      </a:r>
                    </a:p>
                  </a:txBody>
                  <a:tcPr marL="9525" marR="9525" marT="9525" marB="0" anchor="ctr">
                    <a:lnL>
                      <a:noFill/>
                    </a:lnL>
                    <a:lnR>
                      <a:noFill/>
                    </a:lnR>
                    <a:lnT>
                      <a:noFill/>
                    </a:lnT>
                    <a:lnB>
                      <a:noFill/>
                    </a:lnB>
                    <a:solidFill>
                      <a:srgbClr val="99FF33"/>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3813186458"/>
                  </a:ext>
                </a:extLst>
              </a:tr>
              <a:tr h="172386">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8.</a:t>
                      </a:r>
                    </a:p>
                  </a:txBody>
                  <a:tcPr marL="9525" marR="9525" marT="9525" marB="0" anchor="ctr">
                    <a:lnL>
                      <a:noFill/>
                    </a:lnL>
                    <a:lnR>
                      <a:noFill/>
                    </a:lnR>
                    <a:lnT>
                      <a:noFill/>
                    </a:lnT>
                    <a:lnB>
                      <a:noFill/>
                    </a:lnB>
                    <a:solidFill>
                      <a:srgbClr val="CCFFFF"/>
                    </a:solidFill>
                  </a:tcPr>
                </a:tc>
                <a:tc>
                  <a:txBody>
                    <a:bodyPr/>
                    <a:lstStyle/>
                    <a:p>
                      <a:pPr algn="l" fontAlgn="ctr"/>
                      <a:r>
                        <a:rPr lang="cs-CZ" sz="1000" b="1" i="0" u="none" strike="noStrike" dirty="0">
                          <a:solidFill>
                            <a:srgbClr val="000000"/>
                          </a:solidFill>
                          <a:effectLst/>
                          <a:latin typeface="Arial" panose="020B0604020202020204" pitchFamily="34" charset="0"/>
                        </a:rPr>
                        <a:t>FK Olympie Březová</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5</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7:11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8</a:t>
                      </a:r>
                    </a:p>
                  </a:txBody>
                  <a:tcPr marL="9525" marR="9525" marT="9525" marB="0" anchor="ctr">
                    <a:lnL>
                      <a:noFill/>
                    </a:lnL>
                    <a:lnR>
                      <a:noFill/>
                    </a:lnR>
                    <a:lnT>
                      <a:noFill/>
                    </a:lnT>
                    <a:lnB>
                      <a:noFill/>
                    </a:lnB>
                    <a:solidFill>
                      <a:srgbClr val="CCFF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210698067"/>
                  </a:ext>
                </a:extLst>
              </a:tr>
              <a:tr h="272694">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9.</a:t>
                      </a:r>
                    </a:p>
                  </a:txBody>
                  <a:tcPr marL="9525" marR="9525" marT="9525" marB="0" anchor="ctr">
                    <a:lnL>
                      <a:noFill/>
                    </a:lnL>
                    <a:lnR>
                      <a:noFill/>
                    </a:lnR>
                    <a:lnT>
                      <a:noFill/>
                    </a:lnT>
                    <a:lnB>
                      <a:noFill/>
                    </a:lnB>
                    <a:solidFill>
                      <a:srgbClr val="99FF33"/>
                    </a:solidFill>
                  </a:tcPr>
                </a:tc>
                <a:tc>
                  <a:txBody>
                    <a:bodyPr/>
                    <a:lstStyle/>
                    <a:p>
                      <a:pPr algn="l" fontAlgn="ctr"/>
                      <a:r>
                        <a:rPr lang="cs-CZ" sz="1000" b="1" i="0" u="none" strike="noStrike">
                          <a:solidFill>
                            <a:srgbClr val="000000"/>
                          </a:solidFill>
                          <a:effectLst/>
                          <a:latin typeface="Arial" panose="020B0604020202020204" pitchFamily="34" charset="0"/>
                        </a:rPr>
                        <a:t>FK Neratovice-Byškovice, s.r.o.</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5</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6:3</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7</a:t>
                      </a:r>
                    </a:p>
                  </a:txBody>
                  <a:tcPr marL="9525" marR="9525" marT="9525" marB="0" anchor="ctr">
                    <a:lnL>
                      <a:noFill/>
                    </a:lnL>
                    <a:lnR>
                      <a:noFill/>
                    </a:lnR>
                    <a:lnT>
                      <a:noFill/>
                    </a:lnT>
                    <a:lnB>
                      <a:noFill/>
                    </a:lnB>
                    <a:solidFill>
                      <a:srgbClr val="99FF33"/>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934439619"/>
                  </a:ext>
                </a:extLst>
              </a:tr>
              <a:tr h="140479">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10.</a:t>
                      </a:r>
                    </a:p>
                  </a:txBody>
                  <a:tcPr marL="9525" marR="9525" marT="9525" marB="0" anchor="ctr">
                    <a:lnL>
                      <a:noFill/>
                    </a:lnL>
                    <a:lnR>
                      <a:noFill/>
                    </a:lnR>
                    <a:lnT>
                      <a:noFill/>
                    </a:lnT>
                    <a:lnB>
                      <a:noFill/>
                    </a:lnB>
                    <a:solidFill>
                      <a:srgbClr val="CCFFFF"/>
                    </a:solidFill>
                  </a:tcPr>
                </a:tc>
                <a:tc>
                  <a:txBody>
                    <a:bodyPr/>
                    <a:lstStyle/>
                    <a:p>
                      <a:pPr algn="l" fontAlgn="ctr"/>
                      <a:r>
                        <a:rPr lang="cs-CZ" sz="1000" b="1" i="0" u="none" strike="noStrike">
                          <a:solidFill>
                            <a:srgbClr val="000000"/>
                          </a:solidFill>
                          <a:effectLst/>
                          <a:latin typeface="Arial" panose="020B0604020202020204" pitchFamily="34" charset="0"/>
                        </a:rPr>
                        <a:t>SK Slaný, z.s.</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5</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9:8</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7</a:t>
                      </a:r>
                    </a:p>
                  </a:txBody>
                  <a:tcPr marL="9525" marR="9525" marT="9525" marB="0" anchor="ctr">
                    <a:lnL>
                      <a:noFill/>
                    </a:lnL>
                    <a:lnR>
                      <a:noFill/>
                    </a:lnR>
                    <a:lnT>
                      <a:noFill/>
                    </a:lnT>
                    <a:lnB>
                      <a:noFill/>
                    </a:lnB>
                    <a:solidFill>
                      <a:srgbClr val="CCFF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56396929"/>
                  </a:ext>
                </a:extLst>
              </a:tr>
              <a:tr h="140479">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11.</a:t>
                      </a:r>
                    </a:p>
                  </a:txBody>
                  <a:tcPr marL="9525" marR="9525" marT="9525" marB="0" anchor="ctr">
                    <a:lnL>
                      <a:noFill/>
                    </a:lnL>
                    <a:lnR>
                      <a:noFill/>
                    </a:lnR>
                    <a:lnT>
                      <a:noFill/>
                    </a:lnT>
                    <a:lnB>
                      <a:noFill/>
                    </a:lnB>
                    <a:solidFill>
                      <a:srgbClr val="99FF33"/>
                    </a:solidFill>
                  </a:tcPr>
                </a:tc>
                <a:tc>
                  <a:txBody>
                    <a:bodyPr/>
                    <a:lstStyle/>
                    <a:p>
                      <a:pPr algn="l" fontAlgn="ctr"/>
                      <a:r>
                        <a:rPr lang="cs-CZ" sz="1000" b="1" i="0" u="none" strike="noStrike">
                          <a:solidFill>
                            <a:srgbClr val="000000"/>
                          </a:solidFill>
                          <a:effectLst/>
                          <a:latin typeface="Arial" panose="020B0604020202020204" pitchFamily="34" charset="0"/>
                        </a:rPr>
                        <a:t>SK Kladno, z.s</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5</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9:8</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6</a:t>
                      </a:r>
                    </a:p>
                  </a:txBody>
                  <a:tcPr marL="9525" marR="9525" marT="9525" marB="0" anchor="ctr">
                    <a:lnL>
                      <a:noFill/>
                    </a:lnL>
                    <a:lnR>
                      <a:noFill/>
                    </a:lnR>
                    <a:lnT>
                      <a:noFill/>
                    </a:lnT>
                    <a:lnB>
                      <a:noFill/>
                    </a:lnB>
                    <a:solidFill>
                      <a:srgbClr val="99FF33"/>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33510093"/>
                  </a:ext>
                </a:extLst>
              </a:tr>
              <a:tr h="272694">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12.</a:t>
                      </a:r>
                    </a:p>
                  </a:txBody>
                  <a:tcPr marL="9525" marR="9525" marT="9525" marB="0" anchor="ctr">
                    <a:lnL>
                      <a:noFill/>
                    </a:lnL>
                    <a:lnR>
                      <a:noFill/>
                    </a:lnR>
                    <a:lnT>
                      <a:noFill/>
                    </a:lnT>
                    <a:lnB>
                      <a:noFill/>
                    </a:lnB>
                    <a:solidFill>
                      <a:srgbClr val="CCFFFF"/>
                    </a:solidFill>
                  </a:tcPr>
                </a:tc>
                <a:tc>
                  <a:txBody>
                    <a:bodyPr/>
                    <a:lstStyle/>
                    <a:p>
                      <a:pPr algn="l" fontAlgn="ctr"/>
                      <a:r>
                        <a:rPr lang="cs-CZ" sz="1000" b="1" i="0" u="none" strike="noStrike" dirty="0">
                          <a:solidFill>
                            <a:srgbClr val="000000"/>
                          </a:solidFill>
                          <a:effectLst/>
                          <a:latin typeface="Arial" panose="020B0604020202020204" pitchFamily="34" charset="0"/>
                        </a:rPr>
                        <a:t>FK Arsenal Česká Lípa</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5</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5:11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CCFF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2653301171"/>
                  </a:ext>
                </a:extLst>
              </a:tr>
              <a:tr h="172386">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13.</a:t>
                      </a:r>
                    </a:p>
                  </a:txBody>
                  <a:tcPr marL="9525" marR="9525" marT="9525" marB="0" anchor="ctr">
                    <a:lnL>
                      <a:noFill/>
                    </a:lnL>
                    <a:lnR>
                      <a:noFill/>
                    </a:lnR>
                    <a:lnT>
                      <a:noFill/>
                    </a:lnT>
                    <a:lnB>
                      <a:noFill/>
                    </a:lnB>
                    <a:solidFill>
                      <a:srgbClr val="99FF33"/>
                    </a:solidFill>
                  </a:tcPr>
                </a:tc>
                <a:tc>
                  <a:txBody>
                    <a:bodyPr/>
                    <a:lstStyle/>
                    <a:p>
                      <a:pPr algn="l" fontAlgn="ctr"/>
                      <a:r>
                        <a:rPr lang="cs-CZ" sz="1000" b="1" i="0" u="none" strike="noStrike" dirty="0">
                          <a:solidFill>
                            <a:srgbClr val="000000"/>
                          </a:solidFill>
                          <a:effectLst/>
                          <a:latin typeface="Arial" panose="020B0604020202020204" pitchFamily="34" charset="0"/>
                        </a:rPr>
                        <a:t>FK SEKO Louny, </a:t>
                      </a:r>
                      <a:r>
                        <a:rPr lang="cs-CZ" sz="1000" b="1" i="0" u="none" strike="noStrike" dirty="0" err="1">
                          <a:solidFill>
                            <a:srgbClr val="000000"/>
                          </a:solidFill>
                          <a:effectLst/>
                          <a:latin typeface="Arial" panose="020B0604020202020204" pitchFamily="34" charset="0"/>
                        </a:rPr>
                        <a:t>z.s</a:t>
                      </a:r>
                      <a:r>
                        <a:rPr lang="cs-CZ" sz="1000" b="1" i="0" u="none" strike="noStrike" dirty="0">
                          <a:solidFill>
                            <a:srgbClr val="000000"/>
                          </a:solidFill>
                          <a:effectLst/>
                          <a:latin typeface="Arial" panose="020B0604020202020204" pitchFamily="34" charset="0"/>
                        </a:rPr>
                        <a:t>.</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5</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2:9</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99FF33"/>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770061165"/>
                  </a:ext>
                </a:extLst>
              </a:tr>
              <a:tr h="140479">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14.</a:t>
                      </a:r>
                    </a:p>
                  </a:txBody>
                  <a:tcPr marL="9525" marR="9525" marT="9525" marB="0" anchor="ctr">
                    <a:lnL>
                      <a:noFill/>
                    </a:lnL>
                    <a:lnR>
                      <a:noFill/>
                    </a:lnR>
                    <a:lnT>
                      <a:noFill/>
                    </a:lnT>
                    <a:lnB>
                      <a:noFill/>
                    </a:lnB>
                    <a:solidFill>
                      <a:srgbClr val="CCFFFF"/>
                    </a:solidFill>
                  </a:tcPr>
                </a:tc>
                <a:tc>
                  <a:txBody>
                    <a:bodyPr/>
                    <a:lstStyle/>
                    <a:p>
                      <a:pPr algn="l" fontAlgn="ctr"/>
                      <a:r>
                        <a:rPr lang="cs-CZ" sz="1000" b="1" i="0" u="none" strike="noStrike">
                          <a:solidFill>
                            <a:srgbClr val="000000"/>
                          </a:solidFill>
                          <a:effectLst/>
                          <a:latin typeface="Arial" panose="020B0604020202020204" pitchFamily="34" charset="0"/>
                        </a:rPr>
                        <a:t>MFK Dobříš</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5</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3:9</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CCFF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2520165310"/>
                  </a:ext>
                </a:extLst>
              </a:tr>
              <a:tr h="172386">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15.</a:t>
                      </a:r>
                    </a:p>
                  </a:txBody>
                  <a:tcPr marL="9525" marR="9525" marT="9525" marB="0" anchor="ctr">
                    <a:lnL>
                      <a:noFill/>
                    </a:lnL>
                    <a:lnR>
                      <a:noFill/>
                    </a:lnR>
                    <a:lnT>
                      <a:noFill/>
                    </a:lnT>
                    <a:lnB>
                      <a:noFill/>
                    </a:lnB>
                    <a:solidFill>
                      <a:srgbClr val="99FF33"/>
                    </a:solidFill>
                  </a:tcPr>
                </a:tc>
                <a:tc>
                  <a:txBody>
                    <a:bodyPr/>
                    <a:lstStyle/>
                    <a:p>
                      <a:pPr algn="l" fontAlgn="ctr"/>
                      <a:r>
                        <a:rPr lang="cs-CZ" sz="1000" b="1" i="0" u="none" strike="noStrike" dirty="0">
                          <a:solidFill>
                            <a:srgbClr val="000000"/>
                          </a:solidFill>
                          <a:effectLst/>
                          <a:latin typeface="Arial" panose="020B0604020202020204" pitchFamily="34" charset="0"/>
                        </a:rPr>
                        <a:t>TJ </a:t>
                      </a:r>
                      <a:r>
                        <a:rPr lang="cs-CZ" sz="1000" b="1" i="0" u="none" strike="noStrike" dirty="0" err="1">
                          <a:solidFill>
                            <a:srgbClr val="000000"/>
                          </a:solidFill>
                          <a:effectLst/>
                          <a:latin typeface="Arial" panose="020B0604020202020204" pitchFamily="34" charset="0"/>
                        </a:rPr>
                        <a:t>Tatran</a:t>
                      </a:r>
                      <a:r>
                        <a:rPr lang="cs-CZ" sz="1000" b="1" i="0" u="none" strike="noStrike" dirty="0">
                          <a:solidFill>
                            <a:srgbClr val="000000"/>
                          </a:solidFill>
                          <a:effectLst/>
                          <a:latin typeface="Arial" panose="020B0604020202020204" pitchFamily="34" charset="0"/>
                        </a:rPr>
                        <a:t> Rakovník</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5</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7:15</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99FF33"/>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3397807006"/>
                  </a:ext>
                </a:extLst>
              </a:tr>
              <a:tr h="166922">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1200" b="1" i="0" u="none" strike="noStrike">
                          <a:solidFill>
                            <a:srgbClr val="FF0000"/>
                          </a:solidFill>
                          <a:effectLst/>
                          <a:latin typeface="Arial" panose="020B0604020202020204" pitchFamily="34" charset="0"/>
                        </a:rPr>
                        <a:t>16.</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a:solidFill>
                            <a:srgbClr val="FF0000"/>
                          </a:solidFill>
                          <a:effectLst/>
                          <a:latin typeface="Arial" panose="020B0604020202020204" pitchFamily="34" charset="0"/>
                        </a:rPr>
                        <a:t>SK Štětí, z.s.</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FF0000"/>
                          </a:solidFill>
                          <a:effectLst/>
                          <a:latin typeface="Arial" panose="020B0604020202020204" pitchFamily="34" charset="0"/>
                        </a:rPr>
                        <a:t>5</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FF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FF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FF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FF0000"/>
                          </a:solidFill>
                          <a:effectLst/>
                          <a:latin typeface="Arial" panose="020B0604020202020204" pitchFamily="34" charset="0"/>
                        </a:rPr>
                        <a:t>5</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FF0000"/>
                          </a:solidFill>
                          <a:effectLst/>
                          <a:latin typeface="Arial" panose="020B0604020202020204" pitchFamily="34" charset="0"/>
                        </a:rPr>
                        <a:t>6:15</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FF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3023632820"/>
                  </a:ext>
                </a:extLst>
              </a:tr>
              <a:tr h="114036">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225441308"/>
                  </a:ext>
                </a:extLst>
              </a:tr>
            </a:tbl>
          </a:graphicData>
        </a:graphic>
      </p:graphicFrame>
      <p:sp>
        <p:nvSpPr>
          <p:cNvPr id="3" name="TextovéPole 2"/>
          <p:cNvSpPr txBox="1"/>
          <p:nvPr/>
        </p:nvSpPr>
        <p:spPr>
          <a:xfrm>
            <a:off x="91281" y="4123556"/>
            <a:ext cx="4661223" cy="2631490"/>
          </a:xfrm>
          <a:prstGeom prst="rect">
            <a:avLst/>
          </a:prstGeom>
          <a:solidFill>
            <a:srgbClr val="99FFCC"/>
          </a:solidFill>
          <a:effectLst>
            <a:glow rad="101600">
              <a:srgbClr val="FFFF66">
                <a:alpha val="40000"/>
              </a:srgbClr>
            </a:glow>
            <a:softEdge rad="241300"/>
          </a:effectLst>
        </p:spPr>
        <p:txBody>
          <a:bodyPr wrap="square" rtlCol="0">
            <a:spAutoFit/>
          </a:bodyPr>
          <a:lstStyle/>
          <a:p>
            <a:pPr algn="just"/>
            <a:r>
              <a:rPr lang="cs-CZ" sz="1500" dirty="0">
                <a:latin typeface="Arial" panose="020B0604020202020204" pitchFamily="34" charset="0"/>
                <a:cs typeface="Arial" panose="020B0604020202020204" pitchFamily="34" charset="0"/>
              </a:rPr>
              <a:t>Jediným týmem který ještě neztratil bod je Český Brod. Sekundovat se mu snaží Souš, která také ještě neprohrála. Dobře se 12 body na 3. místě je na tom i Aritma. 11 bodů má Chomutov, který před sezónou hlásil za cíl postup. Překvapením 5. místo Ostrova. Výhrou nad naším týmem si k postupu na 6. místo pomohl Meteor. Na úplném dně je náš tým s nula body. 15. se 3 body, které získal na našem hřišti , je Rakovník.  Stejně bodů má i 14. Dobříš. 12. se 4 body je nováček z České Lípy.</a:t>
            </a:r>
          </a:p>
        </p:txBody>
      </p:sp>
      <p:sp>
        <p:nvSpPr>
          <p:cNvPr id="12" name="Obdélník 11">
            <a:extLst>
              <a:ext uri="{FF2B5EF4-FFF2-40B4-BE49-F238E27FC236}">
                <a16:creationId xmlns:a16="http://schemas.microsoft.com/office/drawing/2014/main" id="{7FCE7345-44C5-489E-A8E7-4BB6CCC420ED}"/>
              </a:ext>
            </a:extLst>
          </p:cNvPr>
          <p:cNvSpPr/>
          <p:nvPr/>
        </p:nvSpPr>
        <p:spPr>
          <a:xfrm>
            <a:off x="5537067" y="2683396"/>
            <a:ext cx="4661223" cy="3966279"/>
          </a:xfrm>
          <a:prstGeom prst="rect">
            <a:avLst/>
          </a:prstGeom>
        </p:spPr>
        <p:txBody>
          <a:bodyPr wrap="square">
            <a:spAutoFit/>
          </a:bodyPr>
          <a:lstStyle/>
          <a:p>
            <a:pPr algn="ctr">
              <a:lnSpc>
                <a:spcPct val="107000"/>
              </a:lnSpc>
              <a:spcAft>
                <a:spcPts val="0"/>
              </a:spcAft>
            </a:pPr>
            <a:r>
              <a:rPr lang="cs-CZ" sz="1800" dirty="0">
                <a:highlight>
                  <a:srgbClr val="FFFF00"/>
                </a:highlight>
                <a:latin typeface="Arial Black" panose="020B0A04020102020204" pitchFamily="34" charset="0"/>
                <a:ea typeface="Calibri" panose="020F0502020204030204" pitchFamily="34" charset="0"/>
                <a:cs typeface="Arial" panose="020B0604020202020204" pitchFamily="34" charset="0"/>
              </a:rPr>
              <a:t>SK Štětí B - </a:t>
            </a:r>
            <a:r>
              <a:rPr lang="cs-CZ" sz="1800" dirty="0">
                <a:solidFill>
                  <a:srgbClr val="151515"/>
                </a:solidFill>
                <a:highlight>
                  <a:srgbClr val="FFFF00"/>
                </a:highlight>
                <a:latin typeface="Arial Black" panose="020B0A04020102020204" pitchFamily="34" charset="0"/>
                <a:ea typeface="Calibri" panose="020F0502020204030204" pitchFamily="34" charset="0"/>
                <a:cs typeface="Arial" panose="020B0604020202020204" pitchFamily="34" charset="0"/>
              </a:rPr>
              <a:t>FK Lounky Chodouny</a:t>
            </a:r>
            <a:endParaRPr lang="cs-CZ" sz="1100" dirty="0">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cs-CZ" sz="1800" dirty="0">
                <a:solidFill>
                  <a:srgbClr val="151515"/>
                </a:solidFill>
                <a:highlight>
                  <a:srgbClr val="FFFF00"/>
                </a:highlight>
                <a:latin typeface="Arial Black" panose="020B0A04020102020204" pitchFamily="34" charset="0"/>
                <a:ea typeface="Calibri" panose="020F0502020204030204" pitchFamily="34" charset="0"/>
                <a:cs typeface="Arial" panose="020B0604020202020204" pitchFamily="34" charset="0"/>
              </a:rPr>
              <a:t>          2:5(2:1)  </a:t>
            </a:r>
            <a:r>
              <a:rPr lang="cs-CZ" sz="1400" dirty="0">
                <a:solidFill>
                  <a:srgbClr val="151515"/>
                </a:solidFill>
                <a:highlight>
                  <a:srgbClr val="FFFF00"/>
                </a:highlight>
                <a:latin typeface="Arial Black" panose="020B0A04020102020204" pitchFamily="34" charset="0"/>
                <a:ea typeface="Calibri" panose="020F0502020204030204" pitchFamily="34" charset="0"/>
                <a:cs typeface="Arial" panose="020B0604020202020204" pitchFamily="34" charset="0"/>
              </a:rPr>
              <a:t>8.9.2019  3. kolo 4. hrané</a:t>
            </a:r>
            <a:endParaRPr lang="cs-CZ" sz="1100" dirty="0">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cs-CZ" sz="1000" b="0" dirty="0">
                <a:latin typeface="Arial" panose="020B0604020202020204" pitchFamily="34" charset="0"/>
                <a:ea typeface="Calibri" panose="020F0502020204030204" pitchFamily="34" charset="0"/>
                <a:cs typeface="Arial" panose="020B0604020202020204" pitchFamily="34" charset="0"/>
              </a:rPr>
              <a:t>Zápas ve kterém chtělo B mužstvo dospělých potvrdit první vítězství v soutěži v minulém kole2 v </a:t>
            </a:r>
            <a:r>
              <a:rPr lang="cs-CZ" sz="1000" b="0" dirty="0" err="1">
                <a:latin typeface="Arial" panose="020B0604020202020204" pitchFamily="34" charset="0"/>
                <a:ea typeface="Calibri" panose="020F0502020204030204" pitchFamily="34" charset="0"/>
                <a:cs typeface="Arial" panose="020B0604020202020204" pitchFamily="34" charset="0"/>
              </a:rPr>
              <a:t>Klenči</a:t>
            </a:r>
            <a:r>
              <a:rPr lang="cs-CZ" sz="1000" b="0" dirty="0">
                <a:latin typeface="Arial" panose="020B0604020202020204" pitchFamily="34" charset="0"/>
                <a:ea typeface="Calibri" panose="020F0502020204030204" pitchFamily="34" charset="0"/>
                <a:cs typeface="Arial" panose="020B0604020202020204" pitchFamily="34" charset="0"/>
              </a:rPr>
              <a:t>. Do Štětí přijel soupeř, který v dosavadním průběhu soutěže získal 2 body a hned při jenom z prvních útoků mohl jít do vedení, když jeden z jeho borců postupoval sám na našeho brankáře, ale neuspěl. V 6. minutě se zadařilo našemu týmu. Ve vápně soupeře byl faulován Tomáš Danč a s pokutovým kopem si úspěšně poradil Filip Podhorský. Hosté odpověděli zvýšenou aktivitou a snahou o vyrovnání. Velké starosti nám dělaly centry do vápna, kde jsme často prohrávali hlavičkové souboje, jako třeba po dvou rozích ve 12. minutě. Blízko zvýšení náskoku jsem byl po čtvrthodině hry, kdy Tomáš Danč uvolnil Filipa Podhorského, jehož přízemní střela zpoza šestnáctky skončila těsně vedle. Šance se střídaly na obou stranách. Tu další měly Lounky z volného přímého kopu po naší chybě v rozehrávce ve středu hřiště, ale míč skonči za brankou. Trestný kop zahrával i Filip Podhorský, ale obrana soupeře míč lehce odhlavičkovala do bezpečí. Ve 26. minutě jsme se nedohodli v obranné činnosti a skvělým zákrokem musel zasahovat Josef Horáček v brance. Vyrovnání na 1:1 jsme se i tak neubránili. Nezachytili jsme rychlý útok po naší levé straně a po přesném centru hlavou vyrovnal Miroslav Rada na 1:1. Poločasový výsledek to ale nebyl. Do konce zbývala minuta a na pořad dne přišla druhá penalta Štětí. Faulován byl Luboš </a:t>
            </a:r>
            <a:r>
              <a:rPr lang="cs-CZ" sz="1000" b="0" dirty="0" err="1">
                <a:latin typeface="Arial" panose="020B0604020202020204" pitchFamily="34" charset="0"/>
                <a:ea typeface="Calibri" panose="020F0502020204030204" pitchFamily="34" charset="0"/>
                <a:cs typeface="Arial" panose="020B0604020202020204" pitchFamily="34" charset="0"/>
              </a:rPr>
              <a:t>Uřidil</a:t>
            </a:r>
            <a:r>
              <a:rPr lang="cs-CZ" sz="1000" b="0" dirty="0">
                <a:latin typeface="Arial" panose="020B0604020202020204" pitchFamily="34" charset="0"/>
                <a:ea typeface="Calibri" panose="020F0502020204030204" pitchFamily="34" charset="0"/>
                <a:cs typeface="Arial" panose="020B0604020202020204" pitchFamily="34" charset="0"/>
              </a:rPr>
              <a:t> a úspěšným exekutorem byl opět Filip Podhorský. Vedení 2:1 nám ale po změně stran dlouho</a:t>
            </a:r>
          </a:p>
        </p:txBody>
      </p:sp>
      <p:cxnSp>
        <p:nvCxnSpPr>
          <p:cNvPr id="7" name="Přímá spojnice se šipkou 6">
            <a:extLst>
              <a:ext uri="{FF2B5EF4-FFF2-40B4-BE49-F238E27FC236}">
                <a16:creationId xmlns:a16="http://schemas.microsoft.com/office/drawing/2014/main" id="{5805FDBE-1AEB-4F0C-AA8D-C245C265DE3A}"/>
              </a:ext>
            </a:extLst>
          </p:cNvPr>
          <p:cNvCxnSpPr>
            <a:cxnSpLocks/>
          </p:cNvCxnSpPr>
          <p:nvPr/>
        </p:nvCxnSpPr>
        <p:spPr bwMode="auto">
          <a:xfrm>
            <a:off x="8712944" y="7004456"/>
            <a:ext cx="1152128" cy="157019"/>
          </a:xfrm>
          <a:prstGeom prst="straightConnector1">
            <a:avLst/>
          </a:prstGeom>
          <a:noFill/>
          <a:ln w="19050" cap="flat" cmpd="sng" algn="ctr">
            <a:solidFill>
              <a:schemeClr val="accent1"/>
            </a:solidFill>
            <a:prstDash val="solid"/>
            <a:round/>
            <a:headEnd type="none" w="med" len="med"/>
            <a:tailEnd type="triangle"/>
          </a:ln>
          <a:effectLst>
            <a:outerShdw dist="45791" dir="2021404" algn="ctr" rotWithShape="0">
              <a:srgbClr val="9999FF"/>
            </a:outerShdw>
          </a:effectLst>
        </p:spPr>
      </p:cxnSp>
      <p:sp>
        <p:nvSpPr>
          <p:cNvPr id="14" name="TextovéPole 13">
            <a:extLst>
              <a:ext uri="{FF2B5EF4-FFF2-40B4-BE49-F238E27FC236}">
                <a16:creationId xmlns:a16="http://schemas.microsoft.com/office/drawing/2014/main" id="{26A6B8D1-26A8-443C-A9D6-303723BA2569}"/>
              </a:ext>
            </a:extLst>
          </p:cNvPr>
          <p:cNvSpPr txBox="1"/>
          <p:nvPr/>
        </p:nvSpPr>
        <p:spPr>
          <a:xfrm>
            <a:off x="5400576" y="77525"/>
            <a:ext cx="4733231" cy="2246769"/>
          </a:xfrm>
          <a:prstGeom prst="rect">
            <a:avLst/>
          </a:prstGeom>
          <a:solidFill>
            <a:srgbClr val="99FF99"/>
          </a:solidFill>
          <a:effectLst>
            <a:innerShdw blurRad="63500" dist="1511300" dir="18900000">
              <a:srgbClr val="FFCC66">
                <a:alpha val="50000"/>
              </a:srgbClr>
            </a:innerShdw>
            <a:softEdge rad="0"/>
          </a:effectLst>
        </p:spPr>
        <p:txBody>
          <a:bodyPr wrap="square" rtlCol="0">
            <a:spAutoFit/>
          </a:bodyPr>
          <a:lstStyle/>
          <a:p>
            <a:pPr algn="ctr"/>
            <a:r>
              <a:rPr lang="cs-CZ" sz="2800" dirty="0">
                <a:solidFill>
                  <a:srgbClr val="0000FF"/>
                </a:solidFill>
                <a:latin typeface="Arial Black" panose="020B0A04020102020204" pitchFamily="34" charset="0"/>
              </a:rPr>
              <a:t>B mužstvo dospělých selhalo ve 2. poločase, když 4x inkasovalo. Je na předposledním 13. místě</a:t>
            </a:r>
          </a:p>
        </p:txBody>
      </p:sp>
    </p:spTree>
    <p:extLst>
      <p:ext uri="{BB962C8B-B14F-4D97-AF65-F5344CB8AC3E}">
        <p14:creationId xmlns:p14="http://schemas.microsoft.com/office/powerpoint/2010/main" val="3691952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p:cNvSpPr txBox="1"/>
          <p:nvPr/>
        </p:nvSpPr>
        <p:spPr>
          <a:xfrm>
            <a:off x="1944192" y="7004456"/>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28</a:t>
            </a:r>
          </a:p>
        </p:txBody>
      </p:sp>
      <p:sp>
        <p:nvSpPr>
          <p:cNvPr id="10" name="TextovéPole 9"/>
          <p:cNvSpPr txBox="1"/>
          <p:nvPr/>
        </p:nvSpPr>
        <p:spPr>
          <a:xfrm>
            <a:off x="8424912" y="6999217"/>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13</a:t>
            </a:r>
          </a:p>
        </p:txBody>
      </p:sp>
      <p:sp>
        <p:nvSpPr>
          <p:cNvPr id="2" name="TextovéPole 1">
            <a:extLst>
              <a:ext uri="{FF2B5EF4-FFF2-40B4-BE49-F238E27FC236}">
                <a16:creationId xmlns:a16="http://schemas.microsoft.com/office/drawing/2014/main" id="{DFCBFADF-94F0-4BF3-A09E-54D3CF5C8809}"/>
              </a:ext>
            </a:extLst>
          </p:cNvPr>
          <p:cNvSpPr txBox="1"/>
          <p:nvPr/>
        </p:nvSpPr>
        <p:spPr>
          <a:xfrm>
            <a:off x="5500243" y="50007"/>
            <a:ext cx="4176464" cy="400110"/>
          </a:xfrm>
          <a:prstGeom prst="rect">
            <a:avLst/>
          </a:prstGeom>
          <a:solidFill>
            <a:srgbClr val="99FFCC"/>
          </a:solidFill>
          <a:effectLst>
            <a:glow rad="101600">
              <a:srgbClr val="FFFF66">
                <a:alpha val="40000"/>
              </a:srgbClr>
            </a:glow>
            <a:softEdge rad="241300"/>
          </a:effectLst>
        </p:spPr>
        <p:txBody>
          <a:bodyPr wrap="square" rtlCol="0">
            <a:spAutoFit/>
          </a:bodyPr>
          <a:lstStyle/>
          <a:p>
            <a:pPr algn="ctr"/>
            <a:endParaRPr lang="cs-CZ" sz="2000" dirty="0">
              <a:latin typeface="Arial Black" panose="020B0A04020102020204" pitchFamily="34" charset="0"/>
            </a:endParaRPr>
          </a:p>
        </p:txBody>
      </p:sp>
      <p:sp>
        <p:nvSpPr>
          <p:cNvPr id="8" name="Obdélník 7">
            <a:extLst>
              <a:ext uri="{FF2B5EF4-FFF2-40B4-BE49-F238E27FC236}">
                <a16:creationId xmlns:a16="http://schemas.microsoft.com/office/drawing/2014/main" id="{A435EFCC-9C95-4713-ACBC-FC39A9222F6F}"/>
              </a:ext>
            </a:extLst>
          </p:cNvPr>
          <p:cNvSpPr/>
          <p:nvPr/>
        </p:nvSpPr>
        <p:spPr>
          <a:xfrm>
            <a:off x="5500243" y="1059280"/>
            <a:ext cx="4622383" cy="5570756"/>
          </a:xfrm>
          <a:prstGeom prst="rect">
            <a:avLst/>
          </a:prstGeom>
          <a:blipFill>
            <a:blip r:embed="rId2"/>
            <a:tile tx="0" ty="0" sx="100000" sy="100000" flip="none" algn="tl"/>
          </a:blipFill>
        </p:spPr>
        <p:txBody>
          <a:bodyPr wrap="square">
            <a:spAutoFit/>
          </a:bodyPr>
          <a:lstStyle/>
          <a:p>
            <a:pPr algn="ctr" fontAlgn="ctr"/>
            <a:r>
              <a:rPr lang="cs-CZ" sz="1800" dirty="0">
                <a:solidFill>
                  <a:srgbClr val="000000"/>
                </a:solidFill>
                <a:latin typeface="Times New Roman" panose="02020603050405020304" pitchFamily="18" charset="0"/>
                <a:cs typeface="Times New Roman" panose="02020603050405020304" pitchFamily="18" charset="0"/>
              </a:rPr>
              <a:t>SK Kladno - FK  Česká Lípa  5:3(3:2)</a:t>
            </a:r>
          </a:p>
          <a:p>
            <a:pPr algn="just" fontAlgn="ctr"/>
            <a:r>
              <a:rPr lang="cs-CZ" sz="1100" dirty="0">
                <a:solidFill>
                  <a:srgbClr val="000000"/>
                </a:solidFill>
                <a:latin typeface="Arial" panose="020B0604020202020204" pitchFamily="34" charset="0"/>
                <a:cs typeface="Arial" panose="020B0604020202020204" pitchFamily="34" charset="0"/>
              </a:rPr>
              <a:t>ještě v 82. minutě drželi hosté hrající od 40. minuty v deseti remízu 3:3. Nakonec se domácí ale přeci jenom po 2 zásazích radovali.</a:t>
            </a:r>
          </a:p>
          <a:p>
            <a:pPr algn="ctr" fontAlgn="ctr"/>
            <a:r>
              <a:rPr lang="cs-CZ" sz="1800" dirty="0">
                <a:solidFill>
                  <a:srgbClr val="000000"/>
                </a:solidFill>
                <a:latin typeface="Times New Roman" panose="02020603050405020304" pitchFamily="18" charset="0"/>
                <a:cs typeface="Times New Roman" panose="02020603050405020304" pitchFamily="18" charset="0"/>
              </a:rPr>
              <a:t>TJ TATRAN Rakovník  - SK Aritma Praha </a:t>
            </a:r>
          </a:p>
          <a:p>
            <a:pPr algn="ctr" fontAlgn="ctr"/>
            <a:r>
              <a:rPr lang="cs-CZ" sz="1800" dirty="0">
                <a:solidFill>
                  <a:srgbClr val="000000"/>
                </a:solidFill>
                <a:latin typeface="Times New Roman" panose="02020603050405020304" pitchFamily="18" charset="0"/>
                <a:cs typeface="Times New Roman" panose="02020603050405020304" pitchFamily="18" charset="0"/>
              </a:rPr>
              <a:t>1:3(0:1)</a:t>
            </a:r>
          </a:p>
          <a:p>
            <a:pPr algn="just" fontAlgn="ctr"/>
            <a:r>
              <a:rPr lang="cs-CZ" sz="1100" dirty="0">
                <a:solidFill>
                  <a:srgbClr val="000000"/>
                </a:solidFill>
                <a:latin typeface="Arial" panose="020B0604020202020204" pitchFamily="34" charset="0"/>
                <a:cs typeface="Arial" panose="020B0604020202020204" pitchFamily="34" charset="0"/>
              </a:rPr>
              <a:t>domácí prohráli i ve 3. domácím zápase v sezóně. Trenér Rakovníka litoval neproměněných střeleckých příležitostí. </a:t>
            </a:r>
          </a:p>
          <a:p>
            <a:pPr algn="ctr" fontAlgn="ctr"/>
            <a:r>
              <a:rPr lang="cs-CZ" sz="1800" dirty="0">
                <a:solidFill>
                  <a:srgbClr val="000000"/>
                </a:solidFill>
                <a:latin typeface="Times New Roman" panose="02020603050405020304" pitchFamily="18" charset="0"/>
                <a:cs typeface="Times New Roman" panose="02020603050405020304" pitchFamily="18" charset="0"/>
              </a:rPr>
              <a:t>FK Baník Souš  - FK Brandýs </a:t>
            </a:r>
            <a:r>
              <a:rPr lang="cs-CZ" sz="1800" dirty="0" err="1">
                <a:solidFill>
                  <a:srgbClr val="000000"/>
                </a:solidFill>
                <a:latin typeface="Times New Roman" panose="02020603050405020304" pitchFamily="18" charset="0"/>
                <a:cs typeface="Times New Roman" panose="02020603050405020304" pitchFamily="18" charset="0"/>
              </a:rPr>
              <a:t>n.L.</a:t>
            </a:r>
            <a:r>
              <a:rPr lang="cs-CZ" sz="1800" dirty="0">
                <a:solidFill>
                  <a:srgbClr val="000000"/>
                </a:solidFill>
                <a:latin typeface="Times New Roman" panose="02020603050405020304" pitchFamily="18" charset="0"/>
                <a:cs typeface="Times New Roman" panose="02020603050405020304" pitchFamily="18" charset="0"/>
              </a:rPr>
              <a:t>  2:1(1:1)</a:t>
            </a:r>
          </a:p>
          <a:p>
            <a:pPr algn="just" fontAlgn="ctr"/>
            <a:r>
              <a:rPr lang="cs-CZ" sz="1100" dirty="0">
                <a:solidFill>
                  <a:srgbClr val="000000"/>
                </a:solidFill>
                <a:latin typeface="Arial" panose="020B0604020202020204" pitchFamily="34" charset="0"/>
                <a:cs typeface="Arial" panose="020B0604020202020204" pitchFamily="34" charset="0"/>
              </a:rPr>
              <a:t>hosté hráli od 24. minuty bez vyloučeného Balouna.  </a:t>
            </a:r>
          </a:p>
          <a:p>
            <a:pPr algn="ctr" fontAlgn="ctr"/>
            <a:r>
              <a:rPr lang="cs-CZ" sz="1800" dirty="0">
                <a:solidFill>
                  <a:srgbClr val="000000"/>
                </a:solidFill>
                <a:latin typeface="Times New Roman" panose="02020603050405020304" pitchFamily="18" charset="0"/>
                <a:cs typeface="Times New Roman" panose="02020603050405020304" pitchFamily="18" charset="0"/>
              </a:rPr>
              <a:t>FK Ostrov - FK Olympie Březová  5:0(3:0)</a:t>
            </a:r>
          </a:p>
          <a:p>
            <a:pPr algn="just" fontAlgn="ctr"/>
            <a:r>
              <a:rPr lang="cs-CZ" sz="1100" dirty="0">
                <a:solidFill>
                  <a:srgbClr val="000000"/>
                </a:solidFill>
                <a:latin typeface="Arial" panose="020B0604020202020204" pitchFamily="34" charset="0"/>
                <a:cs typeface="Arial" panose="020B0604020202020204" pitchFamily="34" charset="0"/>
              </a:rPr>
              <a:t>423 diváků vidělo hattrick domácího kapitána Martina Psohlavce. Domácí 5 zápasech 2x vyhráli a 3x remizovali. </a:t>
            </a:r>
          </a:p>
          <a:p>
            <a:pPr algn="ctr" fontAlgn="ctr"/>
            <a:r>
              <a:rPr lang="cs-CZ" sz="1800" dirty="0">
                <a:solidFill>
                  <a:srgbClr val="000000"/>
                </a:solidFill>
                <a:latin typeface="Times New Roman" panose="02020603050405020304" pitchFamily="18" charset="0"/>
                <a:cs typeface="Times New Roman" panose="02020603050405020304" pitchFamily="18" charset="0"/>
              </a:rPr>
              <a:t>SK Český Brod - FK Neratovice  1:0(1:0)</a:t>
            </a:r>
          </a:p>
          <a:p>
            <a:pPr algn="just" fontAlgn="ctr"/>
            <a:r>
              <a:rPr lang="cs-CZ" sz="1100" dirty="0">
                <a:solidFill>
                  <a:srgbClr val="000000"/>
                </a:solidFill>
                <a:latin typeface="Arial" panose="020B0604020202020204" pitchFamily="34" charset="0"/>
                <a:cs typeface="Arial" panose="020B0604020202020204" pitchFamily="34" charset="0"/>
              </a:rPr>
              <a:t>od samého začátku se hrál fotbal ve vysokém tempu a rozhodla branka v závěru prvního poločasu z kopačky nedávno ještě Neratovického </a:t>
            </a:r>
            <a:r>
              <a:rPr lang="cs-CZ" sz="1100" dirty="0" smtClean="0">
                <a:solidFill>
                  <a:srgbClr val="000000"/>
                </a:solidFill>
                <a:latin typeface="Arial" panose="020B0604020202020204" pitchFamily="34" charset="0"/>
                <a:cs typeface="Arial" panose="020B0604020202020204" pitchFamily="34" charset="0"/>
              </a:rPr>
              <a:t>Regnera</a:t>
            </a:r>
            <a:r>
              <a:rPr lang="cs-CZ" sz="1100" dirty="0">
                <a:solidFill>
                  <a:srgbClr val="000000"/>
                </a:solidFill>
                <a:latin typeface="Arial" panose="020B0604020202020204" pitchFamily="34" charset="0"/>
                <a:cs typeface="Arial" panose="020B0604020202020204" pitchFamily="34" charset="0"/>
              </a:rPr>
              <a:t>. </a:t>
            </a:r>
          </a:p>
          <a:p>
            <a:pPr algn="ctr" fontAlgn="ctr"/>
            <a:r>
              <a:rPr lang="cs-CZ" sz="1800" dirty="0">
                <a:solidFill>
                  <a:srgbClr val="000000"/>
                </a:solidFill>
                <a:latin typeface="Times New Roman" panose="02020603050405020304" pitchFamily="18" charset="0"/>
                <a:cs typeface="Times New Roman" panose="02020603050405020304" pitchFamily="18" charset="0"/>
              </a:rPr>
              <a:t>MFK Dobříš - FC CHOMUTOV 2:4(1:2)</a:t>
            </a:r>
          </a:p>
          <a:p>
            <a:pPr algn="just" fontAlgn="ctr"/>
            <a:r>
              <a:rPr lang="cs-CZ" sz="1100" dirty="0">
                <a:solidFill>
                  <a:srgbClr val="000000"/>
                </a:solidFill>
                <a:latin typeface="Arial" panose="020B0604020202020204" pitchFamily="34" charset="0"/>
                <a:cs typeface="Arial" panose="020B0604020202020204" pitchFamily="34" charset="0"/>
              </a:rPr>
              <a:t>Martin Boček zaznamenal hattrick, když jednu branku vstřelil z penalty. Hosté mají </a:t>
            </a:r>
            <a:r>
              <a:rPr lang="cs-CZ" sz="1100" dirty="0" err="1">
                <a:solidFill>
                  <a:srgbClr val="000000"/>
                </a:solidFill>
                <a:latin typeface="Arial" panose="020B0604020202020204" pitchFamily="34" charset="0"/>
                <a:cs typeface="Arial" panose="020B0604020202020204" pitchFamily="34" charset="0"/>
              </a:rPr>
              <a:t>úpo</a:t>
            </a:r>
            <a:r>
              <a:rPr lang="cs-CZ" sz="1100" dirty="0">
                <a:solidFill>
                  <a:srgbClr val="000000"/>
                </a:solidFill>
                <a:latin typeface="Arial" panose="020B0604020202020204" pitchFamily="34" charset="0"/>
                <a:cs typeface="Arial" panose="020B0604020202020204" pitchFamily="34" charset="0"/>
              </a:rPr>
              <a:t> 5 kolech 11 bodů.</a:t>
            </a:r>
            <a:endParaRPr lang="cs-CZ" sz="1800" dirty="0">
              <a:solidFill>
                <a:srgbClr val="000000"/>
              </a:solidFill>
              <a:latin typeface="Times New Roman" panose="02020603050405020304" pitchFamily="18" charset="0"/>
              <a:cs typeface="Times New Roman" panose="02020603050405020304" pitchFamily="18" charset="0"/>
            </a:endParaRPr>
          </a:p>
          <a:p>
            <a:pPr algn="ctr" fontAlgn="ctr"/>
            <a:r>
              <a:rPr lang="cs-CZ" sz="1800" dirty="0">
                <a:solidFill>
                  <a:srgbClr val="000000"/>
                </a:solidFill>
                <a:latin typeface="Times New Roman" panose="02020603050405020304" pitchFamily="18" charset="0"/>
                <a:cs typeface="Times New Roman" panose="02020603050405020304" pitchFamily="18" charset="0"/>
              </a:rPr>
              <a:t>FK Meteor Praha VIII - SK Štětí 3:0(2:0)</a:t>
            </a:r>
          </a:p>
          <a:p>
            <a:pPr fontAlgn="ctr"/>
            <a:r>
              <a:rPr lang="cs-CZ" sz="1100" dirty="0">
                <a:solidFill>
                  <a:srgbClr val="000000"/>
                </a:solidFill>
                <a:latin typeface="Arial" panose="020B0604020202020204" pitchFamily="34" charset="0"/>
                <a:cs typeface="Arial" panose="020B0604020202020204" pitchFamily="34" charset="0"/>
              </a:rPr>
              <a:t>hosté drželi krok jen v úvodu. Pak inkasovali z penalty  a brzo tahali míč ze sítě i  podruhé.  </a:t>
            </a:r>
            <a:r>
              <a:rPr lang="cs-CZ" sz="1800" dirty="0">
                <a:solidFill>
                  <a:srgbClr val="000000"/>
                </a:solidFill>
                <a:latin typeface="Times New Roman" panose="02020603050405020304" pitchFamily="18" charset="0"/>
                <a:cs typeface="Times New Roman" panose="02020603050405020304" pitchFamily="18" charset="0"/>
              </a:rPr>
              <a:t> </a:t>
            </a:r>
          </a:p>
          <a:p>
            <a:pPr algn="ctr" fontAlgn="ctr"/>
            <a:r>
              <a:rPr lang="cs-CZ" sz="1800" dirty="0">
                <a:solidFill>
                  <a:srgbClr val="000000"/>
                </a:solidFill>
                <a:latin typeface="Times New Roman" panose="02020603050405020304" pitchFamily="18" charset="0"/>
                <a:cs typeface="Times New Roman" panose="02020603050405020304" pitchFamily="18" charset="0"/>
              </a:rPr>
              <a:t>FK SEKO LOUNY   - SK Slaný  1:0 PK</a:t>
            </a:r>
          </a:p>
          <a:p>
            <a:pPr algn="just" fontAlgn="ctr"/>
            <a:r>
              <a:rPr lang="cs-CZ" sz="1100" dirty="0">
                <a:solidFill>
                  <a:srgbClr val="000000"/>
                </a:solidFill>
                <a:latin typeface="Arial" panose="020B0604020202020204" pitchFamily="34" charset="0"/>
                <a:cs typeface="Arial" panose="020B0604020202020204" pitchFamily="34" charset="0"/>
              </a:rPr>
              <a:t>přes 400 diváků sledovalo nováčkovské derby, ale branky byly k vidění až v penaltovém rozstřelu.  </a:t>
            </a:r>
          </a:p>
        </p:txBody>
      </p:sp>
      <p:sp>
        <p:nvSpPr>
          <p:cNvPr id="11" name="TextovéPole 10">
            <a:extLst>
              <a:ext uri="{FF2B5EF4-FFF2-40B4-BE49-F238E27FC236}">
                <a16:creationId xmlns:a16="http://schemas.microsoft.com/office/drawing/2014/main" id="{199AAE22-B63D-4A3E-9722-AE913C6FE9A8}"/>
              </a:ext>
            </a:extLst>
          </p:cNvPr>
          <p:cNvSpPr txBox="1"/>
          <p:nvPr/>
        </p:nvSpPr>
        <p:spPr>
          <a:xfrm>
            <a:off x="5500243" y="91108"/>
            <a:ext cx="4580853" cy="707886"/>
          </a:xfrm>
          <a:prstGeom prst="rect">
            <a:avLst/>
          </a:prstGeom>
          <a:gradFill>
            <a:gsLst>
              <a:gs pos="33000">
                <a:srgbClr val="F55E1B"/>
              </a:gs>
              <a:gs pos="66000">
                <a:srgbClr val="F6EDAC"/>
              </a:gs>
            </a:gsLst>
            <a:lin ang="5400000" scaled="1"/>
          </a:gradFill>
          <a:effectLst>
            <a:glow rad="101600">
              <a:srgbClr val="0099CC"/>
            </a:glow>
            <a:softEdge rad="0"/>
          </a:effectLst>
        </p:spPr>
        <p:txBody>
          <a:bodyPr wrap="square" rtlCol="0">
            <a:spAutoFit/>
          </a:bodyPr>
          <a:lstStyle/>
          <a:p>
            <a:pPr algn="ctr"/>
            <a:r>
              <a:rPr lang="cs-CZ" sz="2000" dirty="0">
                <a:solidFill>
                  <a:srgbClr val="006600"/>
                </a:solidFill>
                <a:latin typeface="Arial Black" panose="020B0A04020102020204" pitchFamily="34" charset="0"/>
              </a:rPr>
              <a:t>Výsledky 5. kola divizní soutěže dospělých  7.-8.9.2019</a:t>
            </a:r>
          </a:p>
        </p:txBody>
      </p:sp>
      <p:pic>
        <p:nvPicPr>
          <p:cNvPr id="16" name="Obrázek 15" descr="Footballer Girl Female · Free vector graphic on Pixabay">
            <a:extLst>
              <a:ext uri="{FF2B5EF4-FFF2-40B4-BE49-F238E27FC236}">
                <a16:creationId xmlns:a16="http://schemas.microsoft.com/office/drawing/2014/main" id="{BF2E5E9B-3064-4041-A2BA-2AD86AB7B3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4252" y="4695596"/>
            <a:ext cx="1940068" cy="2022221"/>
          </a:xfrm>
          <a:prstGeom prst="rect">
            <a:avLst/>
          </a:prstGeom>
        </p:spPr>
      </p:pic>
      <p:pic>
        <p:nvPicPr>
          <p:cNvPr id="17" name="Obrázek 16">
            <a:extLst>
              <a:ext uri="{FF2B5EF4-FFF2-40B4-BE49-F238E27FC236}">
                <a16:creationId xmlns:a16="http://schemas.microsoft.com/office/drawing/2014/main" id="{0FB6E93F-FB99-4B83-A074-65F6E9340397}"/>
              </a:ext>
            </a:extLst>
          </p:cNvPr>
          <p:cNvPicPr>
            <a:picLocks noChangeAspect="1"/>
          </p:cNvPicPr>
          <p:nvPr/>
        </p:nvPicPr>
        <p:blipFill>
          <a:blip r:embed="rId4"/>
          <a:stretch>
            <a:fillRect/>
          </a:stretch>
        </p:blipFill>
        <p:spPr>
          <a:xfrm>
            <a:off x="106158" y="50007"/>
            <a:ext cx="4816257" cy="4322439"/>
          </a:xfrm>
          <a:prstGeom prst="rect">
            <a:avLst/>
          </a:prstGeom>
        </p:spPr>
      </p:pic>
    </p:spTree>
    <p:extLst>
      <p:ext uri="{BB962C8B-B14F-4D97-AF65-F5344CB8AC3E}">
        <p14:creationId xmlns:p14="http://schemas.microsoft.com/office/powerpoint/2010/main" val="8275034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p:cNvSpPr txBox="1"/>
          <p:nvPr/>
        </p:nvSpPr>
        <p:spPr>
          <a:xfrm>
            <a:off x="1944192" y="7004456"/>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14</a:t>
            </a:r>
          </a:p>
        </p:txBody>
      </p:sp>
      <p:sp>
        <p:nvSpPr>
          <p:cNvPr id="10" name="TextovéPole 9"/>
          <p:cNvSpPr txBox="1"/>
          <p:nvPr/>
        </p:nvSpPr>
        <p:spPr>
          <a:xfrm>
            <a:off x="7731618" y="7004456"/>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27</a:t>
            </a:r>
          </a:p>
        </p:txBody>
      </p:sp>
      <p:sp>
        <p:nvSpPr>
          <p:cNvPr id="2" name="Obdélník 1"/>
          <p:cNvSpPr/>
          <p:nvPr/>
        </p:nvSpPr>
        <p:spPr>
          <a:xfrm>
            <a:off x="71984" y="2131945"/>
            <a:ext cx="4680520" cy="4571123"/>
          </a:xfrm>
          <a:prstGeom prst="rect">
            <a:avLst/>
          </a:prstGeom>
        </p:spPr>
        <p:txBody>
          <a:bodyPr wrap="square">
            <a:spAutoFit/>
          </a:bodyPr>
          <a:lstStyle/>
          <a:p>
            <a:pPr algn="ctr">
              <a:lnSpc>
                <a:spcPct val="107000"/>
              </a:lnSpc>
              <a:spcAft>
                <a:spcPts val="0"/>
              </a:spcAft>
            </a:pPr>
            <a:r>
              <a:rPr lang="cs-CZ" sz="1600" dirty="0">
                <a:highlight>
                  <a:srgbClr val="00FF00"/>
                </a:highlight>
                <a:latin typeface="Arial Black" panose="020B0A04020102020204" pitchFamily="34" charset="0"/>
                <a:ea typeface="Calibri" panose="020F0502020204030204" pitchFamily="34" charset="0"/>
                <a:cs typeface="Arial" panose="020B0604020202020204" pitchFamily="34" charset="0"/>
              </a:rPr>
              <a:t>SK Štětí - Fotbalový klub Ostrov</a:t>
            </a:r>
            <a:endParaRPr lang="cs-CZ" sz="11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cs-CZ" sz="1600" dirty="0">
                <a:highlight>
                  <a:srgbClr val="00FF00"/>
                </a:highlight>
                <a:latin typeface="Arial Black" panose="020B0A04020102020204" pitchFamily="34" charset="0"/>
                <a:ea typeface="Calibri" panose="020F0502020204030204" pitchFamily="34" charset="0"/>
                <a:cs typeface="Arial" panose="020B0604020202020204" pitchFamily="34" charset="0"/>
              </a:rPr>
              <a:t>1:2(0:1)   4. kolo  31.8.2019</a:t>
            </a:r>
            <a:endParaRPr lang="cs-CZ"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cs-CZ" sz="1000" b="0" dirty="0">
                <a:latin typeface="Arial" panose="020B0604020202020204" pitchFamily="34" charset="0"/>
                <a:ea typeface="Calibri" panose="020F0502020204030204" pitchFamily="34" charset="0"/>
                <a:cs typeface="Arial" panose="020B0604020202020204" pitchFamily="34" charset="0"/>
              </a:rPr>
              <a:t>Před týdnem jsme statečně odehráli zápas v Českém Brodě, kde jsme po dobrém výkonu prohráli těsně 3:2. Body to ale nepřineslo, celkově jsme zůstali na nule a naše naděje se upírali k domácímu zápasu  proti Ostrovu. Ten také ještě nevyhrál, ale na druhou stranu v normální hrací době zase ještě neprohrál, protože 3x remizoval. Na nějaké velké taktizování to v úvodu nevypadalo. Obě mužstva se do sebe pustila a chtěla jít do vedení. Centr Tomáše </a:t>
            </a:r>
            <a:r>
              <a:rPr lang="cs-CZ" sz="1000" b="0" dirty="0" err="1">
                <a:latin typeface="Arial" panose="020B0604020202020204" pitchFamily="34" charset="0"/>
                <a:ea typeface="Calibri" panose="020F0502020204030204" pitchFamily="34" charset="0"/>
                <a:cs typeface="Arial" panose="020B0604020202020204" pitchFamily="34" charset="0"/>
              </a:rPr>
              <a:t>Beláka</a:t>
            </a:r>
            <a:r>
              <a:rPr lang="cs-CZ" sz="1000" b="0" dirty="0">
                <a:latin typeface="Arial" panose="020B0604020202020204" pitchFamily="34" charset="0"/>
                <a:ea typeface="Calibri" panose="020F0502020204030204" pitchFamily="34" charset="0"/>
                <a:cs typeface="Arial" panose="020B0604020202020204" pitchFamily="34" charset="0"/>
              </a:rPr>
              <a:t> byl ale příliš dlouhý a balón dolétl do míst, kde nikdo nebyl. V 6. minutě skončil v pokutovém území našeho soupeře na zemi David Brandejs, ale penalta to nebyla. Hosté také hodně zlobili a hlavně naše chyby v nepřesné rozehrávce nabízely šance jako třeba hned v 8. minutě, kdy se ale Martin Psohlavec k naší radosti nakonec nedostal ani k střele. Ve 12. minutě pálil směrem na naši branku hodně vysoko nad z celkem </a:t>
            </a:r>
            <a:r>
              <a:rPr lang="cs-CZ" sz="1000" b="0" dirty="0" err="1">
                <a:latin typeface="Arial" panose="020B0604020202020204" pitchFamily="34" charset="0"/>
                <a:ea typeface="Calibri" panose="020F0502020204030204" pitchFamily="34" charset="0"/>
                <a:cs typeface="Arial" panose="020B0604020202020204" pitchFamily="34" charset="0"/>
              </a:rPr>
              <a:t>uctihodné</a:t>
            </a:r>
            <a:r>
              <a:rPr lang="cs-CZ" sz="1000" b="0" dirty="0">
                <a:latin typeface="Arial" panose="020B0604020202020204" pitchFamily="34" charset="0"/>
                <a:ea typeface="Calibri" panose="020F0502020204030204" pitchFamily="34" charset="0"/>
                <a:cs typeface="Arial" panose="020B0604020202020204" pitchFamily="34" charset="0"/>
              </a:rPr>
              <a:t> vzdálenosti Martin Komárek. Pak jsme zase kopali 2 volné přímé kopy my, ale ani v jednom případě jsme se k míči natož k zakončení vůbec nedostali. Ve 35. minutě musel použít k záchraně před blížícím se nebezpečím nedovolený zákrok Jiří </a:t>
            </a:r>
            <a:r>
              <a:rPr lang="cs-CZ" sz="1000" b="0" dirty="0" err="1">
                <a:latin typeface="Arial" panose="020B0604020202020204" pitchFamily="34" charset="0"/>
                <a:ea typeface="Calibri" panose="020F0502020204030204" pitchFamily="34" charset="0"/>
                <a:cs typeface="Arial" panose="020B0604020202020204" pitchFamily="34" charset="0"/>
              </a:rPr>
              <a:t>Ransdorf</a:t>
            </a:r>
            <a:r>
              <a:rPr lang="cs-CZ" sz="1000" b="0" dirty="0">
                <a:latin typeface="Arial" panose="020B0604020202020204" pitchFamily="34" charset="0"/>
                <a:ea typeface="Calibri" panose="020F0502020204030204" pitchFamily="34" charset="0"/>
                <a:cs typeface="Arial" panose="020B0604020202020204" pitchFamily="34" charset="0"/>
              </a:rPr>
              <a:t> a hosté zahrávali volný přímý kop. Tomáš Kysela, který se poprvé v letošním ročníku objevil v brance, míč vyrazil. Okamžitě se ale chytil za ruku a bylo jasné, že je zle. Musel střídat a podle posledních zpráv se jedná o zlomeninu. Jestliže až do 43. minuty moc velkých šancí na pořadu zápasu nebylo, tak v jeho samotném závěru se jich urodilo hned několik. Načala to hlavička Martina Psohlavce, kterou Martin Jelínek v brance s velkými obtížemi, ale úspěšně vytěsnil na roh. Ve 45. minutě nepřesně ve středu hřiště hledal spoluhráče Jiří Vacek. Byl z toho okamžitý úder, po kterém se snadno dostal před brankáře Jakub Vrba a Ostrov šel do vedení 1:0. Ještě ve 2. minutě nastavení mohl</a:t>
            </a:r>
            <a:endParaRPr lang="cs-CZ" sz="1000" b="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TextovéPole 2"/>
          <p:cNvSpPr txBox="1"/>
          <p:nvPr/>
        </p:nvSpPr>
        <p:spPr>
          <a:xfrm>
            <a:off x="143992" y="91108"/>
            <a:ext cx="4608512" cy="1938992"/>
          </a:xfrm>
          <a:prstGeom prst="rect">
            <a:avLst/>
          </a:prstGeom>
          <a:solidFill>
            <a:srgbClr val="FF66FF"/>
          </a:solidFill>
          <a:effectLst>
            <a:glow rad="101600">
              <a:srgbClr val="FFFF66">
                <a:alpha val="40000"/>
              </a:srgbClr>
            </a:glow>
            <a:innerShdw blurRad="63500" dist="1435100" dir="10800000">
              <a:srgbClr val="FFFF00">
                <a:alpha val="50000"/>
              </a:srgbClr>
            </a:innerShdw>
            <a:softEdge rad="241300"/>
          </a:effectLst>
        </p:spPr>
        <p:txBody>
          <a:bodyPr wrap="square" rtlCol="0">
            <a:spAutoFit/>
          </a:bodyPr>
          <a:lstStyle/>
          <a:p>
            <a:pPr algn="ctr"/>
            <a:r>
              <a:rPr lang="cs-CZ" sz="3000" dirty="0">
                <a:solidFill>
                  <a:srgbClr val="000099"/>
                </a:solidFill>
                <a:latin typeface="Cooper Black" panose="0208090404030B020404" pitchFamily="18" charset="0"/>
              </a:rPr>
              <a:t>Mužstvo dospělých potřetí za sebou prohrálo o branku a stále zůstává bez bodu</a:t>
            </a:r>
          </a:p>
        </p:txBody>
      </p:sp>
      <p:graphicFrame>
        <p:nvGraphicFramePr>
          <p:cNvPr id="13" name="Tabulka 12">
            <a:extLst>
              <a:ext uri="{FF2B5EF4-FFF2-40B4-BE49-F238E27FC236}">
                <a16:creationId xmlns:a16="http://schemas.microsoft.com/office/drawing/2014/main" id="{E2C8BC9C-65F6-4B84-A1D0-162A3F753F92}"/>
              </a:ext>
            </a:extLst>
          </p:cNvPr>
          <p:cNvGraphicFramePr>
            <a:graphicFrameLocks noGrp="1"/>
          </p:cNvGraphicFramePr>
          <p:nvPr>
            <p:extLst>
              <p:ext uri="{D42A27DB-BD31-4B8C-83A1-F6EECF244321}">
                <p14:modId xmlns:p14="http://schemas.microsoft.com/office/powerpoint/2010/main" val="4270710070"/>
              </p:ext>
            </p:extLst>
          </p:nvPr>
        </p:nvGraphicFramePr>
        <p:xfrm>
          <a:off x="5508379" y="3064191"/>
          <a:ext cx="4644724" cy="3907548"/>
        </p:xfrm>
        <a:graphic>
          <a:graphicData uri="http://schemas.openxmlformats.org/drawingml/2006/table">
            <a:tbl>
              <a:tblPr/>
              <a:tblGrid>
                <a:gridCol w="1831844">
                  <a:extLst>
                    <a:ext uri="{9D8B030D-6E8A-4147-A177-3AD203B41FA5}">
                      <a16:colId xmlns:a16="http://schemas.microsoft.com/office/drawing/2014/main" val="2491448596"/>
                    </a:ext>
                  </a:extLst>
                </a:gridCol>
                <a:gridCol w="1933131">
                  <a:extLst>
                    <a:ext uri="{9D8B030D-6E8A-4147-A177-3AD203B41FA5}">
                      <a16:colId xmlns:a16="http://schemas.microsoft.com/office/drawing/2014/main" val="2919474749"/>
                    </a:ext>
                  </a:extLst>
                </a:gridCol>
                <a:gridCol w="879749">
                  <a:extLst>
                    <a:ext uri="{9D8B030D-6E8A-4147-A177-3AD203B41FA5}">
                      <a16:colId xmlns:a16="http://schemas.microsoft.com/office/drawing/2014/main" val="2800354305"/>
                    </a:ext>
                  </a:extLst>
                </a:gridCol>
              </a:tblGrid>
              <a:tr h="112720">
                <a:tc gridSpan="3">
                  <a:txBody>
                    <a:bodyPr/>
                    <a:lstStyle/>
                    <a:p>
                      <a:pPr algn="ctr" fontAlgn="ctr"/>
                      <a:r>
                        <a:rPr lang="cs-CZ" sz="900" b="1" i="0" u="none" strike="noStrike" dirty="0">
                          <a:solidFill>
                            <a:srgbClr val="000000"/>
                          </a:solidFill>
                          <a:effectLst/>
                          <a:latin typeface="Arial" panose="020B0604020202020204" pitchFamily="34" charset="0"/>
                          <a:cs typeface="Arial" panose="020B0604020202020204" pitchFamily="34" charset="0"/>
                        </a:rPr>
                        <a:t>2. kolo 31.8.-01.09.09 </a:t>
                      </a:r>
                    </a:p>
                  </a:txBody>
                  <a:tcPr marL="7564" marR="7564" marT="75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2494897884"/>
                  </a:ext>
                </a:extLst>
              </a:tr>
              <a:tr h="112720">
                <a:tc>
                  <a:txBody>
                    <a:bodyPr/>
                    <a:lstStyle/>
                    <a:p>
                      <a:pPr algn="ctr" fontAlgn="ctr"/>
                      <a:r>
                        <a:rPr lang="cs-CZ" sz="800" b="1" i="0" u="none" strike="noStrike" dirty="0">
                          <a:solidFill>
                            <a:srgbClr val="000000"/>
                          </a:solidFill>
                          <a:effectLst/>
                          <a:latin typeface="Arial" panose="020B0604020202020204" pitchFamily="34" charset="0"/>
                          <a:cs typeface="Arial" panose="020B0604020202020204" pitchFamily="34" charset="0"/>
                        </a:rPr>
                        <a:t>TJ Sokol Mšené Lázně </a:t>
                      </a:r>
                    </a:p>
                  </a:txBody>
                  <a:tcPr marL="7564" marR="7564" marT="75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800" b="1" i="0" u="none" strike="noStrike" dirty="0">
                          <a:solidFill>
                            <a:srgbClr val="000000"/>
                          </a:solidFill>
                          <a:effectLst/>
                          <a:latin typeface="Arial" panose="020B0604020202020204" pitchFamily="34" charset="0"/>
                          <a:cs typeface="Arial" panose="020B0604020202020204" pitchFamily="34" charset="0"/>
                        </a:rPr>
                        <a:t>FK </a:t>
                      </a:r>
                      <a:r>
                        <a:rPr lang="cs-CZ" sz="800" b="1" i="0" u="none" strike="noStrike" dirty="0" err="1">
                          <a:solidFill>
                            <a:srgbClr val="000000"/>
                          </a:solidFill>
                          <a:effectLst/>
                          <a:latin typeface="Arial" panose="020B0604020202020204" pitchFamily="34" charset="0"/>
                          <a:cs typeface="Arial" panose="020B0604020202020204" pitchFamily="34" charset="0"/>
                        </a:rPr>
                        <a:t>Schoeller</a:t>
                      </a:r>
                      <a:r>
                        <a:rPr lang="cs-CZ" sz="800" b="1" i="0" u="none" strike="noStrike" dirty="0">
                          <a:solidFill>
                            <a:srgbClr val="000000"/>
                          </a:solidFill>
                          <a:effectLst/>
                          <a:latin typeface="Arial" panose="020B0604020202020204" pitchFamily="34" charset="0"/>
                          <a:cs typeface="Arial" panose="020B0604020202020204" pitchFamily="34" charset="0"/>
                        </a:rPr>
                        <a:t> Křešice  </a:t>
                      </a:r>
                    </a:p>
                  </a:txBody>
                  <a:tcPr marL="7564" marR="7564" marT="7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a:solidFill>
                            <a:srgbClr val="000000"/>
                          </a:solidFill>
                          <a:effectLst/>
                          <a:latin typeface="Arial" panose="020B0604020202020204" pitchFamily="34" charset="0"/>
                          <a:cs typeface="Arial" panose="020B0604020202020204" pitchFamily="34" charset="0"/>
                        </a:rPr>
                        <a:t>5.4</a:t>
                      </a:r>
                    </a:p>
                  </a:txBody>
                  <a:tcPr marL="7564" marR="7564" marT="756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1713299027"/>
                  </a:ext>
                </a:extLst>
              </a:tr>
              <a:tr h="112720">
                <a:tc>
                  <a:txBody>
                    <a:bodyPr/>
                    <a:lstStyle/>
                    <a:p>
                      <a:pPr algn="ctr" fontAlgn="ctr"/>
                      <a:r>
                        <a:rPr lang="cs-CZ" sz="800" b="1" i="0" u="none" strike="noStrike" dirty="0">
                          <a:solidFill>
                            <a:srgbClr val="000000"/>
                          </a:solidFill>
                          <a:effectLst/>
                          <a:latin typeface="Arial" panose="020B0604020202020204" pitchFamily="34" charset="0"/>
                          <a:cs typeface="Arial" panose="020B0604020202020204" pitchFamily="34" charset="0"/>
                        </a:rPr>
                        <a:t>TJ Slavoj Sulejovice / Vchynice </a:t>
                      </a:r>
                    </a:p>
                  </a:txBody>
                  <a:tcPr marL="7564" marR="7564" marT="75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pl-PL" sz="800" b="1" i="0" u="none" strike="noStrike" dirty="0">
                          <a:solidFill>
                            <a:srgbClr val="000000"/>
                          </a:solidFill>
                          <a:effectLst/>
                          <a:latin typeface="Arial" panose="020B0604020202020204" pitchFamily="34" charset="0"/>
                          <a:cs typeface="Arial" panose="020B0604020202020204" pitchFamily="34" charset="0"/>
                        </a:rPr>
                        <a:t>TJ Viktorie </a:t>
                      </a:r>
                      <a:r>
                        <a:rPr lang="pl-PL" sz="800" b="1" i="0" u="none" strike="noStrike" dirty="0" err="1">
                          <a:solidFill>
                            <a:srgbClr val="000000"/>
                          </a:solidFill>
                          <a:effectLst/>
                          <a:latin typeface="Arial" panose="020B0604020202020204" pitchFamily="34" charset="0"/>
                          <a:cs typeface="Arial" panose="020B0604020202020204" pitchFamily="34" charset="0"/>
                        </a:rPr>
                        <a:t>Budyně</a:t>
                      </a:r>
                      <a:r>
                        <a:rPr lang="pl-PL" sz="800" b="1" i="0" u="none" strike="noStrike" dirty="0">
                          <a:solidFill>
                            <a:srgbClr val="000000"/>
                          </a:solidFill>
                          <a:effectLst/>
                          <a:latin typeface="Arial" panose="020B0604020202020204" pitchFamily="34" charset="0"/>
                          <a:cs typeface="Arial" panose="020B0604020202020204" pitchFamily="34" charset="0"/>
                        </a:rPr>
                        <a:t> nad </a:t>
                      </a:r>
                      <a:r>
                        <a:rPr lang="pl-PL" sz="800" b="1" i="0" u="none" strike="noStrike" dirty="0" err="1">
                          <a:solidFill>
                            <a:srgbClr val="000000"/>
                          </a:solidFill>
                          <a:effectLst/>
                          <a:latin typeface="Arial" panose="020B0604020202020204" pitchFamily="34" charset="0"/>
                          <a:cs typeface="Arial" panose="020B0604020202020204" pitchFamily="34" charset="0"/>
                        </a:rPr>
                        <a:t>Ohří</a:t>
                      </a:r>
                      <a:r>
                        <a:rPr lang="pl-PL" sz="800" b="1" i="0" u="none" strike="noStrike" dirty="0">
                          <a:solidFill>
                            <a:srgbClr val="000000"/>
                          </a:solidFill>
                          <a:effectLst/>
                          <a:latin typeface="Arial" panose="020B0604020202020204" pitchFamily="34" charset="0"/>
                          <a:cs typeface="Arial" panose="020B0604020202020204" pitchFamily="34" charset="0"/>
                        </a:rPr>
                        <a:t>  </a:t>
                      </a:r>
                    </a:p>
                  </a:txBody>
                  <a:tcPr marL="7564" marR="7564" marT="7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a:solidFill>
                            <a:srgbClr val="000000"/>
                          </a:solidFill>
                          <a:effectLst/>
                          <a:latin typeface="Arial" panose="020B0604020202020204" pitchFamily="34" charset="0"/>
                          <a:cs typeface="Arial" panose="020B0604020202020204" pitchFamily="34" charset="0"/>
                        </a:rPr>
                        <a:t>1:5</a:t>
                      </a:r>
                    </a:p>
                  </a:txBody>
                  <a:tcPr marL="7564" marR="7564" marT="756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1302536554"/>
                  </a:ext>
                </a:extLst>
              </a:tr>
              <a:tr h="112720">
                <a:tc>
                  <a:txBody>
                    <a:bodyPr/>
                    <a:lstStyle/>
                    <a:p>
                      <a:pPr algn="ctr" fontAlgn="ctr"/>
                      <a:r>
                        <a:rPr lang="cs-CZ" sz="800" b="1" i="0" u="none" strike="noStrike" dirty="0">
                          <a:solidFill>
                            <a:srgbClr val="000000"/>
                          </a:solidFill>
                          <a:effectLst/>
                          <a:latin typeface="Arial" panose="020B0604020202020204" pitchFamily="34" charset="0"/>
                          <a:cs typeface="Arial" panose="020B0604020202020204" pitchFamily="34" charset="0"/>
                        </a:rPr>
                        <a:t>TJ Sokol Libochovany  </a:t>
                      </a:r>
                    </a:p>
                  </a:txBody>
                  <a:tcPr marL="7564" marR="7564" marT="75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800" b="1" i="0" u="none" strike="noStrike">
                          <a:solidFill>
                            <a:srgbClr val="000000"/>
                          </a:solidFill>
                          <a:effectLst/>
                          <a:latin typeface="Arial" panose="020B0604020202020204" pitchFamily="34" charset="0"/>
                          <a:cs typeface="Arial" panose="020B0604020202020204" pitchFamily="34" charset="0"/>
                        </a:rPr>
                        <a:t>TJ Sokol Hoštka  </a:t>
                      </a:r>
                    </a:p>
                  </a:txBody>
                  <a:tcPr marL="7564" marR="7564" marT="7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a:solidFill>
                            <a:srgbClr val="000000"/>
                          </a:solidFill>
                          <a:effectLst/>
                          <a:latin typeface="Arial" panose="020B0604020202020204" pitchFamily="34" charset="0"/>
                          <a:cs typeface="Arial" panose="020B0604020202020204" pitchFamily="34" charset="0"/>
                        </a:rPr>
                        <a:t>1:3</a:t>
                      </a:r>
                    </a:p>
                  </a:txBody>
                  <a:tcPr marL="7564" marR="7564" marT="756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1137334313"/>
                  </a:ext>
                </a:extLst>
              </a:tr>
              <a:tr h="112720">
                <a:tc>
                  <a:txBody>
                    <a:bodyPr/>
                    <a:lstStyle/>
                    <a:p>
                      <a:pPr algn="ctr" fontAlgn="ctr"/>
                      <a:r>
                        <a:rPr lang="cs-CZ" sz="800" b="1" i="0" u="none" strike="noStrike" dirty="0">
                          <a:solidFill>
                            <a:srgbClr val="000000"/>
                          </a:solidFill>
                          <a:effectLst/>
                          <a:latin typeface="Arial" panose="020B0604020202020204" pitchFamily="34" charset="0"/>
                          <a:cs typeface="Arial" panose="020B0604020202020204" pitchFamily="34" charset="0"/>
                        </a:rPr>
                        <a:t>TJ FC Dubany  </a:t>
                      </a:r>
                    </a:p>
                  </a:txBody>
                  <a:tcPr marL="7564" marR="7564" marT="75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800" b="1" i="0" u="none" strike="noStrike" dirty="0">
                          <a:solidFill>
                            <a:srgbClr val="000000"/>
                          </a:solidFill>
                          <a:effectLst/>
                          <a:latin typeface="Arial" panose="020B0604020202020204" pitchFamily="34" charset="0"/>
                          <a:cs typeface="Arial" panose="020B0604020202020204" pitchFamily="34" charset="0"/>
                        </a:rPr>
                        <a:t>SK Štětí  </a:t>
                      </a:r>
                    </a:p>
                  </a:txBody>
                  <a:tcPr marL="7564" marR="7564" marT="7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a:solidFill>
                            <a:srgbClr val="000000"/>
                          </a:solidFill>
                          <a:effectLst/>
                          <a:latin typeface="Arial" panose="020B0604020202020204" pitchFamily="34" charset="0"/>
                          <a:cs typeface="Arial" panose="020B0604020202020204" pitchFamily="34" charset="0"/>
                        </a:rPr>
                        <a:t>1:9</a:t>
                      </a:r>
                    </a:p>
                  </a:txBody>
                  <a:tcPr marL="7564" marR="7564" marT="756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1278906991"/>
                  </a:ext>
                </a:extLst>
              </a:tr>
              <a:tr h="112720">
                <a:tc>
                  <a:txBody>
                    <a:bodyPr/>
                    <a:lstStyle/>
                    <a:p>
                      <a:pPr algn="ctr" fontAlgn="ctr"/>
                      <a:r>
                        <a:rPr lang="cs-CZ" sz="800" b="1" i="0" u="none" strike="noStrike">
                          <a:solidFill>
                            <a:srgbClr val="000000"/>
                          </a:solidFill>
                          <a:effectLst/>
                          <a:latin typeface="Arial" panose="020B0604020202020204" pitchFamily="34" charset="0"/>
                          <a:cs typeface="Arial" panose="020B0604020202020204" pitchFamily="34" charset="0"/>
                        </a:rPr>
                        <a:t>SK Velemín  </a:t>
                      </a:r>
                    </a:p>
                  </a:txBody>
                  <a:tcPr marL="7564" marR="7564" marT="75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800" b="1" i="0" u="none" strike="noStrike" dirty="0">
                          <a:solidFill>
                            <a:srgbClr val="000000"/>
                          </a:solidFill>
                          <a:effectLst/>
                          <a:latin typeface="Arial" panose="020B0604020202020204" pitchFamily="34" charset="0"/>
                          <a:cs typeface="Arial" panose="020B0604020202020204" pitchFamily="34" charset="0"/>
                        </a:rPr>
                        <a:t>FK Slavoj Třebenice  </a:t>
                      </a:r>
                    </a:p>
                  </a:txBody>
                  <a:tcPr marL="7564" marR="7564" marT="7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dirty="0">
                          <a:solidFill>
                            <a:srgbClr val="000000"/>
                          </a:solidFill>
                          <a:effectLst/>
                          <a:latin typeface="Arial" panose="020B0604020202020204" pitchFamily="34" charset="0"/>
                          <a:cs typeface="Arial" panose="020B0604020202020204" pitchFamily="34" charset="0"/>
                        </a:rPr>
                        <a:t>0:16</a:t>
                      </a:r>
                    </a:p>
                  </a:txBody>
                  <a:tcPr marL="7564" marR="7564" marT="756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3464153234"/>
                  </a:ext>
                </a:extLst>
              </a:tr>
              <a:tr h="112720">
                <a:tc>
                  <a:txBody>
                    <a:bodyPr/>
                    <a:lstStyle/>
                    <a:p>
                      <a:pPr algn="ctr" fontAlgn="ctr"/>
                      <a:r>
                        <a:rPr lang="cs-CZ" sz="800" b="1" i="0" u="none" strike="noStrike">
                          <a:solidFill>
                            <a:srgbClr val="000000"/>
                          </a:solidFill>
                          <a:effectLst/>
                          <a:latin typeface="Arial" panose="020B0604020202020204" pitchFamily="34" charset="0"/>
                          <a:cs typeface="Arial" panose="020B0604020202020204" pitchFamily="34" charset="0"/>
                        </a:rPr>
                        <a:t>Sokol Velké Žernoseky  </a:t>
                      </a:r>
                    </a:p>
                  </a:txBody>
                  <a:tcPr marL="7564" marR="7564" marT="75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800" b="1" i="0" u="none" strike="noStrike" dirty="0">
                          <a:solidFill>
                            <a:srgbClr val="000000"/>
                          </a:solidFill>
                          <a:effectLst/>
                          <a:latin typeface="Arial" panose="020B0604020202020204" pitchFamily="34" charset="0"/>
                          <a:cs typeface="Arial" panose="020B0604020202020204" pitchFamily="34" charset="0"/>
                        </a:rPr>
                        <a:t>TJ Sokol </a:t>
                      </a:r>
                      <a:r>
                        <a:rPr lang="cs-CZ" sz="800" b="1" i="0" u="none" strike="noStrike" dirty="0" err="1">
                          <a:solidFill>
                            <a:srgbClr val="000000"/>
                          </a:solidFill>
                          <a:effectLst/>
                          <a:latin typeface="Arial" panose="020B0604020202020204" pitchFamily="34" charset="0"/>
                          <a:cs typeface="Arial" panose="020B0604020202020204" pitchFamily="34" charset="0"/>
                        </a:rPr>
                        <a:t>Straškov</a:t>
                      </a:r>
                      <a:r>
                        <a:rPr lang="cs-CZ" sz="800" b="1" i="0" u="none" strike="noStrike" dirty="0">
                          <a:solidFill>
                            <a:srgbClr val="000000"/>
                          </a:solidFill>
                          <a:effectLst/>
                          <a:latin typeface="Arial" panose="020B0604020202020204" pitchFamily="34" charset="0"/>
                          <a:cs typeface="Arial" panose="020B0604020202020204" pitchFamily="34" charset="0"/>
                        </a:rPr>
                        <a:t>-Vodochody </a:t>
                      </a:r>
                    </a:p>
                  </a:txBody>
                  <a:tcPr marL="7564" marR="7564" marT="7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a:solidFill>
                            <a:srgbClr val="000000"/>
                          </a:solidFill>
                          <a:effectLst/>
                          <a:latin typeface="Arial" panose="020B0604020202020204" pitchFamily="34" charset="0"/>
                          <a:cs typeface="Arial" panose="020B0604020202020204" pitchFamily="34" charset="0"/>
                        </a:rPr>
                        <a:t> </a:t>
                      </a:r>
                    </a:p>
                  </a:txBody>
                  <a:tcPr marL="7564" marR="7564" marT="756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1578019181"/>
                  </a:ext>
                </a:extLst>
              </a:tr>
              <a:tr h="112720">
                <a:tc>
                  <a:txBody>
                    <a:bodyPr/>
                    <a:lstStyle/>
                    <a:p>
                      <a:pPr algn="ctr" fontAlgn="ctr"/>
                      <a:r>
                        <a:rPr lang="cs-CZ" sz="800" b="1" i="0" u="none" strike="noStrike">
                          <a:solidFill>
                            <a:srgbClr val="000000"/>
                          </a:solidFill>
                          <a:effectLst/>
                          <a:latin typeface="Arial" panose="020B0604020202020204" pitchFamily="34" charset="0"/>
                          <a:cs typeface="Arial" panose="020B0604020202020204" pitchFamily="34" charset="0"/>
                        </a:rPr>
                        <a:t>FK Travčice  </a:t>
                      </a:r>
                    </a:p>
                  </a:txBody>
                  <a:tcPr marL="7564" marR="7564" marT="75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800" b="1" i="0" u="none" strike="noStrike" dirty="0">
                          <a:solidFill>
                            <a:srgbClr val="000000"/>
                          </a:solidFill>
                          <a:effectLst/>
                          <a:latin typeface="Arial" panose="020B0604020202020204" pitchFamily="34" charset="0"/>
                          <a:cs typeface="Arial" panose="020B0604020202020204" pitchFamily="34" charset="0"/>
                        </a:rPr>
                        <a:t>TJ Lovečkovice  </a:t>
                      </a:r>
                    </a:p>
                  </a:txBody>
                  <a:tcPr marL="7564" marR="7564" marT="7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a:solidFill>
                            <a:srgbClr val="000000"/>
                          </a:solidFill>
                          <a:effectLst/>
                          <a:latin typeface="Arial" panose="020B0604020202020204" pitchFamily="34" charset="0"/>
                          <a:cs typeface="Arial" panose="020B0604020202020204" pitchFamily="34" charset="0"/>
                        </a:rPr>
                        <a:t> </a:t>
                      </a:r>
                    </a:p>
                  </a:txBody>
                  <a:tcPr marL="7564" marR="7564" marT="756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212064125"/>
                  </a:ext>
                </a:extLst>
              </a:tr>
              <a:tr h="112720">
                <a:tc>
                  <a:txBody>
                    <a:bodyPr/>
                    <a:lstStyle/>
                    <a:p>
                      <a:pPr algn="ctr" fontAlgn="ctr"/>
                      <a:r>
                        <a:rPr lang="cs-CZ" sz="800" b="1" i="0" u="none" strike="noStrike">
                          <a:solidFill>
                            <a:srgbClr val="000000"/>
                          </a:solidFill>
                          <a:effectLst/>
                          <a:latin typeface="Arial" panose="020B0604020202020204" pitchFamily="34" charset="0"/>
                          <a:cs typeface="Arial" panose="020B0604020202020204" pitchFamily="34" charset="0"/>
                        </a:rPr>
                        <a:t>SK Liběšice  </a:t>
                      </a:r>
                    </a:p>
                  </a:txBody>
                  <a:tcPr marL="7564" marR="7564" marT="75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800" b="1" i="0" u="none" strike="noStrike" dirty="0">
                          <a:solidFill>
                            <a:srgbClr val="000000"/>
                          </a:solidFill>
                          <a:effectLst/>
                          <a:latin typeface="Arial" panose="020B0604020202020204" pitchFamily="34" charset="0"/>
                          <a:cs typeface="Arial" panose="020B0604020202020204" pitchFamily="34" charset="0"/>
                        </a:rPr>
                        <a:t>T.J. Sokol Zahořany  </a:t>
                      </a:r>
                    </a:p>
                  </a:txBody>
                  <a:tcPr marL="7564" marR="7564" marT="7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dirty="0">
                          <a:solidFill>
                            <a:srgbClr val="000000"/>
                          </a:solidFill>
                          <a:effectLst/>
                          <a:latin typeface="Arial" panose="020B0604020202020204" pitchFamily="34" charset="0"/>
                          <a:cs typeface="Arial" panose="020B0604020202020204" pitchFamily="34" charset="0"/>
                        </a:rPr>
                        <a:t> </a:t>
                      </a:r>
                    </a:p>
                  </a:txBody>
                  <a:tcPr marL="7564" marR="7564" marT="756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1041858625"/>
                  </a:ext>
                </a:extLst>
              </a:tr>
              <a:tr h="112720">
                <a:tc gridSpan="3">
                  <a:txBody>
                    <a:bodyPr/>
                    <a:lstStyle/>
                    <a:p>
                      <a:pPr algn="ctr" fontAlgn="ctr"/>
                      <a:r>
                        <a:rPr lang="cs-CZ" sz="900" b="1" i="0" u="none" strike="noStrike" dirty="0">
                          <a:solidFill>
                            <a:srgbClr val="000000"/>
                          </a:solidFill>
                          <a:effectLst/>
                          <a:latin typeface="Arial" panose="020B0604020202020204" pitchFamily="34" charset="0"/>
                          <a:cs typeface="Arial" panose="020B0604020202020204" pitchFamily="34" charset="0"/>
                        </a:rPr>
                        <a:t>13. kolo   4.09.2019 </a:t>
                      </a:r>
                    </a:p>
                  </a:txBody>
                  <a:tcPr marL="7564" marR="7564" marT="75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157961433"/>
                  </a:ext>
                </a:extLst>
              </a:tr>
              <a:tr h="112720">
                <a:tc>
                  <a:txBody>
                    <a:bodyPr/>
                    <a:lstStyle/>
                    <a:p>
                      <a:pPr algn="ctr" fontAlgn="ctr"/>
                      <a:r>
                        <a:rPr lang="cs-CZ" sz="900" b="1" i="0" u="none" strike="noStrike">
                          <a:solidFill>
                            <a:srgbClr val="000000"/>
                          </a:solidFill>
                          <a:effectLst/>
                          <a:latin typeface="Arial" panose="020B0604020202020204" pitchFamily="34" charset="0"/>
                          <a:cs typeface="Arial" panose="020B0604020202020204" pitchFamily="34" charset="0"/>
                        </a:rPr>
                        <a:t>SK Velemín  </a:t>
                      </a:r>
                    </a:p>
                  </a:txBody>
                  <a:tcPr marL="7564" marR="7564" marT="75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dirty="0">
                          <a:solidFill>
                            <a:srgbClr val="000000"/>
                          </a:solidFill>
                          <a:effectLst/>
                          <a:latin typeface="Arial" panose="020B0604020202020204" pitchFamily="34" charset="0"/>
                          <a:cs typeface="Arial" panose="020B0604020202020204" pitchFamily="34" charset="0"/>
                        </a:rPr>
                        <a:t>TJ Sokol </a:t>
                      </a:r>
                      <a:r>
                        <a:rPr lang="cs-CZ" sz="900" b="1" i="0" u="none" strike="noStrike" dirty="0" err="1">
                          <a:solidFill>
                            <a:srgbClr val="000000"/>
                          </a:solidFill>
                          <a:effectLst/>
                          <a:latin typeface="Arial" panose="020B0604020202020204" pitchFamily="34" charset="0"/>
                          <a:cs typeface="Arial" panose="020B0604020202020204" pitchFamily="34" charset="0"/>
                        </a:rPr>
                        <a:t>Straškov</a:t>
                      </a:r>
                      <a:r>
                        <a:rPr lang="cs-CZ" sz="900" b="1" i="0" u="none" strike="noStrike" dirty="0">
                          <a:solidFill>
                            <a:srgbClr val="000000"/>
                          </a:solidFill>
                          <a:effectLst/>
                          <a:latin typeface="Arial" panose="020B0604020202020204" pitchFamily="34" charset="0"/>
                          <a:cs typeface="Arial" panose="020B0604020202020204" pitchFamily="34" charset="0"/>
                        </a:rPr>
                        <a:t>-Vodochody </a:t>
                      </a:r>
                    </a:p>
                  </a:txBody>
                  <a:tcPr marL="7564" marR="7564" marT="7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a:solidFill>
                            <a:srgbClr val="000000"/>
                          </a:solidFill>
                          <a:effectLst/>
                          <a:latin typeface="Arial" panose="020B0604020202020204" pitchFamily="34" charset="0"/>
                          <a:cs typeface="Arial" panose="020B0604020202020204" pitchFamily="34" charset="0"/>
                        </a:rPr>
                        <a:t>0:17</a:t>
                      </a:r>
                    </a:p>
                  </a:txBody>
                  <a:tcPr marL="7564" marR="7564" marT="756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4055012541"/>
                  </a:ext>
                </a:extLst>
              </a:tr>
              <a:tr h="112720">
                <a:tc>
                  <a:txBody>
                    <a:bodyPr/>
                    <a:lstStyle/>
                    <a:p>
                      <a:pPr algn="ctr" fontAlgn="ctr"/>
                      <a:r>
                        <a:rPr lang="cs-CZ" sz="900" b="1" i="0" u="none" strike="noStrike">
                          <a:solidFill>
                            <a:srgbClr val="000000"/>
                          </a:solidFill>
                          <a:effectLst/>
                          <a:latin typeface="Arial" panose="020B0604020202020204" pitchFamily="34" charset="0"/>
                          <a:cs typeface="Arial" panose="020B0604020202020204" pitchFamily="34" charset="0"/>
                        </a:rPr>
                        <a:t>FK Slavoj Třebenice  </a:t>
                      </a:r>
                    </a:p>
                  </a:txBody>
                  <a:tcPr marL="7564" marR="7564" marT="75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dirty="0">
                          <a:solidFill>
                            <a:srgbClr val="000000"/>
                          </a:solidFill>
                          <a:effectLst/>
                          <a:latin typeface="Arial" panose="020B0604020202020204" pitchFamily="34" charset="0"/>
                          <a:cs typeface="Arial" panose="020B0604020202020204" pitchFamily="34" charset="0"/>
                        </a:rPr>
                        <a:t>T.J. Sokol Zahořany  </a:t>
                      </a:r>
                    </a:p>
                  </a:txBody>
                  <a:tcPr marL="7564" marR="7564" marT="7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a:solidFill>
                            <a:srgbClr val="000000"/>
                          </a:solidFill>
                          <a:effectLst/>
                          <a:latin typeface="Arial" panose="020B0604020202020204" pitchFamily="34" charset="0"/>
                          <a:cs typeface="Arial" panose="020B0604020202020204" pitchFamily="34" charset="0"/>
                        </a:rPr>
                        <a:t>7:0</a:t>
                      </a:r>
                    </a:p>
                  </a:txBody>
                  <a:tcPr marL="7564" marR="7564" marT="756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3684776877"/>
                  </a:ext>
                </a:extLst>
              </a:tr>
              <a:tr h="112720">
                <a:tc>
                  <a:txBody>
                    <a:bodyPr/>
                    <a:lstStyle/>
                    <a:p>
                      <a:pPr algn="ctr" fontAlgn="ctr"/>
                      <a:r>
                        <a:rPr lang="cs-CZ" sz="900" b="1" i="0" u="none" strike="noStrike">
                          <a:solidFill>
                            <a:srgbClr val="000000"/>
                          </a:solidFill>
                          <a:effectLst/>
                          <a:latin typeface="Arial" panose="020B0604020202020204" pitchFamily="34" charset="0"/>
                          <a:cs typeface="Arial" panose="020B0604020202020204" pitchFamily="34" charset="0"/>
                        </a:rPr>
                        <a:t>Sokol Velké Žernoseky  </a:t>
                      </a:r>
                    </a:p>
                  </a:txBody>
                  <a:tcPr marL="7564" marR="7564" marT="75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dirty="0">
                          <a:solidFill>
                            <a:srgbClr val="000000"/>
                          </a:solidFill>
                          <a:effectLst/>
                          <a:latin typeface="Arial" panose="020B0604020202020204" pitchFamily="34" charset="0"/>
                          <a:cs typeface="Arial" panose="020B0604020202020204" pitchFamily="34" charset="0"/>
                        </a:rPr>
                        <a:t>TJ FC Dubany  </a:t>
                      </a:r>
                    </a:p>
                  </a:txBody>
                  <a:tcPr marL="7564" marR="7564" marT="7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a:solidFill>
                            <a:srgbClr val="000000"/>
                          </a:solidFill>
                          <a:effectLst/>
                          <a:latin typeface="Arial" panose="020B0604020202020204" pitchFamily="34" charset="0"/>
                          <a:cs typeface="Arial" panose="020B0604020202020204" pitchFamily="34" charset="0"/>
                        </a:rPr>
                        <a:t>0:3</a:t>
                      </a:r>
                    </a:p>
                  </a:txBody>
                  <a:tcPr marL="7564" marR="7564" marT="756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3199885494"/>
                  </a:ext>
                </a:extLst>
              </a:tr>
              <a:tr h="112720">
                <a:tc>
                  <a:txBody>
                    <a:bodyPr/>
                    <a:lstStyle/>
                    <a:p>
                      <a:pPr algn="ctr" fontAlgn="ctr"/>
                      <a:r>
                        <a:rPr lang="pl-PL" sz="900" b="1" i="0" u="none" strike="noStrike">
                          <a:solidFill>
                            <a:srgbClr val="000000"/>
                          </a:solidFill>
                          <a:effectLst/>
                          <a:latin typeface="Arial" panose="020B0604020202020204" pitchFamily="34" charset="0"/>
                          <a:cs typeface="Arial" panose="020B0604020202020204" pitchFamily="34" charset="0"/>
                        </a:rPr>
                        <a:t>TJ Viktorie Budyně nad Ohří  </a:t>
                      </a:r>
                    </a:p>
                  </a:txBody>
                  <a:tcPr marL="7564" marR="7564" marT="75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dirty="0">
                          <a:solidFill>
                            <a:srgbClr val="000000"/>
                          </a:solidFill>
                          <a:effectLst/>
                          <a:latin typeface="Arial" panose="020B0604020202020204" pitchFamily="34" charset="0"/>
                          <a:cs typeface="Arial" panose="020B0604020202020204" pitchFamily="34" charset="0"/>
                        </a:rPr>
                        <a:t>TJ Lovečkovice  </a:t>
                      </a:r>
                    </a:p>
                  </a:txBody>
                  <a:tcPr marL="7564" marR="7564" marT="7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a:solidFill>
                            <a:srgbClr val="000000"/>
                          </a:solidFill>
                          <a:effectLst/>
                          <a:latin typeface="Arial" panose="020B0604020202020204" pitchFamily="34" charset="0"/>
                          <a:cs typeface="Arial" panose="020B0604020202020204" pitchFamily="34" charset="0"/>
                        </a:rPr>
                        <a:t>17:1</a:t>
                      </a:r>
                    </a:p>
                  </a:txBody>
                  <a:tcPr marL="7564" marR="7564" marT="756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3951617035"/>
                  </a:ext>
                </a:extLst>
              </a:tr>
              <a:tr h="112720">
                <a:tc>
                  <a:txBody>
                    <a:bodyPr/>
                    <a:lstStyle/>
                    <a:p>
                      <a:pPr algn="ctr" fontAlgn="ctr"/>
                      <a:r>
                        <a:rPr lang="cs-CZ" sz="900" b="1" i="0" u="none" strike="noStrike">
                          <a:solidFill>
                            <a:srgbClr val="000000"/>
                          </a:solidFill>
                          <a:effectLst/>
                          <a:latin typeface="Arial" panose="020B0604020202020204" pitchFamily="34" charset="0"/>
                          <a:cs typeface="Arial" panose="020B0604020202020204" pitchFamily="34" charset="0"/>
                        </a:rPr>
                        <a:t>FK Schoeller Křešice  </a:t>
                      </a:r>
                    </a:p>
                  </a:txBody>
                  <a:tcPr marL="7564" marR="7564" marT="75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dirty="0">
                          <a:solidFill>
                            <a:srgbClr val="000000"/>
                          </a:solidFill>
                          <a:effectLst/>
                          <a:latin typeface="Arial" panose="020B0604020202020204" pitchFamily="34" charset="0"/>
                          <a:cs typeface="Arial" panose="020B0604020202020204" pitchFamily="34" charset="0"/>
                        </a:rPr>
                        <a:t>TJ Slavoj Sulejovice / Vchynice </a:t>
                      </a:r>
                    </a:p>
                  </a:txBody>
                  <a:tcPr marL="7564" marR="7564" marT="7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dirty="0">
                          <a:solidFill>
                            <a:srgbClr val="000000"/>
                          </a:solidFill>
                          <a:effectLst/>
                          <a:latin typeface="Arial" panose="020B0604020202020204" pitchFamily="34" charset="0"/>
                          <a:cs typeface="Arial" panose="020B0604020202020204" pitchFamily="34" charset="0"/>
                        </a:rPr>
                        <a:t>0:8</a:t>
                      </a:r>
                    </a:p>
                  </a:txBody>
                  <a:tcPr marL="7564" marR="7564" marT="756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1364758429"/>
                  </a:ext>
                </a:extLst>
              </a:tr>
              <a:tr h="112720">
                <a:tc>
                  <a:txBody>
                    <a:bodyPr/>
                    <a:lstStyle/>
                    <a:p>
                      <a:pPr algn="ctr" fontAlgn="ctr"/>
                      <a:r>
                        <a:rPr lang="cs-CZ" sz="900" b="1" i="0" u="none" strike="noStrike">
                          <a:solidFill>
                            <a:srgbClr val="000000"/>
                          </a:solidFill>
                          <a:effectLst/>
                          <a:latin typeface="Arial" panose="020B0604020202020204" pitchFamily="34" charset="0"/>
                          <a:cs typeface="Arial" panose="020B0604020202020204" pitchFamily="34" charset="0"/>
                        </a:rPr>
                        <a:t>SK Liběšice  </a:t>
                      </a:r>
                    </a:p>
                  </a:txBody>
                  <a:tcPr marL="7564" marR="7564" marT="75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dirty="0">
                          <a:solidFill>
                            <a:srgbClr val="000000"/>
                          </a:solidFill>
                          <a:effectLst/>
                          <a:latin typeface="Arial" panose="020B0604020202020204" pitchFamily="34" charset="0"/>
                          <a:cs typeface="Arial" panose="020B0604020202020204" pitchFamily="34" charset="0"/>
                        </a:rPr>
                        <a:t>TJ Sokol Hoštka  </a:t>
                      </a:r>
                    </a:p>
                  </a:txBody>
                  <a:tcPr marL="7564" marR="7564" marT="7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dirty="0">
                          <a:solidFill>
                            <a:srgbClr val="000000"/>
                          </a:solidFill>
                          <a:effectLst/>
                          <a:latin typeface="Arial" panose="020B0604020202020204" pitchFamily="34" charset="0"/>
                          <a:cs typeface="Arial" panose="020B0604020202020204" pitchFamily="34" charset="0"/>
                        </a:rPr>
                        <a:t> 2:3 PK</a:t>
                      </a:r>
                    </a:p>
                  </a:txBody>
                  <a:tcPr marL="7564" marR="7564" marT="756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2807499245"/>
                  </a:ext>
                </a:extLst>
              </a:tr>
              <a:tr h="112720">
                <a:tc>
                  <a:txBody>
                    <a:bodyPr/>
                    <a:lstStyle/>
                    <a:p>
                      <a:pPr algn="ctr" fontAlgn="ctr"/>
                      <a:r>
                        <a:rPr lang="cs-CZ" sz="900" b="1" i="0" u="none" strike="noStrike">
                          <a:solidFill>
                            <a:srgbClr val="000000"/>
                          </a:solidFill>
                          <a:effectLst/>
                          <a:latin typeface="Arial" panose="020B0604020202020204" pitchFamily="34" charset="0"/>
                          <a:cs typeface="Arial" panose="020B0604020202020204" pitchFamily="34" charset="0"/>
                        </a:rPr>
                        <a:t>FK Travčice  </a:t>
                      </a:r>
                    </a:p>
                  </a:txBody>
                  <a:tcPr marL="7564" marR="7564" marT="75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dirty="0">
                          <a:solidFill>
                            <a:srgbClr val="000000"/>
                          </a:solidFill>
                          <a:effectLst/>
                          <a:latin typeface="Arial" panose="020B0604020202020204" pitchFamily="34" charset="0"/>
                          <a:cs typeface="Arial" panose="020B0604020202020204" pitchFamily="34" charset="0"/>
                        </a:rPr>
                        <a:t>TJ Sokol Libochovany</a:t>
                      </a:r>
                    </a:p>
                  </a:txBody>
                  <a:tcPr marL="7564" marR="7564" marT="7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dirty="0">
                          <a:solidFill>
                            <a:srgbClr val="000000"/>
                          </a:solidFill>
                          <a:effectLst/>
                          <a:latin typeface="Arial" panose="020B0604020202020204" pitchFamily="34" charset="0"/>
                          <a:cs typeface="Arial" panose="020B0604020202020204" pitchFamily="34" charset="0"/>
                        </a:rPr>
                        <a:t>0:5</a:t>
                      </a:r>
                    </a:p>
                  </a:txBody>
                  <a:tcPr marL="7564" marR="7564" marT="756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715854732"/>
                  </a:ext>
                </a:extLst>
              </a:tr>
              <a:tr h="112720">
                <a:tc>
                  <a:txBody>
                    <a:bodyPr/>
                    <a:lstStyle/>
                    <a:p>
                      <a:pPr algn="ctr" fontAlgn="ctr"/>
                      <a:r>
                        <a:rPr lang="cs-CZ" sz="900" b="1" i="0" u="none" strike="noStrike">
                          <a:solidFill>
                            <a:srgbClr val="000000"/>
                          </a:solidFill>
                          <a:effectLst/>
                          <a:latin typeface="Arial" panose="020B0604020202020204" pitchFamily="34" charset="0"/>
                          <a:cs typeface="Arial" panose="020B0604020202020204" pitchFamily="34" charset="0"/>
                        </a:rPr>
                        <a:t>TJ Sokol Mšené Lázně </a:t>
                      </a:r>
                    </a:p>
                  </a:txBody>
                  <a:tcPr marL="7564" marR="7564" marT="75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dirty="0">
                          <a:solidFill>
                            <a:srgbClr val="000000"/>
                          </a:solidFill>
                          <a:effectLst/>
                          <a:latin typeface="Arial" panose="020B0604020202020204" pitchFamily="34" charset="0"/>
                          <a:cs typeface="Arial" panose="020B0604020202020204" pitchFamily="34" charset="0"/>
                        </a:rPr>
                        <a:t>SK Štětí  </a:t>
                      </a:r>
                    </a:p>
                  </a:txBody>
                  <a:tcPr marL="7564" marR="7564" marT="7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dirty="0">
                          <a:solidFill>
                            <a:srgbClr val="000000"/>
                          </a:solidFill>
                          <a:effectLst/>
                          <a:latin typeface="Arial" panose="020B0604020202020204" pitchFamily="34" charset="0"/>
                          <a:cs typeface="Arial" panose="020B0604020202020204" pitchFamily="34" charset="0"/>
                        </a:rPr>
                        <a:t>0:14</a:t>
                      </a:r>
                    </a:p>
                  </a:txBody>
                  <a:tcPr marL="7564" marR="7564" marT="756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4078222492"/>
                  </a:ext>
                </a:extLst>
              </a:tr>
              <a:tr h="112720">
                <a:tc gridSpan="3">
                  <a:txBody>
                    <a:bodyPr/>
                    <a:lstStyle/>
                    <a:p>
                      <a:pPr algn="ctr" fontAlgn="ctr"/>
                      <a:r>
                        <a:rPr lang="cs-CZ" sz="900" b="1" i="0" u="none" strike="noStrike" dirty="0">
                          <a:solidFill>
                            <a:srgbClr val="000000"/>
                          </a:solidFill>
                          <a:effectLst/>
                          <a:latin typeface="Arial" panose="020B0604020202020204" pitchFamily="34" charset="0"/>
                          <a:cs typeface="Arial" panose="020B0604020202020204" pitchFamily="34" charset="0"/>
                        </a:rPr>
                        <a:t>3. kolo 07.-08.09.2019 </a:t>
                      </a:r>
                    </a:p>
                  </a:txBody>
                  <a:tcPr marL="7564" marR="7564" marT="75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3552500936"/>
                  </a:ext>
                </a:extLst>
              </a:tr>
              <a:tr h="112720">
                <a:tc>
                  <a:txBody>
                    <a:bodyPr/>
                    <a:lstStyle/>
                    <a:p>
                      <a:pPr algn="ctr" fontAlgn="ctr"/>
                      <a:r>
                        <a:rPr lang="cs-CZ" sz="900" b="1" i="0" u="none" strike="noStrike" dirty="0">
                          <a:solidFill>
                            <a:srgbClr val="000000"/>
                          </a:solidFill>
                          <a:effectLst/>
                          <a:latin typeface="Arial" panose="020B0604020202020204" pitchFamily="34" charset="0"/>
                          <a:cs typeface="Arial" panose="020B0604020202020204" pitchFamily="34" charset="0"/>
                        </a:rPr>
                        <a:t>TJ Lovečkovice  </a:t>
                      </a:r>
                    </a:p>
                  </a:txBody>
                  <a:tcPr marL="7564" marR="7564" marT="75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a:solidFill>
                            <a:srgbClr val="000000"/>
                          </a:solidFill>
                          <a:effectLst/>
                          <a:latin typeface="Arial" panose="020B0604020202020204" pitchFamily="34" charset="0"/>
                          <a:cs typeface="Arial" panose="020B0604020202020204" pitchFamily="34" charset="0"/>
                        </a:rPr>
                        <a:t>Sokol Velké Žernoseky  </a:t>
                      </a:r>
                    </a:p>
                  </a:txBody>
                  <a:tcPr marL="7564" marR="7564" marT="7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dirty="0">
                          <a:solidFill>
                            <a:srgbClr val="000000"/>
                          </a:solidFill>
                          <a:effectLst/>
                          <a:latin typeface="Arial" panose="020B0604020202020204" pitchFamily="34" charset="0"/>
                          <a:cs typeface="Arial" panose="020B0604020202020204" pitchFamily="34" charset="0"/>
                        </a:rPr>
                        <a:t> 0:12</a:t>
                      </a:r>
                    </a:p>
                  </a:txBody>
                  <a:tcPr marL="7564" marR="7564" marT="756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2292122408"/>
                  </a:ext>
                </a:extLst>
              </a:tr>
              <a:tr h="112720">
                <a:tc>
                  <a:txBody>
                    <a:bodyPr/>
                    <a:lstStyle/>
                    <a:p>
                      <a:pPr algn="ctr" fontAlgn="ctr"/>
                      <a:r>
                        <a:rPr lang="cs-CZ" sz="900" b="1" i="0" u="none" strike="noStrike" dirty="0">
                          <a:solidFill>
                            <a:srgbClr val="000000"/>
                          </a:solidFill>
                          <a:effectLst/>
                          <a:latin typeface="Arial" panose="020B0604020202020204" pitchFamily="34" charset="0"/>
                          <a:cs typeface="Arial" panose="020B0604020202020204" pitchFamily="34" charset="0"/>
                        </a:rPr>
                        <a:t>FK </a:t>
                      </a:r>
                      <a:r>
                        <a:rPr lang="cs-CZ" sz="900" b="1" i="0" u="none" strike="noStrike" dirty="0" err="1">
                          <a:solidFill>
                            <a:srgbClr val="000000"/>
                          </a:solidFill>
                          <a:effectLst/>
                          <a:latin typeface="Arial" panose="020B0604020202020204" pitchFamily="34" charset="0"/>
                          <a:cs typeface="Arial" panose="020B0604020202020204" pitchFamily="34" charset="0"/>
                        </a:rPr>
                        <a:t>Schoeller</a:t>
                      </a:r>
                      <a:r>
                        <a:rPr lang="cs-CZ" sz="900" b="1" i="0" u="none" strike="noStrike" dirty="0">
                          <a:solidFill>
                            <a:srgbClr val="000000"/>
                          </a:solidFill>
                          <a:effectLst/>
                          <a:latin typeface="Arial" panose="020B0604020202020204" pitchFamily="34" charset="0"/>
                          <a:cs typeface="Arial" panose="020B0604020202020204" pitchFamily="34" charset="0"/>
                        </a:rPr>
                        <a:t> Křešice  </a:t>
                      </a:r>
                    </a:p>
                  </a:txBody>
                  <a:tcPr marL="7564" marR="7564" marT="75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a:solidFill>
                            <a:srgbClr val="000000"/>
                          </a:solidFill>
                          <a:effectLst/>
                          <a:latin typeface="Arial" panose="020B0604020202020204" pitchFamily="34" charset="0"/>
                          <a:cs typeface="Arial" panose="020B0604020202020204" pitchFamily="34" charset="0"/>
                        </a:rPr>
                        <a:t>SK Liběšice  </a:t>
                      </a:r>
                    </a:p>
                  </a:txBody>
                  <a:tcPr marL="7564" marR="7564" marT="7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dirty="0">
                          <a:solidFill>
                            <a:srgbClr val="000000"/>
                          </a:solidFill>
                          <a:effectLst/>
                          <a:latin typeface="Arial" panose="020B0604020202020204" pitchFamily="34" charset="0"/>
                          <a:cs typeface="Arial" panose="020B0604020202020204" pitchFamily="34" charset="0"/>
                        </a:rPr>
                        <a:t> 1:6</a:t>
                      </a:r>
                    </a:p>
                  </a:txBody>
                  <a:tcPr marL="7564" marR="7564" marT="756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3060840264"/>
                  </a:ext>
                </a:extLst>
              </a:tr>
              <a:tr h="112720">
                <a:tc>
                  <a:txBody>
                    <a:bodyPr/>
                    <a:lstStyle/>
                    <a:p>
                      <a:pPr algn="ctr" fontAlgn="ctr"/>
                      <a:r>
                        <a:rPr lang="pl-PL" sz="900" b="1" i="0" u="none" strike="noStrike" dirty="0">
                          <a:solidFill>
                            <a:srgbClr val="000000"/>
                          </a:solidFill>
                          <a:effectLst/>
                          <a:latin typeface="Arial" panose="020B0604020202020204" pitchFamily="34" charset="0"/>
                          <a:cs typeface="Arial" panose="020B0604020202020204" pitchFamily="34" charset="0"/>
                        </a:rPr>
                        <a:t>TJ Viktorie </a:t>
                      </a:r>
                      <a:r>
                        <a:rPr lang="pl-PL" sz="900" b="1" i="0" u="none" strike="noStrike" dirty="0" err="1">
                          <a:solidFill>
                            <a:srgbClr val="000000"/>
                          </a:solidFill>
                          <a:effectLst/>
                          <a:latin typeface="Arial" panose="020B0604020202020204" pitchFamily="34" charset="0"/>
                          <a:cs typeface="Arial" panose="020B0604020202020204" pitchFamily="34" charset="0"/>
                        </a:rPr>
                        <a:t>Budyně</a:t>
                      </a:r>
                      <a:r>
                        <a:rPr lang="pl-PL" sz="900" b="1" i="0" u="none" strike="noStrike" dirty="0">
                          <a:solidFill>
                            <a:srgbClr val="000000"/>
                          </a:solidFill>
                          <a:effectLst/>
                          <a:latin typeface="Arial" panose="020B0604020202020204" pitchFamily="34" charset="0"/>
                          <a:cs typeface="Arial" panose="020B0604020202020204" pitchFamily="34" charset="0"/>
                        </a:rPr>
                        <a:t> nad </a:t>
                      </a:r>
                      <a:r>
                        <a:rPr lang="pl-PL" sz="900" b="1" i="0" u="none" strike="noStrike" dirty="0" err="1">
                          <a:solidFill>
                            <a:srgbClr val="000000"/>
                          </a:solidFill>
                          <a:effectLst/>
                          <a:latin typeface="Arial" panose="020B0604020202020204" pitchFamily="34" charset="0"/>
                          <a:cs typeface="Arial" panose="020B0604020202020204" pitchFamily="34" charset="0"/>
                        </a:rPr>
                        <a:t>Ohří</a:t>
                      </a:r>
                      <a:r>
                        <a:rPr lang="pl-PL" sz="900" b="1" i="0" u="none" strike="noStrike" dirty="0">
                          <a:solidFill>
                            <a:srgbClr val="000000"/>
                          </a:solidFill>
                          <a:effectLst/>
                          <a:latin typeface="Arial" panose="020B0604020202020204" pitchFamily="34" charset="0"/>
                          <a:cs typeface="Arial" panose="020B0604020202020204" pitchFamily="34" charset="0"/>
                        </a:rPr>
                        <a:t>  </a:t>
                      </a:r>
                    </a:p>
                  </a:txBody>
                  <a:tcPr marL="7564" marR="7564" marT="75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a:solidFill>
                            <a:srgbClr val="000000"/>
                          </a:solidFill>
                          <a:effectLst/>
                          <a:latin typeface="Arial" panose="020B0604020202020204" pitchFamily="34" charset="0"/>
                          <a:cs typeface="Arial" panose="020B0604020202020204" pitchFamily="34" charset="0"/>
                        </a:rPr>
                        <a:t>SK Velemín  </a:t>
                      </a:r>
                    </a:p>
                  </a:txBody>
                  <a:tcPr marL="7564" marR="7564" marT="7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dirty="0">
                          <a:solidFill>
                            <a:srgbClr val="000000"/>
                          </a:solidFill>
                          <a:effectLst/>
                          <a:latin typeface="Arial" panose="020B0604020202020204" pitchFamily="34" charset="0"/>
                          <a:cs typeface="Arial" panose="020B0604020202020204" pitchFamily="34" charset="0"/>
                        </a:rPr>
                        <a:t> 12:0</a:t>
                      </a:r>
                    </a:p>
                  </a:txBody>
                  <a:tcPr marL="7564" marR="7564" marT="756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3224659516"/>
                  </a:ext>
                </a:extLst>
              </a:tr>
              <a:tr h="112720">
                <a:tc>
                  <a:txBody>
                    <a:bodyPr/>
                    <a:lstStyle/>
                    <a:p>
                      <a:pPr algn="ctr" fontAlgn="ctr"/>
                      <a:r>
                        <a:rPr lang="cs-CZ" sz="900" b="1" i="0" u="none" strike="noStrike" dirty="0">
                          <a:solidFill>
                            <a:srgbClr val="000000"/>
                          </a:solidFill>
                          <a:effectLst/>
                          <a:latin typeface="Arial" panose="020B0604020202020204" pitchFamily="34" charset="0"/>
                          <a:cs typeface="Arial" panose="020B0604020202020204" pitchFamily="34" charset="0"/>
                        </a:rPr>
                        <a:t>T.J. Sokol Zahořany  </a:t>
                      </a:r>
                    </a:p>
                  </a:txBody>
                  <a:tcPr marL="7564" marR="7564" marT="75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dirty="0">
                          <a:solidFill>
                            <a:srgbClr val="000000"/>
                          </a:solidFill>
                          <a:effectLst/>
                          <a:latin typeface="Arial" panose="020B0604020202020204" pitchFamily="34" charset="0"/>
                          <a:cs typeface="Arial" panose="020B0604020202020204" pitchFamily="34" charset="0"/>
                        </a:rPr>
                        <a:t>FK Travčice  </a:t>
                      </a:r>
                    </a:p>
                  </a:txBody>
                  <a:tcPr marL="7564" marR="7564" marT="7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dirty="0">
                          <a:solidFill>
                            <a:srgbClr val="000000"/>
                          </a:solidFill>
                          <a:effectLst/>
                          <a:latin typeface="Arial" panose="020B0604020202020204" pitchFamily="34" charset="0"/>
                          <a:cs typeface="Arial" panose="020B0604020202020204" pitchFamily="34" charset="0"/>
                        </a:rPr>
                        <a:t> 1:3</a:t>
                      </a:r>
                    </a:p>
                  </a:txBody>
                  <a:tcPr marL="7564" marR="7564" marT="756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4169088332"/>
                  </a:ext>
                </a:extLst>
              </a:tr>
              <a:tr h="112720">
                <a:tc>
                  <a:txBody>
                    <a:bodyPr/>
                    <a:lstStyle/>
                    <a:p>
                      <a:pPr algn="ctr" fontAlgn="ctr"/>
                      <a:r>
                        <a:rPr lang="cs-CZ" sz="900" b="1" i="0" u="none" strike="noStrike">
                          <a:solidFill>
                            <a:srgbClr val="000000"/>
                          </a:solidFill>
                          <a:effectLst/>
                          <a:latin typeface="Arial" panose="020B0604020202020204" pitchFamily="34" charset="0"/>
                          <a:cs typeface="Arial" panose="020B0604020202020204" pitchFamily="34" charset="0"/>
                        </a:rPr>
                        <a:t>FK Slavoj Třebenice  </a:t>
                      </a:r>
                    </a:p>
                  </a:txBody>
                  <a:tcPr marL="7564" marR="7564" marT="75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dirty="0">
                          <a:solidFill>
                            <a:srgbClr val="000000"/>
                          </a:solidFill>
                          <a:effectLst/>
                          <a:latin typeface="Arial" panose="020B0604020202020204" pitchFamily="34" charset="0"/>
                          <a:cs typeface="Arial" panose="020B0604020202020204" pitchFamily="34" charset="0"/>
                        </a:rPr>
                        <a:t>TJ Sokol Mšené Lázně </a:t>
                      </a:r>
                    </a:p>
                  </a:txBody>
                  <a:tcPr marL="7564" marR="7564" marT="7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dirty="0">
                          <a:solidFill>
                            <a:srgbClr val="000000"/>
                          </a:solidFill>
                          <a:effectLst/>
                          <a:latin typeface="Arial" panose="020B0604020202020204" pitchFamily="34" charset="0"/>
                          <a:cs typeface="Arial" panose="020B0604020202020204" pitchFamily="34" charset="0"/>
                        </a:rPr>
                        <a:t> 3:2 PK</a:t>
                      </a:r>
                    </a:p>
                  </a:txBody>
                  <a:tcPr marL="7564" marR="7564" marT="756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4009430981"/>
                  </a:ext>
                </a:extLst>
              </a:tr>
              <a:tr h="112720">
                <a:tc>
                  <a:txBody>
                    <a:bodyPr/>
                    <a:lstStyle/>
                    <a:p>
                      <a:pPr algn="ctr" fontAlgn="ctr"/>
                      <a:r>
                        <a:rPr lang="cs-CZ" sz="900" b="1" i="0" u="none" strike="noStrike">
                          <a:solidFill>
                            <a:srgbClr val="000000"/>
                          </a:solidFill>
                          <a:effectLst/>
                          <a:latin typeface="Arial" panose="020B0604020202020204" pitchFamily="34" charset="0"/>
                          <a:cs typeface="Arial" panose="020B0604020202020204" pitchFamily="34" charset="0"/>
                        </a:rPr>
                        <a:t>TJ Sokol Hoštka  </a:t>
                      </a:r>
                    </a:p>
                  </a:txBody>
                  <a:tcPr marL="7564" marR="7564" marT="75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dirty="0">
                          <a:solidFill>
                            <a:srgbClr val="000000"/>
                          </a:solidFill>
                          <a:effectLst/>
                          <a:latin typeface="Arial" panose="020B0604020202020204" pitchFamily="34" charset="0"/>
                          <a:cs typeface="Arial" panose="020B0604020202020204" pitchFamily="34" charset="0"/>
                        </a:rPr>
                        <a:t>TJ Slavoj Sulejovice / Vchynice </a:t>
                      </a:r>
                    </a:p>
                  </a:txBody>
                  <a:tcPr marL="7564" marR="7564" marT="7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dirty="0">
                          <a:solidFill>
                            <a:srgbClr val="000000"/>
                          </a:solidFill>
                          <a:effectLst/>
                          <a:latin typeface="Arial" panose="020B0604020202020204" pitchFamily="34" charset="0"/>
                          <a:cs typeface="Arial" panose="020B0604020202020204" pitchFamily="34" charset="0"/>
                        </a:rPr>
                        <a:t> 8:1</a:t>
                      </a:r>
                    </a:p>
                  </a:txBody>
                  <a:tcPr marL="7564" marR="7564" marT="756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2059524496"/>
                  </a:ext>
                </a:extLst>
              </a:tr>
              <a:tr h="112720">
                <a:tc>
                  <a:txBody>
                    <a:bodyPr/>
                    <a:lstStyle/>
                    <a:p>
                      <a:pPr algn="ctr" fontAlgn="ctr"/>
                      <a:r>
                        <a:rPr lang="cs-CZ" sz="900" b="1" i="0" u="none" strike="noStrike">
                          <a:solidFill>
                            <a:srgbClr val="000000"/>
                          </a:solidFill>
                          <a:effectLst/>
                          <a:latin typeface="Arial" panose="020B0604020202020204" pitchFamily="34" charset="0"/>
                          <a:cs typeface="Arial" panose="020B0604020202020204" pitchFamily="34" charset="0"/>
                        </a:rPr>
                        <a:t>SK Štětí  </a:t>
                      </a:r>
                    </a:p>
                  </a:txBody>
                  <a:tcPr marL="7564" marR="7564" marT="75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dirty="0">
                          <a:solidFill>
                            <a:srgbClr val="000000"/>
                          </a:solidFill>
                          <a:effectLst/>
                          <a:latin typeface="Arial" panose="020B0604020202020204" pitchFamily="34" charset="0"/>
                          <a:cs typeface="Arial" panose="020B0604020202020204" pitchFamily="34" charset="0"/>
                        </a:rPr>
                        <a:t>TJ Sokol Libochovany</a:t>
                      </a:r>
                    </a:p>
                  </a:txBody>
                  <a:tcPr marL="7564" marR="7564" marT="7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dirty="0">
                          <a:solidFill>
                            <a:srgbClr val="000000"/>
                          </a:solidFill>
                          <a:effectLst/>
                          <a:latin typeface="Arial" panose="020B0604020202020204" pitchFamily="34" charset="0"/>
                          <a:cs typeface="Arial" panose="020B0604020202020204" pitchFamily="34" charset="0"/>
                        </a:rPr>
                        <a:t> 8:0</a:t>
                      </a:r>
                    </a:p>
                  </a:txBody>
                  <a:tcPr marL="7564" marR="7564" marT="756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3457787615"/>
                  </a:ext>
                </a:extLst>
              </a:tr>
              <a:tr h="112720">
                <a:tc>
                  <a:txBody>
                    <a:bodyPr/>
                    <a:lstStyle/>
                    <a:p>
                      <a:pPr algn="ctr" fontAlgn="ctr"/>
                      <a:r>
                        <a:rPr lang="cs-CZ" sz="900" b="1" i="0" u="none" strike="noStrike">
                          <a:solidFill>
                            <a:srgbClr val="000000"/>
                          </a:solidFill>
                          <a:effectLst/>
                          <a:latin typeface="Arial" panose="020B0604020202020204" pitchFamily="34" charset="0"/>
                          <a:cs typeface="Arial" panose="020B0604020202020204" pitchFamily="34" charset="0"/>
                        </a:rPr>
                        <a:t>TJ Sokol Straškov-Vodochody </a:t>
                      </a:r>
                    </a:p>
                  </a:txBody>
                  <a:tcPr marL="7564" marR="7564" marT="75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dirty="0">
                          <a:solidFill>
                            <a:srgbClr val="000000"/>
                          </a:solidFill>
                          <a:effectLst/>
                          <a:latin typeface="Arial" panose="020B0604020202020204" pitchFamily="34" charset="0"/>
                          <a:cs typeface="Arial" panose="020B0604020202020204" pitchFamily="34" charset="0"/>
                        </a:rPr>
                        <a:t>TJ FC Dubany  </a:t>
                      </a:r>
                    </a:p>
                  </a:txBody>
                  <a:tcPr marL="7564" marR="7564" marT="75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dirty="0">
                          <a:solidFill>
                            <a:srgbClr val="000000"/>
                          </a:solidFill>
                          <a:effectLst/>
                          <a:latin typeface="Arial" panose="020B0604020202020204" pitchFamily="34" charset="0"/>
                          <a:cs typeface="Arial" panose="020B0604020202020204" pitchFamily="34" charset="0"/>
                        </a:rPr>
                        <a:t> 12.9.2019</a:t>
                      </a:r>
                    </a:p>
                  </a:txBody>
                  <a:tcPr marL="7564" marR="7564" marT="756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3514801185"/>
                  </a:ext>
                </a:extLst>
              </a:tr>
            </a:tbl>
          </a:graphicData>
        </a:graphic>
      </p:graphicFrame>
      <p:graphicFrame>
        <p:nvGraphicFramePr>
          <p:cNvPr id="14" name="Tabulka 13">
            <a:extLst>
              <a:ext uri="{FF2B5EF4-FFF2-40B4-BE49-F238E27FC236}">
                <a16:creationId xmlns:a16="http://schemas.microsoft.com/office/drawing/2014/main" id="{43BC12E2-6814-4536-A462-AB12357C4AF6}"/>
              </a:ext>
            </a:extLst>
          </p:cNvPr>
          <p:cNvGraphicFramePr>
            <a:graphicFrameLocks noGrp="1"/>
          </p:cNvGraphicFramePr>
          <p:nvPr>
            <p:extLst>
              <p:ext uri="{D42A27DB-BD31-4B8C-83A1-F6EECF244321}">
                <p14:modId xmlns:p14="http://schemas.microsoft.com/office/powerpoint/2010/main" val="1547643969"/>
              </p:ext>
            </p:extLst>
          </p:nvPr>
        </p:nvGraphicFramePr>
        <p:xfrm>
          <a:off x="5508381" y="120326"/>
          <a:ext cx="4644723" cy="2754233"/>
        </p:xfrm>
        <a:graphic>
          <a:graphicData uri="http://schemas.openxmlformats.org/drawingml/2006/table">
            <a:tbl>
              <a:tblPr/>
              <a:tblGrid>
                <a:gridCol w="290069">
                  <a:extLst>
                    <a:ext uri="{9D8B030D-6E8A-4147-A177-3AD203B41FA5}">
                      <a16:colId xmlns:a16="http://schemas.microsoft.com/office/drawing/2014/main" val="4214661311"/>
                    </a:ext>
                  </a:extLst>
                </a:gridCol>
                <a:gridCol w="1947085">
                  <a:extLst>
                    <a:ext uri="{9D8B030D-6E8A-4147-A177-3AD203B41FA5}">
                      <a16:colId xmlns:a16="http://schemas.microsoft.com/office/drawing/2014/main" val="2625814065"/>
                    </a:ext>
                  </a:extLst>
                </a:gridCol>
                <a:gridCol w="380715">
                  <a:extLst>
                    <a:ext uri="{9D8B030D-6E8A-4147-A177-3AD203B41FA5}">
                      <a16:colId xmlns:a16="http://schemas.microsoft.com/office/drawing/2014/main" val="2099439590"/>
                    </a:ext>
                  </a:extLst>
                </a:gridCol>
                <a:gridCol w="261062">
                  <a:extLst>
                    <a:ext uri="{9D8B030D-6E8A-4147-A177-3AD203B41FA5}">
                      <a16:colId xmlns:a16="http://schemas.microsoft.com/office/drawing/2014/main" val="3364367234"/>
                    </a:ext>
                  </a:extLst>
                </a:gridCol>
                <a:gridCol w="206674">
                  <a:extLst>
                    <a:ext uri="{9D8B030D-6E8A-4147-A177-3AD203B41FA5}">
                      <a16:colId xmlns:a16="http://schemas.microsoft.com/office/drawing/2014/main" val="642701546"/>
                    </a:ext>
                  </a:extLst>
                </a:gridCol>
                <a:gridCol w="206674">
                  <a:extLst>
                    <a:ext uri="{9D8B030D-6E8A-4147-A177-3AD203B41FA5}">
                      <a16:colId xmlns:a16="http://schemas.microsoft.com/office/drawing/2014/main" val="3284274926"/>
                    </a:ext>
                  </a:extLst>
                </a:gridCol>
                <a:gridCol w="275565">
                  <a:extLst>
                    <a:ext uri="{9D8B030D-6E8A-4147-A177-3AD203B41FA5}">
                      <a16:colId xmlns:a16="http://schemas.microsoft.com/office/drawing/2014/main" val="2590632955"/>
                    </a:ext>
                  </a:extLst>
                </a:gridCol>
                <a:gridCol w="739675">
                  <a:extLst>
                    <a:ext uri="{9D8B030D-6E8A-4147-A177-3AD203B41FA5}">
                      <a16:colId xmlns:a16="http://schemas.microsoft.com/office/drawing/2014/main" val="3596121599"/>
                    </a:ext>
                  </a:extLst>
                </a:gridCol>
                <a:gridCol w="337204">
                  <a:extLst>
                    <a:ext uri="{9D8B030D-6E8A-4147-A177-3AD203B41FA5}">
                      <a16:colId xmlns:a16="http://schemas.microsoft.com/office/drawing/2014/main" val="1057788701"/>
                    </a:ext>
                  </a:extLst>
                </a:gridCol>
              </a:tblGrid>
              <a:tr h="148193">
                <a:tc gridSpan="9">
                  <a:txBody>
                    <a:bodyPr/>
                    <a:lstStyle/>
                    <a:p>
                      <a:pPr algn="ctr" fontAlgn="ctr"/>
                      <a:r>
                        <a:rPr lang="cs-CZ" sz="1200" b="1" i="0" u="none" strike="noStrike">
                          <a:solidFill>
                            <a:srgbClr val="0000CC"/>
                          </a:solidFill>
                          <a:effectLst/>
                          <a:latin typeface="Calibri" panose="020F0502020204030204" pitchFamily="34" charset="0"/>
                        </a:rPr>
                        <a:t>Okresní přebor starších žáků 2019/2020  po 4. kolech</a:t>
                      </a:r>
                    </a:p>
                  </a:txBody>
                  <a:tcPr marL="9525" marR="9525" marT="9525" marB="0" anchor="ctr">
                    <a:lnL>
                      <a:noFill/>
                    </a:lnL>
                    <a:lnR>
                      <a:noFill/>
                    </a:lnR>
                    <a:lnT>
                      <a:noFill/>
                    </a:lnT>
                    <a:lnB>
                      <a:noFill/>
                    </a:lnB>
                    <a:solidFill>
                      <a:srgbClr val="D9D9D9"/>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647941313"/>
                  </a:ext>
                </a:extLst>
              </a:tr>
              <a:tr h="148193">
                <a:tc>
                  <a:txBody>
                    <a:bodyPr/>
                    <a:lstStyle/>
                    <a:p>
                      <a:pPr algn="ctr" fontAlgn="ctr"/>
                      <a:r>
                        <a:rPr lang="cs-CZ" sz="1200" b="1" i="0" u="none" strike="noStrike">
                          <a:solidFill>
                            <a:srgbClr val="FF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a:solidFill>
                            <a:srgbClr val="FF0000"/>
                          </a:solidFill>
                          <a:effectLst/>
                          <a:latin typeface="Arial" panose="020B0604020202020204" pitchFamily="34" charset="0"/>
                        </a:rPr>
                        <a:t>SK Štětí, z.s.</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FF0000"/>
                          </a:solidFill>
                          <a:effectLst/>
                          <a:latin typeface="Arial" panose="020B0604020202020204" pitchFamily="34" charset="0"/>
                        </a:rPr>
                        <a:t>4</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FF0000"/>
                          </a:solidFill>
                          <a:effectLst/>
                          <a:latin typeface="Arial" panose="020B0604020202020204" pitchFamily="34" charset="0"/>
                        </a:rPr>
                        <a:t>4</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FF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FF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FF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FF0000"/>
                          </a:solidFill>
                          <a:effectLst/>
                          <a:latin typeface="Arial" panose="020B0604020202020204" pitchFamily="34" charset="0"/>
                        </a:rPr>
                        <a:t>41:1</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FF0000"/>
                          </a:solidFill>
                          <a:effectLst/>
                          <a:latin typeface="Arial" panose="020B0604020202020204" pitchFamily="34" charset="0"/>
                        </a:rPr>
                        <a:t>12</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4082057986"/>
                  </a:ext>
                </a:extLst>
              </a:tr>
              <a:tr h="141137">
                <a:tc>
                  <a:txBody>
                    <a:bodyPr/>
                    <a:lstStyle/>
                    <a:p>
                      <a:pPr algn="ctr" fontAlgn="ctr"/>
                      <a:r>
                        <a:rPr lang="cs-CZ" sz="9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CCFF99"/>
                    </a:solidFill>
                  </a:tcPr>
                </a:tc>
                <a:tc>
                  <a:txBody>
                    <a:bodyPr/>
                    <a:lstStyle/>
                    <a:p>
                      <a:pPr algn="l" fontAlgn="ctr"/>
                      <a:r>
                        <a:rPr lang="cs-CZ" sz="900" b="1" i="0" u="none" strike="noStrike">
                          <a:solidFill>
                            <a:srgbClr val="000000"/>
                          </a:solidFill>
                          <a:effectLst/>
                          <a:latin typeface="Arial" panose="020B0604020202020204" pitchFamily="34" charset="0"/>
                        </a:rPr>
                        <a:t>TJ Sokol Hoštka, z.s</a:t>
                      </a:r>
                    </a:p>
                  </a:txBody>
                  <a:tcPr marL="9525" marR="9525" marT="9525" marB="0" anchor="ctr">
                    <a:lnL>
                      <a:noFill/>
                    </a:lnL>
                    <a:lnR>
                      <a:noFill/>
                    </a:lnR>
                    <a:lnT>
                      <a:noFill/>
                    </a:lnT>
                    <a:lnB>
                      <a:noFill/>
                    </a:lnB>
                    <a:solidFill>
                      <a:srgbClr val="CCFF99"/>
                    </a:solidFill>
                  </a:tcPr>
                </a:tc>
                <a:tc>
                  <a:txBody>
                    <a:bodyPr/>
                    <a:lstStyle/>
                    <a:p>
                      <a:pPr algn="ctr" fontAlgn="ctr"/>
                      <a:r>
                        <a:rPr lang="cs-CZ" sz="9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CCFF99"/>
                    </a:solidFill>
                  </a:tcPr>
                </a:tc>
                <a:tc>
                  <a:txBody>
                    <a:bodyPr/>
                    <a:lstStyle/>
                    <a:p>
                      <a:pPr algn="ctr" fontAlgn="ctr"/>
                      <a:r>
                        <a:rPr lang="cs-CZ" sz="9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CCFF99"/>
                    </a:solidFill>
                  </a:tcPr>
                </a:tc>
                <a:tc>
                  <a:txBody>
                    <a:bodyPr/>
                    <a:lstStyle/>
                    <a:p>
                      <a:pPr algn="ctr" fontAlgn="ctr"/>
                      <a:r>
                        <a:rPr lang="cs-CZ" sz="9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99"/>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99"/>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99"/>
                    </a:solidFill>
                  </a:tcPr>
                </a:tc>
                <a:tc>
                  <a:txBody>
                    <a:bodyPr/>
                    <a:lstStyle/>
                    <a:p>
                      <a:pPr algn="ctr" fontAlgn="ctr"/>
                      <a:r>
                        <a:rPr lang="cs-CZ" sz="900" b="1" i="0" u="none" strike="noStrike">
                          <a:solidFill>
                            <a:srgbClr val="000000"/>
                          </a:solidFill>
                          <a:effectLst/>
                          <a:latin typeface="Arial" panose="020B0604020202020204" pitchFamily="34" charset="0"/>
                        </a:rPr>
                        <a:t>18:6</a:t>
                      </a:r>
                    </a:p>
                  </a:txBody>
                  <a:tcPr marL="9525" marR="9525" marT="9525" marB="0" anchor="ctr">
                    <a:lnL>
                      <a:noFill/>
                    </a:lnL>
                    <a:lnR>
                      <a:noFill/>
                    </a:lnR>
                    <a:lnT>
                      <a:noFill/>
                    </a:lnT>
                    <a:lnB>
                      <a:noFill/>
                    </a:lnB>
                    <a:solidFill>
                      <a:srgbClr val="CCFF99"/>
                    </a:solidFill>
                  </a:tcPr>
                </a:tc>
                <a:tc>
                  <a:txBody>
                    <a:bodyPr/>
                    <a:lstStyle/>
                    <a:p>
                      <a:pPr algn="ctr" fontAlgn="ctr"/>
                      <a:r>
                        <a:rPr lang="cs-CZ" sz="900" b="1" i="0" u="none" strike="noStrike">
                          <a:solidFill>
                            <a:srgbClr val="000000"/>
                          </a:solidFill>
                          <a:effectLst/>
                          <a:latin typeface="Arial" panose="020B0604020202020204" pitchFamily="34" charset="0"/>
                        </a:rPr>
                        <a:t>11</a:t>
                      </a:r>
                    </a:p>
                  </a:txBody>
                  <a:tcPr marL="9525" marR="9525" marT="9525" marB="0" anchor="ctr">
                    <a:lnL>
                      <a:noFill/>
                    </a:lnL>
                    <a:lnR>
                      <a:noFill/>
                    </a:lnR>
                    <a:lnT>
                      <a:noFill/>
                    </a:lnT>
                    <a:lnB>
                      <a:noFill/>
                    </a:lnB>
                    <a:solidFill>
                      <a:srgbClr val="CCFF99"/>
                    </a:solidFill>
                  </a:tcPr>
                </a:tc>
                <a:extLst>
                  <a:ext uri="{0D108BD9-81ED-4DB2-BD59-A6C34878D82A}">
                    <a16:rowId xmlns:a16="http://schemas.microsoft.com/office/drawing/2014/main" val="650887592"/>
                  </a:ext>
                </a:extLst>
              </a:tr>
              <a:tr h="141137">
                <a:tc>
                  <a:txBody>
                    <a:bodyPr/>
                    <a:lstStyle/>
                    <a:p>
                      <a:pPr algn="ctr" fontAlgn="ctr"/>
                      <a:r>
                        <a:rPr lang="cs-CZ" sz="9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CCFFFF"/>
                    </a:solidFill>
                  </a:tcPr>
                </a:tc>
                <a:tc>
                  <a:txBody>
                    <a:bodyPr/>
                    <a:lstStyle/>
                    <a:p>
                      <a:pPr algn="l" fontAlgn="ctr"/>
                      <a:r>
                        <a:rPr lang="cs-CZ" sz="900" b="1" i="0" u="none" strike="noStrike">
                          <a:solidFill>
                            <a:srgbClr val="000000"/>
                          </a:solidFill>
                          <a:effectLst/>
                          <a:latin typeface="Arial" panose="020B0604020202020204" pitchFamily="34" charset="0"/>
                        </a:rPr>
                        <a:t>TJ Viktorie Budyně n.O.</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37:5</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10</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2844861376"/>
                  </a:ext>
                </a:extLst>
              </a:tr>
              <a:tr h="141137">
                <a:tc>
                  <a:txBody>
                    <a:bodyPr/>
                    <a:lstStyle/>
                    <a:p>
                      <a:pPr algn="ctr" fontAlgn="ctr"/>
                      <a:r>
                        <a:rPr lang="cs-CZ" sz="9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CCFF99"/>
                    </a:solidFill>
                  </a:tcPr>
                </a:tc>
                <a:tc>
                  <a:txBody>
                    <a:bodyPr/>
                    <a:lstStyle/>
                    <a:p>
                      <a:pPr algn="l" fontAlgn="ctr"/>
                      <a:r>
                        <a:rPr lang="cs-CZ" sz="900" b="1" i="0" u="none" strike="noStrike">
                          <a:solidFill>
                            <a:srgbClr val="000000"/>
                          </a:solidFill>
                          <a:effectLst/>
                          <a:latin typeface="Arial" panose="020B0604020202020204" pitchFamily="34" charset="0"/>
                        </a:rPr>
                        <a:t>FK Slavoj Třebenice</a:t>
                      </a:r>
                    </a:p>
                  </a:txBody>
                  <a:tcPr marL="9525" marR="9525" marT="9525" marB="0" anchor="ctr">
                    <a:lnL>
                      <a:noFill/>
                    </a:lnL>
                    <a:lnR>
                      <a:noFill/>
                    </a:lnR>
                    <a:lnT>
                      <a:noFill/>
                    </a:lnT>
                    <a:lnB>
                      <a:noFill/>
                    </a:lnB>
                    <a:solidFill>
                      <a:srgbClr val="CCFF99"/>
                    </a:solidFill>
                  </a:tcPr>
                </a:tc>
                <a:tc>
                  <a:txBody>
                    <a:bodyPr/>
                    <a:lstStyle/>
                    <a:p>
                      <a:pPr algn="ctr" fontAlgn="ctr"/>
                      <a:r>
                        <a:rPr lang="cs-CZ" sz="9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CCFF99"/>
                    </a:solidFill>
                  </a:tcPr>
                </a:tc>
                <a:tc>
                  <a:txBody>
                    <a:bodyPr/>
                    <a:lstStyle/>
                    <a:p>
                      <a:pPr algn="ctr" fontAlgn="ctr"/>
                      <a:r>
                        <a:rPr lang="cs-CZ" sz="9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CCFF99"/>
                    </a:solidFill>
                  </a:tcPr>
                </a:tc>
                <a:tc>
                  <a:txBody>
                    <a:bodyPr/>
                    <a:lstStyle/>
                    <a:p>
                      <a:pPr algn="ctr" fontAlgn="ctr"/>
                      <a:r>
                        <a:rPr lang="cs-CZ" sz="9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CCFF99"/>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99"/>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99"/>
                    </a:solidFill>
                  </a:tcPr>
                </a:tc>
                <a:tc>
                  <a:txBody>
                    <a:bodyPr/>
                    <a:lstStyle/>
                    <a:p>
                      <a:pPr algn="ctr" fontAlgn="ctr"/>
                      <a:r>
                        <a:rPr lang="cs-CZ" sz="900" b="1" i="0" u="none" strike="noStrike">
                          <a:solidFill>
                            <a:srgbClr val="000000"/>
                          </a:solidFill>
                          <a:effectLst/>
                          <a:latin typeface="Arial" panose="020B0604020202020204" pitchFamily="34" charset="0"/>
                        </a:rPr>
                        <a:t>28:5</a:t>
                      </a:r>
                    </a:p>
                  </a:txBody>
                  <a:tcPr marL="9525" marR="9525" marT="9525" marB="0" anchor="ctr">
                    <a:lnL>
                      <a:noFill/>
                    </a:lnL>
                    <a:lnR>
                      <a:noFill/>
                    </a:lnR>
                    <a:lnT>
                      <a:noFill/>
                    </a:lnT>
                    <a:lnB>
                      <a:noFill/>
                    </a:lnB>
                    <a:solidFill>
                      <a:srgbClr val="CCFF99"/>
                    </a:solidFill>
                  </a:tcPr>
                </a:tc>
                <a:tc>
                  <a:txBody>
                    <a:bodyPr/>
                    <a:lstStyle/>
                    <a:p>
                      <a:pPr algn="ctr" fontAlgn="ctr"/>
                      <a:r>
                        <a:rPr lang="cs-CZ" sz="900" b="1" i="0" u="none" strike="noStrike">
                          <a:solidFill>
                            <a:srgbClr val="000000"/>
                          </a:solidFill>
                          <a:effectLst/>
                          <a:latin typeface="Arial" panose="020B0604020202020204" pitchFamily="34" charset="0"/>
                        </a:rPr>
                        <a:t>10</a:t>
                      </a:r>
                    </a:p>
                  </a:txBody>
                  <a:tcPr marL="9525" marR="9525" marT="9525" marB="0" anchor="ctr">
                    <a:lnL>
                      <a:noFill/>
                    </a:lnL>
                    <a:lnR>
                      <a:noFill/>
                    </a:lnR>
                    <a:lnT>
                      <a:noFill/>
                    </a:lnT>
                    <a:lnB>
                      <a:noFill/>
                    </a:lnB>
                    <a:solidFill>
                      <a:srgbClr val="CCFF99"/>
                    </a:solidFill>
                  </a:tcPr>
                </a:tc>
                <a:extLst>
                  <a:ext uri="{0D108BD9-81ED-4DB2-BD59-A6C34878D82A}">
                    <a16:rowId xmlns:a16="http://schemas.microsoft.com/office/drawing/2014/main" val="2607513322"/>
                  </a:ext>
                </a:extLst>
              </a:tr>
              <a:tr h="141137">
                <a:tc>
                  <a:txBody>
                    <a:bodyPr/>
                    <a:lstStyle/>
                    <a:p>
                      <a:pPr algn="ctr" fontAlgn="ctr"/>
                      <a:r>
                        <a:rPr lang="cs-CZ" sz="1000" b="1" i="0" u="none" strike="noStrike">
                          <a:solidFill>
                            <a:srgbClr val="000000"/>
                          </a:solidFill>
                          <a:effectLst/>
                          <a:latin typeface="Arial" panose="020B0604020202020204" pitchFamily="34" charset="0"/>
                        </a:rPr>
                        <a:t>5.</a:t>
                      </a:r>
                    </a:p>
                  </a:txBody>
                  <a:tcPr marL="9525" marR="9525" marT="9525" marB="0" anchor="ctr">
                    <a:lnL>
                      <a:noFill/>
                    </a:lnL>
                    <a:lnR>
                      <a:noFill/>
                    </a:lnR>
                    <a:lnT>
                      <a:noFill/>
                    </a:lnT>
                    <a:lnB>
                      <a:noFill/>
                    </a:lnB>
                    <a:solidFill>
                      <a:srgbClr val="CCFFFF"/>
                    </a:solidFill>
                  </a:tcPr>
                </a:tc>
                <a:tc>
                  <a:txBody>
                    <a:bodyPr/>
                    <a:lstStyle/>
                    <a:p>
                      <a:pPr algn="l" fontAlgn="ctr"/>
                      <a:r>
                        <a:rPr lang="cs-CZ" sz="1000" b="1" i="0" u="none" strike="noStrike">
                          <a:solidFill>
                            <a:srgbClr val="000000"/>
                          </a:solidFill>
                          <a:effectLst/>
                          <a:latin typeface="Arial" panose="020B0604020202020204" pitchFamily="34" charset="0"/>
                        </a:rPr>
                        <a:t>SK Liběšice</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22:3</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7</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1859481728"/>
                  </a:ext>
                </a:extLst>
              </a:tr>
              <a:tr h="141137">
                <a:tc>
                  <a:txBody>
                    <a:bodyPr/>
                    <a:lstStyle/>
                    <a:p>
                      <a:pPr algn="ctr" fontAlgn="ctr"/>
                      <a:r>
                        <a:rPr lang="cs-CZ" sz="1000" b="1" i="0" u="none" strike="noStrike">
                          <a:solidFill>
                            <a:srgbClr val="000000"/>
                          </a:solidFill>
                          <a:effectLst/>
                          <a:latin typeface="Arial" panose="020B0604020202020204" pitchFamily="34" charset="0"/>
                        </a:rPr>
                        <a:t>6.</a:t>
                      </a:r>
                    </a:p>
                  </a:txBody>
                  <a:tcPr marL="9525" marR="9525" marT="9525" marB="0" anchor="ctr">
                    <a:lnL>
                      <a:noFill/>
                    </a:lnL>
                    <a:lnR>
                      <a:noFill/>
                    </a:lnR>
                    <a:lnT>
                      <a:noFill/>
                    </a:lnT>
                    <a:lnB>
                      <a:noFill/>
                    </a:lnB>
                    <a:solidFill>
                      <a:srgbClr val="CCFF99"/>
                    </a:solidFill>
                  </a:tcPr>
                </a:tc>
                <a:tc>
                  <a:txBody>
                    <a:bodyPr/>
                    <a:lstStyle/>
                    <a:p>
                      <a:pPr algn="l" fontAlgn="ctr"/>
                      <a:r>
                        <a:rPr lang="cs-CZ" sz="1000" b="1" i="0" u="none" strike="noStrike">
                          <a:solidFill>
                            <a:srgbClr val="000000"/>
                          </a:solidFill>
                          <a:effectLst/>
                          <a:latin typeface="Arial" panose="020B0604020202020204" pitchFamily="34" charset="0"/>
                        </a:rPr>
                        <a:t>TJ Sokol Straškov</a:t>
                      </a:r>
                    </a:p>
                  </a:txBody>
                  <a:tcPr marL="9525" marR="9525" marT="9525" marB="0" anchor="ctr">
                    <a:lnL>
                      <a:noFill/>
                    </a:lnL>
                    <a:lnR>
                      <a:noFill/>
                    </a:lnR>
                    <a:lnT>
                      <a:noFill/>
                    </a:lnT>
                    <a:lnB>
                      <a:noFill/>
                    </a:lnB>
                    <a:solidFill>
                      <a:srgbClr val="CCFF99"/>
                    </a:solidFill>
                  </a:tcPr>
                </a:tc>
                <a:tc>
                  <a:txBody>
                    <a:bodyPr/>
                    <a:lstStyle/>
                    <a:p>
                      <a:pPr algn="ctr" fontAlgn="ctr"/>
                      <a:r>
                        <a:rPr lang="cs-CZ" sz="10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CCFF99"/>
                    </a:solidFill>
                  </a:tcPr>
                </a:tc>
                <a:tc>
                  <a:txBody>
                    <a:bodyPr/>
                    <a:lstStyle/>
                    <a:p>
                      <a:pPr algn="ctr" fontAlgn="ctr"/>
                      <a:r>
                        <a:rPr lang="cs-CZ" sz="10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CCFF99"/>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99"/>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99"/>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99"/>
                    </a:solidFill>
                  </a:tcPr>
                </a:tc>
                <a:tc>
                  <a:txBody>
                    <a:bodyPr/>
                    <a:lstStyle/>
                    <a:p>
                      <a:pPr algn="ctr" fontAlgn="ctr"/>
                      <a:r>
                        <a:rPr lang="cs-CZ" sz="1000" b="1" i="0" u="none" strike="noStrike">
                          <a:solidFill>
                            <a:srgbClr val="000000"/>
                          </a:solidFill>
                          <a:effectLst/>
                          <a:latin typeface="Arial" panose="020B0604020202020204" pitchFamily="34" charset="0"/>
                        </a:rPr>
                        <a:t>34:0</a:t>
                      </a:r>
                    </a:p>
                  </a:txBody>
                  <a:tcPr marL="9525" marR="9525" marT="9525" marB="0" anchor="ctr">
                    <a:lnL>
                      <a:noFill/>
                    </a:lnL>
                    <a:lnR>
                      <a:noFill/>
                    </a:lnR>
                    <a:lnT>
                      <a:noFill/>
                    </a:lnT>
                    <a:lnB>
                      <a:noFill/>
                    </a:lnB>
                    <a:solidFill>
                      <a:srgbClr val="CCFF99"/>
                    </a:solidFill>
                  </a:tcPr>
                </a:tc>
                <a:tc>
                  <a:txBody>
                    <a:bodyPr/>
                    <a:lstStyle/>
                    <a:p>
                      <a:pPr algn="ctr" fontAlgn="ctr"/>
                      <a:r>
                        <a:rPr lang="cs-CZ" sz="1000" b="1" i="0" u="none" strike="noStrike">
                          <a:solidFill>
                            <a:srgbClr val="000000"/>
                          </a:solidFill>
                          <a:effectLst/>
                          <a:latin typeface="Arial" panose="020B0604020202020204" pitchFamily="34" charset="0"/>
                        </a:rPr>
                        <a:t>6</a:t>
                      </a:r>
                    </a:p>
                  </a:txBody>
                  <a:tcPr marL="9525" marR="9525" marT="9525" marB="0" anchor="ctr">
                    <a:lnL>
                      <a:noFill/>
                    </a:lnL>
                    <a:lnR>
                      <a:noFill/>
                    </a:lnR>
                    <a:lnT>
                      <a:noFill/>
                    </a:lnT>
                    <a:lnB>
                      <a:noFill/>
                    </a:lnB>
                    <a:solidFill>
                      <a:srgbClr val="CCFF99"/>
                    </a:solidFill>
                  </a:tcPr>
                </a:tc>
                <a:extLst>
                  <a:ext uri="{0D108BD9-81ED-4DB2-BD59-A6C34878D82A}">
                    <a16:rowId xmlns:a16="http://schemas.microsoft.com/office/drawing/2014/main" val="139642844"/>
                  </a:ext>
                </a:extLst>
              </a:tr>
              <a:tr h="141137">
                <a:tc>
                  <a:txBody>
                    <a:bodyPr/>
                    <a:lstStyle/>
                    <a:p>
                      <a:pPr algn="ctr" fontAlgn="ctr"/>
                      <a:r>
                        <a:rPr lang="cs-CZ" sz="1000" b="1" i="0" u="none" strike="noStrike">
                          <a:solidFill>
                            <a:srgbClr val="000000"/>
                          </a:solidFill>
                          <a:effectLst/>
                          <a:latin typeface="Arial" panose="020B0604020202020204" pitchFamily="34" charset="0"/>
                        </a:rPr>
                        <a:t>7.</a:t>
                      </a:r>
                    </a:p>
                  </a:txBody>
                  <a:tcPr marL="9525" marR="9525" marT="9525" marB="0" anchor="ctr">
                    <a:lnL>
                      <a:noFill/>
                    </a:lnL>
                    <a:lnR>
                      <a:noFill/>
                    </a:lnR>
                    <a:lnT>
                      <a:noFill/>
                    </a:lnT>
                    <a:lnB>
                      <a:noFill/>
                    </a:lnB>
                    <a:solidFill>
                      <a:srgbClr val="CCFFFF"/>
                    </a:solidFill>
                  </a:tcPr>
                </a:tc>
                <a:tc>
                  <a:txBody>
                    <a:bodyPr/>
                    <a:lstStyle/>
                    <a:p>
                      <a:pPr algn="l" fontAlgn="ctr"/>
                      <a:r>
                        <a:rPr lang="cs-CZ" sz="1000" b="1" i="0" u="none" strike="noStrike">
                          <a:solidFill>
                            <a:srgbClr val="000000"/>
                          </a:solidFill>
                          <a:effectLst/>
                          <a:latin typeface="Arial" panose="020B0604020202020204" pitchFamily="34" charset="0"/>
                        </a:rPr>
                        <a:t>TJ Sokol Libochovany</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11:12</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6</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2514707359"/>
                  </a:ext>
                </a:extLst>
              </a:tr>
              <a:tr h="141137">
                <a:tc>
                  <a:txBody>
                    <a:bodyPr/>
                    <a:lstStyle/>
                    <a:p>
                      <a:pPr algn="ctr" fontAlgn="ctr"/>
                      <a:r>
                        <a:rPr lang="cs-CZ" sz="1000" b="1" i="0" u="none" strike="noStrike">
                          <a:solidFill>
                            <a:srgbClr val="000000"/>
                          </a:solidFill>
                          <a:effectLst/>
                          <a:latin typeface="Arial" panose="020B0604020202020204" pitchFamily="34" charset="0"/>
                        </a:rPr>
                        <a:t>8.</a:t>
                      </a:r>
                    </a:p>
                  </a:txBody>
                  <a:tcPr marL="9525" marR="9525" marT="9525" marB="0" anchor="ctr">
                    <a:lnL>
                      <a:noFill/>
                    </a:lnL>
                    <a:lnR>
                      <a:noFill/>
                    </a:lnR>
                    <a:lnT>
                      <a:noFill/>
                    </a:lnT>
                    <a:lnB>
                      <a:noFill/>
                    </a:lnB>
                    <a:solidFill>
                      <a:srgbClr val="CCFF99"/>
                    </a:solidFill>
                  </a:tcPr>
                </a:tc>
                <a:tc>
                  <a:txBody>
                    <a:bodyPr/>
                    <a:lstStyle/>
                    <a:p>
                      <a:pPr algn="l" fontAlgn="ctr"/>
                      <a:r>
                        <a:rPr lang="cs-CZ" sz="1000" b="1" i="0" u="none" strike="noStrike">
                          <a:solidFill>
                            <a:srgbClr val="000000"/>
                          </a:solidFill>
                          <a:effectLst/>
                          <a:latin typeface="Arial" panose="020B0604020202020204" pitchFamily="34" charset="0"/>
                        </a:rPr>
                        <a:t>TJ Sokol Mšené Lázně</a:t>
                      </a:r>
                    </a:p>
                  </a:txBody>
                  <a:tcPr marL="9525" marR="9525" marT="9525" marB="0" anchor="ctr">
                    <a:lnL>
                      <a:noFill/>
                    </a:lnL>
                    <a:lnR>
                      <a:noFill/>
                    </a:lnR>
                    <a:lnT>
                      <a:noFill/>
                    </a:lnT>
                    <a:lnB>
                      <a:noFill/>
                    </a:lnB>
                    <a:solidFill>
                      <a:srgbClr val="CCFF99"/>
                    </a:solidFill>
                  </a:tcPr>
                </a:tc>
                <a:tc>
                  <a:txBody>
                    <a:bodyPr/>
                    <a:lstStyle/>
                    <a:p>
                      <a:pPr algn="ctr" fontAlgn="ctr"/>
                      <a:r>
                        <a:rPr lang="cs-CZ" sz="10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CCFF99"/>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99"/>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99"/>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99"/>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99"/>
                    </a:solidFill>
                  </a:tcPr>
                </a:tc>
                <a:tc>
                  <a:txBody>
                    <a:bodyPr/>
                    <a:lstStyle/>
                    <a:p>
                      <a:pPr algn="ctr" fontAlgn="ctr"/>
                      <a:r>
                        <a:rPr lang="cs-CZ" sz="1000" b="1" i="0" u="none" strike="noStrike">
                          <a:solidFill>
                            <a:srgbClr val="000000"/>
                          </a:solidFill>
                          <a:effectLst/>
                          <a:latin typeface="Arial" panose="020B0604020202020204" pitchFamily="34" charset="0"/>
                        </a:rPr>
                        <a:t>7:20</a:t>
                      </a:r>
                    </a:p>
                  </a:txBody>
                  <a:tcPr marL="9525" marR="9525" marT="9525" marB="0" anchor="ctr">
                    <a:lnL>
                      <a:noFill/>
                    </a:lnL>
                    <a:lnR>
                      <a:noFill/>
                    </a:lnR>
                    <a:lnT>
                      <a:noFill/>
                    </a:lnT>
                    <a:lnB>
                      <a:noFill/>
                    </a:lnB>
                    <a:solidFill>
                      <a:srgbClr val="CCFF99"/>
                    </a:solidFill>
                  </a:tcPr>
                </a:tc>
                <a:tc>
                  <a:txBody>
                    <a:bodyPr/>
                    <a:lstStyle/>
                    <a:p>
                      <a:pPr algn="ctr" fontAlgn="ctr"/>
                      <a:r>
                        <a:rPr lang="cs-CZ" sz="10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CCFF99"/>
                    </a:solidFill>
                  </a:tcPr>
                </a:tc>
                <a:extLst>
                  <a:ext uri="{0D108BD9-81ED-4DB2-BD59-A6C34878D82A}">
                    <a16:rowId xmlns:a16="http://schemas.microsoft.com/office/drawing/2014/main" val="1065559799"/>
                  </a:ext>
                </a:extLst>
              </a:tr>
              <a:tr h="141137">
                <a:tc>
                  <a:txBody>
                    <a:bodyPr/>
                    <a:lstStyle/>
                    <a:p>
                      <a:pPr algn="ctr" fontAlgn="ctr"/>
                      <a:r>
                        <a:rPr lang="cs-CZ" sz="1000" b="1" i="0" u="none" strike="noStrike">
                          <a:solidFill>
                            <a:srgbClr val="000000"/>
                          </a:solidFill>
                          <a:effectLst/>
                          <a:latin typeface="Arial" panose="020B0604020202020204" pitchFamily="34" charset="0"/>
                        </a:rPr>
                        <a:t>9.</a:t>
                      </a:r>
                    </a:p>
                  </a:txBody>
                  <a:tcPr marL="9525" marR="9525" marT="9525" marB="0" anchor="ctr">
                    <a:lnL>
                      <a:noFill/>
                    </a:lnL>
                    <a:lnR>
                      <a:noFill/>
                    </a:lnR>
                    <a:lnT>
                      <a:noFill/>
                    </a:lnT>
                    <a:lnB>
                      <a:noFill/>
                    </a:lnB>
                    <a:solidFill>
                      <a:srgbClr val="CCFFFF"/>
                    </a:solidFill>
                  </a:tcPr>
                </a:tc>
                <a:tc>
                  <a:txBody>
                    <a:bodyPr/>
                    <a:lstStyle/>
                    <a:p>
                      <a:pPr algn="l" fontAlgn="ctr"/>
                      <a:r>
                        <a:rPr lang="cs-CZ" sz="1000" b="1" i="0" u="none" strike="noStrike">
                          <a:solidFill>
                            <a:srgbClr val="000000"/>
                          </a:solidFill>
                          <a:effectLst/>
                          <a:latin typeface="Arial" panose="020B0604020202020204" pitchFamily="34" charset="0"/>
                        </a:rPr>
                        <a:t>Sokol Velké Žernoseky</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12:13</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1653026357"/>
                  </a:ext>
                </a:extLst>
              </a:tr>
              <a:tr h="141137">
                <a:tc>
                  <a:txBody>
                    <a:bodyPr/>
                    <a:lstStyle/>
                    <a:p>
                      <a:pPr algn="ctr" fontAlgn="ctr"/>
                      <a:r>
                        <a:rPr lang="cs-CZ" sz="1000" b="1" i="0" u="none" strike="noStrike">
                          <a:solidFill>
                            <a:srgbClr val="000000"/>
                          </a:solidFill>
                          <a:effectLst/>
                          <a:latin typeface="Arial" panose="020B0604020202020204" pitchFamily="34" charset="0"/>
                        </a:rPr>
                        <a:t>10.</a:t>
                      </a:r>
                    </a:p>
                  </a:txBody>
                  <a:tcPr marL="9525" marR="9525" marT="9525" marB="0" anchor="ctr">
                    <a:lnL>
                      <a:noFill/>
                    </a:lnL>
                    <a:lnR>
                      <a:noFill/>
                    </a:lnR>
                    <a:lnT>
                      <a:noFill/>
                    </a:lnT>
                    <a:lnB>
                      <a:noFill/>
                    </a:lnB>
                    <a:solidFill>
                      <a:srgbClr val="CCFF99"/>
                    </a:solidFill>
                  </a:tcPr>
                </a:tc>
                <a:tc>
                  <a:txBody>
                    <a:bodyPr/>
                    <a:lstStyle/>
                    <a:p>
                      <a:pPr algn="l" fontAlgn="ctr"/>
                      <a:r>
                        <a:rPr lang="cs-CZ" sz="1000" b="1" i="0" u="none" strike="noStrike">
                          <a:solidFill>
                            <a:srgbClr val="000000"/>
                          </a:solidFill>
                          <a:effectLst/>
                          <a:latin typeface="Arial" panose="020B0604020202020204" pitchFamily="34" charset="0"/>
                        </a:rPr>
                        <a:t>Sulejovice/Vchynice SD</a:t>
                      </a:r>
                    </a:p>
                  </a:txBody>
                  <a:tcPr marL="9525" marR="9525" marT="9525" marB="0" anchor="ctr">
                    <a:lnL>
                      <a:noFill/>
                    </a:lnL>
                    <a:lnR>
                      <a:noFill/>
                    </a:lnR>
                    <a:lnT>
                      <a:noFill/>
                    </a:lnT>
                    <a:lnB>
                      <a:noFill/>
                    </a:lnB>
                    <a:solidFill>
                      <a:srgbClr val="CCFF99"/>
                    </a:solidFill>
                  </a:tcPr>
                </a:tc>
                <a:tc>
                  <a:txBody>
                    <a:bodyPr/>
                    <a:lstStyle/>
                    <a:p>
                      <a:pPr algn="ctr" fontAlgn="ctr"/>
                      <a:r>
                        <a:rPr lang="cs-CZ" sz="10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CCFF99"/>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99"/>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99"/>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99"/>
                    </a:solidFill>
                  </a:tcPr>
                </a:tc>
                <a:tc>
                  <a:txBody>
                    <a:bodyPr/>
                    <a:lstStyle/>
                    <a:p>
                      <a:pPr algn="ctr" fontAlgn="ctr"/>
                      <a:r>
                        <a:rPr lang="cs-CZ" sz="10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CCFF99"/>
                    </a:solidFill>
                  </a:tcPr>
                </a:tc>
                <a:tc>
                  <a:txBody>
                    <a:bodyPr/>
                    <a:lstStyle/>
                    <a:p>
                      <a:pPr algn="ctr" fontAlgn="ctr"/>
                      <a:r>
                        <a:rPr lang="cs-CZ" sz="1000" b="1" i="0" u="none" strike="noStrike">
                          <a:solidFill>
                            <a:srgbClr val="000000"/>
                          </a:solidFill>
                          <a:effectLst/>
                          <a:latin typeface="Arial" panose="020B0604020202020204" pitchFamily="34" charset="0"/>
                        </a:rPr>
                        <a:t>11:18</a:t>
                      </a:r>
                    </a:p>
                  </a:txBody>
                  <a:tcPr marL="9525" marR="9525" marT="9525" marB="0" anchor="ctr">
                    <a:lnL>
                      <a:noFill/>
                    </a:lnL>
                    <a:lnR>
                      <a:noFill/>
                    </a:lnR>
                    <a:lnT>
                      <a:noFill/>
                    </a:lnT>
                    <a:lnB>
                      <a:noFill/>
                    </a:lnB>
                    <a:solidFill>
                      <a:srgbClr val="CCFF99"/>
                    </a:solidFill>
                  </a:tcPr>
                </a:tc>
                <a:tc>
                  <a:txBody>
                    <a:bodyPr/>
                    <a:lstStyle/>
                    <a:p>
                      <a:pPr algn="ctr" fontAlgn="ctr"/>
                      <a:r>
                        <a:rPr lang="cs-CZ" sz="10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CCFF99"/>
                    </a:solidFill>
                  </a:tcPr>
                </a:tc>
                <a:extLst>
                  <a:ext uri="{0D108BD9-81ED-4DB2-BD59-A6C34878D82A}">
                    <a16:rowId xmlns:a16="http://schemas.microsoft.com/office/drawing/2014/main" val="4138460099"/>
                  </a:ext>
                </a:extLst>
              </a:tr>
              <a:tr h="141137">
                <a:tc>
                  <a:txBody>
                    <a:bodyPr/>
                    <a:lstStyle/>
                    <a:p>
                      <a:pPr algn="ctr" fontAlgn="ctr"/>
                      <a:r>
                        <a:rPr lang="cs-CZ" sz="1000" b="1" i="0" u="none" strike="noStrike">
                          <a:solidFill>
                            <a:srgbClr val="000000"/>
                          </a:solidFill>
                          <a:effectLst/>
                          <a:latin typeface="Arial" panose="020B0604020202020204" pitchFamily="34" charset="0"/>
                        </a:rPr>
                        <a:t>11.</a:t>
                      </a:r>
                    </a:p>
                  </a:txBody>
                  <a:tcPr marL="9525" marR="9525" marT="9525" marB="0" anchor="ctr">
                    <a:lnL>
                      <a:noFill/>
                    </a:lnL>
                    <a:lnR>
                      <a:noFill/>
                    </a:lnR>
                    <a:lnT>
                      <a:noFill/>
                    </a:lnT>
                    <a:lnB>
                      <a:noFill/>
                    </a:lnB>
                    <a:solidFill>
                      <a:srgbClr val="CCFFFF"/>
                    </a:solidFill>
                  </a:tcPr>
                </a:tc>
                <a:tc>
                  <a:txBody>
                    <a:bodyPr/>
                    <a:lstStyle/>
                    <a:p>
                      <a:pPr algn="l" fontAlgn="ctr"/>
                      <a:r>
                        <a:rPr lang="cs-CZ" sz="1000" b="1" i="0" u="none" strike="noStrike">
                          <a:solidFill>
                            <a:srgbClr val="000000"/>
                          </a:solidFill>
                          <a:effectLst/>
                          <a:latin typeface="Arial" panose="020B0604020202020204" pitchFamily="34" charset="0"/>
                        </a:rPr>
                        <a:t>FK SCHOELLER Křešice</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14:22</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277977146"/>
                  </a:ext>
                </a:extLst>
              </a:tr>
              <a:tr h="141137">
                <a:tc>
                  <a:txBody>
                    <a:bodyPr/>
                    <a:lstStyle/>
                    <a:p>
                      <a:pPr algn="ctr" fontAlgn="ctr"/>
                      <a:r>
                        <a:rPr lang="cs-CZ" sz="1000" b="1" i="0" u="none" strike="noStrike">
                          <a:solidFill>
                            <a:srgbClr val="000000"/>
                          </a:solidFill>
                          <a:effectLst/>
                          <a:latin typeface="Arial" panose="020B0604020202020204" pitchFamily="34" charset="0"/>
                        </a:rPr>
                        <a:t>12.</a:t>
                      </a:r>
                    </a:p>
                  </a:txBody>
                  <a:tcPr marL="9525" marR="9525" marT="9525" marB="0" anchor="ctr">
                    <a:lnL>
                      <a:noFill/>
                    </a:lnL>
                    <a:lnR>
                      <a:noFill/>
                    </a:lnR>
                    <a:lnT>
                      <a:noFill/>
                    </a:lnT>
                    <a:lnB>
                      <a:noFill/>
                    </a:lnB>
                    <a:solidFill>
                      <a:srgbClr val="CCFF99"/>
                    </a:solidFill>
                  </a:tcPr>
                </a:tc>
                <a:tc>
                  <a:txBody>
                    <a:bodyPr/>
                    <a:lstStyle/>
                    <a:p>
                      <a:pPr algn="l" fontAlgn="ctr"/>
                      <a:r>
                        <a:rPr lang="cs-CZ" sz="1000" b="1" i="0" u="none" strike="noStrike">
                          <a:solidFill>
                            <a:srgbClr val="000000"/>
                          </a:solidFill>
                          <a:effectLst/>
                          <a:latin typeface="Arial" panose="020B0604020202020204" pitchFamily="34" charset="0"/>
                        </a:rPr>
                        <a:t>TJ FC Dubany</a:t>
                      </a:r>
                    </a:p>
                  </a:txBody>
                  <a:tcPr marL="9525" marR="9525" marT="9525" marB="0" anchor="ctr">
                    <a:lnL>
                      <a:noFill/>
                    </a:lnL>
                    <a:lnR>
                      <a:noFill/>
                    </a:lnR>
                    <a:lnT>
                      <a:noFill/>
                    </a:lnT>
                    <a:lnB>
                      <a:noFill/>
                    </a:lnB>
                    <a:solidFill>
                      <a:srgbClr val="CCFF99"/>
                    </a:solidFill>
                  </a:tcPr>
                </a:tc>
                <a:tc>
                  <a:txBody>
                    <a:bodyPr/>
                    <a:lstStyle/>
                    <a:p>
                      <a:pPr algn="ctr" fontAlgn="ctr"/>
                      <a:r>
                        <a:rPr lang="cs-CZ" sz="10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CCFF99"/>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99"/>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99"/>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99"/>
                    </a:solidFill>
                  </a:tcPr>
                </a:tc>
                <a:tc>
                  <a:txBody>
                    <a:bodyPr/>
                    <a:lstStyle/>
                    <a:p>
                      <a:pPr algn="ctr" fontAlgn="ctr"/>
                      <a:r>
                        <a:rPr lang="cs-CZ" sz="10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CCFF99"/>
                    </a:solidFill>
                  </a:tcPr>
                </a:tc>
                <a:tc>
                  <a:txBody>
                    <a:bodyPr/>
                    <a:lstStyle/>
                    <a:p>
                      <a:pPr algn="ctr" fontAlgn="ctr"/>
                      <a:r>
                        <a:rPr lang="cs-CZ" sz="1000" b="1" i="0" u="none" strike="noStrike">
                          <a:solidFill>
                            <a:srgbClr val="000000"/>
                          </a:solidFill>
                          <a:effectLst/>
                          <a:latin typeface="Arial" panose="020B0604020202020204" pitchFamily="34" charset="0"/>
                        </a:rPr>
                        <a:t>6:14</a:t>
                      </a:r>
                    </a:p>
                  </a:txBody>
                  <a:tcPr marL="9525" marR="9525" marT="9525" marB="0" anchor="ctr">
                    <a:lnL>
                      <a:noFill/>
                    </a:lnL>
                    <a:lnR>
                      <a:noFill/>
                    </a:lnR>
                    <a:lnT>
                      <a:noFill/>
                    </a:lnT>
                    <a:lnB>
                      <a:noFill/>
                    </a:lnB>
                    <a:solidFill>
                      <a:srgbClr val="CCFF99"/>
                    </a:solidFill>
                  </a:tcPr>
                </a:tc>
                <a:tc>
                  <a:txBody>
                    <a:bodyPr/>
                    <a:lstStyle/>
                    <a:p>
                      <a:pPr algn="ctr" fontAlgn="ctr"/>
                      <a:r>
                        <a:rPr lang="cs-CZ" sz="10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CCFF99"/>
                    </a:solidFill>
                  </a:tcPr>
                </a:tc>
                <a:extLst>
                  <a:ext uri="{0D108BD9-81ED-4DB2-BD59-A6C34878D82A}">
                    <a16:rowId xmlns:a16="http://schemas.microsoft.com/office/drawing/2014/main" val="2940068365"/>
                  </a:ext>
                </a:extLst>
              </a:tr>
              <a:tr h="141137">
                <a:tc>
                  <a:txBody>
                    <a:bodyPr/>
                    <a:lstStyle/>
                    <a:p>
                      <a:pPr algn="ctr" fontAlgn="ctr"/>
                      <a:r>
                        <a:rPr lang="cs-CZ" sz="1000" b="1" i="0" u="none" strike="noStrike">
                          <a:solidFill>
                            <a:srgbClr val="000000"/>
                          </a:solidFill>
                          <a:effectLst/>
                          <a:latin typeface="Arial" panose="020B0604020202020204" pitchFamily="34" charset="0"/>
                        </a:rPr>
                        <a:t>13.</a:t>
                      </a:r>
                    </a:p>
                  </a:txBody>
                  <a:tcPr marL="9525" marR="9525" marT="9525" marB="0" anchor="ctr">
                    <a:lnL>
                      <a:noFill/>
                    </a:lnL>
                    <a:lnR>
                      <a:noFill/>
                    </a:lnR>
                    <a:lnT>
                      <a:noFill/>
                    </a:lnT>
                    <a:lnB>
                      <a:noFill/>
                    </a:lnB>
                    <a:solidFill>
                      <a:srgbClr val="CCFFFF"/>
                    </a:solidFill>
                  </a:tcPr>
                </a:tc>
                <a:tc>
                  <a:txBody>
                    <a:bodyPr/>
                    <a:lstStyle/>
                    <a:p>
                      <a:pPr algn="l" fontAlgn="ctr"/>
                      <a:r>
                        <a:rPr lang="cs-CZ" sz="1000" b="1" i="0" u="none" strike="noStrike">
                          <a:solidFill>
                            <a:srgbClr val="000000"/>
                          </a:solidFill>
                          <a:effectLst/>
                          <a:latin typeface="Arial" panose="020B0604020202020204" pitchFamily="34" charset="0"/>
                        </a:rPr>
                        <a:t>FK Travčice</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3:23</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2717192708"/>
                  </a:ext>
                </a:extLst>
              </a:tr>
              <a:tr h="141137">
                <a:tc>
                  <a:txBody>
                    <a:bodyPr/>
                    <a:lstStyle/>
                    <a:p>
                      <a:pPr algn="ctr" fontAlgn="ctr"/>
                      <a:r>
                        <a:rPr lang="cs-CZ" sz="1100" b="1" i="0" u="none" strike="noStrike">
                          <a:solidFill>
                            <a:srgbClr val="000000"/>
                          </a:solidFill>
                          <a:effectLst/>
                          <a:latin typeface="Arial" panose="020B0604020202020204" pitchFamily="34" charset="0"/>
                        </a:rPr>
                        <a:t>14.</a:t>
                      </a:r>
                    </a:p>
                  </a:txBody>
                  <a:tcPr marL="9525" marR="9525" marT="9525" marB="0" anchor="ctr">
                    <a:lnL>
                      <a:noFill/>
                    </a:lnL>
                    <a:lnR>
                      <a:noFill/>
                    </a:lnR>
                    <a:lnT>
                      <a:noFill/>
                    </a:lnT>
                    <a:lnB>
                      <a:noFill/>
                    </a:lnB>
                    <a:solidFill>
                      <a:srgbClr val="CCFF99"/>
                    </a:solidFill>
                  </a:tcPr>
                </a:tc>
                <a:tc>
                  <a:txBody>
                    <a:bodyPr/>
                    <a:lstStyle/>
                    <a:p>
                      <a:pPr algn="l" fontAlgn="ctr"/>
                      <a:r>
                        <a:rPr lang="cs-CZ" sz="900" b="1" i="0" u="none" strike="noStrike">
                          <a:solidFill>
                            <a:srgbClr val="000000"/>
                          </a:solidFill>
                          <a:effectLst/>
                          <a:latin typeface="Arial" panose="020B0604020202020204" pitchFamily="34" charset="0"/>
                        </a:rPr>
                        <a:t>T.J. Sokol Zahořany</a:t>
                      </a:r>
                    </a:p>
                  </a:txBody>
                  <a:tcPr marL="9525" marR="9525" marT="9525" marB="0" anchor="ctr">
                    <a:lnL>
                      <a:noFill/>
                    </a:lnL>
                    <a:lnR>
                      <a:noFill/>
                    </a:lnR>
                    <a:lnT>
                      <a:noFill/>
                    </a:lnT>
                    <a:lnB>
                      <a:noFill/>
                    </a:lnB>
                    <a:solidFill>
                      <a:srgbClr val="CCFF99"/>
                    </a:solidFill>
                  </a:tcPr>
                </a:tc>
                <a:tc>
                  <a:txBody>
                    <a:bodyPr/>
                    <a:lstStyle/>
                    <a:p>
                      <a:pPr algn="ctr" fontAlgn="ctr"/>
                      <a:r>
                        <a:rPr lang="cs-CZ" sz="9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CCFF99"/>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99"/>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99"/>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99"/>
                    </a:solidFill>
                  </a:tcPr>
                </a:tc>
                <a:tc>
                  <a:txBody>
                    <a:bodyPr/>
                    <a:lstStyle/>
                    <a:p>
                      <a:pPr algn="ctr" fontAlgn="ctr"/>
                      <a:r>
                        <a:rPr lang="cs-CZ" sz="9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CCFF99"/>
                    </a:solidFill>
                  </a:tcPr>
                </a:tc>
                <a:tc>
                  <a:txBody>
                    <a:bodyPr/>
                    <a:lstStyle/>
                    <a:p>
                      <a:pPr algn="ctr" fontAlgn="ctr"/>
                      <a:r>
                        <a:rPr lang="cs-CZ" sz="900" b="1" i="0" u="none" strike="noStrike">
                          <a:solidFill>
                            <a:srgbClr val="000000"/>
                          </a:solidFill>
                          <a:effectLst/>
                          <a:latin typeface="Arial" panose="020B0604020202020204" pitchFamily="34" charset="0"/>
                        </a:rPr>
                        <a:t>1:10</a:t>
                      </a:r>
                    </a:p>
                  </a:txBody>
                  <a:tcPr marL="9525" marR="9525" marT="9525" marB="0" anchor="ctr">
                    <a:lnL>
                      <a:noFill/>
                    </a:lnL>
                    <a:lnR>
                      <a:noFill/>
                    </a:lnR>
                    <a:lnT>
                      <a:noFill/>
                    </a:lnT>
                    <a:lnB>
                      <a:noFill/>
                    </a:lnB>
                    <a:solidFill>
                      <a:srgbClr val="CCFF99"/>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99"/>
                    </a:solidFill>
                  </a:tcPr>
                </a:tc>
                <a:extLst>
                  <a:ext uri="{0D108BD9-81ED-4DB2-BD59-A6C34878D82A}">
                    <a16:rowId xmlns:a16="http://schemas.microsoft.com/office/drawing/2014/main" val="3319891757"/>
                  </a:ext>
                </a:extLst>
              </a:tr>
              <a:tr h="141137">
                <a:tc>
                  <a:txBody>
                    <a:bodyPr/>
                    <a:lstStyle/>
                    <a:p>
                      <a:pPr algn="ctr" fontAlgn="ctr"/>
                      <a:r>
                        <a:rPr lang="cs-CZ" sz="900" b="1" i="0" u="none" strike="noStrike">
                          <a:solidFill>
                            <a:srgbClr val="000000"/>
                          </a:solidFill>
                          <a:effectLst/>
                          <a:latin typeface="Arial" panose="020B0604020202020204" pitchFamily="34" charset="0"/>
                        </a:rPr>
                        <a:t>15.</a:t>
                      </a:r>
                    </a:p>
                  </a:txBody>
                  <a:tcPr marL="9525" marR="9525" marT="9525" marB="0" anchor="ctr">
                    <a:lnL>
                      <a:noFill/>
                    </a:lnL>
                    <a:lnR>
                      <a:noFill/>
                    </a:lnR>
                    <a:lnT>
                      <a:noFill/>
                    </a:lnT>
                    <a:lnB>
                      <a:noFill/>
                    </a:lnB>
                    <a:solidFill>
                      <a:srgbClr val="CCFFFF"/>
                    </a:solidFill>
                  </a:tcPr>
                </a:tc>
                <a:tc>
                  <a:txBody>
                    <a:bodyPr/>
                    <a:lstStyle/>
                    <a:p>
                      <a:pPr algn="l" fontAlgn="ctr"/>
                      <a:r>
                        <a:rPr lang="cs-CZ" sz="900" b="1" i="0" u="none" strike="noStrike">
                          <a:solidFill>
                            <a:srgbClr val="000000"/>
                          </a:solidFill>
                          <a:effectLst/>
                          <a:latin typeface="Arial" panose="020B0604020202020204" pitchFamily="34" charset="0"/>
                        </a:rPr>
                        <a:t>TJ Lovečkovice</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1:43</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2686974066"/>
                  </a:ext>
                </a:extLst>
              </a:tr>
              <a:tr h="148193">
                <a:tc>
                  <a:txBody>
                    <a:bodyPr/>
                    <a:lstStyle/>
                    <a:p>
                      <a:pPr algn="ctr" fontAlgn="ctr"/>
                      <a:r>
                        <a:rPr lang="cs-CZ" sz="900" b="1" i="0" u="none" strike="noStrike">
                          <a:solidFill>
                            <a:srgbClr val="000000"/>
                          </a:solidFill>
                          <a:effectLst/>
                          <a:latin typeface="Arial" panose="020B0604020202020204" pitchFamily="34" charset="0"/>
                        </a:rPr>
                        <a:t>16.</a:t>
                      </a:r>
                    </a:p>
                  </a:txBody>
                  <a:tcPr marL="9525" marR="9525" marT="9525" marB="0" anchor="ctr">
                    <a:lnL>
                      <a:noFill/>
                    </a:lnL>
                    <a:lnR>
                      <a:noFill/>
                    </a:lnR>
                    <a:lnT>
                      <a:noFill/>
                    </a:lnT>
                    <a:lnB>
                      <a:noFill/>
                    </a:lnB>
                    <a:solidFill>
                      <a:srgbClr val="CCFF99"/>
                    </a:solidFill>
                  </a:tcPr>
                </a:tc>
                <a:tc>
                  <a:txBody>
                    <a:bodyPr/>
                    <a:lstStyle/>
                    <a:p>
                      <a:pPr algn="l" fontAlgn="ctr"/>
                      <a:r>
                        <a:rPr lang="cs-CZ" sz="900" b="1" i="0" u="none" strike="noStrike">
                          <a:solidFill>
                            <a:srgbClr val="000000"/>
                          </a:solidFill>
                          <a:effectLst/>
                          <a:latin typeface="Arial" panose="020B0604020202020204" pitchFamily="34" charset="0"/>
                        </a:rPr>
                        <a:t>SK Velemín</a:t>
                      </a:r>
                    </a:p>
                  </a:txBody>
                  <a:tcPr marL="9525" marR="9525" marT="9525" marB="0" anchor="ctr">
                    <a:lnL>
                      <a:noFill/>
                    </a:lnL>
                    <a:lnR>
                      <a:noFill/>
                    </a:lnR>
                    <a:lnT>
                      <a:noFill/>
                    </a:lnT>
                    <a:lnB>
                      <a:noFill/>
                    </a:lnB>
                    <a:solidFill>
                      <a:srgbClr val="CCFF99"/>
                    </a:solidFill>
                  </a:tcPr>
                </a:tc>
                <a:tc>
                  <a:txBody>
                    <a:bodyPr/>
                    <a:lstStyle/>
                    <a:p>
                      <a:pPr algn="ctr" fontAlgn="ctr"/>
                      <a:r>
                        <a:rPr lang="cs-CZ" sz="9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CCFF99"/>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99"/>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99"/>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99"/>
                    </a:solidFill>
                  </a:tcPr>
                </a:tc>
                <a:tc>
                  <a:txBody>
                    <a:bodyPr/>
                    <a:lstStyle/>
                    <a:p>
                      <a:pPr algn="ctr" fontAlgn="ctr"/>
                      <a:r>
                        <a:rPr lang="cs-CZ" sz="9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CCFF99"/>
                    </a:solidFill>
                  </a:tcPr>
                </a:tc>
                <a:tc>
                  <a:txBody>
                    <a:bodyPr/>
                    <a:lstStyle/>
                    <a:p>
                      <a:pPr algn="ctr" fontAlgn="ctr"/>
                      <a:r>
                        <a:rPr lang="cs-CZ" sz="900" b="1" i="0" u="none" strike="noStrike">
                          <a:solidFill>
                            <a:srgbClr val="000000"/>
                          </a:solidFill>
                          <a:effectLst/>
                          <a:latin typeface="Arial" panose="020B0604020202020204" pitchFamily="34" charset="0"/>
                        </a:rPr>
                        <a:t>3:54</a:t>
                      </a:r>
                    </a:p>
                  </a:txBody>
                  <a:tcPr marL="9525" marR="9525" marT="9525" marB="0" anchor="ctr">
                    <a:lnL>
                      <a:noFill/>
                    </a:lnL>
                    <a:lnR>
                      <a:noFill/>
                    </a:lnR>
                    <a:lnT>
                      <a:noFill/>
                    </a:lnT>
                    <a:lnB>
                      <a:noFill/>
                    </a:lnB>
                    <a:solidFill>
                      <a:srgbClr val="CCFF99"/>
                    </a:solidFill>
                  </a:tcPr>
                </a:tc>
                <a:tc>
                  <a:txBody>
                    <a:bodyPr/>
                    <a:lstStyle/>
                    <a:p>
                      <a:pPr algn="ctr" fontAlgn="ctr"/>
                      <a:r>
                        <a:rPr lang="cs-CZ" sz="900" b="1" i="0" u="none" strike="noStrike" dirty="0">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99"/>
                    </a:solidFill>
                  </a:tcPr>
                </a:tc>
                <a:extLst>
                  <a:ext uri="{0D108BD9-81ED-4DB2-BD59-A6C34878D82A}">
                    <a16:rowId xmlns:a16="http://schemas.microsoft.com/office/drawing/2014/main" val="3262657212"/>
                  </a:ext>
                </a:extLst>
              </a:tr>
            </a:tbl>
          </a:graphicData>
        </a:graphic>
      </p:graphicFrame>
    </p:spTree>
    <p:extLst>
      <p:ext uri="{BB962C8B-B14F-4D97-AF65-F5344CB8AC3E}">
        <p14:creationId xmlns:p14="http://schemas.microsoft.com/office/powerpoint/2010/main" val="245213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ovéPole 9"/>
          <p:cNvSpPr txBox="1"/>
          <p:nvPr/>
        </p:nvSpPr>
        <p:spPr>
          <a:xfrm>
            <a:off x="1944192" y="7004456"/>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26</a:t>
            </a:r>
          </a:p>
        </p:txBody>
      </p:sp>
      <p:sp>
        <p:nvSpPr>
          <p:cNvPr id="11" name="TextovéPole 10"/>
          <p:cNvSpPr txBox="1"/>
          <p:nvPr/>
        </p:nvSpPr>
        <p:spPr>
          <a:xfrm>
            <a:off x="7731618" y="6946031"/>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15</a:t>
            </a:r>
          </a:p>
        </p:txBody>
      </p:sp>
      <p:sp>
        <p:nvSpPr>
          <p:cNvPr id="2" name="Obdélník 1"/>
          <p:cNvSpPr/>
          <p:nvPr/>
        </p:nvSpPr>
        <p:spPr>
          <a:xfrm>
            <a:off x="5472584" y="379140"/>
            <a:ext cx="4680520" cy="6826484"/>
          </a:xfrm>
          <a:prstGeom prst="rect">
            <a:avLst/>
          </a:prstGeom>
        </p:spPr>
        <p:txBody>
          <a:bodyPr wrap="square" lIns="72000" tIns="36000" anchor="ctr">
            <a:spAutoFit/>
          </a:bodyPr>
          <a:lstStyle/>
          <a:p>
            <a:pPr lvl="0" algn="just">
              <a:lnSpc>
                <a:spcPct val="107000"/>
              </a:lnSpc>
              <a:spcAft>
                <a:spcPts val="800"/>
              </a:spcAft>
            </a:pP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vyrovnat Jakub Slavíček. Dostal se ale až do moc velkého střeleckého úhlu a trefil jen brankáře. Po změně stran se do první vážnější příležitosti dostal náš soupeř v podobě střely z 18 metrů, které chybělo půl metru k cíli. V 58. minutě ukázal hlavní rozhodčí na značku pokutového kopu. Předcházel tomu obranný zákrok Rudolfa </a:t>
            </a:r>
            <a:r>
              <a:rPr lang="cs-CZ" sz="1000" b="0" dirty="0" err="1">
                <a:solidFill>
                  <a:srgbClr val="000000"/>
                </a:solidFill>
                <a:latin typeface="Arial" panose="020B0604020202020204" pitchFamily="34" charset="0"/>
                <a:ea typeface="Calibri" panose="020F0502020204030204" pitchFamily="34" charset="0"/>
                <a:cs typeface="Arial" panose="020B0604020202020204" pitchFamily="34" charset="0"/>
              </a:rPr>
              <a:t>Slaničky</a:t>
            </a: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 který sáhl na záda Martina Psohlavce a ten šel k zemi. Pak vstal a šel kopat úspěšně penaltu na 2:0. Na akci hned o 2 minuty později bude dlouho smutně vzpomínat Jiří Vacek. Od Jakuba Slavíčka dostal přihrávku a ocitla se před ním prázdné branka. Míč mu ale sedl na nohu o něco později a byla z toho střela metr nad branku. Diváci se chytali za hlavu. Za další 2. minuty byl u zrodu naší další akce opět Jakub Slavíček  a tentokrát už z toho byla branka. Krásně narýsoval přihrávku na Jiří Vokouna a ten věděl co dál. 1:2. Naše hra ožila. Při další nadějné akci nás zastavil praporek asistenta rozhodčí, který mával postavení mimo hru, které zdaleka nebylo. Naděje ale i nadále žila. Bohužel ale její plamínek pohasl v 78. minutě. Ve středu hřiště byl zezadu okopáván Tomáš </a:t>
            </a:r>
            <a:r>
              <a:rPr lang="cs-CZ" sz="1000" b="0" dirty="0" err="1">
                <a:solidFill>
                  <a:srgbClr val="000000"/>
                </a:solidFill>
                <a:latin typeface="Arial" panose="020B0604020202020204" pitchFamily="34" charset="0"/>
                <a:ea typeface="Calibri" panose="020F0502020204030204" pitchFamily="34" charset="0"/>
                <a:cs typeface="Arial" panose="020B0604020202020204" pitchFamily="34" charset="0"/>
              </a:rPr>
              <a:t>Belák</a:t>
            </a: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 píšťalka hlavního arbitra Daniela Vokouna mlčela, vznikla tím výhoda pro soupeře a zastavoval ji nedovoleně Rudolf </a:t>
            </a:r>
            <a:r>
              <a:rPr lang="cs-CZ" sz="1000" b="0" dirty="0" err="1">
                <a:solidFill>
                  <a:srgbClr val="000000"/>
                </a:solidFill>
                <a:latin typeface="Arial" panose="020B0604020202020204" pitchFamily="34" charset="0"/>
                <a:ea typeface="Calibri" panose="020F0502020204030204" pitchFamily="34" charset="0"/>
                <a:cs typeface="Arial" panose="020B0604020202020204" pitchFamily="34" charset="0"/>
              </a:rPr>
              <a:t>Slanička</a:t>
            </a: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 Vyfasoval žlutou kartu,  a protože byla druhá, tak musel pod sprchy. O vyrovnání jsme se pokoušeli i v deseti, měli jsme výhodu několika volných přímých kopů, ale ty v dnešní den moc velkou výhodou nebyly.  V závěru ještě po zákroku na Víťu Kalu rozhodčí ve hře pokračovat a Ostrov získal možnost skórovat. V první minutě nastavení se k míči ještě dostal Adam Brůža v dobré pozici, ale i v tomto případě byly použity jiné váhy a pískal se faul. Pak už tu byl konec a s ním i čtvrtá porážka v řadě na našem kontě.      Zápas jsme si prohráli sami, nebyl to rozhodčí, ale bylo to naše mužstva, které se dopouštělo velkého množství nepřesných přihrávek, po kterých bylo před naší brankou hodně dusno. V prvním poločase jsme prakticky nevystřelili na branku soupeře. Teprve až ve 2. minutě nastavení mířil mezi 3 tyče Jakub Slavíček. Nezachytili jsme ani úvod 2. části a hosté šli z penalty do dvoubrankového vedení. Pak jsme ožili a Jiří Vokoun snížil na 1:2. Když jsme se nadechovali k závěrečnému tlaku, tak nás zastavilo vyloučení Rudolfa </a:t>
            </a:r>
            <a:r>
              <a:rPr lang="cs-CZ" sz="1000" b="0" dirty="0" err="1">
                <a:solidFill>
                  <a:srgbClr val="000000"/>
                </a:solidFill>
                <a:latin typeface="Arial" panose="020B0604020202020204" pitchFamily="34" charset="0"/>
                <a:ea typeface="Calibri" panose="020F0502020204030204" pitchFamily="34" charset="0"/>
                <a:cs typeface="Arial" panose="020B0604020202020204" pitchFamily="34" charset="0"/>
              </a:rPr>
              <a:t>Slanička</a:t>
            </a: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 Šancí jsme si vypracovali za celých 90 minut minimum. </a:t>
            </a:r>
          </a:p>
          <a:p>
            <a:pPr lvl="0" algn="just">
              <a:lnSpc>
                <a:spcPct val="107000"/>
              </a:lnSpc>
              <a:spcAft>
                <a:spcPts val="800"/>
              </a:spcAft>
            </a:pPr>
            <a:r>
              <a:rPr lang="cs-CZ" sz="1000" b="0" u="sng" dirty="0">
                <a:solidFill>
                  <a:srgbClr val="000000"/>
                </a:solidFill>
                <a:latin typeface="Arial" panose="020B0604020202020204" pitchFamily="34" charset="0"/>
                <a:ea typeface="Calibri" panose="020F0502020204030204" pitchFamily="34" charset="0"/>
                <a:cs typeface="Arial" panose="020B0604020202020204" pitchFamily="34" charset="0"/>
              </a:rPr>
              <a:t>Branky:</a:t>
            </a: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cs-CZ" sz="1000" b="0" dirty="0" err="1">
                <a:solidFill>
                  <a:srgbClr val="000000"/>
                </a:solidFill>
                <a:latin typeface="Arial" panose="020B0604020202020204" pitchFamily="34" charset="0"/>
                <a:ea typeface="Calibri" panose="020F0502020204030204" pitchFamily="34" charset="0"/>
                <a:cs typeface="Arial" panose="020B0604020202020204" pitchFamily="34" charset="0"/>
              </a:rPr>
              <a:t>J.Vokoun</a:t>
            </a: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 1</a:t>
            </a:r>
          </a:p>
          <a:p>
            <a:pPr lvl="0" algn="just">
              <a:lnSpc>
                <a:spcPct val="107000"/>
              </a:lnSpc>
              <a:spcAft>
                <a:spcPts val="800"/>
              </a:spcAft>
            </a:pPr>
            <a:r>
              <a:rPr lang="cs-CZ" sz="1000" b="0" u="sng" dirty="0">
                <a:solidFill>
                  <a:srgbClr val="000000"/>
                </a:solidFill>
                <a:latin typeface="Arial" panose="020B0604020202020204" pitchFamily="34" charset="0"/>
                <a:ea typeface="Calibri" panose="020F0502020204030204" pitchFamily="34" charset="0"/>
                <a:cs typeface="Arial" panose="020B0604020202020204" pitchFamily="34" charset="0"/>
              </a:rPr>
              <a:t>Sestava:</a:t>
            </a: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cs-CZ" sz="1000" b="0" dirty="0" err="1">
                <a:solidFill>
                  <a:srgbClr val="000000"/>
                </a:solidFill>
                <a:latin typeface="Arial" panose="020B0604020202020204" pitchFamily="34" charset="0"/>
                <a:ea typeface="Calibri" panose="020F0502020204030204" pitchFamily="34" charset="0"/>
                <a:cs typeface="Arial" panose="020B0604020202020204" pitchFamily="34" charset="0"/>
              </a:rPr>
              <a:t>T.Kysela</a:t>
            </a: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(78. </a:t>
            </a:r>
            <a:r>
              <a:rPr lang="cs-CZ" sz="1000" b="0" dirty="0" err="1">
                <a:solidFill>
                  <a:srgbClr val="000000"/>
                </a:solidFill>
                <a:latin typeface="Arial" panose="020B0604020202020204" pitchFamily="34" charset="0"/>
                <a:ea typeface="Calibri" panose="020F0502020204030204" pitchFamily="34" charset="0"/>
                <a:cs typeface="Arial" panose="020B0604020202020204" pitchFamily="34" charset="0"/>
              </a:rPr>
              <a:t>M.Jelínek</a:t>
            </a: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a:t>
            </a:r>
            <a:r>
              <a:rPr lang="cs-CZ" sz="1000" b="0" dirty="0" err="1">
                <a:solidFill>
                  <a:srgbClr val="000000"/>
                </a:solidFill>
                <a:latin typeface="Arial" panose="020B0604020202020204" pitchFamily="34" charset="0"/>
                <a:ea typeface="Calibri" panose="020F0502020204030204" pitchFamily="34" charset="0"/>
                <a:cs typeface="Arial" panose="020B0604020202020204" pitchFamily="34" charset="0"/>
              </a:rPr>
              <a:t>V.Kala</a:t>
            </a: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cs-CZ" sz="1000" b="0" dirty="0" err="1">
                <a:solidFill>
                  <a:srgbClr val="000000"/>
                </a:solidFill>
                <a:latin typeface="Arial" panose="020B0604020202020204" pitchFamily="34" charset="0"/>
                <a:ea typeface="Calibri" panose="020F0502020204030204" pitchFamily="34" charset="0"/>
                <a:cs typeface="Arial" panose="020B0604020202020204" pitchFamily="34" charset="0"/>
              </a:rPr>
              <a:t>J.Ransdorf</a:t>
            </a: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cs-CZ" sz="1000" b="0" dirty="0" err="1">
                <a:solidFill>
                  <a:srgbClr val="000000"/>
                </a:solidFill>
                <a:latin typeface="Arial" panose="020B0604020202020204" pitchFamily="34" charset="0"/>
                <a:ea typeface="Calibri" panose="020F0502020204030204" pitchFamily="34" charset="0"/>
                <a:cs typeface="Arial" panose="020B0604020202020204" pitchFamily="34" charset="0"/>
              </a:rPr>
              <a:t>R.Slanička</a:t>
            </a: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cs-CZ" sz="1000" b="0" dirty="0" err="1">
                <a:solidFill>
                  <a:srgbClr val="000000"/>
                </a:solidFill>
                <a:latin typeface="Arial" panose="020B0604020202020204" pitchFamily="34" charset="0"/>
                <a:ea typeface="Calibri" panose="020F0502020204030204" pitchFamily="34" charset="0"/>
                <a:cs typeface="Arial" panose="020B0604020202020204" pitchFamily="34" charset="0"/>
              </a:rPr>
              <a:t>J.Vacek</a:t>
            </a: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a:t>
            </a:r>
          </a:p>
          <a:p>
            <a:pPr lvl="0">
              <a:lnSpc>
                <a:spcPct val="107000"/>
              </a:lnSpc>
              <a:spcAft>
                <a:spcPts val="0"/>
              </a:spcAft>
            </a:pP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cs-CZ" sz="1000" b="0" dirty="0" err="1">
                <a:solidFill>
                  <a:srgbClr val="000000"/>
                </a:solidFill>
                <a:latin typeface="Arial" panose="020B0604020202020204" pitchFamily="34" charset="0"/>
                <a:ea typeface="Calibri" panose="020F0502020204030204" pitchFamily="34" charset="0"/>
                <a:cs typeface="Arial" panose="020B0604020202020204" pitchFamily="34" charset="0"/>
              </a:rPr>
              <a:t>T.Belák</a:t>
            </a: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(80.F.Podhorský), </a:t>
            </a:r>
            <a:r>
              <a:rPr lang="cs-CZ" sz="1000" b="0" dirty="0" err="1">
                <a:solidFill>
                  <a:srgbClr val="000000"/>
                </a:solidFill>
                <a:latin typeface="Arial" panose="020B0604020202020204" pitchFamily="34" charset="0"/>
                <a:ea typeface="Calibri" panose="020F0502020204030204" pitchFamily="34" charset="0"/>
                <a:cs typeface="Arial" panose="020B0604020202020204" pitchFamily="34" charset="0"/>
              </a:rPr>
              <a:t>J.Neuman</a:t>
            </a: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cs-CZ" sz="1000" b="0" dirty="0" err="1">
                <a:solidFill>
                  <a:srgbClr val="000000"/>
                </a:solidFill>
                <a:latin typeface="Arial" panose="020B0604020202020204" pitchFamily="34" charset="0"/>
                <a:ea typeface="Calibri" panose="020F0502020204030204" pitchFamily="34" charset="0"/>
                <a:cs typeface="Arial" panose="020B0604020202020204" pitchFamily="34" charset="0"/>
              </a:rPr>
              <a:t>J.Vokoun</a:t>
            </a: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cs-CZ" sz="1000" b="0" dirty="0" err="1">
                <a:solidFill>
                  <a:srgbClr val="000000"/>
                </a:solidFill>
                <a:latin typeface="Arial" panose="020B0604020202020204" pitchFamily="34" charset="0"/>
                <a:ea typeface="Calibri" panose="020F0502020204030204" pitchFamily="34" charset="0"/>
                <a:cs typeface="Arial" panose="020B0604020202020204" pitchFamily="34" charset="0"/>
              </a:rPr>
              <a:t>J.Prieložný</a:t>
            </a: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      </a:t>
            </a:r>
          </a:p>
          <a:p>
            <a:pPr lvl="0">
              <a:lnSpc>
                <a:spcPct val="107000"/>
              </a:lnSpc>
              <a:spcAft>
                <a:spcPts val="0"/>
              </a:spcAft>
            </a:pP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cs-CZ" sz="1000" b="0" dirty="0" err="1">
                <a:solidFill>
                  <a:srgbClr val="000000"/>
                </a:solidFill>
                <a:latin typeface="Arial" panose="020B0604020202020204" pitchFamily="34" charset="0"/>
                <a:ea typeface="Calibri" panose="020F0502020204030204" pitchFamily="34" charset="0"/>
                <a:cs typeface="Arial" panose="020B0604020202020204" pitchFamily="34" charset="0"/>
              </a:rPr>
              <a:t>J.Slavíček</a:t>
            </a: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cs-CZ" sz="1000" b="0" dirty="0" err="1">
                <a:solidFill>
                  <a:srgbClr val="000000"/>
                </a:solidFill>
                <a:latin typeface="Arial" panose="020B0604020202020204" pitchFamily="34" charset="0"/>
                <a:ea typeface="Calibri" panose="020F0502020204030204" pitchFamily="34" charset="0"/>
                <a:cs typeface="Arial" panose="020B0604020202020204" pitchFamily="34" charset="0"/>
              </a:rPr>
              <a:t>D.Brandejs</a:t>
            </a: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(46.A.Brůža)</a:t>
            </a:r>
          </a:p>
          <a:p>
            <a:pPr lvl="0">
              <a:lnSpc>
                <a:spcPct val="107000"/>
              </a:lnSpc>
              <a:spcAft>
                <a:spcPts val="0"/>
              </a:spcAft>
            </a:pPr>
            <a:r>
              <a:rPr lang="cs-CZ" sz="1000" b="0" u="sng" dirty="0">
                <a:solidFill>
                  <a:srgbClr val="000000"/>
                </a:solidFill>
                <a:latin typeface="Arial" panose="020B0604020202020204" pitchFamily="34" charset="0"/>
                <a:ea typeface="Calibri" panose="020F0502020204030204" pitchFamily="34" charset="0"/>
                <a:cs typeface="Arial" panose="020B0604020202020204" pitchFamily="34" charset="0"/>
              </a:rPr>
              <a:t>Připraveni:</a:t>
            </a: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cs-CZ" sz="1000" b="0" dirty="0" err="1">
                <a:solidFill>
                  <a:srgbClr val="000000"/>
                </a:solidFill>
                <a:latin typeface="Arial" panose="020B0604020202020204" pitchFamily="34" charset="0"/>
                <a:ea typeface="Calibri" panose="020F0502020204030204" pitchFamily="34" charset="0"/>
                <a:cs typeface="Arial" panose="020B0604020202020204" pitchFamily="34" charset="0"/>
              </a:rPr>
              <a:t>R.Feko</a:t>
            </a: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cs-CZ" sz="1000" b="0" dirty="0" err="1">
                <a:solidFill>
                  <a:srgbClr val="000000"/>
                </a:solidFill>
                <a:latin typeface="Arial" panose="020B0604020202020204" pitchFamily="34" charset="0"/>
                <a:ea typeface="Calibri" panose="020F0502020204030204" pitchFamily="34" charset="0"/>
                <a:cs typeface="Arial" panose="020B0604020202020204" pitchFamily="34" charset="0"/>
              </a:rPr>
              <a:t>K.Horváth</a:t>
            </a:r>
            <a:endPar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lvl="0">
              <a:lnSpc>
                <a:spcPct val="107000"/>
              </a:lnSpc>
              <a:spcAft>
                <a:spcPts val="0"/>
              </a:spcAft>
            </a:pPr>
            <a:r>
              <a:rPr lang="cs-CZ" sz="1000" b="0" u="sng" dirty="0">
                <a:solidFill>
                  <a:srgbClr val="000000"/>
                </a:solidFill>
                <a:latin typeface="Arial" panose="020B0604020202020204" pitchFamily="34" charset="0"/>
                <a:ea typeface="Calibri" panose="020F0502020204030204" pitchFamily="34" charset="0"/>
                <a:cs typeface="Arial" panose="020B0604020202020204" pitchFamily="34" charset="0"/>
              </a:rPr>
              <a:t>Trenér:</a:t>
            </a: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cs-CZ" sz="1000" b="0" dirty="0" err="1">
                <a:solidFill>
                  <a:srgbClr val="000000"/>
                </a:solidFill>
                <a:latin typeface="Arial" panose="020B0604020202020204" pitchFamily="34" charset="0"/>
                <a:ea typeface="Calibri" panose="020F0502020204030204" pitchFamily="34" charset="0"/>
                <a:cs typeface="Arial" panose="020B0604020202020204" pitchFamily="34" charset="0"/>
              </a:rPr>
              <a:t>J.Ransdorf</a:t>
            </a: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cs-CZ" sz="1000" b="0" dirty="0" err="1">
                <a:solidFill>
                  <a:srgbClr val="000000"/>
                </a:solidFill>
                <a:latin typeface="Arial" panose="020B0604020202020204" pitchFamily="34" charset="0"/>
                <a:ea typeface="Calibri" panose="020F0502020204030204" pitchFamily="34" charset="0"/>
                <a:cs typeface="Arial" panose="020B0604020202020204" pitchFamily="34" charset="0"/>
              </a:rPr>
              <a:t>P.Hoznédl</a:t>
            </a: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cs-CZ" sz="1000" b="0" u="sng" dirty="0">
                <a:solidFill>
                  <a:srgbClr val="000000"/>
                </a:solidFill>
                <a:latin typeface="Arial" panose="020B0604020202020204" pitchFamily="34" charset="0"/>
                <a:ea typeface="Calibri" panose="020F0502020204030204" pitchFamily="34" charset="0"/>
                <a:cs typeface="Arial" panose="020B0604020202020204" pitchFamily="34" charset="0"/>
              </a:rPr>
              <a:t>Vedoucí:</a:t>
            </a:r>
            <a:r>
              <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cs-CZ" sz="1000" b="0" dirty="0" err="1">
                <a:solidFill>
                  <a:srgbClr val="000000"/>
                </a:solidFill>
                <a:latin typeface="Arial" panose="020B0604020202020204" pitchFamily="34" charset="0"/>
                <a:ea typeface="Calibri" panose="020F0502020204030204" pitchFamily="34" charset="0"/>
                <a:cs typeface="Arial" panose="020B0604020202020204" pitchFamily="34" charset="0"/>
              </a:rPr>
              <a:t>V.Frey</a:t>
            </a:r>
            <a:endPar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cs-CZ" sz="1000" b="0" u="sng" dirty="0">
                <a:latin typeface="Arial" panose="020B0604020202020204" pitchFamily="34" charset="0"/>
                <a:cs typeface="Arial" panose="020B0604020202020204" pitchFamily="34" charset="0"/>
              </a:rPr>
              <a:t>Rozhodčí:</a:t>
            </a:r>
            <a:r>
              <a:rPr lang="cs-CZ" sz="1000" b="0" dirty="0">
                <a:latin typeface="Arial" panose="020B0604020202020204" pitchFamily="34" charset="0"/>
                <a:cs typeface="Arial" panose="020B0604020202020204" pitchFamily="34" charset="0"/>
              </a:rPr>
              <a:t> </a:t>
            </a:r>
            <a:r>
              <a:rPr lang="cs-CZ" sz="1000" b="0" dirty="0" err="1">
                <a:latin typeface="Arial" panose="020B0604020202020204" pitchFamily="34" charset="0"/>
                <a:cs typeface="Arial" panose="020B0604020202020204" pitchFamily="34" charset="0"/>
              </a:rPr>
              <a:t>D.Vokoun-D.Lafek</a:t>
            </a:r>
            <a:r>
              <a:rPr lang="cs-CZ" sz="1000" b="0" dirty="0">
                <a:latin typeface="Arial" panose="020B0604020202020204" pitchFamily="34" charset="0"/>
                <a:cs typeface="Arial" panose="020B0604020202020204" pitchFamily="34" charset="0"/>
              </a:rPr>
              <a:t>, </a:t>
            </a:r>
            <a:r>
              <a:rPr lang="cs-CZ" sz="1000" b="0" dirty="0" err="1">
                <a:latin typeface="Arial" panose="020B0604020202020204" pitchFamily="34" charset="0"/>
                <a:cs typeface="Arial" panose="020B0604020202020204" pitchFamily="34" charset="0"/>
              </a:rPr>
              <a:t>D.Žáková</a:t>
            </a:r>
            <a:r>
              <a:rPr lang="cs-CZ" sz="1000" b="0" dirty="0">
                <a:latin typeface="Arial" panose="020B0604020202020204" pitchFamily="34" charset="0"/>
                <a:cs typeface="Arial" panose="020B0604020202020204" pitchFamily="34" charset="0"/>
              </a:rPr>
              <a:t>  </a:t>
            </a:r>
            <a:r>
              <a:rPr lang="cs-CZ" sz="1000" b="0" u="sng" dirty="0" err="1">
                <a:latin typeface="Arial" panose="020B0604020202020204" pitchFamily="34" charset="0"/>
                <a:cs typeface="Arial" panose="020B0604020202020204" pitchFamily="34" charset="0"/>
              </a:rPr>
              <a:t>Delegát:</a:t>
            </a:r>
            <a:r>
              <a:rPr lang="cs-CZ" sz="1000" b="0" dirty="0" err="1">
                <a:latin typeface="Arial" panose="020B0604020202020204" pitchFamily="34" charset="0"/>
                <a:cs typeface="Arial" panose="020B0604020202020204" pitchFamily="34" charset="0"/>
              </a:rPr>
              <a:t>M.Dobšík</a:t>
            </a:r>
            <a:endParaRPr lang="cs-CZ" sz="1000" b="0" dirty="0">
              <a:latin typeface="Arial" panose="020B0604020202020204" pitchFamily="34" charset="0"/>
              <a:cs typeface="Arial" panose="020B0604020202020204" pitchFamily="34" charset="0"/>
            </a:endParaRPr>
          </a:p>
          <a:p>
            <a:pPr lvl="0">
              <a:lnSpc>
                <a:spcPct val="107000"/>
              </a:lnSpc>
              <a:spcAft>
                <a:spcPts val="0"/>
              </a:spcAft>
            </a:pPr>
            <a:endParaRPr lang="cs-CZ" sz="1000" b="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3" name="TextovéPole 2"/>
          <p:cNvSpPr txBox="1"/>
          <p:nvPr/>
        </p:nvSpPr>
        <p:spPr>
          <a:xfrm>
            <a:off x="5472584" y="91108"/>
            <a:ext cx="4680520" cy="253916"/>
          </a:xfrm>
          <a:prstGeom prst="rect">
            <a:avLst/>
          </a:prstGeom>
          <a:solidFill>
            <a:schemeClr val="bg2">
              <a:lumMod val="60000"/>
              <a:lumOff val="40000"/>
            </a:schemeClr>
          </a:solidFill>
          <a:effectLst>
            <a:glow rad="101600">
              <a:srgbClr val="FFFF66">
                <a:alpha val="40000"/>
              </a:srgbClr>
            </a:glow>
            <a:softEdge rad="0"/>
          </a:effectLst>
        </p:spPr>
        <p:txBody>
          <a:bodyPr wrap="square" rtlCol="0">
            <a:spAutoFit/>
          </a:bodyPr>
          <a:lstStyle/>
          <a:p>
            <a:pPr algn="ctr"/>
            <a:r>
              <a:rPr lang="cs-CZ" sz="1050" dirty="0">
                <a:latin typeface="Arial Black" panose="020B0A04020102020204" pitchFamily="34" charset="0"/>
              </a:rPr>
              <a:t>Pokračování SK Štětí – FK Ostrov 31.8.2019   1:2</a:t>
            </a:r>
          </a:p>
        </p:txBody>
      </p:sp>
      <p:sp>
        <p:nvSpPr>
          <p:cNvPr id="15" name="Obdélník 14">
            <a:extLst>
              <a:ext uri="{FF2B5EF4-FFF2-40B4-BE49-F238E27FC236}">
                <a16:creationId xmlns:a16="http://schemas.microsoft.com/office/drawing/2014/main" id="{7EC5C4B3-3F7B-4C05-9BB2-B9045A7A85BB}"/>
              </a:ext>
            </a:extLst>
          </p:cNvPr>
          <p:cNvSpPr/>
          <p:nvPr/>
        </p:nvSpPr>
        <p:spPr>
          <a:xfrm>
            <a:off x="190114" y="1579679"/>
            <a:ext cx="4581317" cy="4954241"/>
          </a:xfrm>
          <a:prstGeom prst="rect">
            <a:avLst/>
          </a:prstGeom>
        </p:spPr>
        <p:txBody>
          <a:bodyPr wrap="square">
            <a:spAutoFit/>
          </a:bodyPr>
          <a:lstStyle/>
          <a:p>
            <a:pPr algn="ctr">
              <a:lnSpc>
                <a:spcPct val="107000"/>
              </a:lnSpc>
              <a:spcAft>
                <a:spcPts val="0"/>
              </a:spcAft>
            </a:pPr>
            <a:r>
              <a:rPr lang="cs-CZ" sz="1800" dirty="0">
                <a:solidFill>
                  <a:srgbClr val="000000"/>
                </a:solidFill>
                <a:latin typeface="Arial Black" panose="020B0A04020102020204" pitchFamily="34" charset="0"/>
                <a:ea typeface="Times New Roman" panose="02020603050405020304" pitchFamily="18" charset="0"/>
                <a:cs typeface="Arial" panose="020B0604020202020204" pitchFamily="34" charset="0"/>
              </a:rPr>
              <a:t>TJ FC Dubany – SK Štětí</a:t>
            </a:r>
            <a:endParaRPr lang="cs-CZ" sz="11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cs-CZ" sz="1800" dirty="0">
                <a:solidFill>
                  <a:srgbClr val="000000"/>
                </a:solidFill>
                <a:latin typeface="Arial Black" panose="020B0A04020102020204" pitchFamily="34" charset="0"/>
                <a:ea typeface="Times New Roman" panose="02020603050405020304" pitchFamily="18" charset="0"/>
                <a:cs typeface="Arial" panose="020B0604020202020204" pitchFamily="34" charset="0"/>
              </a:rPr>
              <a:t>1:9(1:5)   31.8.2019   2.kolo</a:t>
            </a:r>
            <a:endParaRPr lang="cs-CZ"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cs-CZ" sz="1000" b="0" dirty="0">
                <a:solidFill>
                  <a:srgbClr val="000000"/>
                </a:solidFill>
                <a:latin typeface="Arial" panose="020B0604020202020204" pitchFamily="34" charset="0"/>
                <a:ea typeface="Times New Roman" panose="02020603050405020304" pitchFamily="18" charset="0"/>
                <a:cs typeface="Arial" panose="020B0604020202020204" pitchFamily="34" charset="0"/>
              </a:rPr>
              <a:t>Zápasu v Dubanech v obci nedaleko Libochovic jsme se nemohli dočkat a všichni se něj moc těšili. Od prvních minut jsme diktovali tempo hry a čekalo se, kdy padne první branka. Dlouho se nám to ale nedařilo. Kombinace vázla, i díky ne zrovna kvalitnímu terénu, a první radostný moment přišel až ve 21. minutě, kdy se po hezké kombinační akci prosadil Lukáš </a:t>
            </a:r>
            <a:r>
              <a:rPr lang="cs-CZ" sz="1000" b="0" dirty="0" err="1">
                <a:solidFill>
                  <a:srgbClr val="000000"/>
                </a:solidFill>
                <a:latin typeface="Arial" panose="020B0604020202020204" pitchFamily="34" charset="0"/>
                <a:ea typeface="Times New Roman" panose="02020603050405020304" pitchFamily="18" charset="0"/>
                <a:cs typeface="Arial" panose="020B0604020202020204" pitchFamily="34" charset="0"/>
              </a:rPr>
              <a:t>Širochman</a:t>
            </a:r>
            <a:r>
              <a:rPr lang="cs-CZ" sz="1000" b="0" dirty="0">
                <a:solidFill>
                  <a:srgbClr val="000000"/>
                </a:solidFill>
                <a:latin typeface="Arial" panose="020B0604020202020204" pitchFamily="34" charset="0"/>
                <a:ea typeface="Times New Roman" panose="02020603050405020304" pitchFamily="18" charset="0"/>
                <a:cs typeface="Arial" panose="020B0604020202020204" pitchFamily="34" charset="0"/>
              </a:rPr>
              <a:t>. Na 2:0 zvýšil Michal </a:t>
            </a:r>
            <a:r>
              <a:rPr lang="cs-CZ" sz="1000" b="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Miga</a:t>
            </a:r>
            <a:r>
              <a:rPr lang="cs-CZ" sz="1000" b="0" dirty="0">
                <a:solidFill>
                  <a:srgbClr val="000000"/>
                </a:solidFill>
                <a:latin typeface="Arial" panose="020B0604020202020204" pitchFamily="34" charset="0"/>
                <a:ea typeface="Times New Roman" panose="02020603050405020304" pitchFamily="18" charset="0"/>
                <a:cs typeface="Arial" panose="020B0604020202020204" pitchFamily="34" charset="0"/>
              </a:rPr>
              <a:t>. Ve 26. minutě naše obrana až příliš lehkovážně přistoupila k bránění a nakonec ve vlastním pokutovém území faulovala. Dubany z penalty snížily na 1:2. Naštěstí hned o minutu později zvýšil na 3:1 Michal </a:t>
            </a:r>
            <a:r>
              <a:rPr lang="cs-CZ" sz="1000" b="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Miga</a:t>
            </a:r>
            <a:r>
              <a:rPr lang="cs-CZ" sz="1000" b="0" dirty="0">
                <a:solidFill>
                  <a:srgbClr val="000000"/>
                </a:solidFill>
                <a:latin typeface="Arial" panose="020B0604020202020204" pitchFamily="34" charset="0"/>
                <a:ea typeface="Times New Roman" panose="02020603050405020304" pitchFamily="18" charset="0"/>
                <a:cs typeface="Arial" panose="020B0604020202020204" pitchFamily="34" charset="0"/>
              </a:rPr>
              <a:t>. Závěr prvního poločasu se nesl ve znamení další střelecké aktivity hostujícího týmu. Nejprve se z volného přímého kopu krásně trefil na 4:1 Daniel Hromy a konečný účet první půle uzavřel gólem na 5:1 Lukáš </a:t>
            </a:r>
            <a:r>
              <a:rPr lang="cs-CZ" sz="1000" b="0" dirty="0" err="1">
                <a:solidFill>
                  <a:srgbClr val="000000"/>
                </a:solidFill>
                <a:latin typeface="Arial" panose="020B0604020202020204" pitchFamily="34" charset="0"/>
                <a:ea typeface="Times New Roman" panose="02020603050405020304" pitchFamily="18" charset="0"/>
                <a:cs typeface="Arial" panose="020B0604020202020204" pitchFamily="34" charset="0"/>
              </a:rPr>
              <a:t>Širochman</a:t>
            </a:r>
            <a:r>
              <a:rPr lang="cs-CZ" sz="1000" b="0" dirty="0">
                <a:solidFill>
                  <a:srgbClr val="000000"/>
                </a:solidFill>
                <a:latin typeface="Arial" panose="020B0604020202020204" pitchFamily="34" charset="0"/>
                <a:ea typeface="Times New Roman" panose="02020603050405020304" pitchFamily="18" charset="0"/>
                <a:cs typeface="Arial" panose="020B0604020202020204" pitchFamily="34" charset="0"/>
              </a:rPr>
              <a:t>. Ani po změně stran se obraz hry moc nezměnil a míče ze své sítě tahal náš soupeř. Ve 45. minutě z pokutového kopu upravil Vojtěch Budka na 6:1. V 55. minutě nejprve Daniel Hromy 7:1, aby o minutu později zvýšil už na 8:1 Roman Chromý. Tečku na 9:1 za vydařeným utkáním udělal Daniel Hromy a završil tak i svůj hattrick. </a:t>
            </a:r>
            <a:endParaRPr lang="cs-CZ" sz="1000" b="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cs-CZ" sz="1000" b="0" u="sng" dirty="0">
                <a:solidFill>
                  <a:srgbClr val="000000"/>
                </a:solidFill>
                <a:latin typeface="Arial" panose="020B0604020202020204" pitchFamily="34" charset="0"/>
                <a:ea typeface="Times New Roman" panose="02020603050405020304" pitchFamily="18" charset="0"/>
                <a:cs typeface="Arial" panose="020B0604020202020204" pitchFamily="34" charset="0"/>
              </a:rPr>
              <a:t>Miloslav Hromy trenér  SK Štětí:</a:t>
            </a:r>
            <a:endParaRPr lang="cs-CZ" sz="1000" b="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cs-CZ" sz="1000" b="0" dirty="0">
                <a:solidFill>
                  <a:srgbClr val="000000"/>
                </a:solidFill>
                <a:latin typeface="Arial" panose="020B0604020202020204" pitchFamily="34" charset="0"/>
                <a:ea typeface="Times New Roman" panose="02020603050405020304" pitchFamily="18" charset="0"/>
                <a:cs typeface="Arial" panose="020B0604020202020204" pitchFamily="34" charset="0"/>
              </a:rPr>
              <a:t>Bojovali jsme více s terénem než se soupeřem. Brzy jsme se ale přizpůsobili a soupeře celý zápas přehrávali. Pochvala pro celý tým. </a:t>
            </a:r>
            <a:endParaRPr lang="cs-CZ" sz="1000" b="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cs-CZ" sz="1000" b="0" u="sng" dirty="0">
                <a:solidFill>
                  <a:srgbClr val="000000"/>
                </a:solidFill>
                <a:latin typeface="Arial" panose="020B0604020202020204" pitchFamily="34" charset="0"/>
                <a:ea typeface="Times New Roman" panose="02020603050405020304" pitchFamily="18" charset="0"/>
                <a:cs typeface="Arial" panose="020B0604020202020204" pitchFamily="34" charset="0"/>
              </a:rPr>
              <a:t>Branky:</a:t>
            </a:r>
            <a:r>
              <a:rPr lang="cs-CZ" sz="1000" b="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cs-CZ" sz="1000" b="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D.Hromy</a:t>
            </a:r>
            <a:r>
              <a:rPr lang="cs-CZ" sz="1000" b="0" dirty="0">
                <a:solidFill>
                  <a:srgbClr val="000000"/>
                </a:solidFill>
                <a:latin typeface="Arial" panose="020B0604020202020204" pitchFamily="34" charset="0"/>
                <a:ea typeface="Times New Roman" panose="02020603050405020304" pitchFamily="18" charset="0"/>
                <a:cs typeface="Arial" panose="020B0604020202020204" pitchFamily="34" charset="0"/>
              </a:rPr>
              <a:t> 3, </a:t>
            </a:r>
            <a:r>
              <a:rPr lang="cs-CZ" sz="1000" b="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L.Širochman</a:t>
            </a:r>
            <a:r>
              <a:rPr lang="cs-CZ" sz="1000" b="0" dirty="0">
                <a:solidFill>
                  <a:srgbClr val="000000"/>
                </a:solidFill>
                <a:latin typeface="Arial" panose="020B0604020202020204" pitchFamily="34" charset="0"/>
                <a:ea typeface="Times New Roman" panose="02020603050405020304" pitchFamily="18" charset="0"/>
                <a:cs typeface="Arial" panose="020B0604020202020204" pitchFamily="34" charset="0"/>
              </a:rPr>
              <a:t> 2, </a:t>
            </a:r>
            <a:r>
              <a:rPr lang="cs-CZ" sz="1000" b="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M.Miga</a:t>
            </a:r>
            <a:r>
              <a:rPr lang="cs-CZ" sz="1000" b="0" dirty="0">
                <a:solidFill>
                  <a:srgbClr val="000000"/>
                </a:solidFill>
                <a:latin typeface="Arial" panose="020B0604020202020204" pitchFamily="34" charset="0"/>
                <a:ea typeface="Times New Roman" panose="02020603050405020304" pitchFamily="18" charset="0"/>
                <a:cs typeface="Arial" panose="020B0604020202020204" pitchFamily="34" charset="0"/>
              </a:rPr>
              <a:t> 2, </a:t>
            </a:r>
            <a:r>
              <a:rPr lang="cs-CZ" sz="1000" b="0" dirty="0" err="1">
                <a:solidFill>
                  <a:srgbClr val="000000"/>
                </a:solidFill>
                <a:latin typeface="Arial" panose="020B0604020202020204" pitchFamily="34" charset="0"/>
                <a:ea typeface="Times New Roman" panose="02020603050405020304" pitchFamily="18" charset="0"/>
                <a:cs typeface="Arial" panose="020B0604020202020204" pitchFamily="34" charset="0"/>
              </a:rPr>
              <a:t>R.Chromý</a:t>
            </a:r>
            <a:r>
              <a:rPr lang="cs-CZ" sz="1000" b="0" dirty="0">
                <a:solidFill>
                  <a:srgbClr val="000000"/>
                </a:solidFill>
                <a:latin typeface="Arial" panose="020B0604020202020204" pitchFamily="34" charset="0"/>
                <a:ea typeface="Times New Roman" panose="02020603050405020304" pitchFamily="18" charset="0"/>
                <a:cs typeface="Arial" panose="020B0604020202020204" pitchFamily="34" charset="0"/>
              </a:rPr>
              <a:t> 1, </a:t>
            </a:r>
            <a:endParaRPr lang="cs-CZ" sz="1000" b="0" u="sng"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a:lnSpc>
                <a:spcPct val="107000"/>
              </a:lnSpc>
              <a:spcAft>
                <a:spcPts val="0"/>
              </a:spcAft>
            </a:pPr>
            <a:r>
              <a:rPr lang="cs-CZ" sz="1000" b="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cs-CZ" sz="1000" b="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V.Budka</a:t>
            </a:r>
            <a:r>
              <a:rPr lang="cs-CZ" sz="1000" b="0" dirty="0">
                <a:solidFill>
                  <a:srgbClr val="000000"/>
                </a:solidFill>
                <a:latin typeface="Arial" panose="020B0604020202020204" pitchFamily="34" charset="0"/>
                <a:ea typeface="Times New Roman" panose="02020603050405020304" pitchFamily="18" charset="0"/>
                <a:cs typeface="Arial" panose="020B0604020202020204" pitchFamily="34" charset="0"/>
              </a:rPr>
              <a:t> 1</a:t>
            </a:r>
            <a:endParaRPr lang="cs-CZ" sz="1000" b="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cs-CZ" sz="1000" b="0" u="sng" dirty="0">
                <a:solidFill>
                  <a:srgbClr val="000000"/>
                </a:solidFill>
                <a:latin typeface="Arial" panose="020B0604020202020204" pitchFamily="34" charset="0"/>
                <a:ea typeface="Times New Roman" panose="02020603050405020304" pitchFamily="18" charset="0"/>
                <a:cs typeface="Arial" panose="020B0604020202020204" pitchFamily="34" charset="0"/>
              </a:rPr>
              <a:t>Sestava: </a:t>
            </a:r>
            <a:r>
              <a:rPr lang="cs-CZ" sz="1000" b="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V.Budka-J.Vejl</a:t>
            </a:r>
            <a:r>
              <a:rPr lang="cs-CZ" sz="1000" b="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cs-CZ" sz="1000" b="0" dirty="0" err="1">
                <a:solidFill>
                  <a:srgbClr val="000000"/>
                </a:solidFill>
                <a:latin typeface="Arial" panose="020B0604020202020204" pitchFamily="34" charset="0"/>
                <a:ea typeface="Times New Roman" panose="02020603050405020304" pitchFamily="18" charset="0"/>
                <a:cs typeface="Arial" panose="020B0604020202020204" pitchFamily="34" charset="0"/>
              </a:rPr>
              <a:t>A.Šabák</a:t>
            </a:r>
            <a:r>
              <a:rPr lang="cs-CZ" sz="1000" b="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cs-CZ" sz="1000" b="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M.Miga</a:t>
            </a:r>
            <a:r>
              <a:rPr lang="cs-CZ" sz="1000" b="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cs-CZ" sz="1000" b="0" dirty="0" err="1">
                <a:solidFill>
                  <a:srgbClr val="000000"/>
                </a:solidFill>
                <a:latin typeface="Arial" panose="020B0604020202020204" pitchFamily="34" charset="0"/>
                <a:ea typeface="Times New Roman" panose="02020603050405020304" pitchFamily="18" charset="0"/>
                <a:cs typeface="Arial" panose="020B0604020202020204" pitchFamily="34" charset="0"/>
              </a:rPr>
              <a:t>R.Chromý</a:t>
            </a:r>
            <a:r>
              <a:rPr lang="cs-CZ" sz="1000" b="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cs-CZ" sz="1000" b="0" dirty="0" err="1">
                <a:solidFill>
                  <a:srgbClr val="000000"/>
                </a:solidFill>
                <a:latin typeface="Arial" panose="020B0604020202020204" pitchFamily="34" charset="0"/>
                <a:ea typeface="Times New Roman" panose="02020603050405020304" pitchFamily="18" charset="0"/>
                <a:cs typeface="Arial" panose="020B0604020202020204" pitchFamily="34" charset="0"/>
              </a:rPr>
              <a:t>J.Chromý</a:t>
            </a:r>
            <a:r>
              <a:rPr lang="cs-CZ" sz="1000" b="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p>
          <a:p>
            <a:pPr>
              <a:lnSpc>
                <a:spcPct val="107000"/>
              </a:lnSpc>
              <a:spcAft>
                <a:spcPts val="0"/>
              </a:spcAft>
            </a:pPr>
            <a:r>
              <a:rPr lang="cs-CZ" sz="1000" b="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cs-CZ" sz="1000" b="0" dirty="0" err="1">
                <a:solidFill>
                  <a:srgbClr val="000000"/>
                </a:solidFill>
                <a:latin typeface="Arial" panose="020B0604020202020204" pitchFamily="34" charset="0"/>
                <a:ea typeface="Times New Roman" panose="02020603050405020304" pitchFamily="18" charset="0"/>
                <a:cs typeface="Arial" panose="020B0604020202020204" pitchFamily="34" charset="0"/>
              </a:rPr>
              <a:t>R.Paďour</a:t>
            </a:r>
            <a:r>
              <a:rPr lang="cs-CZ" sz="1000" b="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cs-CZ" sz="1000" b="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L.Širochman</a:t>
            </a:r>
            <a:r>
              <a:rPr lang="cs-CZ" sz="1000" b="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cs-CZ" sz="1000" b="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D.Hromy</a:t>
            </a:r>
            <a:r>
              <a:rPr lang="cs-CZ" sz="1000" b="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cs-CZ" sz="1000" b="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M.Daňo</a:t>
            </a:r>
            <a:r>
              <a:rPr lang="cs-CZ" sz="1000" b="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cs-CZ" sz="1000" b="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M.Volák</a:t>
            </a:r>
            <a:r>
              <a:rPr lang="cs-CZ" sz="1000" b="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cs-CZ" sz="1000" b="0" dirty="0" err="1">
                <a:solidFill>
                  <a:srgbClr val="000000"/>
                </a:solidFill>
                <a:latin typeface="Arial" panose="020B0604020202020204" pitchFamily="34" charset="0"/>
                <a:ea typeface="Times New Roman" panose="02020603050405020304" pitchFamily="18" charset="0"/>
                <a:cs typeface="Arial" panose="020B0604020202020204" pitchFamily="34" charset="0"/>
              </a:rPr>
              <a:t>J.Viktora</a:t>
            </a:r>
            <a:r>
              <a:rPr lang="cs-CZ" sz="1000" b="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p>
          <a:p>
            <a:pPr>
              <a:lnSpc>
                <a:spcPct val="107000"/>
              </a:lnSpc>
              <a:spcAft>
                <a:spcPts val="0"/>
              </a:spcAft>
            </a:pPr>
            <a:r>
              <a:rPr lang="cs-CZ" sz="1000" b="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cs-CZ" sz="1000" b="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L.Viktora</a:t>
            </a:r>
            <a:r>
              <a:rPr lang="cs-CZ" sz="1000" b="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cs-CZ" sz="1000" b="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P.Oliva</a:t>
            </a:r>
            <a:endParaRPr lang="cs-CZ" sz="1000" b="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cs-CZ" sz="1000" b="0" u="sng" dirty="0">
                <a:solidFill>
                  <a:srgbClr val="000000"/>
                </a:solidFill>
                <a:latin typeface="Arial" panose="020B0604020202020204" pitchFamily="34" charset="0"/>
                <a:ea typeface="Times New Roman" panose="02020603050405020304" pitchFamily="18" charset="0"/>
                <a:cs typeface="Arial" panose="020B0604020202020204" pitchFamily="34" charset="0"/>
              </a:rPr>
              <a:t>Trenér:</a:t>
            </a:r>
            <a:r>
              <a:rPr lang="cs-CZ" sz="1000" b="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cs-CZ" sz="1000" b="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M.Hromy</a:t>
            </a:r>
            <a:r>
              <a:rPr lang="cs-CZ" sz="1000" b="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cs-CZ" sz="1000" b="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V.Podhorský</a:t>
            </a:r>
            <a:endParaRPr lang="cs-CZ" sz="1000" b="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cs-CZ" sz="1000" b="0" u="sng" dirty="0">
                <a:solidFill>
                  <a:srgbClr val="000000"/>
                </a:solidFill>
                <a:latin typeface="Arial" panose="020B0604020202020204" pitchFamily="34" charset="0"/>
                <a:ea typeface="Times New Roman" panose="02020603050405020304" pitchFamily="18" charset="0"/>
                <a:cs typeface="Arial" panose="020B0604020202020204" pitchFamily="34" charset="0"/>
              </a:rPr>
              <a:t>Rozhodčí:</a:t>
            </a:r>
            <a:r>
              <a:rPr lang="cs-CZ" sz="1000" b="0" dirty="0">
                <a:solidFill>
                  <a:srgbClr val="000000"/>
                </a:solidFill>
                <a:latin typeface="Arial" panose="020B0604020202020204" pitchFamily="34" charset="0"/>
                <a:ea typeface="Times New Roman" panose="02020603050405020304" pitchFamily="18" charset="0"/>
                <a:cs typeface="Arial" panose="020B0604020202020204" pitchFamily="34" charset="0"/>
              </a:rPr>
              <a:t> František </a:t>
            </a:r>
            <a:r>
              <a:rPr lang="cs-CZ" sz="1000" b="0" dirty="0" err="1">
                <a:solidFill>
                  <a:srgbClr val="000000"/>
                </a:solidFill>
                <a:latin typeface="Arial" panose="020B0604020202020204" pitchFamily="34" charset="0"/>
                <a:ea typeface="Times New Roman" panose="02020603050405020304" pitchFamily="18" charset="0"/>
                <a:cs typeface="Arial" panose="020B0604020202020204" pitchFamily="34" charset="0"/>
              </a:rPr>
              <a:t>Šefránek</a:t>
            </a:r>
            <a:endParaRPr lang="cs-CZ" sz="1000" b="0" dirty="0">
              <a:latin typeface="Arial" panose="020B0604020202020204" pitchFamily="34" charset="0"/>
              <a:ea typeface="Calibri" panose="020F0502020204030204" pitchFamily="34" charset="0"/>
              <a:cs typeface="Arial" panose="020B0604020202020204" pitchFamily="34" charset="0"/>
            </a:endParaRPr>
          </a:p>
        </p:txBody>
      </p:sp>
      <p:sp>
        <p:nvSpPr>
          <p:cNvPr id="16" name="TextovéPole 15">
            <a:extLst>
              <a:ext uri="{FF2B5EF4-FFF2-40B4-BE49-F238E27FC236}">
                <a16:creationId xmlns:a16="http://schemas.microsoft.com/office/drawing/2014/main" id="{B87A0600-899E-4E62-83BF-B72810D09EA9}"/>
              </a:ext>
            </a:extLst>
          </p:cNvPr>
          <p:cNvSpPr txBox="1"/>
          <p:nvPr/>
        </p:nvSpPr>
        <p:spPr>
          <a:xfrm>
            <a:off x="190113" y="91108"/>
            <a:ext cx="4581317" cy="1323439"/>
          </a:xfrm>
          <a:prstGeom prst="rect">
            <a:avLst/>
          </a:prstGeom>
          <a:solidFill>
            <a:schemeClr val="accent1">
              <a:lumMod val="40000"/>
              <a:lumOff val="60000"/>
            </a:schemeClr>
          </a:solidFill>
          <a:effectLst>
            <a:innerShdw blurRad="63500" dist="1600200" dir="10800000">
              <a:srgbClr val="FFFF00">
                <a:alpha val="50000"/>
              </a:srgbClr>
            </a:innerShdw>
            <a:softEdge rad="0"/>
          </a:effectLst>
        </p:spPr>
        <p:txBody>
          <a:bodyPr wrap="square" rtlCol="0">
            <a:spAutoFit/>
          </a:bodyPr>
          <a:lstStyle/>
          <a:p>
            <a:pPr algn="ctr"/>
            <a:r>
              <a:rPr lang="cs-CZ" sz="2000" dirty="0">
                <a:latin typeface="Arial Black" panose="020B0A04020102020204" pitchFamily="34" charset="0"/>
              </a:rPr>
              <a:t>S nekvalitním terénem se museli vypořádat starší žáci ve druhém zápase letošního ročníku. </a:t>
            </a:r>
          </a:p>
        </p:txBody>
      </p:sp>
      <p:pic>
        <p:nvPicPr>
          <p:cNvPr id="17" name="Obrázek 16">
            <a:extLst>
              <a:ext uri="{FF2B5EF4-FFF2-40B4-BE49-F238E27FC236}">
                <a16:creationId xmlns:a16="http://schemas.microsoft.com/office/drawing/2014/main" id="{796E381A-C03B-4EBB-919F-0743AD8D2326}"/>
              </a:ext>
            </a:extLst>
          </p:cNvPr>
          <p:cNvPicPr>
            <a:picLocks noChangeAspect="1"/>
          </p:cNvPicPr>
          <p:nvPr/>
        </p:nvPicPr>
        <p:blipFill>
          <a:blip r:embed="rId2"/>
          <a:stretch>
            <a:fillRect/>
          </a:stretch>
        </p:blipFill>
        <p:spPr>
          <a:xfrm>
            <a:off x="2908727" y="6116183"/>
            <a:ext cx="1652613" cy="893553"/>
          </a:xfrm>
          <a:prstGeom prst="rect">
            <a:avLst/>
          </a:prstGeom>
        </p:spPr>
      </p:pic>
    </p:spTree>
    <p:extLst>
      <p:ext uri="{BB962C8B-B14F-4D97-AF65-F5344CB8AC3E}">
        <p14:creationId xmlns:p14="http://schemas.microsoft.com/office/powerpoint/2010/main" val="16254500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ovéPole 14"/>
          <p:cNvSpPr txBox="1"/>
          <p:nvPr/>
        </p:nvSpPr>
        <p:spPr>
          <a:xfrm>
            <a:off x="1944192" y="7004456"/>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16</a:t>
            </a:r>
          </a:p>
        </p:txBody>
      </p:sp>
      <p:sp>
        <p:nvSpPr>
          <p:cNvPr id="16" name="TextovéPole 15"/>
          <p:cNvSpPr txBox="1"/>
          <p:nvPr/>
        </p:nvSpPr>
        <p:spPr>
          <a:xfrm>
            <a:off x="7731618" y="7004456"/>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25</a:t>
            </a:r>
          </a:p>
        </p:txBody>
      </p:sp>
      <p:sp>
        <p:nvSpPr>
          <p:cNvPr id="2" name="TextovéPole 1"/>
          <p:cNvSpPr txBox="1"/>
          <p:nvPr/>
        </p:nvSpPr>
        <p:spPr>
          <a:xfrm>
            <a:off x="143992" y="955204"/>
            <a:ext cx="4536504" cy="5878532"/>
          </a:xfrm>
          <a:prstGeom prst="rect">
            <a:avLst/>
          </a:prstGeom>
          <a:solidFill>
            <a:srgbClr val="66FF66"/>
          </a:solidFill>
          <a:effectLst>
            <a:softEdge rad="660400"/>
          </a:effectLst>
        </p:spPr>
        <p:txBody>
          <a:bodyPr wrap="square" rtlCol="0">
            <a:spAutoFit/>
          </a:bodyPr>
          <a:lstStyle/>
          <a:p>
            <a:pPr algn="ctr"/>
            <a:r>
              <a:rPr lang="cs-CZ" sz="2000" u="sng" dirty="0">
                <a:latin typeface="Arial Black" panose="020B0A04020102020204" pitchFamily="34" charset="0"/>
              </a:rPr>
              <a:t>Jiří </a:t>
            </a:r>
            <a:r>
              <a:rPr lang="cs-CZ" sz="2000" u="sng" dirty="0" err="1">
                <a:latin typeface="Arial Black" panose="020B0A04020102020204" pitchFamily="34" charset="0"/>
              </a:rPr>
              <a:t>Ransdorf</a:t>
            </a:r>
            <a:r>
              <a:rPr lang="cs-CZ" sz="2000" u="sng" dirty="0">
                <a:latin typeface="Arial Black" panose="020B0A04020102020204" pitchFamily="34" charset="0"/>
              </a:rPr>
              <a:t> trenér Štětí </a:t>
            </a:r>
          </a:p>
          <a:p>
            <a:pPr algn="just"/>
            <a:r>
              <a:rPr lang="cs-CZ" sz="1400" dirty="0">
                <a:latin typeface="Bookman Old Style" panose="02050604050505020204" pitchFamily="18" charset="0"/>
              </a:rPr>
              <a:t>Lepí se nám smůla na boty. Dnes zase nebyli přítomni 2 hráči. V nastaveném čase první půle pak inkasujeme, i když herně byla první půle dobrá. Ve druhém poločase jsme inkasovali z penalty po hloupém faulu. Připadalo mně to jak když jsme unavený. Soupeře jsme ani moc nezlobili až když jsme dali gól, tak jsme začali hrát, ale bylo to už pozdě.</a:t>
            </a:r>
          </a:p>
          <a:p>
            <a:pPr algn="just"/>
            <a:endParaRPr lang="cs-CZ" sz="1400" dirty="0">
              <a:latin typeface="Bookman Old Style" panose="02050604050505020204" pitchFamily="18" charset="0"/>
            </a:endParaRPr>
          </a:p>
          <a:p>
            <a:pPr algn="ctr"/>
            <a:r>
              <a:rPr lang="cs-CZ" sz="2000" u="sng" dirty="0">
                <a:latin typeface="Arial Black" panose="020B0A04020102020204" pitchFamily="34" charset="0"/>
              </a:rPr>
              <a:t>Jiří Štěpán trenér Ostrova </a:t>
            </a:r>
          </a:p>
          <a:p>
            <a:pPr algn="just"/>
            <a:r>
              <a:rPr lang="cs-CZ" sz="1400" dirty="0">
                <a:latin typeface="Bookman Old Style" panose="02050604050505020204" pitchFamily="18" charset="0"/>
              </a:rPr>
              <a:t>Chtěli jsme zde po třech remízách bodovat naplno. Hodně nám pomohl vstřelený gól na konci prvního poločasu. V šatně jsme si k tomu něco řekli a i začátek druhé půle byl dobrý. Dali jsme gól z penalty na 2:0. Pak jsme přenechali domácím inciativu, zbytečně jsme se zatáhli a domácí dali gól na 2:1. Měli jsme ale také ještě další šance a myslím, že si vezeme domů 3 body zaslouženě.</a:t>
            </a:r>
          </a:p>
          <a:p>
            <a:pPr algn="just"/>
            <a:endParaRPr lang="cs-CZ" sz="1400" dirty="0">
              <a:latin typeface="Bookman Old Style" panose="02050604050505020204" pitchFamily="18" charset="0"/>
            </a:endParaRPr>
          </a:p>
          <a:p>
            <a:pPr algn="just"/>
            <a:endParaRPr lang="cs-CZ" sz="1400" dirty="0">
              <a:latin typeface="Bookman Old Style" panose="02050604050505020204" pitchFamily="18" charset="0"/>
            </a:endParaRPr>
          </a:p>
          <a:p>
            <a:pPr algn="just"/>
            <a:endParaRPr lang="cs-CZ" sz="1400" dirty="0">
              <a:latin typeface="Bookman Old Style" panose="02050604050505020204" pitchFamily="18" charset="0"/>
            </a:endParaRPr>
          </a:p>
          <a:p>
            <a:pPr algn="just"/>
            <a:endParaRPr lang="cs-CZ" sz="1400" dirty="0">
              <a:latin typeface="Bookman Old Style" panose="02050604050505020204" pitchFamily="18" charset="0"/>
            </a:endParaRPr>
          </a:p>
          <a:p>
            <a:pPr algn="just"/>
            <a:endParaRPr lang="cs-CZ" sz="1400" dirty="0">
              <a:latin typeface="Bookman Old Style" panose="02050604050505020204" pitchFamily="18" charset="0"/>
            </a:endParaRPr>
          </a:p>
        </p:txBody>
      </p:sp>
      <p:sp>
        <p:nvSpPr>
          <p:cNvPr id="3" name="TextovéPole 2"/>
          <p:cNvSpPr txBox="1"/>
          <p:nvPr/>
        </p:nvSpPr>
        <p:spPr>
          <a:xfrm>
            <a:off x="143992" y="163116"/>
            <a:ext cx="4536504" cy="707886"/>
          </a:xfrm>
          <a:prstGeom prst="rect">
            <a:avLst/>
          </a:prstGeom>
          <a:blipFill>
            <a:blip r:embed="rId2"/>
            <a:tile tx="0" ty="0" sx="100000" sy="100000" flip="none" algn="tl"/>
          </a:blipFill>
          <a:effectLst>
            <a:glow rad="101600">
              <a:srgbClr val="00FF00">
                <a:alpha val="40000"/>
              </a:srgbClr>
            </a:glow>
            <a:softEdge rad="241300"/>
          </a:effectLst>
        </p:spPr>
        <p:txBody>
          <a:bodyPr wrap="square" rtlCol="0">
            <a:spAutoFit/>
          </a:bodyPr>
          <a:lstStyle/>
          <a:p>
            <a:pPr algn="ctr"/>
            <a:r>
              <a:rPr lang="cs-CZ" sz="2000" dirty="0">
                <a:solidFill>
                  <a:srgbClr val="FF0000"/>
                </a:solidFill>
                <a:latin typeface="Arial Black" panose="020B0A04020102020204" pitchFamily="34" charset="0"/>
              </a:rPr>
              <a:t>Zápas Štětí Ostrov hodnotí trenéři</a:t>
            </a:r>
          </a:p>
        </p:txBody>
      </p:sp>
      <p:pic>
        <p:nvPicPr>
          <p:cNvPr id="4" name="Obrázek 3"/>
          <p:cNvPicPr>
            <a:picLocks noChangeAspect="1"/>
          </p:cNvPicPr>
          <p:nvPr/>
        </p:nvPicPr>
        <p:blipFill>
          <a:blip r:embed="rId3"/>
          <a:stretch>
            <a:fillRect/>
          </a:stretch>
        </p:blipFill>
        <p:spPr>
          <a:xfrm>
            <a:off x="1616634" y="5801656"/>
            <a:ext cx="1015155" cy="1031561"/>
          </a:xfrm>
          <a:prstGeom prst="rect">
            <a:avLst/>
          </a:prstGeom>
        </p:spPr>
      </p:pic>
      <p:sp>
        <p:nvSpPr>
          <p:cNvPr id="7" name="TextovéPole 6">
            <a:extLst>
              <a:ext uri="{FF2B5EF4-FFF2-40B4-BE49-F238E27FC236}">
                <a16:creationId xmlns:a16="http://schemas.microsoft.com/office/drawing/2014/main" id="{BB2CA5CB-060E-41A5-AC2C-B72D82AE96A3}"/>
              </a:ext>
            </a:extLst>
          </p:cNvPr>
          <p:cNvSpPr txBox="1"/>
          <p:nvPr/>
        </p:nvSpPr>
        <p:spPr>
          <a:xfrm>
            <a:off x="5463087" y="96491"/>
            <a:ext cx="4618009" cy="1200329"/>
          </a:xfrm>
          <a:prstGeom prst="rect">
            <a:avLst/>
          </a:prstGeom>
          <a:pattFill prst="sphere">
            <a:fgClr>
              <a:srgbClr val="99FFCC"/>
            </a:fgClr>
            <a:bgClr>
              <a:srgbClr val="FFFF00"/>
            </a:bgClr>
          </a:pattFill>
          <a:effectLst>
            <a:innerShdw blurRad="63500" dist="431800" dir="7500000">
              <a:srgbClr val="FF9933">
                <a:alpha val="49804"/>
              </a:srgbClr>
            </a:innerShdw>
            <a:softEdge rad="0"/>
          </a:effectLst>
        </p:spPr>
        <p:txBody>
          <a:bodyPr wrap="square" rtlCol="0">
            <a:spAutoFit/>
          </a:bodyPr>
          <a:lstStyle/>
          <a:p>
            <a:pPr algn="ctr"/>
            <a:r>
              <a:rPr lang="cs-CZ" sz="2400" dirty="0">
                <a:solidFill>
                  <a:srgbClr val="0000CC"/>
                </a:solidFill>
                <a:latin typeface="Source Sans Pro Black" panose="020B0803030403020204" pitchFamily="34" charset="0"/>
                <a:ea typeface="Source Sans Pro Black" panose="020B0803030403020204" pitchFamily="34" charset="0"/>
              </a:rPr>
              <a:t>S</a:t>
            </a:r>
            <a:r>
              <a:rPr lang="cs-CZ" sz="2400" dirty="0">
                <a:solidFill>
                  <a:srgbClr val="D60093"/>
                </a:solidFill>
                <a:latin typeface="Source Sans Pro Black" panose="020B0803030403020204" pitchFamily="34" charset="0"/>
                <a:ea typeface="Source Sans Pro Black" panose="020B0803030403020204" pitchFamily="34" charset="0"/>
              </a:rPr>
              <a:t>tarší žáci v předehrávaném 13. kole okresního přeboru domácí </a:t>
            </a:r>
            <a:r>
              <a:rPr lang="cs-CZ" sz="2400" dirty="0">
                <a:solidFill>
                  <a:srgbClr val="0000CC"/>
                </a:solidFill>
                <a:latin typeface="Source Sans Pro Black" panose="020B0803030403020204" pitchFamily="34" charset="0"/>
                <a:ea typeface="Source Sans Pro Black" panose="020B0803030403020204" pitchFamily="34" charset="0"/>
              </a:rPr>
              <a:t>nešetřili</a:t>
            </a:r>
          </a:p>
        </p:txBody>
      </p:sp>
      <p:sp>
        <p:nvSpPr>
          <p:cNvPr id="8" name="TextovéPole 7">
            <a:extLst>
              <a:ext uri="{FF2B5EF4-FFF2-40B4-BE49-F238E27FC236}">
                <a16:creationId xmlns:a16="http://schemas.microsoft.com/office/drawing/2014/main" id="{6FB74842-2242-4F48-B005-BB3E2270AD8B}"/>
              </a:ext>
            </a:extLst>
          </p:cNvPr>
          <p:cNvSpPr txBox="1"/>
          <p:nvPr/>
        </p:nvSpPr>
        <p:spPr>
          <a:xfrm>
            <a:off x="5541590" y="1400186"/>
            <a:ext cx="4451506" cy="5724644"/>
          </a:xfrm>
          <a:prstGeom prst="rect">
            <a:avLst/>
          </a:prstGeom>
          <a:noFill/>
          <a:effectLst>
            <a:softEdge rad="0"/>
          </a:effectLst>
        </p:spPr>
        <p:txBody>
          <a:bodyPr wrap="square" rtlCol="0">
            <a:spAutoFit/>
          </a:bodyPr>
          <a:lstStyle/>
          <a:p>
            <a:pPr algn="ctr"/>
            <a:r>
              <a:rPr lang="cs-CZ" sz="1800" dirty="0">
                <a:highlight>
                  <a:srgbClr val="FFFF66"/>
                </a:highlight>
                <a:latin typeface="Arial Black" panose="020B0A04020102020204" pitchFamily="34" charset="0"/>
              </a:rPr>
              <a:t>TJ Sokol Mšené  Lázně - SK Štětí</a:t>
            </a:r>
          </a:p>
          <a:p>
            <a:pPr algn="ctr"/>
            <a:r>
              <a:rPr lang="cs-CZ" sz="1800" dirty="0">
                <a:highlight>
                  <a:srgbClr val="FFFF66"/>
                </a:highlight>
                <a:latin typeface="Arial Black" panose="020B0A04020102020204" pitchFamily="34" charset="0"/>
              </a:rPr>
              <a:t>0:14(0:6)  13. kolo 4.9.2019</a:t>
            </a:r>
          </a:p>
          <a:p>
            <a:pPr algn="just"/>
            <a:r>
              <a:rPr lang="cs-CZ" sz="1000" b="0" dirty="0">
                <a:latin typeface="Arial" panose="020B0604020202020204" pitchFamily="34" charset="0"/>
                <a:cs typeface="Arial" panose="020B0604020202020204" pitchFamily="34" charset="0"/>
              </a:rPr>
              <a:t>V předehrávaném 13. kole okresního přeboru vyrazili starší žáci do Mšených Lázní na hřiště místního celku. Soupeř byl pro nás, jako většina celků v soutěži bude, velkou neznámou. Hned od úvodního hvizdu jsme se ale usadili na jeho polovině a první branka na sebe nedala dlouho čekat. Po velmi hezké kombinační akci byl ve 4. minutě na jejím konci Petr Hůrka. Domácí zareagovali zvýšením důrazu a nějaký čas trvalo, než jsme se s tím vypořádali. Šance byly, ale další branky jsme se dočkali až ve 22. minutě. Na 2:0 upravil Jakub </a:t>
            </a:r>
            <a:r>
              <a:rPr lang="cs-CZ" sz="1000" b="0" dirty="0" err="1">
                <a:latin typeface="Arial" panose="020B0604020202020204" pitchFamily="34" charset="0"/>
                <a:cs typeface="Arial" panose="020B0604020202020204" pitchFamily="34" charset="0"/>
              </a:rPr>
              <a:t>Vejl</a:t>
            </a:r>
            <a:r>
              <a:rPr lang="cs-CZ" sz="1000" b="0" dirty="0">
                <a:latin typeface="Arial" panose="020B0604020202020204" pitchFamily="34" charset="0"/>
                <a:cs typeface="Arial" panose="020B0604020202020204" pitchFamily="34" charset="0"/>
              </a:rPr>
              <a:t> a byl to také signál k dalšímu střeleckému představení. Pytel s góly jakoby se utrhl. Nejprve ve 28. minutě Daniel Hromy 3:0 a stejný hráč zvýšil už na 4:0. V těchto momentech to na hřišti vypadalo, jakoby domácí celek složil zbraně a ještě v samotném závěru první půle tahal míč 2x ze sítě. 5:0 Roman Chromý a v poslední minutě Michael </a:t>
            </a:r>
            <a:r>
              <a:rPr lang="cs-CZ" sz="1000" b="0" dirty="0" err="1">
                <a:latin typeface="Arial" panose="020B0604020202020204" pitchFamily="34" charset="0"/>
                <a:cs typeface="Arial" panose="020B0604020202020204" pitchFamily="34" charset="0"/>
              </a:rPr>
              <a:t>Miga</a:t>
            </a:r>
            <a:r>
              <a:rPr lang="cs-CZ" sz="1000" b="0" dirty="0">
                <a:latin typeface="Arial" panose="020B0604020202020204" pitchFamily="34" charset="0"/>
                <a:cs typeface="Arial" panose="020B0604020202020204" pitchFamily="34" charset="0"/>
              </a:rPr>
              <a:t> 6:0. Druhý poločas pokračoval ve stejném duchu jako ten první a inkasovaných branek na kontě domácích přibývalo. Už ve 38. minutě Daniel Hromy 7:0. Chuť do hry našemu celku neobývala, ba naopak branková </a:t>
            </a:r>
            <a:r>
              <a:rPr lang="cs-CZ" sz="1000" b="0" dirty="0" err="1">
                <a:latin typeface="Arial" panose="020B0604020202020204" pitchFamily="34" charset="0"/>
                <a:cs typeface="Arial" panose="020B0604020202020204" pitchFamily="34" charset="0"/>
              </a:rPr>
              <a:t>sklizeňse</a:t>
            </a:r>
            <a:r>
              <a:rPr lang="cs-CZ" sz="1000" b="0" dirty="0">
                <a:latin typeface="Arial" panose="020B0604020202020204" pitchFamily="34" charset="0"/>
                <a:cs typeface="Arial" panose="020B0604020202020204" pitchFamily="34" charset="0"/>
              </a:rPr>
              <a:t> stupňovala. 42. minuta Petr Hůrka 8:0, 9:0 Michael </a:t>
            </a:r>
            <a:r>
              <a:rPr lang="cs-CZ" sz="1000" b="0" dirty="0" err="1">
                <a:latin typeface="Arial" panose="020B0604020202020204" pitchFamily="34" charset="0"/>
                <a:cs typeface="Arial" panose="020B0604020202020204" pitchFamily="34" charset="0"/>
              </a:rPr>
              <a:t>Miga</a:t>
            </a:r>
            <a:r>
              <a:rPr lang="cs-CZ" sz="1000" b="0" dirty="0">
                <a:latin typeface="Arial" panose="020B0604020202020204" pitchFamily="34" charset="0"/>
                <a:cs typeface="Arial" panose="020B0604020202020204" pitchFamily="34" charset="0"/>
              </a:rPr>
              <a:t> a desítku otevřel Daniel Hromy. Na 11:0 jsme si počkali do 62. minuty a zasloužil se o to Michael </a:t>
            </a:r>
            <a:r>
              <a:rPr lang="cs-CZ" sz="1000" b="0" dirty="0" err="1">
                <a:latin typeface="Arial" panose="020B0604020202020204" pitchFamily="34" charset="0"/>
                <a:cs typeface="Arial" panose="020B0604020202020204" pitchFamily="34" charset="0"/>
              </a:rPr>
              <a:t>Miga</a:t>
            </a:r>
            <a:r>
              <a:rPr lang="cs-CZ" sz="1000" b="0" dirty="0">
                <a:latin typeface="Arial" panose="020B0604020202020204" pitchFamily="34" charset="0"/>
                <a:cs typeface="Arial" panose="020B0604020202020204" pitchFamily="34" charset="0"/>
              </a:rPr>
              <a:t>. 65. minuta Daniel Hromy 12:0.  Do konce zápasu se stačili prosadit ještě Miroslav Volák, pro kterého byl 13 šťastným číslem, protože to byl i jeho první gól v dresu Štětí. Na konečných 14:0 upravil 3 minuty před koncem Daniel Hromy.</a:t>
            </a:r>
          </a:p>
          <a:p>
            <a:pPr algn="just"/>
            <a:r>
              <a:rPr lang="cs-CZ" sz="1000" b="0" u="sng" dirty="0">
                <a:latin typeface="Arial" panose="020B0604020202020204" pitchFamily="34" charset="0"/>
                <a:cs typeface="Arial" panose="020B0604020202020204" pitchFamily="34" charset="0"/>
              </a:rPr>
              <a:t>Miloslav Hromy – trenér Štětí:</a:t>
            </a:r>
            <a:endParaRPr lang="cs-CZ" sz="1000" b="0" dirty="0">
              <a:latin typeface="Arial" panose="020B0604020202020204" pitchFamily="34" charset="0"/>
              <a:cs typeface="Arial" panose="020B0604020202020204" pitchFamily="34" charset="0"/>
            </a:endParaRPr>
          </a:p>
          <a:p>
            <a:pPr algn="just"/>
            <a:r>
              <a:rPr lang="cs-CZ" sz="1000" b="0" dirty="0">
                <a:latin typeface="Arial" panose="020B0604020202020204" pitchFamily="34" charset="0"/>
                <a:cs typeface="Arial" panose="020B0604020202020204" pitchFamily="34" charset="0"/>
              </a:rPr>
              <a:t>Byl to super zápas a hodně se mně líbilo, jak všechny branky padaly po krásných kombinačních akcích a žádný nebyl dílem náhody. Hráči jezdili po hřišti od první do poslední minuty. Bylo to skvělé. Je vidět, že v týmu je skvělá parta a přenáší se to i do úspěšných výsledků.</a:t>
            </a:r>
          </a:p>
          <a:p>
            <a:pPr algn="just"/>
            <a:endParaRPr lang="cs-CZ" sz="1000" b="0" u="sng" dirty="0">
              <a:latin typeface="Arial" panose="020B0604020202020204" pitchFamily="34" charset="0"/>
              <a:cs typeface="Arial" panose="020B0604020202020204" pitchFamily="34" charset="0"/>
            </a:endParaRPr>
          </a:p>
          <a:p>
            <a:pPr algn="just"/>
            <a:r>
              <a:rPr lang="cs-CZ" sz="1000" b="0" u="sng" dirty="0">
                <a:latin typeface="Arial" panose="020B0604020202020204" pitchFamily="34" charset="0"/>
                <a:cs typeface="Arial" panose="020B0604020202020204" pitchFamily="34" charset="0"/>
              </a:rPr>
              <a:t>Branky: </a:t>
            </a:r>
            <a:r>
              <a:rPr lang="cs-CZ" sz="1000" b="0" dirty="0" err="1">
                <a:latin typeface="Arial" panose="020B0604020202020204" pitchFamily="34" charset="0"/>
                <a:cs typeface="Arial" panose="020B0604020202020204" pitchFamily="34" charset="0"/>
              </a:rPr>
              <a:t>D.Hromy</a:t>
            </a:r>
            <a:r>
              <a:rPr lang="cs-CZ" sz="1000" b="0" dirty="0">
                <a:latin typeface="Arial" panose="020B0604020202020204" pitchFamily="34" charset="0"/>
                <a:cs typeface="Arial" panose="020B0604020202020204" pitchFamily="34" charset="0"/>
              </a:rPr>
              <a:t> 6, </a:t>
            </a:r>
            <a:r>
              <a:rPr lang="cs-CZ" sz="1000" b="0" dirty="0" err="1">
                <a:latin typeface="Arial" panose="020B0604020202020204" pitchFamily="34" charset="0"/>
                <a:cs typeface="Arial" panose="020B0604020202020204" pitchFamily="34" charset="0"/>
              </a:rPr>
              <a:t>M.Miga</a:t>
            </a:r>
            <a:r>
              <a:rPr lang="cs-CZ" sz="1000" b="0" dirty="0">
                <a:latin typeface="Arial" panose="020B0604020202020204" pitchFamily="34" charset="0"/>
                <a:cs typeface="Arial" panose="020B0604020202020204" pitchFamily="34" charset="0"/>
              </a:rPr>
              <a:t> 3, </a:t>
            </a:r>
            <a:r>
              <a:rPr lang="cs-CZ" sz="1000" b="0" dirty="0" err="1">
                <a:latin typeface="Arial" panose="020B0604020202020204" pitchFamily="34" charset="0"/>
                <a:cs typeface="Arial" panose="020B0604020202020204" pitchFamily="34" charset="0"/>
              </a:rPr>
              <a:t>P.Hůrka</a:t>
            </a:r>
            <a:r>
              <a:rPr lang="cs-CZ" sz="1000" b="0" dirty="0">
                <a:latin typeface="Arial" panose="020B0604020202020204" pitchFamily="34" charset="0"/>
                <a:cs typeface="Arial" panose="020B0604020202020204" pitchFamily="34" charset="0"/>
              </a:rPr>
              <a:t> 2, </a:t>
            </a:r>
            <a:r>
              <a:rPr lang="cs-CZ" sz="1000" b="0" dirty="0" err="1">
                <a:latin typeface="Arial" panose="020B0604020202020204" pitchFamily="34" charset="0"/>
                <a:cs typeface="Arial" panose="020B0604020202020204" pitchFamily="34" charset="0"/>
              </a:rPr>
              <a:t>J.Vejl</a:t>
            </a:r>
            <a:r>
              <a:rPr lang="cs-CZ" sz="1000" b="0" dirty="0">
                <a:latin typeface="Arial" panose="020B0604020202020204" pitchFamily="34" charset="0"/>
                <a:cs typeface="Arial" panose="020B0604020202020204" pitchFamily="34" charset="0"/>
              </a:rPr>
              <a:t> 1, </a:t>
            </a:r>
            <a:r>
              <a:rPr lang="cs-CZ" sz="1000" b="0" dirty="0" err="1">
                <a:latin typeface="Arial" panose="020B0604020202020204" pitchFamily="34" charset="0"/>
                <a:cs typeface="Arial" panose="020B0604020202020204" pitchFamily="34" charset="0"/>
              </a:rPr>
              <a:t>M.Volák</a:t>
            </a:r>
            <a:r>
              <a:rPr lang="cs-CZ" sz="1000" b="0" dirty="0">
                <a:latin typeface="Arial" panose="020B0604020202020204" pitchFamily="34" charset="0"/>
                <a:cs typeface="Arial" panose="020B0604020202020204" pitchFamily="34" charset="0"/>
              </a:rPr>
              <a:t>, </a:t>
            </a:r>
            <a:r>
              <a:rPr lang="cs-CZ" sz="1000" b="0" dirty="0" err="1">
                <a:latin typeface="Arial" panose="020B0604020202020204" pitchFamily="34" charset="0"/>
                <a:cs typeface="Arial" panose="020B0604020202020204" pitchFamily="34" charset="0"/>
              </a:rPr>
              <a:t>R.Chromý</a:t>
            </a:r>
            <a:r>
              <a:rPr lang="cs-CZ" sz="1000" b="0" dirty="0">
                <a:latin typeface="Arial" panose="020B0604020202020204" pitchFamily="34" charset="0"/>
                <a:cs typeface="Arial" panose="020B0604020202020204" pitchFamily="34" charset="0"/>
              </a:rPr>
              <a:t> 1</a:t>
            </a:r>
          </a:p>
          <a:p>
            <a:pPr algn="just"/>
            <a:r>
              <a:rPr lang="cs-CZ" sz="1000" b="0" u="sng" dirty="0">
                <a:latin typeface="Arial" panose="020B0604020202020204" pitchFamily="34" charset="0"/>
                <a:cs typeface="Arial" panose="020B0604020202020204" pitchFamily="34" charset="0"/>
              </a:rPr>
              <a:t>Sestava</a:t>
            </a:r>
            <a:r>
              <a:rPr lang="cs-CZ" sz="1000" b="0" dirty="0">
                <a:latin typeface="Arial" panose="020B0604020202020204" pitchFamily="34" charset="0"/>
                <a:cs typeface="Arial" panose="020B0604020202020204" pitchFamily="34" charset="0"/>
              </a:rPr>
              <a:t>: </a:t>
            </a:r>
            <a:r>
              <a:rPr lang="cs-CZ" sz="1000" b="0" dirty="0" err="1">
                <a:latin typeface="Arial" panose="020B0604020202020204" pitchFamily="34" charset="0"/>
                <a:cs typeface="Arial" panose="020B0604020202020204" pitchFamily="34" charset="0"/>
              </a:rPr>
              <a:t>V.Budka</a:t>
            </a:r>
            <a:r>
              <a:rPr lang="cs-CZ" sz="1000" b="0" dirty="0">
                <a:latin typeface="Arial" panose="020B0604020202020204" pitchFamily="34" charset="0"/>
                <a:cs typeface="Arial" panose="020B0604020202020204" pitchFamily="34" charset="0"/>
              </a:rPr>
              <a:t>- </a:t>
            </a:r>
            <a:r>
              <a:rPr lang="cs-CZ" sz="1000" b="0" dirty="0" err="1">
                <a:latin typeface="Arial" panose="020B0604020202020204" pitchFamily="34" charset="0"/>
                <a:cs typeface="Arial" panose="020B0604020202020204" pitchFamily="34" charset="0"/>
              </a:rPr>
              <a:t>J.Chromý</a:t>
            </a:r>
            <a:r>
              <a:rPr lang="cs-CZ" sz="1000" b="0" dirty="0">
                <a:latin typeface="Arial" panose="020B0604020202020204" pitchFamily="34" charset="0"/>
                <a:cs typeface="Arial" panose="020B0604020202020204" pitchFamily="34" charset="0"/>
              </a:rPr>
              <a:t>, </a:t>
            </a:r>
            <a:r>
              <a:rPr lang="cs-CZ" sz="1000" b="0" dirty="0" err="1">
                <a:latin typeface="Arial" panose="020B0604020202020204" pitchFamily="34" charset="0"/>
                <a:cs typeface="Arial" panose="020B0604020202020204" pitchFamily="34" charset="0"/>
              </a:rPr>
              <a:t>R.Chromý</a:t>
            </a:r>
            <a:r>
              <a:rPr lang="cs-CZ" sz="1000" b="0" dirty="0">
                <a:latin typeface="Arial" panose="020B0604020202020204" pitchFamily="34" charset="0"/>
                <a:cs typeface="Arial" panose="020B0604020202020204" pitchFamily="34" charset="0"/>
              </a:rPr>
              <a:t>, </a:t>
            </a:r>
            <a:r>
              <a:rPr lang="cs-CZ" sz="1000" b="0" dirty="0" err="1">
                <a:latin typeface="Arial" panose="020B0604020202020204" pitchFamily="34" charset="0"/>
                <a:cs typeface="Arial" panose="020B0604020202020204" pitchFamily="34" charset="0"/>
              </a:rPr>
              <a:t>R.Paďour</a:t>
            </a:r>
            <a:r>
              <a:rPr lang="cs-CZ" sz="1000" b="0" dirty="0">
                <a:latin typeface="Arial" panose="020B0604020202020204" pitchFamily="34" charset="0"/>
                <a:cs typeface="Arial" panose="020B0604020202020204" pitchFamily="34" charset="0"/>
              </a:rPr>
              <a:t>, </a:t>
            </a:r>
            <a:r>
              <a:rPr lang="cs-CZ" sz="1000" b="0" dirty="0" err="1">
                <a:latin typeface="Arial" panose="020B0604020202020204" pitchFamily="34" charset="0"/>
                <a:cs typeface="Arial" panose="020B0604020202020204" pitchFamily="34" charset="0"/>
              </a:rPr>
              <a:t>D.Hromy</a:t>
            </a:r>
            <a:r>
              <a:rPr lang="cs-CZ" sz="1000" b="0" dirty="0">
                <a:latin typeface="Arial" panose="020B0604020202020204" pitchFamily="34" charset="0"/>
                <a:cs typeface="Arial" panose="020B0604020202020204" pitchFamily="34" charset="0"/>
              </a:rPr>
              <a:t>, </a:t>
            </a:r>
            <a:r>
              <a:rPr lang="cs-CZ" sz="1000" b="0" dirty="0" err="1">
                <a:latin typeface="Arial" panose="020B0604020202020204" pitchFamily="34" charset="0"/>
                <a:cs typeface="Arial" panose="020B0604020202020204" pitchFamily="34" charset="0"/>
              </a:rPr>
              <a:t>M.Migal</a:t>
            </a:r>
            <a:r>
              <a:rPr lang="cs-CZ" sz="1000" b="0" dirty="0">
                <a:latin typeface="Arial" panose="020B0604020202020204" pitchFamily="34" charset="0"/>
                <a:cs typeface="Arial" panose="020B0604020202020204" pitchFamily="34" charset="0"/>
              </a:rPr>
              <a:t>, </a:t>
            </a:r>
          </a:p>
          <a:p>
            <a:pPr algn="just"/>
            <a:r>
              <a:rPr lang="cs-CZ" sz="1000" b="0" dirty="0">
                <a:latin typeface="Arial" panose="020B0604020202020204" pitchFamily="34" charset="0"/>
                <a:cs typeface="Arial" panose="020B0604020202020204" pitchFamily="34" charset="0"/>
              </a:rPr>
              <a:t>                </a:t>
            </a:r>
            <a:r>
              <a:rPr lang="cs-CZ" sz="1000" b="0" dirty="0" err="1">
                <a:latin typeface="Arial" panose="020B0604020202020204" pitchFamily="34" charset="0"/>
                <a:cs typeface="Arial" panose="020B0604020202020204" pitchFamily="34" charset="0"/>
              </a:rPr>
              <a:t>L.Širochoman</a:t>
            </a:r>
            <a:r>
              <a:rPr lang="cs-CZ" sz="1000" b="0" dirty="0">
                <a:latin typeface="Arial" panose="020B0604020202020204" pitchFamily="34" charset="0"/>
                <a:cs typeface="Arial" panose="020B0604020202020204" pitchFamily="34" charset="0"/>
              </a:rPr>
              <a:t>, </a:t>
            </a:r>
            <a:r>
              <a:rPr lang="cs-CZ" sz="1000" b="0" dirty="0" err="1">
                <a:latin typeface="Arial" panose="020B0604020202020204" pitchFamily="34" charset="0"/>
                <a:cs typeface="Arial" panose="020B0604020202020204" pitchFamily="34" charset="0"/>
              </a:rPr>
              <a:t>P.Hůrka</a:t>
            </a:r>
            <a:r>
              <a:rPr lang="cs-CZ" sz="1000" b="0" dirty="0">
                <a:latin typeface="Arial" panose="020B0604020202020204" pitchFamily="34" charset="0"/>
                <a:cs typeface="Arial" panose="020B0604020202020204" pitchFamily="34" charset="0"/>
              </a:rPr>
              <a:t>, </a:t>
            </a:r>
            <a:r>
              <a:rPr lang="cs-CZ" sz="1000" b="0" dirty="0" err="1">
                <a:latin typeface="Arial" panose="020B0604020202020204" pitchFamily="34" charset="0"/>
                <a:cs typeface="Arial" panose="020B0604020202020204" pitchFamily="34" charset="0"/>
              </a:rPr>
              <a:t>J.Viktora</a:t>
            </a:r>
            <a:r>
              <a:rPr lang="cs-CZ" sz="1000" b="0" dirty="0">
                <a:latin typeface="Arial" panose="020B0604020202020204" pitchFamily="34" charset="0"/>
                <a:cs typeface="Arial" panose="020B0604020202020204" pitchFamily="34" charset="0"/>
              </a:rPr>
              <a:t>, </a:t>
            </a:r>
            <a:r>
              <a:rPr lang="cs-CZ" sz="1000" b="0" dirty="0" err="1">
                <a:latin typeface="Arial" panose="020B0604020202020204" pitchFamily="34" charset="0"/>
                <a:cs typeface="Arial" panose="020B0604020202020204" pitchFamily="34" charset="0"/>
              </a:rPr>
              <a:t>L.Viktora</a:t>
            </a:r>
            <a:r>
              <a:rPr lang="cs-CZ" sz="1000" b="0" dirty="0">
                <a:latin typeface="Arial" panose="020B0604020202020204" pitchFamily="34" charset="0"/>
                <a:cs typeface="Arial" panose="020B0604020202020204" pitchFamily="34" charset="0"/>
              </a:rPr>
              <a:t>, </a:t>
            </a:r>
            <a:r>
              <a:rPr lang="cs-CZ" sz="1000" b="0" dirty="0" err="1">
                <a:latin typeface="Arial" panose="020B0604020202020204" pitchFamily="34" charset="0"/>
                <a:cs typeface="Arial" panose="020B0604020202020204" pitchFamily="34" charset="0"/>
              </a:rPr>
              <a:t>M.Volák</a:t>
            </a:r>
            <a:r>
              <a:rPr lang="cs-CZ" sz="1000" b="0" dirty="0">
                <a:latin typeface="Arial" panose="020B0604020202020204" pitchFamily="34" charset="0"/>
                <a:cs typeface="Arial" panose="020B0604020202020204" pitchFamily="34" charset="0"/>
              </a:rPr>
              <a:t>, </a:t>
            </a:r>
            <a:r>
              <a:rPr lang="cs-CZ" sz="1000" b="0" dirty="0" err="1">
                <a:latin typeface="Arial" panose="020B0604020202020204" pitchFamily="34" charset="0"/>
                <a:cs typeface="Arial" panose="020B0604020202020204" pitchFamily="34" charset="0"/>
              </a:rPr>
              <a:t>M.Šabák</a:t>
            </a:r>
            <a:r>
              <a:rPr lang="cs-CZ" sz="1000" b="0" dirty="0">
                <a:latin typeface="Arial" panose="020B0604020202020204" pitchFamily="34" charset="0"/>
                <a:cs typeface="Arial" panose="020B0604020202020204" pitchFamily="34" charset="0"/>
              </a:rPr>
              <a:t>, </a:t>
            </a:r>
          </a:p>
          <a:p>
            <a:pPr algn="just"/>
            <a:r>
              <a:rPr lang="cs-CZ" sz="1000" b="0" dirty="0">
                <a:latin typeface="Arial" panose="020B0604020202020204" pitchFamily="34" charset="0"/>
                <a:cs typeface="Arial" panose="020B0604020202020204" pitchFamily="34" charset="0"/>
              </a:rPr>
              <a:t>                 </a:t>
            </a:r>
            <a:r>
              <a:rPr lang="cs-CZ" sz="1000" b="0" dirty="0" err="1">
                <a:latin typeface="Arial" panose="020B0604020202020204" pitchFamily="34" charset="0"/>
                <a:cs typeface="Arial" panose="020B0604020202020204" pitchFamily="34" charset="0"/>
              </a:rPr>
              <a:t>V.Budka</a:t>
            </a:r>
            <a:r>
              <a:rPr lang="cs-CZ" sz="1000" b="0" dirty="0">
                <a:latin typeface="Arial" panose="020B0604020202020204" pitchFamily="34" charset="0"/>
                <a:cs typeface="Arial" panose="020B0604020202020204" pitchFamily="34" charset="0"/>
              </a:rPr>
              <a:t>, </a:t>
            </a:r>
            <a:r>
              <a:rPr lang="cs-CZ" sz="1000" b="0" dirty="0" err="1">
                <a:latin typeface="Arial" panose="020B0604020202020204" pitchFamily="34" charset="0"/>
                <a:cs typeface="Arial" panose="020B0604020202020204" pitchFamily="34" charset="0"/>
              </a:rPr>
              <a:t>M.Daňo</a:t>
            </a:r>
            <a:endParaRPr lang="cs-CZ" sz="1000" b="0" dirty="0">
              <a:latin typeface="Arial" panose="020B0604020202020204" pitchFamily="34" charset="0"/>
              <a:cs typeface="Arial" panose="020B0604020202020204" pitchFamily="34" charset="0"/>
            </a:endParaRPr>
          </a:p>
          <a:p>
            <a:pPr algn="just"/>
            <a:r>
              <a:rPr lang="cs-CZ" sz="1000" b="0" u="sng" dirty="0">
                <a:latin typeface="Arial" panose="020B0604020202020204" pitchFamily="34" charset="0"/>
                <a:cs typeface="Arial" panose="020B0604020202020204" pitchFamily="34" charset="0"/>
              </a:rPr>
              <a:t>Trenér</a:t>
            </a:r>
            <a:r>
              <a:rPr lang="cs-CZ" sz="1000" b="0" dirty="0">
                <a:latin typeface="Arial" panose="020B0604020202020204" pitchFamily="34" charset="0"/>
                <a:cs typeface="Arial" panose="020B0604020202020204" pitchFamily="34" charset="0"/>
              </a:rPr>
              <a:t>: </a:t>
            </a:r>
            <a:r>
              <a:rPr lang="cs-CZ" sz="1000" b="0" dirty="0" err="1">
                <a:latin typeface="Arial" panose="020B0604020202020204" pitchFamily="34" charset="0"/>
                <a:cs typeface="Arial" panose="020B0604020202020204" pitchFamily="34" charset="0"/>
              </a:rPr>
              <a:t>M.Hromy</a:t>
            </a:r>
            <a:r>
              <a:rPr lang="cs-CZ" sz="1000" b="0" dirty="0">
                <a:latin typeface="Arial" panose="020B0604020202020204" pitchFamily="34" charset="0"/>
                <a:cs typeface="Arial" panose="020B0604020202020204" pitchFamily="34" charset="0"/>
              </a:rPr>
              <a:t>  </a:t>
            </a:r>
            <a:r>
              <a:rPr lang="cs-CZ" sz="1000" b="0" u="sng" dirty="0">
                <a:latin typeface="Arial" panose="020B0604020202020204" pitchFamily="34" charset="0"/>
                <a:cs typeface="Arial" panose="020B0604020202020204" pitchFamily="34" charset="0"/>
              </a:rPr>
              <a:t>Vedoucí</a:t>
            </a:r>
            <a:r>
              <a:rPr lang="cs-CZ" sz="1000" b="0" dirty="0">
                <a:latin typeface="Arial" panose="020B0604020202020204" pitchFamily="34" charset="0"/>
                <a:cs typeface="Arial" panose="020B0604020202020204" pitchFamily="34" charset="0"/>
              </a:rPr>
              <a:t>: </a:t>
            </a:r>
            <a:r>
              <a:rPr lang="cs-CZ" sz="1000" b="0" dirty="0" err="1">
                <a:latin typeface="Arial" panose="020B0604020202020204" pitchFamily="34" charset="0"/>
                <a:cs typeface="Arial" panose="020B0604020202020204" pitchFamily="34" charset="0"/>
              </a:rPr>
              <a:t>V.Podhorský</a:t>
            </a:r>
            <a:endParaRPr lang="cs-CZ" sz="1000" b="0" dirty="0">
              <a:latin typeface="Arial" panose="020B0604020202020204" pitchFamily="34" charset="0"/>
              <a:cs typeface="Arial" panose="020B0604020202020204" pitchFamily="34" charset="0"/>
            </a:endParaRPr>
          </a:p>
          <a:p>
            <a:pPr algn="just"/>
            <a:r>
              <a:rPr lang="cs-CZ" sz="1000" b="0" u="sng" dirty="0">
                <a:latin typeface="Arial" panose="020B0604020202020204" pitchFamily="34" charset="0"/>
                <a:cs typeface="Arial" panose="020B0604020202020204" pitchFamily="34" charset="0"/>
              </a:rPr>
              <a:t>Rozhodčí</a:t>
            </a:r>
            <a:r>
              <a:rPr lang="cs-CZ" sz="1000" b="0" dirty="0">
                <a:latin typeface="Arial" panose="020B0604020202020204" pitchFamily="34" charset="0"/>
                <a:cs typeface="Arial" panose="020B0604020202020204" pitchFamily="34" charset="0"/>
              </a:rPr>
              <a:t>: Tomáš Holcman </a:t>
            </a:r>
          </a:p>
        </p:txBody>
      </p:sp>
    </p:spTree>
    <p:extLst>
      <p:ext uri="{BB962C8B-B14F-4D97-AF65-F5344CB8AC3E}">
        <p14:creationId xmlns:p14="http://schemas.microsoft.com/office/powerpoint/2010/main" val="8135601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p:cNvSpPr txBox="1"/>
          <p:nvPr/>
        </p:nvSpPr>
        <p:spPr>
          <a:xfrm>
            <a:off x="2016200" y="7003876"/>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24</a:t>
            </a:r>
          </a:p>
        </p:txBody>
      </p:sp>
      <p:sp>
        <p:nvSpPr>
          <p:cNvPr id="10" name="TextovéPole 9"/>
          <p:cNvSpPr txBox="1"/>
          <p:nvPr/>
        </p:nvSpPr>
        <p:spPr>
          <a:xfrm>
            <a:off x="7731618" y="7004456"/>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17</a:t>
            </a:r>
          </a:p>
        </p:txBody>
      </p:sp>
      <p:pic>
        <p:nvPicPr>
          <p:cNvPr id="3" name="Obrázek 2">
            <a:extLst>
              <a:ext uri="{FF2B5EF4-FFF2-40B4-BE49-F238E27FC236}">
                <a16:creationId xmlns:a16="http://schemas.microsoft.com/office/drawing/2014/main" id="{40A20F70-90A6-4258-AF82-5779A085B9BD}"/>
              </a:ext>
            </a:extLst>
          </p:cNvPr>
          <p:cNvPicPr>
            <a:picLocks noChangeAspect="1"/>
          </p:cNvPicPr>
          <p:nvPr/>
        </p:nvPicPr>
        <p:blipFill>
          <a:blip r:embed="rId2"/>
          <a:stretch>
            <a:fillRect/>
          </a:stretch>
        </p:blipFill>
        <p:spPr>
          <a:xfrm>
            <a:off x="5443769" y="837609"/>
            <a:ext cx="4438297" cy="2824371"/>
          </a:xfrm>
          <a:prstGeom prst="rect">
            <a:avLst/>
          </a:prstGeom>
          <a:ln w="22225">
            <a:solidFill>
              <a:srgbClr val="0000CC"/>
            </a:solidFill>
          </a:ln>
        </p:spPr>
      </p:pic>
      <p:pic>
        <p:nvPicPr>
          <p:cNvPr id="4" name="Obrázek 3">
            <a:extLst>
              <a:ext uri="{FF2B5EF4-FFF2-40B4-BE49-F238E27FC236}">
                <a16:creationId xmlns:a16="http://schemas.microsoft.com/office/drawing/2014/main" id="{CABF21E1-B197-4151-A6BA-CF7F92276676}"/>
              </a:ext>
            </a:extLst>
          </p:cNvPr>
          <p:cNvPicPr>
            <a:picLocks noChangeAspect="1"/>
          </p:cNvPicPr>
          <p:nvPr/>
        </p:nvPicPr>
        <p:blipFill>
          <a:blip r:embed="rId3"/>
          <a:stretch>
            <a:fillRect/>
          </a:stretch>
        </p:blipFill>
        <p:spPr>
          <a:xfrm>
            <a:off x="5443769" y="3819457"/>
            <a:ext cx="4438297" cy="3129834"/>
          </a:xfrm>
          <a:prstGeom prst="rect">
            <a:avLst/>
          </a:prstGeom>
          <a:ln w="19050">
            <a:solidFill>
              <a:srgbClr val="0000CC"/>
            </a:solidFill>
          </a:ln>
        </p:spPr>
      </p:pic>
      <p:sp>
        <p:nvSpPr>
          <p:cNvPr id="6" name="TextovéPole 5">
            <a:extLst>
              <a:ext uri="{FF2B5EF4-FFF2-40B4-BE49-F238E27FC236}">
                <a16:creationId xmlns:a16="http://schemas.microsoft.com/office/drawing/2014/main" id="{B289F64B-E3A7-4748-8E5B-7832292EF847}"/>
              </a:ext>
            </a:extLst>
          </p:cNvPr>
          <p:cNvSpPr txBox="1"/>
          <p:nvPr/>
        </p:nvSpPr>
        <p:spPr>
          <a:xfrm>
            <a:off x="5612938" y="40452"/>
            <a:ext cx="4618009" cy="584775"/>
          </a:xfrm>
          <a:prstGeom prst="rect">
            <a:avLst/>
          </a:prstGeom>
          <a:solidFill>
            <a:srgbClr val="99FFCC"/>
          </a:solidFill>
          <a:effectLst>
            <a:glow rad="101600">
              <a:srgbClr val="FFFF66">
                <a:alpha val="40000"/>
              </a:srgbClr>
            </a:glow>
            <a:softEdge rad="241300"/>
          </a:effectLst>
        </p:spPr>
        <p:txBody>
          <a:bodyPr wrap="square" rtlCol="0">
            <a:spAutoFit/>
          </a:bodyPr>
          <a:lstStyle/>
          <a:p>
            <a:pPr algn="ctr"/>
            <a:r>
              <a:rPr lang="cs-CZ" b="0" i="1" dirty="0"/>
              <a:t>Deník / Jan </a:t>
            </a:r>
            <a:r>
              <a:rPr lang="cs-CZ" b="0" i="1" dirty="0" err="1"/>
              <a:t>Pechánek</a:t>
            </a:r>
            <a:endParaRPr lang="cs-CZ" b="0" i="1" dirty="0"/>
          </a:p>
          <a:p>
            <a:pPr algn="ctr"/>
            <a:r>
              <a:rPr lang="cs-CZ" sz="2000" dirty="0">
                <a:solidFill>
                  <a:srgbClr val="0000CC"/>
                </a:solidFill>
                <a:latin typeface="Arial Black" panose="020B0A04020102020204" pitchFamily="34" charset="0"/>
              </a:rPr>
              <a:t>SK Štětí – FK Ostrov </a:t>
            </a:r>
          </a:p>
        </p:txBody>
      </p:sp>
      <p:sp>
        <p:nvSpPr>
          <p:cNvPr id="13" name="Obdélník 12">
            <a:extLst>
              <a:ext uri="{FF2B5EF4-FFF2-40B4-BE49-F238E27FC236}">
                <a16:creationId xmlns:a16="http://schemas.microsoft.com/office/drawing/2014/main" id="{A02E73D8-05F1-43D4-9DA7-C8527F627F99}"/>
              </a:ext>
            </a:extLst>
          </p:cNvPr>
          <p:cNvSpPr/>
          <p:nvPr/>
        </p:nvSpPr>
        <p:spPr>
          <a:xfrm>
            <a:off x="55614" y="1822561"/>
            <a:ext cx="4725706" cy="4954241"/>
          </a:xfrm>
          <a:prstGeom prst="rect">
            <a:avLst/>
          </a:prstGeom>
        </p:spPr>
        <p:txBody>
          <a:bodyPr wrap="square">
            <a:spAutoFit/>
          </a:bodyPr>
          <a:lstStyle/>
          <a:p>
            <a:pPr algn="ctr">
              <a:lnSpc>
                <a:spcPct val="107000"/>
              </a:lnSpc>
              <a:spcAft>
                <a:spcPts val="0"/>
              </a:spcAft>
            </a:pPr>
            <a:r>
              <a:rPr lang="cs-CZ" sz="1800" dirty="0">
                <a:highlight>
                  <a:srgbClr val="00FF00"/>
                </a:highlight>
                <a:latin typeface="Arial Black" panose="020B0A04020102020204" pitchFamily="34" charset="0"/>
                <a:ea typeface="Calibri" panose="020F0502020204030204" pitchFamily="34" charset="0"/>
                <a:cs typeface="Arial" panose="020B0604020202020204" pitchFamily="34" charset="0"/>
              </a:rPr>
              <a:t>SK Štětí - </a:t>
            </a:r>
            <a:r>
              <a:rPr lang="cs-CZ" sz="1800" dirty="0">
                <a:solidFill>
                  <a:srgbClr val="151515"/>
                </a:solidFill>
                <a:highlight>
                  <a:srgbClr val="00FF00"/>
                </a:highlight>
                <a:latin typeface="Arial Black" panose="020B0A04020102020204" pitchFamily="34" charset="0"/>
                <a:ea typeface="Calibri" panose="020F0502020204030204" pitchFamily="34" charset="0"/>
                <a:cs typeface="Arial" panose="020B0604020202020204" pitchFamily="34" charset="0"/>
              </a:rPr>
              <a:t>TJ Sokol Libochovany</a:t>
            </a:r>
            <a:endParaRPr lang="cs-CZ" sz="18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cs-CZ" sz="1800" dirty="0">
                <a:solidFill>
                  <a:srgbClr val="151515"/>
                </a:solidFill>
                <a:highlight>
                  <a:srgbClr val="00FF00"/>
                </a:highlight>
                <a:latin typeface="Arial Black" panose="020B0A04020102020204" pitchFamily="34" charset="0"/>
                <a:ea typeface="Calibri" panose="020F0502020204030204" pitchFamily="34" charset="0"/>
                <a:cs typeface="Arial" panose="020B0604020202020204" pitchFamily="34" charset="0"/>
              </a:rPr>
              <a:t>8:0(5:0)  </a:t>
            </a:r>
            <a:r>
              <a:rPr lang="cs-CZ" sz="1600" dirty="0">
                <a:solidFill>
                  <a:srgbClr val="151515"/>
                </a:solidFill>
                <a:highlight>
                  <a:srgbClr val="00FF00"/>
                </a:highlight>
                <a:latin typeface="Arial Black" panose="020B0A04020102020204" pitchFamily="34" charset="0"/>
                <a:ea typeface="Calibri" panose="020F0502020204030204" pitchFamily="34" charset="0"/>
                <a:cs typeface="Arial" panose="020B0604020202020204" pitchFamily="34" charset="0"/>
              </a:rPr>
              <a:t>8.9.2019  3. kolo 4. hrané</a:t>
            </a:r>
            <a:endParaRPr lang="cs-CZ"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cs-CZ" sz="1000" b="0" dirty="0">
                <a:solidFill>
                  <a:srgbClr val="151515"/>
                </a:solidFill>
                <a:latin typeface="Arial" panose="020B0604020202020204" pitchFamily="34" charset="0"/>
                <a:ea typeface="Calibri" panose="020F0502020204030204" pitchFamily="34" charset="0"/>
                <a:cs typeface="Arial" panose="020B0604020202020204" pitchFamily="34" charset="0"/>
              </a:rPr>
              <a:t>Okresní přebor starších žáků je v plném proudu a v neděli dopoledne bylo na programu již 4. mistrovské utkání. Do Štětí přijelo mužstvo, které v předchozích 3 zápasech dokázalo 2x vyhrát. Začali jsme s chutí a první branky v síti hostů jsme se dočkali v 9. minutě z kopačky Michaela </a:t>
            </a:r>
            <a:r>
              <a:rPr lang="cs-CZ" sz="1000" b="0" dirty="0" err="1">
                <a:solidFill>
                  <a:srgbClr val="151515"/>
                </a:solidFill>
                <a:latin typeface="Arial" panose="020B0604020202020204" pitchFamily="34" charset="0"/>
                <a:ea typeface="Calibri" panose="020F0502020204030204" pitchFamily="34" charset="0"/>
                <a:cs typeface="Arial" panose="020B0604020202020204" pitchFamily="34" charset="0"/>
              </a:rPr>
              <a:t>Migy</a:t>
            </a:r>
            <a:r>
              <a:rPr lang="cs-CZ" sz="1000" b="0" dirty="0">
                <a:solidFill>
                  <a:srgbClr val="151515"/>
                </a:solidFill>
                <a:latin typeface="Arial" panose="020B0604020202020204" pitchFamily="34" charset="0"/>
                <a:ea typeface="Calibri" panose="020F0502020204030204" pitchFamily="34" charset="0"/>
                <a:cs typeface="Arial" panose="020B0604020202020204" pitchFamily="34" charset="0"/>
              </a:rPr>
              <a:t>.  Za další 3 minuty zvýšil na 2:0 Daniel Hromy a hned o minutu později už to zásluhou Romana Chromého bylo 3:0. Říkali jsme si, že jestli to takto bude pokračovat, tak bude výsledek rekordní. Brankostroj se ale zastavil. Místo gólů jsme začali trefovat tyče a břevna. 2x vyzkoušel pevnost břevna Lukáš </a:t>
            </a:r>
            <a:r>
              <a:rPr lang="cs-CZ" sz="1000" b="0" dirty="0" err="1">
                <a:solidFill>
                  <a:srgbClr val="151515"/>
                </a:solidFill>
                <a:latin typeface="Arial" panose="020B0604020202020204" pitchFamily="34" charset="0"/>
                <a:ea typeface="Calibri" panose="020F0502020204030204" pitchFamily="34" charset="0"/>
                <a:cs typeface="Arial" panose="020B0604020202020204" pitchFamily="34" charset="0"/>
              </a:rPr>
              <a:t>Širochoman</a:t>
            </a:r>
            <a:r>
              <a:rPr lang="cs-CZ" sz="1000" b="0" dirty="0">
                <a:solidFill>
                  <a:srgbClr val="151515"/>
                </a:solidFill>
                <a:latin typeface="Arial" panose="020B0604020202020204" pitchFamily="34" charset="0"/>
                <a:ea typeface="Calibri" panose="020F0502020204030204" pitchFamily="34" charset="0"/>
                <a:cs typeface="Arial" panose="020B0604020202020204" pitchFamily="34" charset="0"/>
              </a:rPr>
              <a:t> a 3 tyčkami se přidal Daniel Hromy. Navíc několika skvělými zákroky se představil hostující brankář a tak dalšího gólu jsme se dočkali až ve 25. minutě. 4:0 Petr Hůrka a minutu před změnou stran 5:0 Michael </a:t>
            </a:r>
            <a:r>
              <a:rPr lang="cs-CZ" sz="1000" b="0" dirty="0" err="1">
                <a:solidFill>
                  <a:srgbClr val="151515"/>
                </a:solidFill>
                <a:latin typeface="Arial" panose="020B0604020202020204" pitchFamily="34" charset="0"/>
                <a:ea typeface="Calibri" panose="020F0502020204030204" pitchFamily="34" charset="0"/>
                <a:cs typeface="Arial" panose="020B0604020202020204" pitchFamily="34" charset="0"/>
              </a:rPr>
              <a:t>Miga</a:t>
            </a:r>
            <a:r>
              <a:rPr lang="cs-CZ" sz="1000" b="0" dirty="0">
                <a:solidFill>
                  <a:srgbClr val="151515"/>
                </a:solidFill>
                <a:latin typeface="Arial" panose="020B0604020202020204" pitchFamily="34" charset="0"/>
                <a:ea typeface="Calibri" panose="020F0502020204030204" pitchFamily="34" charset="0"/>
                <a:cs typeface="Arial" panose="020B0604020202020204" pitchFamily="34" charset="0"/>
              </a:rPr>
              <a:t>. Na herní převaze našeho týmu se nic nezměnilo ani 2. poločase. Jediný rozdíl byl, že jsme vstřelili o 2 branky méně.  42. minuta Lukáš </a:t>
            </a:r>
            <a:r>
              <a:rPr lang="cs-CZ" sz="1000" b="0" dirty="0" err="1">
                <a:solidFill>
                  <a:srgbClr val="151515"/>
                </a:solidFill>
                <a:latin typeface="Arial" panose="020B0604020202020204" pitchFamily="34" charset="0"/>
                <a:ea typeface="Calibri" panose="020F0502020204030204" pitchFamily="34" charset="0"/>
                <a:cs typeface="Arial" panose="020B0604020202020204" pitchFamily="34" charset="0"/>
              </a:rPr>
              <a:t>Širochoman</a:t>
            </a:r>
            <a:r>
              <a:rPr lang="cs-CZ" sz="1000" b="0" dirty="0">
                <a:solidFill>
                  <a:srgbClr val="151515"/>
                </a:solidFill>
                <a:latin typeface="Arial" panose="020B0604020202020204" pitchFamily="34" charset="0"/>
                <a:ea typeface="Calibri" panose="020F0502020204030204" pitchFamily="34" charset="0"/>
                <a:cs typeface="Arial" panose="020B0604020202020204" pitchFamily="34" charset="0"/>
              </a:rPr>
              <a:t> 6:0, 55. minuta Roman Chromý 7:0 a v 68. minutě 8:0 Michael </a:t>
            </a:r>
            <a:r>
              <a:rPr lang="cs-CZ" sz="1000" b="0" dirty="0" err="1">
                <a:solidFill>
                  <a:srgbClr val="151515"/>
                </a:solidFill>
                <a:latin typeface="Arial" panose="020B0604020202020204" pitchFamily="34" charset="0"/>
                <a:ea typeface="Calibri" panose="020F0502020204030204" pitchFamily="34" charset="0"/>
                <a:cs typeface="Arial" panose="020B0604020202020204" pitchFamily="34" charset="0"/>
              </a:rPr>
              <a:t>Miga</a:t>
            </a:r>
            <a:r>
              <a:rPr lang="cs-CZ" sz="1000" b="0" dirty="0">
                <a:solidFill>
                  <a:srgbClr val="151515"/>
                </a:solidFill>
                <a:latin typeface="Arial" panose="020B0604020202020204" pitchFamily="34" charset="0"/>
                <a:ea typeface="Calibri" panose="020F0502020204030204" pitchFamily="34" charset="0"/>
                <a:cs typeface="Arial" panose="020B0604020202020204" pitchFamily="34" charset="0"/>
              </a:rPr>
              <a:t>. </a:t>
            </a:r>
            <a:endParaRPr lang="cs-CZ" sz="1000" b="0" dirty="0">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0"/>
              </a:spcAft>
            </a:pPr>
            <a:r>
              <a:rPr lang="cs-CZ" sz="1000" b="0" u="sng" dirty="0">
                <a:solidFill>
                  <a:srgbClr val="151515"/>
                </a:solidFill>
                <a:latin typeface="Arial" panose="020B0604020202020204" pitchFamily="34" charset="0"/>
                <a:ea typeface="Calibri" panose="020F0502020204030204" pitchFamily="34" charset="0"/>
                <a:cs typeface="Arial" panose="020B0604020202020204" pitchFamily="34" charset="0"/>
              </a:rPr>
              <a:t>Miloslav Hromy – trenér SK Štětí</a:t>
            </a:r>
            <a:endParaRPr lang="cs-CZ" sz="1000" b="0" dirty="0">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0"/>
              </a:spcAft>
            </a:pPr>
            <a:r>
              <a:rPr lang="cs-CZ" sz="1000" b="0" dirty="0">
                <a:solidFill>
                  <a:srgbClr val="000000"/>
                </a:solidFill>
                <a:latin typeface="Arial" panose="020B0604020202020204" pitchFamily="34" charset="0"/>
                <a:ea typeface="Times New Roman" panose="02020603050405020304" pitchFamily="18" charset="0"/>
                <a:cs typeface="Arial" panose="020B0604020202020204" pitchFamily="34" charset="0"/>
              </a:rPr>
              <a:t>Hráli jsme výborný fotbal. Soupeř dnes špatný nebyl a navíc ho několikrát podržel brankář,  kdy chytil minimálně 6 branek. Pravidelně jsme trefovali brankovou konstrukci. Hráčům jsme asi zapomněli říct, nehrajeme dovedností soutěž jako na tréninku. Pochvala za výkon pro všechny hráče.</a:t>
            </a:r>
            <a:endParaRPr lang="cs-CZ" sz="1000" b="0" dirty="0">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0"/>
              </a:spcAft>
            </a:pPr>
            <a:r>
              <a:rPr lang="cs-CZ" sz="1000" b="0" u="sng" dirty="0">
                <a:solidFill>
                  <a:srgbClr val="000000"/>
                </a:solidFill>
                <a:latin typeface="Arial" panose="020B0604020202020204" pitchFamily="34" charset="0"/>
                <a:ea typeface="Times New Roman" panose="02020603050405020304" pitchFamily="18" charset="0"/>
                <a:cs typeface="Arial" panose="020B0604020202020204" pitchFamily="34" charset="0"/>
              </a:rPr>
              <a:t>Branky:</a:t>
            </a:r>
            <a:r>
              <a:rPr lang="cs-CZ" sz="1000" b="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cs-CZ" sz="1000" b="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M.Miga</a:t>
            </a:r>
            <a:r>
              <a:rPr lang="cs-CZ" sz="1000" b="0" dirty="0">
                <a:solidFill>
                  <a:srgbClr val="000000"/>
                </a:solidFill>
                <a:latin typeface="Arial" panose="020B0604020202020204" pitchFamily="34" charset="0"/>
                <a:ea typeface="Times New Roman" panose="02020603050405020304" pitchFamily="18" charset="0"/>
                <a:cs typeface="Arial" panose="020B0604020202020204" pitchFamily="34" charset="0"/>
              </a:rPr>
              <a:t> 3, </a:t>
            </a:r>
            <a:r>
              <a:rPr lang="cs-CZ" sz="1000" b="0" dirty="0" err="1">
                <a:solidFill>
                  <a:srgbClr val="000000"/>
                </a:solidFill>
                <a:latin typeface="Arial" panose="020B0604020202020204" pitchFamily="34" charset="0"/>
                <a:ea typeface="Times New Roman" panose="02020603050405020304" pitchFamily="18" charset="0"/>
                <a:cs typeface="Arial" panose="020B0604020202020204" pitchFamily="34" charset="0"/>
              </a:rPr>
              <a:t>R.Chromý</a:t>
            </a:r>
            <a:r>
              <a:rPr lang="cs-CZ" sz="1000" b="0" dirty="0">
                <a:solidFill>
                  <a:srgbClr val="000000"/>
                </a:solidFill>
                <a:latin typeface="Arial" panose="020B0604020202020204" pitchFamily="34" charset="0"/>
                <a:ea typeface="Times New Roman" panose="02020603050405020304" pitchFamily="18" charset="0"/>
                <a:cs typeface="Arial" panose="020B0604020202020204" pitchFamily="34" charset="0"/>
              </a:rPr>
              <a:t> 2, </a:t>
            </a:r>
            <a:r>
              <a:rPr lang="cs-CZ" sz="1000" b="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D.Hromy</a:t>
            </a:r>
            <a:r>
              <a:rPr lang="cs-CZ" sz="1000" b="0" dirty="0">
                <a:solidFill>
                  <a:srgbClr val="000000"/>
                </a:solidFill>
                <a:latin typeface="Arial" panose="020B0604020202020204" pitchFamily="34" charset="0"/>
                <a:ea typeface="Times New Roman" panose="02020603050405020304" pitchFamily="18" charset="0"/>
                <a:cs typeface="Arial" panose="020B0604020202020204" pitchFamily="34" charset="0"/>
              </a:rPr>
              <a:t> 1, </a:t>
            </a:r>
            <a:r>
              <a:rPr lang="cs-CZ" sz="1000" b="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P.Hůrka</a:t>
            </a:r>
            <a:r>
              <a:rPr lang="cs-CZ" sz="1000" b="0" dirty="0">
                <a:solidFill>
                  <a:srgbClr val="000000"/>
                </a:solidFill>
                <a:latin typeface="Arial" panose="020B0604020202020204" pitchFamily="34" charset="0"/>
                <a:ea typeface="Times New Roman" panose="02020603050405020304" pitchFamily="18" charset="0"/>
                <a:cs typeface="Arial" panose="020B0604020202020204" pitchFamily="34" charset="0"/>
              </a:rPr>
              <a:t> 1, </a:t>
            </a:r>
            <a:r>
              <a:rPr lang="cs-CZ" sz="1000" b="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L.Širochoman</a:t>
            </a:r>
            <a:r>
              <a:rPr lang="cs-CZ" sz="1000" b="0" dirty="0">
                <a:solidFill>
                  <a:srgbClr val="000000"/>
                </a:solidFill>
                <a:latin typeface="Arial" panose="020B0604020202020204" pitchFamily="34" charset="0"/>
                <a:ea typeface="Times New Roman" panose="02020603050405020304" pitchFamily="18" charset="0"/>
                <a:cs typeface="Arial" panose="020B0604020202020204" pitchFamily="34" charset="0"/>
              </a:rPr>
              <a:t> 1</a:t>
            </a:r>
            <a:endParaRPr lang="cs-CZ" sz="1000" b="0" dirty="0">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0"/>
              </a:spcAft>
            </a:pPr>
            <a:r>
              <a:rPr lang="cs-CZ" sz="1000" b="0" u="sng" dirty="0">
                <a:solidFill>
                  <a:srgbClr val="000000"/>
                </a:solidFill>
                <a:latin typeface="Arial" panose="020B0604020202020204" pitchFamily="34" charset="0"/>
                <a:ea typeface="Times New Roman" panose="02020603050405020304" pitchFamily="18" charset="0"/>
                <a:cs typeface="Arial" panose="020B0604020202020204" pitchFamily="34" charset="0"/>
              </a:rPr>
              <a:t>Sestava:</a:t>
            </a:r>
            <a:r>
              <a:rPr lang="cs-CZ" sz="1000" b="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cs-CZ" sz="1000" b="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V.Budka-J.Vejl</a:t>
            </a:r>
            <a:r>
              <a:rPr lang="cs-CZ" sz="1000" b="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cs-CZ" sz="1000" b="0" dirty="0" err="1">
                <a:solidFill>
                  <a:srgbClr val="000000"/>
                </a:solidFill>
                <a:latin typeface="Arial" panose="020B0604020202020204" pitchFamily="34" charset="0"/>
                <a:ea typeface="Times New Roman" panose="02020603050405020304" pitchFamily="18" charset="0"/>
                <a:cs typeface="Arial" panose="020B0604020202020204" pitchFamily="34" charset="0"/>
              </a:rPr>
              <a:t>A.Šabák</a:t>
            </a:r>
            <a:r>
              <a:rPr lang="cs-CZ" sz="1000" b="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cs-CZ" sz="1000" b="0" dirty="0" err="1">
                <a:solidFill>
                  <a:srgbClr val="000000"/>
                </a:solidFill>
                <a:latin typeface="Arial" panose="020B0604020202020204" pitchFamily="34" charset="0"/>
                <a:ea typeface="Times New Roman" panose="02020603050405020304" pitchFamily="18" charset="0"/>
                <a:cs typeface="Arial" panose="020B0604020202020204" pitchFamily="34" charset="0"/>
              </a:rPr>
              <a:t>R.Paďour</a:t>
            </a:r>
            <a:r>
              <a:rPr lang="cs-CZ" sz="1000" b="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cs-CZ" sz="1000" b="0" dirty="0" err="1">
                <a:solidFill>
                  <a:srgbClr val="000000"/>
                </a:solidFill>
                <a:latin typeface="Arial" panose="020B0604020202020204" pitchFamily="34" charset="0"/>
                <a:ea typeface="Times New Roman" panose="02020603050405020304" pitchFamily="18" charset="0"/>
                <a:cs typeface="Arial" panose="020B0604020202020204" pitchFamily="34" charset="0"/>
              </a:rPr>
              <a:t>J.Chromý</a:t>
            </a:r>
            <a:r>
              <a:rPr lang="cs-CZ" sz="1000" b="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cs-CZ" sz="1000" b="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L.Širochoman</a:t>
            </a:r>
            <a:r>
              <a:rPr lang="cs-CZ" sz="1000" b="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p>
          <a:p>
            <a:pPr algn="just">
              <a:lnSpc>
                <a:spcPct val="107000"/>
              </a:lnSpc>
              <a:spcAft>
                <a:spcPts val="0"/>
              </a:spcAft>
            </a:pPr>
            <a:r>
              <a:rPr lang="cs-CZ" sz="1000" b="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cs-CZ" sz="1000" b="0" dirty="0" err="1">
                <a:solidFill>
                  <a:srgbClr val="000000"/>
                </a:solidFill>
                <a:latin typeface="Arial" panose="020B0604020202020204" pitchFamily="34" charset="0"/>
                <a:ea typeface="Times New Roman" panose="02020603050405020304" pitchFamily="18" charset="0"/>
                <a:cs typeface="Arial" panose="020B0604020202020204" pitchFamily="34" charset="0"/>
              </a:rPr>
              <a:t>R.Chromý</a:t>
            </a:r>
            <a:r>
              <a:rPr lang="cs-CZ" sz="1000" b="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cs-CZ" sz="1000" b="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P.Hůrka</a:t>
            </a:r>
            <a:r>
              <a:rPr lang="cs-CZ" sz="1000" b="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cs-CZ" sz="1000" b="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D.Hromy</a:t>
            </a:r>
            <a:r>
              <a:rPr lang="cs-CZ" sz="1000" b="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cs-CZ" sz="1000" b="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M.Miga</a:t>
            </a:r>
            <a:r>
              <a:rPr lang="cs-CZ" sz="1000" b="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cs-CZ" sz="1000" b="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L.Viktora</a:t>
            </a:r>
            <a:r>
              <a:rPr lang="cs-CZ" sz="1000" b="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cs-CZ" sz="1000" b="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M.Daňo</a:t>
            </a:r>
            <a:r>
              <a:rPr lang="cs-CZ" sz="1000" b="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p>
          <a:p>
            <a:pPr algn="just">
              <a:lnSpc>
                <a:spcPct val="107000"/>
              </a:lnSpc>
              <a:spcAft>
                <a:spcPts val="0"/>
              </a:spcAft>
            </a:pPr>
            <a:r>
              <a:rPr lang="cs-CZ" sz="1000" b="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cs-CZ" sz="1000" b="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M.Volák</a:t>
            </a:r>
            <a:r>
              <a:rPr lang="cs-CZ" sz="1000" b="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cs-CZ" sz="1000" b="0" dirty="0" err="1">
                <a:solidFill>
                  <a:srgbClr val="000000"/>
                </a:solidFill>
                <a:latin typeface="Arial" panose="020B0604020202020204" pitchFamily="34" charset="0"/>
                <a:ea typeface="Times New Roman" panose="02020603050405020304" pitchFamily="18" charset="0"/>
                <a:cs typeface="Arial" panose="020B0604020202020204" pitchFamily="34" charset="0"/>
              </a:rPr>
              <a:t>J.Viktora</a:t>
            </a:r>
            <a:r>
              <a:rPr lang="cs-CZ" sz="1000" b="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cs-CZ" sz="1000" b="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P.Oliva</a:t>
            </a:r>
            <a:endParaRPr lang="cs-CZ" sz="1000" b="0" dirty="0">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0"/>
              </a:spcAft>
            </a:pPr>
            <a:r>
              <a:rPr lang="cs-CZ" sz="1000" b="0" u="sng" dirty="0">
                <a:solidFill>
                  <a:srgbClr val="000000"/>
                </a:solidFill>
                <a:latin typeface="Arial" panose="020B0604020202020204" pitchFamily="34" charset="0"/>
                <a:ea typeface="Times New Roman" panose="02020603050405020304" pitchFamily="18" charset="0"/>
                <a:cs typeface="Arial" panose="020B0604020202020204" pitchFamily="34" charset="0"/>
              </a:rPr>
              <a:t>Trenér:</a:t>
            </a:r>
            <a:r>
              <a:rPr lang="cs-CZ" sz="1000" b="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cs-CZ" sz="1000" b="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M.Hromy</a:t>
            </a:r>
            <a:r>
              <a:rPr lang="cs-CZ" sz="1000" b="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cs-CZ" sz="1000" b="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V.Podhorský</a:t>
            </a:r>
            <a:endParaRPr lang="cs-CZ" sz="1000" b="0" dirty="0">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0"/>
              </a:spcAft>
            </a:pPr>
            <a:r>
              <a:rPr lang="cs-CZ" sz="1000" b="0" u="sng" dirty="0">
                <a:solidFill>
                  <a:srgbClr val="000000"/>
                </a:solidFill>
                <a:latin typeface="Arial" panose="020B0604020202020204" pitchFamily="34" charset="0"/>
                <a:ea typeface="Times New Roman" panose="02020603050405020304" pitchFamily="18" charset="0"/>
                <a:cs typeface="Arial" panose="020B0604020202020204" pitchFamily="34" charset="0"/>
              </a:rPr>
              <a:t>Rozhodčí:</a:t>
            </a:r>
            <a:r>
              <a:rPr lang="cs-CZ" sz="1000" b="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cs-CZ" sz="1000" b="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P.Dobrý-D.Németh</a:t>
            </a:r>
            <a:r>
              <a:rPr lang="cs-CZ" sz="1000" b="0" dirty="0">
                <a:solidFill>
                  <a:srgbClr val="000000"/>
                </a:solidFill>
                <a:latin typeface="Arial" panose="020B0604020202020204" pitchFamily="34" charset="0"/>
                <a:ea typeface="Times New Roman" panose="02020603050405020304" pitchFamily="18" charset="0"/>
                <a:cs typeface="Arial" panose="020B0604020202020204" pitchFamily="34" charset="0"/>
              </a:rPr>
              <a:t>(laik), </a:t>
            </a:r>
            <a:r>
              <a:rPr lang="cs-CZ" sz="1000" b="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P.Janda</a:t>
            </a:r>
            <a:r>
              <a:rPr lang="cs-CZ" sz="1000" b="0" dirty="0">
                <a:solidFill>
                  <a:srgbClr val="000000"/>
                </a:solidFill>
                <a:latin typeface="Arial" panose="020B0604020202020204" pitchFamily="34" charset="0"/>
                <a:ea typeface="Times New Roman" panose="02020603050405020304" pitchFamily="18" charset="0"/>
                <a:cs typeface="Arial" panose="020B0604020202020204" pitchFamily="34" charset="0"/>
              </a:rPr>
              <a:t>(laik)</a:t>
            </a:r>
            <a:endParaRPr lang="cs-CZ" sz="1000" b="0" dirty="0">
              <a:latin typeface="Arial" panose="020B0604020202020204" pitchFamily="34" charset="0"/>
              <a:ea typeface="Calibri" panose="020F0502020204030204" pitchFamily="34" charset="0"/>
              <a:cs typeface="Arial" panose="020B0604020202020204" pitchFamily="34" charset="0"/>
            </a:endParaRPr>
          </a:p>
        </p:txBody>
      </p:sp>
      <p:sp>
        <p:nvSpPr>
          <p:cNvPr id="14" name="TextovéPole 13">
            <a:extLst>
              <a:ext uri="{FF2B5EF4-FFF2-40B4-BE49-F238E27FC236}">
                <a16:creationId xmlns:a16="http://schemas.microsoft.com/office/drawing/2014/main" id="{9D7421F0-810C-474B-BB96-F1ABCCFF9B0D}"/>
              </a:ext>
            </a:extLst>
          </p:cNvPr>
          <p:cNvSpPr txBox="1"/>
          <p:nvPr/>
        </p:nvSpPr>
        <p:spPr>
          <a:xfrm>
            <a:off x="203530" y="145111"/>
            <a:ext cx="4577790" cy="1384995"/>
          </a:xfrm>
          <a:prstGeom prst="rect">
            <a:avLst/>
          </a:prstGeom>
          <a:pattFill prst="dashVert">
            <a:fgClr>
              <a:srgbClr val="99FFCC"/>
            </a:fgClr>
            <a:bgClr>
              <a:schemeClr val="bg1"/>
            </a:bgClr>
          </a:pattFill>
          <a:effectLst>
            <a:glow rad="101600">
              <a:srgbClr val="CC3399">
                <a:alpha val="40000"/>
              </a:srgbClr>
            </a:glow>
            <a:softEdge rad="0"/>
          </a:effectLst>
        </p:spPr>
        <p:txBody>
          <a:bodyPr wrap="square" rtlCol="0">
            <a:spAutoFit/>
          </a:bodyPr>
          <a:lstStyle/>
          <a:p>
            <a:pPr algn="ctr"/>
            <a:r>
              <a:rPr lang="cs-CZ" sz="2100" dirty="0">
                <a:latin typeface="Arial Black" panose="020B0A04020102020204" pitchFamily="34" charset="0"/>
              </a:rPr>
              <a:t>Starší žáci zvítězili i ve čtvrtém zápase sezóny. Zatím inkasovali jen jednu branku a ještě k tomu z penalty  </a:t>
            </a:r>
          </a:p>
        </p:txBody>
      </p:sp>
    </p:spTree>
    <p:extLst>
      <p:ext uri="{BB962C8B-B14F-4D97-AF65-F5344CB8AC3E}">
        <p14:creationId xmlns:p14="http://schemas.microsoft.com/office/powerpoint/2010/main" val="30308981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ovéPole 11"/>
          <p:cNvSpPr txBox="1"/>
          <p:nvPr/>
        </p:nvSpPr>
        <p:spPr>
          <a:xfrm>
            <a:off x="1944192" y="7004456"/>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18</a:t>
            </a:r>
          </a:p>
        </p:txBody>
      </p:sp>
      <p:sp>
        <p:nvSpPr>
          <p:cNvPr id="13" name="TextovéPole 12"/>
          <p:cNvSpPr txBox="1"/>
          <p:nvPr/>
        </p:nvSpPr>
        <p:spPr>
          <a:xfrm>
            <a:off x="7731618" y="6946031"/>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23</a:t>
            </a:r>
          </a:p>
        </p:txBody>
      </p:sp>
      <p:sp>
        <p:nvSpPr>
          <p:cNvPr id="6" name="Obdélník 5">
            <a:extLst>
              <a:ext uri="{FF2B5EF4-FFF2-40B4-BE49-F238E27FC236}">
                <a16:creationId xmlns:a16="http://schemas.microsoft.com/office/drawing/2014/main" id="{3A267EDA-A930-49FA-903B-B986FE2D3F8F}"/>
              </a:ext>
            </a:extLst>
          </p:cNvPr>
          <p:cNvSpPr/>
          <p:nvPr/>
        </p:nvSpPr>
        <p:spPr>
          <a:xfrm>
            <a:off x="159846" y="169213"/>
            <a:ext cx="4583351" cy="707886"/>
          </a:xfrm>
          <a:prstGeom prst="rect">
            <a:avLst/>
          </a:prstGeom>
          <a:blipFill>
            <a:blip r:embed="rId2">
              <a:extLst>
                <a:ext uri="{837473B0-CC2E-450A-ABE3-18F120FF3D39}">
                  <a1611:picAttrSrcUrl xmlns:a1611="http://schemas.microsoft.com/office/drawing/2016/11/main" xmlns="" r:id="rId3"/>
                </a:ext>
              </a:extLst>
            </a:blip>
            <a:stretch>
              <a:fillRect/>
            </a:stretch>
          </a:blipFill>
        </p:spPr>
        <p:txBody>
          <a:bodyPr wrap="square" lIns="91440" tIns="45720" rIns="91440" bIns="45720">
            <a:spAutoFit/>
          </a:bodyPr>
          <a:lstStyle/>
          <a:p>
            <a:pPr algn="ctr"/>
            <a:r>
              <a:rPr lang="cs-CZ" sz="2000" b="1" cap="none" spc="0" dirty="0">
                <a:ln w="6350">
                  <a:solidFill>
                    <a:srgbClr val="FFFF00"/>
                  </a:solidFill>
                  <a:prstDash val="solid"/>
                </a:ln>
                <a:solidFill>
                  <a:schemeClr val="bg1"/>
                </a:solidFill>
                <a:effectLst>
                  <a:outerShdw blurRad="12700" dist="38100" dir="2700000" algn="tl" rotWithShape="0">
                    <a:schemeClr val="bg1">
                      <a:lumMod val="50000"/>
                    </a:schemeClr>
                  </a:outerShdw>
                </a:effectLst>
              </a:rPr>
              <a:t>4. kolo divizní soutěže dospělých hrané 30.8. až 1.9.2019</a:t>
            </a:r>
          </a:p>
        </p:txBody>
      </p:sp>
      <p:sp>
        <p:nvSpPr>
          <p:cNvPr id="7" name="Obdélník 6">
            <a:extLst>
              <a:ext uri="{FF2B5EF4-FFF2-40B4-BE49-F238E27FC236}">
                <a16:creationId xmlns:a16="http://schemas.microsoft.com/office/drawing/2014/main" id="{49C67887-E9D8-47F6-BD2E-45ECE3379388}"/>
              </a:ext>
            </a:extLst>
          </p:cNvPr>
          <p:cNvSpPr/>
          <p:nvPr/>
        </p:nvSpPr>
        <p:spPr>
          <a:xfrm>
            <a:off x="159846" y="1189286"/>
            <a:ext cx="4583351" cy="5601533"/>
          </a:xfrm>
          <a:prstGeom prst="rect">
            <a:avLst/>
          </a:prstGeom>
          <a:pattFill prst="pct50">
            <a:fgClr>
              <a:srgbClr val="FFFF00"/>
            </a:fgClr>
            <a:bgClr>
              <a:srgbClr val="CCFFFF"/>
            </a:bgClr>
          </a:pattFill>
        </p:spPr>
        <p:txBody>
          <a:bodyPr wrap="square">
            <a:spAutoFit/>
          </a:bodyPr>
          <a:lstStyle/>
          <a:p>
            <a:pPr algn="ctr" fontAlgn="ctr"/>
            <a:r>
              <a:rPr lang="cs-CZ" sz="1600" dirty="0">
                <a:solidFill>
                  <a:srgbClr val="FF0000"/>
                </a:solidFill>
                <a:latin typeface="Georgia" panose="02040502050405020303" pitchFamily="18" charset="0"/>
              </a:rPr>
              <a:t>SK Aritma Praha- FK Baník Souš  1:2(1:2)</a:t>
            </a:r>
          </a:p>
          <a:p>
            <a:pPr algn="just" fontAlgn="ctr"/>
            <a:r>
              <a:rPr lang="cs-CZ" sz="1100" dirty="0">
                <a:solidFill>
                  <a:srgbClr val="000000"/>
                </a:solidFill>
                <a:latin typeface="Georgia" panose="02040502050405020303" pitchFamily="18" charset="0"/>
              </a:rPr>
              <a:t>domácí ztratili první body v soutěži, i když v 1. minutě vedlo 1:0</a:t>
            </a:r>
          </a:p>
          <a:p>
            <a:pPr algn="ctr" fontAlgn="ctr"/>
            <a:r>
              <a:rPr lang="cs-CZ" sz="1600" dirty="0">
                <a:solidFill>
                  <a:srgbClr val="FF0000"/>
                </a:solidFill>
                <a:latin typeface="Georgia" panose="02040502050405020303" pitchFamily="18" charset="0"/>
              </a:rPr>
              <a:t>SK Štětí - FK Ostrov  1:2(0:1)</a:t>
            </a:r>
          </a:p>
          <a:p>
            <a:pPr algn="just" fontAlgn="ctr"/>
            <a:r>
              <a:rPr lang="cs-CZ" sz="1100" dirty="0">
                <a:solidFill>
                  <a:srgbClr val="000000"/>
                </a:solidFill>
                <a:latin typeface="Georgia" panose="02040502050405020303" pitchFamily="18" charset="0"/>
              </a:rPr>
              <a:t>domácí propadli v 1.poločase. Ve 2. častí inkasovalo podruhé a když snížilo na 1:2, tak byl zase vyloučen Rudolf </a:t>
            </a:r>
            <a:r>
              <a:rPr lang="cs-CZ" sz="1100" dirty="0" err="1">
                <a:solidFill>
                  <a:srgbClr val="000000"/>
                </a:solidFill>
                <a:latin typeface="Georgia" panose="02040502050405020303" pitchFamily="18" charset="0"/>
              </a:rPr>
              <a:t>Slanička</a:t>
            </a:r>
            <a:endParaRPr lang="cs-CZ" sz="1100" dirty="0">
              <a:solidFill>
                <a:srgbClr val="000000"/>
              </a:solidFill>
              <a:latin typeface="Georgia" panose="02040502050405020303" pitchFamily="18" charset="0"/>
            </a:endParaRPr>
          </a:p>
          <a:p>
            <a:pPr algn="ctr" fontAlgn="ctr"/>
            <a:r>
              <a:rPr lang="cs-CZ" sz="1800" dirty="0">
                <a:solidFill>
                  <a:srgbClr val="FF0000"/>
                </a:solidFill>
                <a:latin typeface="Georgia" panose="02040502050405020303" pitchFamily="18" charset="0"/>
              </a:rPr>
              <a:t>FK Brandýs </a:t>
            </a:r>
            <a:r>
              <a:rPr lang="cs-CZ" sz="1800" dirty="0" err="1">
                <a:solidFill>
                  <a:srgbClr val="FF0000"/>
                </a:solidFill>
                <a:latin typeface="Georgia" panose="02040502050405020303" pitchFamily="18" charset="0"/>
              </a:rPr>
              <a:t>n.L.</a:t>
            </a:r>
            <a:r>
              <a:rPr lang="cs-CZ" sz="1800" dirty="0">
                <a:solidFill>
                  <a:srgbClr val="FF0000"/>
                </a:solidFill>
                <a:latin typeface="Georgia" panose="02040502050405020303" pitchFamily="18" charset="0"/>
              </a:rPr>
              <a:t> - SK Kladno 0:2(0:1) </a:t>
            </a:r>
          </a:p>
          <a:p>
            <a:pPr algn="just" fontAlgn="ctr"/>
            <a:r>
              <a:rPr lang="cs-CZ" sz="1100" dirty="0">
                <a:latin typeface="Georgia" panose="02040502050405020303" pitchFamily="18" charset="0"/>
              </a:rPr>
              <a:t>Kladno si pro první body v soutěži zajelo na hřiště dosud neporaženého týmu </a:t>
            </a:r>
          </a:p>
          <a:p>
            <a:pPr algn="ctr" fontAlgn="ctr"/>
            <a:r>
              <a:rPr lang="cs-CZ" sz="1600" dirty="0">
                <a:solidFill>
                  <a:srgbClr val="FF0000"/>
                </a:solidFill>
                <a:latin typeface="Georgia" panose="02040502050405020303" pitchFamily="18" charset="0"/>
              </a:rPr>
              <a:t>FK Neratovice- TJ  Rakovník 4:0(0:2)</a:t>
            </a:r>
          </a:p>
          <a:p>
            <a:pPr algn="just" fontAlgn="ctr"/>
            <a:r>
              <a:rPr lang="cs-CZ" sz="1100" dirty="0">
                <a:solidFill>
                  <a:srgbClr val="000000"/>
                </a:solidFill>
                <a:latin typeface="Georgia" panose="02040502050405020303" pitchFamily="18" charset="0"/>
              </a:rPr>
              <a:t>v poločase to zdaleka nevypadalo, že z toho bude čtyřbrankový výsledek pro domácí, Dvě branky vstřelil střídající Jakub </a:t>
            </a:r>
            <a:r>
              <a:rPr lang="cs-CZ" sz="1100" dirty="0" err="1">
                <a:solidFill>
                  <a:srgbClr val="000000"/>
                </a:solidFill>
                <a:latin typeface="Georgia" panose="02040502050405020303" pitchFamily="18" charset="0"/>
              </a:rPr>
              <a:t>Malák</a:t>
            </a:r>
            <a:r>
              <a:rPr lang="cs-CZ" sz="1100" dirty="0">
                <a:solidFill>
                  <a:srgbClr val="000000"/>
                </a:solidFill>
                <a:latin typeface="Georgia" panose="02040502050405020303" pitchFamily="18" charset="0"/>
              </a:rPr>
              <a:t>. </a:t>
            </a:r>
          </a:p>
          <a:p>
            <a:pPr algn="ctr" fontAlgn="ctr"/>
            <a:r>
              <a:rPr lang="cs-CZ" sz="1600" dirty="0">
                <a:solidFill>
                  <a:srgbClr val="FF0000"/>
                </a:solidFill>
                <a:latin typeface="Georgia" panose="02040502050405020303" pitchFamily="18" charset="0"/>
              </a:rPr>
              <a:t>FC CHOMUTOV - FK LOUNY   2:0(0:0)</a:t>
            </a:r>
          </a:p>
          <a:p>
            <a:pPr algn="just" fontAlgn="ctr"/>
            <a:r>
              <a:rPr lang="cs-CZ" sz="1100" dirty="0">
                <a:solidFill>
                  <a:srgbClr val="000000"/>
                </a:solidFill>
                <a:latin typeface="Georgia" panose="02040502050405020303" pitchFamily="18" charset="0"/>
              </a:rPr>
              <a:t>hrálo se už v pátek a rozhodující branky padaly ve 2. poločase z kopaček Kubíka a Zemana v dresu domácích</a:t>
            </a:r>
          </a:p>
          <a:p>
            <a:pPr algn="ctr" fontAlgn="ctr"/>
            <a:r>
              <a:rPr lang="cs-CZ" sz="1400" dirty="0">
                <a:solidFill>
                  <a:srgbClr val="FF0000"/>
                </a:solidFill>
                <a:latin typeface="Georgia" panose="02040502050405020303" pitchFamily="18" charset="0"/>
              </a:rPr>
              <a:t>FK Olympie Březová - SK Český </a:t>
            </a:r>
            <a:r>
              <a:rPr lang="cs-CZ" sz="1600" dirty="0">
                <a:solidFill>
                  <a:srgbClr val="FF0000"/>
                </a:solidFill>
                <a:latin typeface="Georgia" panose="02040502050405020303" pitchFamily="18" charset="0"/>
              </a:rPr>
              <a:t>Brod   1:2(0:0)</a:t>
            </a:r>
          </a:p>
          <a:p>
            <a:pPr algn="just" fontAlgn="ctr"/>
            <a:r>
              <a:rPr lang="cs-CZ" sz="1100" dirty="0">
                <a:latin typeface="Georgia" panose="02040502050405020303" pitchFamily="18" charset="0"/>
              </a:rPr>
              <a:t>domácí šli v úvodu 2. půle do vedení, ale favorit nejprve v 60. minutě vyrovnal a 4 minuty před koncem zajistil výhru hostů Vít Regner</a:t>
            </a:r>
          </a:p>
          <a:p>
            <a:pPr algn="ctr" fontAlgn="ctr"/>
            <a:r>
              <a:rPr lang="cs-CZ" sz="1600" dirty="0">
                <a:solidFill>
                  <a:srgbClr val="FF0000"/>
                </a:solidFill>
                <a:latin typeface="Georgia" panose="02040502050405020303" pitchFamily="18" charset="0"/>
              </a:rPr>
              <a:t>SK Slaný  - FK Meteor Praha VIII   PK 4:3(1:0)</a:t>
            </a:r>
          </a:p>
          <a:p>
            <a:pPr algn="just" fontAlgn="ctr"/>
            <a:r>
              <a:rPr lang="cs-CZ" sz="1100" dirty="0">
                <a:solidFill>
                  <a:srgbClr val="000000"/>
                </a:solidFill>
                <a:latin typeface="Georgia" panose="02040502050405020303" pitchFamily="18" charset="0"/>
              </a:rPr>
              <a:t>Domácí vedli 2:0, pak 3 minuty před koncem šli do vedení, aby minutu před koncem hosté srovnali na konečných 3:3.   </a:t>
            </a:r>
          </a:p>
          <a:p>
            <a:pPr algn="ctr" fontAlgn="ctr"/>
            <a:r>
              <a:rPr lang="cs-CZ" sz="1600" dirty="0">
                <a:solidFill>
                  <a:srgbClr val="FF0000"/>
                </a:solidFill>
                <a:latin typeface="Georgia" panose="02040502050405020303" pitchFamily="18" charset="0"/>
              </a:rPr>
              <a:t>FK Česká Lípa - MFK Dobříš   2:1 PK(1:1)</a:t>
            </a:r>
          </a:p>
          <a:p>
            <a:pPr algn="just" fontAlgn="ctr"/>
            <a:r>
              <a:rPr lang="cs-CZ" sz="1100" dirty="0">
                <a:solidFill>
                  <a:srgbClr val="000000"/>
                </a:solidFill>
                <a:latin typeface="Georgia" panose="02040502050405020303" pitchFamily="18" charset="0"/>
              </a:rPr>
              <a:t>Domácí se radovali ze 2 bodů, které jim zajistila lepší střelba ze značky pokutového kopu.</a:t>
            </a:r>
            <a:endParaRPr lang="cs-CZ" sz="800" dirty="0">
              <a:solidFill>
                <a:srgbClr val="000000"/>
              </a:solidFill>
              <a:latin typeface="Georgia" panose="02040502050405020303" pitchFamily="18" charset="0"/>
            </a:endParaRPr>
          </a:p>
        </p:txBody>
      </p:sp>
      <p:sp>
        <p:nvSpPr>
          <p:cNvPr id="2" name="TextovéPole 1">
            <a:extLst>
              <a:ext uri="{FF2B5EF4-FFF2-40B4-BE49-F238E27FC236}">
                <a16:creationId xmlns:a16="http://schemas.microsoft.com/office/drawing/2014/main" id="{EEE58E91-DB35-4BA4-A88A-D92C052C7E2F}"/>
              </a:ext>
            </a:extLst>
          </p:cNvPr>
          <p:cNvSpPr txBox="1"/>
          <p:nvPr/>
        </p:nvSpPr>
        <p:spPr>
          <a:xfrm>
            <a:off x="5402757" y="56982"/>
            <a:ext cx="4678340" cy="400110"/>
          </a:xfrm>
          <a:prstGeom prst="rect">
            <a:avLst/>
          </a:prstGeom>
          <a:pattFill prst="plaid">
            <a:fgClr>
              <a:srgbClr val="99FFCC"/>
            </a:fgClr>
            <a:bgClr>
              <a:schemeClr val="bg1"/>
            </a:bgClr>
          </a:pattFill>
          <a:effectLst>
            <a:softEdge rad="0"/>
          </a:effectLst>
        </p:spPr>
        <p:txBody>
          <a:bodyPr wrap="square" rtlCol="0">
            <a:spAutoFit/>
          </a:bodyPr>
          <a:lstStyle/>
          <a:p>
            <a:pPr algn="ctr"/>
            <a:r>
              <a:rPr lang="cs-CZ" sz="2000" dirty="0">
                <a:latin typeface="Arial Black" panose="020B0A04020102020204" pitchFamily="34" charset="0"/>
              </a:rPr>
              <a:t>A mužstvo dorostu 1975</a:t>
            </a:r>
          </a:p>
        </p:txBody>
      </p:sp>
      <p:pic>
        <p:nvPicPr>
          <p:cNvPr id="3" name="Obrázek 2">
            <a:extLst>
              <a:ext uri="{FF2B5EF4-FFF2-40B4-BE49-F238E27FC236}">
                <a16:creationId xmlns:a16="http://schemas.microsoft.com/office/drawing/2014/main" id="{A0E27A20-ABF4-4A16-BBD1-AEC2A9A4F8BA}"/>
              </a:ext>
            </a:extLst>
          </p:cNvPr>
          <p:cNvPicPr>
            <a:picLocks noChangeAspect="1"/>
          </p:cNvPicPr>
          <p:nvPr/>
        </p:nvPicPr>
        <p:blipFill>
          <a:blip r:embed="rId4"/>
          <a:stretch>
            <a:fillRect/>
          </a:stretch>
        </p:blipFill>
        <p:spPr>
          <a:xfrm>
            <a:off x="5430117" y="523156"/>
            <a:ext cx="4678340" cy="2469346"/>
          </a:xfrm>
          <a:prstGeom prst="rect">
            <a:avLst/>
          </a:prstGeom>
        </p:spPr>
      </p:pic>
      <p:sp>
        <p:nvSpPr>
          <p:cNvPr id="4" name="Obdélník 3">
            <a:extLst>
              <a:ext uri="{FF2B5EF4-FFF2-40B4-BE49-F238E27FC236}">
                <a16:creationId xmlns:a16="http://schemas.microsoft.com/office/drawing/2014/main" id="{65CBE65A-57CA-461A-87BA-E0E2C3A21D53}"/>
              </a:ext>
            </a:extLst>
          </p:cNvPr>
          <p:cNvSpPr/>
          <p:nvPr/>
        </p:nvSpPr>
        <p:spPr>
          <a:xfrm>
            <a:off x="5402757" y="3043436"/>
            <a:ext cx="4720485" cy="1277273"/>
          </a:xfrm>
          <a:prstGeom prst="rect">
            <a:avLst/>
          </a:prstGeom>
          <a:solidFill>
            <a:schemeClr val="bg1">
              <a:lumMod val="95000"/>
            </a:schemeClr>
          </a:solidFill>
        </p:spPr>
        <p:txBody>
          <a:bodyPr wrap="square">
            <a:spAutoFit/>
          </a:bodyPr>
          <a:lstStyle/>
          <a:p>
            <a:r>
              <a:rPr lang="cs-CZ" sz="1100" u="sng" dirty="0">
                <a:latin typeface="Arial" panose="020B0604020202020204" pitchFamily="34" charset="0"/>
                <a:cs typeface="Arial" panose="020B0604020202020204" pitchFamily="34" charset="0"/>
              </a:rPr>
              <a:t>1.řada zleva:</a:t>
            </a:r>
            <a:r>
              <a:rPr lang="cs-CZ" sz="1100" dirty="0">
                <a:latin typeface="Arial" panose="020B0604020202020204" pitchFamily="34" charset="0"/>
                <a:cs typeface="Arial" panose="020B0604020202020204" pitchFamily="34" charset="0"/>
              </a:rPr>
              <a:t> trenér Beneš Jaroslav, Beneš Jaroslav ml., </a:t>
            </a:r>
            <a:r>
              <a:rPr lang="cs-CZ" sz="1100" dirty="0" err="1">
                <a:latin typeface="Arial" panose="020B0604020202020204" pitchFamily="34" charset="0"/>
                <a:cs typeface="Arial" panose="020B0604020202020204" pitchFamily="34" charset="0"/>
              </a:rPr>
              <a:t>Škarecký</a:t>
            </a:r>
            <a:r>
              <a:rPr lang="cs-CZ" sz="1100" dirty="0">
                <a:latin typeface="Arial" panose="020B0604020202020204" pitchFamily="34" charset="0"/>
                <a:cs typeface="Arial" panose="020B0604020202020204" pitchFamily="34" charset="0"/>
              </a:rPr>
              <a:t> Vladimír, Kovárna Stanislav, Kozel Bedřich, Frey Vladimír, Meduna Milan, Záveský Viktor, Machek František, vedoucí Mleziva Josef, </a:t>
            </a:r>
            <a:r>
              <a:rPr lang="cs-CZ" sz="1100" dirty="0" err="1">
                <a:latin typeface="Arial" panose="020B0604020202020204" pitchFamily="34" charset="0"/>
                <a:cs typeface="Arial" panose="020B0604020202020204" pitchFamily="34" charset="0"/>
              </a:rPr>
              <a:t>Hille</a:t>
            </a:r>
            <a:r>
              <a:rPr lang="cs-CZ" sz="1100" dirty="0">
                <a:latin typeface="Arial" panose="020B0604020202020204" pitchFamily="34" charset="0"/>
                <a:cs typeface="Arial" panose="020B0604020202020204" pitchFamily="34" charset="0"/>
              </a:rPr>
              <a:t> Miloš</a:t>
            </a:r>
          </a:p>
          <a:p>
            <a:r>
              <a:rPr lang="cs-CZ" sz="1100" u="sng" dirty="0">
                <a:latin typeface="Arial" panose="020B0604020202020204" pitchFamily="34" charset="0"/>
                <a:cs typeface="Arial" panose="020B0604020202020204" pitchFamily="34" charset="0"/>
              </a:rPr>
              <a:t>2. řada zleva:</a:t>
            </a:r>
            <a:r>
              <a:rPr lang="cs-CZ" sz="1100" dirty="0">
                <a:latin typeface="Arial" panose="020B0604020202020204" pitchFamily="34" charset="0"/>
                <a:cs typeface="Arial" panose="020B0604020202020204" pitchFamily="34" charset="0"/>
              </a:rPr>
              <a:t> Lukáč Josef, Mleziva Miroslav, Kozelek Milan, Hradecký František, Zoubek Jiří, Kozelek Jiří, Preisler Zbyněk, </a:t>
            </a:r>
            <a:r>
              <a:rPr lang="cs-CZ" sz="1100" dirty="0" err="1">
                <a:latin typeface="Arial" panose="020B0604020202020204" pitchFamily="34" charset="0"/>
                <a:cs typeface="Arial" panose="020B0604020202020204" pitchFamily="34" charset="0"/>
              </a:rPr>
              <a:t>Pitaš</a:t>
            </a:r>
            <a:r>
              <a:rPr lang="cs-CZ" sz="1100" dirty="0">
                <a:latin typeface="Arial" panose="020B0604020202020204" pitchFamily="34" charset="0"/>
                <a:cs typeface="Arial" panose="020B0604020202020204" pitchFamily="34" charset="0"/>
              </a:rPr>
              <a:t> Zdeněk.</a:t>
            </a:r>
          </a:p>
        </p:txBody>
      </p:sp>
      <p:pic>
        <p:nvPicPr>
          <p:cNvPr id="5" name="Obrázek 4">
            <a:extLst>
              <a:ext uri="{FF2B5EF4-FFF2-40B4-BE49-F238E27FC236}">
                <a16:creationId xmlns:a16="http://schemas.microsoft.com/office/drawing/2014/main" id="{2FF325F0-88AF-4D46-BBE2-1DED65F725EB}"/>
              </a:ext>
            </a:extLst>
          </p:cNvPr>
          <p:cNvPicPr>
            <a:picLocks noChangeAspect="1"/>
          </p:cNvPicPr>
          <p:nvPr/>
        </p:nvPicPr>
        <p:blipFill>
          <a:blip r:embed="rId5"/>
          <a:stretch>
            <a:fillRect/>
          </a:stretch>
        </p:blipFill>
        <p:spPr>
          <a:xfrm>
            <a:off x="5732007" y="4713137"/>
            <a:ext cx="3999221" cy="2206869"/>
          </a:xfrm>
          <a:prstGeom prst="rect">
            <a:avLst/>
          </a:prstGeom>
        </p:spPr>
      </p:pic>
      <p:sp>
        <p:nvSpPr>
          <p:cNvPr id="8" name="TextovéPole 7">
            <a:extLst>
              <a:ext uri="{FF2B5EF4-FFF2-40B4-BE49-F238E27FC236}">
                <a16:creationId xmlns:a16="http://schemas.microsoft.com/office/drawing/2014/main" id="{C31754DC-2C0D-463F-BFCE-A5A3C16F1D95}"/>
              </a:ext>
            </a:extLst>
          </p:cNvPr>
          <p:cNvSpPr txBox="1"/>
          <p:nvPr/>
        </p:nvSpPr>
        <p:spPr>
          <a:xfrm>
            <a:off x="7709626" y="5275684"/>
            <a:ext cx="184731" cy="400110"/>
          </a:xfrm>
          <a:prstGeom prst="rect">
            <a:avLst/>
          </a:prstGeom>
          <a:solidFill>
            <a:srgbClr val="99FFCC"/>
          </a:solidFill>
          <a:effectLst>
            <a:glow rad="101600">
              <a:srgbClr val="FFFF66">
                <a:alpha val="40000"/>
              </a:srgbClr>
            </a:glow>
            <a:softEdge rad="241300"/>
          </a:effectLst>
        </p:spPr>
        <p:txBody>
          <a:bodyPr wrap="none" rtlCol="0">
            <a:spAutoFit/>
          </a:bodyPr>
          <a:lstStyle/>
          <a:p>
            <a:pPr algn="ctr"/>
            <a:endParaRPr lang="cs-CZ" sz="2000" dirty="0">
              <a:latin typeface="Arial Black" panose="020B0A04020102020204" pitchFamily="34" charset="0"/>
            </a:endParaRPr>
          </a:p>
        </p:txBody>
      </p:sp>
      <p:sp>
        <p:nvSpPr>
          <p:cNvPr id="9" name="TextovéPole 8">
            <a:extLst>
              <a:ext uri="{FF2B5EF4-FFF2-40B4-BE49-F238E27FC236}">
                <a16:creationId xmlns:a16="http://schemas.microsoft.com/office/drawing/2014/main" id="{14E5EB51-2356-473F-9ECD-91EE41415444}"/>
              </a:ext>
            </a:extLst>
          </p:cNvPr>
          <p:cNvSpPr txBox="1"/>
          <p:nvPr/>
        </p:nvSpPr>
        <p:spPr>
          <a:xfrm>
            <a:off x="6480696" y="4231809"/>
            <a:ext cx="2016224" cy="400110"/>
          </a:xfrm>
          <a:prstGeom prst="rect">
            <a:avLst/>
          </a:prstGeom>
          <a:solidFill>
            <a:srgbClr val="FFFF00"/>
          </a:solidFill>
          <a:effectLst>
            <a:glow rad="101600">
              <a:srgbClr val="FFFF66">
                <a:alpha val="40000"/>
              </a:srgbClr>
            </a:glow>
            <a:softEdge rad="0"/>
          </a:effectLst>
        </p:spPr>
        <p:txBody>
          <a:bodyPr wrap="square" rtlCol="0">
            <a:spAutoFit/>
          </a:bodyPr>
          <a:lstStyle/>
          <a:p>
            <a:pPr algn="ctr"/>
            <a:r>
              <a:rPr lang="cs-CZ" sz="2000" dirty="0">
                <a:latin typeface="Arial Black" panose="020B0A04020102020204" pitchFamily="34" charset="0"/>
              </a:rPr>
              <a:t>Rok 1975</a:t>
            </a:r>
          </a:p>
        </p:txBody>
      </p:sp>
    </p:spTree>
    <p:extLst>
      <p:ext uri="{BB962C8B-B14F-4D97-AF65-F5344CB8AC3E}">
        <p14:creationId xmlns:p14="http://schemas.microsoft.com/office/powerpoint/2010/main" val="6692800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p:cNvSpPr txBox="1"/>
          <p:nvPr/>
        </p:nvSpPr>
        <p:spPr>
          <a:xfrm>
            <a:off x="1944192" y="7004456"/>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22</a:t>
            </a:r>
          </a:p>
        </p:txBody>
      </p:sp>
      <p:sp>
        <p:nvSpPr>
          <p:cNvPr id="10" name="TextovéPole 9"/>
          <p:cNvSpPr txBox="1"/>
          <p:nvPr/>
        </p:nvSpPr>
        <p:spPr>
          <a:xfrm>
            <a:off x="7731618" y="6946031"/>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19</a:t>
            </a:r>
          </a:p>
        </p:txBody>
      </p:sp>
      <p:graphicFrame>
        <p:nvGraphicFramePr>
          <p:cNvPr id="3" name="Tabulka 2"/>
          <p:cNvGraphicFramePr>
            <a:graphicFrameLocks noGrp="1"/>
          </p:cNvGraphicFramePr>
          <p:nvPr>
            <p:extLst>
              <p:ext uri="{D42A27DB-BD31-4B8C-83A1-F6EECF244321}">
                <p14:modId xmlns:p14="http://schemas.microsoft.com/office/powerpoint/2010/main" val="883274350"/>
              </p:ext>
            </p:extLst>
          </p:nvPr>
        </p:nvGraphicFramePr>
        <p:xfrm>
          <a:off x="5616600" y="91108"/>
          <a:ext cx="4420184" cy="6696736"/>
        </p:xfrm>
        <a:graphic>
          <a:graphicData uri="http://schemas.openxmlformats.org/drawingml/2006/table">
            <a:tbl>
              <a:tblPr/>
              <a:tblGrid>
                <a:gridCol w="1080311">
                  <a:extLst>
                    <a:ext uri="{9D8B030D-6E8A-4147-A177-3AD203B41FA5}">
                      <a16:colId xmlns:a16="http://schemas.microsoft.com/office/drawing/2014/main" val="1635988885"/>
                    </a:ext>
                  </a:extLst>
                </a:gridCol>
                <a:gridCol w="1628489">
                  <a:extLst>
                    <a:ext uri="{9D8B030D-6E8A-4147-A177-3AD203B41FA5}">
                      <a16:colId xmlns:a16="http://schemas.microsoft.com/office/drawing/2014/main" val="4000439813"/>
                    </a:ext>
                  </a:extLst>
                </a:gridCol>
                <a:gridCol w="1711384">
                  <a:extLst>
                    <a:ext uri="{9D8B030D-6E8A-4147-A177-3AD203B41FA5}">
                      <a16:colId xmlns:a16="http://schemas.microsoft.com/office/drawing/2014/main" val="2229720865"/>
                    </a:ext>
                  </a:extLst>
                </a:gridCol>
              </a:tblGrid>
              <a:tr h="262120">
                <a:tc gridSpan="3">
                  <a:txBody>
                    <a:bodyPr/>
                    <a:lstStyle/>
                    <a:p>
                      <a:pPr algn="ctr" fontAlgn="ctr"/>
                      <a:r>
                        <a:rPr lang="cs-CZ" sz="1600" b="1" i="0" u="none" strike="noStrike" dirty="0">
                          <a:solidFill>
                            <a:srgbClr val="184B81"/>
                          </a:solidFill>
                          <a:effectLst/>
                          <a:latin typeface="Georgia" panose="02040502050405020303" pitchFamily="18" charset="0"/>
                        </a:rPr>
                        <a:t>6. kolo </a:t>
                      </a:r>
                    </a:p>
                  </a:txBody>
                  <a:tcPr marL="5673" marR="5673" marT="56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2848470698"/>
                  </a:ext>
                </a:extLst>
              </a:tr>
              <a:tr h="176508">
                <a:tc>
                  <a:txBody>
                    <a:bodyPr/>
                    <a:lstStyle/>
                    <a:p>
                      <a:pPr algn="ctr" fontAlgn="ctr"/>
                      <a:r>
                        <a:rPr lang="cs-CZ" sz="1050" b="0" i="0" u="none" strike="noStrike">
                          <a:solidFill>
                            <a:srgbClr val="000000"/>
                          </a:solidFill>
                          <a:effectLst/>
                          <a:latin typeface="Georgia" panose="02040502050405020303" pitchFamily="18" charset="0"/>
                        </a:rPr>
                        <a:t>14.09.2019 10:15</a:t>
                      </a:r>
                    </a:p>
                  </a:txBody>
                  <a:tcPr marL="5673" marR="5673" marT="567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50" b="0" i="0" u="none" strike="noStrike">
                          <a:solidFill>
                            <a:srgbClr val="000000"/>
                          </a:solidFill>
                          <a:effectLst/>
                          <a:latin typeface="Georgia" panose="02040502050405020303" pitchFamily="18" charset="0"/>
                        </a:rPr>
                        <a:t>FC CHOMUTOV,  </a:t>
                      </a:r>
                    </a:p>
                  </a:txBody>
                  <a:tcPr marL="5673" marR="5673" marT="56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50" b="0" i="0" u="none" strike="noStrike">
                          <a:solidFill>
                            <a:srgbClr val="000000"/>
                          </a:solidFill>
                          <a:effectLst/>
                          <a:latin typeface="Georgia" panose="02040502050405020303" pitchFamily="18" charset="0"/>
                        </a:rPr>
                        <a:t>SK Slaný </a:t>
                      </a:r>
                    </a:p>
                  </a:txBody>
                  <a:tcPr marL="5673" marR="5673" marT="567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2454135777"/>
                  </a:ext>
                </a:extLst>
              </a:tr>
              <a:tr h="176508">
                <a:tc>
                  <a:txBody>
                    <a:bodyPr/>
                    <a:lstStyle/>
                    <a:p>
                      <a:pPr algn="ctr" fontAlgn="ctr"/>
                      <a:r>
                        <a:rPr lang="cs-CZ" sz="1050" b="0" i="0" u="none" strike="noStrike">
                          <a:solidFill>
                            <a:srgbClr val="000000"/>
                          </a:solidFill>
                          <a:effectLst/>
                          <a:latin typeface="Georgia" panose="02040502050405020303" pitchFamily="18" charset="0"/>
                        </a:rPr>
                        <a:t>14.09.2019 10:15</a:t>
                      </a:r>
                    </a:p>
                  </a:txBody>
                  <a:tcPr marL="5673" marR="5673" marT="567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50" b="0" i="0" u="none" strike="noStrike" dirty="0">
                          <a:solidFill>
                            <a:srgbClr val="000000"/>
                          </a:solidFill>
                          <a:effectLst/>
                          <a:latin typeface="Georgia" panose="02040502050405020303" pitchFamily="18" charset="0"/>
                        </a:rPr>
                        <a:t>FK Neratovice-</a:t>
                      </a:r>
                      <a:r>
                        <a:rPr lang="cs-CZ" sz="1050" b="0" i="0" u="none" strike="noStrike" dirty="0" err="1">
                          <a:solidFill>
                            <a:srgbClr val="000000"/>
                          </a:solidFill>
                          <a:effectLst/>
                          <a:latin typeface="Georgia" panose="02040502050405020303" pitchFamily="18" charset="0"/>
                        </a:rPr>
                        <a:t>Byškovice</a:t>
                      </a:r>
                      <a:r>
                        <a:rPr lang="cs-CZ" sz="1050" b="0" i="0" u="none" strike="noStrike" dirty="0">
                          <a:solidFill>
                            <a:srgbClr val="000000"/>
                          </a:solidFill>
                          <a:effectLst/>
                          <a:latin typeface="Georgia" panose="02040502050405020303" pitchFamily="18" charset="0"/>
                        </a:rPr>
                        <a:t>  </a:t>
                      </a:r>
                    </a:p>
                  </a:txBody>
                  <a:tcPr marL="5673" marR="5673" marT="56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50" b="0" i="0" u="none" strike="noStrike">
                          <a:solidFill>
                            <a:srgbClr val="000000"/>
                          </a:solidFill>
                          <a:effectLst/>
                          <a:latin typeface="Georgia" panose="02040502050405020303" pitchFamily="18" charset="0"/>
                        </a:rPr>
                        <a:t>FK Ostrov </a:t>
                      </a:r>
                    </a:p>
                  </a:txBody>
                  <a:tcPr marL="5673" marR="5673" marT="567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450646570"/>
                  </a:ext>
                </a:extLst>
              </a:tr>
              <a:tr h="176508">
                <a:tc>
                  <a:txBody>
                    <a:bodyPr/>
                    <a:lstStyle/>
                    <a:p>
                      <a:pPr algn="ctr" fontAlgn="ctr"/>
                      <a:r>
                        <a:rPr lang="cs-CZ" sz="1050" b="0" i="0" u="none" strike="noStrike">
                          <a:solidFill>
                            <a:srgbClr val="000000"/>
                          </a:solidFill>
                          <a:effectLst/>
                          <a:latin typeface="Georgia" panose="02040502050405020303" pitchFamily="18" charset="0"/>
                        </a:rPr>
                        <a:t>14.09.2019 10:15</a:t>
                      </a:r>
                    </a:p>
                  </a:txBody>
                  <a:tcPr marL="5673" marR="5673" marT="567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50" b="0" i="0" u="none" strike="noStrike">
                          <a:solidFill>
                            <a:srgbClr val="000000"/>
                          </a:solidFill>
                          <a:effectLst/>
                          <a:latin typeface="Georgia" panose="02040502050405020303" pitchFamily="18" charset="0"/>
                        </a:rPr>
                        <a:t>FK Olympie Březová </a:t>
                      </a:r>
                    </a:p>
                  </a:txBody>
                  <a:tcPr marL="5673" marR="5673" marT="56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50" b="0" i="0" u="none" strike="noStrike">
                          <a:solidFill>
                            <a:srgbClr val="000000"/>
                          </a:solidFill>
                          <a:effectLst/>
                          <a:latin typeface="Georgia" panose="02040502050405020303" pitchFamily="18" charset="0"/>
                        </a:rPr>
                        <a:t>FK Meteor Praha VIII </a:t>
                      </a:r>
                    </a:p>
                  </a:txBody>
                  <a:tcPr marL="5673" marR="5673" marT="567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329094157"/>
                  </a:ext>
                </a:extLst>
              </a:tr>
              <a:tr h="176508">
                <a:tc>
                  <a:txBody>
                    <a:bodyPr/>
                    <a:lstStyle/>
                    <a:p>
                      <a:pPr algn="ctr" fontAlgn="ctr"/>
                      <a:r>
                        <a:rPr lang="cs-CZ" sz="1050" b="0" i="0" u="none" strike="noStrike">
                          <a:solidFill>
                            <a:srgbClr val="000000"/>
                          </a:solidFill>
                          <a:effectLst/>
                          <a:latin typeface="Georgia" panose="02040502050405020303" pitchFamily="18" charset="0"/>
                        </a:rPr>
                        <a:t>14.09.2019 10:15</a:t>
                      </a:r>
                    </a:p>
                  </a:txBody>
                  <a:tcPr marL="5673" marR="5673" marT="567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50" b="0" i="0" u="none" strike="noStrike" dirty="0">
                          <a:solidFill>
                            <a:srgbClr val="000000"/>
                          </a:solidFill>
                          <a:effectLst/>
                          <a:latin typeface="Georgia" panose="02040502050405020303" pitchFamily="18" charset="0"/>
                        </a:rPr>
                        <a:t>SK Aritma Praha </a:t>
                      </a:r>
                    </a:p>
                  </a:txBody>
                  <a:tcPr marL="5673" marR="5673" marT="56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50" b="0" i="0" u="none" strike="noStrike">
                          <a:solidFill>
                            <a:srgbClr val="000000"/>
                          </a:solidFill>
                          <a:effectLst/>
                          <a:latin typeface="Georgia" panose="02040502050405020303" pitchFamily="18" charset="0"/>
                        </a:rPr>
                        <a:t>SK Český Brod  </a:t>
                      </a:r>
                    </a:p>
                  </a:txBody>
                  <a:tcPr marL="5673" marR="5673" marT="567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699501497"/>
                  </a:ext>
                </a:extLst>
              </a:tr>
              <a:tr h="176508">
                <a:tc>
                  <a:txBody>
                    <a:bodyPr/>
                    <a:lstStyle/>
                    <a:p>
                      <a:pPr algn="ctr" fontAlgn="ctr"/>
                      <a:r>
                        <a:rPr lang="cs-CZ" sz="1050" b="0" i="0" u="none" strike="noStrike" dirty="0">
                          <a:solidFill>
                            <a:srgbClr val="FF0000"/>
                          </a:solidFill>
                          <a:effectLst/>
                          <a:latin typeface="Georgia" panose="02040502050405020303" pitchFamily="18" charset="0"/>
                        </a:rPr>
                        <a:t>14.09.2019 10:15</a:t>
                      </a:r>
                    </a:p>
                  </a:txBody>
                  <a:tcPr marL="5673" marR="5673" marT="567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50" b="1" i="0" u="none" strike="noStrike" dirty="0">
                          <a:solidFill>
                            <a:srgbClr val="FF0000"/>
                          </a:solidFill>
                          <a:effectLst/>
                          <a:latin typeface="Georgia" panose="02040502050405020303" pitchFamily="18" charset="0"/>
                        </a:rPr>
                        <a:t>SK Štětí </a:t>
                      </a:r>
                    </a:p>
                  </a:txBody>
                  <a:tcPr marL="5673" marR="5673" marT="56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50" b="0" i="0" u="none" strike="noStrike" dirty="0">
                          <a:solidFill>
                            <a:srgbClr val="FF0000"/>
                          </a:solidFill>
                          <a:effectLst/>
                          <a:latin typeface="Georgia" panose="02040502050405020303" pitchFamily="18" charset="0"/>
                        </a:rPr>
                        <a:t>FK SEKO LOUNY  </a:t>
                      </a:r>
                    </a:p>
                  </a:txBody>
                  <a:tcPr marL="5673" marR="5673" marT="567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2435499413"/>
                  </a:ext>
                </a:extLst>
              </a:tr>
              <a:tr h="176508">
                <a:tc>
                  <a:txBody>
                    <a:bodyPr/>
                    <a:lstStyle/>
                    <a:p>
                      <a:pPr algn="ctr" fontAlgn="ctr"/>
                      <a:r>
                        <a:rPr lang="cs-CZ" sz="1050" b="0" i="0" u="none" strike="noStrike">
                          <a:solidFill>
                            <a:srgbClr val="000000"/>
                          </a:solidFill>
                          <a:effectLst/>
                          <a:latin typeface="Georgia" panose="02040502050405020303" pitchFamily="18" charset="0"/>
                        </a:rPr>
                        <a:t>14.09.2019 10:15</a:t>
                      </a:r>
                    </a:p>
                  </a:txBody>
                  <a:tcPr marL="5673" marR="5673" marT="567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50" b="0" i="0" u="none" strike="noStrike">
                          <a:solidFill>
                            <a:srgbClr val="000000"/>
                          </a:solidFill>
                          <a:effectLst/>
                          <a:latin typeface="Georgia" panose="02040502050405020303" pitchFamily="18" charset="0"/>
                        </a:rPr>
                        <a:t>FK Brandýs n.L. </a:t>
                      </a:r>
                    </a:p>
                  </a:txBody>
                  <a:tcPr marL="5673" marR="5673" marT="56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50" b="0" i="0" u="none" strike="noStrike">
                          <a:solidFill>
                            <a:srgbClr val="000000"/>
                          </a:solidFill>
                          <a:effectLst/>
                          <a:latin typeface="Georgia" panose="02040502050405020303" pitchFamily="18" charset="0"/>
                        </a:rPr>
                        <a:t>TJ TATRAN Rakovník </a:t>
                      </a:r>
                    </a:p>
                  </a:txBody>
                  <a:tcPr marL="5673" marR="5673" marT="567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557635173"/>
                  </a:ext>
                </a:extLst>
              </a:tr>
              <a:tr h="176508">
                <a:tc>
                  <a:txBody>
                    <a:bodyPr/>
                    <a:lstStyle/>
                    <a:p>
                      <a:pPr algn="ctr" fontAlgn="ctr"/>
                      <a:r>
                        <a:rPr lang="cs-CZ" sz="1050" b="0" i="0" u="none" strike="noStrike">
                          <a:solidFill>
                            <a:srgbClr val="000000"/>
                          </a:solidFill>
                          <a:effectLst/>
                          <a:latin typeface="Georgia" panose="02040502050405020303" pitchFamily="18" charset="0"/>
                        </a:rPr>
                        <a:t>14.09.2019 16:30</a:t>
                      </a:r>
                    </a:p>
                  </a:txBody>
                  <a:tcPr marL="5673" marR="5673" marT="567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50" b="0" i="0" u="none" strike="noStrike" dirty="0">
                          <a:solidFill>
                            <a:srgbClr val="000000"/>
                          </a:solidFill>
                          <a:effectLst/>
                          <a:latin typeface="Georgia" panose="02040502050405020303" pitchFamily="18" charset="0"/>
                        </a:rPr>
                        <a:t>MFK Dobříš </a:t>
                      </a:r>
                    </a:p>
                  </a:txBody>
                  <a:tcPr marL="5673" marR="5673" marT="56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50" b="0" i="0" u="none" strike="noStrike">
                          <a:solidFill>
                            <a:srgbClr val="000000"/>
                          </a:solidFill>
                          <a:effectLst/>
                          <a:latin typeface="Georgia" panose="02040502050405020303" pitchFamily="18" charset="0"/>
                        </a:rPr>
                        <a:t>SK Kladno</a:t>
                      </a:r>
                    </a:p>
                  </a:txBody>
                  <a:tcPr marL="5673" marR="5673" marT="567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895330347"/>
                  </a:ext>
                </a:extLst>
              </a:tr>
              <a:tr h="176508">
                <a:tc>
                  <a:txBody>
                    <a:bodyPr/>
                    <a:lstStyle/>
                    <a:p>
                      <a:pPr algn="ctr" fontAlgn="ctr"/>
                      <a:r>
                        <a:rPr lang="cs-CZ" sz="1050" b="0" i="0" u="none" strike="noStrike">
                          <a:solidFill>
                            <a:srgbClr val="000000"/>
                          </a:solidFill>
                          <a:effectLst/>
                          <a:latin typeface="Georgia" panose="02040502050405020303" pitchFamily="18" charset="0"/>
                        </a:rPr>
                        <a:t>14.09.2019 16:30</a:t>
                      </a:r>
                    </a:p>
                  </a:txBody>
                  <a:tcPr marL="5673" marR="5673" marT="567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50" b="0" i="0" u="none" strike="noStrike" dirty="0">
                          <a:solidFill>
                            <a:srgbClr val="000000"/>
                          </a:solidFill>
                          <a:effectLst/>
                          <a:latin typeface="Georgia" panose="02040502050405020303" pitchFamily="18" charset="0"/>
                        </a:rPr>
                        <a:t>FK Arsenal Česká Lípa</a:t>
                      </a:r>
                    </a:p>
                  </a:txBody>
                  <a:tcPr marL="5673" marR="5673" marT="56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50" b="0" i="0" u="none" strike="noStrike">
                          <a:solidFill>
                            <a:srgbClr val="000000"/>
                          </a:solidFill>
                          <a:effectLst/>
                          <a:latin typeface="Georgia" panose="02040502050405020303" pitchFamily="18" charset="0"/>
                        </a:rPr>
                        <a:t>FK Baník Souš  </a:t>
                      </a:r>
                    </a:p>
                  </a:txBody>
                  <a:tcPr marL="5673" marR="5673" marT="567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4004999814"/>
                  </a:ext>
                </a:extLst>
              </a:tr>
              <a:tr h="262120">
                <a:tc gridSpan="3">
                  <a:txBody>
                    <a:bodyPr/>
                    <a:lstStyle/>
                    <a:p>
                      <a:pPr algn="ctr" fontAlgn="ctr"/>
                      <a:r>
                        <a:rPr lang="cs-CZ" sz="1600" b="1" i="0" u="none" strike="noStrike" dirty="0">
                          <a:solidFill>
                            <a:srgbClr val="184B81"/>
                          </a:solidFill>
                          <a:effectLst/>
                          <a:latin typeface="Georgia" panose="02040502050405020303" pitchFamily="18" charset="0"/>
                        </a:rPr>
                        <a:t>7. kolo </a:t>
                      </a:r>
                    </a:p>
                  </a:txBody>
                  <a:tcPr marL="5673" marR="5673" marT="56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3696964206"/>
                  </a:ext>
                </a:extLst>
              </a:tr>
              <a:tr h="176508">
                <a:tc>
                  <a:txBody>
                    <a:bodyPr/>
                    <a:lstStyle/>
                    <a:p>
                      <a:pPr algn="ctr" fontAlgn="ctr"/>
                      <a:r>
                        <a:rPr lang="cs-CZ" sz="1050" b="0" i="0" u="none" strike="noStrike">
                          <a:solidFill>
                            <a:srgbClr val="000000"/>
                          </a:solidFill>
                          <a:effectLst/>
                          <a:latin typeface="Georgia" panose="02040502050405020303" pitchFamily="18" charset="0"/>
                        </a:rPr>
                        <a:t>21.09.2019 10:15</a:t>
                      </a:r>
                    </a:p>
                  </a:txBody>
                  <a:tcPr marL="5673" marR="5673" marT="567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50" b="0" i="0" u="none" strike="noStrike" dirty="0">
                          <a:solidFill>
                            <a:srgbClr val="000000"/>
                          </a:solidFill>
                          <a:effectLst/>
                          <a:latin typeface="Georgia" panose="02040502050405020303" pitchFamily="18" charset="0"/>
                        </a:rPr>
                        <a:t>SK Kladno</a:t>
                      </a:r>
                    </a:p>
                  </a:txBody>
                  <a:tcPr marL="5673" marR="5673" marT="56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50" b="0" i="0" u="none" strike="noStrike">
                          <a:solidFill>
                            <a:srgbClr val="000000"/>
                          </a:solidFill>
                          <a:effectLst/>
                          <a:latin typeface="Georgia" panose="02040502050405020303" pitchFamily="18" charset="0"/>
                        </a:rPr>
                        <a:t>FC CHOMUTOV,  </a:t>
                      </a:r>
                    </a:p>
                  </a:txBody>
                  <a:tcPr marL="5673" marR="5673" marT="567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206987344"/>
                  </a:ext>
                </a:extLst>
              </a:tr>
              <a:tr h="176508">
                <a:tc>
                  <a:txBody>
                    <a:bodyPr/>
                    <a:lstStyle/>
                    <a:p>
                      <a:pPr algn="ctr" fontAlgn="ctr"/>
                      <a:r>
                        <a:rPr lang="cs-CZ" sz="1050" b="0" i="0" u="none" strike="noStrike">
                          <a:solidFill>
                            <a:srgbClr val="000000"/>
                          </a:solidFill>
                          <a:effectLst/>
                          <a:latin typeface="Georgia" panose="02040502050405020303" pitchFamily="18" charset="0"/>
                        </a:rPr>
                        <a:t>21.09.2019 10:15</a:t>
                      </a:r>
                    </a:p>
                  </a:txBody>
                  <a:tcPr marL="5673" marR="5673" marT="567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50" b="0" i="0" u="none" strike="noStrike" dirty="0">
                          <a:solidFill>
                            <a:srgbClr val="000000"/>
                          </a:solidFill>
                          <a:effectLst/>
                          <a:latin typeface="Georgia" panose="02040502050405020303" pitchFamily="18" charset="0"/>
                        </a:rPr>
                        <a:t>TJ TATRAN Rakovník </a:t>
                      </a:r>
                    </a:p>
                  </a:txBody>
                  <a:tcPr marL="5673" marR="5673" marT="56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50" b="0" i="0" u="none" strike="noStrike">
                          <a:solidFill>
                            <a:srgbClr val="000000"/>
                          </a:solidFill>
                          <a:effectLst/>
                          <a:latin typeface="Georgia" panose="02040502050405020303" pitchFamily="18" charset="0"/>
                        </a:rPr>
                        <a:t>FK Arsenal Česká Lípa </a:t>
                      </a:r>
                    </a:p>
                  </a:txBody>
                  <a:tcPr marL="5673" marR="5673" marT="567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759437069"/>
                  </a:ext>
                </a:extLst>
              </a:tr>
              <a:tr h="176508">
                <a:tc>
                  <a:txBody>
                    <a:bodyPr/>
                    <a:lstStyle/>
                    <a:p>
                      <a:pPr algn="ctr" fontAlgn="ctr"/>
                      <a:r>
                        <a:rPr lang="cs-CZ" sz="1050" b="0" i="0" u="none" strike="noStrike">
                          <a:solidFill>
                            <a:srgbClr val="000000"/>
                          </a:solidFill>
                          <a:effectLst/>
                          <a:latin typeface="Georgia" panose="02040502050405020303" pitchFamily="18" charset="0"/>
                        </a:rPr>
                        <a:t>21.09.2019 16:30</a:t>
                      </a:r>
                    </a:p>
                  </a:txBody>
                  <a:tcPr marL="5673" marR="5673" marT="567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50" b="0" i="0" u="none" strike="noStrike">
                          <a:solidFill>
                            <a:srgbClr val="000000"/>
                          </a:solidFill>
                          <a:effectLst/>
                          <a:latin typeface="Georgia" panose="02040502050405020303" pitchFamily="18" charset="0"/>
                        </a:rPr>
                        <a:t>FK Ostrov </a:t>
                      </a:r>
                    </a:p>
                  </a:txBody>
                  <a:tcPr marL="5673" marR="5673" marT="56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50" b="0" i="0" u="none" strike="noStrike">
                          <a:solidFill>
                            <a:srgbClr val="000000"/>
                          </a:solidFill>
                          <a:effectLst/>
                          <a:latin typeface="Georgia" panose="02040502050405020303" pitchFamily="18" charset="0"/>
                        </a:rPr>
                        <a:t>SK Aritma Praha </a:t>
                      </a:r>
                    </a:p>
                  </a:txBody>
                  <a:tcPr marL="5673" marR="5673" marT="567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3987786915"/>
                  </a:ext>
                </a:extLst>
              </a:tr>
              <a:tr h="176508">
                <a:tc>
                  <a:txBody>
                    <a:bodyPr/>
                    <a:lstStyle/>
                    <a:p>
                      <a:pPr algn="ctr" fontAlgn="ctr"/>
                      <a:r>
                        <a:rPr lang="cs-CZ" sz="1050" b="0" i="0" u="none" strike="noStrike" dirty="0">
                          <a:solidFill>
                            <a:srgbClr val="FF0000"/>
                          </a:solidFill>
                          <a:effectLst/>
                          <a:latin typeface="Georgia" panose="02040502050405020303" pitchFamily="18" charset="0"/>
                        </a:rPr>
                        <a:t>21.09.2019 16:30</a:t>
                      </a:r>
                    </a:p>
                  </a:txBody>
                  <a:tcPr marL="5673" marR="5673" marT="567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50" b="0" i="0" u="none" strike="noStrike" dirty="0">
                          <a:solidFill>
                            <a:srgbClr val="FF0000"/>
                          </a:solidFill>
                          <a:effectLst/>
                          <a:latin typeface="Georgia" panose="02040502050405020303" pitchFamily="18" charset="0"/>
                        </a:rPr>
                        <a:t>SK Slaný </a:t>
                      </a:r>
                    </a:p>
                  </a:txBody>
                  <a:tcPr marL="5673" marR="5673" marT="56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50" b="1" i="0" u="none" strike="noStrike" dirty="0">
                          <a:solidFill>
                            <a:srgbClr val="FF0000"/>
                          </a:solidFill>
                          <a:effectLst/>
                          <a:latin typeface="Georgia" panose="02040502050405020303" pitchFamily="18" charset="0"/>
                        </a:rPr>
                        <a:t>SK Štětí </a:t>
                      </a:r>
                    </a:p>
                  </a:txBody>
                  <a:tcPr marL="5673" marR="5673" marT="567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696772765"/>
                  </a:ext>
                </a:extLst>
              </a:tr>
              <a:tr h="176508">
                <a:tc>
                  <a:txBody>
                    <a:bodyPr/>
                    <a:lstStyle/>
                    <a:p>
                      <a:pPr algn="ctr" fontAlgn="ctr"/>
                      <a:r>
                        <a:rPr lang="cs-CZ" sz="1050" b="0" i="0" u="none" strike="noStrike">
                          <a:solidFill>
                            <a:srgbClr val="000000"/>
                          </a:solidFill>
                          <a:effectLst/>
                          <a:latin typeface="Georgia" panose="02040502050405020303" pitchFamily="18" charset="0"/>
                        </a:rPr>
                        <a:t>21.09.2019 16:30</a:t>
                      </a:r>
                    </a:p>
                  </a:txBody>
                  <a:tcPr marL="5673" marR="5673" marT="567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50" b="0" i="0" u="none" strike="noStrike">
                          <a:solidFill>
                            <a:srgbClr val="000000"/>
                          </a:solidFill>
                          <a:effectLst/>
                          <a:latin typeface="Georgia" panose="02040502050405020303" pitchFamily="18" charset="0"/>
                        </a:rPr>
                        <a:t>SK Český Brod  </a:t>
                      </a:r>
                    </a:p>
                  </a:txBody>
                  <a:tcPr marL="5673" marR="5673" marT="56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50" b="0" i="0" u="none" strike="noStrike">
                          <a:solidFill>
                            <a:srgbClr val="000000"/>
                          </a:solidFill>
                          <a:effectLst/>
                          <a:latin typeface="Georgia" panose="02040502050405020303" pitchFamily="18" charset="0"/>
                        </a:rPr>
                        <a:t>FK Brandýs n.L. </a:t>
                      </a:r>
                    </a:p>
                  </a:txBody>
                  <a:tcPr marL="5673" marR="5673" marT="567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280759845"/>
                  </a:ext>
                </a:extLst>
              </a:tr>
              <a:tr h="176508">
                <a:tc>
                  <a:txBody>
                    <a:bodyPr/>
                    <a:lstStyle/>
                    <a:p>
                      <a:pPr algn="ctr" fontAlgn="ctr"/>
                      <a:r>
                        <a:rPr lang="cs-CZ" sz="1050" b="0" i="0" u="none" strike="noStrike">
                          <a:solidFill>
                            <a:srgbClr val="000000"/>
                          </a:solidFill>
                          <a:effectLst/>
                          <a:latin typeface="Georgia" panose="02040502050405020303" pitchFamily="18" charset="0"/>
                        </a:rPr>
                        <a:t>21.09.2019 17:00</a:t>
                      </a:r>
                    </a:p>
                  </a:txBody>
                  <a:tcPr marL="5673" marR="5673" marT="567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50" b="0" i="0" u="none" strike="noStrike">
                          <a:solidFill>
                            <a:srgbClr val="000000"/>
                          </a:solidFill>
                          <a:effectLst/>
                          <a:latin typeface="Georgia" panose="02040502050405020303" pitchFamily="18" charset="0"/>
                        </a:rPr>
                        <a:t>FK Baník Souš  </a:t>
                      </a:r>
                    </a:p>
                  </a:txBody>
                  <a:tcPr marL="5673" marR="5673" marT="56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50" b="0" i="0" u="none" strike="noStrike">
                          <a:solidFill>
                            <a:srgbClr val="000000"/>
                          </a:solidFill>
                          <a:effectLst/>
                          <a:latin typeface="Georgia" panose="02040502050405020303" pitchFamily="18" charset="0"/>
                        </a:rPr>
                        <a:t>MFK Dobříš </a:t>
                      </a:r>
                    </a:p>
                  </a:txBody>
                  <a:tcPr marL="5673" marR="5673" marT="567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342287160"/>
                  </a:ext>
                </a:extLst>
              </a:tr>
              <a:tr h="176508">
                <a:tc>
                  <a:txBody>
                    <a:bodyPr/>
                    <a:lstStyle/>
                    <a:p>
                      <a:pPr algn="ctr" fontAlgn="ctr"/>
                      <a:r>
                        <a:rPr lang="cs-CZ" sz="1050" b="0" i="0" u="none" strike="noStrike">
                          <a:solidFill>
                            <a:srgbClr val="000000"/>
                          </a:solidFill>
                          <a:effectLst/>
                          <a:latin typeface="Georgia" panose="02040502050405020303" pitchFamily="18" charset="0"/>
                        </a:rPr>
                        <a:t>22.09.2019 10:15</a:t>
                      </a:r>
                    </a:p>
                  </a:txBody>
                  <a:tcPr marL="5673" marR="5673" marT="567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50" b="0" i="0" u="none" strike="noStrike" dirty="0">
                          <a:solidFill>
                            <a:srgbClr val="000000"/>
                          </a:solidFill>
                          <a:effectLst/>
                          <a:latin typeface="Georgia" panose="02040502050405020303" pitchFamily="18" charset="0"/>
                        </a:rPr>
                        <a:t>FK Meteor Praha VIII </a:t>
                      </a:r>
                    </a:p>
                  </a:txBody>
                  <a:tcPr marL="5673" marR="5673" marT="56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50" b="0" i="0" u="none" strike="noStrike">
                          <a:solidFill>
                            <a:srgbClr val="000000"/>
                          </a:solidFill>
                          <a:effectLst/>
                          <a:latin typeface="Georgia" panose="02040502050405020303" pitchFamily="18" charset="0"/>
                        </a:rPr>
                        <a:t>FK Neratovice-Byškovice  </a:t>
                      </a:r>
                    </a:p>
                  </a:txBody>
                  <a:tcPr marL="5673" marR="5673" marT="567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902675917"/>
                  </a:ext>
                </a:extLst>
              </a:tr>
              <a:tr h="176508">
                <a:tc>
                  <a:txBody>
                    <a:bodyPr/>
                    <a:lstStyle/>
                    <a:p>
                      <a:pPr algn="ctr" fontAlgn="ctr"/>
                      <a:r>
                        <a:rPr lang="cs-CZ" sz="1050" b="0" i="0" u="none" strike="noStrike">
                          <a:solidFill>
                            <a:srgbClr val="000000"/>
                          </a:solidFill>
                          <a:effectLst/>
                          <a:latin typeface="Georgia" panose="02040502050405020303" pitchFamily="18" charset="0"/>
                        </a:rPr>
                        <a:t>22.09.2019 16:30</a:t>
                      </a:r>
                    </a:p>
                  </a:txBody>
                  <a:tcPr marL="5673" marR="5673" marT="567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50" b="0" i="0" u="none" strike="noStrike">
                          <a:solidFill>
                            <a:srgbClr val="000000"/>
                          </a:solidFill>
                          <a:effectLst/>
                          <a:latin typeface="Georgia" panose="02040502050405020303" pitchFamily="18" charset="0"/>
                        </a:rPr>
                        <a:t>FK SEKO LOUNY  </a:t>
                      </a:r>
                    </a:p>
                  </a:txBody>
                  <a:tcPr marL="5673" marR="5673" marT="56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50" b="0" i="0" u="none" strike="noStrike">
                          <a:solidFill>
                            <a:srgbClr val="000000"/>
                          </a:solidFill>
                          <a:effectLst/>
                          <a:latin typeface="Georgia" panose="02040502050405020303" pitchFamily="18" charset="0"/>
                        </a:rPr>
                        <a:t>FK Olympie Březová </a:t>
                      </a:r>
                    </a:p>
                  </a:txBody>
                  <a:tcPr marL="5673" marR="5673" marT="567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3286646469"/>
                  </a:ext>
                </a:extLst>
              </a:tr>
              <a:tr h="262120">
                <a:tc gridSpan="3">
                  <a:txBody>
                    <a:bodyPr/>
                    <a:lstStyle/>
                    <a:p>
                      <a:pPr algn="ctr" fontAlgn="ctr"/>
                      <a:r>
                        <a:rPr lang="cs-CZ" sz="1600" b="1" i="0" u="none" strike="noStrike" dirty="0">
                          <a:solidFill>
                            <a:srgbClr val="184B81"/>
                          </a:solidFill>
                          <a:effectLst/>
                          <a:latin typeface="Georgia" panose="02040502050405020303" pitchFamily="18" charset="0"/>
                        </a:rPr>
                        <a:t>8. kolo </a:t>
                      </a:r>
                    </a:p>
                  </a:txBody>
                  <a:tcPr marL="5673" marR="5673" marT="56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4185241479"/>
                  </a:ext>
                </a:extLst>
              </a:tr>
              <a:tr h="176508">
                <a:tc>
                  <a:txBody>
                    <a:bodyPr/>
                    <a:lstStyle/>
                    <a:p>
                      <a:pPr algn="ctr" fontAlgn="ctr"/>
                      <a:r>
                        <a:rPr lang="cs-CZ" sz="1050" b="0" i="0" u="none" strike="noStrike">
                          <a:solidFill>
                            <a:srgbClr val="FF0000"/>
                          </a:solidFill>
                          <a:effectLst/>
                          <a:latin typeface="Georgia" panose="02040502050405020303" pitchFamily="18" charset="0"/>
                        </a:rPr>
                        <a:t>28.09.2019 10:15</a:t>
                      </a:r>
                    </a:p>
                  </a:txBody>
                  <a:tcPr marL="5673" marR="5673" marT="567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50" b="0" i="0" u="none" strike="noStrike">
                          <a:solidFill>
                            <a:srgbClr val="FF0000"/>
                          </a:solidFill>
                          <a:effectLst/>
                          <a:latin typeface="Georgia" panose="02040502050405020303" pitchFamily="18" charset="0"/>
                        </a:rPr>
                        <a:t>FC CHOMUTOV,  </a:t>
                      </a:r>
                    </a:p>
                  </a:txBody>
                  <a:tcPr marL="5673" marR="5673" marT="56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50" b="0" i="0" u="none" strike="noStrike" dirty="0">
                          <a:solidFill>
                            <a:srgbClr val="FF0000"/>
                          </a:solidFill>
                          <a:effectLst/>
                          <a:latin typeface="Georgia" panose="02040502050405020303" pitchFamily="18" charset="0"/>
                        </a:rPr>
                        <a:t>SK Štětí </a:t>
                      </a:r>
                    </a:p>
                  </a:txBody>
                  <a:tcPr marL="5673" marR="5673" marT="567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3640810300"/>
                  </a:ext>
                </a:extLst>
              </a:tr>
              <a:tr h="176508">
                <a:tc>
                  <a:txBody>
                    <a:bodyPr/>
                    <a:lstStyle/>
                    <a:p>
                      <a:pPr algn="ctr" fontAlgn="ctr"/>
                      <a:r>
                        <a:rPr lang="cs-CZ" sz="1050" b="0" i="0" u="none" strike="noStrike">
                          <a:solidFill>
                            <a:srgbClr val="000000"/>
                          </a:solidFill>
                          <a:effectLst/>
                          <a:latin typeface="Georgia" panose="02040502050405020303" pitchFamily="18" charset="0"/>
                        </a:rPr>
                        <a:t>28.09.2019 10:15</a:t>
                      </a:r>
                    </a:p>
                  </a:txBody>
                  <a:tcPr marL="5673" marR="5673" marT="567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50" b="0" i="0" u="none" strike="noStrike">
                          <a:solidFill>
                            <a:srgbClr val="000000"/>
                          </a:solidFill>
                          <a:effectLst/>
                          <a:latin typeface="Georgia" panose="02040502050405020303" pitchFamily="18" charset="0"/>
                        </a:rPr>
                        <a:t>FK Neratovice-Byškovice  </a:t>
                      </a:r>
                    </a:p>
                  </a:txBody>
                  <a:tcPr marL="5673" marR="5673" marT="56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50" b="0" i="0" u="none" strike="noStrike" dirty="0">
                          <a:solidFill>
                            <a:srgbClr val="000000"/>
                          </a:solidFill>
                          <a:effectLst/>
                          <a:latin typeface="Georgia" panose="02040502050405020303" pitchFamily="18" charset="0"/>
                        </a:rPr>
                        <a:t>FK SEKO LOUNY  </a:t>
                      </a:r>
                    </a:p>
                  </a:txBody>
                  <a:tcPr marL="5673" marR="5673" marT="567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98405590"/>
                  </a:ext>
                </a:extLst>
              </a:tr>
              <a:tr h="176508">
                <a:tc>
                  <a:txBody>
                    <a:bodyPr/>
                    <a:lstStyle/>
                    <a:p>
                      <a:pPr algn="ctr" fontAlgn="ctr"/>
                      <a:r>
                        <a:rPr lang="cs-CZ" sz="1050" b="0" i="0" u="none" strike="noStrike">
                          <a:solidFill>
                            <a:srgbClr val="000000"/>
                          </a:solidFill>
                          <a:effectLst/>
                          <a:latin typeface="Georgia" panose="02040502050405020303" pitchFamily="18" charset="0"/>
                        </a:rPr>
                        <a:t>28.09.2019 10:15</a:t>
                      </a:r>
                    </a:p>
                  </a:txBody>
                  <a:tcPr marL="5673" marR="5673" marT="567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50" b="0" i="0" u="none" strike="noStrike">
                          <a:solidFill>
                            <a:srgbClr val="000000"/>
                          </a:solidFill>
                          <a:effectLst/>
                          <a:latin typeface="Georgia" panose="02040502050405020303" pitchFamily="18" charset="0"/>
                        </a:rPr>
                        <a:t>FK Brandýs n.L. </a:t>
                      </a:r>
                    </a:p>
                  </a:txBody>
                  <a:tcPr marL="5673" marR="5673" marT="56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50" b="0" i="0" u="none" strike="noStrike" dirty="0">
                          <a:solidFill>
                            <a:srgbClr val="000000"/>
                          </a:solidFill>
                          <a:effectLst/>
                          <a:latin typeface="Georgia" panose="02040502050405020303" pitchFamily="18" charset="0"/>
                        </a:rPr>
                        <a:t>FK Ostrov </a:t>
                      </a:r>
                    </a:p>
                  </a:txBody>
                  <a:tcPr marL="5673" marR="5673" marT="567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4293952230"/>
                  </a:ext>
                </a:extLst>
              </a:tr>
              <a:tr h="176508">
                <a:tc>
                  <a:txBody>
                    <a:bodyPr/>
                    <a:lstStyle/>
                    <a:p>
                      <a:pPr algn="ctr" fontAlgn="ctr"/>
                      <a:r>
                        <a:rPr lang="cs-CZ" sz="1050" b="0" i="0" u="none" strike="noStrike">
                          <a:solidFill>
                            <a:srgbClr val="000000"/>
                          </a:solidFill>
                          <a:effectLst/>
                          <a:latin typeface="Georgia" panose="02040502050405020303" pitchFamily="18" charset="0"/>
                        </a:rPr>
                        <a:t>28.09.2019 10:15</a:t>
                      </a:r>
                    </a:p>
                  </a:txBody>
                  <a:tcPr marL="5673" marR="5673" marT="567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50" b="0" i="0" u="none" strike="noStrike">
                          <a:solidFill>
                            <a:srgbClr val="000000"/>
                          </a:solidFill>
                          <a:effectLst/>
                          <a:latin typeface="Georgia" panose="02040502050405020303" pitchFamily="18" charset="0"/>
                        </a:rPr>
                        <a:t>SK Aritma Praha </a:t>
                      </a:r>
                    </a:p>
                  </a:txBody>
                  <a:tcPr marL="5673" marR="5673" marT="56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50" b="0" i="0" u="none" strike="noStrike">
                          <a:solidFill>
                            <a:srgbClr val="000000"/>
                          </a:solidFill>
                          <a:effectLst/>
                          <a:latin typeface="Georgia" panose="02040502050405020303" pitchFamily="18" charset="0"/>
                        </a:rPr>
                        <a:t>FK Meteor Praha VIII </a:t>
                      </a:r>
                    </a:p>
                  </a:txBody>
                  <a:tcPr marL="5673" marR="5673" marT="567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593826247"/>
                  </a:ext>
                </a:extLst>
              </a:tr>
              <a:tr h="176508">
                <a:tc>
                  <a:txBody>
                    <a:bodyPr/>
                    <a:lstStyle/>
                    <a:p>
                      <a:pPr algn="ctr" fontAlgn="ctr"/>
                      <a:r>
                        <a:rPr lang="cs-CZ" sz="1050" b="0" i="0" u="none" strike="noStrike">
                          <a:solidFill>
                            <a:srgbClr val="000000"/>
                          </a:solidFill>
                          <a:effectLst/>
                          <a:latin typeface="Georgia" panose="02040502050405020303" pitchFamily="18" charset="0"/>
                        </a:rPr>
                        <a:t>28.09.2019 10:15</a:t>
                      </a:r>
                    </a:p>
                  </a:txBody>
                  <a:tcPr marL="5673" marR="5673" marT="567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50" b="0" i="0" u="none" strike="noStrike">
                          <a:solidFill>
                            <a:srgbClr val="000000"/>
                          </a:solidFill>
                          <a:effectLst/>
                          <a:latin typeface="Georgia" panose="02040502050405020303" pitchFamily="18" charset="0"/>
                        </a:rPr>
                        <a:t>SK Kladno</a:t>
                      </a:r>
                    </a:p>
                  </a:txBody>
                  <a:tcPr marL="5673" marR="5673" marT="56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50" b="0" i="0" u="none" strike="noStrike" dirty="0">
                          <a:solidFill>
                            <a:srgbClr val="000000"/>
                          </a:solidFill>
                          <a:effectLst/>
                          <a:latin typeface="Georgia" panose="02040502050405020303" pitchFamily="18" charset="0"/>
                        </a:rPr>
                        <a:t>FK Baník Souš  </a:t>
                      </a:r>
                    </a:p>
                  </a:txBody>
                  <a:tcPr marL="5673" marR="5673" marT="567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839478755"/>
                  </a:ext>
                </a:extLst>
              </a:tr>
              <a:tr h="176508">
                <a:tc>
                  <a:txBody>
                    <a:bodyPr/>
                    <a:lstStyle/>
                    <a:p>
                      <a:pPr algn="ctr" fontAlgn="ctr"/>
                      <a:r>
                        <a:rPr lang="cs-CZ" sz="1050" b="0" i="0" u="none" strike="noStrike">
                          <a:solidFill>
                            <a:srgbClr val="000000"/>
                          </a:solidFill>
                          <a:effectLst/>
                          <a:latin typeface="Georgia" panose="02040502050405020303" pitchFamily="18" charset="0"/>
                        </a:rPr>
                        <a:t>28.09.2019 15:00</a:t>
                      </a:r>
                    </a:p>
                  </a:txBody>
                  <a:tcPr marL="5673" marR="5673" marT="567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50" b="0" i="0" u="none" strike="noStrike">
                          <a:solidFill>
                            <a:srgbClr val="000000"/>
                          </a:solidFill>
                          <a:effectLst/>
                          <a:latin typeface="Georgia" panose="02040502050405020303" pitchFamily="18" charset="0"/>
                        </a:rPr>
                        <a:t>FK Olympie Březová </a:t>
                      </a:r>
                    </a:p>
                  </a:txBody>
                  <a:tcPr marL="5673" marR="5673" marT="56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50" b="0" i="0" u="none" strike="noStrike" dirty="0">
                          <a:solidFill>
                            <a:srgbClr val="000000"/>
                          </a:solidFill>
                          <a:effectLst/>
                          <a:latin typeface="Georgia" panose="02040502050405020303" pitchFamily="18" charset="0"/>
                        </a:rPr>
                        <a:t>SK Slaný </a:t>
                      </a:r>
                    </a:p>
                  </a:txBody>
                  <a:tcPr marL="5673" marR="5673" marT="567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2322759606"/>
                  </a:ext>
                </a:extLst>
              </a:tr>
              <a:tr h="176508">
                <a:tc>
                  <a:txBody>
                    <a:bodyPr/>
                    <a:lstStyle/>
                    <a:p>
                      <a:pPr algn="ctr" fontAlgn="ctr"/>
                      <a:r>
                        <a:rPr lang="cs-CZ" sz="1050" b="0" i="0" u="none" strike="noStrike">
                          <a:solidFill>
                            <a:srgbClr val="000000"/>
                          </a:solidFill>
                          <a:effectLst/>
                          <a:latin typeface="Georgia" panose="02040502050405020303" pitchFamily="18" charset="0"/>
                        </a:rPr>
                        <a:t>28.09.2019 16:00</a:t>
                      </a:r>
                    </a:p>
                  </a:txBody>
                  <a:tcPr marL="5673" marR="5673" marT="567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50" b="0" i="0" u="none" strike="noStrike">
                          <a:solidFill>
                            <a:srgbClr val="000000"/>
                          </a:solidFill>
                          <a:effectLst/>
                          <a:latin typeface="Georgia" panose="02040502050405020303" pitchFamily="18" charset="0"/>
                        </a:rPr>
                        <a:t>MFK Dobříš </a:t>
                      </a:r>
                    </a:p>
                  </a:txBody>
                  <a:tcPr marL="5673" marR="5673" marT="56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50" b="0" i="0" u="none" strike="noStrike" dirty="0">
                          <a:solidFill>
                            <a:srgbClr val="000000"/>
                          </a:solidFill>
                          <a:effectLst/>
                          <a:latin typeface="Georgia" panose="02040502050405020303" pitchFamily="18" charset="0"/>
                        </a:rPr>
                        <a:t>TJ TATRAN Rakovník </a:t>
                      </a:r>
                    </a:p>
                  </a:txBody>
                  <a:tcPr marL="5673" marR="5673" marT="567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326763497"/>
                  </a:ext>
                </a:extLst>
              </a:tr>
              <a:tr h="176508">
                <a:tc>
                  <a:txBody>
                    <a:bodyPr/>
                    <a:lstStyle/>
                    <a:p>
                      <a:pPr algn="ctr" fontAlgn="ctr"/>
                      <a:r>
                        <a:rPr lang="cs-CZ" sz="1050" b="0" i="0" u="none" strike="noStrike">
                          <a:solidFill>
                            <a:srgbClr val="000000"/>
                          </a:solidFill>
                          <a:effectLst/>
                          <a:latin typeface="Georgia" panose="02040502050405020303" pitchFamily="18" charset="0"/>
                        </a:rPr>
                        <a:t>28.09.2019 16:00</a:t>
                      </a:r>
                    </a:p>
                  </a:txBody>
                  <a:tcPr marL="5673" marR="5673" marT="567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50" b="0" i="0" u="none" strike="noStrike">
                          <a:solidFill>
                            <a:srgbClr val="000000"/>
                          </a:solidFill>
                          <a:effectLst/>
                          <a:latin typeface="Georgia" panose="02040502050405020303" pitchFamily="18" charset="0"/>
                        </a:rPr>
                        <a:t>FK Arsenal Česká Lípa</a:t>
                      </a:r>
                    </a:p>
                  </a:txBody>
                  <a:tcPr marL="5673" marR="5673" marT="56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50" b="0" i="0" u="none" strike="noStrike">
                          <a:solidFill>
                            <a:srgbClr val="000000"/>
                          </a:solidFill>
                          <a:effectLst/>
                          <a:latin typeface="Georgia" panose="02040502050405020303" pitchFamily="18" charset="0"/>
                        </a:rPr>
                        <a:t>SK Český Brod  </a:t>
                      </a:r>
                    </a:p>
                  </a:txBody>
                  <a:tcPr marL="5673" marR="5673" marT="567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3744891"/>
                  </a:ext>
                </a:extLst>
              </a:tr>
              <a:tr h="262120">
                <a:tc gridSpan="3">
                  <a:txBody>
                    <a:bodyPr/>
                    <a:lstStyle/>
                    <a:p>
                      <a:pPr algn="ctr" fontAlgn="ctr"/>
                      <a:r>
                        <a:rPr lang="cs-CZ" sz="1600" b="1" i="0" u="none" strike="noStrike" dirty="0">
                          <a:solidFill>
                            <a:srgbClr val="184B81"/>
                          </a:solidFill>
                          <a:effectLst/>
                          <a:latin typeface="Georgia" panose="02040502050405020303" pitchFamily="18" charset="0"/>
                        </a:rPr>
                        <a:t>9. kolo </a:t>
                      </a:r>
                    </a:p>
                  </a:txBody>
                  <a:tcPr marL="5673" marR="5673" marT="56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4255670250"/>
                  </a:ext>
                </a:extLst>
              </a:tr>
              <a:tr h="176508">
                <a:tc>
                  <a:txBody>
                    <a:bodyPr/>
                    <a:lstStyle/>
                    <a:p>
                      <a:pPr algn="ctr" fontAlgn="ctr"/>
                      <a:r>
                        <a:rPr lang="cs-CZ" sz="1050" b="0" i="0" u="none" strike="noStrike">
                          <a:solidFill>
                            <a:srgbClr val="000000"/>
                          </a:solidFill>
                          <a:effectLst/>
                          <a:latin typeface="Georgia" panose="02040502050405020303" pitchFamily="18" charset="0"/>
                        </a:rPr>
                        <a:t>05.10.2019 10:15</a:t>
                      </a:r>
                    </a:p>
                  </a:txBody>
                  <a:tcPr marL="5673" marR="5673" marT="567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50" b="0" i="0" u="none" strike="noStrike">
                          <a:solidFill>
                            <a:srgbClr val="000000"/>
                          </a:solidFill>
                          <a:effectLst/>
                          <a:latin typeface="Georgia" panose="02040502050405020303" pitchFamily="18" charset="0"/>
                        </a:rPr>
                        <a:t>TJ TATRAN Rakovník </a:t>
                      </a:r>
                    </a:p>
                  </a:txBody>
                  <a:tcPr marL="5673" marR="5673" marT="56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50" b="0" i="0" u="none" strike="noStrike">
                          <a:solidFill>
                            <a:srgbClr val="000000"/>
                          </a:solidFill>
                          <a:effectLst/>
                          <a:latin typeface="Georgia" panose="02040502050405020303" pitchFamily="18" charset="0"/>
                        </a:rPr>
                        <a:t>SK Kladno</a:t>
                      </a:r>
                    </a:p>
                  </a:txBody>
                  <a:tcPr marL="5673" marR="5673" marT="567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53194146"/>
                  </a:ext>
                </a:extLst>
              </a:tr>
              <a:tr h="176508">
                <a:tc>
                  <a:txBody>
                    <a:bodyPr/>
                    <a:lstStyle/>
                    <a:p>
                      <a:pPr algn="ctr" fontAlgn="ctr"/>
                      <a:r>
                        <a:rPr lang="cs-CZ" sz="900" b="1" i="0" u="none" strike="noStrike">
                          <a:solidFill>
                            <a:srgbClr val="FF0000"/>
                          </a:solidFill>
                          <a:effectLst/>
                          <a:latin typeface="Georgia" panose="02040502050405020303" pitchFamily="18" charset="0"/>
                        </a:rPr>
                        <a:t>05.10.2019 10:15</a:t>
                      </a:r>
                    </a:p>
                  </a:txBody>
                  <a:tcPr marL="5673" marR="5673" marT="567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FF0000"/>
                          </a:solidFill>
                          <a:effectLst/>
                          <a:latin typeface="Georgia" panose="02040502050405020303" pitchFamily="18" charset="0"/>
                        </a:rPr>
                        <a:t>SK Štětí </a:t>
                      </a:r>
                    </a:p>
                  </a:txBody>
                  <a:tcPr marL="5673" marR="5673" marT="56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dirty="0">
                          <a:solidFill>
                            <a:srgbClr val="FF0000"/>
                          </a:solidFill>
                          <a:effectLst/>
                          <a:latin typeface="Georgia" panose="02040502050405020303" pitchFamily="18" charset="0"/>
                        </a:rPr>
                        <a:t>FK Olympie Březová </a:t>
                      </a:r>
                    </a:p>
                  </a:txBody>
                  <a:tcPr marL="5673" marR="5673" marT="567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743166350"/>
                  </a:ext>
                </a:extLst>
              </a:tr>
              <a:tr h="176508">
                <a:tc>
                  <a:txBody>
                    <a:bodyPr/>
                    <a:lstStyle/>
                    <a:p>
                      <a:pPr algn="ctr" fontAlgn="ctr"/>
                      <a:r>
                        <a:rPr lang="cs-CZ" sz="1050" b="0" i="0" u="none" strike="noStrike">
                          <a:solidFill>
                            <a:srgbClr val="000000"/>
                          </a:solidFill>
                          <a:effectLst/>
                          <a:latin typeface="Georgia" panose="02040502050405020303" pitchFamily="18" charset="0"/>
                        </a:rPr>
                        <a:t>05.10.2019 15:00</a:t>
                      </a:r>
                    </a:p>
                  </a:txBody>
                  <a:tcPr marL="5673" marR="5673" marT="567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50" b="0" i="0" u="none" strike="noStrike">
                          <a:solidFill>
                            <a:srgbClr val="000000"/>
                          </a:solidFill>
                          <a:effectLst/>
                          <a:latin typeface="Georgia" panose="02040502050405020303" pitchFamily="18" charset="0"/>
                        </a:rPr>
                        <a:t>FK Baník Souš  </a:t>
                      </a:r>
                    </a:p>
                  </a:txBody>
                  <a:tcPr marL="5673" marR="5673" marT="56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50" b="0" i="0" u="none" strike="noStrike" dirty="0">
                          <a:solidFill>
                            <a:srgbClr val="000000"/>
                          </a:solidFill>
                          <a:effectLst/>
                          <a:latin typeface="Georgia" panose="02040502050405020303" pitchFamily="18" charset="0"/>
                        </a:rPr>
                        <a:t>FC CHOMUTOV,  </a:t>
                      </a:r>
                    </a:p>
                  </a:txBody>
                  <a:tcPr marL="5673" marR="5673" marT="567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3253351502"/>
                  </a:ext>
                </a:extLst>
              </a:tr>
              <a:tr h="176508">
                <a:tc>
                  <a:txBody>
                    <a:bodyPr/>
                    <a:lstStyle/>
                    <a:p>
                      <a:pPr algn="ctr" fontAlgn="ctr"/>
                      <a:r>
                        <a:rPr lang="cs-CZ" sz="1050" b="0" i="0" u="none" strike="noStrike">
                          <a:solidFill>
                            <a:srgbClr val="000000"/>
                          </a:solidFill>
                          <a:effectLst/>
                          <a:latin typeface="Georgia" panose="02040502050405020303" pitchFamily="18" charset="0"/>
                        </a:rPr>
                        <a:t>05.10.2019 16:00</a:t>
                      </a:r>
                    </a:p>
                  </a:txBody>
                  <a:tcPr marL="5673" marR="5673" marT="567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50" b="0" i="0" u="none" strike="noStrike">
                          <a:solidFill>
                            <a:srgbClr val="000000"/>
                          </a:solidFill>
                          <a:effectLst/>
                          <a:latin typeface="Georgia" panose="02040502050405020303" pitchFamily="18" charset="0"/>
                        </a:rPr>
                        <a:t>SK Slaný </a:t>
                      </a:r>
                    </a:p>
                  </a:txBody>
                  <a:tcPr marL="5673" marR="5673" marT="56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50" b="0" i="0" u="none" strike="noStrike">
                          <a:solidFill>
                            <a:srgbClr val="000000"/>
                          </a:solidFill>
                          <a:effectLst/>
                          <a:latin typeface="Georgia" panose="02040502050405020303" pitchFamily="18" charset="0"/>
                        </a:rPr>
                        <a:t>FK Neratovice-Byškovice  </a:t>
                      </a:r>
                    </a:p>
                  </a:txBody>
                  <a:tcPr marL="5673" marR="5673" marT="567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2051467782"/>
                  </a:ext>
                </a:extLst>
              </a:tr>
              <a:tr h="176508">
                <a:tc>
                  <a:txBody>
                    <a:bodyPr/>
                    <a:lstStyle/>
                    <a:p>
                      <a:pPr algn="ctr" fontAlgn="ctr"/>
                      <a:r>
                        <a:rPr lang="cs-CZ" sz="1050" b="0" i="0" u="none" strike="noStrike">
                          <a:solidFill>
                            <a:srgbClr val="000000"/>
                          </a:solidFill>
                          <a:effectLst/>
                          <a:latin typeface="Georgia" panose="02040502050405020303" pitchFamily="18" charset="0"/>
                        </a:rPr>
                        <a:t>05.10.2019 16:00</a:t>
                      </a:r>
                    </a:p>
                  </a:txBody>
                  <a:tcPr marL="5673" marR="5673" marT="567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50" b="0" i="0" u="none" strike="noStrike">
                          <a:solidFill>
                            <a:srgbClr val="000000"/>
                          </a:solidFill>
                          <a:effectLst/>
                          <a:latin typeface="Georgia" panose="02040502050405020303" pitchFamily="18" charset="0"/>
                        </a:rPr>
                        <a:t>FK Ostrov </a:t>
                      </a:r>
                    </a:p>
                  </a:txBody>
                  <a:tcPr marL="5673" marR="5673" marT="56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50" b="0" i="0" u="none" strike="noStrike">
                          <a:solidFill>
                            <a:srgbClr val="000000"/>
                          </a:solidFill>
                          <a:effectLst/>
                          <a:latin typeface="Georgia" panose="02040502050405020303" pitchFamily="18" charset="0"/>
                        </a:rPr>
                        <a:t>FK Arsenal Česká Lípa </a:t>
                      </a:r>
                    </a:p>
                  </a:txBody>
                  <a:tcPr marL="5673" marR="5673" marT="567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409420588"/>
                  </a:ext>
                </a:extLst>
              </a:tr>
              <a:tr h="176508">
                <a:tc>
                  <a:txBody>
                    <a:bodyPr/>
                    <a:lstStyle/>
                    <a:p>
                      <a:pPr algn="ctr" fontAlgn="ctr"/>
                      <a:r>
                        <a:rPr lang="cs-CZ" sz="1050" b="0" i="0" u="none" strike="noStrike">
                          <a:solidFill>
                            <a:srgbClr val="000000"/>
                          </a:solidFill>
                          <a:effectLst/>
                          <a:latin typeface="Georgia" panose="02040502050405020303" pitchFamily="18" charset="0"/>
                        </a:rPr>
                        <a:t>05.10.2019 16:00</a:t>
                      </a:r>
                    </a:p>
                  </a:txBody>
                  <a:tcPr marL="5673" marR="5673" marT="567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50" b="0" i="0" u="none" strike="noStrike">
                          <a:solidFill>
                            <a:srgbClr val="000000"/>
                          </a:solidFill>
                          <a:effectLst/>
                          <a:latin typeface="Georgia" panose="02040502050405020303" pitchFamily="18" charset="0"/>
                        </a:rPr>
                        <a:t>SK Český Brod  </a:t>
                      </a:r>
                    </a:p>
                  </a:txBody>
                  <a:tcPr marL="5673" marR="5673" marT="56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50" b="0" i="0" u="none" strike="noStrike">
                          <a:solidFill>
                            <a:srgbClr val="000000"/>
                          </a:solidFill>
                          <a:effectLst/>
                          <a:latin typeface="Georgia" panose="02040502050405020303" pitchFamily="18" charset="0"/>
                        </a:rPr>
                        <a:t>MFK Dobříš </a:t>
                      </a:r>
                    </a:p>
                  </a:txBody>
                  <a:tcPr marL="5673" marR="5673" marT="567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87917364"/>
                  </a:ext>
                </a:extLst>
              </a:tr>
              <a:tr h="176508">
                <a:tc>
                  <a:txBody>
                    <a:bodyPr/>
                    <a:lstStyle/>
                    <a:p>
                      <a:pPr algn="ctr" fontAlgn="ctr"/>
                      <a:r>
                        <a:rPr lang="cs-CZ" sz="1050" b="0" i="0" u="none" strike="noStrike">
                          <a:solidFill>
                            <a:srgbClr val="000000"/>
                          </a:solidFill>
                          <a:effectLst/>
                          <a:latin typeface="Georgia" panose="02040502050405020303" pitchFamily="18" charset="0"/>
                        </a:rPr>
                        <a:t>06.10.2019 10:15</a:t>
                      </a:r>
                    </a:p>
                  </a:txBody>
                  <a:tcPr marL="5673" marR="5673" marT="567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50" b="0" i="0" u="none" strike="noStrike">
                          <a:solidFill>
                            <a:srgbClr val="000000"/>
                          </a:solidFill>
                          <a:effectLst/>
                          <a:latin typeface="Georgia" panose="02040502050405020303" pitchFamily="18" charset="0"/>
                        </a:rPr>
                        <a:t>FK Meteor Praha VIII </a:t>
                      </a:r>
                    </a:p>
                  </a:txBody>
                  <a:tcPr marL="5673" marR="5673" marT="56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50" b="0" i="0" u="none" strike="noStrike" dirty="0">
                          <a:solidFill>
                            <a:srgbClr val="000000"/>
                          </a:solidFill>
                          <a:effectLst/>
                          <a:latin typeface="Georgia" panose="02040502050405020303" pitchFamily="18" charset="0"/>
                        </a:rPr>
                        <a:t>FK Brandýs </a:t>
                      </a:r>
                      <a:r>
                        <a:rPr lang="cs-CZ" sz="1050" b="0" i="0" u="none" strike="noStrike" dirty="0" err="1">
                          <a:solidFill>
                            <a:srgbClr val="000000"/>
                          </a:solidFill>
                          <a:effectLst/>
                          <a:latin typeface="Georgia" panose="02040502050405020303" pitchFamily="18" charset="0"/>
                        </a:rPr>
                        <a:t>n.L.</a:t>
                      </a:r>
                      <a:r>
                        <a:rPr lang="cs-CZ" sz="1050" b="0" i="0" u="none" strike="noStrike" dirty="0">
                          <a:solidFill>
                            <a:srgbClr val="000000"/>
                          </a:solidFill>
                          <a:effectLst/>
                          <a:latin typeface="Georgia" panose="02040502050405020303" pitchFamily="18" charset="0"/>
                        </a:rPr>
                        <a:t> </a:t>
                      </a:r>
                    </a:p>
                  </a:txBody>
                  <a:tcPr marL="5673" marR="5673" marT="567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3655502121"/>
                  </a:ext>
                </a:extLst>
              </a:tr>
              <a:tr h="176508">
                <a:tc>
                  <a:txBody>
                    <a:bodyPr/>
                    <a:lstStyle/>
                    <a:p>
                      <a:pPr algn="ctr" fontAlgn="ctr"/>
                      <a:r>
                        <a:rPr lang="cs-CZ" sz="1050" b="0" i="0" u="none" strike="noStrike">
                          <a:solidFill>
                            <a:srgbClr val="000000"/>
                          </a:solidFill>
                          <a:effectLst/>
                          <a:latin typeface="Georgia" panose="02040502050405020303" pitchFamily="18" charset="0"/>
                        </a:rPr>
                        <a:t>06.10.2019 16:00</a:t>
                      </a:r>
                    </a:p>
                  </a:txBody>
                  <a:tcPr marL="5673" marR="5673" marT="567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50" b="0" i="0" u="none" strike="noStrike" dirty="0">
                          <a:solidFill>
                            <a:srgbClr val="000000"/>
                          </a:solidFill>
                          <a:effectLst/>
                          <a:latin typeface="Georgia" panose="02040502050405020303" pitchFamily="18" charset="0"/>
                        </a:rPr>
                        <a:t>FK SEKO LOUNY  </a:t>
                      </a:r>
                    </a:p>
                  </a:txBody>
                  <a:tcPr marL="5673" marR="5673" marT="56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50" b="0" i="0" u="none" strike="noStrike" dirty="0">
                          <a:solidFill>
                            <a:srgbClr val="000000"/>
                          </a:solidFill>
                          <a:effectLst/>
                          <a:latin typeface="Georgia" panose="02040502050405020303" pitchFamily="18" charset="0"/>
                        </a:rPr>
                        <a:t>SK Aritma Praha </a:t>
                      </a:r>
                    </a:p>
                  </a:txBody>
                  <a:tcPr marL="5673" marR="5673" marT="567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373401134"/>
                  </a:ext>
                </a:extLst>
              </a:tr>
            </a:tbl>
          </a:graphicData>
        </a:graphic>
      </p:graphicFrame>
      <p:graphicFrame>
        <p:nvGraphicFramePr>
          <p:cNvPr id="6" name="Tabulka 5">
            <a:extLst>
              <a:ext uri="{FF2B5EF4-FFF2-40B4-BE49-F238E27FC236}">
                <a16:creationId xmlns:a16="http://schemas.microsoft.com/office/drawing/2014/main" id="{C0DB74A8-FF74-4C90-A64A-D35512348EB5}"/>
              </a:ext>
            </a:extLst>
          </p:cNvPr>
          <p:cNvGraphicFramePr>
            <a:graphicFrameLocks noGrp="1"/>
          </p:cNvGraphicFramePr>
          <p:nvPr>
            <p:extLst>
              <p:ext uri="{D42A27DB-BD31-4B8C-83A1-F6EECF244321}">
                <p14:modId xmlns:p14="http://schemas.microsoft.com/office/powerpoint/2010/main" val="1256687729"/>
              </p:ext>
            </p:extLst>
          </p:nvPr>
        </p:nvGraphicFramePr>
        <p:xfrm>
          <a:off x="214042" y="235124"/>
          <a:ext cx="4505300" cy="3531870"/>
        </p:xfrm>
        <a:graphic>
          <a:graphicData uri="http://schemas.openxmlformats.org/drawingml/2006/table">
            <a:tbl>
              <a:tblPr/>
              <a:tblGrid>
                <a:gridCol w="1004703">
                  <a:extLst>
                    <a:ext uri="{9D8B030D-6E8A-4147-A177-3AD203B41FA5}">
                      <a16:colId xmlns:a16="http://schemas.microsoft.com/office/drawing/2014/main" val="2045613177"/>
                    </a:ext>
                  </a:extLst>
                </a:gridCol>
                <a:gridCol w="1311402">
                  <a:extLst>
                    <a:ext uri="{9D8B030D-6E8A-4147-A177-3AD203B41FA5}">
                      <a16:colId xmlns:a16="http://schemas.microsoft.com/office/drawing/2014/main" val="3731043088"/>
                    </a:ext>
                  </a:extLst>
                </a:gridCol>
                <a:gridCol w="877793">
                  <a:extLst>
                    <a:ext uri="{9D8B030D-6E8A-4147-A177-3AD203B41FA5}">
                      <a16:colId xmlns:a16="http://schemas.microsoft.com/office/drawing/2014/main" val="310947857"/>
                    </a:ext>
                  </a:extLst>
                </a:gridCol>
                <a:gridCol w="1311402">
                  <a:extLst>
                    <a:ext uri="{9D8B030D-6E8A-4147-A177-3AD203B41FA5}">
                      <a16:colId xmlns:a16="http://schemas.microsoft.com/office/drawing/2014/main" val="4251145379"/>
                    </a:ext>
                  </a:extLst>
                </a:gridCol>
              </a:tblGrid>
              <a:tr h="228600">
                <a:tc gridSpan="4">
                  <a:txBody>
                    <a:bodyPr/>
                    <a:lstStyle/>
                    <a:p>
                      <a:pPr algn="ctr" fontAlgn="ctr"/>
                      <a:r>
                        <a:rPr lang="cs-CZ" sz="1100" b="1" i="0" u="none" strike="noStrike">
                          <a:solidFill>
                            <a:srgbClr val="184B81"/>
                          </a:solidFill>
                          <a:effectLst/>
                          <a:latin typeface="Berlin Sans FB Demi" panose="020E0802020502020306" pitchFamily="34" charset="0"/>
                        </a:rPr>
                        <a:t>4. kolo Krajského přebor - výsledky </a:t>
                      </a:r>
                    </a:p>
                  </a:txBody>
                  <a:tcPr marL="9525" marR="9525" marT="9525" marB="0" anchor="ctr">
                    <a:lnL>
                      <a:noFill/>
                    </a:lnL>
                    <a:lnR>
                      <a:noFill/>
                    </a:lnR>
                    <a:lnT>
                      <a:noFill/>
                    </a:lnT>
                    <a:lnB>
                      <a:noFill/>
                    </a:lnB>
                    <a:solidFill>
                      <a:srgbClr val="EA9FF7"/>
                    </a:solidFill>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206344336"/>
                  </a:ext>
                </a:extLst>
              </a:tr>
              <a:tr h="228600">
                <a:tc>
                  <a:txBody>
                    <a:bodyPr/>
                    <a:lstStyle/>
                    <a:p>
                      <a:pPr algn="ctr" fontAlgn="ctr"/>
                      <a:r>
                        <a:rPr lang="cs-CZ" sz="900" b="1" i="0" u="none" strike="noStrike">
                          <a:solidFill>
                            <a:srgbClr val="000000"/>
                          </a:solidFill>
                          <a:effectLst/>
                          <a:latin typeface="Arial" panose="020B0604020202020204" pitchFamily="34" charset="0"/>
                        </a:rPr>
                        <a:t>31.08.2019 10:00</a:t>
                      </a:r>
                    </a:p>
                  </a:txBody>
                  <a:tcPr marL="9525" marR="9525" marT="9525" marB="0" anchor="ctr">
                    <a:lnL>
                      <a:noFill/>
                    </a:lnL>
                    <a:lnR>
                      <a:noFill/>
                    </a:lnR>
                    <a:lnT>
                      <a:noFill/>
                    </a:lnT>
                    <a:lnB w="25400" cap="flat" cmpd="dbl"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a:solidFill>
                            <a:srgbClr val="000000"/>
                          </a:solidFill>
                          <a:effectLst/>
                          <a:latin typeface="Arial" panose="020B0604020202020204" pitchFamily="34" charset="0"/>
                        </a:rPr>
                        <a:t>FK Jiskra Velké Březno </a:t>
                      </a:r>
                    </a:p>
                  </a:txBody>
                  <a:tcPr marL="9525" marR="9525" marT="9525" marB="0" anchor="ctr">
                    <a:lnL>
                      <a:noFill/>
                    </a:lnL>
                    <a:lnR>
                      <a:noFill/>
                    </a:lnR>
                    <a:lnT>
                      <a:noFill/>
                    </a:lnT>
                    <a:lnB w="25400" cap="flat" cmpd="dbl" algn="ctr">
                      <a:solidFill>
                        <a:srgbClr val="000000"/>
                      </a:solidFill>
                      <a:prstDash val="solid"/>
                      <a:round/>
                      <a:headEnd type="none" w="med" len="med"/>
                      <a:tailEnd type="none" w="med" len="med"/>
                    </a:lnB>
                    <a:solidFill>
                      <a:srgbClr val="FFFF66"/>
                    </a:solidFill>
                  </a:tcPr>
                </a:tc>
                <a:tc>
                  <a:txBody>
                    <a:bodyPr/>
                    <a:lstStyle/>
                    <a:p>
                      <a:pPr algn="ctr" fontAlgn="ctr"/>
                      <a:r>
                        <a:rPr lang="cs-CZ" sz="1200" b="1" i="0" u="none" strike="noStrike" dirty="0">
                          <a:solidFill>
                            <a:srgbClr val="000000"/>
                          </a:solidFill>
                          <a:effectLst/>
                          <a:latin typeface="Arial" panose="020B0604020202020204" pitchFamily="34" charset="0"/>
                        </a:rPr>
                        <a:t>4:5 </a:t>
                      </a:r>
                    </a:p>
                  </a:txBody>
                  <a:tcPr marL="9525" marR="9525" marT="9525" marB="0" anchor="ctr">
                    <a:lnL>
                      <a:noFill/>
                    </a:lnL>
                    <a:lnR>
                      <a:noFill/>
                    </a:lnR>
                    <a:lnT>
                      <a:noFill/>
                    </a:lnT>
                    <a:lnB w="25400" cap="flat" cmpd="dbl" algn="ctr">
                      <a:solidFill>
                        <a:srgbClr val="000000"/>
                      </a:solidFill>
                      <a:prstDash val="solid"/>
                      <a:round/>
                      <a:headEnd type="none" w="med" len="med"/>
                      <a:tailEnd type="none" w="med" len="med"/>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TJ Vaňov/Libouchec </a:t>
                      </a:r>
                    </a:p>
                  </a:txBody>
                  <a:tcPr marL="9525" marR="9525" marT="9525" marB="0" anchor="ctr">
                    <a:lnL>
                      <a:noFill/>
                    </a:lnL>
                    <a:lnR>
                      <a:noFill/>
                    </a:lnR>
                    <a:lnT>
                      <a:noFill/>
                    </a:lnT>
                    <a:lnB w="25400" cap="flat" cmpd="dbl"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3686715796"/>
                  </a:ext>
                </a:extLst>
              </a:tr>
              <a:tr h="228600">
                <a:tc>
                  <a:txBody>
                    <a:bodyPr/>
                    <a:lstStyle/>
                    <a:p>
                      <a:pPr algn="ctr" fontAlgn="ctr"/>
                      <a:r>
                        <a:rPr lang="cs-CZ" sz="900" b="1" i="0" u="none" strike="noStrike">
                          <a:solidFill>
                            <a:srgbClr val="000000"/>
                          </a:solidFill>
                          <a:effectLst/>
                          <a:latin typeface="Arial" panose="020B0604020202020204" pitchFamily="34" charset="0"/>
                        </a:rPr>
                        <a:t>31.08.2019 10:00</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a:solidFill>
                            <a:srgbClr val="000000"/>
                          </a:solidFill>
                          <a:effectLst/>
                          <a:latin typeface="Arial" panose="020B0604020202020204" pitchFamily="34" charset="0"/>
                        </a:rPr>
                        <a:t>FK Litoměřicko </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tc>
                  <a:txBody>
                    <a:bodyPr/>
                    <a:lstStyle/>
                    <a:p>
                      <a:pPr algn="ctr" fontAlgn="ctr"/>
                      <a:r>
                        <a:rPr lang="cs-CZ" sz="1200" b="1" i="0" u="none" strike="noStrike" dirty="0">
                          <a:solidFill>
                            <a:srgbClr val="000000"/>
                          </a:solidFill>
                          <a:effectLst/>
                          <a:latin typeface="Arial" panose="020B0604020202020204" pitchFamily="34" charset="0"/>
                        </a:rPr>
                        <a:t>2:1 </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FK Slavoj Žatec </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634413060"/>
                  </a:ext>
                </a:extLst>
              </a:tr>
              <a:tr h="228600">
                <a:tc>
                  <a:txBody>
                    <a:bodyPr/>
                    <a:lstStyle/>
                    <a:p>
                      <a:pPr algn="ctr" fontAlgn="ctr"/>
                      <a:r>
                        <a:rPr lang="cs-CZ" sz="900" b="1" i="0" u="none" strike="noStrike" dirty="0">
                          <a:solidFill>
                            <a:srgbClr val="000000"/>
                          </a:solidFill>
                          <a:effectLst/>
                          <a:latin typeface="Arial" panose="020B0604020202020204" pitchFamily="34" charset="0"/>
                        </a:rPr>
                        <a:t>31.08.2019 10:00</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a:solidFill>
                            <a:srgbClr val="000000"/>
                          </a:solidFill>
                          <a:effectLst/>
                          <a:latin typeface="Arial" panose="020B0604020202020204" pitchFamily="34" charset="0"/>
                        </a:rPr>
                        <a:t>FK JUNIOR Děčín </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tc>
                  <a:txBody>
                    <a:bodyPr/>
                    <a:lstStyle/>
                    <a:p>
                      <a:pPr algn="ctr" fontAlgn="ctr"/>
                      <a:r>
                        <a:rPr lang="cs-CZ" sz="1200" b="1" i="0" u="none" strike="noStrike" dirty="0">
                          <a:solidFill>
                            <a:srgbClr val="000000"/>
                          </a:solidFill>
                          <a:effectLst/>
                          <a:latin typeface="Arial" panose="020B0604020202020204" pitchFamily="34" charset="0"/>
                        </a:rPr>
                        <a:t>3:4 </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ASK Lovosice </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602236797"/>
                  </a:ext>
                </a:extLst>
              </a:tr>
              <a:tr h="228600">
                <a:tc>
                  <a:txBody>
                    <a:bodyPr/>
                    <a:lstStyle/>
                    <a:p>
                      <a:pPr algn="ctr" fontAlgn="ctr"/>
                      <a:r>
                        <a:rPr lang="cs-CZ" sz="900" b="1" i="0" u="none" strike="noStrike">
                          <a:solidFill>
                            <a:srgbClr val="000000"/>
                          </a:solidFill>
                          <a:effectLst/>
                          <a:latin typeface="Arial" panose="020B0604020202020204" pitchFamily="34" charset="0"/>
                        </a:rPr>
                        <a:t>31.08.2019 10:00</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a:solidFill>
                            <a:srgbClr val="000000"/>
                          </a:solidFill>
                          <a:effectLst/>
                          <a:latin typeface="Arial" panose="020B0604020202020204" pitchFamily="34" charset="0"/>
                        </a:rPr>
                        <a:t>TJ Krupka </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tc>
                  <a:txBody>
                    <a:bodyPr/>
                    <a:lstStyle/>
                    <a:p>
                      <a:pPr algn="ctr" fontAlgn="ctr"/>
                      <a:r>
                        <a:rPr lang="cs-CZ" sz="1200" b="1" i="0" u="none" strike="noStrike" dirty="0">
                          <a:solidFill>
                            <a:srgbClr val="000000"/>
                          </a:solidFill>
                          <a:effectLst/>
                          <a:latin typeface="Arial" panose="020B0604020202020204" pitchFamily="34" charset="0"/>
                        </a:rPr>
                        <a:t> 3:7</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FK Bílina </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2009321680"/>
                  </a:ext>
                </a:extLst>
              </a:tr>
              <a:tr h="228600">
                <a:tc>
                  <a:txBody>
                    <a:bodyPr/>
                    <a:lstStyle/>
                    <a:p>
                      <a:pPr algn="ctr" fontAlgn="ctr"/>
                      <a:r>
                        <a:rPr lang="cs-CZ" sz="900" b="1" i="0" u="none" strike="noStrike">
                          <a:solidFill>
                            <a:srgbClr val="000000"/>
                          </a:solidFill>
                          <a:effectLst/>
                          <a:latin typeface="Arial" panose="020B0604020202020204" pitchFamily="34" charset="0"/>
                        </a:rPr>
                        <a:t>31.08.2019 10:00</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a:solidFill>
                            <a:srgbClr val="000000"/>
                          </a:solidFill>
                          <a:effectLst/>
                          <a:latin typeface="Arial" panose="020B0604020202020204" pitchFamily="34" charset="0"/>
                        </a:rPr>
                        <a:t>FK Český Lev Neštěmice </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tc>
                  <a:txBody>
                    <a:bodyPr/>
                    <a:lstStyle/>
                    <a:p>
                      <a:pPr algn="ctr" fontAlgn="ctr"/>
                      <a:r>
                        <a:rPr lang="cs-CZ" sz="1200" b="1" i="0" u="none" strike="noStrike" dirty="0">
                          <a:solidFill>
                            <a:srgbClr val="000000"/>
                          </a:solidFill>
                          <a:effectLst/>
                          <a:latin typeface="Arial" panose="020B0604020202020204" pitchFamily="34" charset="0"/>
                        </a:rPr>
                        <a:t>2:7 </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SK Strupčice </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1113144425"/>
                  </a:ext>
                </a:extLst>
              </a:tr>
              <a:tr h="228600">
                <a:tc>
                  <a:txBody>
                    <a:bodyPr/>
                    <a:lstStyle/>
                    <a:p>
                      <a:pPr algn="ctr" fontAlgn="ctr"/>
                      <a:r>
                        <a:rPr lang="cs-CZ" sz="900" b="1" i="0" u="none" strike="noStrike">
                          <a:solidFill>
                            <a:srgbClr val="000000"/>
                          </a:solidFill>
                          <a:effectLst/>
                          <a:latin typeface="Arial" panose="020B0604020202020204" pitchFamily="34" charset="0"/>
                        </a:rPr>
                        <a:t>01.09.2019 10:30</a:t>
                      </a:r>
                    </a:p>
                  </a:txBody>
                  <a:tcPr marL="9525" marR="9525" marT="9525" marB="0" anchor="ctr">
                    <a:lnL>
                      <a:noFill/>
                    </a:lnL>
                    <a:lnR>
                      <a:noFill/>
                    </a:lnR>
                    <a:lnT w="25400" cap="flat" cmpd="dbl" algn="ctr">
                      <a:solidFill>
                        <a:srgbClr val="000000"/>
                      </a:solidFill>
                      <a:prstDash val="solid"/>
                      <a:round/>
                      <a:headEnd type="none" w="med" len="med"/>
                      <a:tailEnd type="none" w="med" len="med"/>
                    </a:lnT>
                    <a:lnB>
                      <a:noFill/>
                    </a:lnB>
                    <a:solidFill>
                      <a:srgbClr val="FFFF66"/>
                    </a:solidFill>
                  </a:tcPr>
                </a:tc>
                <a:tc>
                  <a:txBody>
                    <a:bodyPr/>
                    <a:lstStyle/>
                    <a:p>
                      <a:pPr algn="ctr" fontAlgn="ctr"/>
                      <a:r>
                        <a:rPr lang="cs-CZ" sz="900" b="1" i="0" u="none" strike="noStrike">
                          <a:solidFill>
                            <a:srgbClr val="000000"/>
                          </a:solidFill>
                          <a:effectLst/>
                          <a:latin typeface="Arial" panose="020B0604020202020204" pitchFamily="34" charset="0"/>
                        </a:rPr>
                        <a:t>Proboštov </a:t>
                      </a:r>
                    </a:p>
                  </a:txBody>
                  <a:tcPr marL="9525" marR="9525" marT="9525" marB="0" anchor="ctr">
                    <a:lnL>
                      <a:noFill/>
                    </a:lnL>
                    <a:lnR>
                      <a:noFill/>
                    </a:lnR>
                    <a:lnT w="25400" cap="flat" cmpd="dbl" algn="ctr">
                      <a:solidFill>
                        <a:srgbClr val="000000"/>
                      </a:solidFill>
                      <a:prstDash val="solid"/>
                      <a:round/>
                      <a:headEnd type="none" w="med" len="med"/>
                      <a:tailEnd type="none" w="med" len="med"/>
                    </a:lnT>
                    <a:lnB>
                      <a:noFill/>
                    </a:lnB>
                    <a:solidFill>
                      <a:srgbClr val="FFFF66"/>
                    </a:solidFill>
                  </a:tcPr>
                </a:tc>
                <a:tc>
                  <a:txBody>
                    <a:bodyPr/>
                    <a:lstStyle/>
                    <a:p>
                      <a:pPr algn="ctr" fontAlgn="ctr"/>
                      <a:r>
                        <a:rPr lang="cs-CZ" sz="1200" b="1" i="0" u="none" strike="noStrike" dirty="0">
                          <a:solidFill>
                            <a:srgbClr val="000000"/>
                          </a:solidFill>
                          <a:effectLst/>
                          <a:latin typeface="Arial" panose="020B0604020202020204" pitchFamily="34" charset="0"/>
                        </a:rPr>
                        <a:t>7:4 </a:t>
                      </a:r>
                    </a:p>
                  </a:txBody>
                  <a:tcPr marL="9525" marR="9525" marT="9525" marB="0" anchor="ctr">
                    <a:lnL>
                      <a:noFill/>
                    </a:lnL>
                    <a:lnR>
                      <a:noFill/>
                    </a:lnR>
                    <a:lnT w="25400" cap="flat" cmpd="dbl" algn="ctr">
                      <a:solidFill>
                        <a:srgbClr val="000000"/>
                      </a:solidFill>
                      <a:prstDash val="solid"/>
                      <a:round/>
                      <a:headEnd type="none" w="med" len="med"/>
                      <a:tailEnd type="none" w="med" len="med"/>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VOŠ a SOŠ Roudnice n.L. B </a:t>
                      </a:r>
                    </a:p>
                  </a:txBody>
                  <a:tcPr marL="9525" marR="9525" marT="9525" marB="0" anchor="ctr">
                    <a:lnL>
                      <a:noFill/>
                    </a:lnL>
                    <a:lnR>
                      <a:noFill/>
                    </a:lnR>
                    <a:lnT w="25400" cap="flat" cmpd="dbl" algn="ctr">
                      <a:solidFill>
                        <a:srgbClr val="000000"/>
                      </a:solidFill>
                      <a:prstDash val="solid"/>
                      <a:round/>
                      <a:headEnd type="none" w="med" len="med"/>
                      <a:tailEnd type="none" w="med" len="med"/>
                    </a:lnT>
                    <a:lnB>
                      <a:noFill/>
                    </a:lnB>
                    <a:solidFill>
                      <a:srgbClr val="FFFF66"/>
                    </a:solidFill>
                  </a:tcPr>
                </a:tc>
                <a:extLst>
                  <a:ext uri="{0D108BD9-81ED-4DB2-BD59-A6C34878D82A}">
                    <a16:rowId xmlns:a16="http://schemas.microsoft.com/office/drawing/2014/main" val="3330074462"/>
                  </a:ext>
                </a:extLst>
              </a:tr>
              <a:tr h="228600">
                <a:tc gridSpan="4">
                  <a:txBody>
                    <a:bodyPr/>
                    <a:lstStyle/>
                    <a:p>
                      <a:pPr algn="ctr" fontAlgn="ctr"/>
                      <a:r>
                        <a:rPr lang="cs-CZ" sz="1100" b="1" i="0" u="none" strike="noStrike">
                          <a:solidFill>
                            <a:srgbClr val="184B81"/>
                          </a:solidFill>
                          <a:effectLst/>
                          <a:latin typeface="Berlin Sans FB Demi" panose="020E0802020502020306" pitchFamily="34" charset="0"/>
                        </a:rPr>
                        <a:t>5. kolo Krajského přebor - výsledky </a:t>
                      </a:r>
                    </a:p>
                  </a:txBody>
                  <a:tcPr marL="9525" marR="9525" marT="9525" marB="0" anchor="ctr">
                    <a:lnL>
                      <a:noFill/>
                    </a:lnL>
                    <a:lnR>
                      <a:noFill/>
                    </a:lnR>
                    <a:lnT>
                      <a:noFill/>
                    </a:lnT>
                    <a:lnB>
                      <a:noFill/>
                    </a:lnB>
                    <a:solidFill>
                      <a:srgbClr val="EA9FF7"/>
                    </a:solidFill>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9066249"/>
                  </a:ext>
                </a:extLst>
              </a:tr>
              <a:tr h="228600">
                <a:tc>
                  <a:txBody>
                    <a:bodyPr/>
                    <a:lstStyle/>
                    <a:p>
                      <a:pPr algn="ctr" fontAlgn="ctr"/>
                      <a:r>
                        <a:rPr lang="cs-CZ" sz="900" b="1" i="0" u="none" strike="noStrike">
                          <a:solidFill>
                            <a:srgbClr val="000000"/>
                          </a:solidFill>
                          <a:effectLst/>
                          <a:latin typeface="Arial" panose="020B0604020202020204" pitchFamily="34" charset="0"/>
                        </a:rPr>
                        <a:t>07.09.2019 10:00</a:t>
                      </a:r>
                    </a:p>
                  </a:txBody>
                  <a:tcPr marL="9525" marR="9525" marT="9525" marB="0" anchor="ctr">
                    <a:lnL>
                      <a:noFill/>
                    </a:lnL>
                    <a:lnR>
                      <a:noFill/>
                    </a:lnR>
                    <a:lnT>
                      <a:noFill/>
                    </a:lnT>
                    <a:lnB w="25400" cap="flat" cmpd="dbl"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dirty="0">
                          <a:solidFill>
                            <a:srgbClr val="000000"/>
                          </a:solidFill>
                          <a:effectLst/>
                          <a:latin typeface="Arial" panose="020B0604020202020204" pitchFamily="34" charset="0"/>
                        </a:rPr>
                        <a:t>SK Štětí </a:t>
                      </a:r>
                    </a:p>
                  </a:txBody>
                  <a:tcPr marL="9525" marR="9525" marT="9525" marB="0" anchor="ctr">
                    <a:lnL>
                      <a:noFill/>
                    </a:lnL>
                    <a:lnR>
                      <a:noFill/>
                    </a:lnR>
                    <a:lnT>
                      <a:noFill/>
                    </a:lnT>
                    <a:lnB w="25400" cap="flat" cmpd="dbl" algn="ctr">
                      <a:solidFill>
                        <a:srgbClr val="000000"/>
                      </a:solidFill>
                      <a:prstDash val="solid"/>
                      <a:round/>
                      <a:headEnd type="none" w="med" len="med"/>
                      <a:tailEnd type="none" w="med" len="med"/>
                    </a:lnB>
                    <a:solidFill>
                      <a:srgbClr val="FFFF66"/>
                    </a:solidFill>
                  </a:tcPr>
                </a:tc>
                <a:tc>
                  <a:txBody>
                    <a:bodyPr/>
                    <a:lstStyle/>
                    <a:p>
                      <a:pPr algn="ctr" fontAlgn="ctr"/>
                      <a:r>
                        <a:rPr lang="cs-CZ" sz="1200" b="1" i="0" u="none" strike="noStrike" dirty="0">
                          <a:solidFill>
                            <a:srgbClr val="000000"/>
                          </a:solidFill>
                          <a:effectLst/>
                          <a:latin typeface="Arial" panose="020B0604020202020204" pitchFamily="34" charset="0"/>
                        </a:rPr>
                        <a:t> 0:5</a:t>
                      </a:r>
                    </a:p>
                  </a:txBody>
                  <a:tcPr marL="9525" marR="9525" marT="9525" marB="0" anchor="ctr">
                    <a:lnL>
                      <a:noFill/>
                    </a:lnL>
                    <a:lnR>
                      <a:noFill/>
                    </a:lnR>
                    <a:lnT>
                      <a:noFill/>
                    </a:lnT>
                    <a:lnB w="25400" cap="flat" cmpd="dbl" algn="ctr">
                      <a:solidFill>
                        <a:srgbClr val="000000"/>
                      </a:solidFill>
                      <a:prstDash val="solid"/>
                      <a:round/>
                      <a:headEnd type="none" w="med" len="med"/>
                      <a:tailEnd type="none" w="med" len="med"/>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Proboštov </a:t>
                      </a:r>
                    </a:p>
                  </a:txBody>
                  <a:tcPr marL="9525" marR="9525" marT="9525" marB="0" anchor="ctr">
                    <a:lnL>
                      <a:noFill/>
                    </a:lnL>
                    <a:lnR>
                      <a:noFill/>
                    </a:lnR>
                    <a:lnT>
                      <a:noFill/>
                    </a:lnT>
                    <a:lnB w="25400" cap="flat" cmpd="dbl"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2599769506"/>
                  </a:ext>
                </a:extLst>
              </a:tr>
              <a:tr h="228600">
                <a:tc>
                  <a:txBody>
                    <a:bodyPr/>
                    <a:lstStyle/>
                    <a:p>
                      <a:pPr algn="ctr" fontAlgn="ctr"/>
                      <a:r>
                        <a:rPr lang="cs-CZ" sz="900" b="1" i="0" u="none" strike="noStrike">
                          <a:solidFill>
                            <a:srgbClr val="000000"/>
                          </a:solidFill>
                          <a:effectLst/>
                          <a:latin typeface="Arial" panose="020B0604020202020204" pitchFamily="34" charset="0"/>
                        </a:rPr>
                        <a:t>07.09.2019 10:00</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a:solidFill>
                            <a:srgbClr val="000000"/>
                          </a:solidFill>
                          <a:effectLst/>
                          <a:latin typeface="Arial" panose="020B0604020202020204" pitchFamily="34" charset="0"/>
                        </a:rPr>
                        <a:t>VOŠ a SOŠ Roudnice n.L. B </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tc>
                  <a:txBody>
                    <a:bodyPr/>
                    <a:lstStyle/>
                    <a:p>
                      <a:pPr algn="ctr" fontAlgn="ctr"/>
                      <a:r>
                        <a:rPr lang="cs-CZ" sz="1200" b="1" i="0" u="none" strike="noStrike" dirty="0">
                          <a:solidFill>
                            <a:srgbClr val="000000"/>
                          </a:solidFill>
                          <a:effectLst/>
                          <a:latin typeface="Arial" panose="020B0604020202020204" pitchFamily="34" charset="0"/>
                        </a:rPr>
                        <a:t>6:1 </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TJ Krupka </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490103344"/>
                  </a:ext>
                </a:extLst>
              </a:tr>
              <a:tr h="228600">
                <a:tc>
                  <a:txBody>
                    <a:bodyPr/>
                    <a:lstStyle/>
                    <a:p>
                      <a:pPr algn="ctr" fontAlgn="ctr"/>
                      <a:r>
                        <a:rPr lang="cs-CZ" sz="900" b="1" i="0" u="none" strike="noStrike">
                          <a:solidFill>
                            <a:srgbClr val="000000"/>
                          </a:solidFill>
                          <a:effectLst/>
                          <a:latin typeface="Arial" panose="020B0604020202020204" pitchFamily="34" charset="0"/>
                        </a:rPr>
                        <a:t>07.09.2019 10:00</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a:solidFill>
                            <a:srgbClr val="000000"/>
                          </a:solidFill>
                          <a:effectLst/>
                          <a:latin typeface="Arial" panose="020B0604020202020204" pitchFamily="34" charset="0"/>
                        </a:rPr>
                        <a:t>SK Strupčice </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tc>
                  <a:txBody>
                    <a:bodyPr/>
                    <a:lstStyle/>
                    <a:p>
                      <a:pPr algn="ctr" fontAlgn="ctr"/>
                      <a:r>
                        <a:rPr lang="cs-CZ" sz="1200" b="1" i="0" u="none" strike="noStrike" dirty="0">
                          <a:solidFill>
                            <a:srgbClr val="000000"/>
                          </a:solidFill>
                          <a:effectLst/>
                          <a:latin typeface="Arial" panose="020B0604020202020204" pitchFamily="34" charset="0"/>
                        </a:rPr>
                        <a:t>8:5 </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FK Jiskra Velké Březno </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2255512655"/>
                  </a:ext>
                </a:extLst>
              </a:tr>
              <a:tr h="228600">
                <a:tc>
                  <a:txBody>
                    <a:bodyPr/>
                    <a:lstStyle/>
                    <a:p>
                      <a:pPr algn="ctr" fontAlgn="ctr"/>
                      <a:r>
                        <a:rPr lang="cs-CZ" sz="900" b="1" i="0" u="none" strike="noStrike">
                          <a:solidFill>
                            <a:srgbClr val="000000"/>
                          </a:solidFill>
                          <a:effectLst/>
                          <a:latin typeface="Arial" panose="020B0604020202020204" pitchFamily="34" charset="0"/>
                        </a:rPr>
                        <a:t>08.09.2019 10:00</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a:solidFill>
                            <a:srgbClr val="000000"/>
                          </a:solidFill>
                          <a:effectLst/>
                          <a:latin typeface="Arial" panose="020B0604020202020204" pitchFamily="34" charset="0"/>
                        </a:rPr>
                        <a:t>ASK Lovosice </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tc>
                  <a:txBody>
                    <a:bodyPr/>
                    <a:lstStyle/>
                    <a:p>
                      <a:pPr algn="ctr" fontAlgn="ctr"/>
                      <a:r>
                        <a:rPr lang="cs-CZ" sz="1200" b="1" i="0" u="none" strike="noStrike" dirty="0">
                          <a:solidFill>
                            <a:srgbClr val="000000"/>
                          </a:solidFill>
                          <a:effectLst/>
                          <a:latin typeface="Arial" panose="020B0604020202020204" pitchFamily="34" charset="0"/>
                        </a:rPr>
                        <a:t> 2:1</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FK Český Lev Neštěmice </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1469886180"/>
                  </a:ext>
                </a:extLst>
              </a:tr>
              <a:tr h="228600">
                <a:tc>
                  <a:txBody>
                    <a:bodyPr/>
                    <a:lstStyle/>
                    <a:p>
                      <a:pPr algn="ctr" fontAlgn="ctr"/>
                      <a:r>
                        <a:rPr lang="cs-CZ" sz="900" b="1" i="0" u="none" strike="noStrike">
                          <a:solidFill>
                            <a:srgbClr val="000000"/>
                          </a:solidFill>
                          <a:effectLst/>
                          <a:latin typeface="Arial" panose="020B0604020202020204" pitchFamily="34" charset="0"/>
                        </a:rPr>
                        <a:t>08.09.2019 10:00</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a:solidFill>
                            <a:srgbClr val="000000"/>
                          </a:solidFill>
                          <a:effectLst/>
                          <a:latin typeface="Arial" panose="020B0604020202020204" pitchFamily="34" charset="0"/>
                        </a:rPr>
                        <a:t>FK Slavoj Žatec </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tc>
                  <a:txBody>
                    <a:bodyPr/>
                    <a:lstStyle/>
                    <a:p>
                      <a:pPr algn="ctr" fontAlgn="ctr"/>
                      <a:r>
                        <a:rPr lang="cs-CZ" sz="1200" b="1" i="0" u="none" strike="noStrike" dirty="0">
                          <a:solidFill>
                            <a:srgbClr val="000000"/>
                          </a:solidFill>
                          <a:effectLst/>
                          <a:latin typeface="Arial" panose="020B0604020202020204" pitchFamily="34" charset="0"/>
                        </a:rPr>
                        <a:t>4:3 </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FK JUNIOR Děčín </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3009383451"/>
                  </a:ext>
                </a:extLst>
              </a:tr>
              <a:tr h="228600">
                <a:tc>
                  <a:txBody>
                    <a:bodyPr/>
                    <a:lstStyle/>
                    <a:p>
                      <a:pPr algn="ctr" fontAlgn="ctr"/>
                      <a:r>
                        <a:rPr lang="cs-CZ" sz="900" b="1" i="0" u="none" strike="noStrike">
                          <a:solidFill>
                            <a:srgbClr val="000000"/>
                          </a:solidFill>
                          <a:effectLst/>
                          <a:latin typeface="Arial" panose="020B0604020202020204" pitchFamily="34" charset="0"/>
                        </a:rPr>
                        <a:t>08.09.2019 11:00</a:t>
                      </a:r>
                    </a:p>
                  </a:txBody>
                  <a:tcPr marL="9525" marR="9525" marT="9525" marB="0" anchor="ctr">
                    <a:lnL>
                      <a:noFill/>
                    </a:lnL>
                    <a:lnR>
                      <a:noFill/>
                    </a:lnR>
                    <a:lnT w="25400" cap="flat" cmpd="dbl" algn="ctr">
                      <a:solidFill>
                        <a:srgbClr val="000000"/>
                      </a:solidFill>
                      <a:prstDash val="solid"/>
                      <a:round/>
                      <a:headEnd type="none" w="med" len="med"/>
                      <a:tailEnd type="none" w="med" len="med"/>
                    </a:lnT>
                    <a:lnB>
                      <a:noFill/>
                    </a:lnB>
                    <a:solidFill>
                      <a:srgbClr val="FFFF66"/>
                    </a:solidFill>
                  </a:tcPr>
                </a:tc>
                <a:tc>
                  <a:txBody>
                    <a:bodyPr/>
                    <a:lstStyle/>
                    <a:p>
                      <a:pPr algn="ctr" fontAlgn="ctr"/>
                      <a:r>
                        <a:rPr lang="cs-CZ" sz="900" b="1" i="0" u="none" strike="noStrike" dirty="0">
                          <a:solidFill>
                            <a:srgbClr val="000000"/>
                          </a:solidFill>
                          <a:effectLst/>
                          <a:latin typeface="Arial" panose="020B0604020202020204" pitchFamily="34" charset="0"/>
                        </a:rPr>
                        <a:t>FK Bílina </a:t>
                      </a:r>
                    </a:p>
                  </a:txBody>
                  <a:tcPr marL="9525" marR="9525" marT="9525" marB="0" anchor="ctr">
                    <a:lnL>
                      <a:noFill/>
                    </a:lnL>
                    <a:lnR>
                      <a:noFill/>
                    </a:lnR>
                    <a:lnT w="25400" cap="flat" cmpd="dbl" algn="ctr">
                      <a:solidFill>
                        <a:srgbClr val="000000"/>
                      </a:solidFill>
                      <a:prstDash val="solid"/>
                      <a:round/>
                      <a:headEnd type="none" w="med" len="med"/>
                      <a:tailEnd type="none" w="med" len="med"/>
                    </a:lnT>
                    <a:lnB>
                      <a:noFill/>
                    </a:lnB>
                    <a:solidFill>
                      <a:srgbClr val="FFFF66"/>
                    </a:solidFill>
                  </a:tcPr>
                </a:tc>
                <a:tc>
                  <a:txBody>
                    <a:bodyPr/>
                    <a:lstStyle/>
                    <a:p>
                      <a:pPr algn="ctr" fontAlgn="ctr"/>
                      <a:r>
                        <a:rPr lang="cs-CZ" sz="1200" b="1" i="0" u="none" strike="noStrike" dirty="0">
                          <a:solidFill>
                            <a:srgbClr val="000000"/>
                          </a:solidFill>
                          <a:effectLst/>
                          <a:latin typeface="Arial" panose="020B0604020202020204" pitchFamily="34" charset="0"/>
                        </a:rPr>
                        <a:t> 2:0</a:t>
                      </a:r>
                    </a:p>
                  </a:txBody>
                  <a:tcPr marL="9525" marR="9525" marT="9525" marB="0" anchor="ctr">
                    <a:lnL>
                      <a:noFill/>
                    </a:lnL>
                    <a:lnR>
                      <a:noFill/>
                    </a:lnR>
                    <a:lnT w="25400" cap="flat" cmpd="dbl" algn="ctr">
                      <a:solidFill>
                        <a:srgbClr val="000000"/>
                      </a:solidFill>
                      <a:prstDash val="solid"/>
                      <a:round/>
                      <a:headEnd type="none" w="med" len="med"/>
                      <a:tailEnd type="none" w="med" len="med"/>
                    </a:lnT>
                    <a:lnB>
                      <a:noFill/>
                    </a:lnB>
                    <a:solidFill>
                      <a:srgbClr val="99FF99"/>
                    </a:solidFill>
                  </a:tcPr>
                </a:tc>
                <a:tc>
                  <a:txBody>
                    <a:bodyPr/>
                    <a:lstStyle/>
                    <a:p>
                      <a:pPr algn="ctr" fontAlgn="ctr"/>
                      <a:r>
                        <a:rPr lang="cs-CZ" sz="900" b="1" i="0" u="none" strike="noStrike" dirty="0">
                          <a:solidFill>
                            <a:srgbClr val="000000"/>
                          </a:solidFill>
                          <a:effectLst/>
                          <a:latin typeface="Arial" panose="020B0604020202020204" pitchFamily="34" charset="0"/>
                        </a:rPr>
                        <a:t>FK Litoměřicko </a:t>
                      </a:r>
                    </a:p>
                  </a:txBody>
                  <a:tcPr marL="9525" marR="9525" marT="9525" marB="0" anchor="ctr">
                    <a:lnL>
                      <a:noFill/>
                    </a:lnL>
                    <a:lnR>
                      <a:noFill/>
                    </a:lnR>
                    <a:lnT w="25400" cap="flat" cmpd="dbl" algn="ctr">
                      <a:solidFill>
                        <a:srgbClr val="000000"/>
                      </a:solidFill>
                      <a:prstDash val="solid"/>
                      <a:round/>
                      <a:headEnd type="none" w="med" len="med"/>
                      <a:tailEnd type="none" w="med" len="med"/>
                    </a:lnT>
                    <a:lnB>
                      <a:noFill/>
                    </a:lnB>
                    <a:solidFill>
                      <a:srgbClr val="FFFF66"/>
                    </a:solidFill>
                  </a:tcPr>
                </a:tc>
                <a:extLst>
                  <a:ext uri="{0D108BD9-81ED-4DB2-BD59-A6C34878D82A}">
                    <a16:rowId xmlns:a16="http://schemas.microsoft.com/office/drawing/2014/main" val="1092510930"/>
                  </a:ext>
                </a:extLst>
              </a:tr>
            </a:tbl>
          </a:graphicData>
        </a:graphic>
      </p:graphicFrame>
      <p:graphicFrame>
        <p:nvGraphicFramePr>
          <p:cNvPr id="2" name="Tabulka 1"/>
          <p:cNvGraphicFramePr>
            <a:graphicFrameLocks noGrp="1"/>
          </p:cNvGraphicFramePr>
          <p:nvPr>
            <p:extLst>
              <p:ext uri="{D42A27DB-BD31-4B8C-83A1-F6EECF244321}">
                <p14:modId xmlns:p14="http://schemas.microsoft.com/office/powerpoint/2010/main" val="1625510810"/>
              </p:ext>
            </p:extLst>
          </p:nvPr>
        </p:nvGraphicFramePr>
        <p:xfrm>
          <a:off x="71984" y="3873224"/>
          <a:ext cx="4647357" cy="2741295"/>
        </p:xfrm>
        <a:graphic>
          <a:graphicData uri="http://schemas.openxmlformats.org/drawingml/2006/table">
            <a:tbl>
              <a:tblPr/>
              <a:tblGrid>
                <a:gridCol w="228652">
                  <a:extLst>
                    <a:ext uri="{9D8B030D-6E8A-4147-A177-3AD203B41FA5}">
                      <a16:colId xmlns:a16="http://schemas.microsoft.com/office/drawing/2014/main" val="1635641715"/>
                    </a:ext>
                  </a:extLst>
                </a:gridCol>
                <a:gridCol w="228652">
                  <a:extLst>
                    <a:ext uri="{9D8B030D-6E8A-4147-A177-3AD203B41FA5}">
                      <a16:colId xmlns:a16="http://schemas.microsoft.com/office/drawing/2014/main" val="3056249814"/>
                    </a:ext>
                  </a:extLst>
                </a:gridCol>
                <a:gridCol w="190768">
                  <a:extLst>
                    <a:ext uri="{9D8B030D-6E8A-4147-A177-3AD203B41FA5}">
                      <a16:colId xmlns:a16="http://schemas.microsoft.com/office/drawing/2014/main" val="1315821861"/>
                    </a:ext>
                  </a:extLst>
                </a:gridCol>
                <a:gridCol w="1878535">
                  <a:extLst>
                    <a:ext uri="{9D8B030D-6E8A-4147-A177-3AD203B41FA5}">
                      <a16:colId xmlns:a16="http://schemas.microsoft.com/office/drawing/2014/main" val="2970933056"/>
                    </a:ext>
                  </a:extLst>
                </a:gridCol>
                <a:gridCol w="217220">
                  <a:extLst>
                    <a:ext uri="{9D8B030D-6E8A-4147-A177-3AD203B41FA5}">
                      <a16:colId xmlns:a16="http://schemas.microsoft.com/office/drawing/2014/main" val="1562968021"/>
                    </a:ext>
                  </a:extLst>
                </a:gridCol>
                <a:gridCol w="240085">
                  <a:extLst>
                    <a:ext uri="{9D8B030D-6E8A-4147-A177-3AD203B41FA5}">
                      <a16:colId xmlns:a16="http://schemas.microsoft.com/office/drawing/2014/main" val="3199451584"/>
                    </a:ext>
                  </a:extLst>
                </a:gridCol>
                <a:gridCol w="285815">
                  <a:extLst>
                    <a:ext uri="{9D8B030D-6E8A-4147-A177-3AD203B41FA5}">
                      <a16:colId xmlns:a16="http://schemas.microsoft.com/office/drawing/2014/main" val="1646354828"/>
                    </a:ext>
                  </a:extLst>
                </a:gridCol>
                <a:gridCol w="162914">
                  <a:extLst>
                    <a:ext uri="{9D8B030D-6E8A-4147-A177-3AD203B41FA5}">
                      <a16:colId xmlns:a16="http://schemas.microsoft.com/office/drawing/2014/main" val="3703825417"/>
                    </a:ext>
                  </a:extLst>
                </a:gridCol>
                <a:gridCol w="240085">
                  <a:extLst>
                    <a:ext uri="{9D8B030D-6E8A-4147-A177-3AD203B41FA5}">
                      <a16:colId xmlns:a16="http://schemas.microsoft.com/office/drawing/2014/main" val="1328076043"/>
                    </a:ext>
                  </a:extLst>
                </a:gridCol>
                <a:gridCol w="445872">
                  <a:extLst>
                    <a:ext uri="{9D8B030D-6E8A-4147-A177-3AD203B41FA5}">
                      <a16:colId xmlns:a16="http://schemas.microsoft.com/office/drawing/2014/main" val="769802635"/>
                    </a:ext>
                  </a:extLst>
                </a:gridCol>
                <a:gridCol w="297248">
                  <a:extLst>
                    <a:ext uri="{9D8B030D-6E8A-4147-A177-3AD203B41FA5}">
                      <a16:colId xmlns:a16="http://schemas.microsoft.com/office/drawing/2014/main" val="3232794202"/>
                    </a:ext>
                  </a:extLst>
                </a:gridCol>
                <a:gridCol w="231511">
                  <a:extLst>
                    <a:ext uri="{9D8B030D-6E8A-4147-A177-3AD203B41FA5}">
                      <a16:colId xmlns:a16="http://schemas.microsoft.com/office/drawing/2014/main" val="710795418"/>
                    </a:ext>
                  </a:extLst>
                </a:gridCol>
              </a:tblGrid>
              <a:tr h="152400">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gridSpan="2">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hMerge="1">
                  <a:txBody>
                    <a:bodyPr/>
                    <a:lstStyle/>
                    <a:p>
                      <a:endParaRPr lang="cs-CZ"/>
                    </a:p>
                  </a:txBody>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4099045118"/>
                  </a:ext>
                </a:extLst>
              </a:tr>
              <a:tr h="200025">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gridSpan="10">
                  <a:txBody>
                    <a:bodyPr/>
                    <a:lstStyle/>
                    <a:p>
                      <a:pPr algn="ctr" fontAlgn="ctr"/>
                      <a:r>
                        <a:rPr lang="pl-PL" sz="1200" b="1" i="0" u="none" strike="noStrike">
                          <a:solidFill>
                            <a:srgbClr val="0000CC"/>
                          </a:solidFill>
                          <a:effectLst/>
                          <a:latin typeface="Calibri" panose="020F0502020204030204" pitchFamily="34" charset="0"/>
                        </a:rPr>
                        <a:t>Krajský přebor  dorostu  2019/2020  po 3. kolech</a:t>
                      </a:r>
                    </a:p>
                  </a:txBody>
                  <a:tcPr marL="9525" marR="9525" marT="9525" marB="0" anchor="ctr">
                    <a:lnL>
                      <a:noFill/>
                    </a:lnL>
                    <a:lnR>
                      <a:noFill/>
                    </a:lnR>
                    <a:lnT>
                      <a:noFill/>
                    </a:lnT>
                    <a:lnB>
                      <a:noFill/>
                    </a:lnB>
                    <a:solidFill>
                      <a:srgbClr val="D9D9D9"/>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3495889609"/>
                  </a:ext>
                </a:extLst>
              </a:tr>
              <a:tr h="161925">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gridSpan="2">
                  <a:txBody>
                    <a:bodyPr/>
                    <a:lstStyle/>
                    <a:p>
                      <a:pPr algn="ctr" fontAlgn="ctr"/>
                      <a:r>
                        <a:rPr lang="cs-CZ" sz="105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hMerge="1">
                  <a:txBody>
                    <a:bodyPr/>
                    <a:lstStyle/>
                    <a:p>
                      <a:pPr algn="l" fontAlgn="ctr"/>
                      <a:endParaRPr lang="cs-CZ" sz="1050" b="1" i="0" u="none" strike="noStrike">
                        <a:solidFill>
                          <a:srgbClr val="000000"/>
                        </a:solidFill>
                        <a:effectLst/>
                        <a:latin typeface="Arial" panose="020B0604020202020204" pitchFamily="34" charset="0"/>
                      </a:endParaRPr>
                    </a:p>
                  </a:txBody>
                  <a:tcPr marL="9525" marR="9525" marT="9525" marB="0" anchor="ctr">
                    <a:lnL>
                      <a:noFill/>
                    </a:lnL>
                    <a:lnR>
                      <a:noFill/>
                    </a:lnR>
                    <a:lnT>
                      <a:noFill/>
                    </a:lnT>
                    <a:lnB>
                      <a:noFill/>
                    </a:lnB>
                    <a:solidFill>
                      <a:srgbClr val="CCFFFF"/>
                    </a:solidFill>
                  </a:tcPr>
                </a:tc>
                <a:tc>
                  <a:txBody>
                    <a:bodyPr/>
                    <a:lstStyle/>
                    <a:p>
                      <a:pPr algn="l" fontAlgn="ctr"/>
                      <a:r>
                        <a:rPr lang="cs-CZ" sz="1050" b="1" i="0" u="none" strike="noStrike">
                          <a:solidFill>
                            <a:srgbClr val="000000"/>
                          </a:solidFill>
                          <a:effectLst/>
                          <a:latin typeface="Arial" panose="020B0604020202020204" pitchFamily="34" charset="0"/>
                        </a:rPr>
                        <a:t>FK Bílina</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effectLst/>
                          <a:latin typeface="Arial" panose="020B0604020202020204" pitchFamily="34" charset="0"/>
                        </a:rPr>
                        <a:t>19:6</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effectLst/>
                          <a:latin typeface="Arial" panose="020B0604020202020204" pitchFamily="34" charset="0"/>
                        </a:rPr>
                        <a:t>9</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2947524515"/>
                  </a:ext>
                </a:extLst>
              </a:tr>
              <a:tr h="152400">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gridSpan="2">
                  <a:txBody>
                    <a:bodyPr/>
                    <a:lstStyle/>
                    <a:p>
                      <a:pPr algn="ctr" fontAlgn="ctr"/>
                      <a:r>
                        <a:rPr lang="cs-CZ" sz="10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99FF99"/>
                    </a:solidFill>
                  </a:tcPr>
                </a:tc>
                <a:tc hMerge="1">
                  <a:txBody>
                    <a:bodyPr/>
                    <a:lstStyle/>
                    <a:p>
                      <a:pPr algn="l" fontAlgn="ctr"/>
                      <a:endParaRPr lang="cs-CZ" sz="1000" b="1" i="0" u="none" strike="noStrike">
                        <a:solidFill>
                          <a:srgbClr val="000000"/>
                        </a:solidFill>
                        <a:effectLst/>
                        <a:latin typeface="Arial" panose="020B0604020202020204" pitchFamily="34" charset="0"/>
                      </a:endParaRPr>
                    </a:p>
                  </a:txBody>
                  <a:tcPr marL="9525" marR="9525" marT="9525" marB="0" anchor="ctr">
                    <a:lnL>
                      <a:noFill/>
                    </a:lnL>
                    <a:lnR>
                      <a:noFill/>
                    </a:lnR>
                    <a:lnT>
                      <a:noFill/>
                    </a:lnT>
                    <a:lnB>
                      <a:noFill/>
                    </a:lnB>
                    <a:solidFill>
                      <a:srgbClr val="99FF99"/>
                    </a:solidFill>
                  </a:tcPr>
                </a:tc>
                <a:tc>
                  <a:txBody>
                    <a:bodyPr/>
                    <a:lstStyle/>
                    <a:p>
                      <a:pPr algn="l" fontAlgn="ctr"/>
                      <a:r>
                        <a:rPr lang="cs-CZ" sz="1000" b="1" i="0" u="none" strike="noStrike">
                          <a:solidFill>
                            <a:srgbClr val="000000"/>
                          </a:solidFill>
                          <a:effectLst/>
                          <a:latin typeface="Arial" panose="020B0604020202020204" pitchFamily="34" charset="0"/>
                        </a:rPr>
                        <a:t>ASK Lovosice</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9:7</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7</a:t>
                      </a:r>
                    </a:p>
                  </a:txBody>
                  <a:tcPr marL="9525" marR="9525" marT="9525"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3784931453"/>
                  </a:ext>
                </a:extLst>
              </a:tr>
              <a:tr h="152400">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gridSpan="2">
                  <a:txBody>
                    <a:bodyPr/>
                    <a:lstStyle/>
                    <a:p>
                      <a:pPr algn="ctr" fontAlgn="ctr"/>
                      <a:r>
                        <a:rPr lang="cs-CZ" sz="10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CCFFFF"/>
                    </a:solidFill>
                  </a:tcPr>
                </a:tc>
                <a:tc hMerge="1">
                  <a:txBody>
                    <a:bodyPr/>
                    <a:lstStyle/>
                    <a:p>
                      <a:pPr algn="l" fontAlgn="ctr"/>
                      <a:endParaRPr lang="cs-CZ" sz="1000" b="1" i="0" u="none" strike="noStrike">
                        <a:solidFill>
                          <a:srgbClr val="000000"/>
                        </a:solidFill>
                        <a:effectLst/>
                        <a:latin typeface="Arial" panose="020B0604020202020204" pitchFamily="34" charset="0"/>
                      </a:endParaRPr>
                    </a:p>
                  </a:txBody>
                  <a:tcPr marL="9525" marR="9525" marT="9525" marB="0" anchor="ctr">
                    <a:lnL>
                      <a:noFill/>
                    </a:lnL>
                    <a:lnR>
                      <a:noFill/>
                    </a:lnR>
                    <a:lnT>
                      <a:noFill/>
                    </a:lnT>
                    <a:lnB>
                      <a:noFill/>
                    </a:lnB>
                    <a:solidFill>
                      <a:srgbClr val="CCFFFF"/>
                    </a:solidFill>
                  </a:tcPr>
                </a:tc>
                <a:tc>
                  <a:txBody>
                    <a:bodyPr/>
                    <a:lstStyle/>
                    <a:p>
                      <a:pPr algn="l" fontAlgn="ctr"/>
                      <a:r>
                        <a:rPr lang="cs-CZ" sz="1000" b="1" i="0" u="none" strike="noStrike">
                          <a:solidFill>
                            <a:srgbClr val="000000"/>
                          </a:solidFill>
                          <a:effectLst/>
                          <a:latin typeface="Arial" panose="020B0604020202020204" pitchFamily="34" charset="0"/>
                        </a:rPr>
                        <a:t>TJ Proboštov</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12:4</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6</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2355966016"/>
                  </a:ext>
                </a:extLst>
              </a:tr>
              <a:tr h="152400">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gridSpan="2">
                  <a:txBody>
                    <a:bodyPr/>
                    <a:lstStyle/>
                    <a:p>
                      <a:pPr algn="ctr" fontAlgn="ctr"/>
                      <a:r>
                        <a:rPr lang="cs-CZ" sz="10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99FF99"/>
                    </a:solidFill>
                  </a:tcPr>
                </a:tc>
                <a:tc hMerge="1">
                  <a:txBody>
                    <a:bodyPr/>
                    <a:lstStyle/>
                    <a:p>
                      <a:pPr algn="l" fontAlgn="ctr"/>
                      <a:endParaRPr lang="cs-CZ" sz="1000" b="1" i="0" u="none" strike="noStrike">
                        <a:solidFill>
                          <a:srgbClr val="000000"/>
                        </a:solidFill>
                        <a:effectLst/>
                        <a:latin typeface="Arial" panose="020B0604020202020204" pitchFamily="34" charset="0"/>
                      </a:endParaRPr>
                    </a:p>
                  </a:txBody>
                  <a:tcPr marL="9525" marR="9525" marT="9525" marB="0" anchor="ctr">
                    <a:lnL>
                      <a:noFill/>
                    </a:lnL>
                    <a:lnR>
                      <a:noFill/>
                    </a:lnR>
                    <a:lnT>
                      <a:noFill/>
                    </a:lnT>
                    <a:lnB>
                      <a:noFill/>
                    </a:lnB>
                    <a:solidFill>
                      <a:srgbClr val="99FF99"/>
                    </a:solidFill>
                  </a:tcPr>
                </a:tc>
                <a:tc>
                  <a:txBody>
                    <a:bodyPr/>
                    <a:lstStyle/>
                    <a:p>
                      <a:pPr algn="l" fontAlgn="ctr"/>
                      <a:r>
                        <a:rPr lang="cs-CZ" sz="1000" b="1" i="0" u="none" strike="noStrike">
                          <a:solidFill>
                            <a:srgbClr val="000000"/>
                          </a:solidFill>
                          <a:effectLst/>
                          <a:latin typeface="Arial" panose="020B0604020202020204" pitchFamily="34" charset="0"/>
                        </a:rPr>
                        <a:t>SK Strupčice</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18:12</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6</a:t>
                      </a:r>
                    </a:p>
                  </a:txBody>
                  <a:tcPr marL="9525" marR="9525" marT="9525"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434522860"/>
                  </a:ext>
                </a:extLst>
              </a:tr>
              <a:tr h="161925">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gridSpan="2">
                  <a:txBody>
                    <a:bodyPr/>
                    <a:lstStyle/>
                    <a:p>
                      <a:pPr algn="ctr" fontAlgn="ctr"/>
                      <a:r>
                        <a:rPr lang="cs-CZ" sz="1050" b="1" i="0" u="none" strike="noStrike">
                          <a:solidFill>
                            <a:srgbClr val="000000"/>
                          </a:solidFill>
                          <a:effectLst/>
                          <a:latin typeface="Arial" panose="020B0604020202020204" pitchFamily="34" charset="0"/>
                        </a:rPr>
                        <a:t>5.</a:t>
                      </a:r>
                    </a:p>
                  </a:txBody>
                  <a:tcPr marL="9525" marR="9525" marT="9525" marB="0" anchor="ctr">
                    <a:lnL>
                      <a:noFill/>
                    </a:lnL>
                    <a:lnR>
                      <a:noFill/>
                    </a:lnR>
                    <a:lnT>
                      <a:noFill/>
                    </a:lnT>
                    <a:lnB>
                      <a:noFill/>
                    </a:lnB>
                    <a:solidFill>
                      <a:srgbClr val="CCFFFF"/>
                    </a:solidFill>
                  </a:tcPr>
                </a:tc>
                <a:tc hMerge="1">
                  <a:txBody>
                    <a:bodyPr/>
                    <a:lstStyle/>
                    <a:p>
                      <a:pPr algn="l" fontAlgn="ctr"/>
                      <a:endParaRPr lang="cs-CZ" sz="1050" b="1" i="0" u="none" strike="noStrike">
                        <a:solidFill>
                          <a:srgbClr val="000000"/>
                        </a:solidFill>
                        <a:effectLst/>
                        <a:latin typeface="Arial" panose="020B0604020202020204" pitchFamily="34" charset="0"/>
                      </a:endParaRPr>
                    </a:p>
                  </a:txBody>
                  <a:tcPr marL="9525" marR="9525" marT="9525" marB="0" anchor="ctr">
                    <a:lnL>
                      <a:noFill/>
                    </a:lnL>
                    <a:lnR>
                      <a:noFill/>
                    </a:lnR>
                    <a:lnT>
                      <a:noFill/>
                    </a:lnT>
                    <a:lnB>
                      <a:noFill/>
                    </a:lnB>
                    <a:solidFill>
                      <a:srgbClr val="CCFFFF"/>
                    </a:solidFill>
                  </a:tcPr>
                </a:tc>
                <a:tc>
                  <a:txBody>
                    <a:bodyPr/>
                    <a:lstStyle/>
                    <a:p>
                      <a:pPr algn="l" fontAlgn="ctr"/>
                      <a:r>
                        <a:rPr lang="cs-CZ" sz="1050" b="1" i="0" u="none" strike="noStrike">
                          <a:solidFill>
                            <a:srgbClr val="000000"/>
                          </a:solidFill>
                          <a:effectLst/>
                          <a:latin typeface="Arial" panose="020B0604020202020204" pitchFamily="34" charset="0"/>
                        </a:rPr>
                        <a:t>FK Slavoj Žatec z.s.</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effectLst/>
                          <a:latin typeface="Arial" panose="020B0604020202020204" pitchFamily="34" charset="0"/>
                        </a:rPr>
                        <a:t>9:7</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effectLst/>
                          <a:latin typeface="Arial" panose="020B0604020202020204" pitchFamily="34" charset="0"/>
                        </a:rPr>
                        <a:t>6</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3042265973"/>
                  </a:ext>
                </a:extLst>
              </a:tr>
              <a:tr h="161925">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gridSpan="2">
                  <a:txBody>
                    <a:bodyPr/>
                    <a:lstStyle/>
                    <a:p>
                      <a:pPr algn="ctr" fontAlgn="ctr"/>
                      <a:r>
                        <a:rPr lang="cs-CZ" sz="1050" b="1" i="0" u="none" strike="noStrike">
                          <a:solidFill>
                            <a:srgbClr val="000000"/>
                          </a:solidFill>
                          <a:effectLst/>
                          <a:latin typeface="Arial" panose="020B0604020202020204" pitchFamily="34" charset="0"/>
                        </a:rPr>
                        <a:t>6.</a:t>
                      </a:r>
                    </a:p>
                  </a:txBody>
                  <a:tcPr marL="9525" marR="9525" marT="9525" marB="0" anchor="ctr">
                    <a:lnL>
                      <a:noFill/>
                    </a:lnL>
                    <a:lnR>
                      <a:noFill/>
                    </a:lnR>
                    <a:lnT>
                      <a:noFill/>
                    </a:lnT>
                    <a:lnB>
                      <a:noFill/>
                    </a:lnB>
                    <a:solidFill>
                      <a:srgbClr val="99FF99"/>
                    </a:solidFill>
                  </a:tcPr>
                </a:tc>
                <a:tc hMerge="1">
                  <a:txBody>
                    <a:bodyPr/>
                    <a:lstStyle/>
                    <a:p>
                      <a:pPr algn="l" fontAlgn="ctr"/>
                      <a:endParaRPr lang="cs-CZ" sz="1050" b="1" i="0" u="none" strike="noStrike">
                        <a:solidFill>
                          <a:srgbClr val="000000"/>
                        </a:solidFill>
                        <a:effectLst/>
                        <a:latin typeface="Arial" panose="020B0604020202020204" pitchFamily="34" charset="0"/>
                      </a:endParaRPr>
                    </a:p>
                  </a:txBody>
                  <a:tcPr marL="9525" marR="9525" marT="9525" marB="0" anchor="ctr">
                    <a:lnL>
                      <a:noFill/>
                    </a:lnL>
                    <a:lnR>
                      <a:noFill/>
                    </a:lnR>
                    <a:lnT>
                      <a:noFill/>
                    </a:lnT>
                    <a:lnB>
                      <a:noFill/>
                    </a:lnB>
                    <a:solidFill>
                      <a:srgbClr val="99FF99"/>
                    </a:solidFill>
                  </a:tcPr>
                </a:tc>
                <a:tc>
                  <a:txBody>
                    <a:bodyPr/>
                    <a:lstStyle/>
                    <a:p>
                      <a:pPr algn="l" fontAlgn="ctr"/>
                      <a:r>
                        <a:rPr lang="cs-CZ" sz="1050" b="1" i="0" u="none" strike="noStrike">
                          <a:solidFill>
                            <a:srgbClr val="000000"/>
                          </a:solidFill>
                          <a:effectLst/>
                          <a:latin typeface="Arial" panose="020B0604020202020204" pitchFamily="34" charset="0"/>
                        </a:rPr>
                        <a:t>FK Litoměřicko, z.s.</a:t>
                      </a: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a:solidFill>
                            <a:srgbClr val="000000"/>
                          </a:solidFill>
                          <a:effectLst/>
                          <a:latin typeface="Arial" panose="020B0604020202020204" pitchFamily="34" charset="0"/>
                        </a:rPr>
                        <a:t>5:6</a:t>
                      </a: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a:solidFill>
                            <a:srgbClr val="000000"/>
                          </a:solidFill>
                          <a:effectLst/>
                          <a:latin typeface="Arial" panose="020B0604020202020204" pitchFamily="34" charset="0"/>
                        </a:rPr>
                        <a:t>5</a:t>
                      </a:r>
                    </a:p>
                  </a:txBody>
                  <a:tcPr marL="9525" marR="9525" marT="9525"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538560580"/>
                  </a:ext>
                </a:extLst>
              </a:tr>
              <a:tr h="161925">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gridSpan="2">
                  <a:txBody>
                    <a:bodyPr/>
                    <a:lstStyle/>
                    <a:p>
                      <a:pPr algn="ctr" fontAlgn="ctr"/>
                      <a:r>
                        <a:rPr lang="cs-CZ" sz="1050" b="1" i="0" u="none" strike="noStrike">
                          <a:solidFill>
                            <a:srgbClr val="000000"/>
                          </a:solidFill>
                          <a:effectLst/>
                          <a:latin typeface="Arial" panose="020B0604020202020204" pitchFamily="34" charset="0"/>
                        </a:rPr>
                        <a:t>7.</a:t>
                      </a:r>
                    </a:p>
                  </a:txBody>
                  <a:tcPr marL="9525" marR="9525" marT="9525" marB="0" anchor="ctr">
                    <a:lnL>
                      <a:noFill/>
                    </a:lnL>
                    <a:lnR>
                      <a:noFill/>
                    </a:lnR>
                    <a:lnT>
                      <a:noFill/>
                    </a:lnT>
                    <a:lnB>
                      <a:noFill/>
                    </a:lnB>
                    <a:solidFill>
                      <a:srgbClr val="99FF99"/>
                    </a:solidFill>
                  </a:tcPr>
                </a:tc>
                <a:tc hMerge="1">
                  <a:txBody>
                    <a:bodyPr/>
                    <a:lstStyle/>
                    <a:p>
                      <a:pPr algn="l" fontAlgn="ctr"/>
                      <a:endParaRPr lang="cs-CZ" sz="1050" b="1" i="0" u="none" strike="noStrike">
                        <a:solidFill>
                          <a:srgbClr val="000000"/>
                        </a:solidFill>
                        <a:effectLst/>
                        <a:latin typeface="Arial" panose="020B0604020202020204" pitchFamily="34" charset="0"/>
                      </a:endParaRPr>
                    </a:p>
                  </a:txBody>
                  <a:tcPr marL="9525" marR="9525" marT="9525" marB="0" anchor="ctr">
                    <a:lnL>
                      <a:noFill/>
                    </a:lnL>
                    <a:lnR>
                      <a:noFill/>
                    </a:lnR>
                    <a:lnT>
                      <a:noFill/>
                    </a:lnT>
                    <a:lnB>
                      <a:noFill/>
                    </a:lnB>
                    <a:solidFill>
                      <a:srgbClr val="99FF99"/>
                    </a:solidFill>
                  </a:tcPr>
                </a:tc>
                <a:tc>
                  <a:txBody>
                    <a:bodyPr/>
                    <a:lstStyle/>
                    <a:p>
                      <a:pPr algn="l" fontAlgn="ctr"/>
                      <a:r>
                        <a:rPr lang="cs-CZ" sz="1050" b="1" i="0" u="none" strike="noStrike">
                          <a:solidFill>
                            <a:srgbClr val="000000"/>
                          </a:solidFill>
                          <a:effectLst/>
                          <a:latin typeface="Arial" panose="020B0604020202020204" pitchFamily="34" charset="0"/>
                        </a:rPr>
                        <a:t>FK Jiskra Velké Březno</a:t>
                      </a: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a:solidFill>
                            <a:srgbClr val="000000"/>
                          </a:solidFill>
                          <a:effectLst/>
                          <a:latin typeface="Arial" panose="020B0604020202020204" pitchFamily="34" charset="0"/>
                        </a:rPr>
                        <a:t>15:13</a:t>
                      </a: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2085625755"/>
                  </a:ext>
                </a:extLst>
              </a:tr>
              <a:tr h="161925">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gridSpan="2">
                  <a:txBody>
                    <a:bodyPr/>
                    <a:lstStyle/>
                    <a:p>
                      <a:pPr algn="ctr" fontAlgn="ctr"/>
                      <a:r>
                        <a:rPr lang="cs-CZ" sz="1050" b="1" i="0" u="none" strike="noStrike">
                          <a:solidFill>
                            <a:srgbClr val="000000"/>
                          </a:solidFill>
                          <a:effectLst/>
                          <a:latin typeface="Arial" panose="020B0604020202020204" pitchFamily="34" charset="0"/>
                        </a:rPr>
                        <a:t>8.</a:t>
                      </a:r>
                    </a:p>
                  </a:txBody>
                  <a:tcPr marL="9525" marR="9525" marT="9525" marB="0" anchor="ctr">
                    <a:lnL>
                      <a:noFill/>
                    </a:lnL>
                    <a:lnR>
                      <a:noFill/>
                    </a:lnR>
                    <a:lnT>
                      <a:noFill/>
                    </a:lnT>
                    <a:lnB>
                      <a:noFill/>
                    </a:lnB>
                    <a:solidFill>
                      <a:srgbClr val="CCFFFF"/>
                    </a:solidFill>
                  </a:tcPr>
                </a:tc>
                <a:tc hMerge="1">
                  <a:txBody>
                    <a:bodyPr/>
                    <a:lstStyle/>
                    <a:p>
                      <a:pPr algn="l" fontAlgn="ctr"/>
                      <a:endParaRPr lang="cs-CZ" sz="1050" b="1" i="0" u="none" strike="noStrike">
                        <a:solidFill>
                          <a:srgbClr val="000000"/>
                        </a:solidFill>
                        <a:effectLst/>
                        <a:latin typeface="Arial" panose="020B0604020202020204" pitchFamily="34" charset="0"/>
                      </a:endParaRPr>
                    </a:p>
                  </a:txBody>
                  <a:tcPr marL="9525" marR="9525" marT="9525" marB="0" anchor="ctr">
                    <a:lnL>
                      <a:noFill/>
                    </a:lnL>
                    <a:lnR>
                      <a:noFill/>
                    </a:lnR>
                    <a:lnT>
                      <a:noFill/>
                    </a:lnT>
                    <a:lnB>
                      <a:noFill/>
                    </a:lnB>
                    <a:solidFill>
                      <a:srgbClr val="CCFFFF"/>
                    </a:solidFill>
                  </a:tcPr>
                </a:tc>
                <a:tc>
                  <a:txBody>
                    <a:bodyPr/>
                    <a:lstStyle/>
                    <a:p>
                      <a:pPr algn="l" fontAlgn="ctr"/>
                      <a:r>
                        <a:rPr lang="cs-CZ" sz="1050" b="1" i="0" u="none" strike="noStrike">
                          <a:solidFill>
                            <a:srgbClr val="000000"/>
                          </a:solidFill>
                          <a:effectLst/>
                          <a:latin typeface="Arial" panose="020B0604020202020204" pitchFamily="34" charset="0"/>
                        </a:rPr>
                        <a:t>FK Junior Děčín</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effectLst/>
                          <a:latin typeface="Arial" panose="020B0604020202020204" pitchFamily="34" charset="0"/>
                        </a:rPr>
                        <a:t>11:11</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925757584"/>
                  </a:ext>
                </a:extLst>
              </a:tr>
              <a:tr h="161925">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gridSpan="2">
                  <a:txBody>
                    <a:bodyPr/>
                    <a:lstStyle/>
                    <a:p>
                      <a:pPr algn="ctr" fontAlgn="ctr"/>
                      <a:r>
                        <a:rPr lang="cs-CZ" sz="1050" b="1" i="0" u="none" strike="noStrike">
                          <a:solidFill>
                            <a:srgbClr val="000000"/>
                          </a:solidFill>
                          <a:effectLst/>
                          <a:latin typeface="Arial" panose="020B0604020202020204" pitchFamily="34" charset="0"/>
                        </a:rPr>
                        <a:t>9.</a:t>
                      </a:r>
                    </a:p>
                  </a:txBody>
                  <a:tcPr marL="9525" marR="9525" marT="9525" marB="0" anchor="ctr">
                    <a:lnL>
                      <a:noFill/>
                    </a:lnL>
                    <a:lnR>
                      <a:noFill/>
                    </a:lnR>
                    <a:lnT>
                      <a:noFill/>
                    </a:lnT>
                    <a:lnB>
                      <a:noFill/>
                    </a:lnB>
                    <a:solidFill>
                      <a:srgbClr val="99FF99"/>
                    </a:solidFill>
                  </a:tcPr>
                </a:tc>
                <a:tc hMerge="1">
                  <a:txBody>
                    <a:bodyPr/>
                    <a:lstStyle/>
                    <a:p>
                      <a:pPr algn="l" fontAlgn="ctr"/>
                      <a:endParaRPr lang="cs-CZ" sz="1050" b="1" i="0" u="none" strike="noStrike">
                        <a:solidFill>
                          <a:srgbClr val="000000"/>
                        </a:solidFill>
                        <a:effectLst/>
                        <a:latin typeface="Arial" panose="020B0604020202020204" pitchFamily="34" charset="0"/>
                      </a:endParaRPr>
                    </a:p>
                  </a:txBody>
                  <a:tcPr marL="9525" marR="9525" marT="9525" marB="0" anchor="ctr">
                    <a:lnL>
                      <a:noFill/>
                    </a:lnL>
                    <a:lnR>
                      <a:noFill/>
                    </a:lnR>
                    <a:lnT>
                      <a:noFill/>
                    </a:lnT>
                    <a:lnB>
                      <a:noFill/>
                    </a:lnB>
                    <a:solidFill>
                      <a:srgbClr val="99FF99"/>
                    </a:solidFill>
                  </a:tcPr>
                </a:tc>
                <a:tc>
                  <a:txBody>
                    <a:bodyPr/>
                    <a:lstStyle/>
                    <a:p>
                      <a:pPr algn="l" fontAlgn="ctr"/>
                      <a:r>
                        <a:rPr lang="cs-CZ" sz="1050" b="1" i="0" u="none" strike="noStrike">
                          <a:solidFill>
                            <a:srgbClr val="000000"/>
                          </a:solidFill>
                          <a:effectLst/>
                          <a:latin typeface="Arial" panose="020B0604020202020204" pitchFamily="34" charset="0"/>
                        </a:rPr>
                        <a:t>TJ Vaňov/TJ Libouchec</a:t>
                      </a: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a:solidFill>
                            <a:srgbClr val="000000"/>
                          </a:solidFill>
                          <a:effectLst/>
                          <a:latin typeface="Arial" panose="020B0604020202020204" pitchFamily="34" charset="0"/>
                        </a:rPr>
                        <a:t>8:10</a:t>
                      </a: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50909715"/>
                  </a:ext>
                </a:extLst>
              </a:tr>
              <a:tr h="161925">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gridSpan="2">
                  <a:txBody>
                    <a:bodyPr/>
                    <a:lstStyle/>
                    <a:p>
                      <a:pPr algn="ctr" fontAlgn="ctr"/>
                      <a:r>
                        <a:rPr lang="cs-CZ" sz="1050" b="1" i="0" u="none" strike="noStrike">
                          <a:solidFill>
                            <a:srgbClr val="000000"/>
                          </a:solidFill>
                          <a:effectLst/>
                          <a:latin typeface="Arial" panose="020B0604020202020204" pitchFamily="34" charset="0"/>
                        </a:rPr>
                        <a:t>10.</a:t>
                      </a:r>
                    </a:p>
                  </a:txBody>
                  <a:tcPr marL="9525" marR="9525" marT="9525" marB="0" anchor="ctr">
                    <a:lnL>
                      <a:noFill/>
                    </a:lnL>
                    <a:lnR>
                      <a:noFill/>
                    </a:lnR>
                    <a:lnT>
                      <a:noFill/>
                    </a:lnT>
                    <a:lnB>
                      <a:noFill/>
                    </a:lnB>
                    <a:solidFill>
                      <a:srgbClr val="CCFFFF"/>
                    </a:solidFill>
                  </a:tcPr>
                </a:tc>
                <a:tc hMerge="1">
                  <a:txBody>
                    <a:bodyPr/>
                    <a:lstStyle/>
                    <a:p>
                      <a:pPr algn="l" fontAlgn="ctr"/>
                      <a:endParaRPr lang="cs-CZ" sz="1050" b="1" i="0" u="none" strike="noStrike">
                        <a:solidFill>
                          <a:srgbClr val="000000"/>
                        </a:solidFill>
                        <a:effectLst/>
                        <a:latin typeface="Arial" panose="020B0604020202020204" pitchFamily="34" charset="0"/>
                      </a:endParaRPr>
                    </a:p>
                  </a:txBody>
                  <a:tcPr marL="9525" marR="9525" marT="9525" marB="0" anchor="ctr">
                    <a:lnL>
                      <a:noFill/>
                    </a:lnL>
                    <a:lnR>
                      <a:noFill/>
                    </a:lnR>
                    <a:lnT>
                      <a:noFill/>
                    </a:lnT>
                    <a:lnB>
                      <a:noFill/>
                    </a:lnB>
                    <a:solidFill>
                      <a:srgbClr val="CCFFFF"/>
                    </a:solidFill>
                  </a:tcPr>
                </a:tc>
                <a:tc>
                  <a:txBody>
                    <a:bodyPr/>
                    <a:lstStyle/>
                    <a:p>
                      <a:pPr algn="l" fontAlgn="ctr"/>
                      <a:r>
                        <a:rPr lang="cs-CZ" sz="1050" b="1" i="0" u="none" strike="noStrike">
                          <a:solidFill>
                            <a:srgbClr val="000000"/>
                          </a:solidFill>
                          <a:effectLst/>
                          <a:latin typeface="Arial" panose="020B0604020202020204" pitchFamily="34" charset="0"/>
                        </a:rPr>
                        <a:t>FK Neštěmice, z.s.</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effectLst/>
                          <a:latin typeface="Arial" panose="020B0604020202020204" pitchFamily="34" charset="0"/>
                        </a:rPr>
                        <a:t>9:12</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2071981290"/>
                  </a:ext>
                </a:extLst>
              </a:tr>
              <a:tr h="180975">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gridSpan="2">
                  <a:txBody>
                    <a:bodyPr/>
                    <a:lstStyle/>
                    <a:p>
                      <a:pPr algn="ctr" fontAlgn="ctr"/>
                      <a:r>
                        <a:rPr lang="cs-CZ" sz="1200" b="1" i="0" u="none" strike="noStrike">
                          <a:solidFill>
                            <a:srgbClr val="000000"/>
                          </a:solidFill>
                          <a:effectLst/>
                          <a:latin typeface="Arial" panose="020B0604020202020204" pitchFamily="34" charset="0"/>
                        </a:rPr>
                        <a:t>11.</a:t>
                      </a:r>
                    </a:p>
                  </a:txBody>
                  <a:tcPr marL="9525" marR="9525" marT="9525" marB="0" anchor="ctr">
                    <a:lnL>
                      <a:noFill/>
                    </a:lnL>
                    <a:lnR>
                      <a:noFill/>
                    </a:lnR>
                    <a:lnT>
                      <a:noFill/>
                    </a:lnT>
                    <a:lnB>
                      <a:noFill/>
                    </a:lnB>
                    <a:solidFill>
                      <a:srgbClr val="99FF99"/>
                    </a:solidFill>
                  </a:tcPr>
                </a:tc>
                <a:tc hMerge="1">
                  <a:txBody>
                    <a:bodyPr/>
                    <a:lstStyle/>
                    <a:p>
                      <a:pPr algn="l" fontAlgn="ctr"/>
                      <a:endParaRPr lang="pl-PL" sz="1000" b="1" i="0" u="none" strike="noStrike">
                        <a:solidFill>
                          <a:srgbClr val="000000"/>
                        </a:solidFill>
                        <a:effectLst/>
                        <a:latin typeface="Arial" panose="020B0604020202020204" pitchFamily="34" charset="0"/>
                      </a:endParaRPr>
                    </a:p>
                  </a:txBody>
                  <a:tcPr marL="9525" marR="9525" marT="9525" marB="0" anchor="ctr">
                    <a:lnL>
                      <a:noFill/>
                    </a:lnL>
                    <a:lnR>
                      <a:noFill/>
                    </a:lnR>
                    <a:lnT>
                      <a:noFill/>
                    </a:lnT>
                    <a:lnB>
                      <a:noFill/>
                    </a:lnB>
                    <a:solidFill>
                      <a:srgbClr val="99FF99"/>
                    </a:solidFill>
                  </a:tcPr>
                </a:tc>
                <a:tc>
                  <a:txBody>
                    <a:bodyPr/>
                    <a:lstStyle/>
                    <a:p>
                      <a:pPr algn="l" fontAlgn="ctr"/>
                      <a:r>
                        <a:rPr lang="pl-PL" sz="1000" b="1" i="0" u="none" strike="noStrike">
                          <a:solidFill>
                            <a:srgbClr val="000000"/>
                          </a:solidFill>
                          <a:effectLst/>
                          <a:latin typeface="Arial" panose="020B0604020202020204" pitchFamily="34" charset="0"/>
                        </a:rPr>
                        <a:t>VOŠ a SOŠ Roudnice n. L. B</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13:18</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818484236"/>
                  </a:ext>
                </a:extLst>
              </a:tr>
              <a:tr h="152400">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gridSpan="2">
                  <a:txBody>
                    <a:bodyPr/>
                    <a:lstStyle/>
                    <a:p>
                      <a:pPr algn="ctr" fontAlgn="ctr"/>
                      <a:r>
                        <a:rPr lang="cs-CZ" sz="1000" b="1" i="0" u="none" strike="noStrike">
                          <a:solidFill>
                            <a:srgbClr val="000000"/>
                          </a:solidFill>
                          <a:effectLst/>
                          <a:latin typeface="Arial" panose="020B0604020202020204" pitchFamily="34" charset="0"/>
                        </a:rPr>
                        <a:t>12.</a:t>
                      </a:r>
                    </a:p>
                  </a:txBody>
                  <a:tcPr marL="9525" marR="9525" marT="9525" marB="0" anchor="ctr">
                    <a:lnL>
                      <a:noFill/>
                    </a:lnL>
                    <a:lnR>
                      <a:noFill/>
                    </a:lnR>
                    <a:lnT>
                      <a:noFill/>
                    </a:lnT>
                    <a:lnB>
                      <a:noFill/>
                    </a:lnB>
                    <a:solidFill>
                      <a:srgbClr val="CCFFFF"/>
                    </a:solidFill>
                  </a:tcPr>
                </a:tc>
                <a:tc hMerge="1">
                  <a:txBody>
                    <a:bodyPr/>
                    <a:lstStyle/>
                    <a:p>
                      <a:pPr algn="l" fontAlgn="ctr"/>
                      <a:endParaRPr lang="cs-CZ" sz="1000" b="1" i="0" u="none" strike="noStrike">
                        <a:solidFill>
                          <a:srgbClr val="000000"/>
                        </a:solidFill>
                        <a:effectLst/>
                        <a:latin typeface="Arial" panose="020B0604020202020204" pitchFamily="34" charset="0"/>
                      </a:endParaRPr>
                    </a:p>
                  </a:txBody>
                  <a:tcPr marL="9525" marR="9525" marT="9525" marB="0" anchor="ctr">
                    <a:lnL>
                      <a:noFill/>
                    </a:lnL>
                    <a:lnR>
                      <a:noFill/>
                    </a:lnR>
                    <a:lnT>
                      <a:noFill/>
                    </a:lnT>
                    <a:lnB>
                      <a:noFill/>
                    </a:lnB>
                    <a:solidFill>
                      <a:srgbClr val="CCFFFF"/>
                    </a:solidFill>
                  </a:tcPr>
                </a:tc>
                <a:tc>
                  <a:txBody>
                    <a:bodyPr/>
                    <a:lstStyle/>
                    <a:p>
                      <a:pPr algn="l" fontAlgn="ctr"/>
                      <a:r>
                        <a:rPr lang="cs-CZ" sz="1000" b="1" i="0" u="none" strike="noStrike">
                          <a:solidFill>
                            <a:srgbClr val="000000"/>
                          </a:solidFill>
                          <a:effectLst/>
                          <a:latin typeface="Arial" panose="020B0604020202020204" pitchFamily="34" charset="0"/>
                        </a:rPr>
                        <a:t>TJ Krupka</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6:17</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3474790106"/>
                  </a:ext>
                </a:extLst>
              </a:tr>
              <a:tr h="209550">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gridSpan="2">
                  <a:txBody>
                    <a:bodyPr/>
                    <a:lstStyle/>
                    <a:p>
                      <a:pPr algn="ctr" fontAlgn="ctr"/>
                      <a:r>
                        <a:rPr lang="cs-CZ" sz="1200" b="1" i="0" u="none" strike="noStrike">
                          <a:solidFill>
                            <a:srgbClr val="FF0000"/>
                          </a:solidFill>
                          <a:effectLst/>
                          <a:latin typeface="Arial" panose="020B0604020202020204" pitchFamily="34" charset="0"/>
                        </a:rPr>
                        <a:t>13.</a:t>
                      </a:r>
                    </a:p>
                  </a:txBody>
                  <a:tcPr marL="9525" marR="9525" marT="9525" marB="0" anchor="ctr">
                    <a:lnL>
                      <a:noFill/>
                    </a:lnL>
                    <a:lnR>
                      <a:noFill/>
                    </a:lnR>
                    <a:lnT>
                      <a:noFill/>
                    </a:lnT>
                    <a:lnB>
                      <a:noFill/>
                    </a:lnB>
                    <a:solidFill>
                      <a:srgbClr val="99FF99"/>
                    </a:solidFill>
                  </a:tcPr>
                </a:tc>
                <a:tc hMerge="1">
                  <a:txBody>
                    <a:bodyPr/>
                    <a:lstStyle/>
                    <a:p>
                      <a:pPr algn="l" fontAlgn="ctr"/>
                      <a:endParaRPr lang="cs-CZ" sz="1200" b="1" i="0" u="none" strike="noStrike">
                        <a:solidFill>
                          <a:srgbClr val="FF0000"/>
                        </a:solidFill>
                        <a:effectLst/>
                        <a:latin typeface="Arial" panose="020B0604020202020204" pitchFamily="34" charset="0"/>
                      </a:endParaRPr>
                    </a:p>
                  </a:txBody>
                  <a:tcPr marL="9525" marR="9525" marT="9525" marB="0" anchor="ctr">
                    <a:lnL>
                      <a:noFill/>
                    </a:lnL>
                    <a:lnR>
                      <a:noFill/>
                    </a:lnR>
                    <a:lnT>
                      <a:noFill/>
                    </a:lnT>
                    <a:lnB>
                      <a:noFill/>
                    </a:lnB>
                    <a:solidFill>
                      <a:srgbClr val="99FF99"/>
                    </a:solidFill>
                  </a:tcPr>
                </a:tc>
                <a:tc>
                  <a:txBody>
                    <a:bodyPr/>
                    <a:lstStyle/>
                    <a:p>
                      <a:pPr algn="l" fontAlgn="ctr"/>
                      <a:r>
                        <a:rPr lang="cs-CZ" sz="1200" b="1" i="0" u="none" strike="noStrike">
                          <a:solidFill>
                            <a:srgbClr val="FF0000"/>
                          </a:solidFill>
                          <a:effectLst/>
                          <a:latin typeface="Arial" panose="020B0604020202020204" pitchFamily="34" charset="0"/>
                        </a:rPr>
                        <a:t>SK Štětí, z.s.</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FF0000"/>
                          </a:solidFill>
                          <a:effectLst/>
                          <a:latin typeface="Arial" panose="020B0604020202020204" pitchFamily="34" charset="0"/>
                        </a:rPr>
                        <a:t>2</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FF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FF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FF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FF0000"/>
                          </a:solidFill>
                          <a:effectLst/>
                          <a:latin typeface="Arial" panose="020B0604020202020204" pitchFamily="34" charset="0"/>
                        </a:rPr>
                        <a:t>2</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FF0000"/>
                          </a:solidFill>
                          <a:effectLst/>
                          <a:latin typeface="Arial" panose="020B0604020202020204" pitchFamily="34" charset="0"/>
                        </a:rPr>
                        <a:t>0:11</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dirty="0">
                          <a:solidFill>
                            <a:srgbClr val="FF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803479656"/>
                  </a:ext>
                </a:extLst>
              </a:tr>
              <a:tr h="152400">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gridSpan="2">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hMerge="1">
                  <a:txBody>
                    <a:bodyPr/>
                    <a:lstStyle/>
                    <a:p>
                      <a:pPr algn="l" fontAlgn="b"/>
                      <a:endParaRPr lang="cs-CZ" sz="9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4209650233"/>
                  </a:ext>
                </a:extLst>
              </a:tr>
            </a:tbl>
          </a:graphicData>
        </a:graphic>
      </p:graphicFrame>
    </p:spTree>
    <p:extLst>
      <p:ext uri="{BB962C8B-B14F-4D97-AF65-F5344CB8AC3E}">
        <p14:creationId xmlns:p14="http://schemas.microsoft.com/office/powerpoint/2010/main" val="29288012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ovéPole 14"/>
          <p:cNvSpPr txBox="1"/>
          <p:nvPr/>
        </p:nvSpPr>
        <p:spPr>
          <a:xfrm>
            <a:off x="1944192" y="7004456"/>
            <a:ext cx="178917"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2</a:t>
            </a:r>
          </a:p>
        </p:txBody>
      </p:sp>
      <p:sp>
        <p:nvSpPr>
          <p:cNvPr id="12" name="Rectangle 87"/>
          <p:cNvSpPr>
            <a:spLocks noChangeArrowheads="1"/>
          </p:cNvSpPr>
          <p:nvPr/>
        </p:nvSpPr>
        <p:spPr bwMode="auto">
          <a:xfrm>
            <a:off x="123525" y="96573"/>
            <a:ext cx="4678239" cy="930639"/>
          </a:xfrm>
          <a:prstGeom prst="rect">
            <a:avLst/>
          </a:prstGeom>
          <a:pattFill prst="lgGrid">
            <a:fgClr>
              <a:srgbClr val="00FFCC"/>
            </a:fgClr>
            <a:bgClr>
              <a:schemeClr val="bg1"/>
            </a:bgClr>
          </a:pattFill>
          <a:ln w="44450" cmpd="sng">
            <a:solidFill>
              <a:schemeClr val="accent5">
                <a:lumMod val="50000"/>
              </a:schemeClr>
            </a:solidFill>
            <a:prstDash val="solid"/>
            <a:headEnd/>
            <a:tailEnd/>
          </a:ln>
          <a:effectLst/>
        </p:spPr>
        <p:style>
          <a:lnRef idx="2">
            <a:schemeClr val="accent2"/>
          </a:lnRef>
          <a:fillRef idx="1">
            <a:schemeClr val="lt1"/>
          </a:fillRef>
          <a:effectRef idx="0">
            <a:schemeClr val="accent2"/>
          </a:effectRef>
          <a:fontRef idx="minor">
            <a:schemeClr val="dk1"/>
          </a:fontRef>
        </p:style>
        <p:txBody>
          <a:bodyPr wrap="square" lIns="0" tIns="0" rIns="0" bIns="0" numCol="1" spcCol="1116000" anchor="ctr" anchorCtr="0">
            <a:normAutofit lnSpcReduction="10000"/>
            <a:scene3d>
              <a:camera prst="orthographicFront"/>
              <a:lightRig rig="twoPt" dir="t"/>
            </a:scene3d>
            <a:sp3d contourW="38100">
              <a:extrusionClr>
                <a:schemeClr val="bg1"/>
              </a:extrusionClr>
              <a:contourClr>
                <a:schemeClr val="bg1"/>
              </a:contourClr>
            </a:sp3d>
          </a:bodyPr>
          <a:lstStyle/>
          <a:p>
            <a:pPr algn="ctr" eaLnBrk="0" hangingPunct="0">
              <a:defRPr/>
            </a:pPr>
            <a:r>
              <a:rPr lang="cs-CZ" sz="6600" dirty="0">
                <a:ln w="101600">
                  <a:solidFill>
                    <a:schemeClr val="tx1"/>
                  </a:solidFill>
                </a:ln>
                <a:solidFill>
                  <a:schemeClr val="accent2">
                    <a:lumMod val="50000"/>
                  </a:schemeClr>
                </a:solidFill>
                <a:latin typeface="KodchiangUPC" pitchFamily="18" charset="-34"/>
                <a:cs typeface="KodchiangUPC" pitchFamily="18" charset="-34"/>
              </a:rPr>
              <a:t> </a:t>
            </a:r>
            <a:r>
              <a:rPr lang="cs-CZ" sz="6000" i="1" dirty="0">
                <a:ln w="76200">
                  <a:noFill/>
                  <a:prstDash val="solid"/>
                </a:ln>
                <a:solidFill>
                  <a:srgbClr val="660033"/>
                </a:solidFill>
                <a:effectLst/>
                <a:latin typeface="Georgia" panose="02040502050405020303" pitchFamily="18" charset="0"/>
                <a:ea typeface="Yu Mincho Demibold" panose="020B0400000000000000"/>
                <a:cs typeface="Arial" panose="020B0604020202020204" pitchFamily="34" charset="0"/>
              </a:rPr>
              <a:t>Vítáme</a:t>
            </a:r>
          </a:p>
        </p:txBody>
      </p:sp>
      <p:sp>
        <p:nvSpPr>
          <p:cNvPr id="13" name="Rectangle 129"/>
          <p:cNvSpPr>
            <a:spLocks noChangeArrowheads="1"/>
          </p:cNvSpPr>
          <p:nvPr/>
        </p:nvSpPr>
        <p:spPr bwMode="auto">
          <a:xfrm>
            <a:off x="114486" y="1747292"/>
            <a:ext cx="4662504" cy="1008112"/>
          </a:xfrm>
          <a:prstGeom prst="rect">
            <a:avLst/>
          </a:prstGeom>
          <a:gradFill>
            <a:gsLst>
              <a:gs pos="45000">
                <a:schemeClr val="accent1">
                  <a:lumMod val="45000"/>
                  <a:lumOff val="55000"/>
                </a:schemeClr>
              </a:gs>
              <a:gs pos="74000">
                <a:srgbClr val="A3FFE8"/>
              </a:gs>
            </a:gsLst>
            <a:lin ang="5400000" scaled="1"/>
          </a:gradFill>
          <a:ln w="31750" cmpd="sng">
            <a:solidFill>
              <a:schemeClr val="tx1"/>
            </a:solidFill>
            <a:prstDash val="solid"/>
            <a:miter lim="800000"/>
            <a:headEnd/>
            <a:tailEnd/>
          </a:ln>
          <a:effectLst>
            <a:innerShdw blurRad="1168400" dir="1560000">
              <a:srgbClr val="FFFF00">
                <a:alpha val="50000"/>
              </a:srgbClr>
            </a:innerShdw>
          </a:effectLst>
        </p:spPr>
        <p:txBody>
          <a:bodyPr lIns="91425" tIns="45713" rIns="91425" bIns="45713" anchor="ctr"/>
          <a:lstStyle/>
          <a:p>
            <a:pPr algn="ctr" eaLnBrk="0" hangingPunct="0">
              <a:defRPr/>
            </a:pPr>
            <a:r>
              <a:rPr lang="cs-CZ" sz="6000" dirty="0">
                <a:ln w="3175">
                  <a:noFill/>
                </a:ln>
                <a:solidFill>
                  <a:srgbClr val="FF000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Arial" panose="020B0604020202020204" pitchFamily="34" charset="0"/>
              </a:rPr>
              <a:t>SK Štětí</a:t>
            </a:r>
          </a:p>
        </p:txBody>
      </p:sp>
      <p:sp>
        <p:nvSpPr>
          <p:cNvPr id="14" name="Text Box 148"/>
          <p:cNvSpPr txBox="1">
            <a:spLocks noChangeArrowheads="1"/>
          </p:cNvSpPr>
          <p:nvPr/>
        </p:nvSpPr>
        <p:spPr bwMode="auto">
          <a:xfrm>
            <a:off x="114486" y="4288325"/>
            <a:ext cx="4687278" cy="2616087"/>
          </a:xfrm>
          <a:prstGeom prst="rect">
            <a:avLst/>
          </a:prstGeom>
          <a:blipFill dpi="0" rotWithShape="1">
            <a:blip r:embed="rId3">
              <a:alphaModFix amt="87000"/>
              <a:extLst>
                <a:ext uri="{BEBA8EAE-BF5A-486C-A8C5-ECC9F3942E4B}">
                  <a14:imgProps xmlns:a14="http://schemas.microsoft.com/office/drawing/2010/main">
                    <a14:imgLayer r:embed="rId4">
                      <a14:imgEffect>
                        <a14:artisticTexturizer/>
                      </a14:imgEffect>
                    </a14:imgLayer>
                  </a14:imgProps>
                </a:ext>
              </a:extLst>
            </a:blip>
            <a:srcRect/>
            <a:stretch>
              <a:fillRect/>
            </a:stretch>
          </a:blipFill>
          <a:ln w="31750" cmpd="sng">
            <a:solidFill>
              <a:schemeClr val="tx1"/>
            </a:solidFill>
            <a:prstDash val="sysDash"/>
            <a:miter lim="800000"/>
            <a:headEnd/>
            <a:tailEnd/>
          </a:ln>
          <a:effectLst>
            <a:innerShdw blurRad="63500" dist="50800" dir="10800000">
              <a:schemeClr val="accent1">
                <a:lumMod val="60000"/>
                <a:lumOff val="40000"/>
                <a:alpha val="50000"/>
              </a:schemeClr>
            </a:innerShdw>
            <a:softEdge rad="368300"/>
          </a:effectLst>
          <a:scene3d>
            <a:camera prst="orthographicFront">
              <a:rot lat="0" lon="20999981" rev="0"/>
            </a:camera>
            <a:lightRig rig="threePt" dir="t"/>
          </a:scene3d>
          <a:sp3d contourW="12700">
            <a:bevelT w="0" h="19050" prst="relaxedInset"/>
            <a:bevelB prst="angle"/>
            <a:contourClr>
              <a:schemeClr val="accent2">
                <a:lumMod val="20000"/>
                <a:lumOff val="80000"/>
              </a:schemeClr>
            </a:contourClr>
          </a:sp3d>
        </p:spPr>
        <p:txBody>
          <a:bodyPr wrap="square" lIns="91425" tIns="45713" rIns="91425" bIns="45713">
            <a:spAutoFit/>
          </a:bodyPr>
          <a:lstStyle/>
          <a:p>
            <a:pPr algn="ctr" eaLnBrk="0" hangingPunct="0">
              <a:defRPr/>
            </a:pPr>
            <a:r>
              <a:rPr lang="cs-CZ" sz="2000" u="sng" dirty="0">
                <a:ln w="0"/>
                <a:solidFill>
                  <a:srgbClr val="6600CC"/>
                </a:solidFill>
                <a:effectLst>
                  <a:outerShdw blurRad="38100" dist="25400" dir="5400000" algn="ctr" rotWithShape="0">
                    <a:srgbClr val="6E747A">
                      <a:alpha val="43000"/>
                    </a:srgbClr>
                  </a:outerShdw>
                </a:effectLst>
                <a:latin typeface="Eras Bold ITC" panose="020B0907030504020204" pitchFamily="34" charset="0"/>
                <a:ea typeface="GungsuhChe" pitchFamily="49" charset="-127"/>
                <a:cs typeface="Arial" panose="020B0604020202020204" pitchFamily="34" charset="0"/>
              </a:rPr>
              <a:t>Hlavního rozhodčího</a:t>
            </a:r>
          </a:p>
          <a:p>
            <a:pPr algn="ctr" eaLnBrk="0" hangingPunct="0">
              <a:defRPr/>
            </a:pPr>
            <a:r>
              <a:rPr lang="cs-CZ" sz="2800" dirty="0">
                <a:ln w="3175">
                  <a:noFill/>
                </a:ln>
                <a:solidFill>
                  <a:srgbClr val="6600CC"/>
                </a:solidFill>
                <a:effectLst>
                  <a:outerShdw blurRad="38100" dist="38100" dir="2700000" algn="tl">
                    <a:srgbClr val="000000">
                      <a:alpha val="43137"/>
                    </a:srgbClr>
                  </a:outerShdw>
                </a:effectLst>
                <a:latin typeface="Bookman Old Style" panose="02050604050505020204" pitchFamily="18" charset="0"/>
                <a:ea typeface="Verdana" panose="020B0604030504040204" pitchFamily="34" charset="0"/>
                <a:cs typeface="Arial" panose="020B0604020202020204" pitchFamily="34" charset="0"/>
              </a:rPr>
              <a:t>Petra </a:t>
            </a:r>
            <a:r>
              <a:rPr lang="cs-CZ" sz="2800" dirty="0" err="1">
                <a:ln w="3175">
                  <a:noFill/>
                </a:ln>
                <a:solidFill>
                  <a:srgbClr val="6600CC"/>
                </a:solidFill>
                <a:effectLst>
                  <a:outerShdw blurRad="38100" dist="38100" dir="2700000" algn="tl">
                    <a:srgbClr val="000000">
                      <a:alpha val="43137"/>
                    </a:srgbClr>
                  </a:outerShdw>
                </a:effectLst>
                <a:latin typeface="Bookman Old Style" panose="02050604050505020204" pitchFamily="18" charset="0"/>
                <a:ea typeface="Verdana" panose="020B0604030504040204" pitchFamily="34" charset="0"/>
                <a:cs typeface="Arial" panose="020B0604020202020204" pitchFamily="34" charset="0"/>
              </a:rPr>
              <a:t>Kolátora</a:t>
            </a:r>
            <a:endParaRPr lang="cs-CZ" sz="2800" dirty="0">
              <a:ln w="3175">
                <a:noFill/>
              </a:ln>
              <a:solidFill>
                <a:srgbClr val="6600CC"/>
              </a:solidFill>
              <a:effectLst>
                <a:outerShdw blurRad="38100" dist="38100" dir="2700000" algn="tl">
                  <a:srgbClr val="000000">
                    <a:alpha val="43137"/>
                  </a:srgbClr>
                </a:outerShdw>
              </a:effectLst>
              <a:latin typeface="Bookman Old Style" panose="02050604050505020204" pitchFamily="18" charset="0"/>
              <a:ea typeface="Verdana" panose="020B0604030504040204" pitchFamily="34" charset="0"/>
              <a:cs typeface="Arial" panose="020B0604020202020204" pitchFamily="34" charset="0"/>
            </a:endParaRPr>
          </a:p>
          <a:p>
            <a:pPr algn="ctr" eaLnBrk="0" hangingPunct="0">
              <a:defRPr/>
            </a:pPr>
            <a:r>
              <a:rPr lang="cs-CZ" sz="2000" u="sng" dirty="0">
                <a:ln w="19050">
                  <a:noFill/>
                </a:ln>
                <a:solidFill>
                  <a:srgbClr val="6600CC"/>
                </a:solidFill>
                <a:effectLst>
                  <a:outerShdw blurRad="38100" dist="38100" dir="2700000" algn="tl">
                    <a:srgbClr val="000000">
                      <a:alpha val="43137"/>
                    </a:srgbClr>
                  </a:outerShdw>
                </a:effectLst>
                <a:latin typeface="Eras Bold ITC" panose="020B0907030504020204" pitchFamily="34" charset="0"/>
                <a:ea typeface="GungsuhChe" pitchFamily="49" charset="-127"/>
                <a:cs typeface="Arial" panose="020B0604020202020204" pitchFamily="34" charset="0"/>
              </a:rPr>
              <a:t>Asistenty hlavního rozhodčího</a:t>
            </a:r>
          </a:p>
          <a:p>
            <a:pPr algn="ctr" eaLnBrk="0" hangingPunct="0">
              <a:defRPr/>
            </a:pPr>
            <a:r>
              <a:rPr lang="cs-CZ" sz="2400" dirty="0">
                <a:ln w="3175">
                  <a:noFill/>
                </a:ln>
                <a:solidFill>
                  <a:srgbClr val="6600CC"/>
                </a:solidFill>
                <a:effectLst>
                  <a:outerShdw blurRad="38100" dist="38100" dir="2700000" algn="tl">
                    <a:srgbClr val="000000">
                      <a:alpha val="43137"/>
                    </a:srgbClr>
                  </a:outerShdw>
                </a:effectLst>
                <a:latin typeface="Bookman Old Style" panose="02050604050505020204" pitchFamily="18" charset="0"/>
                <a:ea typeface="Verdana" panose="020B0604030504040204" pitchFamily="34" charset="0"/>
                <a:cs typeface="Arial" panose="020B0604020202020204" pitchFamily="34" charset="0"/>
              </a:rPr>
              <a:t>Tomáše Doubka</a:t>
            </a:r>
          </a:p>
          <a:p>
            <a:pPr algn="ctr" eaLnBrk="0" hangingPunct="0">
              <a:defRPr/>
            </a:pPr>
            <a:r>
              <a:rPr lang="cs-CZ" sz="2400" dirty="0">
                <a:ln w="3175">
                  <a:noFill/>
                </a:ln>
                <a:solidFill>
                  <a:srgbClr val="6600CC"/>
                </a:solidFill>
                <a:effectLst>
                  <a:outerShdw blurRad="38100" dist="38100" dir="2700000" algn="tl">
                    <a:srgbClr val="000000">
                      <a:alpha val="43137"/>
                    </a:srgbClr>
                  </a:outerShdw>
                </a:effectLst>
                <a:latin typeface="Bookman Old Style" panose="02050604050505020204" pitchFamily="18" charset="0"/>
                <a:ea typeface="Verdana" panose="020B0604030504040204" pitchFamily="34" charset="0"/>
                <a:cs typeface="Arial" panose="020B0604020202020204" pitchFamily="34" charset="0"/>
              </a:rPr>
              <a:t>Daniela Plzáka</a:t>
            </a:r>
          </a:p>
          <a:p>
            <a:pPr algn="ctr" eaLnBrk="0" hangingPunct="0">
              <a:defRPr/>
            </a:pPr>
            <a:r>
              <a:rPr lang="cs-CZ" sz="2000" u="sng" dirty="0">
                <a:ln w="19050">
                  <a:noFill/>
                </a:ln>
                <a:solidFill>
                  <a:srgbClr val="6600CC"/>
                </a:solidFill>
                <a:effectLst>
                  <a:outerShdw blurRad="38100" dist="38100" dir="2700000" algn="tl">
                    <a:srgbClr val="000000">
                      <a:alpha val="43137"/>
                    </a:srgbClr>
                  </a:outerShdw>
                </a:effectLst>
                <a:latin typeface="Eras Bold ITC" panose="020B0907030504020204" pitchFamily="34" charset="0"/>
                <a:ea typeface="GungsuhChe" pitchFamily="49" charset="-127"/>
                <a:cs typeface="Arial" panose="020B0604020202020204" pitchFamily="34" charset="0"/>
              </a:rPr>
              <a:t>Delegáta FAČR</a:t>
            </a:r>
          </a:p>
          <a:p>
            <a:pPr eaLnBrk="0" hangingPunct="0">
              <a:defRPr/>
            </a:pPr>
            <a:r>
              <a:rPr lang="cs-CZ" sz="1800" dirty="0">
                <a:ln w="3175">
                  <a:noFill/>
                </a:ln>
                <a:solidFill>
                  <a:srgbClr val="6600CC"/>
                </a:solidFill>
                <a:effectLst>
                  <a:outerShdw blurRad="38100" dist="38100" dir="2700000" algn="tl">
                    <a:srgbClr val="000000">
                      <a:alpha val="43137"/>
                    </a:srgbClr>
                  </a:outerShdw>
                </a:effectLst>
                <a:latin typeface="Arial" panose="020B0604020202020204" pitchFamily="34" charset="0"/>
                <a:ea typeface="GungsuhChe" pitchFamily="49" charset="-127"/>
                <a:cs typeface="Arial" panose="020B0604020202020204" pitchFamily="34" charset="0"/>
              </a:rPr>
              <a:t>              </a:t>
            </a:r>
            <a:r>
              <a:rPr lang="cs-CZ" sz="2800" dirty="0">
                <a:ln w="3175">
                  <a:noFill/>
                </a:ln>
                <a:solidFill>
                  <a:srgbClr val="6600CC"/>
                </a:solidFill>
                <a:effectLst>
                  <a:outerShdw blurRad="38100" dist="38100" dir="2700000" algn="tl">
                    <a:srgbClr val="000000">
                      <a:alpha val="43137"/>
                    </a:srgbClr>
                  </a:outerShdw>
                </a:effectLst>
                <a:latin typeface="Bookman Old Style" panose="02050604050505020204" pitchFamily="18" charset="0"/>
                <a:ea typeface="GungsuhChe" pitchFamily="49" charset="-127"/>
                <a:cs typeface="Arial" panose="020B0604020202020204" pitchFamily="34" charset="0"/>
              </a:rPr>
              <a:t>Kryštofa Mencla</a:t>
            </a:r>
            <a:endParaRPr lang="cs-CZ" sz="3200" dirty="0">
              <a:ln w="3175">
                <a:noFill/>
              </a:ln>
              <a:solidFill>
                <a:srgbClr val="6600CC"/>
              </a:solidFill>
              <a:effectLst>
                <a:outerShdw blurRad="38100" dist="38100" dir="2700000" algn="tl">
                  <a:srgbClr val="000000">
                    <a:alpha val="43137"/>
                  </a:srgbClr>
                </a:outerShdw>
              </a:effectLst>
              <a:latin typeface="Bookman Old Style" panose="02050604050505020204" pitchFamily="18" charset="0"/>
              <a:ea typeface="Verdana" panose="020B0604030504040204" pitchFamily="34" charset="0"/>
              <a:cs typeface="Arial" panose="020B0604020202020204" pitchFamily="34" charset="0"/>
            </a:endParaRPr>
          </a:p>
        </p:txBody>
      </p:sp>
      <p:sp>
        <p:nvSpPr>
          <p:cNvPr id="16" name="TextovéPole 15"/>
          <p:cNvSpPr txBox="1"/>
          <p:nvPr/>
        </p:nvSpPr>
        <p:spPr>
          <a:xfrm>
            <a:off x="114486" y="1122631"/>
            <a:ext cx="4687278" cy="523220"/>
          </a:xfrm>
          <a:prstGeom prst="rect">
            <a:avLst/>
          </a:prstGeom>
          <a:solidFill>
            <a:srgbClr val="00FFCC"/>
          </a:solidFill>
          <a:ln w="44450" cap="rnd">
            <a:solidFill>
              <a:schemeClr val="bg2">
                <a:lumMod val="60000"/>
                <a:lumOff val="40000"/>
              </a:schemeClr>
            </a:solidFill>
            <a:bevel/>
          </a:ln>
          <a:effectLst/>
        </p:spPr>
        <p:txBody>
          <a:bodyPr wrap="square" rtlCol="0">
            <a:spAutoFit/>
            <a:scene3d>
              <a:camera prst="orthographicFront"/>
              <a:lightRig rig="freezing" dir="t"/>
            </a:scene3d>
            <a:sp3d contourW="6350" prstMaterial="matte">
              <a:extrusionClr>
                <a:schemeClr val="bg1"/>
              </a:extrusionClr>
              <a:contourClr>
                <a:schemeClr val="bg1"/>
              </a:contourClr>
            </a:sp3d>
          </a:bodyPr>
          <a:lstStyle/>
          <a:p>
            <a:pPr algn="ctr" defTabSz="954088"/>
            <a:r>
              <a:rPr lang="cs-CZ" sz="1400" i="1" dirty="0">
                <a:effectLst/>
                <a:latin typeface="Comic Sans MS" panose="030F0702030302020204" pitchFamily="66" charset="0"/>
                <a:ea typeface="Tahoma" panose="020B0604030504040204" pitchFamily="34" charset="0"/>
                <a:cs typeface="Arial" panose="020B0604020202020204" pitchFamily="34" charset="0"/>
              </a:rPr>
              <a:t>Při příležitosti dnešního utkání Ústeckého přeboru funkcionáře, hráče a příznivce</a:t>
            </a:r>
          </a:p>
        </p:txBody>
      </p:sp>
      <p:sp>
        <p:nvSpPr>
          <p:cNvPr id="18" name="Rectangle 129"/>
          <p:cNvSpPr>
            <a:spLocks noChangeArrowheads="1"/>
          </p:cNvSpPr>
          <p:nvPr/>
        </p:nvSpPr>
        <p:spPr bwMode="auto">
          <a:xfrm>
            <a:off x="155243" y="2856845"/>
            <a:ext cx="4628264" cy="1331436"/>
          </a:xfrm>
          <a:prstGeom prst="rect">
            <a:avLst/>
          </a:prstGeom>
          <a:pattFill prst="pct5">
            <a:fgClr>
              <a:schemeClr val="accent1"/>
            </a:fgClr>
            <a:bgClr>
              <a:srgbClr val="FFFF99"/>
            </a:bgClr>
          </a:pattFill>
          <a:ln w="31750" cmpd="sng">
            <a:solidFill>
              <a:schemeClr val="tx1"/>
            </a:solidFill>
            <a:prstDash val="solid"/>
            <a:miter lim="800000"/>
            <a:headEnd/>
            <a:tailEnd/>
          </a:ln>
          <a:effectLst>
            <a:softEdge rad="0"/>
          </a:effectLst>
          <a:scene3d>
            <a:camera prst="orthographicFront"/>
            <a:lightRig rig="threePt" dir="t"/>
          </a:scene3d>
          <a:sp3d>
            <a:extrusionClr>
              <a:schemeClr val="bg1"/>
            </a:extrusionClr>
            <a:contourClr>
              <a:schemeClr val="bg1"/>
            </a:contourClr>
          </a:sp3d>
        </p:spPr>
        <p:txBody>
          <a:bodyPr wrap="square" lIns="91425" tIns="180000" rIns="91425" bIns="180000" anchor="ctr"/>
          <a:lstStyle/>
          <a:p>
            <a:pPr algn="ctr" eaLnBrk="0" hangingPunct="0">
              <a:spcBef>
                <a:spcPts val="0"/>
              </a:spcBef>
              <a:defRPr/>
            </a:pPr>
            <a:r>
              <a:rPr lang="cs-CZ" sz="4800" dirty="0">
                <a:ln w="22225">
                  <a:noFill/>
                  <a:prstDash val="solid"/>
                </a:ln>
                <a:solidFill>
                  <a:schemeClr val="accent6">
                    <a:lumMod val="75000"/>
                  </a:schemeClr>
                </a:solidFill>
                <a:latin typeface="Segoe UI Black" panose="020B0A02040204020203" pitchFamily="34" charset="0"/>
                <a:ea typeface="Segoe UI Black" panose="020B0A02040204020203" pitchFamily="34" charset="0"/>
                <a:cs typeface="Arial" panose="020B0604020202020204" pitchFamily="34" charset="0"/>
              </a:rPr>
              <a:t>FK SEKO Louny</a:t>
            </a:r>
          </a:p>
        </p:txBody>
      </p:sp>
      <p:sp>
        <p:nvSpPr>
          <p:cNvPr id="3" name="Obdélník 2"/>
          <p:cNvSpPr/>
          <p:nvPr/>
        </p:nvSpPr>
        <p:spPr>
          <a:xfrm>
            <a:off x="5544592" y="163116"/>
            <a:ext cx="4529058" cy="2484000"/>
          </a:xfrm>
          <a:prstGeom prst="rect">
            <a:avLst/>
          </a:prstGeom>
          <a:blipFill dpi="0" rotWithShape="1">
            <a:blip r:embed="rId5">
              <a:alphaModFix amt="75000"/>
            </a:blip>
            <a:srcRect/>
            <a:stretch>
              <a:fillRect/>
            </a:stretch>
          </a:blipFill>
          <a:ln w="76200">
            <a:solidFill>
              <a:schemeClr val="accent1"/>
            </a:solidFill>
            <a:prstDash val="sysDot"/>
          </a:ln>
        </p:spPr>
        <p:txBody>
          <a:bodyPr wrap="square" lIns="91440" tIns="45720" rIns="91440" bIns="45720">
            <a:spAutoFit/>
          </a:bodyPr>
          <a:lstStyle/>
          <a:p>
            <a:pPr algn="ctr"/>
            <a:r>
              <a:rPr lang="cs-CZ" sz="4000" b="1" cap="none" spc="0" dirty="0">
                <a:ln w="12700">
                  <a:noFill/>
                  <a:prstDash val="solid"/>
                </a:ln>
                <a:solidFill>
                  <a:srgbClr val="000099"/>
                </a:solidFill>
                <a:effectLst>
                  <a:outerShdw dist="38100" dir="2640000" algn="bl" rotWithShape="0">
                    <a:schemeClr val="tx2">
                      <a:lumMod val="75000"/>
                    </a:schemeClr>
                  </a:outerShdw>
                </a:effectLst>
                <a:latin typeface="Eras Bold ITC" panose="020B0907030504020204" pitchFamily="34" charset="0"/>
              </a:rPr>
              <a:t>Mistrovská premiéra.</a:t>
            </a:r>
          </a:p>
          <a:p>
            <a:pPr algn="ctr"/>
            <a:r>
              <a:rPr lang="cs-CZ" sz="4000" dirty="0">
                <a:ln w="12700">
                  <a:noFill/>
                  <a:prstDash val="solid"/>
                </a:ln>
                <a:solidFill>
                  <a:srgbClr val="000099"/>
                </a:solidFill>
                <a:effectLst>
                  <a:outerShdw dist="38100" dir="2640000" algn="bl" rotWithShape="0">
                    <a:schemeClr val="tx2">
                      <a:lumMod val="75000"/>
                    </a:schemeClr>
                  </a:outerShdw>
                </a:effectLst>
                <a:latin typeface="Eras Bold ITC" panose="020B0907030504020204" pitchFamily="34" charset="0"/>
              </a:rPr>
              <a:t>S Březovou jsme ještě nehráli </a:t>
            </a:r>
            <a:endParaRPr lang="cs-CZ" sz="4000" b="1" cap="none" spc="0" dirty="0">
              <a:ln w="12700">
                <a:noFill/>
                <a:prstDash val="solid"/>
              </a:ln>
              <a:solidFill>
                <a:srgbClr val="000099"/>
              </a:solidFill>
              <a:effectLst>
                <a:outerShdw dist="38100" dir="2640000" algn="bl" rotWithShape="0">
                  <a:schemeClr val="tx2">
                    <a:lumMod val="75000"/>
                  </a:schemeClr>
                </a:outerShdw>
              </a:effectLst>
              <a:latin typeface="Eras Bold ITC" panose="020B0907030504020204" pitchFamily="34" charset="0"/>
            </a:endParaRPr>
          </a:p>
        </p:txBody>
      </p:sp>
      <p:sp>
        <p:nvSpPr>
          <p:cNvPr id="8" name="Prstenec 7"/>
          <p:cNvSpPr/>
          <p:nvPr/>
        </p:nvSpPr>
        <p:spPr bwMode="auto">
          <a:xfrm>
            <a:off x="5472584" y="2755404"/>
            <a:ext cx="4464496" cy="4176000"/>
          </a:xfrm>
          <a:prstGeom prst="donut">
            <a:avLst/>
          </a:prstGeom>
          <a:solidFill>
            <a:srgbClr val="FFFF00"/>
          </a:solidFill>
          <a:ln w="60325">
            <a:solidFill>
              <a:srgbClr val="FF0000"/>
            </a:solidFill>
            <a:prstDash val="sysDash"/>
            <a:miter lim="800000"/>
            <a:headEnd/>
            <a:tailEnd/>
          </a:ln>
          <a:effectLst/>
        </p:spPr>
        <p:txBody>
          <a:bodyPr vert="horz" wrap="square" lIns="0" tIns="0" rIns="38088" bIns="39675" numCol="1" rtlCol="0" anchor="ctr" anchorCtr="0" compatLnSpc="1">
            <a:prstTxWarp prst="textNoShape">
              <a:avLst/>
            </a:prstTxWarp>
            <a:spAutoFit/>
          </a:bodyPr>
          <a:lstStyle/>
          <a:p>
            <a:pPr algn="ctr"/>
            <a:r>
              <a:rPr lang="cs-CZ" sz="3600" dirty="0">
                <a:solidFill>
                  <a:srgbClr val="003300"/>
                </a:solidFill>
                <a:latin typeface="Arial Black" panose="020B0A04020102020204" pitchFamily="34" charset="0"/>
              </a:rPr>
              <a:t>SK Štětí - </a:t>
            </a:r>
          </a:p>
          <a:p>
            <a:pPr algn="ctr"/>
            <a:r>
              <a:rPr lang="cs-CZ" sz="3600" dirty="0">
                <a:solidFill>
                  <a:srgbClr val="003300"/>
                </a:solidFill>
                <a:latin typeface="Arial Black" panose="020B0A04020102020204" pitchFamily="34" charset="0"/>
              </a:rPr>
              <a:t>FK Olympie Březová</a:t>
            </a:r>
          </a:p>
          <a:p>
            <a:pPr algn="ctr"/>
            <a:r>
              <a:rPr lang="cs-CZ" sz="3600" dirty="0">
                <a:latin typeface="Arial Black" panose="020B0A04020102020204" pitchFamily="34" charset="0"/>
              </a:rPr>
              <a:t>sobota</a:t>
            </a:r>
          </a:p>
          <a:p>
            <a:pPr algn="ctr"/>
            <a:r>
              <a:rPr lang="cs-CZ" sz="3600" dirty="0">
                <a:latin typeface="Arial Black" panose="020B0A04020102020204" pitchFamily="34" charset="0"/>
              </a:rPr>
              <a:t>5.10.2019</a:t>
            </a:r>
          </a:p>
          <a:p>
            <a:pPr algn="ctr"/>
            <a:r>
              <a:rPr lang="cs-CZ" sz="3600" dirty="0">
                <a:latin typeface="Arial Black" panose="020B0A04020102020204" pitchFamily="34" charset="0"/>
              </a:rPr>
              <a:t>   10:15 hod</a:t>
            </a:r>
          </a:p>
        </p:txBody>
      </p:sp>
      <p:pic>
        <p:nvPicPr>
          <p:cNvPr id="4" name="Obrázek 3">
            <a:extLst>
              <a:ext uri="{FF2B5EF4-FFF2-40B4-BE49-F238E27FC236}">
                <a16:creationId xmlns:a16="http://schemas.microsoft.com/office/drawing/2014/main" id="{35461D31-80A7-4051-AB83-23D3D175648E}"/>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xmlns="" r:id="rId7"/>
              </a:ext>
            </a:extLst>
          </a:blip>
          <a:stretch>
            <a:fillRect/>
          </a:stretch>
        </p:blipFill>
        <p:spPr>
          <a:xfrm flipH="1">
            <a:off x="3168328" y="6920696"/>
            <a:ext cx="192393" cy="288589"/>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p:cNvSpPr txBox="1"/>
          <p:nvPr/>
        </p:nvSpPr>
        <p:spPr>
          <a:xfrm>
            <a:off x="1944192" y="7004456"/>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20</a:t>
            </a:r>
          </a:p>
        </p:txBody>
      </p:sp>
      <p:sp>
        <p:nvSpPr>
          <p:cNvPr id="7" name="TextovéPole 6"/>
          <p:cNvSpPr txBox="1"/>
          <p:nvPr/>
        </p:nvSpPr>
        <p:spPr>
          <a:xfrm>
            <a:off x="7731618" y="7004456"/>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21</a:t>
            </a:r>
          </a:p>
        </p:txBody>
      </p:sp>
      <p:sp>
        <p:nvSpPr>
          <p:cNvPr id="2" name="Obdélník 1"/>
          <p:cNvSpPr/>
          <p:nvPr/>
        </p:nvSpPr>
        <p:spPr>
          <a:xfrm>
            <a:off x="5400576" y="1205322"/>
            <a:ext cx="4752528" cy="5823133"/>
          </a:xfrm>
          <a:prstGeom prst="rect">
            <a:avLst/>
          </a:prstGeom>
        </p:spPr>
        <p:txBody>
          <a:bodyPr wrap="square">
            <a:spAutoFit/>
          </a:bodyPr>
          <a:lstStyle/>
          <a:p>
            <a:pPr algn="ctr">
              <a:lnSpc>
                <a:spcPct val="107000"/>
              </a:lnSpc>
              <a:spcAft>
                <a:spcPts val="0"/>
              </a:spcAft>
            </a:pPr>
            <a:r>
              <a:rPr lang="cs-CZ" sz="2400" dirty="0">
                <a:highlight>
                  <a:srgbClr val="FF00FF"/>
                </a:highlight>
                <a:latin typeface="Arial Black" panose="020B0A04020102020204" pitchFamily="34" charset="0"/>
                <a:ea typeface="Calibri" panose="020F0502020204030204" pitchFamily="34" charset="0"/>
                <a:cs typeface="Arial" panose="020B0604020202020204" pitchFamily="34" charset="0"/>
              </a:rPr>
              <a:t>SK Štětí – TJ Proboštov</a:t>
            </a:r>
            <a:endParaRPr lang="cs-CZ" sz="18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cs-CZ" sz="2400" dirty="0">
                <a:highlight>
                  <a:srgbClr val="FF00FF"/>
                </a:highlight>
                <a:latin typeface="Arial Black" panose="020B0A04020102020204" pitchFamily="34" charset="0"/>
                <a:ea typeface="Calibri" panose="020F0502020204030204" pitchFamily="34" charset="0"/>
                <a:cs typeface="Arial" panose="020B0604020202020204" pitchFamily="34" charset="0"/>
              </a:rPr>
              <a:t>0:5(0:3)  </a:t>
            </a:r>
            <a:r>
              <a:rPr lang="cs-CZ" sz="1600" dirty="0">
                <a:highlight>
                  <a:srgbClr val="FF00FF"/>
                </a:highlight>
                <a:latin typeface="Arial Black" panose="020B0A04020102020204" pitchFamily="34" charset="0"/>
                <a:ea typeface="Calibri" panose="020F0502020204030204" pitchFamily="34" charset="0"/>
                <a:cs typeface="Arial" panose="020B0604020202020204" pitchFamily="34" charset="0"/>
              </a:rPr>
              <a:t>7.9.2019   5. kolo 3. hrané</a:t>
            </a:r>
            <a:endParaRPr lang="cs-CZ"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cs-CZ" dirty="0">
                <a:latin typeface="Arial" panose="020B0604020202020204" pitchFamily="34" charset="0"/>
                <a:ea typeface="Calibri" panose="020F0502020204030204" pitchFamily="34" charset="0"/>
                <a:cs typeface="Times New Roman" panose="02020603050405020304" pitchFamily="18" charset="0"/>
              </a:rPr>
              <a:t>Před týdnem mělo dorostenecké mužstvo volný los. Naopak náš soupeř si v domácím prostředí dokráčel pro výhru nad VOŠ a SOŠ Roudnice </a:t>
            </a:r>
            <a:r>
              <a:rPr lang="cs-CZ" dirty="0" err="1">
                <a:latin typeface="Arial" panose="020B0604020202020204" pitchFamily="34" charset="0"/>
                <a:ea typeface="Calibri" panose="020F0502020204030204" pitchFamily="34" charset="0"/>
                <a:cs typeface="Times New Roman" panose="02020603050405020304" pitchFamily="18" charset="0"/>
              </a:rPr>
              <a:t>n.L.</a:t>
            </a:r>
            <a:r>
              <a:rPr lang="cs-CZ" dirty="0">
                <a:latin typeface="Arial" panose="020B0604020202020204" pitchFamily="34" charset="0"/>
                <a:ea typeface="Calibri" panose="020F0502020204030204" pitchFamily="34" charset="0"/>
                <a:cs typeface="Times New Roman" panose="02020603050405020304" pitchFamily="18" charset="0"/>
              </a:rPr>
              <a:t> B 7:4. V prvním poločase se na prvním branku čekalo do 19. minutě a byli to hosté, kteří šli do vedení 1:0. Další důležité momenty se odehrály v závěru první půle a byl to opět Proboštov, kdo se radoval. Nejprve Martin </a:t>
            </a:r>
            <a:r>
              <a:rPr lang="cs-CZ" dirty="0" err="1">
                <a:latin typeface="Arial" panose="020B0604020202020204" pitchFamily="34" charset="0"/>
                <a:ea typeface="Calibri" panose="020F0502020204030204" pitchFamily="34" charset="0"/>
                <a:cs typeface="Times New Roman" panose="02020603050405020304" pitchFamily="18" charset="0"/>
              </a:rPr>
              <a:t>Luger</a:t>
            </a:r>
            <a:r>
              <a:rPr lang="cs-CZ" dirty="0">
                <a:latin typeface="Arial" panose="020B0604020202020204" pitchFamily="34" charset="0"/>
                <a:ea typeface="Calibri" panose="020F0502020204030204" pitchFamily="34" charset="0"/>
                <a:cs typeface="Times New Roman" panose="02020603050405020304" pitchFamily="18" charset="0"/>
              </a:rPr>
              <a:t> 2:0 a ve 40. minutě Daniel Pošta 3:0. Do druhé dějství jsme vstoupili celkem aktivně a hrálo se většinou na polovině soupeře. Co to ale bylo platné, když jsme se nedostali k pořádné střele na branku a přihrávky do finálního zakončení chyběly. Hosté se postupně přesouvali na naší polovinu a odkryli to, co nám chybělo. Individuální schopnosti uspět jeden na jednoho a především střela na branku. Nejprve sice několik šancí zahodili, ale v závěru se přeci jenom ještě 2x prosadili. Adam </a:t>
            </a:r>
            <a:r>
              <a:rPr lang="cs-CZ" dirty="0" err="1">
                <a:latin typeface="Arial" panose="020B0604020202020204" pitchFamily="34" charset="0"/>
                <a:ea typeface="Calibri" panose="020F0502020204030204" pitchFamily="34" charset="0"/>
                <a:cs typeface="Times New Roman" panose="02020603050405020304" pitchFamily="18" charset="0"/>
              </a:rPr>
              <a:t>Bokser</a:t>
            </a:r>
            <a:r>
              <a:rPr lang="cs-CZ" dirty="0">
                <a:latin typeface="Arial" panose="020B0604020202020204" pitchFamily="34" charset="0"/>
                <a:ea typeface="Calibri" panose="020F0502020204030204" pitchFamily="34" charset="0"/>
                <a:cs typeface="Times New Roman" panose="02020603050405020304" pitchFamily="18" charset="0"/>
              </a:rPr>
              <a:t> a Jakub Prokůpek 4:0, resp. 5:0, což byl také konečný výsledek. Dorostenci v krajském přeboru zůstávají po 2 utkáních bez bodu. Šanci vylepšit si to mají opět doma za týden v neděli 15. 9. 2019 v 10:30 proti TJ </a:t>
            </a:r>
            <a:r>
              <a:rPr lang="cs-CZ" dirty="0" err="1">
                <a:latin typeface="Arial" panose="020B0604020202020204" pitchFamily="34" charset="0"/>
                <a:ea typeface="Calibri" panose="020F0502020204030204" pitchFamily="34" charset="0"/>
                <a:cs typeface="Times New Roman" panose="02020603050405020304" pitchFamily="18" charset="0"/>
              </a:rPr>
              <a:t>Vaňov</a:t>
            </a:r>
            <a:r>
              <a:rPr lang="cs-CZ" dirty="0">
                <a:latin typeface="Arial" panose="020B0604020202020204" pitchFamily="34" charset="0"/>
                <a:ea typeface="Calibri" panose="020F0502020204030204" pitchFamily="34" charset="0"/>
                <a:cs typeface="Times New Roman" panose="02020603050405020304" pitchFamily="18" charset="0"/>
              </a:rPr>
              <a:t>/Libouchec. </a:t>
            </a:r>
            <a:endParaRPr lang="cs-CZ"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cs-CZ" u="sng" dirty="0">
                <a:latin typeface="Arial" panose="020B0604020202020204" pitchFamily="34" charset="0"/>
                <a:ea typeface="Calibri" panose="020F0502020204030204" pitchFamily="34" charset="0"/>
                <a:cs typeface="Times New Roman" panose="02020603050405020304" pitchFamily="18" charset="0"/>
              </a:rPr>
              <a:t>Sestava:</a:t>
            </a:r>
            <a:r>
              <a:rPr lang="cs-CZ" dirty="0">
                <a:latin typeface="Arial" panose="020B0604020202020204" pitchFamily="34" charset="0"/>
                <a:ea typeface="Calibri" panose="020F0502020204030204" pitchFamily="34" charset="0"/>
                <a:cs typeface="Times New Roman" panose="02020603050405020304" pitchFamily="18" charset="0"/>
              </a:rPr>
              <a:t> </a:t>
            </a:r>
            <a:r>
              <a:rPr lang="cs-CZ" dirty="0" err="1">
                <a:latin typeface="Arial" panose="020B0604020202020204" pitchFamily="34" charset="0"/>
                <a:ea typeface="Calibri" panose="020F0502020204030204" pitchFamily="34" charset="0"/>
                <a:cs typeface="Times New Roman" panose="02020603050405020304" pitchFamily="18" charset="0"/>
              </a:rPr>
              <a:t>L.Šrotýř-L.Kuča</a:t>
            </a:r>
            <a:r>
              <a:rPr lang="cs-CZ" dirty="0">
                <a:latin typeface="Arial" panose="020B0604020202020204" pitchFamily="34" charset="0"/>
                <a:ea typeface="Calibri" panose="020F0502020204030204" pitchFamily="34" charset="0"/>
                <a:cs typeface="Times New Roman" panose="02020603050405020304" pitchFamily="18" charset="0"/>
              </a:rPr>
              <a:t>, </a:t>
            </a:r>
            <a:r>
              <a:rPr lang="cs-CZ" dirty="0" err="1">
                <a:latin typeface="Arial" panose="020B0604020202020204" pitchFamily="34" charset="0"/>
                <a:ea typeface="Calibri" panose="020F0502020204030204" pitchFamily="34" charset="0"/>
                <a:cs typeface="Times New Roman" panose="02020603050405020304" pitchFamily="18" charset="0"/>
              </a:rPr>
              <a:t>M.Vaszi</a:t>
            </a:r>
            <a:r>
              <a:rPr lang="cs-CZ" dirty="0">
                <a:latin typeface="Arial" panose="020B0604020202020204" pitchFamily="34" charset="0"/>
                <a:ea typeface="Calibri" panose="020F0502020204030204" pitchFamily="34" charset="0"/>
                <a:cs typeface="Times New Roman" panose="02020603050405020304" pitchFamily="18" charset="0"/>
              </a:rPr>
              <a:t>, </a:t>
            </a:r>
            <a:r>
              <a:rPr lang="cs-CZ" dirty="0" err="1">
                <a:latin typeface="Arial" panose="020B0604020202020204" pitchFamily="34" charset="0"/>
                <a:ea typeface="Calibri" panose="020F0502020204030204" pitchFamily="34" charset="0"/>
                <a:cs typeface="Times New Roman" panose="02020603050405020304" pitchFamily="18" charset="0"/>
              </a:rPr>
              <a:t>A.Rubín</a:t>
            </a:r>
            <a:r>
              <a:rPr lang="cs-CZ" dirty="0">
                <a:latin typeface="Arial" panose="020B0604020202020204" pitchFamily="34" charset="0"/>
                <a:ea typeface="Calibri" panose="020F0502020204030204" pitchFamily="34" charset="0"/>
                <a:cs typeface="Times New Roman" panose="02020603050405020304" pitchFamily="18" charset="0"/>
              </a:rPr>
              <a:t>, </a:t>
            </a:r>
            <a:r>
              <a:rPr lang="cs-CZ" dirty="0" err="1">
                <a:latin typeface="Arial" panose="020B0604020202020204" pitchFamily="34" charset="0"/>
                <a:ea typeface="Calibri" panose="020F0502020204030204" pitchFamily="34" charset="0"/>
                <a:cs typeface="Times New Roman" panose="02020603050405020304" pitchFamily="18" charset="0"/>
              </a:rPr>
              <a:t>L.Ladič</a:t>
            </a:r>
            <a:r>
              <a:rPr lang="cs-CZ" dirty="0">
                <a:latin typeface="Arial" panose="020B0604020202020204" pitchFamily="34" charset="0"/>
                <a:ea typeface="Calibri" panose="020F0502020204030204" pitchFamily="34" charset="0"/>
                <a:cs typeface="Times New Roman" panose="02020603050405020304" pitchFamily="18" charset="0"/>
              </a:rPr>
              <a:t>, </a:t>
            </a:r>
          </a:p>
          <a:p>
            <a:pPr>
              <a:lnSpc>
                <a:spcPct val="107000"/>
              </a:lnSpc>
              <a:spcAft>
                <a:spcPts val="0"/>
              </a:spcAft>
            </a:pPr>
            <a:r>
              <a:rPr lang="cs-CZ" dirty="0">
                <a:latin typeface="Arial" panose="020B0604020202020204" pitchFamily="34" charset="0"/>
                <a:ea typeface="Calibri" panose="020F0502020204030204" pitchFamily="34" charset="0"/>
                <a:cs typeface="Times New Roman" panose="02020603050405020304" pitchFamily="18" charset="0"/>
              </a:rPr>
              <a:t>                </a:t>
            </a:r>
            <a:r>
              <a:rPr lang="cs-CZ" dirty="0" err="1">
                <a:latin typeface="Arial" panose="020B0604020202020204" pitchFamily="34" charset="0"/>
                <a:ea typeface="Calibri" panose="020F0502020204030204" pitchFamily="34" charset="0"/>
                <a:cs typeface="Times New Roman" panose="02020603050405020304" pitchFamily="18" charset="0"/>
              </a:rPr>
              <a:t>O.Malecha</a:t>
            </a:r>
            <a:r>
              <a:rPr lang="cs-CZ" dirty="0">
                <a:latin typeface="Arial" panose="020B0604020202020204" pitchFamily="34" charset="0"/>
                <a:ea typeface="Calibri" panose="020F0502020204030204" pitchFamily="34" charset="0"/>
                <a:cs typeface="Times New Roman" panose="02020603050405020304" pitchFamily="18" charset="0"/>
              </a:rPr>
              <a:t>, </a:t>
            </a:r>
            <a:r>
              <a:rPr lang="cs-CZ" dirty="0" err="1">
                <a:latin typeface="Arial" panose="020B0604020202020204" pitchFamily="34" charset="0"/>
                <a:ea typeface="Calibri" panose="020F0502020204030204" pitchFamily="34" charset="0"/>
                <a:cs typeface="Times New Roman" panose="02020603050405020304" pitchFamily="18" charset="0"/>
              </a:rPr>
              <a:t>M.Miga</a:t>
            </a:r>
            <a:r>
              <a:rPr lang="cs-CZ" dirty="0">
                <a:latin typeface="Arial" panose="020B0604020202020204" pitchFamily="34" charset="0"/>
                <a:ea typeface="Calibri" panose="020F0502020204030204" pitchFamily="34" charset="0"/>
                <a:cs typeface="Times New Roman" panose="02020603050405020304" pitchFamily="18" charset="0"/>
              </a:rPr>
              <a:t>, </a:t>
            </a:r>
            <a:r>
              <a:rPr lang="cs-CZ" dirty="0" err="1">
                <a:latin typeface="Arial" panose="020B0604020202020204" pitchFamily="34" charset="0"/>
                <a:ea typeface="Calibri" panose="020F0502020204030204" pitchFamily="34" charset="0"/>
                <a:cs typeface="Times New Roman" panose="02020603050405020304" pitchFamily="18" charset="0"/>
              </a:rPr>
              <a:t>J.Daniluk</a:t>
            </a:r>
            <a:r>
              <a:rPr lang="cs-CZ" dirty="0">
                <a:latin typeface="Arial" panose="020B0604020202020204" pitchFamily="34" charset="0"/>
                <a:ea typeface="Calibri" panose="020F0502020204030204" pitchFamily="34" charset="0"/>
                <a:cs typeface="Times New Roman" panose="02020603050405020304" pitchFamily="18" charset="0"/>
              </a:rPr>
              <a:t>, </a:t>
            </a:r>
            <a:endParaRPr lang="cs-CZ"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cs-CZ" dirty="0">
                <a:latin typeface="Arial" panose="020B0604020202020204" pitchFamily="34" charset="0"/>
                <a:ea typeface="Calibri" panose="020F0502020204030204" pitchFamily="34" charset="0"/>
                <a:cs typeface="Times New Roman" panose="02020603050405020304" pitchFamily="18" charset="0"/>
              </a:rPr>
              <a:t>               </a:t>
            </a:r>
            <a:r>
              <a:rPr lang="cs-CZ" dirty="0" err="1">
                <a:latin typeface="Arial" panose="020B0604020202020204" pitchFamily="34" charset="0"/>
                <a:ea typeface="Calibri" panose="020F0502020204030204" pitchFamily="34" charset="0"/>
                <a:cs typeface="Times New Roman" panose="02020603050405020304" pitchFamily="18" charset="0"/>
              </a:rPr>
              <a:t>J.Piliař</a:t>
            </a:r>
            <a:r>
              <a:rPr lang="cs-CZ" dirty="0">
                <a:latin typeface="Arial" panose="020B0604020202020204" pitchFamily="34" charset="0"/>
                <a:ea typeface="Calibri" panose="020F0502020204030204" pitchFamily="34" charset="0"/>
                <a:cs typeface="Times New Roman" panose="02020603050405020304" pitchFamily="18" charset="0"/>
              </a:rPr>
              <a:t>(K), </a:t>
            </a:r>
            <a:r>
              <a:rPr lang="cs-CZ" dirty="0" err="1">
                <a:latin typeface="Arial" panose="020B0604020202020204" pitchFamily="34" charset="0"/>
                <a:ea typeface="Calibri" panose="020F0502020204030204" pitchFamily="34" charset="0"/>
                <a:cs typeface="Times New Roman" panose="02020603050405020304" pitchFamily="18" charset="0"/>
              </a:rPr>
              <a:t>F.Keltner</a:t>
            </a:r>
            <a:r>
              <a:rPr lang="cs-CZ" dirty="0">
                <a:latin typeface="Arial" panose="020B0604020202020204" pitchFamily="34" charset="0"/>
                <a:ea typeface="Calibri" panose="020F0502020204030204" pitchFamily="34" charset="0"/>
                <a:cs typeface="Times New Roman" panose="02020603050405020304" pitchFamily="18" charset="0"/>
              </a:rPr>
              <a:t>, </a:t>
            </a:r>
            <a:r>
              <a:rPr lang="cs-CZ" dirty="0" err="1">
                <a:latin typeface="Arial" panose="020B0604020202020204" pitchFamily="34" charset="0"/>
                <a:ea typeface="Calibri" panose="020F0502020204030204" pitchFamily="34" charset="0"/>
                <a:cs typeface="Times New Roman" panose="02020603050405020304" pitchFamily="18" charset="0"/>
              </a:rPr>
              <a:t>J.Šedivý</a:t>
            </a:r>
            <a:r>
              <a:rPr lang="cs-CZ" dirty="0">
                <a:latin typeface="Arial" panose="020B0604020202020204" pitchFamily="34" charset="0"/>
                <a:ea typeface="Calibri" panose="020F0502020204030204" pitchFamily="34" charset="0"/>
                <a:cs typeface="Times New Roman" panose="02020603050405020304" pitchFamily="18" charset="0"/>
              </a:rPr>
              <a:t>, </a:t>
            </a:r>
            <a:r>
              <a:rPr lang="cs-CZ" dirty="0" err="1">
                <a:latin typeface="Arial" panose="020B0604020202020204" pitchFamily="34" charset="0"/>
                <a:ea typeface="Calibri" panose="020F0502020204030204" pitchFamily="34" charset="0"/>
                <a:cs typeface="Times New Roman" panose="02020603050405020304" pitchFamily="18" charset="0"/>
              </a:rPr>
              <a:t>T.Kabelka</a:t>
            </a:r>
            <a:r>
              <a:rPr lang="cs-CZ" dirty="0">
                <a:latin typeface="Arial" panose="020B0604020202020204" pitchFamily="34" charset="0"/>
                <a:ea typeface="Calibri" panose="020F0502020204030204" pitchFamily="34" charset="0"/>
                <a:cs typeface="Times New Roman" panose="02020603050405020304" pitchFamily="18" charset="0"/>
              </a:rPr>
              <a:t>, </a:t>
            </a:r>
            <a:r>
              <a:rPr lang="cs-CZ" dirty="0" err="1">
                <a:latin typeface="Arial" panose="020B0604020202020204" pitchFamily="34" charset="0"/>
                <a:ea typeface="Calibri" panose="020F0502020204030204" pitchFamily="34" charset="0"/>
                <a:cs typeface="Times New Roman" panose="02020603050405020304" pitchFamily="18" charset="0"/>
              </a:rPr>
              <a:t>D.Ivanič</a:t>
            </a:r>
            <a:r>
              <a:rPr lang="cs-CZ" dirty="0">
                <a:latin typeface="Arial" panose="020B0604020202020204" pitchFamily="34" charset="0"/>
                <a:ea typeface="Calibri" panose="020F0502020204030204" pitchFamily="34" charset="0"/>
                <a:cs typeface="Times New Roman" panose="02020603050405020304" pitchFamily="18" charset="0"/>
              </a:rPr>
              <a:t>, </a:t>
            </a:r>
            <a:r>
              <a:rPr lang="cs-CZ" dirty="0" err="1">
                <a:latin typeface="Arial" panose="020B0604020202020204" pitchFamily="34" charset="0"/>
                <a:ea typeface="Calibri" panose="020F0502020204030204" pitchFamily="34" charset="0"/>
                <a:cs typeface="Times New Roman" panose="02020603050405020304" pitchFamily="18" charset="0"/>
              </a:rPr>
              <a:t>R.Šíma</a:t>
            </a:r>
            <a:endParaRPr lang="cs-CZ"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cs-CZ" u="sng" dirty="0">
                <a:latin typeface="Arial" panose="020B0604020202020204" pitchFamily="34" charset="0"/>
                <a:ea typeface="Calibri" panose="020F0502020204030204" pitchFamily="34" charset="0"/>
                <a:cs typeface="Times New Roman" panose="02020603050405020304" pitchFamily="18" charset="0"/>
              </a:rPr>
              <a:t>Trenér:</a:t>
            </a:r>
            <a:r>
              <a:rPr lang="cs-CZ" dirty="0">
                <a:latin typeface="Arial" panose="020B0604020202020204" pitchFamily="34" charset="0"/>
                <a:ea typeface="Calibri" panose="020F0502020204030204" pitchFamily="34" charset="0"/>
                <a:cs typeface="Times New Roman" panose="02020603050405020304" pitchFamily="18" charset="0"/>
              </a:rPr>
              <a:t> </a:t>
            </a:r>
            <a:r>
              <a:rPr lang="cs-CZ" dirty="0" err="1">
                <a:latin typeface="Arial" panose="020B0604020202020204" pitchFamily="34" charset="0"/>
                <a:ea typeface="Calibri" panose="020F0502020204030204" pitchFamily="34" charset="0"/>
                <a:cs typeface="Times New Roman" panose="02020603050405020304" pitchFamily="18" charset="0"/>
              </a:rPr>
              <a:t>K.Kučera</a:t>
            </a:r>
            <a:r>
              <a:rPr lang="cs-CZ" dirty="0">
                <a:latin typeface="Arial" panose="020B0604020202020204" pitchFamily="34" charset="0"/>
                <a:ea typeface="Calibri" panose="020F0502020204030204" pitchFamily="34" charset="0"/>
                <a:cs typeface="Times New Roman" panose="02020603050405020304" pitchFamily="18" charset="0"/>
              </a:rPr>
              <a:t>, </a:t>
            </a:r>
            <a:r>
              <a:rPr lang="cs-CZ" dirty="0" err="1">
                <a:latin typeface="Arial" panose="020B0604020202020204" pitchFamily="34" charset="0"/>
                <a:ea typeface="Calibri" panose="020F0502020204030204" pitchFamily="34" charset="0"/>
                <a:cs typeface="Times New Roman" panose="02020603050405020304" pitchFamily="18" charset="0"/>
              </a:rPr>
              <a:t>Š.Juriga</a:t>
            </a:r>
            <a:r>
              <a:rPr lang="cs-CZ" dirty="0">
                <a:latin typeface="Arial" panose="020B0604020202020204" pitchFamily="34" charset="0"/>
                <a:ea typeface="Calibri" panose="020F0502020204030204" pitchFamily="34" charset="0"/>
                <a:cs typeface="Times New Roman" panose="02020603050405020304" pitchFamily="18" charset="0"/>
              </a:rPr>
              <a:t> </a:t>
            </a:r>
            <a:endParaRPr lang="cs-CZ"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cs-CZ" u="sng" dirty="0">
                <a:latin typeface="Arial" panose="020B0604020202020204" pitchFamily="34" charset="0"/>
                <a:ea typeface="Calibri" panose="020F0502020204030204" pitchFamily="34" charset="0"/>
                <a:cs typeface="Times New Roman" panose="02020603050405020304" pitchFamily="18" charset="0"/>
              </a:rPr>
              <a:t>Rozhodčí:</a:t>
            </a:r>
            <a:r>
              <a:rPr lang="cs-CZ" dirty="0">
                <a:latin typeface="Arial" panose="020B0604020202020204" pitchFamily="34" charset="0"/>
                <a:ea typeface="Calibri" panose="020F0502020204030204" pitchFamily="34" charset="0"/>
                <a:cs typeface="Times New Roman" panose="02020603050405020304" pitchFamily="18" charset="0"/>
              </a:rPr>
              <a:t> Vojtěch Dvorský</a:t>
            </a:r>
            <a:endParaRPr lang="cs-CZ"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ovéPole 2"/>
          <p:cNvSpPr txBox="1"/>
          <p:nvPr/>
        </p:nvSpPr>
        <p:spPr>
          <a:xfrm>
            <a:off x="5328568" y="91108"/>
            <a:ext cx="4824536" cy="923330"/>
          </a:xfrm>
          <a:prstGeom prst="rect">
            <a:avLst/>
          </a:prstGeom>
          <a:blipFill>
            <a:blip r:embed="rId2"/>
            <a:stretch>
              <a:fillRect/>
            </a:stretch>
          </a:blipFill>
          <a:effectLst>
            <a:softEdge rad="0"/>
          </a:effectLst>
        </p:spPr>
        <p:txBody>
          <a:bodyPr wrap="square" rtlCol="0">
            <a:spAutoFit/>
          </a:bodyPr>
          <a:lstStyle/>
          <a:p>
            <a:pPr algn="ctr"/>
            <a:r>
              <a:rPr lang="cs-CZ" sz="2700" dirty="0">
                <a:solidFill>
                  <a:srgbClr val="000066"/>
                </a:solidFill>
                <a:effectLst>
                  <a:outerShdw blurRad="38100" dist="38100" dir="2700000" algn="tl">
                    <a:srgbClr val="000000">
                      <a:alpha val="43137"/>
                    </a:srgbClr>
                  </a:outerShdw>
                </a:effectLst>
                <a:latin typeface="Cooper Black" panose="0208090404030B020404" pitchFamily="18" charset="0"/>
              </a:rPr>
              <a:t>Dorostenci ani ve 2. zápase přeboru nevstřelil branku</a:t>
            </a:r>
          </a:p>
        </p:txBody>
      </p:sp>
      <p:sp>
        <p:nvSpPr>
          <p:cNvPr id="4" name="Obdélník 3"/>
          <p:cNvSpPr/>
          <p:nvPr/>
        </p:nvSpPr>
        <p:spPr>
          <a:xfrm>
            <a:off x="71984" y="128104"/>
            <a:ext cx="4752528" cy="1200329"/>
          </a:xfrm>
          <a:prstGeom prst="rect">
            <a:avLst/>
          </a:prstGeom>
          <a:blipFill>
            <a:blip r:embed="rId3"/>
            <a:stretch>
              <a:fillRect/>
            </a:stretch>
          </a:blipFill>
        </p:spPr>
        <p:txBody>
          <a:bodyPr wrap="square" lIns="91440" tIns="45720" rIns="91440" bIns="45720">
            <a:spAutoFit/>
          </a:bodyPr>
          <a:lstStyle/>
          <a:p>
            <a:pPr algn="ctr"/>
            <a:r>
              <a:rPr lang="cs-CZ" sz="3600" b="1" cap="none" spc="0" dirty="0" smtClean="0">
                <a:ln w="12700" cmpd="sng">
                  <a:solidFill>
                    <a:schemeClr val="accent4"/>
                  </a:solidFill>
                  <a:prstDash val="solid"/>
                </a:ln>
                <a:solidFill>
                  <a:srgbClr val="000099"/>
                </a:solidFill>
                <a:effectLst/>
                <a:latin typeface="Berlin Sans FB Demi" panose="020E0802020502020306" pitchFamily="34" charset="0"/>
              </a:rPr>
              <a:t>Představujeme </a:t>
            </a:r>
          </a:p>
          <a:p>
            <a:pPr algn="ctr"/>
            <a:r>
              <a:rPr lang="cs-CZ" sz="3600" b="1" cap="none" spc="0" dirty="0" smtClean="0">
                <a:ln w="12700" cmpd="sng">
                  <a:solidFill>
                    <a:schemeClr val="accent4"/>
                  </a:solidFill>
                  <a:prstDash val="solid"/>
                </a:ln>
                <a:solidFill>
                  <a:srgbClr val="000099"/>
                </a:solidFill>
                <a:effectLst/>
                <a:latin typeface="Berlin Sans FB Demi" panose="020E0802020502020306" pitchFamily="34" charset="0"/>
              </a:rPr>
              <a:t>nového brankáře </a:t>
            </a:r>
            <a:endParaRPr lang="cs-CZ" sz="3600" b="1" cap="none" spc="0" dirty="0">
              <a:ln w="12700" cmpd="sng">
                <a:solidFill>
                  <a:schemeClr val="accent4"/>
                </a:solidFill>
                <a:prstDash val="solid"/>
              </a:ln>
              <a:solidFill>
                <a:srgbClr val="000099"/>
              </a:solidFill>
              <a:effectLst/>
              <a:latin typeface="Berlin Sans FB Demi" panose="020E0802020502020306" pitchFamily="34" charset="0"/>
            </a:endParaRPr>
          </a:p>
        </p:txBody>
      </p:sp>
      <p:sp>
        <p:nvSpPr>
          <p:cNvPr id="5" name="TextovéPole 4"/>
          <p:cNvSpPr txBox="1"/>
          <p:nvPr/>
        </p:nvSpPr>
        <p:spPr>
          <a:xfrm>
            <a:off x="143992" y="1459260"/>
            <a:ext cx="4680520" cy="5339923"/>
          </a:xfrm>
          <a:prstGeom prst="rect">
            <a:avLst/>
          </a:prstGeom>
          <a:blipFill>
            <a:blip r:embed="rId4"/>
            <a:tile tx="0" ty="0" sx="100000" sy="100000" flip="none" algn="tl"/>
          </a:blipFill>
          <a:effectLst>
            <a:glow rad="101600">
              <a:srgbClr val="FFFF66">
                <a:alpha val="40000"/>
              </a:srgbClr>
            </a:glow>
            <a:softEdge rad="241300"/>
          </a:effectLst>
        </p:spPr>
        <p:txBody>
          <a:bodyPr wrap="square" rtlCol="0">
            <a:spAutoFit/>
          </a:bodyPr>
          <a:lstStyle/>
          <a:p>
            <a:r>
              <a:rPr lang="cs-CZ" sz="6600" dirty="0" smtClean="0">
                <a:solidFill>
                  <a:srgbClr val="FF0000"/>
                </a:solidFill>
                <a:latin typeface="Berlin Sans FB Demi" panose="020E0802020502020306" pitchFamily="34" charset="0"/>
                <a:ea typeface="Segoe UI Black" panose="020B0A02040204020203" pitchFamily="34" charset="0"/>
              </a:rPr>
              <a:t>Václav </a:t>
            </a:r>
          </a:p>
          <a:p>
            <a:r>
              <a:rPr lang="cs-CZ" sz="6600" dirty="0" smtClean="0">
                <a:solidFill>
                  <a:srgbClr val="FF0000"/>
                </a:solidFill>
                <a:latin typeface="Berlin Sans FB Demi" panose="020E0802020502020306" pitchFamily="34" charset="0"/>
                <a:ea typeface="Segoe UI Black" panose="020B0A02040204020203" pitchFamily="34" charset="0"/>
              </a:rPr>
              <a:t>Sailer</a:t>
            </a:r>
          </a:p>
          <a:p>
            <a:pPr algn="just"/>
            <a:r>
              <a:rPr lang="cs-CZ" sz="1900" dirty="0" smtClean="0">
                <a:latin typeface="Arial" panose="020B0604020202020204" pitchFamily="34" charset="0"/>
                <a:ea typeface="Segoe UI Black" panose="020B0A02040204020203" pitchFamily="34" charset="0"/>
                <a:cs typeface="Arial" panose="020B0604020202020204" pitchFamily="34" charset="0"/>
              </a:rPr>
              <a:t>mnozí z Vás už možná zaznamenali, že v minulém zápase na Meteoru se v naší brance objevila nová tvář. Den před tímto utkáním jsme na post mezi 3 tyčemi získali posilu, zkušeného brankáře ze Sportovního klubu Roudnice </a:t>
            </a:r>
            <a:r>
              <a:rPr lang="cs-CZ" sz="1900" dirty="0" err="1" smtClean="0">
                <a:latin typeface="Arial" panose="020B0604020202020204" pitchFamily="34" charset="0"/>
                <a:ea typeface="Segoe UI Black" panose="020B0A02040204020203" pitchFamily="34" charset="0"/>
                <a:cs typeface="Arial" panose="020B0604020202020204" pitchFamily="34" charset="0"/>
              </a:rPr>
              <a:t>n.L.</a:t>
            </a:r>
            <a:r>
              <a:rPr lang="cs-CZ" sz="1900" dirty="0" smtClean="0">
                <a:latin typeface="Arial" panose="020B0604020202020204" pitchFamily="34" charset="0"/>
                <a:ea typeface="Segoe UI Black" panose="020B0A02040204020203" pitchFamily="34" charset="0"/>
                <a:cs typeface="Arial" panose="020B0604020202020204" pitchFamily="34" charset="0"/>
              </a:rPr>
              <a:t> , který své kvality prokázal již na Meteoru, kde nás v několika případech uchránil ještě od vyšší porážky. Vaška u nás vítáme a přejeme mu, aby se mu u nás líbilo.    </a:t>
            </a:r>
            <a:endParaRPr lang="cs-CZ" sz="1900" dirty="0" smtClean="0">
              <a:latin typeface="Arial" panose="020B0604020202020204" pitchFamily="34" charset="0"/>
              <a:ea typeface="Segoe UI Black" panose="020B0A02040204020203" pitchFamily="34" charset="0"/>
              <a:cs typeface="Arial" panose="020B0604020202020204" pitchFamily="34" charset="0"/>
            </a:endParaRPr>
          </a:p>
        </p:txBody>
      </p:sp>
      <p:pic>
        <p:nvPicPr>
          <p:cNvPr id="10" name="Obrázek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68328" y="1819300"/>
            <a:ext cx="1080120" cy="1509964"/>
          </a:xfrm>
          <a:prstGeom prst="rect">
            <a:avLst/>
          </a:prstGeom>
        </p:spPr>
      </p:pic>
    </p:spTree>
    <p:extLst>
      <p:ext uri="{BB962C8B-B14F-4D97-AF65-F5344CB8AC3E}">
        <p14:creationId xmlns:p14="http://schemas.microsoft.com/office/powerpoint/2010/main" val="33548741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ovéPole 9"/>
          <p:cNvSpPr txBox="1"/>
          <p:nvPr/>
        </p:nvSpPr>
        <p:spPr>
          <a:xfrm>
            <a:off x="1944192" y="7004456"/>
            <a:ext cx="432048"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38</a:t>
            </a:r>
          </a:p>
        </p:txBody>
      </p:sp>
      <p:sp>
        <p:nvSpPr>
          <p:cNvPr id="12" name="TextovéPole 11"/>
          <p:cNvSpPr txBox="1"/>
          <p:nvPr/>
        </p:nvSpPr>
        <p:spPr>
          <a:xfrm>
            <a:off x="7731618" y="7004456"/>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3</a:t>
            </a:r>
          </a:p>
        </p:txBody>
      </p:sp>
      <p:sp>
        <p:nvSpPr>
          <p:cNvPr id="11" name="TextovéPole 10"/>
          <p:cNvSpPr txBox="1"/>
          <p:nvPr/>
        </p:nvSpPr>
        <p:spPr>
          <a:xfrm>
            <a:off x="5472584" y="68451"/>
            <a:ext cx="4594415" cy="6632585"/>
          </a:xfrm>
          <a:prstGeom prst="rect">
            <a:avLst/>
          </a:prstGeom>
          <a:noFill/>
          <a:ln w="57150">
            <a:solidFill>
              <a:schemeClr val="accent2">
                <a:lumMod val="75000"/>
              </a:schemeClr>
            </a:solidFill>
            <a:prstDash val="dash"/>
          </a:ln>
          <a:effectLst>
            <a:innerShdw blurRad="114300">
              <a:prstClr val="black"/>
            </a:innerShdw>
          </a:effectLst>
        </p:spPr>
        <p:txBody>
          <a:bodyPr wrap="square" anchor="t" anchorCtr="0">
            <a:spAutoFit/>
            <a:scene3d>
              <a:camera prst="orthographicFront">
                <a:rot lat="0" lon="0" rev="0"/>
              </a:camera>
              <a:lightRig rig="threePt" dir="t"/>
            </a:scene3d>
            <a:sp3d extrusionH="50800">
              <a:bevelT w="25400" h="95250" prst="softRound"/>
              <a:bevelB w="19050" h="57150" prst="relaxedInset"/>
              <a:contourClr>
                <a:srgbClr val="FFFF00"/>
              </a:contourClr>
            </a:sp3d>
          </a:bodyPr>
          <a:lstStyle/>
          <a:p>
            <a:pPr algn="ctr" eaLnBrk="0" hangingPunct="0">
              <a:defRPr/>
            </a:pPr>
            <a:r>
              <a:rPr lang="cs-CZ" sz="3200" i="1" u="sng" dirty="0">
                <a:ln w="28575" cap="flat">
                  <a:noFill/>
                  <a:prstDash val="solid"/>
                  <a:round/>
                </a:ln>
                <a:solidFill>
                  <a:schemeClr val="accent6">
                    <a:lumMod val="50000"/>
                  </a:schemeClr>
                </a:solidFill>
                <a:effectLst>
                  <a:outerShdw blurRad="50800" dist="38100" dir="10800000" algn="r" rotWithShape="0">
                    <a:srgbClr val="FFC000">
                      <a:alpha val="40000"/>
                    </a:srgbClr>
                  </a:outerShdw>
                </a:effectLst>
                <a:latin typeface="Bahnschrift SemiBold Condensed" panose="020B0502040204020203" pitchFamily="34" charset="0"/>
                <a:ea typeface="Yu Gothic UI Semibold" panose="020B0700000000000000" pitchFamily="34" charset="-128"/>
                <a:cs typeface="Miriam" panose="020B0502050101010101" pitchFamily="34" charset="-79"/>
              </a:rPr>
              <a:t>Vážení sportovní přátelé</a:t>
            </a:r>
          </a:p>
          <a:p>
            <a:pPr algn="just" eaLnBrk="0" hangingPunct="0">
              <a:defRPr/>
            </a:pPr>
            <a:r>
              <a:rPr lang="cs-CZ" sz="1300" i="1" dirty="0">
                <a:latin typeface="Arial" pitchFamily="34" charset="0"/>
                <a:cs typeface="Arial" pitchFamily="34" charset="0"/>
              </a:rPr>
              <a:t>     do třetice všeho dobrého. Co tím myslíme? Že ve třetím domácím zápase v tomto ročníku se nám podaří konečně vyhrát. Dnes k nám přijel soupeř, který v loňském ročníku vyhrál s velkým náskokem Ústecký přebor a po roce se vrátil do divizní soutěže. Připomeňme si vzájemné zápasy, které jsme spolu svedli právě v loňském ročníku. Doma na podzim 2018 jsme remizovali 2:2, když vyrovnávací branka padla nedlouho před koncem. Na jaře jsme v Lounech sehráli zcela vyrovnanou partii, dokonce jsme v určitých momentech byli i lepším týmem, ale pak stačily 2 chyby a domácí nám uštědřili 2 rány, které nakonec rozhodly. To už je ale minulost a před námi je dnešní klání. Naše mužstvo na tom není zrovna nejlépe. Ještě nezískalo ani bod a po třetině podzimní části soutěže z toho nemůže být nic lepšího než 16. místo. V normální hrací době nezvítězil ani náš soupeř, ale dokázal 2x remizovat a vždy brát ještě bod navíc po úspěšných penaltách.  Má teda 4 body a před námi je na dohled. Pokud se nám podaří konečně naplno bodovat, tak je šance se přiblížit na bod. Čeká nás ale těžký úkol, který ale věříme, že kdyby se  podařilo splnit, tak mužstvo nastartuje do dalších zápasů a v tabulce se podaří stoupat.  K tomu můžete pomoci i Vy diváci hlasitým povzbuzováním </a:t>
            </a:r>
          </a:p>
          <a:p>
            <a:pPr algn="just" eaLnBrk="0" hangingPunct="0">
              <a:defRPr/>
            </a:pPr>
            <a:endParaRPr lang="cs-CZ" sz="1300" i="1" dirty="0">
              <a:latin typeface="Arial" pitchFamily="34" charset="0"/>
              <a:cs typeface="Arial" pitchFamily="34" charset="0"/>
            </a:endParaRPr>
          </a:p>
          <a:p>
            <a:pPr algn="just" eaLnBrk="0" hangingPunct="0">
              <a:defRPr/>
            </a:pPr>
            <a:r>
              <a:rPr lang="cs-CZ" sz="1300" i="1" dirty="0">
                <a:latin typeface="Arial" pitchFamily="34" charset="0"/>
                <a:cs typeface="Arial" pitchFamily="34" charset="0"/>
              </a:rPr>
              <a:t>                           </a:t>
            </a:r>
            <a:r>
              <a:rPr lang="cs-CZ" sz="3200" i="1" dirty="0">
                <a:latin typeface="Algerian" panose="04020705040A02060702" pitchFamily="82" charset="0"/>
                <a:cs typeface="Arial" pitchFamily="34" charset="0"/>
              </a:rPr>
              <a:t>Štětí do toho</a:t>
            </a:r>
          </a:p>
          <a:p>
            <a:pPr algn="just" eaLnBrk="0" hangingPunct="0">
              <a:defRPr/>
            </a:pPr>
            <a:endParaRPr lang="cs-CZ" sz="1400" i="1" dirty="0">
              <a:latin typeface="Algerian" panose="04020705040A02060702" pitchFamily="82" charset="0"/>
              <a:cs typeface="Arial" pitchFamily="34" charset="0"/>
            </a:endParaRPr>
          </a:p>
          <a:p>
            <a:pPr algn="just" eaLnBrk="0" hangingPunct="0">
              <a:defRPr/>
            </a:pPr>
            <a:endParaRPr lang="cs-CZ" sz="1300" i="1" dirty="0">
              <a:latin typeface="Arial" pitchFamily="34" charset="0"/>
              <a:cs typeface="Arial" pitchFamily="34" charset="0"/>
            </a:endParaRPr>
          </a:p>
        </p:txBody>
      </p:sp>
      <p:sp>
        <p:nvSpPr>
          <p:cNvPr id="2" name="Vodorovný svitek 1"/>
          <p:cNvSpPr/>
          <p:nvPr/>
        </p:nvSpPr>
        <p:spPr bwMode="auto">
          <a:xfrm>
            <a:off x="143992" y="120358"/>
            <a:ext cx="4680520" cy="1770950"/>
          </a:xfrm>
          <a:prstGeom prst="horizontalScroll">
            <a:avLst/>
          </a:prstGeom>
          <a:pattFill prst="lgCheck">
            <a:fgClr>
              <a:srgbClr val="FFFF66"/>
            </a:fgClr>
            <a:bgClr>
              <a:schemeClr val="bg1"/>
            </a:bgClr>
          </a:pattFill>
          <a:ln w="38100">
            <a:solidFill>
              <a:schemeClr val="accent1"/>
            </a:solidFill>
            <a:prstDash val="sysDash"/>
            <a:miter lim="800000"/>
            <a:headEnd/>
            <a:tailEnd/>
          </a:ln>
          <a:effectLst/>
        </p:spPr>
        <p:txBody>
          <a:bodyPr vert="horz" wrap="square" lIns="0" tIns="0" rIns="38088" bIns="39675"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cs-CZ" sz="2800" b="1" i="0" u="none" strike="noStrike" cap="none" normalizeH="0" baseline="0" dirty="0">
                <a:ln>
                  <a:noFill/>
                </a:ln>
                <a:solidFill>
                  <a:srgbClr val="FF0000"/>
                </a:solidFill>
                <a:effectLst/>
                <a:latin typeface="Arial Black" panose="020B0A04020102020204" pitchFamily="34" charset="0"/>
                <a:cs typeface="Arial" pitchFamily="34" charset="0"/>
              </a:rPr>
              <a:t>Dva venkovní zápasy mužstva dospělých hned po sobě</a:t>
            </a:r>
          </a:p>
        </p:txBody>
      </p:sp>
      <p:sp>
        <p:nvSpPr>
          <p:cNvPr id="3" name="TextovéPole 2"/>
          <p:cNvSpPr txBox="1"/>
          <p:nvPr/>
        </p:nvSpPr>
        <p:spPr>
          <a:xfrm>
            <a:off x="143992" y="4483596"/>
            <a:ext cx="4752528" cy="2400657"/>
          </a:xfrm>
          <a:prstGeom prst="rect">
            <a:avLst/>
          </a:prstGeom>
          <a:blipFill dpi="0" rotWithShape="1">
            <a:blip r:embed="rId2">
              <a:alphaModFix amt="86000"/>
            </a:blip>
            <a:srcRect/>
            <a:stretch>
              <a:fillRect/>
            </a:stretch>
          </a:blipFill>
          <a:ln w="60325">
            <a:solidFill>
              <a:srgbClr val="FF3399"/>
            </a:solidFill>
            <a:prstDash val="sysDot"/>
          </a:ln>
          <a:effectLst>
            <a:softEdge rad="0"/>
          </a:effectLst>
        </p:spPr>
        <p:txBody>
          <a:bodyPr wrap="square" rtlCol="0">
            <a:spAutoFit/>
          </a:bodyPr>
          <a:lstStyle/>
          <a:p>
            <a:pPr algn="ctr"/>
            <a:r>
              <a:rPr lang="cs-CZ" sz="3000" dirty="0">
                <a:ln>
                  <a:solidFill>
                    <a:srgbClr val="FFFF66"/>
                  </a:solidFill>
                </a:ln>
                <a:solidFill>
                  <a:srgbClr val="06BA5C"/>
                </a:solidFill>
                <a:latin typeface="Eras Bold ITC" panose="020B0907030504020204" pitchFamily="34" charset="0"/>
              </a:rPr>
              <a:t>FC Chomutov</a:t>
            </a:r>
          </a:p>
          <a:p>
            <a:pPr algn="ctr"/>
            <a:r>
              <a:rPr lang="cs-CZ" sz="3000" dirty="0">
                <a:ln>
                  <a:solidFill>
                    <a:srgbClr val="FFFF66"/>
                  </a:solidFill>
                </a:ln>
                <a:solidFill>
                  <a:srgbClr val="06BA5C"/>
                </a:solidFill>
                <a:latin typeface="Eras Bold ITC" panose="020B0907030504020204" pitchFamily="34" charset="0"/>
              </a:rPr>
              <a:t>SK Štětí</a:t>
            </a:r>
          </a:p>
          <a:p>
            <a:pPr algn="ctr"/>
            <a:r>
              <a:rPr lang="cs-CZ" sz="3000" dirty="0">
                <a:ln>
                  <a:solidFill>
                    <a:srgbClr val="FFFF66"/>
                  </a:solidFill>
                </a:ln>
                <a:solidFill>
                  <a:srgbClr val="06BA5C"/>
                </a:solidFill>
                <a:latin typeface="Eras Bold ITC" panose="020B0907030504020204" pitchFamily="34" charset="0"/>
              </a:rPr>
              <a:t>sobota 28.9.2 2019</a:t>
            </a:r>
          </a:p>
          <a:p>
            <a:pPr algn="ctr"/>
            <a:r>
              <a:rPr lang="cs-CZ" sz="3000" dirty="0">
                <a:ln>
                  <a:solidFill>
                    <a:srgbClr val="FFFF66"/>
                  </a:solidFill>
                </a:ln>
                <a:solidFill>
                  <a:srgbClr val="06BA5C"/>
                </a:solidFill>
                <a:latin typeface="Eras Bold ITC" panose="020B0907030504020204" pitchFamily="34" charset="0"/>
              </a:rPr>
              <a:t>10:15  hod</a:t>
            </a:r>
          </a:p>
          <a:p>
            <a:pPr algn="ctr"/>
            <a:r>
              <a:rPr lang="cs-CZ" sz="3000" dirty="0">
                <a:ln>
                  <a:solidFill>
                    <a:srgbClr val="FFFF66"/>
                  </a:solidFill>
                </a:ln>
                <a:solidFill>
                  <a:srgbClr val="06BA5C"/>
                </a:solidFill>
                <a:latin typeface="Eras Bold ITC" panose="020B0907030504020204" pitchFamily="34" charset="0"/>
              </a:rPr>
              <a:t>Autobus 7:30 hod</a:t>
            </a:r>
          </a:p>
        </p:txBody>
      </p:sp>
      <p:sp>
        <p:nvSpPr>
          <p:cNvPr id="7" name="TextovéPole 6"/>
          <p:cNvSpPr txBox="1"/>
          <p:nvPr/>
        </p:nvSpPr>
        <p:spPr>
          <a:xfrm>
            <a:off x="143992" y="1963316"/>
            <a:ext cx="4752528" cy="2400657"/>
          </a:xfrm>
          <a:prstGeom prst="rect">
            <a:avLst/>
          </a:prstGeom>
          <a:solidFill>
            <a:srgbClr val="99FF66"/>
          </a:solidFill>
          <a:ln w="47625">
            <a:solidFill>
              <a:srgbClr val="06BA5C"/>
            </a:solidFill>
            <a:prstDash val="dash"/>
          </a:ln>
          <a:effectLst>
            <a:innerShdw blurRad="114300" dist="1193800" dir="6720000">
              <a:srgbClr val="FFCCFF"/>
            </a:innerShdw>
            <a:softEdge rad="0"/>
          </a:effectLst>
        </p:spPr>
        <p:txBody>
          <a:bodyPr wrap="square" rtlCol="0">
            <a:spAutoFit/>
          </a:bodyPr>
          <a:lstStyle/>
          <a:p>
            <a:pPr algn="ctr"/>
            <a:r>
              <a:rPr lang="cs-CZ" sz="3000" dirty="0">
                <a:solidFill>
                  <a:srgbClr val="FF0000"/>
                </a:solidFill>
                <a:latin typeface="Rockwell Extra Bold" panose="02060903040505020403" pitchFamily="18" charset="0"/>
              </a:rPr>
              <a:t>SK Slaný</a:t>
            </a:r>
          </a:p>
          <a:p>
            <a:pPr algn="ctr"/>
            <a:r>
              <a:rPr lang="cs-CZ" sz="3000" dirty="0">
                <a:solidFill>
                  <a:srgbClr val="FF0000"/>
                </a:solidFill>
                <a:latin typeface="Rockwell Extra Bold" panose="02060903040505020403" pitchFamily="18" charset="0"/>
              </a:rPr>
              <a:t>SK Štětí</a:t>
            </a:r>
          </a:p>
          <a:p>
            <a:pPr algn="ctr"/>
            <a:r>
              <a:rPr lang="cs-CZ" sz="3000" dirty="0">
                <a:solidFill>
                  <a:srgbClr val="FF0000"/>
                </a:solidFill>
                <a:latin typeface="Rockwell Extra Bold" panose="02060903040505020403" pitchFamily="18" charset="0"/>
              </a:rPr>
              <a:t>sobota 21.9.2019</a:t>
            </a:r>
          </a:p>
          <a:p>
            <a:pPr algn="ctr"/>
            <a:r>
              <a:rPr lang="cs-CZ" sz="3000" dirty="0">
                <a:solidFill>
                  <a:srgbClr val="0000CC"/>
                </a:solidFill>
                <a:latin typeface="Rockwell Extra Bold" panose="02060903040505020403" pitchFamily="18" charset="0"/>
              </a:rPr>
              <a:t>16:30  hod</a:t>
            </a:r>
          </a:p>
          <a:p>
            <a:pPr algn="ctr"/>
            <a:r>
              <a:rPr lang="cs-CZ" sz="3000" dirty="0">
                <a:solidFill>
                  <a:srgbClr val="0000CC"/>
                </a:solidFill>
                <a:latin typeface="Rockwell Extra Bold" panose="02060903040505020403" pitchFamily="18" charset="0"/>
              </a:rPr>
              <a:t>Autobus 14:15 hod</a:t>
            </a:r>
          </a:p>
        </p:txBody>
      </p:sp>
      <p:pic>
        <p:nvPicPr>
          <p:cNvPr id="4" name="Obrázek 3" descr="&lt;strong&gt;FC&lt;/strong&gt; &lt;strong&gt;Chomutov&lt;/strong&gt; - Wikipedi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008" y="4627612"/>
            <a:ext cx="720080" cy="720080"/>
          </a:xfrm>
          <a:prstGeom prst="rect">
            <a:avLst/>
          </a:prstGeom>
        </p:spPr>
      </p:pic>
    </p:spTree>
    <p:extLst>
      <p:ext uri="{BB962C8B-B14F-4D97-AF65-F5344CB8AC3E}">
        <p14:creationId xmlns:p14="http://schemas.microsoft.com/office/powerpoint/2010/main" val="18548921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p:cNvSpPr txBox="1"/>
          <p:nvPr/>
        </p:nvSpPr>
        <p:spPr>
          <a:xfrm>
            <a:off x="1944192" y="7004456"/>
            <a:ext cx="178917"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4</a:t>
            </a:r>
          </a:p>
        </p:txBody>
      </p:sp>
      <p:sp>
        <p:nvSpPr>
          <p:cNvPr id="10" name="TextovéPole 9"/>
          <p:cNvSpPr txBox="1"/>
          <p:nvPr/>
        </p:nvSpPr>
        <p:spPr>
          <a:xfrm>
            <a:off x="7731618" y="7004456"/>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37</a:t>
            </a:r>
          </a:p>
        </p:txBody>
      </p:sp>
      <p:sp>
        <p:nvSpPr>
          <p:cNvPr id="4" name="TextovéPole 3">
            <a:extLst>
              <a:ext uri="{FF2B5EF4-FFF2-40B4-BE49-F238E27FC236}">
                <a16:creationId xmlns:a16="http://schemas.microsoft.com/office/drawing/2014/main" id="{857CFDF1-2B21-45FA-877D-E567F776016C}"/>
              </a:ext>
            </a:extLst>
          </p:cNvPr>
          <p:cNvSpPr txBox="1"/>
          <p:nvPr/>
        </p:nvSpPr>
        <p:spPr>
          <a:xfrm>
            <a:off x="9144992" y="343019"/>
            <a:ext cx="45719" cy="400110"/>
          </a:xfrm>
          <a:prstGeom prst="rect">
            <a:avLst/>
          </a:prstGeom>
          <a:solidFill>
            <a:srgbClr val="99FFCC"/>
          </a:solidFill>
          <a:effectLst>
            <a:glow rad="101600">
              <a:srgbClr val="FFFF66">
                <a:alpha val="40000"/>
              </a:srgbClr>
            </a:glow>
            <a:softEdge rad="241300"/>
          </a:effectLst>
        </p:spPr>
        <p:txBody>
          <a:bodyPr wrap="square" rtlCol="0">
            <a:spAutoFit/>
          </a:bodyPr>
          <a:lstStyle/>
          <a:p>
            <a:pPr algn="ctr"/>
            <a:endParaRPr lang="cs-CZ" sz="2000" dirty="0">
              <a:latin typeface="Arial Black" panose="020B0A04020102020204" pitchFamily="34" charset="0"/>
            </a:endParaRPr>
          </a:p>
        </p:txBody>
      </p:sp>
      <p:graphicFrame>
        <p:nvGraphicFramePr>
          <p:cNvPr id="8" name="Tabulka 7">
            <a:extLst>
              <a:ext uri="{FF2B5EF4-FFF2-40B4-BE49-F238E27FC236}">
                <a16:creationId xmlns:a16="http://schemas.microsoft.com/office/drawing/2014/main" id="{31EE89E6-ED91-4F7E-AECF-7CEDB7162A9E}"/>
              </a:ext>
            </a:extLst>
          </p:cNvPr>
          <p:cNvGraphicFramePr>
            <a:graphicFrameLocks noGrp="1"/>
          </p:cNvGraphicFramePr>
          <p:nvPr>
            <p:extLst>
              <p:ext uri="{D42A27DB-BD31-4B8C-83A1-F6EECF244321}">
                <p14:modId xmlns:p14="http://schemas.microsoft.com/office/powerpoint/2010/main" val="2564006726"/>
              </p:ext>
            </p:extLst>
          </p:nvPr>
        </p:nvGraphicFramePr>
        <p:xfrm>
          <a:off x="143992" y="1243236"/>
          <a:ext cx="4680521" cy="5694652"/>
        </p:xfrm>
        <a:graphic>
          <a:graphicData uri="http://schemas.openxmlformats.org/drawingml/2006/table">
            <a:tbl>
              <a:tblPr/>
              <a:tblGrid>
                <a:gridCol w="441436">
                  <a:extLst>
                    <a:ext uri="{9D8B030D-6E8A-4147-A177-3AD203B41FA5}">
                      <a16:colId xmlns:a16="http://schemas.microsoft.com/office/drawing/2014/main" val="2725493576"/>
                    </a:ext>
                  </a:extLst>
                </a:gridCol>
                <a:gridCol w="638684">
                  <a:extLst>
                    <a:ext uri="{9D8B030D-6E8A-4147-A177-3AD203B41FA5}">
                      <a16:colId xmlns:a16="http://schemas.microsoft.com/office/drawing/2014/main" val="3204371765"/>
                    </a:ext>
                  </a:extLst>
                </a:gridCol>
                <a:gridCol w="818704">
                  <a:extLst>
                    <a:ext uri="{9D8B030D-6E8A-4147-A177-3AD203B41FA5}">
                      <a16:colId xmlns:a16="http://schemas.microsoft.com/office/drawing/2014/main" val="1839909615"/>
                    </a:ext>
                  </a:extLst>
                </a:gridCol>
                <a:gridCol w="405432">
                  <a:extLst>
                    <a:ext uri="{9D8B030D-6E8A-4147-A177-3AD203B41FA5}">
                      <a16:colId xmlns:a16="http://schemas.microsoft.com/office/drawing/2014/main" val="2836179792"/>
                    </a:ext>
                  </a:extLst>
                </a:gridCol>
                <a:gridCol w="1490146">
                  <a:extLst>
                    <a:ext uri="{9D8B030D-6E8A-4147-A177-3AD203B41FA5}">
                      <a16:colId xmlns:a16="http://schemas.microsoft.com/office/drawing/2014/main" val="2467830228"/>
                    </a:ext>
                  </a:extLst>
                </a:gridCol>
                <a:gridCol w="886119">
                  <a:extLst>
                    <a:ext uri="{9D8B030D-6E8A-4147-A177-3AD203B41FA5}">
                      <a16:colId xmlns:a16="http://schemas.microsoft.com/office/drawing/2014/main" val="2767496587"/>
                    </a:ext>
                  </a:extLst>
                </a:gridCol>
              </a:tblGrid>
              <a:tr h="184527">
                <a:tc>
                  <a:txBody>
                    <a:bodyPr/>
                    <a:lstStyle/>
                    <a:p>
                      <a:pPr algn="ctr" fontAlgn="ctr"/>
                      <a:r>
                        <a:rPr lang="cs-CZ" sz="1100" b="1" i="0" u="none" strike="noStrike" dirty="0">
                          <a:solidFill>
                            <a:srgbClr val="CC0000"/>
                          </a:solidFill>
                          <a:effectLst/>
                          <a:latin typeface="Berlin Sans FB Demi" panose="020E0802020502020306" pitchFamily="34" charset="0"/>
                        </a:rPr>
                        <a:t>Týden</a:t>
                      </a:r>
                    </a:p>
                  </a:txBody>
                  <a:tcPr marL="7554" marR="7554" marT="755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F59D"/>
                    </a:solidFill>
                  </a:tcPr>
                </a:tc>
                <a:tc>
                  <a:txBody>
                    <a:bodyPr/>
                    <a:lstStyle/>
                    <a:p>
                      <a:pPr algn="ctr" fontAlgn="ctr"/>
                      <a:r>
                        <a:rPr lang="cs-CZ" sz="1100" b="1" i="0" u="none" strike="noStrike" dirty="0">
                          <a:solidFill>
                            <a:srgbClr val="CC0000"/>
                          </a:solidFill>
                          <a:effectLst/>
                          <a:latin typeface="Berlin Sans FB Demi" panose="020E0802020502020306" pitchFamily="34" charset="0"/>
                        </a:rPr>
                        <a:t>Den</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F59D"/>
                    </a:solidFill>
                  </a:tcPr>
                </a:tc>
                <a:tc>
                  <a:txBody>
                    <a:bodyPr/>
                    <a:lstStyle/>
                    <a:p>
                      <a:pPr algn="ctr" fontAlgn="ctr"/>
                      <a:r>
                        <a:rPr lang="cs-CZ" sz="1100" b="1" i="0" u="none" strike="noStrike" dirty="0">
                          <a:solidFill>
                            <a:srgbClr val="CC0000"/>
                          </a:solidFill>
                          <a:effectLst/>
                          <a:latin typeface="Berlin Sans FB Demi" panose="020E0802020502020306" pitchFamily="34" charset="0"/>
                        </a:rPr>
                        <a:t>Datum</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F59D"/>
                    </a:solidFill>
                  </a:tcPr>
                </a:tc>
                <a:tc>
                  <a:txBody>
                    <a:bodyPr/>
                    <a:lstStyle/>
                    <a:p>
                      <a:pPr algn="ctr" fontAlgn="ctr"/>
                      <a:r>
                        <a:rPr lang="cs-CZ" sz="1100" b="1" i="0" u="none" strike="noStrike" dirty="0">
                          <a:solidFill>
                            <a:srgbClr val="CC0000"/>
                          </a:solidFill>
                          <a:effectLst/>
                          <a:latin typeface="Berlin Sans FB Demi" panose="020E0802020502020306" pitchFamily="34" charset="0"/>
                        </a:rPr>
                        <a:t>Čas</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F59D"/>
                    </a:solidFill>
                  </a:tcPr>
                </a:tc>
                <a:tc>
                  <a:txBody>
                    <a:bodyPr/>
                    <a:lstStyle/>
                    <a:p>
                      <a:pPr algn="ctr" fontAlgn="ctr"/>
                      <a:r>
                        <a:rPr lang="cs-CZ" sz="1100" b="1" i="0" u="none" strike="noStrike" dirty="0">
                          <a:solidFill>
                            <a:srgbClr val="CC0000"/>
                          </a:solidFill>
                          <a:effectLst/>
                          <a:latin typeface="Berlin Sans FB Demi" panose="020E0802020502020306" pitchFamily="34" charset="0"/>
                        </a:rPr>
                        <a:t>Soupeř</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F59D"/>
                    </a:solidFill>
                  </a:tcPr>
                </a:tc>
                <a:tc>
                  <a:txBody>
                    <a:bodyPr/>
                    <a:lstStyle/>
                    <a:p>
                      <a:pPr algn="ctr" fontAlgn="ctr"/>
                      <a:r>
                        <a:rPr lang="cs-CZ" sz="1100" b="1" i="0" u="none" strike="noStrike" dirty="0">
                          <a:solidFill>
                            <a:srgbClr val="CC0000"/>
                          </a:solidFill>
                          <a:effectLst/>
                          <a:latin typeface="Berlin Sans FB Demi" panose="020E0802020502020306" pitchFamily="34" charset="0"/>
                        </a:rPr>
                        <a:t>Kategorie</a:t>
                      </a:r>
                    </a:p>
                  </a:txBody>
                  <a:tcPr marL="7554" marR="7554" marT="755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F59D"/>
                    </a:solidFill>
                  </a:tcPr>
                </a:tc>
                <a:extLst>
                  <a:ext uri="{0D108BD9-81ED-4DB2-BD59-A6C34878D82A}">
                    <a16:rowId xmlns:a16="http://schemas.microsoft.com/office/drawing/2014/main" val="4245655253"/>
                  </a:ext>
                </a:extLst>
              </a:tr>
              <a:tr h="328994">
                <a:tc rowSpan="3">
                  <a:txBody>
                    <a:bodyPr/>
                    <a:lstStyle/>
                    <a:p>
                      <a:pPr algn="ctr" fontAlgn="ctr"/>
                      <a:r>
                        <a:rPr lang="cs-CZ" sz="1000" b="1" i="0" u="none" strike="noStrike">
                          <a:solidFill>
                            <a:srgbClr val="000000"/>
                          </a:solidFill>
                          <a:effectLst/>
                          <a:latin typeface="Arial" panose="020B0604020202020204" pitchFamily="34" charset="0"/>
                        </a:rPr>
                        <a:t>37</a:t>
                      </a:r>
                    </a:p>
                  </a:txBody>
                  <a:tcPr marL="7554" marR="7554" marT="755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dirty="0">
                          <a:solidFill>
                            <a:srgbClr val="000000"/>
                          </a:solidFill>
                          <a:effectLst/>
                          <a:latin typeface="Arial" panose="020B0604020202020204" pitchFamily="34" charset="0"/>
                        </a:rPr>
                        <a:t>sobota</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dirty="0">
                          <a:solidFill>
                            <a:srgbClr val="000000"/>
                          </a:solidFill>
                          <a:effectLst/>
                          <a:latin typeface="Arial" panose="020B0604020202020204" pitchFamily="34" charset="0"/>
                        </a:rPr>
                        <a:t>14.09.2019</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dirty="0">
                          <a:solidFill>
                            <a:srgbClr val="000000"/>
                          </a:solidFill>
                          <a:effectLst/>
                          <a:latin typeface="Arial" panose="020B0604020202020204" pitchFamily="34" charset="0"/>
                        </a:rPr>
                        <a:t>10:15</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1000" b="1" i="0" u="none" strike="noStrike" dirty="0">
                          <a:solidFill>
                            <a:srgbClr val="000000"/>
                          </a:solidFill>
                          <a:effectLst/>
                          <a:latin typeface="Arial" panose="020B0604020202020204" pitchFamily="34" charset="0"/>
                        </a:rPr>
                        <a:t>Fotbalový klub SEKO Louny, </a:t>
                      </a:r>
                      <a:r>
                        <a:rPr lang="cs-CZ" sz="1000" b="1" i="0" u="none" strike="noStrike" dirty="0" err="1">
                          <a:solidFill>
                            <a:srgbClr val="000000"/>
                          </a:solidFill>
                          <a:effectLst/>
                          <a:latin typeface="Arial" panose="020B0604020202020204" pitchFamily="34" charset="0"/>
                        </a:rPr>
                        <a:t>z.s</a:t>
                      </a:r>
                      <a:r>
                        <a:rPr lang="cs-CZ" sz="1000" b="1" i="0" u="none" strike="noStrike" dirty="0">
                          <a:solidFill>
                            <a:srgbClr val="000000"/>
                          </a:solidFill>
                          <a:effectLst/>
                          <a:latin typeface="Arial" panose="020B0604020202020204" pitchFamily="34" charset="0"/>
                        </a:rPr>
                        <a:t>.</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a:solidFill>
                            <a:srgbClr val="000000"/>
                          </a:solidFill>
                          <a:effectLst/>
                          <a:latin typeface="Arial" panose="020B0604020202020204" pitchFamily="34" charset="0"/>
                        </a:rPr>
                        <a:t>Dospělí - Divize B</a:t>
                      </a:r>
                    </a:p>
                  </a:txBody>
                  <a:tcPr marL="7554" marR="7554" marT="755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4217412559"/>
                  </a:ext>
                </a:extLst>
              </a:tr>
              <a:tr h="466780">
                <a:tc vMerge="1">
                  <a:txBody>
                    <a:bodyPr/>
                    <a:lstStyle/>
                    <a:p>
                      <a:endParaRPr lang="cs-CZ"/>
                    </a:p>
                  </a:txBody>
                  <a:tcPr/>
                </a:tc>
                <a:tc>
                  <a:txBody>
                    <a:bodyPr/>
                    <a:lstStyle/>
                    <a:p>
                      <a:pPr algn="ctr" fontAlgn="ctr"/>
                      <a:r>
                        <a:rPr lang="cs-CZ" sz="900" b="1" i="0" u="none" strike="noStrike" dirty="0">
                          <a:solidFill>
                            <a:srgbClr val="000000"/>
                          </a:solidFill>
                          <a:effectLst/>
                          <a:latin typeface="Arial" panose="020B0604020202020204" pitchFamily="34" charset="0"/>
                        </a:rPr>
                        <a:t>neděle</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a:solidFill>
                            <a:srgbClr val="000000"/>
                          </a:solidFill>
                          <a:effectLst/>
                          <a:latin typeface="Arial" panose="020B0604020202020204" pitchFamily="34" charset="0"/>
                        </a:rPr>
                        <a:t>15.09.2019</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a:solidFill>
                            <a:srgbClr val="000000"/>
                          </a:solidFill>
                          <a:effectLst/>
                          <a:latin typeface="Arial" panose="020B0604020202020204" pitchFamily="34" charset="0"/>
                        </a:rPr>
                        <a:t>9:00</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ES" sz="1000" b="1" i="0" u="none" strike="noStrike" dirty="0">
                          <a:solidFill>
                            <a:srgbClr val="000000"/>
                          </a:solidFill>
                          <a:effectLst/>
                          <a:latin typeface="Arial" panose="020B0604020202020204" pitchFamily="34" charset="0"/>
                        </a:rPr>
                        <a:t>SK Sahara </a:t>
                      </a:r>
                      <a:r>
                        <a:rPr lang="es-ES" sz="1000" b="1" i="0" u="none" strike="noStrike" dirty="0" err="1">
                          <a:solidFill>
                            <a:srgbClr val="000000"/>
                          </a:solidFill>
                          <a:effectLst/>
                          <a:latin typeface="Arial" panose="020B0604020202020204" pitchFamily="34" charset="0"/>
                        </a:rPr>
                        <a:t>Vědomice</a:t>
                      </a:r>
                      <a:endParaRPr lang="es-ES" sz="1000" b="1" i="0" u="none" strike="noStrike" dirty="0">
                        <a:solidFill>
                          <a:srgbClr val="000000"/>
                        </a:solidFill>
                        <a:effectLst/>
                        <a:latin typeface="Arial" panose="020B0604020202020204" pitchFamily="34" charset="0"/>
                      </a:endParaRP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a:solidFill>
                            <a:srgbClr val="000000"/>
                          </a:solidFill>
                          <a:effectLst/>
                          <a:latin typeface="Arial" panose="020B0604020202020204" pitchFamily="34" charset="0"/>
                        </a:rPr>
                        <a:t>Starší přípravka-Okresní soutěž</a:t>
                      </a:r>
                    </a:p>
                  </a:txBody>
                  <a:tcPr marL="7554" marR="7554" marT="755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671003550"/>
                  </a:ext>
                </a:extLst>
              </a:tr>
              <a:tr h="351514">
                <a:tc vMerge="1">
                  <a:txBody>
                    <a:bodyPr/>
                    <a:lstStyle/>
                    <a:p>
                      <a:endParaRPr lang="cs-CZ"/>
                    </a:p>
                  </a:txBody>
                  <a:tcPr/>
                </a:tc>
                <a:tc>
                  <a:txBody>
                    <a:bodyPr/>
                    <a:lstStyle/>
                    <a:p>
                      <a:pPr algn="ctr" fontAlgn="ctr"/>
                      <a:r>
                        <a:rPr lang="cs-CZ" sz="900" b="1" i="0" u="none" strike="noStrike">
                          <a:solidFill>
                            <a:srgbClr val="000000"/>
                          </a:solidFill>
                          <a:effectLst/>
                          <a:latin typeface="Arial" panose="020B0604020202020204" pitchFamily="34" charset="0"/>
                        </a:rPr>
                        <a:t>neděle</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dirty="0">
                          <a:solidFill>
                            <a:srgbClr val="000000"/>
                          </a:solidFill>
                          <a:effectLst/>
                          <a:latin typeface="Arial" panose="020B0604020202020204" pitchFamily="34" charset="0"/>
                        </a:rPr>
                        <a:t>15.09.2019</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a:solidFill>
                            <a:srgbClr val="000000"/>
                          </a:solidFill>
                          <a:effectLst/>
                          <a:latin typeface="Arial" panose="020B0604020202020204" pitchFamily="34" charset="0"/>
                        </a:rPr>
                        <a:t>10:30</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1000" b="1" i="0" u="none" strike="noStrike">
                          <a:solidFill>
                            <a:srgbClr val="000000"/>
                          </a:solidFill>
                          <a:effectLst/>
                          <a:latin typeface="Arial" panose="020B0604020202020204" pitchFamily="34" charset="0"/>
                        </a:rPr>
                        <a:t>TJ Vaňov/TJ Libouchec</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a:solidFill>
                            <a:srgbClr val="000000"/>
                          </a:solidFill>
                          <a:effectLst/>
                          <a:latin typeface="Arial" panose="020B0604020202020204" pitchFamily="34" charset="0"/>
                        </a:rPr>
                        <a:t>Dorost-Krajský přebor</a:t>
                      </a:r>
                    </a:p>
                  </a:txBody>
                  <a:tcPr marL="7554" marR="7554" marT="755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532418232"/>
                  </a:ext>
                </a:extLst>
              </a:tr>
              <a:tr h="351514">
                <a:tc rowSpan="4">
                  <a:txBody>
                    <a:bodyPr/>
                    <a:lstStyle/>
                    <a:p>
                      <a:pPr algn="ctr" fontAlgn="ctr"/>
                      <a:r>
                        <a:rPr lang="cs-CZ" sz="1000" b="1" i="0" u="none" strike="noStrike">
                          <a:solidFill>
                            <a:srgbClr val="000000"/>
                          </a:solidFill>
                          <a:effectLst/>
                          <a:latin typeface="Arial" panose="020B0604020202020204" pitchFamily="34" charset="0"/>
                        </a:rPr>
                        <a:t>38</a:t>
                      </a:r>
                    </a:p>
                  </a:txBody>
                  <a:tcPr marL="7554" marR="7554" marT="755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900" b="1" i="0" u="none" strike="noStrike">
                          <a:solidFill>
                            <a:srgbClr val="000000"/>
                          </a:solidFill>
                          <a:effectLst/>
                          <a:latin typeface="Arial" panose="020B0604020202020204" pitchFamily="34" charset="0"/>
                        </a:rPr>
                        <a:t>středa</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900" b="1" i="0" u="none" strike="noStrike">
                          <a:solidFill>
                            <a:srgbClr val="000000"/>
                          </a:solidFill>
                          <a:effectLst/>
                          <a:latin typeface="Arial" panose="020B0604020202020204" pitchFamily="34" charset="0"/>
                        </a:rPr>
                        <a:t>18.09.2019</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900" b="1" i="0" u="none" strike="noStrike">
                          <a:solidFill>
                            <a:srgbClr val="000000"/>
                          </a:solidFill>
                          <a:effectLst/>
                          <a:latin typeface="Arial" panose="020B0604020202020204" pitchFamily="34" charset="0"/>
                        </a:rPr>
                        <a:t>16:30</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000" b="1" i="0" u="none" strike="noStrike">
                          <a:solidFill>
                            <a:srgbClr val="000000"/>
                          </a:solidFill>
                          <a:effectLst/>
                          <a:latin typeface="Arial" panose="020B0604020202020204" pitchFamily="34" charset="0"/>
                        </a:rPr>
                        <a:t>SK Liběšice</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900" b="1" i="0" u="none" strike="noStrike">
                          <a:solidFill>
                            <a:srgbClr val="000000"/>
                          </a:solidFill>
                          <a:effectLst/>
                          <a:latin typeface="Arial" panose="020B0604020202020204" pitchFamily="34" charset="0"/>
                        </a:rPr>
                        <a:t>Starší žáci-Okresní přebor</a:t>
                      </a:r>
                    </a:p>
                  </a:txBody>
                  <a:tcPr marL="7554" marR="7554" marT="755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289248399"/>
                  </a:ext>
                </a:extLst>
              </a:tr>
              <a:tr h="466780">
                <a:tc vMerge="1">
                  <a:txBody>
                    <a:bodyPr/>
                    <a:lstStyle/>
                    <a:p>
                      <a:endParaRPr lang="cs-CZ"/>
                    </a:p>
                  </a:txBody>
                  <a:tcPr/>
                </a:tc>
                <a:tc>
                  <a:txBody>
                    <a:bodyPr/>
                    <a:lstStyle/>
                    <a:p>
                      <a:pPr algn="ctr" fontAlgn="ctr"/>
                      <a:r>
                        <a:rPr lang="cs-CZ" sz="900" b="1" i="0" u="none" strike="noStrike">
                          <a:solidFill>
                            <a:srgbClr val="000000"/>
                          </a:solidFill>
                          <a:effectLst/>
                          <a:latin typeface="Arial" panose="020B0604020202020204" pitchFamily="34" charset="0"/>
                        </a:rPr>
                        <a:t>sobota</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900" b="1" i="0" u="none" strike="noStrike" dirty="0">
                          <a:solidFill>
                            <a:srgbClr val="000000"/>
                          </a:solidFill>
                          <a:effectLst/>
                          <a:latin typeface="Arial" panose="020B0604020202020204" pitchFamily="34" charset="0"/>
                        </a:rPr>
                        <a:t>21.09.2019</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900" b="1" i="0" u="none" strike="noStrike">
                          <a:solidFill>
                            <a:srgbClr val="000000"/>
                          </a:solidFill>
                          <a:effectLst/>
                          <a:latin typeface="Arial" panose="020B0604020202020204" pitchFamily="34" charset="0"/>
                        </a:rPr>
                        <a:t>10:00</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000" b="1" i="0" u="none" strike="noStrike" dirty="0">
                          <a:solidFill>
                            <a:srgbClr val="000000"/>
                          </a:solidFill>
                          <a:effectLst/>
                          <a:latin typeface="Arial" panose="020B0604020202020204" pitchFamily="34" charset="0"/>
                        </a:rPr>
                        <a:t>SK BEZDĚKOV  / Dobříň </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900" b="1" i="0" u="none" strike="noStrike">
                          <a:solidFill>
                            <a:srgbClr val="000000"/>
                          </a:solidFill>
                          <a:effectLst/>
                          <a:latin typeface="Arial" panose="020B0604020202020204" pitchFamily="34" charset="0"/>
                        </a:rPr>
                        <a:t>Mladší přípravka-Okresní soutěž</a:t>
                      </a:r>
                    </a:p>
                  </a:txBody>
                  <a:tcPr marL="7554" marR="7554" marT="755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642929864"/>
                  </a:ext>
                </a:extLst>
              </a:tr>
              <a:tr h="259631">
                <a:tc vMerge="1">
                  <a:txBody>
                    <a:bodyPr/>
                    <a:lstStyle/>
                    <a:p>
                      <a:endParaRPr lang="cs-CZ"/>
                    </a:p>
                  </a:txBody>
                  <a:tcPr/>
                </a:tc>
                <a:tc>
                  <a:txBody>
                    <a:bodyPr/>
                    <a:lstStyle/>
                    <a:p>
                      <a:pPr algn="ctr" fontAlgn="ctr"/>
                      <a:r>
                        <a:rPr lang="cs-CZ" sz="900" b="1" i="0" u="none" strike="noStrike">
                          <a:solidFill>
                            <a:srgbClr val="000000"/>
                          </a:solidFill>
                          <a:effectLst/>
                          <a:latin typeface="Arial" panose="020B0604020202020204" pitchFamily="34" charset="0"/>
                        </a:rPr>
                        <a:t>neděle</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900" b="1" i="0" u="none" strike="noStrike" dirty="0">
                          <a:solidFill>
                            <a:srgbClr val="000000"/>
                          </a:solidFill>
                          <a:effectLst/>
                          <a:latin typeface="Arial" panose="020B0604020202020204" pitchFamily="34" charset="0"/>
                        </a:rPr>
                        <a:t>22.09.2019</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900" b="1" i="0" u="none" strike="noStrike">
                          <a:solidFill>
                            <a:srgbClr val="000000"/>
                          </a:solidFill>
                          <a:effectLst/>
                          <a:latin typeface="Arial" panose="020B0604020202020204" pitchFamily="34" charset="0"/>
                        </a:rPr>
                        <a:t>16:30</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000" b="1" i="0" u="none" strike="noStrike">
                          <a:solidFill>
                            <a:srgbClr val="000000"/>
                          </a:solidFill>
                          <a:effectLst/>
                          <a:latin typeface="Arial" panose="020B0604020202020204" pitchFamily="34" charset="0"/>
                        </a:rPr>
                        <a:t>TJ Sokol Mšené Lázně</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900" b="1" i="0" u="none" strike="noStrike">
                          <a:solidFill>
                            <a:srgbClr val="000000"/>
                          </a:solidFill>
                          <a:effectLst/>
                          <a:latin typeface="Arial" panose="020B0604020202020204" pitchFamily="34" charset="0"/>
                        </a:rPr>
                        <a:t>Dospělí B</a:t>
                      </a:r>
                    </a:p>
                  </a:txBody>
                  <a:tcPr marL="7554" marR="7554" marT="755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162335932"/>
                  </a:ext>
                </a:extLst>
              </a:tr>
              <a:tr h="351514">
                <a:tc vMerge="1">
                  <a:txBody>
                    <a:bodyPr/>
                    <a:lstStyle/>
                    <a:p>
                      <a:endParaRPr lang="cs-CZ"/>
                    </a:p>
                  </a:txBody>
                  <a:tcPr/>
                </a:tc>
                <a:tc>
                  <a:txBody>
                    <a:bodyPr/>
                    <a:lstStyle/>
                    <a:p>
                      <a:pPr algn="ctr" fontAlgn="ctr"/>
                      <a:r>
                        <a:rPr lang="cs-CZ" sz="900" b="1" i="0" u="none" strike="noStrike">
                          <a:solidFill>
                            <a:srgbClr val="000000"/>
                          </a:solidFill>
                          <a:effectLst/>
                          <a:latin typeface="Arial" panose="020B0604020202020204" pitchFamily="34" charset="0"/>
                        </a:rPr>
                        <a:t>neděle</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900" b="1" i="0" u="none" strike="noStrike" dirty="0">
                          <a:solidFill>
                            <a:srgbClr val="000000"/>
                          </a:solidFill>
                          <a:effectLst/>
                          <a:latin typeface="Arial" panose="020B0604020202020204" pitchFamily="34" charset="0"/>
                        </a:rPr>
                        <a:t>22.09.2019</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900" b="1" i="0" u="none" strike="noStrike">
                          <a:solidFill>
                            <a:srgbClr val="000000"/>
                          </a:solidFill>
                          <a:effectLst/>
                          <a:latin typeface="Arial" panose="020B0604020202020204" pitchFamily="34" charset="0"/>
                        </a:rPr>
                        <a:t>10:00</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000" b="1" i="0" u="none" strike="noStrike">
                          <a:solidFill>
                            <a:srgbClr val="000000"/>
                          </a:solidFill>
                          <a:effectLst/>
                          <a:latin typeface="Arial" panose="020B0604020202020204" pitchFamily="34" charset="0"/>
                        </a:rPr>
                        <a:t>Sulejovice/Vchynice SD</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900" b="1" i="0" u="none" strike="noStrike">
                          <a:solidFill>
                            <a:srgbClr val="000000"/>
                          </a:solidFill>
                          <a:effectLst/>
                          <a:latin typeface="Arial" panose="020B0604020202020204" pitchFamily="34" charset="0"/>
                        </a:rPr>
                        <a:t>Starší žáci-Okresní přebor</a:t>
                      </a:r>
                    </a:p>
                  </a:txBody>
                  <a:tcPr marL="7554" marR="7554" marT="755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1378844577"/>
                  </a:ext>
                </a:extLst>
              </a:tr>
              <a:tr h="351514">
                <a:tc rowSpan="6">
                  <a:txBody>
                    <a:bodyPr/>
                    <a:lstStyle/>
                    <a:p>
                      <a:pPr algn="ctr" fontAlgn="ctr"/>
                      <a:r>
                        <a:rPr lang="cs-CZ" sz="1000" b="1" i="0" u="none" strike="noStrike">
                          <a:solidFill>
                            <a:srgbClr val="000000"/>
                          </a:solidFill>
                          <a:effectLst/>
                          <a:latin typeface="Arial" panose="020B0604020202020204" pitchFamily="34" charset="0"/>
                        </a:rPr>
                        <a:t>39</a:t>
                      </a:r>
                    </a:p>
                  </a:txBody>
                  <a:tcPr marL="7554" marR="7554" marT="755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a:solidFill>
                            <a:srgbClr val="000000"/>
                          </a:solidFill>
                          <a:effectLst/>
                          <a:latin typeface="Arial" panose="020B0604020202020204" pitchFamily="34" charset="0"/>
                        </a:rPr>
                        <a:t>čtvrtek</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a:solidFill>
                            <a:srgbClr val="000000"/>
                          </a:solidFill>
                          <a:effectLst/>
                          <a:latin typeface="Arial" panose="020B0604020202020204" pitchFamily="34" charset="0"/>
                        </a:rPr>
                        <a:t>26.09.2019</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dirty="0">
                          <a:solidFill>
                            <a:srgbClr val="000000"/>
                          </a:solidFill>
                          <a:effectLst/>
                          <a:latin typeface="Arial" panose="020B0604020202020204" pitchFamily="34" charset="0"/>
                        </a:rPr>
                        <a:t>16:00</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1000" b="1" i="0" u="none" strike="noStrike" dirty="0">
                          <a:solidFill>
                            <a:srgbClr val="000000"/>
                          </a:solidFill>
                          <a:effectLst/>
                          <a:latin typeface="Arial" panose="020B0604020202020204" pitchFamily="34" charset="0"/>
                        </a:rPr>
                        <a:t>SK BEZDĚKOV  /Dušníky</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a:solidFill>
                            <a:srgbClr val="000000"/>
                          </a:solidFill>
                          <a:effectLst/>
                          <a:latin typeface="Arial" panose="020B0604020202020204" pitchFamily="34" charset="0"/>
                        </a:rPr>
                        <a:t>Minipřípravka-Okresní přebor</a:t>
                      </a:r>
                    </a:p>
                  </a:txBody>
                  <a:tcPr marL="7554" marR="7554" marT="755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4071904968"/>
                  </a:ext>
                </a:extLst>
              </a:tr>
              <a:tr h="351514">
                <a:tc vMerge="1">
                  <a:txBody>
                    <a:bodyPr/>
                    <a:lstStyle/>
                    <a:p>
                      <a:endParaRPr lang="cs-CZ"/>
                    </a:p>
                  </a:txBody>
                  <a:tcPr/>
                </a:tc>
                <a:tc>
                  <a:txBody>
                    <a:bodyPr/>
                    <a:lstStyle/>
                    <a:p>
                      <a:pPr algn="ctr" fontAlgn="ctr"/>
                      <a:r>
                        <a:rPr lang="cs-CZ" sz="900" b="1" i="0" u="none" strike="noStrike">
                          <a:solidFill>
                            <a:srgbClr val="000000"/>
                          </a:solidFill>
                          <a:effectLst/>
                          <a:latin typeface="Arial" panose="020B0604020202020204" pitchFamily="34" charset="0"/>
                        </a:rPr>
                        <a:t>pátek</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a:solidFill>
                            <a:srgbClr val="000000"/>
                          </a:solidFill>
                          <a:effectLst/>
                          <a:latin typeface="Arial" panose="020B0604020202020204" pitchFamily="34" charset="0"/>
                        </a:rPr>
                        <a:t>27.09.2019</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dirty="0">
                          <a:solidFill>
                            <a:srgbClr val="000000"/>
                          </a:solidFill>
                          <a:effectLst/>
                          <a:latin typeface="Arial" panose="020B0604020202020204" pitchFamily="34" charset="0"/>
                        </a:rPr>
                        <a:t>17:00</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1000" b="1" i="0" u="none" strike="noStrike">
                          <a:solidFill>
                            <a:srgbClr val="000000"/>
                          </a:solidFill>
                          <a:effectLst/>
                          <a:latin typeface="Arial" panose="020B0604020202020204" pitchFamily="34" charset="0"/>
                        </a:rPr>
                        <a:t>ASK Lovosice</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a:solidFill>
                            <a:srgbClr val="000000"/>
                          </a:solidFill>
                          <a:effectLst/>
                          <a:latin typeface="Arial" panose="020B0604020202020204" pitchFamily="34" charset="0"/>
                        </a:rPr>
                        <a:t>Stará garda-Okresní přebor</a:t>
                      </a:r>
                    </a:p>
                  </a:txBody>
                  <a:tcPr marL="7554" marR="7554" marT="755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702283829"/>
                  </a:ext>
                </a:extLst>
              </a:tr>
              <a:tr h="351514">
                <a:tc vMerge="1">
                  <a:txBody>
                    <a:bodyPr/>
                    <a:lstStyle/>
                    <a:p>
                      <a:endParaRPr lang="cs-CZ"/>
                    </a:p>
                  </a:txBody>
                  <a:tcPr/>
                </a:tc>
                <a:tc>
                  <a:txBody>
                    <a:bodyPr/>
                    <a:lstStyle/>
                    <a:p>
                      <a:pPr algn="ctr" fontAlgn="ctr"/>
                      <a:r>
                        <a:rPr lang="cs-CZ" sz="900" b="1" i="0" u="none" strike="noStrike">
                          <a:solidFill>
                            <a:srgbClr val="000000"/>
                          </a:solidFill>
                          <a:effectLst/>
                          <a:latin typeface="Arial" panose="020B0604020202020204" pitchFamily="34" charset="0"/>
                        </a:rPr>
                        <a:t>sobota</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a:solidFill>
                            <a:srgbClr val="000000"/>
                          </a:solidFill>
                          <a:effectLst/>
                          <a:latin typeface="Arial" panose="020B0604020202020204" pitchFamily="34" charset="0"/>
                        </a:rPr>
                        <a:t>28.09.2019</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dirty="0">
                          <a:solidFill>
                            <a:srgbClr val="000000"/>
                          </a:solidFill>
                          <a:effectLst/>
                          <a:latin typeface="Arial" panose="020B0604020202020204" pitchFamily="34" charset="0"/>
                        </a:rPr>
                        <a:t>10:00</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1000" b="1" i="0" u="none" strike="noStrike">
                          <a:solidFill>
                            <a:srgbClr val="000000"/>
                          </a:solidFill>
                          <a:effectLst/>
                          <a:latin typeface="Arial" panose="020B0604020202020204" pitchFamily="34" charset="0"/>
                        </a:rPr>
                        <a:t>ASK Lovosice</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a:solidFill>
                            <a:srgbClr val="000000"/>
                          </a:solidFill>
                          <a:effectLst/>
                          <a:latin typeface="Arial" panose="020B0604020202020204" pitchFamily="34" charset="0"/>
                        </a:rPr>
                        <a:t>Dorost-Krajský přebor</a:t>
                      </a:r>
                    </a:p>
                  </a:txBody>
                  <a:tcPr marL="7554" marR="7554" marT="755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9747167"/>
                  </a:ext>
                </a:extLst>
              </a:tr>
              <a:tr h="466780">
                <a:tc vMerge="1">
                  <a:txBody>
                    <a:bodyPr/>
                    <a:lstStyle/>
                    <a:p>
                      <a:endParaRPr lang="cs-CZ"/>
                    </a:p>
                  </a:txBody>
                  <a:tcPr/>
                </a:tc>
                <a:tc>
                  <a:txBody>
                    <a:bodyPr/>
                    <a:lstStyle/>
                    <a:p>
                      <a:pPr algn="ctr" fontAlgn="ctr"/>
                      <a:r>
                        <a:rPr lang="cs-CZ" sz="900" b="1" i="0" u="none" strike="noStrike">
                          <a:solidFill>
                            <a:srgbClr val="000000"/>
                          </a:solidFill>
                          <a:effectLst/>
                          <a:latin typeface="Arial" panose="020B0604020202020204" pitchFamily="34" charset="0"/>
                        </a:rPr>
                        <a:t>neděle</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a:solidFill>
                            <a:srgbClr val="000000"/>
                          </a:solidFill>
                          <a:effectLst/>
                          <a:latin typeface="Arial" panose="020B0604020202020204" pitchFamily="34" charset="0"/>
                        </a:rPr>
                        <a:t>29.09.2019</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dirty="0">
                          <a:solidFill>
                            <a:srgbClr val="000000"/>
                          </a:solidFill>
                          <a:effectLst/>
                          <a:latin typeface="Arial" panose="020B0604020202020204" pitchFamily="34" charset="0"/>
                        </a:rPr>
                        <a:t>9:00</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pl-PL" sz="1000" b="1" i="0" u="none" strike="noStrike" dirty="0">
                          <a:solidFill>
                            <a:srgbClr val="000000"/>
                          </a:solidFill>
                          <a:effectLst/>
                          <a:latin typeface="Arial" panose="020B0604020202020204" pitchFamily="34" charset="0"/>
                        </a:rPr>
                        <a:t>TJ Dynamo </a:t>
                      </a:r>
                      <a:r>
                        <a:rPr lang="pl-PL" sz="1000" b="1" i="0" u="none" strike="noStrike" dirty="0" err="1">
                          <a:solidFill>
                            <a:srgbClr val="000000"/>
                          </a:solidFill>
                          <a:effectLst/>
                          <a:latin typeface="Arial" panose="020B0604020202020204" pitchFamily="34" charset="0"/>
                        </a:rPr>
                        <a:t>Podlusky</a:t>
                      </a:r>
                      <a:r>
                        <a:rPr lang="pl-PL" sz="1000" b="1" i="0" u="none" strike="noStrike" dirty="0">
                          <a:solidFill>
                            <a:srgbClr val="000000"/>
                          </a:solidFill>
                          <a:effectLst/>
                          <a:latin typeface="Arial" panose="020B0604020202020204" pitchFamily="34" charset="0"/>
                        </a:rPr>
                        <a:t> </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a:solidFill>
                            <a:srgbClr val="000000"/>
                          </a:solidFill>
                          <a:effectLst/>
                          <a:latin typeface="Arial" panose="020B0604020202020204" pitchFamily="34" charset="0"/>
                        </a:rPr>
                        <a:t>Starší přípravka-Okresní soutěž</a:t>
                      </a:r>
                    </a:p>
                  </a:txBody>
                  <a:tcPr marL="7554" marR="7554" marT="755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4215000343"/>
                  </a:ext>
                </a:extLst>
              </a:tr>
              <a:tr h="351514">
                <a:tc vMerge="1">
                  <a:txBody>
                    <a:bodyPr/>
                    <a:lstStyle/>
                    <a:p>
                      <a:endParaRPr lang="cs-CZ"/>
                    </a:p>
                  </a:txBody>
                  <a:tcPr/>
                </a:tc>
                <a:tc>
                  <a:txBody>
                    <a:bodyPr/>
                    <a:lstStyle/>
                    <a:p>
                      <a:pPr algn="ctr" fontAlgn="ctr"/>
                      <a:r>
                        <a:rPr lang="cs-CZ" sz="900" b="1" i="0" u="none" strike="noStrike">
                          <a:solidFill>
                            <a:srgbClr val="000000"/>
                          </a:solidFill>
                          <a:effectLst/>
                          <a:latin typeface="Arial" panose="020B0604020202020204" pitchFamily="34" charset="0"/>
                        </a:rPr>
                        <a:t>neděle</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a:solidFill>
                            <a:srgbClr val="000000"/>
                          </a:solidFill>
                          <a:effectLst/>
                          <a:latin typeface="Arial" panose="020B0604020202020204" pitchFamily="34" charset="0"/>
                        </a:rPr>
                        <a:t>29.09.2019</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dirty="0">
                          <a:solidFill>
                            <a:srgbClr val="000000"/>
                          </a:solidFill>
                          <a:effectLst/>
                          <a:latin typeface="Arial" panose="020B0604020202020204" pitchFamily="34" charset="0"/>
                        </a:rPr>
                        <a:t>10:30</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1000" b="1" i="0" u="none" strike="noStrike" dirty="0">
                          <a:solidFill>
                            <a:srgbClr val="000000"/>
                          </a:solidFill>
                          <a:effectLst/>
                          <a:latin typeface="Arial" panose="020B0604020202020204" pitchFamily="34" charset="0"/>
                        </a:rPr>
                        <a:t>TJ Sokol </a:t>
                      </a:r>
                      <a:r>
                        <a:rPr lang="cs-CZ" sz="1000" b="1" i="0" u="none" strike="noStrike" dirty="0" err="1">
                          <a:solidFill>
                            <a:srgbClr val="000000"/>
                          </a:solidFill>
                          <a:effectLst/>
                          <a:latin typeface="Arial" panose="020B0604020202020204" pitchFamily="34" charset="0"/>
                        </a:rPr>
                        <a:t>Straškov</a:t>
                      </a:r>
                      <a:r>
                        <a:rPr lang="cs-CZ" sz="1000" b="1" i="0" u="none" strike="noStrike" dirty="0">
                          <a:solidFill>
                            <a:srgbClr val="000000"/>
                          </a:solidFill>
                          <a:effectLst/>
                          <a:latin typeface="Arial" panose="020B0604020202020204" pitchFamily="34" charset="0"/>
                        </a:rPr>
                        <a:t> Vodochody</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a:solidFill>
                            <a:srgbClr val="000000"/>
                          </a:solidFill>
                          <a:effectLst/>
                          <a:latin typeface="Arial" panose="020B0604020202020204" pitchFamily="34" charset="0"/>
                        </a:rPr>
                        <a:t>Starší žáci-Okresní přebor</a:t>
                      </a:r>
                    </a:p>
                  </a:txBody>
                  <a:tcPr marL="7554" marR="7554" marT="755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892987133"/>
                  </a:ext>
                </a:extLst>
              </a:tr>
              <a:tr h="296891">
                <a:tc vMerge="1">
                  <a:txBody>
                    <a:bodyPr/>
                    <a:lstStyle/>
                    <a:p>
                      <a:endParaRPr lang="cs-CZ"/>
                    </a:p>
                  </a:txBody>
                  <a:tcPr/>
                </a:tc>
                <a:tc>
                  <a:txBody>
                    <a:bodyPr/>
                    <a:lstStyle/>
                    <a:p>
                      <a:pPr algn="ctr" fontAlgn="ctr"/>
                      <a:r>
                        <a:rPr lang="cs-CZ" sz="900" b="1" i="0" u="none" strike="noStrike">
                          <a:solidFill>
                            <a:srgbClr val="000000"/>
                          </a:solidFill>
                          <a:effectLst/>
                          <a:latin typeface="Arial" panose="020B0604020202020204" pitchFamily="34" charset="0"/>
                        </a:rPr>
                        <a:t>neděle</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a:solidFill>
                            <a:srgbClr val="000000"/>
                          </a:solidFill>
                          <a:effectLst/>
                          <a:latin typeface="Arial" panose="020B0604020202020204" pitchFamily="34" charset="0"/>
                        </a:rPr>
                        <a:t>29.09.2019</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a:solidFill>
                            <a:srgbClr val="000000"/>
                          </a:solidFill>
                          <a:effectLst/>
                          <a:latin typeface="Arial" panose="020B0604020202020204" pitchFamily="34" charset="0"/>
                        </a:rPr>
                        <a:t>16:00</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1000" b="1" i="0" u="none" strike="noStrike" dirty="0">
                          <a:solidFill>
                            <a:srgbClr val="000000"/>
                          </a:solidFill>
                          <a:effectLst/>
                          <a:latin typeface="Arial" panose="020B0604020202020204" pitchFamily="34" charset="0"/>
                        </a:rPr>
                        <a:t>TJ </a:t>
                      </a:r>
                      <a:r>
                        <a:rPr lang="cs-CZ" sz="1000" b="1" i="0" u="none" strike="noStrike" dirty="0" err="1">
                          <a:solidFill>
                            <a:srgbClr val="000000"/>
                          </a:solidFill>
                          <a:effectLst/>
                          <a:latin typeface="Arial" panose="020B0604020202020204" pitchFamily="34" charset="0"/>
                        </a:rPr>
                        <a:t>Podřipan</a:t>
                      </a:r>
                      <a:r>
                        <a:rPr lang="cs-CZ" sz="1000" b="1" i="0" u="none" strike="noStrike" dirty="0">
                          <a:solidFill>
                            <a:srgbClr val="000000"/>
                          </a:solidFill>
                          <a:effectLst/>
                          <a:latin typeface="Arial" panose="020B0604020202020204" pitchFamily="34" charset="0"/>
                        </a:rPr>
                        <a:t> Rovné „B“</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a:solidFill>
                            <a:srgbClr val="000000"/>
                          </a:solidFill>
                          <a:effectLst/>
                          <a:latin typeface="Arial" panose="020B0604020202020204" pitchFamily="34" charset="0"/>
                        </a:rPr>
                        <a:t>Dospělí B-III. Třída A</a:t>
                      </a:r>
                    </a:p>
                  </a:txBody>
                  <a:tcPr marL="7554" marR="7554" marT="755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466882169"/>
                  </a:ext>
                </a:extLst>
              </a:tr>
              <a:tr h="296891">
                <a:tc rowSpan="2">
                  <a:txBody>
                    <a:bodyPr/>
                    <a:lstStyle/>
                    <a:p>
                      <a:pPr algn="ctr" fontAlgn="ctr"/>
                      <a:r>
                        <a:rPr lang="cs-CZ" sz="1000" b="1" i="0" u="none" strike="noStrike">
                          <a:solidFill>
                            <a:srgbClr val="000000"/>
                          </a:solidFill>
                          <a:effectLst/>
                          <a:latin typeface="Arial" panose="020B0604020202020204" pitchFamily="34" charset="0"/>
                        </a:rPr>
                        <a:t>40</a:t>
                      </a:r>
                    </a:p>
                  </a:txBody>
                  <a:tcPr marL="7554" marR="7554" marT="755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900" b="1" i="0" u="none" strike="noStrike">
                          <a:solidFill>
                            <a:srgbClr val="000000"/>
                          </a:solidFill>
                          <a:effectLst/>
                          <a:latin typeface="Arial" panose="020B0604020202020204" pitchFamily="34" charset="0"/>
                        </a:rPr>
                        <a:t>sobota</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900" b="1" i="0" u="none" strike="noStrike">
                          <a:solidFill>
                            <a:srgbClr val="000000"/>
                          </a:solidFill>
                          <a:effectLst/>
                          <a:latin typeface="Arial" panose="020B0604020202020204" pitchFamily="34" charset="0"/>
                        </a:rPr>
                        <a:t>05.10.2019</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900" b="1" i="0" u="none" strike="noStrike">
                          <a:solidFill>
                            <a:srgbClr val="000000"/>
                          </a:solidFill>
                          <a:effectLst/>
                          <a:latin typeface="Arial" panose="020B0604020202020204" pitchFamily="34" charset="0"/>
                        </a:rPr>
                        <a:t>10:15</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000" b="1" i="0" u="none" strike="noStrike" dirty="0">
                          <a:solidFill>
                            <a:srgbClr val="000000"/>
                          </a:solidFill>
                          <a:effectLst/>
                          <a:latin typeface="Arial" panose="020B0604020202020204" pitchFamily="34" charset="0"/>
                        </a:rPr>
                        <a:t>FK Olympie Březová, </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900" b="1" i="0" u="none" strike="noStrike">
                          <a:solidFill>
                            <a:srgbClr val="000000"/>
                          </a:solidFill>
                          <a:effectLst/>
                          <a:latin typeface="Arial" panose="020B0604020202020204" pitchFamily="34" charset="0"/>
                        </a:rPr>
                        <a:t>Dospělí - Divize B</a:t>
                      </a:r>
                    </a:p>
                  </a:txBody>
                  <a:tcPr marL="7554" marR="7554" marT="755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1074306070"/>
                  </a:ext>
                </a:extLst>
              </a:tr>
              <a:tr h="466780">
                <a:tc vMerge="1">
                  <a:txBody>
                    <a:bodyPr/>
                    <a:lstStyle/>
                    <a:p>
                      <a:endParaRPr lang="cs-CZ"/>
                    </a:p>
                  </a:txBody>
                  <a:tcPr/>
                </a:tc>
                <a:tc>
                  <a:txBody>
                    <a:bodyPr/>
                    <a:lstStyle/>
                    <a:p>
                      <a:pPr algn="ctr" fontAlgn="ctr"/>
                      <a:r>
                        <a:rPr lang="cs-CZ" sz="900" b="1" i="0" u="none" strike="noStrike" dirty="0">
                          <a:solidFill>
                            <a:srgbClr val="000000"/>
                          </a:solidFill>
                          <a:effectLst/>
                          <a:latin typeface="Arial" panose="020B0604020202020204" pitchFamily="34" charset="0"/>
                        </a:rPr>
                        <a:t>neděle</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900" b="1" i="0" u="none" strike="noStrike">
                          <a:solidFill>
                            <a:srgbClr val="000000"/>
                          </a:solidFill>
                          <a:effectLst/>
                          <a:latin typeface="Arial" panose="020B0604020202020204" pitchFamily="34" charset="0"/>
                        </a:rPr>
                        <a:t>06.10.2019</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900" b="1" i="0" u="none" strike="noStrike" dirty="0">
                          <a:solidFill>
                            <a:srgbClr val="000000"/>
                          </a:solidFill>
                          <a:effectLst/>
                          <a:latin typeface="Arial" panose="020B0604020202020204" pitchFamily="34" charset="0"/>
                        </a:rPr>
                        <a:t>10:00</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000" b="1" i="0" u="none" strike="noStrike" dirty="0">
                          <a:solidFill>
                            <a:srgbClr val="000000"/>
                          </a:solidFill>
                          <a:effectLst/>
                          <a:latin typeface="Arial" panose="020B0604020202020204" pitchFamily="34" charset="0"/>
                        </a:rPr>
                        <a:t>FK BECHLÍN </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900" b="1" i="0" u="none" strike="noStrike" dirty="0">
                          <a:solidFill>
                            <a:srgbClr val="000000"/>
                          </a:solidFill>
                          <a:effectLst/>
                          <a:latin typeface="Arial" panose="020B0604020202020204" pitchFamily="34" charset="0"/>
                        </a:rPr>
                        <a:t>Starší přípravka-Okresní soutěž</a:t>
                      </a:r>
                    </a:p>
                  </a:txBody>
                  <a:tcPr marL="7554" marR="7554" marT="755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1222853566"/>
                  </a:ext>
                </a:extLst>
              </a:tr>
            </a:tbl>
          </a:graphicData>
        </a:graphic>
      </p:graphicFrame>
      <p:graphicFrame>
        <p:nvGraphicFramePr>
          <p:cNvPr id="12" name="Tabulka 11">
            <a:extLst>
              <a:ext uri="{FF2B5EF4-FFF2-40B4-BE49-F238E27FC236}">
                <a16:creationId xmlns:a16="http://schemas.microsoft.com/office/drawing/2014/main" id="{31EE89E6-ED91-4F7E-AECF-7CEDB7162A9E}"/>
              </a:ext>
            </a:extLst>
          </p:cNvPr>
          <p:cNvGraphicFramePr>
            <a:graphicFrameLocks noGrp="1"/>
          </p:cNvGraphicFramePr>
          <p:nvPr>
            <p:extLst>
              <p:ext uri="{D42A27DB-BD31-4B8C-83A1-F6EECF244321}">
                <p14:modId xmlns:p14="http://schemas.microsoft.com/office/powerpoint/2010/main" val="2564006726"/>
              </p:ext>
            </p:extLst>
          </p:nvPr>
        </p:nvGraphicFramePr>
        <p:xfrm>
          <a:off x="143992" y="1243236"/>
          <a:ext cx="4680521" cy="5694652"/>
        </p:xfrm>
        <a:graphic>
          <a:graphicData uri="http://schemas.openxmlformats.org/drawingml/2006/table">
            <a:tbl>
              <a:tblPr/>
              <a:tblGrid>
                <a:gridCol w="441436">
                  <a:extLst>
                    <a:ext uri="{9D8B030D-6E8A-4147-A177-3AD203B41FA5}">
                      <a16:colId xmlns:a16="http://schemas.microsoft.com/office/drawing/2014/main" val="2725493576"/>
                    </a:ext>
                  </a:extLst>
                </a:gridCol>
                <a:gridCol w="638684">
                  <a:extLst>
                    <a:ext uri="{9D8B030D-6E8A-4147-A177-3AD203B41FA5}">
                      <a16:colId xmlns:a16="http://schemas.microsoft.com/office/drawing/2014/main" val="3204371765"/>
                    </a:ext>
                  </a:extLst>
                </a:gridCol>
                <a:gridCol w="818704">
                  <a:extLst>
                    <a:ext uri="{9D8B030D-6E8A-4147-A177-3AD203B41FA5}">
                      <a16:colId xmlns:a16="http://schemas.microsoft.com/office/drawing/2014/main" val="1839909615"/>
                    </a:ext>
                  </a:extLst>
                </a:gridCol>
                <a:gridCol w="405432">
                  <a:extLst>
                    <a:ext uri="{9D8B030D-6E8A-4147-A177-3AD203B41FA5}">
                      <a16:colId xmlns:a16="http://schemas.microsoft.com/office/drawing/2014/main" val="2836179792"/>
                    </a:ext>
                  </a:extLst>
                </a:gridCol>
                <a:gridCol w="1490146">
                  <a:extLst>
                    <a:ext uri="{9D8B030D-6E8A-4147-A177-3AD203B41FA5}">
                      <a16:colId xmlns:a16="http://schemas.microsoft.com/office/drawing/2014/main" val="2467830228"/>
                    </a:ext>
                  </a:extLst>
                </a:gridCol>
                <a:gridCol w="886119">
                  <a:extLst>
                    <a:ext uri="{9D8B030D-6E8A-4147-A177-3AD203B41FA5}">
                      <a16:colId xmlns:a16="http://schemas.microsoft.com/office/drawing/2014/main" val="2767496587"/>
                    </a:ext>
                  </a:extLst>
                </a:gridCol>
              </a:tblGrid>
              <a:tr h="184527">
                <a:tc>
                  <a:txBody>
                    <a:bodyPr/>
                    <a:lstStyle/>
                    <a:p>
                      <a:pPr algn="ctr" fontAlgn="ctr"/>
                      <a:r>
                        <a:rPr lang="cs-CZ" sz="1100" b="1" i="0" u="none" strike="noStrike" dirty="0">
                          <a:solidFill>
                            <a:srgbClr val="CC0000"/>
                          </a:solidFill>
                          <a:effectLst/>
                          <a:latin typeface="Berlin Sans FB Demi" panose="020E0802020502020306" pitchFamily="34" charset="0"/>
                        </a:rPr>
                        <a:t>Týden</a:t>
                      </a:r>
                    </a:p>
                  </a:txBody>
                  <a:tcPr marL="7554" marR="7554" marT="755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F59D"/>
                    </a:solidFill>
                  </a:tcPr>
                </a:tc>
                <a:tc>
                  <a:txBody>
                    <a:bodyPr/>
                    <a:lstStyle/>
                    <a:p>
                      <a:pPr algn="ctr" fontAlgn="ctr"/>
                      <a:r>
                        <a:rPr lang="cs-CZ" sz="1100" b="1" i="0" u="none" strike="noStrike" dirty="0">
                          <a:solidFill>
                            <a:srgbClr val="CC0000"/>
                          </a:solidFill>
                          <a:effectLst/>
                          <a:latin typeface="Berlin Sans FB Demi" panose="020E0802020502020306" pitchFamily="34" charset="0"/>
                        </a:rPr>
                        <a:t>Den</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F59D"/>
                    </a:solidFill>
                  </a:tcPr>
                </a:tc>
                <a:tc>
                  <a:txBody>
                    <a:bodyPr/>
                    <a:lstStyle/>
                    <a:p>
                      <a:pPr algn="ctr" fontAlgn="ctr"/>
                      <a:r>
                        <a:rPr lang="cs-CZ" sz="1100" b="1" i="0" u="none" strike="noStrike" dirty="0">
                          <a:solidFill>
                            <a:srgbClr val="CC0000"/>
                          </a:solidFill>
                          <a:effectLst/>
                          <a:latin typeface="Berlin Sans FB Demi" panose="020E0802020502020306" pitchFamily="34" charset="0"/>
                        </a:rPr>
                        <a:t>Datum</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F59D"/>
                    </a:solidFill>
                  </a:tcPr>
                </a:tc>
                <a:tc>
                  <a:txBody>
                    <a:bodyPr/>
                    <a:lstStyle/>
                    <a:p>
                      <a:pPr algn="ctr" fontAlgn="ctr"/>
                      <a:r>
                        <a:rPr lang="cs-CZ" sz="1100" b="1" i="0" u="none" strike="noStrike" dirty="0">
                          <a:solidFill>
                            <a:srgbClr val="CC0000"/>
                          </a:solidFill>
                          <a:effectLst/>
                          <a:latin typeface="Berlin Sans FB Demi" panose="020E0802020502020306" pitchFamily="34" charset="0"/>
                        </a:rPr>
                        <a:t>Čas</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F59D"/>
                    </a:solidFill>
                  </a:tcPr>
                </a:tc>
                <a:tc>
                  <a:txBody>
                    <a:bodyPr/>
                    <a:lstStyle/>
                    <a:p>
                      <a:pPr algn="ctr" fontAlgn="ctr"/>
                      <a:r>
                        <a:rPr lang="cs-CZ" sz="1100" b="1" i="0" u="none" strike="noStrike" dirty="0">
                          <a:solidFill>
                            <a:srgbClr val="CC0000"/>
                          </a:solidFill>
                          <a:effectLst/>
                          <a:latin typeface="Berlin Sans FB Demi" panose="020E0802020502020306" pitchFamily="34" charset="0"/>
                        </a:rPr>
                        <a:t>Soupeř</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F59D"/>
                    </a:solidFill>
                  </a:tcPr>
                </a:tc>
                <a:tc>
                  <a:txBody>
                    <a:bodyPr/>
                    <a:lstStyle/>
                    <a:p>
                      <a:pPr algn="ctr" fontAlgn="ctr"/>
                      <a:r>
                        <a:rPr lang="cs-CZ" sz="1100" b="1" i="0" u="none" strike="noStrike" dirty="0">
                          <a:solidFill>
                            <a:srgbClr val="CC0000"/>
                          </a:solidFill>
                          <a:effectLst/>
                          <a:latin typeface="Berlin Sans FB Demi" panose="020E0802020502020306" pitchFamily="34" charset="0"/>
                        </a:rPr>
                        <a:t>Kategorie</a:t>
                      </a:r>
                    </a:p>
                  </a:txBody>
                  <a:tcPr marL="7554" marR="7554" marT="755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F59D"/>
                    </a:solidFill>
                  </a:tcPr>
                </a:tc>
                <a:extLst>
                  <a:ext uri="{0D108BD9-81ED-4DB2-BD59-A6C34878D82A}">
                    <a16:rowId xmlns:a16="http://schemas.microsoft.com/office/drawing/2014/main" val="4245655253"/>
                  </a:ext>
                </a:extLst>
              </a:tr>
              <a:tr h="328994">
                <a:tc rowSpan="3">
                  <a:txBody>
                    <a:bodyPr/>
                    <a:lstStyle/>
                    <a:p>
                      <a:pPr algn="ctr" fontAlgn="ctr"/>
                      <a:r>
                        <a:rPr lang="cs-CZ" sz="1000" b="1" i="0" u="none" strike="noStrike">
                          <a:solidFill>
                            <a:srgbClr val="000000"/>
                          </a:solidFill>
                          <a:effectLst/>
                          <a:latin typeface="Arial" panose="020B0604020202020204" pitchFamily="34" charset="0"/>
                        </a:rPr>
                        <a:t>37</a:t>
                      </a:r>
                    </a:p>
                  </a:txBody>
                  <a:tcPr marL="7554" marR="7554" marT="755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dirty="0">
                          <a:solidFill>
                            <a:srgbClr val="000000"/>
                          </a:solidFill>
                          <a:effectLst/>
                          <a:latin typeface="Arial" panose="020B0604020202020204" pitchFamily="34" charset="0"/>
                        </a:rPr>
                        <a:t>sobota</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dirty="0">
                          <a:solidFill>
                            <a:srgbClr val="000000"/>
                          </a:solidFill>
                          <a:effectLst/>
                          <a:latin typeface="Arial" panose="020B0604020202020204" pitchFamily="34" charset="0"/>
                        </a:rPr>
                        <a:t>14.09.2019</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dirty="0">
                          <a:solidFill>
                            <a:srgbClr val="000000"/>
                          </a:solidFill>
                          <a:effectLst/>
                          <a:latin typeface="Arial" panose="020B0604020202020204" pitchFamily="34" charset="0"/>
                        </a:rPr>
                        <a:t>10:15</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1000" b="1" i="0" u="none" strike="noStrike" dirty="0">
                          <a:solidFill>
                            <a:srgbClr val="000000"/>
                          </a:solidFill>
                          <a:effectLst/>
                          <a:latin typeface="Arial" panose="020B0604020202020204" pitchFamily="34" charset="0"/>
                        </a:rPr>
                        <a:t>Fotbalový klub SEKO Louny, </a:t>
                      </a:r>
                      <a:r>
                        <a:rPr lang="cs-CZ" sz="1000" b="1" i="0" u="none" strike="noStrike" dirty="0" err="1">
                          <a:solidFill>
                            <a:srgbClr val="000000"/>
                          </a:solidFill>
                          <a:effectLst/>
                          <a:latin typeface="Arial" panose="020B0604020202020204" pitchFamily="34" charset="0"/>
                        </a:rPr>
                        <a:t>z.s</a:t>
                      </a:r>
                      <a:r>
                        <a:rPr lang="cs-CZ" sz="1000" b="1" i="0" u="none" strike="noStrike" dirty="0">
                          <a:solidFill>
                            <a:srgbClr val="000000"/>
                          </a:solidFill>
                          <a:effectLst/>
                          <a:latin typeface="Arial" panose="020B0604020202020204" pitchFamily="34" charset="0"/>
                        </a:rPr>
                        <a:t>.</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a:solidFill>
                            <a:srgbClr val="000000"/>
                          </a:solidFill>
                          <a:effectLst/>
                          <a:latin typeface="Arial" panose="020B0604020202020204" pitchFamily="34" charset="0"/>
                        </a:rPr>
                        <a:t>Dospělí - Divize B</a:t>
                      </a:r>
                    </a:p>
                  </a:txBody>
                  <a:tcPr marL="7554" marR="7554" marT="755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4217412559"/>
                  </a:ext>
                </a:extLst>
              </a:tr>
              <a:tr h="466780">
                <a:tc vMerge="1">
                  <a:txBody>
                    <a:bodyPr/>
                    <a:lstStyle/>
                    <a:p>
                      <a:endParaRPr lang="cs-CZ"/>
                    </a:p>
                  </a:txBody>
                  <a:tcPr/>
                </a:tc>
                <a:tc>
                  <a:txBody>
                    <a:bodyPr/>
                    <a:lstStyle/>
                    <a:p>
                      <a:pPr algn="ctr" fontAlgn="ctr"/>
                      <a:r>
                        <a:rPr lang="cs-CZ" sz="900" b="1" i="0" u="none" strike="noStrike" dirty="0">
                          <a:solidFill>
                            <a:srgbClr val="000000"/>
                          </a:solidFill>
                          <a:effectLst/>
                          <a:latin typeface="Arial" panose="020B0604020202020204" pitchFamily="34" charset="0"/>
                        </a:rPr>
                        <a:t>neděle</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a:solidFill>
                            <a:srgbClr val="000000"/>
                          </a:solidFill>
                          <a:effectLst/>
                          <a:latin typeface="Arial" panose="020B0604020202020204" pitchFamily="34" charset="0"/>
                        </a:rPr>
                        <a:t>15.09.2019</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a:solidFill>
                            <a:srgbClr val="000000"/>
                          </a:solidFill>
                          <a:effectLst/>
                          <a:latin typeface="Arial" panose="020B0604020202020204" pitchFamily="34" charset="0"/>
                        </a:rPr>
                        <a:t>9:00</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ES" sz="1000" b="1" i="0" u="none" strike="noStrike" dirty="0">
                          <a:solidFill>
                            <a:srgbClr val="000000"/>
                          </a:solidFill>
                          <a:effectLst/>
                          <a:latin typeface="Arial" panose="020B0604020202020204" pitchFamily="34" charset="0"/>
                        </a:rPr>
                        <a:t>SK Sahara </a:t>
                      </a:r>
                      <a:r>
                        <a:rPr lang="es-ES" sz="1000" b="1" i="0" u="none" strike="noStrike" dirty="0" err="1">
                          <a:solidFill>
                            <a:srgbClr val="000000"/>
                          </a:solidFill>
                          <a:effectLst/>
                          <a:latin typeface="Arial" panose="020B0604020202020204" pitchFamily="34" charset="0"/>
                        </a:rPr>
                        <a:t>Vědomice</a:t>
                      </a:r>
                      <a:endParaRPr lang="es-ES" sz="1000" b="1" i="0" u="none" strike="noStrike" dirty="0">
                        <a:solidFill>
                          <a:srgbClr val="000000"/>
                        </a:solidFill>
                        <a:effectLst/>
                        <a:latin typeface="Arial" panose="020B0604020202020204" pitchFamily="34" charset="0"/>
                      </a:endParaRP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a:solidFill>
                            <a:srgbClr val="000000"/>
                          </a:solidFill>
                          <a:effectLst/>
                          <a:latin typeface="Arial" panose="020B0604020202020204" pitchFamily="34" charset="0"/>
                        </a:rPr>
                        <a:t>Starší přípravka-Okresní soutěž</a:t>
                      </a:r>
                    </a:p>
                  </a:txBody>
                  <a:tcPr marL="7554" marR="7554" marT="755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671003550"/>
                  </a:ext>
                </a:extLst>
              </a:tr>
              <a:tr h="351514">
                <a:tc vMerge="1">
                  <a:txBody>
                    <a:bodyPr/>
                    <a:lstStyle/>
                    <a:p>
                      <a:endParaRPr lang="cs-CZ"/>
                    </a:p>
                  </a:txBody>
                  <a:tcPr/>
                </a:tc>
                <a:tc>
                  <a:txBody>
                    <a:bodyPr/>
                    <a:lstStyle/>
                    <a:p>
                      <a:pPr algn="ctr" fontAlgn="ctr"/>
                      <a:r>
                        <a:rPr lang="cs-CZ" sz="900" b="1" i="0" u="none" strike="noStrike">
                          <a:solidFill>
                            <a:srgbClr val="000000"/>
                          </a:solidFill>
                          <a:effectLst/>
                          <a:latin typeface="Arial" panose="020B0604020202020204" pitchFamily="34" charset="0"/>
                        </a:rPr>
                        <a:t>neděle</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dirty="0">
                          <a:solidFill>
                            <a:srgbClr val="000000"/>
                          </a:solidFill>
                          <a:effectLst/>
                          <a:latin typeface="Arial" panose="020B0604020202020204" pitchFamily="34" charset="0"/>
                        </a:rPr>
                        <a:t>15.09.2019</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a:solidFill>
                            <a:srgbClr val="000000"/>
                          </a:solidFill>
                          <a:effectLst/>
                          <a:latin typeface="Arial" panose="020B0604020202020204" pitchFamily="34" charset="0"/>
                        </a:rPr>
                        <a:t>10:30</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1000" b="1" i="0" u="none" strike="noStrike">
                          <a:solidFill>
                            <a:srgbClr val="000000"/>
                          </a:solidFill>
                          <a:effectLst/>
                          <a:latin typeface="Arial" panose="020B0604020202020204" pitchFamily="34" charset="0"/>
                        </a:rPr>
                        <a:t>TJ Vaňov/TJ Libouchec</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a:solidFill>
                            <a:srgbClr val="000000"/>
                          </a:solidFill>
                          <a:effectLst/>
                          <a:latin typeface="Arial" panose="020B0604020202020204" pitchFamily="34" charset="0"/>
                        </a:rPr>
                        <a:t>Dorost-Krajský přebor</a:t>
                      </a:r>
                    </a:p>
                  </a:txBody>
                  <a:tcPr marL="7554" marR="7554" marT="755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532418232"/>
                  </a:ext>
                </a:extLst>
              </a:tr>
              <a:tr h="351514">
                <a:tc rowSpan="4">
                  <a:txBody>
                    <a:bodyPr/>
                    <a:lstStyle/>
                    <a:p>
                      <a:pPr algn="ctr" fontAlgn="ctr"/>
                      <a:r>
                        <a:rPr lang="cs-CZ" sz="1000" b="1" i="0" u="none" strike="noStrike">
                          <a:solidFill>
                            <a:srgbClr val="000000"/>
                          </a:solidFill>
                          <a:effectLst/>
                          <a:latin typeface="Arial" panose="020B0604020202020204" pitchFamily="34" charset="0"/>
                        </a:rPr>
                        <a:t>38</a:t>
                      </a:r>
                    </a:p>
                  </a:txBody>
                  <a:tcPr marL="7554" marR="7554" marT="755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900" b="1" i="0" u="none" strike="noStrike">
                          <a:solidFill>
                            <a:srgbClr val="000000"/>
                          </a:solidFill>
                          <a:effectLst/>
                          <a:latin typeface="Arial" panose="020B0604020202020204" pitchFamily="34" charset="0"/>
                        </a:rPr>
                        <a:t>středa</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900" b="1" i="0" u="none" strike="noStrike">
                          <a:solidFill>
                            <a:srgbClr val="000000"/>
                          </a:solidFill>
                          <a:effectLst/>
                          <a:latin typeface="Arial" panose="020B0604020202020204" pitchFamily="34" charset="0"/>
                        </a:rPr>
                        <a:t>18.09.2019</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900" b="1" i="0" u="none" strike="noStrike">
                          <a:solidFill>
                            <a:srgbClr val="000000"/>
                          </a:solidFill>
                          <a:effectLst/>
                          <a:latin typeface="Arial" panose="020B0604020202020204" pitchFamily="34" charset="0"/>
                        </a:rPr>
                        <a:t>16:30</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000" b="1" i="0" u="none" strike="noStrike">
                          <a:solidFill>
                            <a:srgbClr val="000000"/>
                          </a:solidFill>
                          <a:effectLst/>
                          <a:latin typeface="Arial" panose="020B0604020202020204" pitchFamily="34" charset="0"/>
                        </a:rPr>
                        <a:t>SK Liběšice</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900" b="1" i="0" u="none" strike="noStrike">
                          <a:solidFill>
                            <a:srgbClr val="000000"/>
                          </a:solidFill>
                          <a:effectLst/>
                          <a:latin typeface="Arial" panose="020B0604020202020204" pitchFamily="34" charset="0"/>
                        </a:rPr>
                        <a:t>Starší žáci-Okresní přebor</a:t>
                      </a:r>
                    </a:p>
                  </a:txBody>
                  <a:tcPr marL="7554" marR="7554" marT="755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289248399"/>
                  </a:ext>
                </a:extLst>
              </a:tr>
              <a:tr h="466780">
                <a:tc vMerge="1">
                  <a:txBody>
                    <a:bodyPr/>
                    <a:lstStyle/>
                    <a:p>
                      <a:endParaRPr lang="cs-CZ"/>
                    </a:p>
                  </a:txBody>
                  <a:tcPr/>
                </a:tc>
                <a:tc>
                  <a:txBody>
                    <a:bodyPr/>
                    <a:lstStyle/>
                    <a:p>
                      <a:pPr algn="ctr" fontAlgn="ctr"/>
                      <a:r>
                        <a:rPr lang="cs-CZ" sz="900" b="1" i="0" u="none" strike="noStrike">
                          <a:solidFill>
                            <a:srgbClr val="000000"/>
                          </a:solidFill>
                          <a:effectLst/>
                          <a:latin typeface="Arial" panose="020B0604020202020204" pitchFamily="34" charset="0"/>
                        </a:rPr>
                        <a:t>sobota</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900" b="1" i="0" u="none" strike="noStrike" dirty="0">
                          <a:solidFill>
                            <a:srgbClr val="000000"/>
                          </a:solidFill>
                          <a:effectLst/>
                          <a:latin typeface="Arial" panose="020B0604020202020204" pitchFamily="34" charset="0"/>
                        </a:rPr>
                        <a:t>21.09.2019</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900" b="1" i="0" u="none" strike="noStrike">
                          <a:solidFill>
                            <a:srgbClr val="000000"/>
                          </a:solidFill>
                          <a:effectLst/>
                          <a:latin typeface="Arial" panose="020B0604020202020204" pitchFamily="34" charset="0"/>
                        </a:rPr>
                        <a:t>10:00</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000" b="1" i="0" u="none" strike="noStrike" dirty="0">
                          <a:solidFill>
                            <a:srgbClr val="000000"/>
                          </a:solidFill>
                          <a:effectLst/>
                          <a:latin typeface="Arial" panose="020B0604020202020204" pitchFamily="34" charset="0"/>
                        </a:rPr>
                        <a:t>SK BEZDĚKOV  / Dobříň </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900" b="1" i="0" u="none" strike="noStrike">
                          <a:solidFill>
                            <a:srgbClr val="000000"/>
                          </a:solidFill>
                          <a:effectLst/>
                          <a:latin typeface="Arial" panose="020B0604020202020204" pitchFamily="34" charset="0"/>
                        </a:rPr>
                        <a:t>Mladší přípravka-Okresní soutěž</a:t>
                      </a:r>
                    </a:p>
                  </a:txBody>
                  <a:tcPr marL="7554" marR="7554" marT="755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642929864"/>
                  </a:ext>
                </a:extLst>
              </a:tr>
              <a:tr h="259631">
                <a:tc vMerge="1">
                  <a:txBody>
                    <a:bodyPr/>
                    <a:lstStyle/>
                    <a:p>
                      <a:endParaRPr lang="cs-CZ"/>
                    </a:p>
                  </a:txBody>
                  <a:tcPr/>
                </a:tc>
                <a:tc>
                  <a:txBody>
                    <a:bodyPr/>
                    <a:lstStyle/>
                    <a:p>
                      <a:pPr algn="ctr" fontAlgn="ctr"/>
                      <a:r>
                        <a:rPr lang="cs-CZ" sz="900" b="1" i="0" u="none" strike="noStrike">
                          <a:solidFill>
                            <a:srgbClr val="000000"/>
                          </a:solidFill>
                          <a:effectLst/>
                          <a:latin typeface="Arial" panose="020B0604020202020204" pitchFamily="34" charset="0"/>
                        </a:rPr>
                        <a:t>neděle</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900" b="1" i="0" u="none" strike="noStrike" dirty="0">
                          <a:solidFill>
                            <a:srgbClr val="000000"/>
                          </a:solidFill>
                          <a:effectLst/>
                          <a:latin typeface="Arial" panose="020B0604020202020204" pitchFamily="34" charset="0"/>
                        </a:rPr>
                        <a:t>22.09.2019</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900" b="1" i="0" u="none" strike="noStrike">
                          <a:solidFill>
                            <a:srgbClr val="000000"/>
                          </a:solidFill>
                          <a:effectLst/>
                          <a:latin typeface="Arial" panose="020B0604020202020204" pitchFamily="34" charset="0"/>
                        </a:rPr>
                        <a:t>16:30</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000" b="1" i="0" u="none" strike="noStrike">
                          <a:solidFill>
                            <a:srgbClr val="000000"/>
                          </a:solidFill>
                          <a:effectLst/>
                          <a:latin typeface="Arial" panose="020B0604020202020204" pitchFamily="34" charset="0"/>
                        </a:rPr>
                        <a:t>TJ Sokol Mšené Lázně</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900" b="1" i="0" u="none" strike="noStrike">
                          <a:solidFill>
                            <a:srgbClr val="000000"/>
                          </a:solidFill>
                          <a:effectLst/>
                          <a:latin typeface="Arial" panose="020B0604020202020204" pitchFamily="34" charset="0"/>
                        </a:rPr>
                        <a:t>Dospělí B</a:t>
                      </a:r>
                    </a:p>
                  </a:txBody>
                  <a:tcPr marL="7554" marR="7554" marT="755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162335932"/>
                  </a:ext>
                </a:extLst>
              </a:tr>
              <a:tr h="351514">
                <a:tc vMerge="1">
                  <a:txBody>
                    <a:bodyPr/>
                    <a:lstStyle/>
                    <a:p>
                      <a:endParaRPr lang="cs-CZ"/>
                    </a:p>
                  </a:txBody>
                  <a:tcPr/>
                </a:tc>
                <a:tc>
                  <a:txBody>
                    <a:bodyPr/>
                    <a:lstStyle/>
                    <a:p>
                      <a:pPr algn="ctr" fontAlgn="ctr"/>
                      <a:r>
                        <a:rPr lang="cs-CZ" sz="900" b="1" i="0" u="none" strike="noStrike">
                          <a:solidFill>
                            <a:srgbClr val="000000"/>
                          </a:solidFill>
                          <a:effectLst/>
                          <a:latin typeface="Arial" panose="020B0604020202020204" pitchFamily="34" charset="0"/>
                        </a:rPr>
                        <a:t>neděle</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900" b="1" i="0" u="none" strike="noStrike" dirty="0">
                          <a:solidFill>
                            <a:srgbClr val="000000"/>
                          </a:solidFill>
                          <a:effectLst/>
                          <a:latin typeface="Arial" panose="020B0604020202020204" pitchFamily="34" charset="0"/>
                        </a:rPr>
                        <a:t>22.09.2019</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900" b="1" i="0" u="none" strike="noStrike">
                          <a:solidFill>
                            <a:srgbClr val="000000"/>
                          </a:solidFill>
                          <a:effectLst/>
                          <a:latin typeface="Arial" panose="020B0604020202020204" pitchFamily="34" charset="0"/>
                        </a:rPr>
                        <a:t>10:00</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000" b="1" i="0" u="none" strike="noStrike">
                          <a:solidFill>
                            <a:srgbClr val="000000"/>
                          </a:solidFill>
                          <a:effectLst/>
                          <a:latin typeface="Arial" panose="020B0604020202020204" pitchFamily="34" charset="0"/>
                        </a:rPr>
                        <a:t>Sulejovice/Vchynice SD</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900" b="1" i="0" u="none" strike="noStrike">
                          <a:solidFill>
                            <a:srgbClr val="000000"/>
                          </a:solidFill>
                          <a:effectLst/>
                          <a:latin typeface="Arial" panose="020B0604020202020204" pitchFamily="34" charset="0"/>
                        </a:rPr>
                        <a:t>Starší žáci-Okresní přebor</a:t>
                      </a:r>
                    </a:p>
                  </a:txBody>
                  <a:tcPr marL="7554" marR="7554" marT="755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1378844577"/>
                  </a:ext>
                </a:extLst>
              </a:tr>
              <a:tr h="351514">
                <a:tc rowSpan="6">
                  <a:txBody>
                    <a:bodyPr/>
                    <a:lstStyle/>
                    <a:p>
                      <a:pPr algn="ctr" fontAlgn="ctr"/>
                      <a:r>
                        <a:rPr lang="cs-CZ" sz="1000" b="1" i="0" u="none" strike="noStrike">
                          <a:solidFill>
                            <a:srgbClr val="000000"/>
                          </a:solidFill>
                          <a:effectLst/>
                          <a:latin typeface="Arial" panose="020B0604020202020204" pitchFamily="34" charset="0"/>
                        </a:rPr>
                        <a:t>39</a:t>
                      </a:r>
                    </a:p>
                  </a:txBody>
                  <a:tcPr marL="7554" marR="7554" marT="755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a:solidFill>
                            <a:srgbClr val="000000"/>
                          </a:solidFill>
                          <a:effectLst/>
                          <a:latin typeface="Arial" panose="020B0604020202020204" pitchFamily="34" charset="0"/>
                        </a:rPr>
                        <a:t>čtvrtek</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a:solidFill>
                            <a:srgbClr val="000000"/>
                          </a:solidFill>
                          <a:effectLst/>
                          <a:latin typeface="Arial" panose="020B0604020202020204" pitchFamily="34" charset="0"/>
                        </a:rPr>
                        <a:t>26.09.2019</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dirty="0">
                          <a:solidFill>
                            <a:srgbClr val="000000"/>
                          </a:solidFill>
                          <a:effectLst/>
                          <a:latin typeface="Arial" panose="020B0604020202020204" pitchFamily="34" charset="0"/>
                        </a:rPr>
                        <a:t>16:00</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1000" b="1" i="0" u="none" strike="noStrike" dirty="0">
                          <a:solidFill>
                            <a:srgbClr val="000000"/>
                          </a:solidFill>
                          <a:effectLst/>
                          <a:latin typeface="Arial" panose="020B0604020202020204" pitchFamily="34" charset="0"/>
                        </a:rPr>
                        <a:t>SK BEZDĚKOV  /Dušníky</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a:solidFill>
                            <a:srgbClr val="000000"/>
                          </a:solidFill>
                          <a:effectLst/>
                          <a:latin typeface="Arial" panose="020B0604020202020204" pitchFamily="34" charset="0"/>
                        </a:rPr>
                        <a:t>Minipřípravka-Okresní přebor</a:t>
                      </a:r>
                    </a:p>
                  </a:txBody>
                  <a:tcPr marL="7554" marR="7554" marT="755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4071904968"/>
                  </a:ext>
                </a:extLst>
              </a:tr>
              <a:tr h="351514">
                <a:tc vMerge="1">
                  <a:txBody>
                    <a:bodyPr/>
                    <a:lstStyle/>
                    <a:p>
                      <a:endParaRPr lang="cs-CZ"/>
                    </a:p>
                  </a:txBody>
                  <a:tcPr/>
                </a:tc>
                <a:tc>
                  <a:txBody>
                    <a:bodyPr/>
                    <a:lstStyle/>
                    <a:p>
                      <a:pPr algn="ctr" fontAlgn="ctr"/>
                      <a:r>
                        <a:rPr lang="cs-CZ" sz="900" b="1" i="0" u="none" strike="noStrike">
                          <a:solidFill>
                            <a:srgbClr val="000000"/>
                          </a:solidFill>
                          <a:effectLst/>
                          <a:latin typeface="Arial" panose="020B0604020202020204" pitchFamily="34" charset="0"/>
                        </a:rPr>
                        <a:t>pátek</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a:solidFill>
                            <a:srgbClr val="000000"/>
                          </a:solidFill>
                          <a:effectLst/>
                          <a:latin typeface="Arial" panose="020B0604020202020204" pitchFamily="34" charset="0"/>
                        </a:rPr>
                        <a:t>27.09.2019</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dirty="0">
                          <a:solidFill>
                            <a:srgbClr val="000000"/>
                          </a:solidFill>
                          <a:effectLst/>
                          <a:latin typeface="Arial" panose="020B0604020202020204" pitchFamily="34" charset="0"/>
                        </a:rPr>
                        <a:t>17:00</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1000" b="1" i="0" u="none" strike="noStrike">
                          <a:solidFill>
                            <a:srgbClr val="000000"/>
                          </a:solidFill>
                          <a:effectLst/>
                          <a:latin typeface="Arial" panose="020B0604020202020204" pitchFamily="34" charset="0"/>
                        </a:rPr>
                        <a:t>ASK Lovosice</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a:solidFill>
                            <a:srgbClr val="000000"/>
                          </a:solidFill>
                          <a:effectLst/>
                          <a:latin typeface="Arial" panose="020B0604020202020204" pitchFamily="34" charset="0"/>
                        </a:rPr>
                        <a:t>Stará garda-Okresní přebor</a:t>
                      </a:r>
                    </a:p>
                  </a:txBody>
                  <a:tcPr marL="7554" marR="7554" marT="755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702283829"/>
                  </a:ext>
                </a:extLst>
              </a:tr>
              <a:tr h="351514">
                <a:tc vMerge="1">
                  <a:txBody>
                    <a:bodyPr/>
                    <a:lstStyle/>
                    <a:p>
                      <a:endParaRPr lang="cs-CZ"/>
                    </a:p>
                  </a:txBody>
                  <a:tcPr/>
                </a:tc>
                <a:tc>
                  <a:txBody>
                    <a:bodyPr/>
                    <a:lstStyle/>
                    <a:p>
                      <a:pPr algn="ctr" fontAlgn="ctr"/>
                      <a:r>
                        <a:rPr lang="cs-CZ" sz="900" b="1" i="0" u="none" strike="noStrike">
                          <a:solidFill>
                            <a:srgbClr val="000000"/>
                          </a:solidFill>
                          <a:effectLst/>
                          <a:latin typeface="Arial" panose="020B0604020202020204" pitchFamily="34" charset="0"/>
                        </a:rPr>
                        <a:t>sobota</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a:solidFill>
                            <a:srgbClr val="000000"/>
                          </a:solidFill>
                          <a:effectLst/>
                          <a:latin typeface="Arial" panose="020B0604020202020204" pitchFamily="34" charset="0"/>
                        </a:rPr>
                        <a:t>28.09.2019</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dirty="0">
                          <a:solidFill>
                            <a:srgbClr val="000000"/>
                          </a:solidFill>
                          <a:effectLst/>
                          <a:latin typeface="Arial" panose="020B0604020202020204" pitchFamily="34" charset="0"/>
                        </a:rPr>
                        <a:t>10:00</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1000" b="1" i="0" u="none" strike="noStrike">
                          <a:solidFill>
                            <a:srgbClr val="000000"/>
                          </a:solidFill>
                          <a:effectLst/>
                          <a:latin typeface="Arial" panose="020B0604020202020204" pitchFamily="34" charset="0"/>
                        </a:rPr>
                        <a:t>ASK Lovosice</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a:solidFill>
                            <a:srgbClr val="000000"/>
                          </a:solidFill>
                          <a:effectLst/>
                          <a:latin typeface="Arial" panose="020B0604020202020204" pitchFamily="34" charset="0"/>
                        </a:rPr>
                        <a:t>Dorost-Krajský přebor</a:t>
                      </a:r>
                    </a:p>
                  </a:txBody>
                  <a:tcPr marL="7554" marR="7554" marT="755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9747167"/>
                  </a:ext>
                </a:extLst>
              </a:tr>
              <a:tr h="466780">
                <a:tc vMerge="1">
                  <a:txBody>
                    <a:bodyPr/>
                    <a:lstStyle/>
                    <a:p>
                      <a:endParaRPr lang="cs-CZ"/>
                    </a:p>
                  </a:txBody>
                  <a:tcPr/>
                </a:tc>
                <a:tc>
                  <a:txBody>
                    <a:bodyPr/>
                    <a:lstStyle/>
                    <a:p>
                      <a:pPr algn="ctr" fontAlgn="ctr"/>
                      <a:r>
                        <a:rPr lang="cs-CZ" sz="900" b="1" i="0" u="none" strike="noStrike">
                          <a:solidFill>
                            <a:srgbClr val="000000"/>
                          </a:solidFill>
                          <a:effectLst/>
                          <a:latin typeface="Arial" panose="020B0604020202020204" pitchFamily="34" charset="0"/>
                        </a:rPr>
                        <a:t>neděle</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a:solidFill>
                            <a:srgbClr val="000000"/>
                          </a:solidFill>
                          <a:effectLst/>
                          <a:latin typeface="Arial" panose="020B0604020202020204" pitchFamily="34" charset="0"/>
                        </a:rPr>
                        <a:t>29.09.2019</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dirty="0">
                          <a:solidFill>
                            <a:srgbClr val="000000"/>
                          </a:solidFill>
                          <a:effectLst/>
                          <a:latin typeface="Arial" panose="020B0604020202020204" pitchFamily="34" charset="0"/>
                        </a:rPr>
                        <a:t>9:00</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pl-PL" sz="1000" b="1" i="0" u="none" strike="noStrike" dirty="0">
                          <a:solidFill>
                            <a:srgbClr val="000000"/>
                          </a:solidFill>
                          <a:effectLst/>
                          <a:latin typeface="Arial" panose="020B0604020202020204" pitchFamily="34" charset="0"/>
                        </a:rPr>
                        <a:t>TJ Dynamo </a:t>
                      </a:r>
                      <a:r>
                        <a:rPr lang="pl-PL" sz="1000" b="1" i="0" u="none" strike="noStrike" dirty="0" err="1">
                          <a:solidFill>
                            <a:srgbClr val="000000"/>
                          </a:solidFill>
                          <a:effectLst/>
                          <a:latin typeface="Arial" panose="020B0604020202020204" pitchFamily="34" charset="0"/>
                        </a:rPr>
                        <a:t>Podlusky</a:t>
                      </a:r>
                      <a:r>
                        <a:rPr lang="pl-PL" sz="1000" b="1" i="0" u="none" strike="noStrike" dirty="0">
                          <a:solidFill>
                            <a:srgbClr val="000000"/>
                          </a:solidFill>
                          <a:effectLst/>
                          <a:latin typeface="Arial" panose="020B0604020202020204" pitchFamily="34" charset="0"/>
                        </a:rPr>
                        <a:t> </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a:solidFill>
                            <a:srgbClr val="000000"/>
                          </a:solidFill>
                          <a:effectLst/>
                          <a:latin typeface="Arial" panose="020B0604020202020204" pitchFamily="34" charset="0"/>
                        </a:rPr>
                        <a:t>Starší přípravka-Okresní soutěž</a:t>
                      </a:r>
                    </a:p>
                  </a:txBody>
                  <a:tcPr marL="7554" marR="7554" marT="755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4215000343"/>
                  </a:ext>
                </a:extLst>
              </a:tr>
              <a:tr h="351514">
                <a:tc vMerge="1">
                  <a:txBody>
                    <a:bodyPr/>
                    <a:lstStyle/>
                    <a:p>
                      <a:endParaRPr lang="cs-CZ"/>
                    </a:p>
                  </a:txBody>
                  <a:tcPr/>
                </a:tc>
                <a:tc>
                  <a:txBody>
                    <a:bodyPr/>
                    <a:lstStyle/>
                    <a:p>
                      <a:pPr algn="ctr" fontAlgn="ctr"/>
                      <a:r>
                        <a:rPr lang="cs-CZ" sz="900" b="1" i="0" u="none" strike="noStrike">
                          <a:solidFill>
                            <a:srgbClr val="000000"/>
                          </a:solidFill>
                          <a:effectLst/>
                          <a:latin typeface="Arial" panose="020B0604020202020204" pitchFamily="34" charset="0"/>
                        </a:rPr>
                        <a:t>neděle</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a:solidFill>
                            <a:srgbClr val="000000"/>
                          </a:solidFill>
                          <a:effectLst/>
                          <a:latin typeface="Arial" panose="020B0604020202020204" pitchFamily="34" charset="0"/>
                        </a:rPr>
                        <a:t>29.09.2019</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dirty="0">
                          <a:solidFill>
                            <a:srgbClr val="000000"/>
                          </a:solidFill>
                          <a:effectLst/>
                          <a:latin typeface="Arial" panose="020B0604020202020204" pitchFamily="34" charset="0"/>
                        </a:rPr>
                        <a:t>10:30</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1000" b="1" i="0" u="none" strike="noStrike" dirty="0">
                          <a:solidFill>
                            <a:srgbClr val="000000"/>
                          </a:solidFill>
                          <a:effectLst/>
                          <a:latin typeface="Arial" panose="020B0604020202020204" pitchFamily="34" charset="0"/>
                        </a:rPr>
                        <a:t>TJ Sokol </a:t>
                      </a:r>
                      <a:r>
                        <a:rPr lang="cs-CZ" sz="1000" b="1" i="0" u="none" strike="noStrike" dirty="0" err="1">
                          <a:solidFill>
                            <a:srgbClr val="000000"/>
                          </a:solidFill>
                          <a:effectLst/>
                          <a:latin typeface="Arial" panose="020B0604020202020204" pitchFamily="34" charset="0"/>
                        </a:rPr>
                        <a:t>Straškov</a:t>
                      </a:r>
                      <a:r>
                        <a:rPr lang="cs-CZ" sz="1000" b="1" i="0" u="none" strike="noStrike" dirty="0">
                          <a:solidFill>
                            <a:srgbClr val="000000"/>
                          </a:solidFill>
                          <a:effectLst/>
                          <a:latin typeface="Arial" panose="020B0604020202020204" pitchFamily="34" charset="0"/>
                        </a:rPr>
                        <a:t> Vodochody</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a:solidFill>
                            <a:srgbClr val="000000"/>
                          </a:solidFill>
                          <a:effectLst/>
                          <a:latin typeface="Arial" panose="020B0604020202020204" pitchFamily="34" charset="0"/>
                        </a:rPr>
                        <a:t>Starší žáci-Okresní přebor</a:t>
                      </a:r>
                    </a:p>
                  </a:txBody>
                  <a:tcPr marL="7554" marR="7554" marT="755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892987133"/>
                  </a:ext>
                </a:extLst>
              </a:tr>
              <a:tr h="296891">
                <a:tc vMerge="1">
                  <a:txBody>
                    <a:bodyPr/>
                    <a:lstStyle/>
                    <a:p>
                      <a:endParaRPr lang="cs-CZ"/>
                    </a:p>
                  </a:txBody>
                  <a:tcPr/>
                </a:tc>
                <a:tc>
                  <a:txBody>
                    <a:bodyPr/>
                    <a:lstStyle/>
                    <a:p>
                      <a:pPr algn="ctr" fontAlgn="ctr"/>
                      <a:r>
                        <a:rPr lang="cs-CZ" sz="900" b="1" i="0" u="none" strike="noStrike">
                          <a:solidFill>
                            <a:srgbClr val="000000"/>
                          </a:solidFill>
                          <a:effectLst/>
                          <a:latin typeface="Arial" panose="020B0604020202020204" pitchFamily="34" charset="0"/>
                        </a:rPr>
                        <a:t>neděle</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a:solidFill>
                            <a:srgbClr val="000000"/>
                          </a:solidFill>
                          <a:effectLst/>
                          <a:latin typeface="Arial" panose="020B0604020202020204" pitchFamily="34" charset="0"/>
                        </a:rPr>
                        <a:t>29.09.2019</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a:solidFill>
                            <a:srgbClr val="000000"/>
                          </a:solidFill>
                          <a:effectLst/>
                          <a:latin typeface="Arial" panose="020B0604020202020204" pitchFamily="34" charset="0"/>
                        </a:rPr>
                        <a:t>16:00</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1000" b="1" i="0" u="none" strike="noStrike" dirty="0">
                          <a:solidFill>
                            <a:srgbClr val="000000"/>
                          </a:solidFill>
                          <a:effectLst/>
                          <a:latin typeface="Arial" panose="020B0604020202020204" pitchFamily="34" charset="0"/>
                        </a:rPr>
                        <a:t>TJ </a:t>
                      </a:r>
                      <a:r>
                        <a:rPr lang="cs-CZ" sz="1000" b="1" i="0" u="none" strike="noStrike" dirty="0" err="1">
                          <a:solidFill>
                            <a:srgbClr val="000000"/>
                          </a:solidFill>
                          <a:effectLst/>
                          <a:latin typeface="Arial" panose="020B0604020202020204" pitchFamily="34" charset="0"/>
                        </a:rPr>
                        <a:t>Podřipan</a:t>
                      </a:r>
                      <a:r>
                        <a:rPr lang="cs-CZ" sz="1000" b="1" i="0" u="none" strike="noStrike" dirty="0">
                          <a:solidFill>
                            <a:srgbClr val="000000"/>
                          </a:solidFill>
                          <a:effectLst/>
                          <a:latin typeface="Arial" panose="020B0604020202020204" pitchFamily="34" charset="0"/>
                        </a:rPr>
                        <a:t> Rovné „B“</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900" b="1" i="0" u="none" strike="noStrike">
                          <a:solidFill>
                            <a:srgbClr val="000000"/>
                          </a:solidFill>
                          <a:effectLst/>
                          <a:latin typeface="Arial" panose="020B0604020202020204" pitchFamily="34" charset="0"/>
                        </a:rPr>
                        <a:t>Dospělí B-III. Třída A</a:t>
                      </a:r>
                    </a:p>
                  </a:txBody>
                  <a:tcPr marL="7554" marR="7554" marT="755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466882169"/>
                  </a:ext>
                </a:extLst>
              </a:tr>
              <a:tr h="296891">
                <a:tc rowSpan="2">
                  <a:txBody>
                    <a:bodyPr/>
                    <a:lstStyle/>
                    <a:p>
                      <a:pPr algn="ctr" fontAlgn="ctr"/>
                      <a:r>
                        <a:rPr lang="cs-CZ" sz="1000" b="1" i="0" u="none" strike="noStrike">
                          <a:solidFill>
                            <a:srgbClr val="000000"/>
                          </a:solidFill>
                          <a:effectLst/>
                          <a:latin typeface="Arial" panose="020B0604020202020204" pitchFamily="34" charset="0"/>
                        </a:rPr>
                        <a:t>40</a:t>
                      </a:r>
                    </a:p>
                  </a:txBody>
                  <a:tcPr marL="7554" marR="7554" marT="755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900" b="1" i="0" u="none" strike="noStrike">
                          <a:solidFill>
                            <a:srgbClr val="000000"/>
                          </a:solidFill>
                          <a:effectLst/>
                          <a:latin typeface="Arial" panose="020B0604020202020204" pitchFamily="34" charset="0"/>
                        </a:rPr>
                        <a:t>sobota</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900" b="1" i="0" u="none" strike="noStrike">
                          <a:solidFill>
                            <a:srgbClr val="000000"/>
                          </a:solidFill>
                          <a:effectLst/>
                          <a:latin typeface="Arial" panose="020B0604020202020204" pitchFamily="34" charset="0"/>
                        </a:rPr>
                        <a:t>05.10.2019</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900" b="1" i="0" u="none" strike="noStrike">
                          <a:solidFill>
                            <a:srgbClr val="000000"/>
                          </a:solidFill>
                          <a:effectLst/>
                          <a:latin typeface="Arial" panose="020B0604020202020204" pitchFamily="34" charset="0"/>
                        </a:rPr>
                        <a:t>10:15</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000" b="1" i="0" u="none" strike="noStrike" dirty="0">
                          <a:solidFill>
                            <a:srgbClr val="000000"/>
                          </a:solidFill>
                          <a:effectLst/>
                          <a:latin typeface="Arial" panose="020B0604020202020204" pitchFamily="34" charset="0"/>
                        </a:rPr>
                        <a:t>FK Olympie Březová, </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900" b="1" i="0" u="none" strike="noStrike">
                          <a:solidFill>
                            <a:srgbClr val="000000"/>
                          </a:solidFill>
                          <a:effectLst/>
                          <a:latin typeface="Arial" panose="020B0604020202020204" pitchFamily="34" charset="0"/>
                        </a:rPr>
                        <a:t>Dospělí - Divize B</a:t>
                      </a:r>
                    </a:p>
                  </a:txBody>
                  <a:tcPr marL="7554" marR="7554" marT="755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1074306070"/>
                  </a:ext>
                </a:extLst>
              </a:tr>
              <a:tr h="466780">
                <a:tc vMerge="1">
                  <a:txBody>
                    <a:bodyPr/>
                    <a:lstStyle/>
                    <a:p>
                      <a:endParaRPr lang="cs-CZ"/>
                    </a:p>
                  </a:txBody>
                  <a:tcPr/>
                </a:tc>
                <a:tc>
                  <a:txBody>
                    <a:bodyPr/>
                    <a:lstStyle/>
                    <a:p>
                      <a:pPr algn="ctr" fontAlgn="ctr"/>
                      <a:r>
                        <a:rPr lang="cs-CZ" sz="900" b="1" i="0" u="none" strike="noStrike" dirty="0">
                          <a:solidFill>
                            <a:srgbClr val="000000"/>
                          </a:solidFill>
                          <a:effectLst/>
                          <a:latin typeface="Arial" panose="020B0604020202020204" pitchFamily="34" charset="0"/>
                        </a:rPr>
                        <a:t>neděle</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900" b="1" i="0" u="none" strike="noStrike">
                          <a:solidFill>
                            <a:srgbClr val="000000"/>
                          </a:solidFill>
                          <a:effectLst/>
                          <a:latin typeface="Arial" panose="020B0604020202020204" pitchFamily="34" charset="0"/>
                        </a:rPr>
                        <a:t>06.10.2019</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900" b="1" i="0" u="none" strike="noStrike" dirty="0">
                          <a:solidFill>
                            <a:srgbClr val="000000"/>
                          </a:solidFill>
                          <a:effectLst/>
                          <a:latin typeface="Arial" panose="020B0604020202020204" pitchFamily="34" charset="0"/>
                        </a:rPr>
                        <a:t>10:00</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000" b="1" i="0" u="none" strike="noStrike" dirty="0">
                          <a:solidFill>
                            <a:srgbClr val="000000"/>
                          </a:solidFill>
                          <a:effectLst/>
                          <a:latin typeface="Arial" panose="020B0604020202020204" pitchFamily="34" charset="0"/>
                        </a:rPr>
                        <a:t>FK BECHLÍN </a:t>
                      </a:r>
                    </a:p>
                  </a:txBody>
                  <a:tcPr marL="7554" marR="7554" marT="75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900" b="1" i="0" u="none" strike="noStrike" dirty="0">
                          <a:solidFill>
                            <a:srgbClr val="000000"/>
                          </a:solidFill>
                          <a:effectLst/>
                          <a:latin typeface="Arial" panose="020B0604020202020204" pitchFamily="34" charset="0"/>
                        </a:rPr>
                        <a:t>Starší přípravka-Okresní soutěž</a:t>
                      </a:r>
                    </a:p>
                  </a:txBody>
                  <a:tcPr marL="7554" marR="7554" marT="755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1222853566"/>
                  </a:ext>
                </a:extLst>
              </a:tr>
            </a:tbl>
          </a:graphicData>
        </a:graphic>
      </p:graphicFrame>
      <p:sp>
        <p:nvSpPr>
          <p:cNvPr id="13" name="TextovéPole 12">
            <a:extLst>
              <a:ext uri="{FF2B5EF4-FFF2-40B4-BE49-F238E27FC236}">
                <a16:creationId xmlns:a16="http://schemas.microsoft.com/office/drawing/2014/main" id="{641F2E82-4466-4891-A4FE-2B9B00E5EFCD}"/>
              </a:ext>
            </a:extLst>
          </p:cNvPr>
          <p:cNvSpPr txBox="1"/>
          <p:nvPr/>
        </p:nvSpPr>
        <p:spPr>
          <a:xfrm>
            <a:off x="143991" y="151133"/>
            <a:ext cx="4680521" cy="954107"/>
          </a:xfrm>
          <a:prstGeom prst="rect">
            <a:avLst/>
          </a:prstGeom>
          <a:solidFill>
            <a:srgbClr val="99FFCC"/>
          </a:solidFill>
          <a:effectLst>
            <a:glow rad="101600">
              <a:srgbClr val="FFFF66">
                <a:alpha val="40000"/>
              </a:srgbClr>
            </a:glow>
            <a:softEdge rad="241300"/>
          </a:effectLst>
        </p:spPr>
        <p:txBody>
          <a:bodyPr wrap="square" rtlCol="0">
            <a:spAutoFit/>
          </a:bodyPr>
          <a:lstStyle/>
          <a:p>
            <a:pPr algn="ctr" eaLnBrk="0" hangingPunct="0"/>
            <a:r>
              <a:rPr lang="cs-CZ" sz="2800" dirty="0">
                <a:ln w="15875">
                  <a:solidFill>
                    <a:srgbClr val="0000CC"/>
                  </a:solidFill>
                </a:ln>
                <a:solidFill>
                  <a:srgbClr val="06BA5C"/>
                </a:solidFill>
                <a:latin typeface="Arial Black" panose="020B0A04020102020204" pitchFamily="34" charset="0"/>
              </a:rPr>
              <a:t>Na hřišti ve Štětí je </a:t>
            </a:r>
          </a:p>
          <a:p>
            <a:pPr algn="ctr" eaLnBrk="0" hangingPunct="0"/>
            <a:r>
              <a:rPr lang="cs-CZ" sz="2800" dirty="0">
                <a:ln w="15875">
                  <a:solidFill>
                    <a:srgbClr val="0000CC"/>
                  </a:solidFill>
                </a:ln>
                <a:solidFill>
                  <a:srgbClr val="06BA5C"/>
                </a:solidFill>
                <a:latin typeface="Arial Black" panose="020B0A04020102020204" pitchFamily="34" charset="0"/>
              </a:rPr>
              <a:t>z čeho vybírat</a:t>
            </a:r>
            <a:endParaRPr lang="cs-CZ" sz="1400" dirty="0">
              <a:ln w="15875">
                <a:solidFill>
                  <a:srgbClr val="0000CC"/>
                </a:solidFill>
              </a:ln>
            </a:endParaRPr>
          </a:p>
        </p:txBody>
      </p:sp>
      <p:graphicFrame>
        <p:nvGraphicFramePr>
          <p:cNvPr id="14" name="Tabulka 13">
            <a:extLst>
              <a:ext uri="{FF2B5EF4-FFF2-40B4-BE49-F238E27FC236}">
                <a16:creationId xmlns:a16="http://schemas.microsoft.com/office/drawing/2014/main" id="{D7A7DF28-7148-47E6-AAE6-85F3B9BA73B0}"/>
              </a:ext>
            </a:extLst>
          </p:cNvPr>
          <p:cNvGraphicFramePr>
            <a:graphicFrameLocks noGrp="1"/>
          </p:cNvGraphicFramePr>
          <p:nvPr>
            <p:extLst>
              <p:ext uri="{D42A27DB-BD31-4B8C-83A1-F6EECF244321}">
                <p14:modId xmlns:p14="http://schemas.microsoft.com/office/powerpoint/2010/main" val="2185731864"/>
              </p:ext>
            </p:extLst>
          </p:nvPr>
        </p:nvGraphicFramePr>
        <p:xfrm>
          <a:off x="5337406" y="628186"/>
          <a:ext cx="4808934" cy="3725841"/>
        </p:xfrm>
        <a:graphic>
          <a:graphicData uri="http://schemas.openxmlformats.org/drawingml/2006/table">
            <a:tbl>
              <a:tblPr/>
              <a:tblGrid>
                <a:gridCol w="2972439">
                  <a:extLst>
                    <a:ext uri="{9D8B030D-6E8A-4147-A177-3AD203B41FA5}">
                      <a16:colId xmlns:a16="http://schemas.microsoft.com/office/drawing/2014/main" val="574378044"/>
                    </a:ext>
                  </a:extLst>
                </a:gridCol>
                <a:gridCol w="1836495">
                  <a:extLst>
                    <a:ext uri="{9D8B030D-6E8A-4147-A177-3AD203B41FA5}">
                      <a16:colId xmlns:a16="http://schemas.microsoft.com/office/drawing/2014/main" val="2176269137"/>
                    </a:ext>
                  </a:extLst>
                </a:gridCol>
              </a:tblGrid>
              <a:tr h="117973">
                <a:tc gridSpan="2">
                  <a:txBody>
                    <a:bodyPr/>
                    <a:lstStyle/>
                    <a:p>
                      <a:pPr algn="ctr" fontAlgn="b"/>
                      <a:r>
                        <a:rPr lang="pl-PL" sz="1200" b="1" i="0" u="none" strike="noStrike" dirty="0">
                          <a:solidFill>
                            <a:srgbClr val="000000"/>
                          </a:solidFill>
                          <a:effectLst/>
                          <a:latin typeface="Arial Black" panose="020B0A04020102020204" pitchFamily="34" charset="0"/>
                        </a:rPr>
                        <a:t>1.kolo </a:t>
                      </a:r>
                      <a:r>
                        <a:rPr lang="pl-PL" sz="1200" b="1" i="0" u="none" strike="noStrike" dirty="0" err="1">
                          <a:solidFill>
                            <a:srgbClr val="000000"/>
                          </a:solidFill>
                          <a:effectLst/>
                          <a:latin typeface="Arial Black" panose="020B0A04020102020204" pitchFamily="34" charset="0"/>
                        </a:rPr>
                        <a:t>okresního</a:t>
                      </a:r>
                      <a:r>
                        <a:rPr lang="pl-PL" sz="1200" b="1" i="0" u="none" strike="noStrike" dirty="0">
                          <a:solidFill>
                            <a:srgbClr val="000000"/>
                          </a:solidFill>
                          <a:effectLst/>
                          <a:latin typeface="Arial Black" panose="020B0A04020102020204" pitchFamily="34" charset="0"/>
                        </a:rPr>
                        <a:t> </a:t>
                      </a:r>
                      <a:r>
                        <a:rPr lang="pl-PL" sz="1200" b="1" i="0" u="none" strike="noStrike" dirty="0" err="1">
                          <a:solidFill>
                            <a:srgbClr val="000000"/>
                          </a:solidFill>
                          <a:effectLst/>
                          <a:latin typeface="Arial Black" panose="020B0A04020102020204" pitchFamily="34" charset="0"/>
                        </a:rPr>
                        <a:t>přeboru</a:t>
                      </a:r>
                      <a:r>
                        <a:rPr lang="pl-PL" sz="1200" b="1" i="0" u="none" strike="noStrike" dirty="0">
                          <a:solidFill>
                            <a:srgbClr val="000000"/>
                          </a:solidFill>
                          <a:effectLst/>
                          <a:latin typeface="Arial Black" panose="020B0A04020102020204" pitchFamily="34" charset="0"/>
                        </a:rPr>
                        <a:t> </a:t>
                      </a:r>
                      <a:r>
                        <a:rPr lang="pl-PL" sz="1200" b="1" i="0" u="none" strike="noStrike" dirty="0" err="1">
                          <a:solidFill>
                            <a:srgbClr val="000000"/>
                          </a:solidFill>
                          <a:effectLst/>
                          <a:latin typeface="Arial Black" panose="020B0A04020102020204" pitchFamily="34" charset="0"/>
                        </a:rPr>
                        <a:t>staré</a:t>
                      </a:r>
                      <a:r>
                        <a:rPr lang="pl-PL" sz="1200" b="1" i="0" u="none" strike="noStrike" dirty="0">
                          <a:solidFill>
                            <a:srgbClr val="000000"/>
                          </a:solidFill>
                          <a:effectLst/>
                          <a:latin typeface="Arial Black" panose="020B0A04020102020204" pitchFamily="34" charset="0"/>
                        </a:rPr>
                        <a:t> gardy  30.9.2019</a:t>
                      </a:r>
                    </a:p>
                  </a:txBody>
                  <a:tcPr marL="9525" marR="9525" marT="9525" marB="0" anchor="b">
                    <a:lnL>
                      <a:noFill/>
                    </a:lnL>
                    <a:lnR>
                      <a:noFill/>
                    </a:lnR>
                    <a:lnT>
                      <a:noFill/>
                    </a:lnT>
                    <a:lnB>
                      <a:noFill/>
                    </a:lnB>
                    <a:solidFill>
                      <a:srgbClr val="66FF99"/>
                    </a:solidFill>
                  </a:tcPr>
                </a:tc>
                <a:tc hMerge="1">
                  <a:txBody>
                    <a:bodyPr/>
                    <a:lstStyle/>
                    <a:p>
                      <a:endParaRPr lang="cs-CZ"/>
                    </a:p>
                  </a:txBody>
                  <a:tcPr/>
                </a:tc>
                <a:extLst>
                  <a:ext uri="{0D108BD9-81ED-4DB2-BD59-A6C34878D82A}">
                    <a16:rowId xmlns:a16="http://schemas.microsoft.com/office/drawing/2014/main" val="2520336222"/>
                  </a:ext>
                </a:extLst>
              </a:tr>
              <a:tr h="136661">
                <a:tc>
                  <a:txBody>
                    <a:bodyPr/>
                    <a:lstStyle/>
                    <a:p>
                      <a:pPr algn="ctr" fontAlgn="ctr"/>
                      <a:r>
                        <a:rPr lang="cs-CZ" sz="1400" b="1" i="0" u="none" strike="noStrike" dirty="0">
                          <a:solidFill>
                            <a:srgbClr val="000000"/>
                          </a:solidFill>
                          <a:effectLst/>
                          <a:latin typeface="Arial Black" panose="020B0A04020102020204" pitchFamily="34" charset="0"/>
                        </a:rPr>
                        <a:t>Bohušovice - Libotenice</a:t>
                      </a:r>
                    </a:p>
                  </a:txBody>
                  <a:tcPr marL="9525" marR="9525" marT="9525"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400" b="1" i="0" u="none" strike="noStrike" dirty="0">
                          <a:solidFill>
                            <a:srgbClr val="000000"/>
                          </a:solidFill>
                          <a:effectLst/>
                          <a:latin typeface="Arial Black" panose="020B0A04020102020204" pitchFamily="34" charset="0"/>
                        </a:rPr>
                        <a:t>3:7 </a:t>
                      </a:r>
                    </a:p>
                  </a:txBody>
                  <a:tcPr marL="9525" marR="9525" marT="9525"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2233562306"/>
                  </a:ext>
                </a:extLst>
              </a:tr>
              <a:tr h="136661">
                <a:tc>
                  <a:txBody>
                    <a:bodyPr/>
                    <a:lstStyle/>
                    <a:p>
                      <a:pPr algn="ctr" fontAlgn="ctr"/>
                      <a:r>
                        <a:rPr lang="cs-CZ" sz="1400" b="1" i="0" u="none" strike="noStrike">
                          <a:solidFill>
                            <a:srgbClr val="000000"/>
                          </a:solidFill>
                          <a:effectLst/>
                          <a:latin typeface="Arial Black" panose="020B0A04020102020204" pitchFamily="34" charset="0"/>
                        </a:rPr>
                        <a:t>Štětí - Tigo 1996</a:t>
                      </a:r>
                    </a:p>
                  </a:txBody>
                  <a:tcPr marL="9525" marR="9525"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400" b="1" i="0" u="none" strike="noStrike" dirty="0">
                          <a:solidFill>
                            <a:srgbClr val="000000"/>
                          </a:solidFill>
                          <a:effectLst/>
                          <a:latin typeface="Arial Black" panose="020B0A04020102020204" pitchFamily="34" charset="0"/>
                        </a:rPr>
                        <a:t>2:0 </a:t>
                      </a: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662102239"/>
                  </a:ext>
                </a:extLst>
              </a:tr>
              <a:tr h="136661">
                <a:tc>
                  <a:txBody>
                    <a:bodyPr/>
                    <a:lstStyle/>
                    <a:p>
                      <a:pPr algn="ctr" fontAlgn="ctr"/>
                      <a:r>
                        <a:rPr lang="cs-CZ" sz="1400" b="1" i="0" u="none" strike="noStrike">
                          <a:solidFill>
                            <a:srgbClr val="000000"/>
                          </a:solidFill>
                          <a:effectLst/>
                          <a:latin typeface="Arial Black" panose="020B0A04020102020204" pitchFamily="34" charset="0"/>
                        </a:rPr>
                        <a:t>České Kopisty - Žitenice</a:t>
                      </a:r>
                    </a:p>
                  </a:txBody>
                  <a:tcPr marL="9525" marR="9525"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400" b="1" i="0" u="none" strike="noStrike" dirty="0">
                          <a:solidFill>
                            <a:srgbClr val="000000"/>
                          </a:solidFill>
                          <a:effectLst/>
                          <a:latin typeface="Arial Black" panose="020B0A04020102020204" pitchFamily="34" charset="0"/>
                        </a:rPr>
                        <a:t> 2:5</a:t>
                      </a: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3875114606"/>
                  </a:ext>
                </a:extLst>
              </a:tr>
              <a:tr h="136661">
                <a:tc>
                  <a:txBody>
                    <a:bodyPr/>
                    <a:lstStyle/>
                    <a:p>
                      <a:pPr algn="ctr" fontAlgn="ctr"/>
                      <a:r>
                        <a:rPr lang="cs-CZ" sz="1400" b="1" i="0" u="none" strike="noStrike" dirty="0">
                          <a:solidFill>
                            <a:srgbClr val="000000"/>
                          </a:solidFill>
                          <a:effectLst/>
                          <a:latin typeface="Arial Black" panose="020B0A04020102020204" pitchFamily="34" charset="0"/>
                        </a:rPr>
                        <a:t>Lovosice - Malé Žernoseky</a:t>
                      </a:r>
                    </a:p>
                  </a:txBody>
                  <a:tcPr marL="9525" marR="9525"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CFFFF"/>
                    </a:solidFill>
                  </a:tcPr>
                </a:tc>
                <a:tc>
                  <a:txBody>
                    <a:bodyPr/>
                    <a:lstStyle/>
                    <a:p>
                      <a:pPr algn="ctr" fontAlgn="ctr"/>
                      <a:r>
                        <a:rPr lang="cs-CZ" sz="1400" b="1" i="0" u="none" strike="noStrike" dirty="0">
                          <a:solidFill>
                            <a:srgbClr val="000000"/>
                          </a:solidFill>
                          <a:effectLst/>
                          <a:latin typeface="Arial Black" panose="020B0A04020102020204" pitchFamily="34" charset="0"/>
                        </a:rPr>
                        <a:t> 25.10.2019</a:t>
                      </a: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CCFFFF"/>
                    </a:solidFill>
                  </a:tcPr>
                </a:tc>
                <a:extLst>
                  <a:ext uri="{0D108BD9-81ED-4DB2-BD59-A6C34878D82A}">
                    <a16:rowId xmlns:a16="http://schemas.microsoft.com/office/drawing/2014/main" val="2861836934"/>
                  </a:ext>
                </a:extLst>
              </a:tr>
              <a:tr h="117973">
                <a:tc>
                  <a:txBody>
                    <a:bodyPr/>
                    <a:lstStyle/>
                    <a:p>
                      <a:pPr algn="ctr" fontAlgn="ctr"/>
                      <a:r>
                        <a:rPr lang="cs-CZ" sz="1200" b="1" i="0" u="none" strike="noStrike">
                          <a:solidFill>
                            <a:srgbClr val="000000"/>
                          </a:solidFill>
                          <a:effectLst/>
                          <a:latin typeface="Arial Black" panose="020B0A04020102020204" pitchFamily="34" charset="0"/>
                        </a:rPr>
                        <a:t> </a:t>
                      </a:r>
                    </a:p>
                  </a:txBody>
                  <a:tcPr marL="9525" marR="9525" marT="9525" marB="0" anchor="ctr">
                    <a:lnL>
                      <a:noFill/>
                    </a:lnL>
                    <a:lnR>
                      <a:noFill/>
                    </a:lnR>
                    <a:lnT>
                      <a:noFill/>
                    </a:lnT>
                    <a:lnB>
                      <a:noFill/>
                    </a:lnB>
                    <a:solidFill>
                      <a:srgbClr val="C9C9C9"/>
                    </a:solidFill>
                  </a:tcPr>
                </a:tc>
                <a:tc>
                  <a:txBody>
                    <a:bodyPr/>
                    <a:lstStyle/>
                    <a:p>
                      <a:pPr algn="l" fontAlgn="ctr"/>
                      <a:r>
                        <a:rPr lang="cs-CZ" sz="1200" b="1" i="0" u="none" strike="noStrike">
                          <a:solidFill>
                            <a:srgbClr val="000000"/>
                          </a:solidFill>
                          <a:effectLst/>
                          <a:latin typeface="Arial Black" panose="020B0A04020102020204" pitchFamily="34" charset="0"/>
                        </a:rPr>
                        <a:t> </a:t>
                      </a:r>
                    </a:p>
                  </a:txBody>
                  <a:tcPr marL="9525" marR="9525" marT="9525" marB="0" anchor="ctr">
                    <a:lnL>
                      <a:noFill/>
                    </a:lnL>
                    <a:lnR>
                      <a:noFill/>
                    </a:lnR>
                    <a:lnT>
                      <a:noFill/>
                    </a:lnT>
                    <a:lnB>
                      <a:noFill/>
                    </a:lnB>
                    <a:solidFill>
                      <a:srgbClr val="C9C9C9"/>
                    </a:solidFill>
                  </a:tcPr>
                </a:tc>
                <a:extLst>
                  <a:ext uri="{0D108BD9-81ED-4DB2-BD59-A6C34878D82A}">
                    <a16:rowId xmlns:a16="http://schemas.microsoft.com/office/drawing/2014/main" val="2143430849"/>
                  </a:ext>
                </a:extLst>
              </a:tr>
              <a:tr h="117973">
                <a:tc gridSpan="2">
                  <a:txBody>
                    <a:bodyPr/>
                    <a:lstStyle/>
                    <a:p>
                      <a:pPr algn="ctr" fontAlgn="b"/>
                      <a:r>
                        <a:rPr lang="pl-PL" sz="1200" b="1" i="0" u="none" strike="noStrike" dirty="0">
                          <a:solidFill>
                            <a:srgbClr val="000000"/>
                          </a:solidFill>
                          <a:effectLst/>
                          <a:latin typeface="Arial Black" panose="020B0A04020102020204" pitchFamily="34" charset="0"/>
                        </a:rPr>
                        <a:t>2.kolo </a:t>
                      </a:r>
                      <a:r>
                        <a:rPr lang="pl-PL" sz="1200" b="1" i="0" u="none" strike="noStrike" dirty="0" err="1">
                          <a:solidFill>
                            <a:srgbClr val="000000"/>
                          </a:solidFill>
                          <a:effectLst/>
                          <a:latin typeface="Arial Black" panose="020B0A04020102020204" pitchFamily="34" charset="0"/>
                        </a:rPr>
                        <a:t>okresního</a:t>
                      </a:r>
                      <a:r>
                        <a:rPr lang="pl-PL" sz="1200" b="1" i="0" u="none" strike="noStrike" dirty="0">
                          <a:solidFill>
                            <a:srgbClr val="000000"/>
                          </a:solidFill>
                          <a:effectLst/>
                          <a:latin typeface="Arial Black" panose="020B0A04020102020204" pitchFamily="34" charset="0"/>
                        </a:rPr>
                        <a:t> </a:t>
                      </a:r>
                      <a:r>
                        <a:rPr lang="pl-PL" sz="1200" b="1" i="0" u="none" strike="noStrike" dirty="0" err="1">
                          <a:solidFill>
                            <a:srgbClr val="000000"/>
                          </a:solidFill>
                          <a:effectLst/>
                          <a:latin typeface="Arial Black" panose="020B0A04020102020204" pitchFamily="34" charset="0"/>
                        </a:rPr>
                        <a:t>přeboru</a:t>
                      </a:r>
                      <a:r>
                        <a:rPr lang="pl-PL" sz="1200" b="1" i="0" u="none" strike="noStrike" dirty="0">
                          <a:solidFill>
                            <a:srgbClr val="000000"/>
                          </a:solidFill>
                          <a:effectLst/>
                          <a:latin typeface="Arial Black" panose="020B0A04020102020204" pitchFamily="34" charset="0"/>
                        </a:rPr>
                        <a:t> </a:t>
                      </a:r>
                      <a:r>
                        <a:rPr lang="pl-PL" sz="1200" b="1" i="0" u="none" strike="noStrike" dirty="0" err="1">
                          <a:solidFill>
                            <a:srgbClr val="000000"/>
                          </a:solidFill>
                          <a:effectLst/>
                          <a:latin typeface="Arial Black" panose="020B0A04020102020204" pitchFamily="34" charset="0"/>
                        </a:rPr>
                        <a:t>staré</a:t>
                      </a:r>
                      <a:r>
                        <a:rPr lang="pl-PL" sz="1200" b="1" i="0" u="none" strike="noStrike" dirty="0">
                          <a:solidFill>
                            <a:srgbClr val="000000"/>
                          </a:solidFill>
                          <a:effectLst/>
                          <a:latin typeface="Arial Black" panose="020B0A04020102020204" pitchFamily="34" charset="0"/>
                        </a:rPr>
                        <a:t> gardy  30.8.2019</a:t>
                      </a:r>
                    </a:p>
                  </a:txBody>
                  <a:tcPr marL="9525" marR="9525" marT="9525" marB="0" anchor="b">
                    <a:lnL>
                      <a:noFill/>
                    </a:lnL>
                    <a:lnR>
                      <a:noFill/>
                    </a:lnR>
                    <a:lnT>
                      <a:noFill/>
                    </a:lnT>
                    <a:lnB>
                      <a:noFill/>
                    </a:lnB>
                    <a:solidFill>
                      <a:srgbClr val="66FF99"/>
                    </a:solidFill>
                  </a:tcPr>
                </a:tc>
                <a:tc hMerge="1">
                  <a:txBody>
                    <a:bodyPr/>
                    <a:lstStyle/>
                    <a:p>
                      <a:endParaRPr lang="cs-CZ"/>
                    </a:p>
                  </a:txBody>
                  <a:tcPr/>
                </a:tc>
                <a:extLst>
                  <a:ext uri="{0D108BD9-81ED-4DB2-BD59-A6C34878D82A}">
                    <a16:rowId xmlns:a16="http://schemas.microsoft.com/office/drawing/2014/main" val="3104605643"/>
                  </a:ext>
                </a:extLst>
              </a:tr>
              <a:tr h="267483">
                <a:tc>
                  <a:txBody>
                    <a:bodyPr/>
                    <a:lstStyle/>
                    <a:p>
                      <a:pPr algn="ctr" fontAlgn="ctr"/>
                      <a:r>
                        <a:rPr lang="cs-CZ" sz="1400" b="1" i="0" u="none" strike="noStrike">
                          <a:solidFill>
                            <a:srgbClr val="000000"/>
                          </a:solidFill>
                          <a:effectLst/>
                          <a:latin typeface="Arial Black" panose="020B0A04020102020204" pitchFamily="34" charset="0"/>
                        </a:rPr>
                        <a:t>Bohušovice - Malé Žernoseky</a:t>
                      </a:r>
                    </a:p>
                  </a:txBody>
                  <a:tcPr marL="9525" marR="9525" marT="9525"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400" b="1" i="0" u="none" strike="noStrike" dirty="0">
                          <a:solidFill>
                            <a:srgbClr val="000000"/>
                          </a:solidFill>
                          <a:effectLst/>
                          <a:latin typeface="Arial Black" panose="020B0A04020102020204" pitchFamily="34" charset="0"/>
                        </a:rPr>
                        <a:t> 2:6</a:t>
                      </a:r>
                    </a:p>
                  </a:txBody>
                  <a:tcPr marL="9525" marR="9525" marT="9525"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3291654683"/>
                  </a:ext>
                </a:extLst>
              </a:tr>
              <a:tr h="136661">
                <a:tc>
                  <a:txBody>
                    <a:bodyPr/>
                    <a:lstStyle/>
                    <a:p>
                      <a:pPr algn="ctr" fontAlgn="ctr"/>
                      <a:r>
                        <a:rPr lang="cs-CZ" sz="1400" b="1" i="0" u="none" strike="noStrike" dirty="0">
                          <a:solidFill>
                            <a:srgbClr val="000000"/>
                          </a:solidFill>
                          <a:effectLst/>
                          <a:latin typeface="Arial Black" panose="020B0A04020102020204" pitchFamily="34" charset="0"/>
                        </a:rPr>
                        <a:t>Žitenice - Lovosice</a:t>
                      </a:r>
                    </a:p>
                  </a:txBody>
                  <a:tcPr marL="9525" marR="9525"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400" b="1" i="0" u="none" strike="noStrike" dirty="0">
                          <a:solidFill>
                            <a:srgbClr val="000000"/>
                          </a:solidFill>
                          <a:effectLst/>
                          <a:latin typeface="Arial Black" panose="020B0A04020102020204" pitchFamily="34" charset="0"/>
                        </a:rPr>
                        <a:t> 6:2</a:t>
                      </a: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3415685782"/>
                  </a:ext>
                </a:extLst>
              </a:tr>
              <a:tr h="267483">
                <a:tc>
                  <a:txBody>
                    <a:bodyPr/>
                    <a:lstStyle/>
                    <a:p>
                      <a:pPr algn="ctr" fontAlgn="ctr"/>
                      <a:r>
                        <a:rPr lang="cs-CZ" sz="1400" b="1" i="0" u="none" strike="noStrike" dirty="0">
                          <a:solidFill>
                            <a:srgbClr val="000000"/>
                          </a:solidFill>
                          <a:effectLst/>
                          <a:latin typeface="Arial Black" panose="020B0A04020102020204" pitchFamily="34" charset="0"/>
                        </a:rPr>
                        <a:t>Litoměřicko - České Kopisty</a:t>
                      </a:r>
                    </a:p>
                  </a:txBody>
                  <a:tcPr marL="9525" marR="9525"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400" b="1" i="0" u="none" strike="noStrike" dirty="0">
                          <a:solidFill>
                            <a:srgbClr val="000000"/>
                          </a:solidFill>
                          <a:effectLst/>
                          <a:latin typeface="Arial Black" panose="020B0A04020102020204" pitchFamily="34" charset="0"/>
                        </a:rPr>
                        <a:t> 3:1</a:t>
                      </a: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3775953759"/>
                  </a:ext>
                </a:extLst>
              </a:tr>
              <a:tr h="136661">
                <a:tc>
                  <a:txBody>
                    <a:bodyPr/>
                    <a:lstStyle/>
                    <a:p>
                      <a:pPr algn="ctr" fontAlgn="ctr"/>
                      <a:r>
                        <a:rPr lang="cs-CZ" sz="1400" b="1" i="0" u="none" strike="noStrike">
                          <a:solidFill>
                            <a:srgbClr val="000000"/>
                          </a:solidFill>
                          <a:effectLst/>
                          <a:latin typeface="Arial Black" panose="020B0A04020102020204" pitchFamily="34" charset="0"/>
                        </a:rPr>
                        <a:t>Libotenice - Štětí</a:t>
                      </a:r>
                    </a:p>
                  </a:txBody>
                  <a:tcPr marL="9525" marR="9525"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CFFFF"/>
                    </a:solidFill>
                  </a:tcPr>
                </a:tc>
                <a:tc>
                  <a:txBody>
                    <a:bodyPr/>
                    <a:lstStyle/>
                    <a:p>
                      <a:pPr algn="ctr" fontAlgn="ctr"/>
                      <a:r>
                        <a:rPr lang="cs-CZ" sz="1400" b="1" i="0" u="none" strike="noStrike" dirty="0">
                          <a:solidFill>
                            <a:srgbClr val="000000"/>
                          </a:solidFill>
                          <a:effectLst/>
                          <a:latin typeface="Arial Black" panose="020B0A04020102020204" pitchFamily="34" charset="0"/>
                        </a:rPr>
                        <a:t>3:6 </a:t>
                      </a: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CCFFFF"/>
                    </a:solidFill>
                  </a:tcPr>
                </a:tc>
                <a:extLst>
                  <a:ext uri="{0D108BD9-81ED-4DB2-BD59-A6C34878D82A}">
                    <a16:rowId xmlns:a16="http://schemas.microsoft.com/office/drawing/2014/main" val="1753368891"/>
                  </a:ext>
                </a:extLst>
              </a:tr>
              <a:tr h="117973">
                <a:tc>
                  <a:txBody>
                    <a:bodyPr/>
                    <a:lstStyle/>
                    <a:p>
                      <a:pPr algn="ctr" fontAlgn="ctr"/>
                      <a:r>
                        <a:rPr lang="cs-CZ" sz="1200" b="1" i="0" u="none" strike="noStrike">
                          <a:solidFill>
                            <a:srgbClr val="000000"/>
                          </a:solidFill>
                          <a:effectLst/>
                          <a:latin typeface="Arial Black" panose="020B0A04020102020204" pitchFamily="34" charset="0"/>
                        </a:rPr>
                        <a:t> </a:t>
                      </a:r>
                    </a:p>
                  </a:txBody>
                  <a:tcPr marL="9525" marR="9525" marT="9525" marB="0" anchor="ctr">
                    <a:lnL>
                      <a:noFill/>
                    </a:lnL>
                    <a:lnR>
                      <a:noFill/>
                    </a:lnR>
                    <a:lnT>
                      <a:noFill/>
                    </a:lnT>
                    <a:lnB>
                      <a:noFill/>
                    </a:lnB>
                    <a:solidFill>
                      <a:srgbClr val="C9C9C9"/>
                    </a:solidFill>
                  </a:tcPr>
                </a:tc>
                <a:tc>
                  <a:txBody>
                    <a:bodyPr/>
                    <a:lstStyle/>
                    <a:p>
                      <a:pPr algn="ctr" fontAlgn="ctr"/>
                      <a:r>
                        <a:rPr lang="cs-CZ" sz="1200" b="1" i="0" u="none" strike="noStrike">
                          <a:solidFill>
                            <a:srgbClr val="000000"/>
                          </a:solidFill>
                          <a:effectLst/>
                          <a:latin typeface="Arial Black" panose="020B0A04020102020204" pitchFamily="34" charset="0"/>
                        </a:rPr>
                        <a:t> </a:t>
                      </a:r>
                    </a:p>
                  </a:txBody>
                  <a:tcPr marL="9525" marR="9525" marT="9525" marB="0" anchor="ctr">
                    <a:lnL>
                      <a:noFill/>
                    </a:lnL>
                    <a:lnR>
                      <a:noFill/>
                    </a:lnR>
                    <a:lnT>
                      <a:noFill/>
                    </a:lnT>
                    <a:lnB>
                      <a:noFill/>
                    </a:lnB>
                    <a:solidFill>
                      <a:srgbClr val="C9C9C9"/>
                    </a:solidFill>
                  </a:tcPr>
                </a:tc>
                <a:extLst>
                  <a:ext uri="{0D108BD9-81ED-4DB2-BD59-A6C34878D82A}">
                    <a16:rowId xmlns:a16="http://schemas.microsoft.com/office/drawing/2014/main" val="4044174253"/>
                  </a:ext>
                </a:extLst>
              </a:tr>
              <a:tr h="117973">
                <a:tc gridSpan="2">
                  <a:txBody>
                    <a:bodyPr/>
                    <a:lstStyle/>
                    <a:p>
                      <a:pPr algn="ctr" fontAlgn="b"/>
                      <a:r>
                        <a:rPr lang="pl-PL" sz="1200" b="1" i="0" u="none" strike="noStrike">
                          <a:solidFill>
                            <a:srgbClr val="000000"/>
                          </a:solidFill>
                          <a:effectLst/>
                          <a:latin typeface="Arial Black" panose="020B0A04020102020204" pitchFamily="34" charset="0"/>
                        </a:rPr>
                        <a:t>3.kolo okresního přeboru staré gardy 6.9.2019</a:t>
                      </a:r>
                    </a:p>
                  </a:txBody>
                  <a:tcPr marL="9525" marR="9525" marT="9525" marB="0" anchor="b">
                    <a:lnL>
                      <a:noFill/>
                    </a:lnL>
                    <a:lnR>
                      <a:noFill/>
                    </a:lnR>
                    <a:lnT>
                      <a:noFill/>
                    </a:lnT>
                    <a:lnB>
                      <a:noFill/>
                    </a:lnB>
                    <a:solidFill>
                      <a:srgbClr val="66FF99"/>
                    </a:solidFill>
                  </a:tcPr>
                </a:tc>
                <a:tc hMerge="1">
                  <a:txBody>
                    <a:bodyPr/>
                    <a:lstStyle/>
                    <a:p>
                      <a:endParaRPr lang="cs-CZ"/>
                    </a:p>
                  </a:txBody>
                  <a:tcPr/>
                </a:tc>
                <a:extLst>
                  <a:ext uri="{0D108BD9-81ED-4DB2-BD59-A6C34878D82A}">
                    <a16:rowId xmlns:a16="http://schemas.microsoft.com/office/drawing/2014/main" val="3760879324"/>
                  </a:ext>
                </a:extLst>
              </a:tr>
              <a:tr h="136661">
                <a:tc>
                  <a:txBody>
                    <a:bodyPr/>
                    <a:lstStyle/>
                    <a:p>
                      <a:pPr algn="ctr" fontAlgn="ctr"/>
                      <a:r>
                        <a:rPr lang="cs-CZ" sz="1400" b="1" i="0" u="none" strike="noStrike" dirty="0">
                          <a:solidFill>
                            <a:srgbClr val="000000"/>
                          </a:solidFill>
                          <a:effectLst/>
                          <a:latin typeface="Arial Black" panose="020B0A04020102020204" pitchFamily="34" charset="0"/>
                        </a:rPr>
                        <a:t>Štětí - Bohušovice</a:t>
                      </a:r>
                    </a:p>
                  </a:txBody>
                  <a:tcPr marL="9525" marR="9525" marT="9525"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400" b="1" i="0" u="none" strike="noStrike" dirty="0">
                          <a:solidFill>
                            <a:srgbClr val="000000"/>
                          </a:solidFill>
                          <a:effectLst/>
                          <a:latin typeface="Arial Black" panose="020B0A04020102020204" pitchFamily="34" charset="0"/>
                        </a:rPr>
                        <a:t> 1:1</a:t>
                      </a:r>
                    </a:p>
                  </a:txBody>
                  <a:tcPr marL="9525" marR="9525" marT="9525"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3493281350"/>
                  </a:ext>
                </a:extLst>
              </a:tr>
              <a:tr h="136661">
                <a:tc>
                  <a:txBody>
                    <a:bodyPr/>
                    <a:lstStyle/>
                    <a:p>
                      <a:pPr algn="ctr" fontAlgn="ctr"/>
                      <a:r>
                        <a:rPr lang="cs-CZ" sz="1400" b="1" i="0" u="none" strike="noStrike" dirty="0">
                          <a:solidFill>
                            <a:srgbClr val="000000"/>
                          </a:solidFill>
                          <a:effectLst/>
                          <a:latin typeface="Arial Black" panose="020B0A04020102020204" pitchFamily="34" charset="0"/>
                        </a:rPr>
                        <a:t>České Kopisty - </a:t>
                      </a:r>
                      <a:r>
                        <a:rPr lang="cs-CZ" sz="1400" b="1" i="0" u="none" strike="noStrike" dirty="0" err="1">
                          <a:solidFill>
                            <a:srgbClr val="000000"/>
                          </a:solidFill>
                          <a:effectLst/>
                          <a:latin typeface="Arial Black" panose="020B0A04020102020204" pitchFamily="34" charset="0"/>
                        </a:rPr>
                        <a:t>Tigo</a:t>
                      </a:r>
                      <a:r>
                        <a:rPr lang="cs-CZ" sz="1400" b="1" i="0" u="none" strike="noStrike" dirty="0">
                          <a:solidFill>
                            <a:srgbClr val="000000"/>
                          </a:solidFill>
                          <a:effectLst/>
                          <a:latin typeface="Arial Black" panose="020B0A04020102020204" pitchFamily="34" charset="0"/>
                        </a:rPr>
                        <a:t> 1996</a:t>
                      </a:r>
                    </a:p>
                  </a:txBody>
                  <a:tcPr marL="9525" marR="9525"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400" b="1" i="0" u="none" strike="noStrike" dirty="0">
                          <a:solidFill>
                            <a:srgbClr val="000000"/>
                          </a:solidFill>
                          <a:effectLst/>
                          <a:latin typeface="Arial Black" panose="020B0A04020102020204" pitchFamily="34" charset="0"/>
                        </a:rPr>
                        <a:t>2:12 </a:t>
                      </a: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3892473417"/>
                  </a:ext>
                </a:extLst>
              </a:tr>
              <a:tr h="136661">
                <a:tc>
                  <a:txBody>
                    <a:bodyPr/>
                    <a:lstStyle/>
                    <a:p>
                      <a:pPr algn="ctr" fontAlgn="ctr"/>
                      <a:r>
                        <a:rPr lang="cs-CZ" sz="1400" b="1" i="0" u="none" strike="noStrike" dirty="0">
                          <a:solidFill>
                            <a:srgbClr val="000000"/>
                          </a:solidFill>
                          <a:effectLst/>
                          <a:latin typeface="Arial Black" panose="020B0A04020102020204" pitchFamily="34" charset="0"/>
                        </a:rPr>
                        <a:t>Malé Žernoseky - Žitenice</a:t>
                      </a:r>
                    </a:p>
                  </a:txBody>
                  <a:tcPr marL="9525" marR="9525"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400" b="1" i="0" u="none" strike="noStrike" dirty="0">
                          <a:solidFill>
                            <a:srgbClr val="000000"/>
                          </a:solidFill>
                          <a:effectLst/>
                          <a:latin typeface="Arial Black" panose="020B0A04020102020204" pitchFamily="34" charset="0"/>
                        </a:rPr>
                        <a:t>odloženo </a:t>
                      </a: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2674980135"/>
                  </a:ext>
                </a:extLst>
              </a:tr>
              <a:tr h="136661">
                <a:tc>
                  <a:txBody>
                    <a:bodyPr/>
                    <a:lstStyle/>
                    <a:p>
                      <a:pPr algn="ctr" fontAlgn="ctr"/>
                      <a:r>
                        <a:rPr lang="cs-CZ" sz="1400" b="1" i="0" u="none" strike="noStrike">
                          <a:solidFill>
                            <a:srgbClr val="000000"/>
                          </a:solidFill>
                          <a:effectLst/>
                          <a:latin typeface="Arial Black" panose="020B0A04020102020204" pitchFamily="34" charset="0"/>
                        </a:rPr>
                        <a:t>Lovosice - Litoměřicko</a:t>
                      </a:r>
                    </a:p>
                  </a:txBody>
                  <a:tcPr marL="9525" marR="9525"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CFFFF"/>
                    </a:solidFill>
                  </a:tcPr>
                </a:tc>
                <a:tc>
                  <a:txBody>
                    <a:bodyPr/>
                    <a:lstStyle/>
                    <a:p>
                      <a:pPr algn="ctr" fontAlgn="b"/>
                      <a:r>
                        <a:rPr lang="cs-CZ" sz="1400" b="1" i="0" u="none" strike="noStrike" dirty="0">
                          <a:solidFill>
                            <a:srgbClr val="000000"/>
                          </a:solidFill>
                          <a:effectLst/>
                          <a:latin typeface="Arial Black" panose="020B0A04020102020204" pitchFamily="34" charset="0"/>
                        </a:rPr>
                        <a:t> 3:0</a:t>
                      </a:r>
                    </a:p>
                  </a:txBody>
                  <a:tcPr marL="9525" marR="9525" marT="9525"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CCFFFF"/>
                    </a:solidFill>
                  </a:tcPr>
                </a:tc>
                <a:extLst>
                  <a:ext uri="{0D108BD9-81ED-4DB2-BD59-A6C34878D82A}">
                    <a16:rowId xmlns:a16="http://schemas.microsoft.com/office/drawing/2014/main" val="3586807887"/>
                  </a:ext>
                </a:extLst>
              </a:tr>
            </a:tbl>
          </a:graphicData>
        </a:graphic>
      </p:graphicFrame>
      <p:sp>
        <p:nvSpPr>
          <p:cNvPr id="15" name="TextovéPole 14">
            <a:extLst>
              <a:ext uri="{FF2B5EF4-FFF2-40B4-BE49-F238E27FC236}">
                <a16:creationId xmlns:a16="http://schemas.microsoft.com/office/drawing/2014/main" id="{7B98AE20-C39D-4C14-8898-2D826E81BEFD}"/>
              </a:ext>
            </a:extLst>
          </p:cNvPr>
          <p:cNvSpPr txBox="1"/>
          <p:nvPr/>
        </p:nvSpPr>
        <p:spPr>
          <a:xfrm>
            <a:off x="5328568" y="91108"/>
            <a:ext cx="4817772" cy="461665"/>
          </a:xfrm>
          <a:prstGeom prst="rect">
            <a:avLst/>
          </a:prstGeom>
          <a:blipFill>
            <a:blip r:embed="rId2">
              <a:extLst>
                <a:ext uri="{837473B0-CC2E-450A-ABE3-18F120FF3D39}">
                  <a1611:picAttrSrcUrl xmlns:a1611="http://schemas.microsoft.com/office/drawing/2016/11/main" xmlns="" r:id="rId3"/>
                </a:ext>
              </a:extLst>
            </a:blip>
            <a:stretch>
              <a:fillRect/>
            </a:stretch>
          </a:blipFill>
          <a:effectLst>
            <a:softEdge rad="0"/>
          </a:effectLst>
        </p:spPr>
        <p:txBody>
          <a:bodyPr wrap="square" rtlCol="0">
            <a:spAutoFit/>
          </a:bodyPr>
          <a:lstStyle/>
          <a:p>
            <a:pPr algn="ctr"/>
            <a:r>
              <a:rPr lang="cs-CZ" sz="2400" dirty="0">
                <a:highlight>
                  <a:srgbClr val="FFFF00"/>
                </a:highlight>
                <a:latin typeface="Arial Black" panose="020B0A04020102020204" pitchFamily="34" charset="0"/>
              </a:rPr>
              <a:t>Stará garda ve výsledcích</a:t>
            </a:r>
          </a:p>
        </p:txBody>
      </p:sp>
      <p:pic>
        <p:nvPicPr>
          <p:cNvPr id="16" name="Obrázek 15">
            <a:extLst>
              <a:ext uri="{FF2B5EF4-FFF2-40B4-BE49-F238E27FC236}">
                <a16:creationId xmlns:a16="http://schemas.microsoft.com/office/drawing/2014/main" id="{79637A7E-068D-4833-8075-359A812C2F55}"/>
              </a:ext>
            </a:extLst>
          </p:cNvPr>
          <p:cNvPicPr>
            <a:picLocks noChangeAspect="1"/>
          </p:cNvPicPr>
          <p:nvPr/>
        </p:nvPicPr>
        <p:blipFill>
          <a:blip r:embed="rId4"/>
          <a:stretch>
            <a:fillRect/>
          </a:stretch>
        </p:blipFill>
        <p:spPr>
          <a:xfrm>
            <a:off x="5463366" y="4459900"/>
            <a:ext cx="4536504" cy="2393095"/>
          </a:xfrm>
          <a:prstGeom prst="rect">
            <a:avLst/>
          </a:prstGeom>
          <a:ln w="31750">
            <a:solidFill>
              <a:schemeClr val="accent4">
                <a:lumMod val="65000"/>
                <a:lumOff val="35000"/>
              </a:schemeClr>
            </a:solidFill>
          </a:ln>
        </p:spPr>
      </p:pic>
      <p:sp>
        <p:nvSpPr>
          <p:cNvPr id="17" name="TextovéPole 16">
            <a:extLst>
              <a:ext uri="{FF2B5EF4-FFF2-40B4-BE49-F238E27FC236}">
                <a16:creationId xmlns:a16="http://schemas.microsoft.com/office/drawing/2014/main" id="{F1FB6DEB-8B39-45C1-A587-66E52D426703}"/>
              </a:ext>
            </a:extLst>
          </p:cNvPr>
          <p:cNvSpPr txBox="1"/>
          <p:nvPr/>
        </p:nvSpPr>
        <p:spPr>
          <a:xfrm>
            <a:off x="8784952" y="6526648"/>
            <a:ext cx="1224136" cy="369332"/>
          </a:xfrm>
          <a:prstGeom prst="rect">
            <a:avLst/>
          </a:prstGeom>
          <a:noFill/>
          <a:effectLst>
            <a:softEdge rad="0"/>
          </a:effectLst>
        </p:spPr>
        <p:txBody>
          <a:bodyPr wrap="square" rtlCol="0">
            <a:spAutoFit/>
          </a:bodyPr>
          <a:lstStyle/>
          <a:p>
            <a:pPr algn="ctr"/>
            <a:r>
              <a:rPr lang="cs-CZ" sz="1800" dirty="0">
                <a:ln w="12700">
                  <a:solidFill>
                    <a:schemeClr val="tx1">
                      <a:lumMod val="95000"/>
                      <a:lumOff val="5000"/>
                    </a:schemeClr>
                  </a:solidFill>
                </a:ln>
                <a:solidFill>
                  <a:schemeClr val="bg1"/>
                </a:solidFill>
                <a:latin typeface="Arial Black" panose="020B0A04020102020204" pitchFamily="34" charset="0"/>
              </a:rPr>
              <a:t>ARCHIV</a:t>
            </a:r>
          </a:p>
        </p:txBody>
      </p:sp>
    </p:spTree>
    <p:extLst>
      <p:ext uri="{BB962C8B-B14F-4D97-AF65-F5344CB8AC3E}">
        <p14:creationId xmlns:p14="http://schemas.microsoft.com/office/powerpoint/2010/main" val="17106011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p:cNvSpPr txBox="1"/>
          <p:nvPr/>
        </p:nvSpPr>
        <p:spPr>
          <a:xfrm>
            <a:off x="1944192" y="7004456"/>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36</a:t>
            </a:r>
          </a:p>
        </p:txBody>
      </p:sp>
      <p:sp>
        <p:nvSpPr>
          <p:cNvPr id="8" name="TextovéPole 7"/>
          <p:cNvSpPr txBox="1"/>
          <p:nvPr/>
        </p:nvSpPr>
        <p:spPr>
          <a:xfrm>
            <a:off x="7758663" y="7004456"/>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5</a:t>
            </a:r>
          </a:p>
        </p:txBody>
      </p:sp>
      <p:pic>
        <p:nvPicPr>
          <p:cNvPr id="2" name="Obrázek 1"/>
          <p:cNvPicPr>
            <a:picLocks noChangeAspect="1"/>
          </p:cNvPicPr>
          <p:nvPr/>
        </p:nvPicPr>
        <p:blipFill>
          <a:blip r:embed="rId3"/>
          <a:stretch>
            <a:fillRect/>
          </a:stretch>
        </p:blipFill>
        <p:spPr>
          <a:xfrm>
            <a:off x="5341389" y="91108"/>
            <a:ext cx="4834547" cy="1109568"/>
          </a:xfrm>
          <a:prstGeom prst="rect">
            <a:avLst/>
          </a:prstGeom>
        </p:spPr>
      </p:pic>
      <p:graphicFrame>
        <p:nvGraphicFramePr>
          <p:cNvPr id="9" name="Tabulka 8">
            <a:extLst>
              <a:ext uri="{FF2B5EF4-FFF2-40B4-BE49-F238E27FC236}">
                <a16:creationId xmlns:a16="http://schemas.microsoft.com/office/drawing/2014/main" id="{FF6E0F60-23F1-4B9F-884F-D37B4A75F791}"/>
              </a:ext>
            </a:extLst>
          </p:cNvPr>
          <p:cNvGraphicFramePr>
            <a:graphicFrameLocks noGrp="1"/>
          </p:cNvGraphicFramePr>
          <p:nvPr>
            <p:extLst>
              <p:ext uri="{D42A27DB-BD31-4B8C-83A1-F6EECF244321}">
                <p14:modId xmlns:p14="http://schemas.microsoft.com/office/powerpoint/2010/main" val="2421160928"/>
              </p:ext>
            </p:extLst>
          </p:nvPr>
        </p:nvGraphicFramePr>
        <p:xfrm>
          <a:off x="5454405" y="1306399"/>
          <a:ext cx="4608513" cy="5592333"/>
        </p:xfrm>
        <a:graphic>
          <a:graphicData uri="http://schemas.openxmlformats.org/drawingml/2006/table">
            <a:tbl>
              <a:tblPr/>
              <a:tblGrid>
                <a:gridCol w="464481">
                  <a:extLst>
                    <a:ext uri="{9D8B030D-6E8A-4147-A177-3AD203B41FA5}">
                      <a16:colId xmlns:a16="http://schemas.microsoft.com/office/drawing/2014/main" val="1757147520"/>
                    </a:ext>
                  </a:extLst>
                </a:gridCol>
                <a:gridCol w="512865">
                  <a:extLst>
                    <a:ext uri="{9D8B030D-6E8A-4147-A177-3AD203B41FA5}">
                      <a16:colId xmlns:a16="http://schemas.microsoft.com/office/drawing/2014/main" val="3854487369"/>
                    </a:ext>
                  </a:extLst>
                </a:gridCol>
                <a:gridCol w="515283">
                  <a:extLst>
                    <a:ext uri="{9D8B030D-6E8A-4147-A177-3AD203B41FA5}">
                      <a16:colId xmlns:a16="http://schemas.microsoft.com/office/drawing/2014/main" val="2039504087"/>
                    </a:ext>
                  </a:extLst>
                </a:gridCol>
                <a:gridCol w="681730">
                  <a:extLst>
                    <a:ext uri="{9D8B030D-6E8A-4147-A177-3AD203B41FA5}">
                      <a16:colId xmlns:a16="http://schemas.microsoft.com/office/drawing/2014/main" val="3989154030"/>
                    </a:ext>
                  </a:extLst>
                </a:gridCol>
                <a:gridCol w="1543901">
                  <a:extLst>
                    <a:ext uri="{9D8B030D-6E8A-4147-A177-3AD203B41FA5}">
                      <a16:colId xmlns:a16="http://schemas.microsoft.com/office/drawing/2014/main" val="3109184157"/>
                    </a:ext>
                  </a:extLst>
                </a:gridCol>
                <a:gridCol w="890253">
                  <a:extLst>
                    <a:ext uri="{9D8B030D-6E8A-4147-A177-3AD203B41FA5}">
                      <a16:colId xmlns:a16="http://schemas.microsoft.com/office/drawing/2014/main" val="1797744001"/>
                    </a:ext>
                  </a:extLst>
                </a:gridCol>
              </a:tblGrid>
              <a:tr h="317158">
                <a:tc>
                  <a:txBody>
                    <a:bodyPr/>
                    <a:lstStyle/>
                    <a:p>
                      <a:pPr algn="ctr" fontAlgn="ctr"/>
                      <a:r>
                        <a:rPr lang="cs-CZ" sz="1000" b="1" i="0" u="none" strike="noStrike" dirty="0">
                          <a:solidFill>
                            <a:srgbClr val="000000"/>
                          </a:solidFill>
                          <a:effectLst/>
                          <a:latin typeface="Arial" panose="020B0604020202020204" pitchFamily="34" charset="0"/>
                        </a:rPr>
                        <a:t>Týden</a:t>
                      </a:r>
                    </a:p>
                  </a:txBody>
                  <a:tcPr marL="6126" marR="6126" marT="612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dirty="0">
                          <a:solidFill>
                            <a:srgbClr val="000000"/>
                          </a:solidFill>
                          <a:effectLst/>
                          <a:latin typeface="Arial" panose="020B0604020202020204" pitchFamily="34" charset="0"/>
                        </a:rPr>
                        <a:t>Den</a:t>
                      </a:r>
                    </a:p>
                  </a:txBody>
                  <a:tcPr marL="6126" marR="6126" marT="61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dirty="0">
                          <a:solidFill>
                            <a:srgbClr val="000000"/>
                          </a:solidFill>
                          <a:effectLst/>
                          <a:latin typeface="Arial" panose="020B0604020202020204" pitchFamily="34" charset="0"/>
                        </a:rPr>
                        <a:t>Datum</a:t>
                      </a:r>
                    </a:p>
                  </a:txBody>
                  <a:tcPr marL="6126" marR="6126" marT="61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dirty="0">
                          <a:solidFill>
                            <a:srgbClr val="000000"/>
                          </a:solidFill>
                          <a:effectLst/>
                          <a:latin typeface="Arial" panose="020B0604020202020204" pitchFamily="34" charset="0"/>
                        </a:rPr>
                        <a:t>Čas</a:t>
                      </a:r>
                    </a:p>
                  </a:txBody>
                  <a:tcPr marL="6126" marR="6126" marT="61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dirty="0">
                          <a:solidFill>
                            <a:srgbClr val="000000"/>
                          </a:solidFill>
                          <a:effectLst/>
                          <a:latin typeface="Arial" panose="020B0604020202020204" pitchFamily="34" charset="0"/>
                        </a:rPr>
                        <a:t>Soupeř</a:t>
                      </a:r>
                    </a:p>
                  </a:txBody>
                  <a:tcPr marL="6126" marR="6126" marT="61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dirty="0">
                          <a:solidFill>
                            <a:srgbClr val="000000"/>
                          </a:solidFill>
                          <a:effectLst/>
                          <a:latin typeface="Arial" panose="020B0604020202020204" pitchFamily="34" charset="0"/>
                        </a:rPr>
                        <a:t>Kategorie</a:t>
                      </a:r>
                    </a:p>
                  </a:txBody>
                  <a:tcPr marL="6126" marR="6126" marT="612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995155174"/>
                  </a:ext>
                </a:extLst>
              </a:tr>
              <a:tr h="527321">
                <a:tc rowSpan="3">
                  <a:txBody>
                    <a:bodyPr/>
                    <a:lstStyle/>
                    <a:p>
                      <a:pPr algn="ctr" fontAlgn="ctr"/>
                      <a:r>
                        <a:rPr lang="cs-CZ" sz="900" b="1" i="0" u="none" strike="noStrike">
                          <a:solidFill>
                            <a:srgbClr val="0000CC"/>
                          </a:solidFill>
                          <a:effectLst/>
                          <a:latin typeface="Arial Black" panose="020B0A04020102020204" pitchFamily="34" charset="0"/>
                        </a:rPr>
                        <a:t>37</a:t>
                      </a:r>
                    </a:p>
                  </a:txBody>
                  <a:tcPr marL="6126" marR="6126" marT="612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33"/>
                    </a:solidFill>
                  </a:tcPr>
                </a:tc>
                <a:tc>
                  <a:txBody>
                    <a:bodyPr/>
                    <a:lstStyle/>
                    <a:p>
                      <a:pPr algn="ctr" fontAlgn="ctr"/>
                      <a:r>
                        <a:rPr lang="cs-CZ" sz="900" b="1" i="0" u="none" strike="noStrike">
                          <a:solidFill>
                            <a:srgbClr val="0000CC"/>
                          </a:solidFill>
                          <a:effectLst/>
                          <a:latin typeface="Arial Black" panose="020B0A04020102020204" pitchFamily="34" charset="0"/>
                        </a:rPr>
                        <a:t>sobota</a:t>
                      </a:r>
                    </a:p>
                  </a:txBody>
                  <a:tcPr marL="6126" marR="6126" marT="61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33"/>
                    </a:solidFill>
                  </a:tcPr>
                </a:tc>
                <a:tc>
                  <a:txBody>
                    <a:bodyPr/>
                    <a:lstStyle/>
                    <a:p>
                      <a:pPr algn="ctr" fontAlgn="ctr"/>
                      <a:r>
                        <a:rPr lang="cs-CZ" sz="900" b="1" i="0" u="none" strike="noStrike" dirty="0">
                          <a:solidFill>
                            <a:srgbClr val="0000CC"/>
                          </a:solidFill>
                          <a:effectLst/>
                          <a:latin typeface="Arial Black" panose="020B0A04020102020204" pitchFamily="34" charset="0"/>
                        </a:rPr>
                        <a:t>14.09.</a:t>
                      </a:r>
                    </a:p>
                    <a:p>
                      <a:pPr algn="ctr" fontAlgn="ctr"/>
                      <a:r>
                        <a:rPr lang="cs-CZ" sz="900" b="1" i="0" u="none" strike="noStrike" dirty="0">
                          <a:solidFill>
                            <a:srgbClr val="0000CC"/>
                          </a:solidFill>
                          <a:effectLst/>
                          <a:latin typeface="Arial Black" panose="020B0A04020102020204" pitchFamily="34" charset="0"/>
                        </a:rPr>
                        <a:t>2019</a:t>
                      </a:r>
                    </a:p>
                  </a:txBody>
                  <a:tcPr marL="6126" marR="6126" marT="61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33"/>
                    </a:solidFill>
                  </a:tcPr>
                </a:tc>
                <a:tc>
                  <a:txBody>
                    <a:bodyPr/>
                    <a:lstStyle/>
                    <a:p>
                      <a:pPr algn="ctr" fontAlgn="ctr"/>
                      <a:r>
                        <a:rPr lang="cs-CZ" sz="900" b="1" i="0" u="none" strike="noStrike">
                          <a:solidFill>
                            <a:srgbClr val="0000CC"/>
                          </a:solidFill>
                          <a:effectLst/>
                          <a:latin typeface="Arial Black" panose="020B0A04020102020204" pitchFamily="34" charset="0"/>
                        </a:rPr>
                        <a:t>10:00</a:t>
                      </a:r>
                    </a:p>
                  </a:txBody>
                  <a:tcPr marL="6126" marR="6126" marT="61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33"/>
                    </a:solidFill>
                  </a:tcPr>
                </a:tc>
                <a:tc>
                  <a:txBody>
                    <a:bodyPr/>
                    <a:lstStyle/>
                    <a:p>
                      <a:pPr algn="ctr" fontAlgn="ctr"/>
                      <a:r>
                        <a:rPr lang="cs-CZ" sz="1400" b="1" i="0" u="none" strike="noStrike" dirty="0">
                          <a:solidFill>
                            <a:srgbClr val="0000CC"/>
                          </a:solidFill>
                          <a:effectLst/>
                          <a:latin typeface="Arial Black" panose="020B0A04020102020204" pitchFamily="34" charset="0"/>
                        </a:rPr>
                        <a:t>TJ Sokol Hoštka</a:t>
                      </a:r>
                    </a:p>
                  </a:txBody>
                  <a:tcPr marL="6126" marR="6126" marT="61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33"/>
                    </a:solidFill>
                  </a:tcPr>
                </a:tc>
                <a:tc>
                  <a:txBody>
                    <a:bodyPr/>
                    <a:lstStyle/>
                    <a:p>
                      <a:pPr algn="ctr" fontAlgn="ctr"/>
                      <a:r>
                        <a:rPr lang="cs-CZ" sz="900" b="1" i="0" u="none" strike="noStrike">
                          <a:solidFill>
                            <a:srgbClr val="0000CC"/>
                          </a:solidFill>
                          <a:effectLst/>
                          <a:latin typeface="Arial Black" panose="020B0A04020102020204" pitchFamily="34" charset="0"/>
                        </a:rPr>
                        <a:t>Starší žáci-Okresní přebor</a:t>
                      </a:r>
                    </a:p>
                  </a:txBody>
                  <a:tcPr marL="6126" marR="6126" marT="612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33"/>
                    </a:solidFill>
                  </a:tcPr>
                </a:tc>
                <a:extLst>
                  <a:ext uri="{0D108BD9-81ED-4DB2-BD59-A6C34878D82A}">
                    <a16:rowId xmlns:a16="http://schemas.microsoft.com/office/drawing/2014/main" val="1918740157"/>
                  </a:ext>
                </a:extLst>
              </a:tr>
              <a:tr h="527321">
                <a:tc vMerge="1">
                  <a:txBody>
                    <a:bodyPr/>
                    <a:lstStyle/>
                    <a:p>
                      <a:endParaRPr lang="cs-CZ"/>
                    </a:p>
                  </a:txBody>
                  <a:tcPr/>
                </a:tc>
                <a:tc>
                  <a:txBody>
                    <a:bodyPr/>
                    <a:lstStyle/>
                    <a:p>
                      <a:pPr algn="ctr" fontAlgn="ctr"/>
                      <a:r>
                        <a:rPr lang="cs-CZ" sz="900" b="1" i="0" u="none" strike="noStrike">
                          <a:solidFill>
                            <a:srgbClr val="0000CC"/>
                          </a:solidFill>
                          <a:effectLst/>
                          <a:latin typeface="Arial Black" panose="020B0A04020102020204" pitchFamily="34" charset="0"/>
                        </a:rPr>
                        <a:t>sobota</a:t>
                      </a:r>
                    </a:p>
                  </a:txBody>
                  <a:tcPr marL="6126" marR="6126" marT="61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33"/>
                    </a:solidFill>
                  </a:tcPr>
                </a:tc>
                <a:tc>
                  <a:txBody>
                    <a:bodyPr/>
                    <a:lstStyle/>
                    <a:p>
                      <a:pPr algn="ctr" fontAlgn="ctr"/>
                      <a:r>
                        <a:rPr lang="cs-CZ" sz="900" b="1" i="0" u="none" strike="noStrike" dirty="0">
                          <a:solidFill>
                            <a:srgbClr val="0000CC"/>
                          </a:solidFill>
                          <a:effectLst/>
                          <a:latin typeface="Arial Black" panose="020B0A04020102020204" pitchFamily="34" charset="0"/>
                        </a:rPr>
                        <a:t>14.09.</a:t>
                      </a:r>
                    </a:p>
                    <a:p>
                      <a:pPr algn="ctr" fontAlgn="ctr"/>
                      <a:r>
                        <a:rPr lang="cs-CZ" sz="900" b="1" i="0" u="none" strike="noStrike" dirty="0">
                          <a:solidFill>
                            <a:srgbClr val="0000CC"/>
                          </a:solidFill>
                          <a:effectLst/>
                          <a:latin typeface="Arial Black" panose="020B0A04020102020204" pitchFamily="34" charset="0"/>
                        </a:rPr>
                        <a:t>2019</a:t>
                      </a:r>
                    </a:p>
                  </a:txBody>
                  <a:tcPr marL="6126" marR="6126" marT="61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33"/>
                    </a:solidFill>
                  </a:tcPr>
                </a:tc>
                <a:tc>
                  <a:txBody>
                    <a:bodyPr/>
                    <a:lstStyle/>
                    <a:p>
                      <a:pPr algn="ctr" fontAlgn="ctr"/>
                      <a:r>
                        <a:rPr lang="cs-CZ" sz="900" b="1" i="0" u="none" strike="noStrike">
                          <a:solidFill>
                            <a:srgbClr val="0000CC"/>
                          </a:solidFill>
                          <a:effectLst/>
                          <a:latin typeface="Arial Black" panose="020B0A04020102020204" pitchFamily="34" charset="0"/>
                        </a:rPr>
                        <a:t>10:00</a:t>
                      </a:r>
                    </a:p>
                  </a:txBody>
                  <a:tcPr marL="6126" marR="6126" marT="61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33"/>
                    </a:solidFill>
                  </a:tcPr>
                </a:tc>
                <a:tc>
                  <a:txBody>
                    <a:bodyPr/>
                    <a:lstStyle/>
                    <a:p>
                      <a:pPr algn="ctr" fontAlgn="ctr"/>
                      <a:r>
                        <a:rPr lang="cs-CZ" sz="1400" b="1" i="0" u="none" strike="noStrike" dirty="0">
                          <a:solidFill>
                            <a:srgbClr val="0000CC"/>
                          </a:solidFill>
                          <a:effectLst/>
                          <a:latin typeface="Arial Black" panose="020B0A04020102020204" pitchFamily="34" charset="0"/>
                        </a:rPr>
                        <a:t>TJ Dynamo </a:t>
                      </a:r>
                      <a:r>
                        <a:rPr lang="cs-CZ" sz="1400" b="1" i="0" u="none" strike="noStrike" dirty="0" err="1">
                          <a:solidFill>
                            <a:srgbClr val="0000CC"/>
                          </a:solidFill>
                          <a:effectLst/>
                          <a:latin typeface="Arial Black" panose="020B0A04020102020204" pitchFamily="34" charset="0"/>
                        </a:rPr>
                        <a:t>Podlusky</a:t>
                      </a:r>
                      <a:endParaRPr lang="cs-CZ" sz="1400" b="1" i="0" u="none" strike="noStrike" dirty="0">
                        <a:solidFill>
                          <a:srgbClr val="0000CC"/>
                        </a:solidFill>
                        <a:effectLst/>
                        <a:latin typeface="Arial Black" panose="020B0A04020102020204" pitchFamily="34" charset="0"/>
                      </a:endParaRPr>
                    </a:p>
                  </a:txBody>
                  <a:tcPr marL="6126" marR="6126" marT="61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33"/>
                    </a:solidFill>
                  </a:tcPr>
                </a:tc>
                <a:tc>
                  <a:txBody>
                    <a:bodyPr/>
                    <a:lstStyle/>
                    <a:p>
                      <a:pPr algn="ctr" fontAlgn="ctr"/>
                      <a:r>
                        <a:rPr lang="cs-CZ" sz="900" b="1" i="0" u="none" strike="noStrike">
                          <a:solidFill>
                            <a:srgbClr val="0000CC"/>
                          </a:solidFill>
                          <a:effectLst/>
                          <a:latin typeface="Arial Black" panose="020B0A04020102020204" pitchFamily="34" charset="0"/>
                        </a:rPr>
                        <a:t>Mladší přípravka-okresní soutěž</a:t>
                      </a:r>
                    </a:p>
                  </a:txBody>
                  <a:tcPr marL="6126" marR="6126" marT="612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33"/>
                    </a:solidFill>
                  </a:tcPr>
                </a:tc>
                <a:extLst>
                  <a:ext uri="{0D108BD9-81ED-4DB2-BD59-A6C34878D82A}">
                    <a16:rowId xmlns:a16="http://schemas.microsoft.com/office/drawing/2014/main" val="934101782"/>
                  </a:ext>
                </a:extLst>
              </a:tr>
              <a:tr h="516736">
                <a:tc vMerge="1">
                  <a:txBody>
                    <a:bodyPr/>
                    <a:lstStyle/>
                    <a:p>
                      <a:endParaRPr lang="cs-CZ"/>
                    </a:p>
                  </a:txBody>
                  <a:tcPr/>
                </a:tc>
                <a:tc>
                  <a:txBody>
                    <a:bodyPr/>
                    <a:lstStyle/>
                    <a:p>
                      <a:pPr algn="ctr" fontAlgn="ctr"/>
                      <a:r>
                        <a:rPr lang="cs-CZ" sz="900" b="1" i="0" u="none" strike="noStrike">
                          <a:solidFill>
                            <a:srgbClr val="0000CC"/>
                          </a:solidFill>
                          <a:effectLst/>
                          <a:latin typeface="Arial Black" panose="020B0A04020102020204" pitchFamily="34" charset="0"/>
                        </a:rPr>
                        <a:t>sobota</a:t>
                      </a:r>
                    </a:p>
                  </a:txBody>
                  <a:tcPr marL="6126" marR="6126" marT="61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33"/>
                    </a:solidFill>
                  </a:tcPr>
                </a:tc>
                <a:tc>
                  <a:txBody>
                    <a:bodyPr/>
                    <a:lstStyle/>
                    <a:p>
                      <a:pPr algn="ctr" fontAlgn="ctr"/>
                      <a:r>
                        <a:rPr lang="cs-CZ" sz="900" b="1" i="0" u="none" strike="noStrike" dirty="0">
                          <a:solidFill>
                            <a:srgbClr val="0000CC"/>
                          </a:solidFill>
                          <a:effectLst/>
                          <a:latin typeface="Arial Black" panose="020B0A04020102020204" pitchFamily="34" charset="0"/>
                        </a:rPr>
                        <a:t>14.09.</a:t>
                      </a:r>
                    </a:p>
                    <a:p>
                      <a:pPr algn="ctr" fontAlgn="ctr"/>
                      <a:r>
                        <a:rPr lang="cs-CZ" sz="900" b="1" i="0" u="none" strike="noStrike" dirty="0">
                          <a:solidFill>
                            <a:srgbClr val="0000CC"/>
                          </a:solidFill>
                          <a:effectLst/>
                          <a:latin typeface="Arial Black" panose="020B0A04020102020204" pitchFamily="34" charset="0"/>
                        </a:rPr>
                        <a:t>2019</a:t>
                      </a:r>
                    </a:p>
                  </a:txBody>
                  <a:tcPr marL="6126" marR="6126" marT="61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33"/>
                    </a:solidFill>
                  </a:tcPr>
                </a:tc>
                <a:tc>
                  <a:txBody>
                    <a:bodyPr/>
                    <a:lstStyle/>
                    <a:p>
                      <a:pPr algn="ctr" fontAlgn="ctr"/>
                      <a:r>
                        <a:rPr lang="cs-CZ" sz="900" b="1" i="0" u="none" strike="noStrike" dirty="0">
                          <a:solidFill>
                            <a:srgbClr val="0000CC"/>
                          </a:solidFill>
                          <a:effectLst/>
                          <a:latin typeface="Arial Black" panose="020B0A04020102020204" pitchFamily="34" charset="0"/>
                        </a:rPr>
                        <a:t>17:00</a:t>
                      </a:r>
                    </a:p>
                  </a:txBody>
                  <a:tcPr marL="6126" marR="6126" marT="61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33"/>
                    </a:solidFill>
                  </a:tcPr>
                </a:tc>
                <a:tc>
                  <a:txBody>
                    <a:bodyPr/>
                    <a:lstStyle/>
                    <a:p>
                      <a:pPr algn="ctr" fontAlgn="ctr"/>
                      <a:r>
                        <a:rPr lang="cs-CZ" sz="1400" b="1" i="0" u="none" strike="noStrike" dirty="0">
                          <a:solidFill>
                            <a:srgbClr val="0000CC"/>
                          </a:solidFill>
                          <a:effectLst/>
                          <a:latin typeface="Arial Black" panose="020B0A04020102020204" pitchFamily="34" charset="0"/>
                        </a:rPr>
                        <a:t>TJ Sokol Hoštka</a:t>
                      </a:r>
                    </a:p>
                  </a:txBody>
                  <a:tcPr marL="6126" marR="6126" marT="61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33"/>
                    </a:solidFill>
                  </a:tcPr>
                </a:tc>
                <a:tc>
                  <a:txBody>
                    <a:bodyPr/>
                    <a:lstStyle/>
                    <a:p>
                      <a:pPr algn="ctr" fontAlgn="ctr"/>
                      <a:r>
                        <a:rPr lang="cs-CZ" sz="900" b="1" i="0" u="none" strike="noStrike">
                          <a:solidFill>
                            <a:srgbClr val="0000CC"/>
                          </a:solidFill>
                          <a:effectLst/>
                          <a:latin typeface="Arial Black" panose="020B0A04020102020204" pitchFamily="34" charset="0"/>
                        </a:rPr>
                        <a:t>Dospělí B-III. Třída</a:t>
                      </a:r>
                    </a:p>
                  </a:txBody>
                  <a:tcPr marL="6126" marR="6126" marT="612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33"/>
                    </a:solidFill>
                  </a:tcPr>
                </a:tc>
                <a:extLst>
                  <a:ext uri="{0D108BD9-81ED-4DB2-BD59-A6C34878D82A}">
                    <a16:rowId xmlns:a16="http://schemas.microsoft.com/office/drawing/2014/main" val="41580545"/>
                  </a:ext>
                </a:extLst>
              </a:tr>
              <a:tr h="527321">
                <a:tc rowSpan="5">
                  <a:txBody>
                    <a:bodyPr/>
                    <a:lstStyle/>
                    <a:p>
                      <a:pPr algn="ctr" fontAlgn="ctr"/>
                      <a:r>
                        <a:rPr lang="cs-CZ" sz="900" b="1" i="0" u="none" strike="noStrike">
                          <a:solidFill>
                            <a:srgbClr val="0000CC"/>
                          </a:solidFill>
                          <a:effectLst/>
                          <a:latin typeface="Arial Black" panose="020B0A04020102020204" pitchFamily="34" charset="0"/>
                        </a:rPr>
                        <a:t>38</a:t>
                      </a:r>
                    </a:p>
                  </a:txBody>
                  <a:tcPr marL="6126" marR="6126" marT="612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CC"/>
                          </a:solidFill>
                          <a:effectLst/>
                          <a:latin typeface="Arial Black" panose="020B0A04020102020204" pitchFamily="34" charset="0"/>
                        </a:rPr>
                        <a:t>čtvrtek</a:t>
                      </a:r>
                    </a:p>
                  </a:txBody>
                  <a:tcPr marL="6126" marR="6126" marT="61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dirty="0">
                          <a:solidFill>
                            <a:srgbClr val="0000CC"/>
                          </a:solidFill>
                          <a:effectLst/>
                          <a:latin typeface="Arial Black" panose="020B0A04020102020204" pitchFamily="34" charset="0"/>
                        </a:rPr>
                        <a:t>19.09.</a:t>
                      </a:r>
                    </a:p>
                    <a:p>
                      <a:pPr algn="ctr" fontAlgn="ctr"/>
                      <a:r>
                        <a:rPr lang="cs-CZ" sz="900" b="1" i="0" u="none" strike="noStrike" dirty="0">
                          <a:solidFill>
                            <a:srgbClr val="0000CC"/>
                          </a:solidFill>
                          <a:effectLst/>
                          <a:latin typeface="Arial Black" panose="020B0A04020102020204" pitchFamily="34" charset="0"/>
                        </a:rPr>
                        <a:t>2019</a:t>
                      </a:r>
                    </a:p>
                  </a:txBody>
                  <a:tcPr marL="6126" marR="6126" marT="61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CC"/>
                          </a:solidFill>
                          <a:effectLst/>
                          <a:latin typeface="Arial Black" panose="020B0A04020102020204" pitchFamily="34" charset="0"/>
                        </a:rPr>
                        <a:t>16:30</a:t>
                      </a:r>
                    </a:p>
                  </a:txBody>
                  <a:tcPr marL="6126" marR="6126" marT="61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400" b="1" i="0" u="none" strike="noStrike" dirty="0">
                          <a:solidFill>
                            <a:srgbClr val="0000CC"/>
                          </a:solidFill>
                          <a:effectLst/>
                          <a:latin typeface="Arial Black" panose="020B0A04020102020204" pitchFamily="34" charset="0"/>
                        </a:rPr>
                        <a:t>SK Sokol Brozany</a:t>
                      </a:r>
                    </a:p>
                  </a:txBody>
                  <a:tcPr marL="6126" marR="6126" marT="61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CC"/>
                          </a:solidFill>
                          <a:effectLst/>
                          <a:latin typeface="Arial Black" panose="020B0A04020102020204" pitchFamily="34" charset="0"/>
                        </a:rPr>
                        <a:t>Minipřípravka-Okresní přebor</a:t>
                      </a:r>
                    </a:p>
                  </a:txBody>
                  <a:tcPr marL="6126" marR="6126" marT="612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286978268"/>
                  </a:ext>
                </a:extLst>
              </a:tr>
              <a:tr h="527321">
                <a:tc vMerge="1">
                  <a:txBody>
                    <a:bodyPr/>
                    <a:lstStyle/>
                    <a:p>
                      <a:endParaRPr lang="cs-CZ"/>
                    </a:p>
                  </a:txBody>
                  <a:tcPr/>
                </a:tc>
                <a:tc>
                  <a:txBody>
                    <a:bodyPr/>
                    <a:lstStyle/>
                    <a:p>
                      <a:pPr algn="ctr" fontAlgn="ctr"/>
                      <a:r>
                        <a:rPr lang="cs-CZ" sz="900" b="1" i="0" u="none" strike="noStrike">
                          <a:solidFill>
                            <a:srgbClr val="0000CC"/>
                          </a:solidFill>
                          <a:effectLst/>
                          <a:latin typeface="Arial Black" panose="020B0A04020102020204" pitchFamily="34" charset="0"/>
                        </a:rPr>
                        <a:t>pátek</a:t>
                      </a:r>
                    </a:p>
                  </a:txBody>
                  <a:tcPr marL="6126" marR="6126" marT="61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dirty="0">
                          <a:solidFill>
                            <a:srgbClr val="0000CC"/>
                          </a:solidFill>
                          <a:effectLst/>
                          <a:latin typeface="Arial Black" panose="020B0A04020102020204" pitchFamily="34" charset="0"/>
                        </a:rPr>
                        <a:t>20.09.</a:t>
                      </a:r>
                    </a:p>
                    <a:p>
                      <a:pPr algn="ctr" fontAlgn="ctr"/>
                      <a:r>
                        <a:rPr lang="cs-CZ" sz="900" b="1" i="0" u="none" strike="noStrike" dirty="0">
                          <a:solidFill>
                            <a:srgbClr val="0000CC"/>
                          </a:solidFill>
                          <a:effectLst/>
                          <a:latin typeface="Arial Black" panose="020B0A04020102020204" pitchFamily="34" charset="0"/>
                        </a:rPr>
                        <a:t>2019</a:t>
                      </a:r>
                    </a:p>
                  </a:txBody>
                  <a:tcPr marL="6126" marR="6126" marT="61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CC"/>
                          </a:solidFill>
                          <a:effectLst/>
                          <a:latin typeface="Arial Black" panose="020B0A04020102020204" pitchFamily="34" charset="0"/>
                        </a:rPr>
                        <a:t>17:30</a:t>
                      </a:r>
                    </a:p>
                  </a:txBody>
                  <a:tcPr marL="6126" marR="6126" marT="61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400" b="1" i="0" u="none" strike="noStrike" dirty="0">
                          <a:solidFill>
                            <a:srgbClr val="0000CC"/>
                          </a:solidFill>
                          <a:effectLst/>
                          <a:latin typeface="Arial Black" panose="020B0A04020102020204" pitchFamily="34" charset="0"/>
                        </a:rPr>
                        <a:t>TJ Sokol České Kopisty</a:t>
                      </a:r>
                    </a:p>
                  </a:txBody>
                  <a:tcPr marL="6126" marR="6126" marT="61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CC"/>
                          </a:solidFill>
                          <a:effectLst/>
                          <a:latin typeface="Arial Black" panose="020B0A04020102020204" pitchFamily="34" charset="0"/>
                        </a:rPr>
                        <a:t>Stará garda-Okresní přebor</a:t>
                      </a:r>
                    </a:p>
                  </a:txBody>
                  <a:tcPr marL="6126" marR="6126" marT="612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502206853"/>
                  </a:ext>
                </a:extLst>
              </a:tr>
              <a:tr h="516736">
                <a:tc vMerge="1">
                  <a:txBody>
                    <a:bodyPr/>
                    <a:lstStyle/>
                    <a:p>
                      <a:endParaRPr lang="cs-CZ"/>
                    </a:p>
                  </a:txBody>
                  <a:tcPr/>
                </a:tc>
                <a:tc>
                  <a:txBody>
                    <a:bodyPr/>
                    <a:lstStyle/>
                    <a:p>
                      <a:pPr algn="ctr" fontAlgn="ctr"/>
                      <a:r>
                        <a:rPr lang="cs-CZ" sz="900" b="1" i="0" u="none" strike="noStrike">
                          <a:solidFill>
                            <a:srgbClr val="0000CC"/>
                          </a:solidFill>
                          <a:effectLst/>
                          <a:latin typeface="Arial Black" panose="020B0A04020102020204" pitchFamily="34" charset="0"/>
                        </a:rPr>
                        <a:t>sobota</a:t>
                      </a:r>
                    </a:p>
                  </a:txBody>
                  <a:tcPr marL="6126" marR="6126" marT="61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dirty="0">
                          <a:solidFill>
                            <a:srgbClr val="0000CC"/>
                          </a:solidFill>
                          <a:effectLst/>
                          <a:latin typeface="Arial Black" panose="020B0A04020102020204" pitchFamily="34" charset="0"/>
                        </a:rPr>
                        <a:t>21.09.</a:t>
                      </a:r>
                    </a:p>
                    <a:p>
                      <a:pPr algn="ctr" fontAlgn="ctr"/>
                      <a:r>
                        <a:rPr lang="cs-CZ" sz="900" b="1" i="0" u="none" strike="noStrike" dirty="0">
                          <a:solidFill>
                            <a:srgbClr val="0000CC"/>
                          </a:solidFill>
                          <a:effectLst/>
                          <a:latin typeface="Arial Black" panose="020B0A04020102020204" pitchFamily="34" charset="0"/>
                        </a:rPr>
                        <a:t>2019</a:t>
                      </a:r>
                    </a:p>
                  </a:txBody>
                  <a:tcPr marL="6126" marR="6126" marT="61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CC"/>
                          </a:solidFill>
                          <a:effectLst/>
                          <a:latin typeface="Arial Black" panose="020B0A04020102020204" pitchFamily="34" charset="0"/>
                        </a:rPr>
                        <a:t>16:30</a:t>
                      </a:r>
                    </a:p>
                  </a:txBody>
                  <a:tcPr marL="6126" marR="6126" marT="61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400" b="1" i="0" u="none" strike="noStrike" dirty="0">
                          <a:solidFill>
                            <a:srgbClr val="0000CC"/>
                          </a:solidFill>
                          <a:effectLst/>
                          <a:latin typeface="Arial Black" panose="020B0A04020102020204" pitchFamily="34" charset="0"/>
                        </a:rPr>
                        <a:t>SK Slaný</a:t>
                      </a:r>
                    </a:p>
                  </a:txBody>
                  <a:tcPr marL="6126" marR="6126" marT="61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CC"/>
                          </a:solidFill>
                          <a:effectLst/>
                          <a:latin typeface="Arial Black" panose="020B0A04020102020204" pitchFamily="34" charset="0"/>
                        </a:rPr>
                        <a:t>Dospělí-Divize B</a:t>
                      </a:r>
                    </a:p>
                  </a:txBody>
                  <a:tcPr marL="6126" marR="6126" marT="612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230915930"/>
                  </a:ext>
                </a:extLst>
              </a:tr>
              <a:tr h="527321">
                <a:tc vMerge="1">
                  <a:txBody>
                    <a:bodyPr/>
                    <a:lstStyle/>
                    <a:p>
                      <a:endParaRPr lang="cs-CZ"/>
                    </a:p>
                  </a:txBody>
                  <a:tcPr/>
                </a:tc>
                <a:tc>
                  <a:txBody>
                    <a:bodyPr/>
                    <a:lstStyle/>
                    <a:p>
                      <a:pPr algn="ctr" fontAlgn="ctr"/>
                      <a:r>
                        <a:rPr lang="cs-CZ" sz="900" b="1" i="0" u="none" strike="noStrike">
                          <a:solidFill>
                            <a:srgbClr val="0000CC"/>
                          </a:solidFill>
                          <a:effectLst/>
                          <a:latin typeface="Arial Black" panose="020B0A04020102020204" pitchFamily="34" charset="0"/>
                        </a:rPr>
                        <a:t>neděle</a:t>
                      </a:r>
                    </a:p>
                  </a:txBody>
                  <a:tcPr marL="6126" marR="6126" marT="61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dirty="0">
                          <a:solidFill>
                            <a:srgbClr val="0000CC"/>
                          </a:solidFill>
                          <a:effectLst/>
                          <a:latin typeface="Arial Black" panose="020B0A04020102020204" pitchFamily="34" charset="0"/>
                        </a:rPr>
                        <a:t>22.09.</a:t>
                      </a:r>
                    </a:p>
                    <a:p>
                      <a:pPr algn="ctr" fontAlgn="ctr"/>
                      <a:r>
                        <a:rPr lang="cs-CZ" sz="900" b="1" i="0" u="none" strike="noStrike" dirty="0">
                          <a:solidFill>
                            <a:srgbClr val="0000CC"/>
                          </a:solidFill>
                          <a:effectLst/>
                          <a:latin typeface="Arial Black" panose="020B0A04020102020204" pitchFamily="34" charset="0"/>
                        </a:rPr>
                        <a:t>2019</a:t>
                      </a:r>
                    </a:p>
                  </a:txBody>
                  <a:tcPr marL="6126" marR="6126" marT="61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CC"/>
                          </a:solidFill>
                          <a:effectLst/>
                          <a:latin typeface="Arial Black" panose="020B0A04020102020204" pitchFamily="34" charset="0"/>
                        </a:rPr>
                        <a:t>10:00</a:t>
                      </a:r>
                    </a:p>
                  </a:txBody>
                  <a:tcPr marL="6126" marR="6126" marT="61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400" b="1" i="0" u="none" strike="noStrike" dirty="0">
                          <a:solidFill>
                            <a:srgbClr val="0000CC"/>
                          </a:solidFill>
                          <a:effectLst/>
                          <a:latin typeface="Arial Black" panose="020B0A04020102020204" pitchFamily="34" charset="0"/>
                        </a:rPr>
                        <a:t>TJ Sokol Hoštka</a:t>
                      </a:r>
                    </a:p>
                  </a:txBody>
                  <a:tcPr marL="6126" marR="6126" marT="61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CC"/>
                          </a:solidFill>
                          <a:effectLst/>
                          <a:latin typeface="Arial Black" panose="020B0A04020102020204" pitchFamily="34" charset="0"/>
                        </a:rPr>
                        <a:t>Starší přípravka-okresní soutěž</a:t>
                      </a:r>
                    </a:p>
                  </a:txBody>
                  <a:tcPr marL="6126" marR="6126" marT="612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629290336"/>
                  </a:ext>
                </a:extLst>
              </a:tr>
              <a:tr h="516736">
                <a:tc vMerge="1">
                  <a:txBody>
                    <a:bodyPr/>
                    <a:lstStyle/>
                    <a:p>
                      <a:endParaRPr lang="cs-CZ"/>
                    </a:p>
                  </a:txBody>
                  <a:tcPr/>
                </a:tc>
                <a:tc>
                  <a:txBody>
                    <a:bodyPr/>
                    <a:lstStyle/>
                    <a:p>
                      <a:pPr algn="ctr" fontAlgn="ctr"/>
                      <a:r>
                        <a:rPr lang="cs-CZ" sz="900" b="1" i="0" u="none" strike="noStrike">
                          <a:solidFill>
                            <a:srgbClr val="0000CC"/>
                          </a:solidFill>
                          <a:effectLst/>
                          <a:latin typeface="Arial Black" panose="020B0A04020102020204" pitchFamily="34" charset="0"/>
                        </a:rPr>
                        <a:t>neděle</a:t>
                      </a:r>
                    </a:p>
                  </a:txBody>
                  <a:tcPr marL="6126" marR="6126" marT="61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dirty="0">
                          <a:solidFill>
                            <a:srgbClr val="0000CC"/>
                          </a:solidFill>
                          <a:effectLst/>
                          <a:latin typeface="Arial Black" panose="020B0A04020102020204" pitchFamily="34" charset="0"/>
                        </a:rPr>
                        <a:t>21.09.</a:t>
                      </a:r>
                    </a:p>
                    <a:p>
                      <a:pPr algn="ctr" fontAlgn="ctr"/>
                      <a:r>
                        <a:rPr lang="cs-CZ" sz="900" b="1" i="0" u="none" strike="noStrike" dirty="0">
                          <a:solidFill>
                            <a:srgbClr val="0000CC"/>
                          </a:solidFill>
                          <a:effectLst/>
                          <a:latin typeface="Arial Black" panose="020B0A04020102020204" pitchFamily="34" charset="0"/>
                        </a:rPr>
                        <a:t>2019</a:t>
                      </a:r>
                    </a:p>
                  </a:txBody>
                  <a:tcPr marL="6126" marR="6126" marT="61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CC"/>
                          </a:solidFill>
                          <a:effectLst/>
                          <a:latin typeface="Arial Black" panose="020B0A04020102020204" pitchFamily="34" charset="0"/>
                        </a:rPr>
                        <a:t>10:30</a:t>
                      </a:r>
                    </a:p>
                  </a:txBody>
                  <a:tcPr marL="6126" marR="6126" marT="61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400" b="1" i="0" u="none" strike="noStrike" dirty="0">
                          <a:solidFill>
                            <a:srgbClr val="0000CC"/>
                          </a:solidFill>
                          <a:effectLst/>
                          <a:latin typeface="Arial Black" panose="020B0A04020102020204" pitchFamily="34" charset="0"/>
                        </a:rPr>
                        <a:t>SK Strupčice</a:t>
                      </a:r>
                    </a:p>
                  </a:txBody>
                  <a:tcPr marL="6126" marR="6126" marT="61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dirty="0">
                          <a:solidFill>
                            <a:srgbClr val="0000CC"/>
                          </a:solidFill>
                          <a:effectLst/>
                          <a:latin typeface="Arial Black" panose="020B0A04020102020204" pitchFamily="34" charset="0"/>
                        </a:rPr>
                        <a:t>Dorost-Krajský přebor</a:t>
                      </a:r>
                    </a:p>
                  </a:txBody>
                  <a:tcPr marL="6126" marR="6126" marT="612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985744050"/>
                  </a:ext>
                </a:extLst>
              </a:tr>
              <a:tr h="516736">
                <a:tc rowSpan="2">
                  <a:txBody>
                    <a:bodyPr/>
                    <a:lstStyle/>
                    <a:p>
                      <a:pPr algn="ctr" fontAlgn="ctr"/>
                      <a:r>
                        <a:rPr lang="cs-CZ" sz="900" b="1" i="0" u="none" strike="noStrike">
                          <a:solidFill>
                            <a:srgbClr val="0000CC"/>
                          </a:solidFill>
                          <a:effectLst/>
                          <a:latin typeface="Arial Black" panose="020B0A04020102020204" pitchFamily="34" charset="0"/>
                        </a:rPr>
                        <a:t>39</a:t>
                      </a:r>
                    </a:p>
                  </a:txBody>
                  <a:tcPr marL="6126" marR="6126" marT="612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33"/>
                    </a:solidFill>
                  </a:tcPr>
                </a:tc>
                <a:tc>
                  <a:txBody>
                    <a:bodyPr/>
                    <a:lstStyle/>
                    <a:p>
                      <a:pPr algn="ctr" fontAlgn="ctr"/>
                      <a:r>
                        <a:rPr lang="cs-CZ" sz="900" b="1" i="0" u="none" strike="noStrike">
                          <a:solidFill>
                            <a:srgbClr val="0000CC"/>
                          </a:solidFill>
                          <a:effectLst/>
                          <a:latin typeface="Arial Black" panose="020B0A04020102020204" pitchFamily="34" charset="0"/>
                        </a:rPr>
                        <a:t>sobota</a:t>
                      </a:r>
                    </a:p>
                  </a:txBody>
                  <a:tcPr marL="6126" marR="6126" marT="61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33"/>
                    </a:solidFill>
                  </a:tcPr>
                </a:tc>
                <a:tc>
                  <a:txBody>
                    <a:bodyPr/>
                    <a:lstStyle/>
                    <a:p>
                      <a:pPr algn="ctr" fontAlgn="ctr"/>
                      <a:r>
                        <a:rPr lang="cs-CZ" sz="900" b="1" i="0" u="none" strike="noStrike" dirty="0">
                          <a:solidFill>
                            <a:srgbClr val="0000CC"/>
                          </a:solidFill>
                          <a:effectLst/>
                          <a:latin typeface="Arial Black" panose="020B0A04020102020204" pitchFamily="34" charset="0"/>
                        </a:rPr>
                        <a:t>28.09.</a:t>
                      </a:r>
                    </a:p>
                    <a:p>
                      <a:pPr algn="ctr" fontAlgn="ctr"/>
                      <a:r>
                        <a:rPr lang="cs-CZ" sz="900" b="1" i="0" u="none" strike="noStrike" dirty="0">
                          <a:solidFill>
                            <a:srgbClr val="0000CC"/>
                          </a:solidFill>
                          <a:effectLst/>
                          <a:latin typeface="Arial Black" panose="020B0A04020102020204" pitchFamily="34" charset="0"/>
                        </a:rPr>
                        <a:t>2019</a:t>
                      </a:r>
                    </a:p>
                  </a:txBody>
                  <a:tcPr marL="6126" marR="6126" marT="61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33"/>
                    </a:solidFill>
                  </a:tcPr>
                </a:tc>
                <a:tc>
                  <a:txBody>
                    <a:bodyPr/>
                    <a:lstStyle/>
                    <a:p>
                      <a:pPr algn="ctr" fontAlgn="ctr"/>
                      <a:r>
                        <a:rPr lang="cs-CZ" sz="900" b="1" i="0" u="none" strike="noStrike">
                          <a:solidFill>
                            <a:srgbClr val="0000CC"/>
                          </a:solidFill>
                          <a:effectLst/>
                          <a:latin typeface="Arial Black" panose="020B0A04020102020204" pitchFamily="34" charset="0"/>
                        </a:rPr>
                        <a:t>10:00</a:t>
                      </a:r>
                    </a:p>
                  </a:txBody>
                  <a:tcPr marL="6126" marR="6126" marT="61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33"/>
                    </a:solidFill>
                  </a:tcPr>
                </a:tc>
                <a:tc>
                  <a:txBody>
                    <a:bodyPr/>
                    <a:lstStyle/>
                    <a:p>
                      <a:pPr algn="ctr" fontAlgn="ctr"/>
                      <a:r>
                        <a:rPr lang="cs-CZ" sz="1400" b="1" i="0" u="none" strike="noStrike" dirty="0">
                          <a:solidFill>
                            <a:srgbClr val="0000CC"/>
                          </a:solidFill>
                          <a:effectLst/>
                          <a:latin typeface="Arial Black" panose="020B0A04020102020204" pitchFamily="34" charset="0"/>
                        </a:rPr>
                        <a:t>FK Travčice</a:t>
                      </a:r>
                    </a:p>
                  </a:txBody>
                  <a:tcPr marL="6126" marR="6126" marT="61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33"/>
                    </a:solidFill>
                  </a:tcPr>
                </a:tc>
                <a:tc>
                  <a:txBody>
                    <a:bodyPr/>
                    <a:lstStyle/>
                    <a:p>
                      <a:pPr algn="ctr" fontAlgn="ctr"/>
                      <a:r>
                        <a:rPr lang="cs-CZ" sz="900" b="1" i="0" u="none" strike="noStrike">
                          <a:solidFill>
                            <a:srgbClr val="0000CC"/>
                          </a:solidFill>
                          <a:effectLst/>
                          <a:latin typeface="Arial Black" panose="020B0A04020102020204" pitchFamily="34" charset="0"/>
                        </a:rPr>
                        <a:t>Mladší přípravka</a:t>
                      </a:r>
                    </a:p>
                  </a:txBody>
                  <a:tcPr marL="6126" marR="6126" marT="612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33"/>
                    </a:solidFill>
                  </a:tcPr>
                </a:tc>
                <a:extLst>
                  <a:ext uri="{0D108BD9-81ED-4DB2-BD59-A6C34878D82A}">
                    <a16:rowId xmlns:a16="http://schemas.microsoft.com/office/drawing/2014/main" val="239216566"/>
                  </a:ext>
                </a:extLst>
              </a:tr>
              <a:tr h="516736">
                <a:tc vMerge="1">
                  <a:txBody>
                    <a:bodyPr/>
                    <a:lstStyle/>
                    <a:p>
                      <a:endParaRPr lang="cs-CZ"/>
                    </a:p>
                  </a:txBody>
                  <a:tcPr/>
                </a:tc>
                <a:tc>
                  <a:txBody>
                    <a:bodyPr/>
                    <a:lstStyle/>
                    <a:p>
                      <a:pPr algn="ctr" fontAlgn="ctr"/>
                      <a:r>
                        <a:rPr lang="cs-CZ" sz="900" b="1" i="0" u="none" strike="noStrike">
                          <a:solidFill>
                            <a:srgbClr val="0000CC"/>
                          </a:solidFill>
                          <a:effectLst/>
                          <a:latin typeface="Arial Black" panose="020B0A04020102020204" pitchFamily="34" charset="0"/>
                        </a:rPr>
                        <a:t>sobota</a:t>
                      </a:r>
                    </a:p>
                  </a:txBody>
                  <a:tcPr marL="6126" marR="6126" marT="61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33"/>
                    </a:solidFill>
                  </a:tcPr>
                </a:tc>
                <a:tc>
                  <a:txBody>
                    <a:bodyPr/>
                    <a:lstStyle/>
                    <a:p>
                      <a:pPr algn="ctr" fontAlgn="ctr"/>
                      <a:r>
                        <a:rPr lang="cs-CZ" sz="900" b="1" i="0" u="none" strike="noStrike" dirty="0">
                          <a:solidFill>
                            <a:srgbClr val="0000CC"/>
                          </a:solidFill>
                          <a:effectLst/>
                          <a:latin typeface="Arial Black" panose="020B0A04020102020204" pitchFamily="34" charset="0"/>
                        </a:rPr>
                        <a:t>28.09.</a:t>
                      </a:r>
                    </a:p>
                    <a:p>
                      <a:pPr algn="ctr" fontAlgn="ctr"/>
                      <a:r>
                        <a:rPr lang="cs-CZ" sz="900" b="1" i="0" u="none" strike="noStrike" dirty="0">
                          <a:solidFill>
                            <a:srgbClr val="0000CC"/>
                          </a:solidFill>
                          <a:effectLst/>
                          <a:latin typeface="Arial Black" panose="020B0A04020102020204" pitchFamily="34" charset="0"/>
                        </a:rPr>
                        <a:t>2019</a:t>
                      </a:r>
                    </a:p>
                  </a:txBody>
                  <a:tcPr marL="6126" marR="6126" marT="61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33"/>
                    </a:solidFill>
                  </a:tcPr>
                </a:tc>
                <a:tc>
                  <a:txBody>
                    <a:bodyPr/>
                    <a:lstStyle/>
                    <a:p>
                      <a:pPr algn="ctr" fontAlgn="ctr"/>
                      <a:r>
                        <a:rPr lang="cs-CZ" sz="900" b="1" i="0" u="none" strike="noStrike">
                          <a:solidFill>
                            <a:srgbClr val="0000CC"/>
                          </a:solidFill>
                          <a:effectLst/>
                          <a:latin typeface="Arial Black" panose="020B0A04020102020204" pitchFamily="34" charset="0"/>
                        </a:rPr>
                        <a:t>10:15</a:t>
                      </a:r>
                    </a:p>
                  </a:txBody>
                  <a:tcPr marL="6126" marR="6126" marT="61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33"/>
                    </a:solidFill>
                  </a:tcPr>
                </a:tc>
                <a:tc>
                  <a:txBody>
                    <a:bodyPr/>
                    <a:lstStyle/>
                    <a:p>
                      <a:pPr algn="ctr" fontAlgn="ctr"/>
                      <a:r>
                        <a:rPr lang="cs-CZ" sz="1400" b="1" i="0" u="none" strike="noStrike" dirty="0">
                          <a:solidFill>
                            <a:srgbClr val="0000CC"/>
                          </a:solidFill>
                          <a:effectLst/>
                          <a:latin typeface="Arial Black" panose="020B0A04020102020204" pitchFamily="34" charset="0"/>
                        </a:rPr>
                        <a:t>FC Chomutov </a:t>
                      </a:r>
                    </a:p>
                  </a:txBody>
                  <a:tcPr marL="6126" marR="6126" marT="61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33"/>
                    </a:solidFill>
                  </a:tcPr>
                </a:tc>
                <a:tc>
                  <a:txBody>
                    <a:bodyPr/>
                    <a:lstStyle/>
                    <a:p>
                      <a:pPr algn="ctr" fontAlgn="ctr"/>
                      <a:r>
                        <a:rPr lang="cs-CZ" sz="900" b="1" i="0" u="none" strike="noStrike" dirty="0">
                          <a:solidFill>
                            <a:srgbClr val="0000CC"/>
                          </a:solidFill>
                          <a:effectLst/>
                          <a:latin typeface="Arial Black" panose="020B0A04020102020204" pitchFamily="34" charset="0"/>
                        </a:rPr>
                        <a:t>Dospělí-Divize B</a:t>
                      </a:r>
                    </a:p>
                  </a:txBody>
                  <a:tcPr marL="6126" marR="6126" marT="612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33"/>
                    </a:solidFill>
                  </a:tcPr>
                </a:tc>
                <a:extLst>
                  <a:ext uri="{0D108BD9-81ED-4DB2-BD59-A6C34878D82A}">
                    <a16:rowId xmlns:a16="http://schemas.microsoft.com/office/drawing/2014/main" val="1199364770"/>
                  </a:ext>
                </a:extLst>
              </a:tr>
            </a:tbl>
          </a:graphicData>
        </a:graphic>
      </p:graphicFrame>
      <p:sp>
        <p:nvSpPr>
          <p:cNvPr id="11" name="TextovéPole 10">
            <a:extLst>
              <a:ext uri="{FF2B5EF4-FFF2-40B4-BE49-F238E27FC236}">
                <a16:creationId xmlns:a16="http://schemas.microsoft.com/office/drawing/2014/main" id="{3660CAB5-6408-42AD-A8AF-144D5EBC4D6F}"/>
              </a:ext>
            </a:extLst>
          </p:cNvPr>
          <p:cNvSpPr txBox="1"/>
          <p:nvPr/>
        </p:nvSpPr>
        <p:spPr>
          <a:xfrm>
            <a:off x="95503" y="4467297"/>
            <a:ext cx="4703622" cy="2431435"/>
          </a:xfrm>
          <a:prstGeom prst="rect">
            <a:avLst/>
          </a:prstGeom>
          <a:pattFill prst="ltHorz">
            <a:fgClr>
              <a:srgbClr val="CCFFFF"/>
            </a:fgClr>
            <a:bgClr>
              <a:schemeClr val="bg1"/>
            </a:bgClr>
          </a:pattFill>
          <a:effectLst>
            <a:glow rad="101600">
              <a:srgbClr val="FFFF66">
                <a:alpha val="40000"/>
              </a:srgbClr>
            </a:glow>
            <a:softEdge rad="241300"/>
          </a:effectLst>
        </p:spPr>
        <p:txBody>
          <a:bodyPr wrap="square" rtlCol="0">
            <a:spAutoFit/>
          </a:bodyPr>
          <a:lstStyle/>
          <a:p>
            <a:pPr algn="ctr"/>
            <a:r>
              <a:rPr lang="cs-CZ" sz="3200" u="sng" dirty="0">
                <a:solidFill>
                  <a:srgbClr val="000066"/>
                </a:solidFill>
                <a:latin typeface="Arial Black" panose="020B0A04020102020204" pitchFamily="34" charset="0"/>
              </a:rPr>
              <a:t>Střelci stará garda:</a:t>
            </a:r>
          </a:p>
          <a:p>
            <a:r>
              <a:rPr lang="cs-CZ" sz="2400" dirty="0">
                <a:solidFill>
                  <a:srgbClr val="000066"/>
                </a:solidFill>
                <a:latin typeface="Segoe UI Black" panose="020B0A02040204020203" pitchFamily="34" charset="0"/>
                <a:ea typeface="Segoe UI Black" panose="020B0A02040204020203" pitchFamily="34" charset="0"/>
              </a:rPr>
              <a:t>Miloš Vála               4</a:t>
            </a:r>
            <a:endParaRPr lang="cs-CZ" sz="2400" b="0" dirty="0">
              <a:solidFill>
                <a:srgbClr val="000066"/>
              </a:solidFill>
              <a:latin typeface="Segoe UI Black" panose="020B0A02040204020203" pitchFamily="34" charset="0"/>
              <a:ea typeface="Segoe UI Black" panose="020B0A02040204020203" pitchFamily="34" charset="0"/>
            </a:endParaRPr>
          </a:p>
          <a:p>
            <a:r>
              <a:rPr lang="cs-CZ" sz="2400" dirty="0">
                <a:solidFill>
                  <a:srgbClr val="000066"/>
                </a:solidFill>
                <a:latin typeface="Segoe UI Black" panose="020B0A02040204020203" pitchFamily="34" charset="0"/>
                <a:ea typeface="Segoe UI Black" panose="020B0A02040204020203" pitchFamily="34" charset="0"/>
              </a:rPr>
              <a:t>Jiří Vokoun sen.     2 </a:t>
            </a:r>
          </a:p>
          <a:p>
            <a:r>
              <a:rPr lang="cs-CZ" sz="2400" dirty="0">
                <a:solidFill>
                  <a:srgbClr val="000066"/>
                </a:solidFill>
                <a:latin typeface="Segoe UI Black" panose="020B0A02040204020203" pitchFamily="34" charset="0"/>
                <a:ea typeface="Segoe UI Black" panose="020B0A02040204020203" pitchFamily="34" charset="0"/>
              </a:rPr>
              <a:t>Tomáš Burda          </a:t>
            </a:r>
            <a:r>
              <a:rPr lang="cs-CZ" sz="2400" b="0" dirty="0">
                <a:solidFill>
                  <a:srgbClr val="000066"/>
                </a:solidFill>
                <a:latin typeface="Segoe UI Black" panose="020B0A02040204020203" pitchFamily="34" charset="0"/>
                <a:ea typeface="Segoe UI Black" panose="020B0A02040204020203" pitchFamily="34" charset="0"/>
              </a:rPr>
              <a:t>1 </a:t>
            </a:r>
          </a:p>
          <a:p>
            <a:r>
              <a:rPr lang="cs-CZ" sz="2400" dirty="0">
                <a:solidFill>
                  <a:srgbClr val="000066"/>
                </a:solidFill>
                <a:latin typeface="Segoe UI Black" panose="020B0A02040204020203" pitchFamily="34" charset="0"/>
                <a:ea typeface="Segoe UI Black" panose="020B0A02040204020203" pitchFamily="34" charset="0"/>
              </a:rPr>
              <a:t>Roman Morávek    1</a:t>
            </a:r>
            <a:endParaRPr lang="cs-CZ" sz="2400" b="0" dirty="0">
              <a:solidFill>
                <a:srgbClr val="000066"/>
              </a:solidFill>
              <a:latin typeface="Segoe UI Black" panose="020B0A02040204020203" pitchFamily="34" charset="0"/>
              <a:ea typeface="Segoe UI Black" panose="020B0A02040204020203" pitchFamily="34" charset="0"/>
            </a:endParaRPr>
          </a:p>
          <a:p>
            <a:r>
              <a:rPr lang="cs-CZ" sz="2400" dirty="0">
                <a:solidFill>
                  <a:srgbClr val="000066"/>
                </a:solidFill>
                <a:latin typeface="Segoe UI Black" panose="020B0A02040204020203" pitchFamily="34" charset="0"/>
                <a:ea typeface="Segoe UI Black" panose="020B0A02040204020203" pitchFamily="34" charset="0"/>
              </a:rPr>
              <a:t>Tomáš </a:t>
            </a:r>
            <a:r>
              <a:rPr lang="cs-CZ" sz="2400" dirty="0" err="1">
                <a:solidFill>
                  <a:srgbClr val="000066"/>
                </a:solidFill>
                <a:latin typeface="Segoe UI Black" panose="020B0A02040204020203" pitchFamily="34" charset="0"/>
                <a:ea typeface="Segoe UI Black" panose="020B0A02040204020203" pitchFamily="34" charset="0"/>
              </a:rPr>
              <a:t>Flódr</a:t>
            </a:r>
            <a:r>
              <a:rPr lang="cs-CZ" sz="2400" dirty="0">
                <a:solidFill>
                  <a:srgbClr val="000066"/>
                </a:solidFill>
                <a:latin typeface="Segoe UI Black" panose="020B0A02040204020203" pitchFamily="34" charset="0"/>
                <a:ea typeface="Segoe UI Black" panose="020B0A02040204020203" pitchFamily="34" charset="0"/>
              </a:rPr>
              <a:t>           1</a:t>
            </a:r>
            <a:endParaRPr lang="cs-CZ" sz="4000" dirty="0">
              <a:solidFill>
                <a:srgbClr val="000066"/>
              </a:solidFill>
              <a:latin typeface="Segoe UI Black" panose="020B0A02040204020203" pitchFamily="34" charset="0"/>
              <a:ea typeface="Segoe UI Black" panose="020B0A02040204020203" pitchFamily="34" charset="0"/>
            </a:endParaRPr>
          </a:p>
        </p:txBody>
      </p:sp>
      <p:graphicFrame>
        <p:nvGraphicFramePr>
          <p:cNvPr id="4" name="Tabulka 3"/>
          <p:cNvGraphicFramePr>
            <a:graphicFrameLocks noGrp="1"/>
          </p:cNvGraphicFramePr>
          <p:nvPr>
            <p:extLst>
              <p:ext uri="{D42A27DB-BD31-4B8C-83A1-F6EECF244321}">
                <p14:modId xmlns:p14="http://schemas.microsoft.com/office/powerpoint/2010/main" val="3021151389"/>
              </p:ext>
            </p:extLst>
          </p:nvPr>
        </p:nvGraphicFramePr>
        <p:xfrm>
          <a:off x="47014" y="149109"/>
          <a:ext cx="4800600" cy="3936818"/>
        </p:xfrm>
        <a:graphic>
          <a:graphicData uri="http://schemas.openxmlformats.org/drawingml/2006/table">
            <a:tbl>
              <a:tblPr/>
              <a:tblGrid>
                <a:gridCol w="215615">
                  <a:extLst>
                    <a:ext uri="{9D8B030D-6E8A-4147-A177-3AD203B41FA5}">
                      <a16:colId xmlns:a16="http://schemas.microsoft.com/office/drawing/2014/main" val="2502632467"/>
                    </a:ext>
                  </a:extLst>
                </a:gridCol>
                <a:gridCol w="240981">
                  <a:extLst>
                    <a:ext uri="{9D8B030D-6E8A-4147-A177-3AD203B41FA5}">
                      <a16:colId xmlns:a16="http://schemas.microsoft.com/office/drawing/2014/main" val="4212096942"/>
                    </a:ext>
                  </a:extLst>
                </a:gridCol>
                <a:gridCol w="1902483">
                  <a:extLst>
                    <a:ext uri="{9D8B030D-6E8A-4147-A177-3AD203B41FA5}">
                      <a16:colId xmlns:a16="http://schemas.microsoft.com/office/drawing/2014/main" val="3183972309"/>
                    </a:ext>
                  </a:extLst>
                </a:gridCol>
                <a:gridCol w="304397">
                  <a:extLst>
                    <a:ext uri="{9D8B030D-6E8A-4147-A177-3AD203B41FA5}">
                      <a16:colId xmlns:a16="http://schemas.microsoft.com/office/drawing/2014/main" val="1039521184"/>
                    </a:ext>
                  </a:extLst>
                </a:gridCol>
                <a:gridCol w="266348">
                  <a:extLst>
                    <a:ext uri="{9D8B030D-6E8A-4147-A177-3AD203B41FA5}">
                      <a16:colId xmlns:a16="http://schemas.microsoft.com/office/drawing/2014/main" val="50440011"/>
                    </a:ext>
                  </a:extLst>
                </a:gridCol>
                <a:gridCol w="180736">
                  <a:extLst>
                    <a:ext uri="{9D8B030D-6E8A-4147-A177-3AD203B41FA5}">
                      <a16:colId xmlns:a16="http://schemas.microsoft.com/office/drawing/2014/main" val="927033706"/>
                    </a:ext>
                  </a:extLst>
                </a:gridCol>
                <a:gridCol w="332935">
                  <a:extLst>
                    <a:ext uri="{9D8B030D-6E8A-4147-A177-3AD203B41FA5}">
                      <a16:colId xmlns:a16="http://schemas.microsoft.com/office/drawing/2014/main" val="1828456932"/>
                    </a:ext>
                  </a:extLst>
                </a:gridCol>
                <a:gridCol w="748310">
                  <a:extLst>
                    <a:ext uri="{9D8B030D-6E8A-4147-A177-3AD203B41FA5}">
                      <a16:colId xmlns:a16="http://schemas.microsoft.com/office/drawing/2014/main" val="2586483895"/>
                    </a:ext>
                  </a:extLst>
                </a:gridCol>
                <a:gridCol w="329764">
                  <a:extLst>
                    <a:ext uri="{9D8B030D-6E8A-4147-A177-3AD203B41FA5}">
                      <a16:colId xmlns:a16="http://schemas.microsoft.com/office/drawing/2014/main" val="488008524"/>
                    </a:ext>
                  </a:extLst>
                </a:gridCol>
                <a:gridCol w="279031">
                  <a:extLst>
                    <a:ext uri="{9D8B030D-6E8A-4147-A177-3AD203B41FA5}">
                      <a16:colId xmlns:a16="http://schemas.microsoft.com/office/drawing/2014/main" val="2501126713"/>
                    </a:ext>
                  </a:extLst>
                </a:gridCol>
              </a:tblGrid>
              <a:tr h="303399">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4173696509"/>
                  </a:ext>
                </a:extLst>
              </a:tr>
              <a:tr h="303399">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gridSpan="8">
                  <a:txBody>
                    <a:bodyPr/>
                    <a:lstStyle/>
                    <a:p>
                      <a:pPr algn="ctr" fontAlgn="ctr"/>
                      <a:r>
                        <a:rPr lang="cs-CZ" sz="1400" b="1" i="0" u="none" strike="noStrike" dirty="0">
                          <a:solidFill>
                            <a:srgbClr val="0000CC"/>
                          </a:solidFill>
                          <a:effectLst/>
                          <a:latin typeface="Calibri" panose="020F0502020204030204" pitchFamily="34" charset="0"/>
                        </a:rPr>
                        <a:t>Stará garda </a:t>
                      </a:r>
                      <a:r>
                        <a:rPr lang="cs-CZ" sz="1400" b="1" i="0" u="none" strike="noStrike" dirty="0" err="1">
                          <a:solidFill>
                            <a:srgbClr val="0000CC"/>
                          </a:solidFill>
                          <a:effectLst/>
                          <a:latin typeface="Calibri" panose="020F0502020204030204" pitchFamily="34" charset="0"/>
                        </a:rPr>
                        <a:t>Sepap</a:t>
                      </a:r>
                      <a:r>
                        <a:rPr lang="cs-CZ" sz="1400" b="1" i="0" u="none" strike="noStrike" dirty="0">
                          <a:solidFill>
                            <a:srgbClr val="0000CC"/>
                          </a:solidFill>
                          <a:effectLst/>
                          <a:latin typeface="Calibri" panose="020F0502020204030204" pitchFamily="34" charset="0"/>
                        </a:rPr>
                        <a:t> Štětí Okr. přebor 2019/20 po 3 kolech</a:t>
                      </a:r>
                    </a:p>
                  </a:txBody>
                  <a:tcPr marL="9525" marR="9525" marT="9525" marB="0" anchor="ctr">
                    <a:lnL>
                      <a:noFill/>
                    </a:lnL>
                    <a:lnR>
                      <a:noFill/>
                    </a:lnR>
                    <a:lnT>
                      <a:noFill/>
                    </a:lnT>
                    <a:lnB>
                      <a:noFill/>
                    </a:lnB>
                    <a:solidFill>
                      <a:srgbClr val="D9D9D9"/>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3355557221"/>
                  </a:ext>
                </a:extLst>
              </a:tr>
              <a:tr h="303399">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600" b="1" i="0" u="none" strike="noStrike" dirty="0">
                          <a:solidFill>
                            <a:srgbClr val="FF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l" fontAlgn="ctr"/>
                      <a:r>
                        <a:rPr lang="cs-CZ" sz="1600" b="1" i="0" u="none" strike="noStrike" dirty="0" err="1">
                          <a:solidFill>
                            <a:srgbClr val="FF0000"/>
                          </a:solidFill>
                          <a:effectLst/>
                          <a:latin typeface="Arial" panose="020B0604020202020204" pitchFamily="34" charset="0"/>
                        </a:rPr>
                        <a:t>Sepap</a:t>
                      </a:r>
                      <a:r>
                        <a:rPr lang="cs-CZ" sz="1600" b="1" i="0" u="none" strike="noStrike" dirty="0">
                          <a:solidFill>
                            <a:srgbClr val="FF0000"/>
                          </a:solidFill>
                          <a:effectLst/>
                          <a:latin typeface="Arial" panose="020B0604020202020204" pitchFamily="34" charset="0"/>
                        </a:rPr>
                        <a:t> Štětí</a:t>
                      </a:r>
                    </a:p>
                  </a:txBody>
                  <a:tcPr marL="9525" marR="9525" marT="9525" marB="0" anchor="ctr">
                    <a:lnL>
                      <a:noFill/>
                    </a:lnL>
                    <a:lnR>
                      <a:noFill/>
                    </a:lnR>
                    <a:lnT>
                      <a:noFill/>
                    </a:lnT>
                    <a:lnB>
                      <a:noFill/>
                    </a:lnB>
                    <a:solidFill>
                      <a:srgbClr val="CCFFFF"/>
                    </a:solidFill>
                  </a:tcPr>
                </a:tc>
                <a:tc>
                  <a:txBody>
                    <a:bodyPr/>
                    <a:lstStyle/>
                    <a:p>
                      <a:pPr algn="ctr" fontAlgn="ctr"/>
                      <a:r>
                        <a:rPr lang="cs-CZ" sz="1600" b="1" i="0" u="none" strike="noStrike">
                          <a:solidFill>
                            <a:srgbClr val="FF0000"/>
                          </a:solidFill>
                          <a:effectLst/>
                          <a:latin typeface="Arial" panose="020B0604020202020204" pitchFamily="34" charset="0"/>
                        </a:rPr>
                        <a:t>3</a:t>
                      </a:r>
                    </a:p>
                  </a:txBody>
                  <a:tcPr marL="9525" marR="9525" marT="9525" marB="0" anchor="ctr">
                    <a:lnL>
                      <a:noFill/>
                    </a:lnL>
                    <a:lnR>
                      <a:noFill/>
                    </a:lnR>
                    <a:lnT>
                      <a:noFill/>
                    </a:lnT>
                    <a:lnB>
                      <a:noFill/>
                    </a:lnB>
                    <a:solidFill>
                      <a:srgbClr val="CCFFFF"/>
                    </a:solidFill>
                  </a:tcPr>
                </a:tc>
                <a:tc>
                  <a:txBody>
                    <a:bodyPr/>
                    <a:lstStyle/>
                    <a:p>
                      <a:pPr algn="ctr" fontAlgn="ctr"/>
                      <a:r>
                        <a:rPr lang="cs-CZ" sz="1600" b="1" i="0" u="none" strike="noStrike">
                          <a:solidFill>
                            <a:srgbClr val="FF0000"/>
                          </a:solidFill>
                          <a:effectLst/>
                          <a:latin typeface="Arial" panose="020B0604020202020204" pitchFamily="34" charset="0"/>
                        </a:rPr>
                        <a:t>2</a:t>
                      </a:r>
                    </a:p>
                  </a:txBody>
                  <a:tcPr marL="9525" marR="9525" marT="9525" marB="0" anchor="ctr">
                    <a:lnL>
                      <a:noFill/>
                    </a:lnL>
                    <a:lnR>
                      <a:noFill/>
                    </a:lnR>
                    <a:lnT>
                      <a:noFill/>
                    </a:lnT>
                    <a:lnB>
                      <a:noFill/>
                    </a:lnB>
                    <a:solidFill>
                      <a:srgbClr val="CCFFFF"/>
                    </a:solidFill>
                  </a:tcPr>
                </a:tc>
                <a:tc>
                  <a:txBody>
                    <a:bodyPr/>
                    <a:lstStyle/>
                    <a:p>
                      <a:pPr algn="ctr" fontAlgn="ctr"/>
                      <a:r>
                        <a:rPr lang="cs-CZ" sz="1600" b="1" i="0" u="none" strike="noStrike">
                          <a:solidFill>
                            <a:srgbClr val="FF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600" b="1" i="0" u="none" strike="noStrike">
                          <a:solidFill>
                            <a:srgbClr val="FF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600" b="1" i="0" u="none" strike="noStrike">
                          <a:solidFill>
                            <a:srgbClr val="FF0000"/>
                          </a:solidFill>
                          <a:effectLst/>
                          <a:latin typeface="Arial" panose="020B0604020202020204" pitchFamily="34" charset="0"/>
                        </a:rPr>
                        <a:t>9:4</a:t>
                      </a:r>
                    </a:p>
                  </a:txBody>
                  <a:tcPr marL="9525" marR="9525" marT="9525" marB="0" anchor="ctr">
                    <a:lnL>
                      <a:noFill/>
                    </a:lnL>
                    <a:lnR>
                      <a:noFill/>
                    </a:lnR>
                    <a:lnT>
                      <a:noFill/>
                    </a:lnT>
                    <a:lnB>
                      <a:noFill/>
                    </a:lnB>
                    <a:solidFill>
                      <a:srgbClr val="CCFFFF"/>
                    </a:solidFill>
                  </a:tcPr>
                </a:tc>
                <a:tc>
                  <a:txBody>
                    <a:bodyPr/>
                    <a:lstStyle/>
                    <a:p>
                      <a:pPr algn="ctr" fontAlgn="ctr"/>
                      <a:r>
                        <a:rPr lang="cs-CZ" sz="1600" b="1" i="0" u="none" strike="noStrike" dirty="0">
                          <a:solidFill>
                            <a:srgbClr val="FF0000"/>
                          </a:solidFill>
                          <a:effectLst/>
                          <a:latin typeface="Arial" panose="020B0604020202020204" pitchFamily="34" charset="0"/>
                        </a:rPr>
                        <a:t>7</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3154695891"/>
                  </a:ext>
                </a:extLst>
              </a:tr>
              <a:tr h="318568">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400" b="1" i="0" u="none" strike="noStrike">
                          <a:solidFill>
                            <a:schemeClr val="tx1"/>
                          </a:solidFill>
                          <a:effectLst/>
                          <a:latin typeface="Arial" panose="020B0604020202020204" pitchFamily="34" charset="0"/>
                        </a:rPr>
                        <a:t>2.</a:t>
                      </a:r>
                    </a:p>
                  </a:txBody>
                  <a:tcPr marL="9525" marR="9525" marT="9525" marB="0" anchor="ctr">
                    <a:lnL>
                      <a:noFill/>
                    </a:lnL>
                    <a:lnR>
                      <a:noFill/>
                    </a:lnR>
                    <a:lnT>
                      <a:noFill/>
                    </a:lnT>
                    <a:lnB>
                      <a:noFill/>
                    </a:lnB>
                    <a:solidFill>
                      <a:srgbClr val="99FF33"/>
                    </a:solidFill>
                  </a:tcPr>
                </a:tc>
                <a:tc>
                  <a:txBody>
                    <a:bodyPr/>
                    <a:lstStyle/>
                    <a:p>
                      <a:pPr algn="l" fontAlgn="ctr"/>
                      <a:r>
                        <a:rPr lang="cs-CZ" sz="1400" b="1" i="0" u="none" strike="noStrike">
                          <a:solidFill>
                            <a:schemeClr val="tx1"/>
                          </a:solidFill>
                          <a:effectLst/>
                          <a:latin typeface="Arial" panose="020B0604020202020204" pitchFamily="34" charset="0"/>
                        </a:rPr>
                        <a:t>TJ Žitenice, z.s.</a:t>
                      </a:r>
                    </a:p>
                  </a:txBody>
                  <a:tcPr marL="9525" marR="9525" marT="9525" marB="0" anchor="ctr">
                    <a:lnL>
                      <a:noFill/>
                    </a:lnL>
                    <a:lnR>
                      <a:noFill/>
                    </a:lnR>
                    <a:lnT>
                      <a:noFill/>
                    </a:lnT>
                    <a:lnB>
                      <a:noFill/>
                    </a:lnB>
                    <a:solidFill>
                      <a:srgbClr val="99FF33"/>
                    </a:solidFill>
                  </a:tcPr>
                </a:tc>
                <a:tc>
                  <a:txBody>
                    <a:bodyPr/>
                    <a:lstStyle/>
                    <a:p>
                      <a:pPr algn="ctr" fontAlgn="ctr"/>
                      <a:r>
                        <a:rPr lang="cs-CZ" sz="1400" b="1" i="0" u="none" strike="noStrike">
                          <a:solidFill>
                            <a:schemeClr val="tx1"/>
                          </a:solidFill>
                          <a:effectLst/>
                          <a:latin typeface="Arial" panose="020B0604020202020204" pitchFamily="34" charset="0"/>
                        </a:rPr>
                        <a:t>2</a:t>
                      </a:r>
                    </a:p>
                  </a:txBody>
                  <a:tcPr marL="9525" marR="9525" marT="9525" marB="0" anchor="ctr">
                    <a:lnL>
                      <a:noFill/>
                    </a:lnL>
                    <a:lnR>
                      <a:noFill/>
                    </a:lnR>
                    <a:lnT>
                      <a:noFill/>
                    </a:lnT>
                    <a:lnB>
                      <a:noFill/>
                    </a:lnB>
                    <a:solidFill>
                      <a:srgbClr val="99FF33"/>
                    </a:solidFill>
                  </a:tcPr>
                </a:tc>
                <a:tc>
                  <a:txBody>
                    <a:bodyPr/>
                    <a:lstStyle/>
                    <a:p>
                      <a:pPr algn="ctr" fontAlgn="ctr"/>
                      <a:r>
                        <a:rPr lang="cs-CZ" sz="1400" b="1" i="0" u="none" strike="noStrike">
                          <a:solidFill>
                            <a:schemeClr val="tx1"/>
                          </a:solidFill>
                          <a:effectLst/>
                          <a:latin typeface="Arial" panose="020B0604020202020204" pitchFamily="34" charset="0"/>
                        </a:rPr>
                        <a:t>2</a:t>
                      </a:r>
                    </a:p>
                  </a:txBody>
                  <a:tcPr marL="9525" marR="9525" marT="9525" marB="0" anchor="ctr">
                    <a:lnL>
                      <a:noFill/>
                    </a:lnL>
                    <a:lnR>
                      <a:noFill/>
                    </a:lnR>
                    <a:lnT>
                      <a:noFill/>
                    </a:lnT>
                    <a:lnB>
                      <a:noFill/>
                    </a:lnB>
                    <a:solidFill>
                      <a:srgbClr val="99FF33"/>
                    </a:solidFill>
                  </a:tcPr>
                </a:tc>
                <a:tc>
                  <a:txBody>
                    <a:bodyPr/>
                    <a:lstStyle/>
                    <a:p>
                      <a:pPr algn="ctr" fontAlgn="ctr"/>
                      <a:r>
                        <a:rPr lang="cs-CZ" sz="1400" b="1" i="0" u="none" strike="noStrike">
                          <a:solidFill>
                            <a:schemeClr val="tx1"/>
                          </a:solidFill>
                          <a:effectLst/>
                          <a:latin typeface="Arial" panose="020B0604020202020204" pitchFamily="34" charset="0"/>
                        </a:rPr>
                        <a:t>0</a:t>
                      </a:r>
                    </a:p>
                  </a:txBody>
                  <a:tcPr marL="9525" marR="9525" marT="9525" marB="0" anchor="ctr">
                    <a:lnL>
                      <a:noFill/>
                    </a:lnL>
                    <a:lnR>
                      <a:noFill/>
                    </a:lnR>
                    <a:lnT>
                      <a:noFill/>
                    </a:lnT>
                    <a:lnB>
                      <a:noFill/>
                    </a:lnB>
                    <a:solidFill>
                      <a:srgbClr val="99FF33"/>
                    </a:solidFill>
                  </a:tcPr>
                </a:tc>
                <a:tc>
                  <a:txBody>
                    <a:bodyPr/>
                    <a:lstStyle/>
                    <a:p>
                      <a:pPr algn="ctr" fontAlgn="ctr"/>
                      <a:r>
                        <a:rPr lang="cs-CZ" sz="1400" b="1" i="0" u="none" strike="noStrike">
                          <a:solidFill>
                            <a:schemeClr val="tx1"/>
                          </a:solidFill>
                          <a:effectLst/>
                          <a:latin typeface="Arial" panose="020B0604020202020204" pitchFamily="34" charset="0"/>
                        </a:rPr>
                        <a:t>0</a:t>
                      </a:r>
                    </a:p>
                  </a:txBody>
                  <a:tcPr marL="9525" marR="9525" marT="9525" marB="0" anchor="ctr">
                    <a:lnL>
                      <a:noFill/>
                    </a:lnL>
                    <a:lnR>
                      <a:noFill/>
                    </a:lnR>
                    <a:lnT>
                      <a:noFill/>
                    </a:lnT>
                    <a:lnB>
                      <a:noFill/>
                    </a:lnB>
                    <a:solidFill>
                      <a:srgbClr val="99FF33"/>
                    </a:solidFill>
                  </a:tcPr>
                </a:tc>
                <a:tc>
                  <a:txBody>
                    <a:bodyPr/>
                    <a:lstStyle/>
                    <a:p>
                      <a:pPr algn="ctr" fontAlgn="ctr"/>
                      <a:r>
                        <a:rPr lang="cs-CZ" sz="1400" b="1" i="0" u="none" strike="noStrike">
                          <a:solidFill>
                            <a:schemeClr val="tx1"/>
                          </a:solidFill>
                          <a:effectLst/>
                          <a:latin typeface="Arial" panose="020B0604020202020204" pitchFamily="34" charset="0"/>
                        </a:rPr>
                        <a:t>11:4</a:t>
                      </a:r>
                    </a:p>
                  </a:txBody>
                  <a:tcPr marL="9525" marR="9525" marT="9525" marB="0" anchor="ctr">
                    <a:lnL>
                      <a:noFill/>
                    </a:lnL>
                    <a:lnR>
                      <a:noFill/>
                    </a:lnR>
                    <a:lnT>
                      <a:noFill/>
                    </a:lnT>
                    <a:lnB>
                      <a:noFill/>
                    </a:lnB>
                    <a:solidFill>
                      <a:srgbClr val="99FF33"/>
                    </a:solidFill>
                  </a:tcPr>
                </a:tc>
                <a:tc>
                  <a:txBody>
                    <a:bodyPr/>
                    <a:lstStyle/>
                    <a:p>
                      <a:pPr algn="ctr" fontAlgn="ctr"/>
                      <a:r>
                        <a:rPr lang="cs-CZ" sz="1400" b="1" i="0" u="none" strike="noStrike" dirty="0">
                          <a:solidFill>
                            <a:schemeClr val="tx1"/>
                          </a:solidFill>
                          <a:effectLst/>
                          <a:latin typeface="Arial" panose="020B0604020202020204" pitchFamily="34" charset="0"/>
                        </a:rPr>
                        <a:t>6</a:t>
                      </a:r>
                    </a:p>
                  </a:txBody>
                  <a:tcPr marL="9525" marR="9525" marT="9525" marB="0" anchor="ctr">
                    <a:lnL>
                      <a:noFill/>
                    </a:lnL>
                    <a:lnR>
                      <a:noFill/>
                    </a:lnR>
                    <a:lnT>
                      <a:noFill/>
                    </a:lnT>
                    <a:lnB>
                      <a:noFill/>
                    </a:lnB>
                    <a:solidFill>
                      <a:srgbClr val="99FF33"/>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537963319"/>
                  </a:ext>
                </a:extLst>
              </a:tr>
              <a:tr h="303399">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4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CCFFFF"/>
                    </a:solidFill>
                  </a:tcPr>
                </a:tc>
                <a:tc>
                  <a:txBody>
                    <a:bodyPr/>
                    <a:lstStyle/>
                    <a:p>
                      <a:pPr algn="l" fontAlgn="ctr"/>
                      <a:r>
                        <a:rPr lang="cs-CZ" sz="1400" b="1" i="0" u="none" strike="noStrike">
                          <a:solidFill>
                            <a:srgbClr val="000000"/>
                          </a:solidFill>
                          <a:effectLst/>
                          <a:latin typeface="Arial" panose="020B0604020202020204" pitchFamily="34" charset="0"/>
                        </a:rPr>
                        <a:t>Tigo Nučnice 1996</a:t>
                      </a:r>
                    </a:p>
                  </a:txBody>
                  <a:tcPr marL="9525" marR="9525" marT="9525" marB="0" anchor="ctr">
                    <a:lnL>
                      <a:noFill/>
                    </a:lnL>
                    <a:lnR>
                      <a:noFill/>
                    </a:lnR>
                    <a:lnT>
                      <a:noFill/>
                    </a:lnT>
                    <a:lnB>
                      <a:noFill/>
                    </a:lnB>
                    <a:solidFill>
                      <a:srgbClr val="CCFFFF"/>
                    </a:solidFill>
                  </a:tcPr>
                </a:tc>
                <a:tc>
                  <a:txBody>
                    <a:bodyPr/>
                    <a:lstStyle/>
                    <a:p>
                      <a:pPr algn="ctr" fontAlgn="ctr"/>
                      <a:r>
                        <a:rPr lang="cs-CZ" sz="14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CCFFFF"/>
                    </a:solidFill>
                  </a:tcPr>
                </a:tc>
                <a:tc>
                  <a:txBody>
                    <a:bodyPr/>
                    <a:lstStyle/>
                    <a:p>
                      <a:pPr algn="ctr" fontAlgn="ctr"/>
                      <a:r>
                        <a:rPr lang="cs-CZ" sz="14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4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4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400" b="1" i="0" u="none" strike="noStrike">
                          <a:solidFill>
                            <a:srgbClr val="000000"/>
                          </a:solidFill>
                          <a:effectLst/>
                          <a:latin typeface="Arial" panose="020B0604020202020204" pitchFamily="34" charset="0"/>
                        </a:rPr>
                        <a:t>12:4</a:t>
                      </a:r>
                    </a:p>
                  </a:txBody>
                  <a:tcPr marL="9525" marR="9525" marT="9525" marB="0" anchor="ctr">
                    <a:lnL>
                      <a:noFill/>
                    </a:lnL>
                    <a:lnR>
                      <a:noFill/>
                    </a:lnR>
                    <a:lnT>
                      <a:noFill/>
                    </a:lnT>
                    <a:lnB>
                      <a:noFill/>
                    </a:lnB>
                    <a:solidFill>
                      <a:srgbClr val="CCFFFF"/>
                    </a:solidFill>
                  </a:tcPr>
                </a:tc>
                <a:tc>
                  <a:txBody>
                    <a:bodyPr/>
                    <a:lstStyle/>
                    <a:p>
                      <a:pPr algn="ctr" fontAlgn="ctr"/>
                      <a:r>
                        <a:rPr lang="cs-CZ" sz="1400" b="1" i="0" u="none" strike="noStrike" dirty="0">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2314883923"/>
                  </a:ext>
                </a:extLst>
              </a:tr>
              <a:tr h="303399">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4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99FF33"/>
                    </a:solidFill>
                  </a:tcPr>
                </a:tc>
                <a:tc>
                  <a:txBody>
                    <a:bodyPr/>
                    <a:lstStyle/>
                    <a:p>
                      <a:pPr algn="l" fontAlgn="ctr"/>
                      <a:r>
                        <a:rPr lang="cs-CZ" sz="1400" b="1" i="0" u="none" strike="noStrike">
                          <a:solidFill>
                            <a:srgbClr val="000000"/>
                          </a:solidFill>
                          <a:effectLst/>
                          <a:latin typeface="Arial" panose="020B0604020202020204" pitchFamily="34" charset="0"/>
                        </a:rPr>
                        <a:t>Sokol Malé Žernoseky</a:t>
                      </a:r>
                    </a:p>
                  </a:txBody>
                  <a:tcPr marL="9525" marR="9525" marT="9525" marB="0" anchor="ctr">
                    <a:lnL>
                      <a:noFill/>
                    </a:lnL>
                    <a:lnR>
                      <a:noFill/>
                    </a:lnR>
                    <a:lnT>
                      <a:noFill/>
                    </a:lnT>
                    <a:lnB>
                      <a:noFill/>
                    </a:lnB>
                    <a:solidFill>
                      <a:srgbClr val="99FF33"/>
                    </a:solidFill>
                  </a:tcPr>
                </a:tc>
                <a:tc>
                  <a:txBody>
                    <a:bodyPr/>
                    <a:lstStyle/>
                    <a:p>
                      <a:pPr algn="ctr" fontAlgn="ctr"/>
                      <a:r>
                        <a:rPr lang="cs-CZ" sz="14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33"/>
                    </a:solidFill>
                  </a:tcPr>
                </a:tc>
                <a:tc>
                  <a:txBody>
                    <a:bodyPr/>
                    <a:lstStyle/>
                    <a:p>
                      <a:pPr algn="ctr" fontAlgn="ctr"/>
                      <a:r>
                        <a:rPr lang="cs-CZ" sz="14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33"/>
                    </a:solidFill>
                  </a:tcPr>
                </a:tc>
                <a:tc>
                  <a:txBody>
                    <a:bodyPr/>
                    <a:lstStyle/>
                    <a:p>
                      <a:pPr algn="ctr" fontAlgn="ctr"/>
                      <a:r>
                        <a:rPr lang="cs-CZ" sz="14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33"/>
                    </a:solidFill>
                  </a:tcPr>
                </a:tc>
                <a:tc>
                  <a:txBody>
                    <a:bodyPr/>
                    <a:lstStyle/>
                    <a:p>
                      <a:pPr algn="ctr" fontAlgn="ctr"/>
                      <a:r>
                        <a:rPr lang="cs-CZ" sz="14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33"/>
                    </a:solidFill>
                  </a:tcPr>
                </a:tc>
                <a:tc>
                  <a:txBody>
                    <a:bodyPr/>
                    <a:lstStyle/>
                    <a:p>
                      <a:pPr algn="ctr" fontAlgn="ctr"/>
                      <a:r>
                        <a:rPr lang="cs-CZ" sz="1400" b="1" i="0" u="none" strike="noStrike">
                          <a:solidFill>
                            <a:srgbClr val="000000"/>
                          </a:solidFill>
                          <a:effectLst/>
                          <a:latin typeface="Arial" panose="020B0604020202020204" pitchFamily="34" charset="0"/>
                        </a:rPr>
                        <a:t>6:2</a:t>
                      </a:r>
                    </a:p>
                  </a:txBody>
                  <a:tcPr marL="9525" marR="9525" marT="9525" marB="0" anchor="ctr">
                    <a:lnL>
                      <a:noFill/>
                    </a:lnL>
                    <a:lnR>
                      <a:noFill/>
                    </a:lnR>
                    <a:lnT>
                      <a:noFill/>
                    </a:lnT>
                    <a:lnB>
                      <a:noFill/>
                    </a:lnB>
                    <a:solidFill>
                      <a:srgbClr val="99FF33"/>
                    </a:solidFill>
                  </a:tcPr>
                </a:tc>
                <a:tc>
                  <a:txBody>
                    <a:bodyPr/>
                    <a:lstStyle/>
                    <a:p>
                      <a:pPr algn="ctr" fontAlgn="ctr"/>
                      <a:r>
                        <a:rPr lang="cs-CZ" sz="14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99FF33"/>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203663941"/>
                  </a:ext>
                </a:extLst>
              </a:tr>
              <a:tr h="303399">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400" b="1" i="0" u="none" strike="noStrike">
                          <a:solidFill>
                            <a:srgbClr val="000000"/>
                          </a:solidFill>
                          <a:effectLst/>
                          <a:latin typeface="Arial" panose="020B0604020202020204" pitchFamily="34" charset="0"/>
                        </a:rPr>
                        <a:t>5.</a:t>
                      </a:r>
                    </a:p>
                  </a:txBody>
                  <a:tcPr marL="9525" marR="9525" marT="9525" marB="0" anchor="ctr">
                    <a:lnL>
                      <a:noFill/>
                    </a:lnL>
                    <a:lnR>
                      <a:noFill/>
                    </a:lnR>
                    <a:lnT>
                      <a:noFill/>
                    </a:lnT>
                    <a:lnB>
                      <a:noFill/>
                    </a:lnB>
                    <a:solidFill>
                      <a:srgbClr val="CCFFFF"/>
                    </a:solidFill>
                  </a:tcPr>
                </a:tc>
                <a:tc>
                  <a:txBody>
                    <a:bodyPr/>
                    <a:lstStyle/>
                    <a:p>
                      <a:pPr algn="l" fontAlgn="ctr"/>
                      <a:r>
                        <a:rPr lang="cs-CZ" sz="1400" b="1" i="0" u="none" strike="noStrike">
                          <a:solidFill>
                            <a:srgbClr val="000000"/>
                          </a:solidFill>
                          <a:effectLst/>
                          <a:latin typeface="Arial" panose="020B0604020202020204" pitchFamily="34" charset="0"/>
                        </a:rPr>
                        <a:t>SK Libotenice, z.s.</a:t>
                      </a:r>
                    </a:p>
                  </a:txBody>
                  <a:tcPr marL="9525" marR="9525" marT="9525" marB="0" anchor="ctr">
                    <a:lnL>
                      <a:noFill/>
                    </a:lnL>
                    <a:lnR>
                      <a:noFill/>
                    </a:lnR>
                    <a:lnT>
                      <a:noFill/>
                    </a:lnT>
                    <a:lnB>
                      <a:noFill/>
                    </a:lnB>
                    <a:solidFill>
                      <a:srgbClr val="CCFFFF"/>
                    </a:solidFill>
                  </a:tcPr>
                </a:tc>
                <a:tc>
                  <a:txBody>
                    <a:bodyPr/>
                    <a:lstStyle/>
                    <a:p>
                      <a:pPr algn="ctr" fontAlgn="ctr"/>
                      <a:r>
                        <a:rPr lang="cs-CZ" sz="14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CCFFFF"/>
                    </a:solidFill>
                  </a:tcPr>
                </a:tc>
                <a:tc>
                  <a:txBody>
                    <a:bodyPr/>
                    <a:lstStyle/>
                    <a:p>
                      <a:pPr algn="ctr" fontAlgn="ctr"/>
                      <a:r>
                        <a:rPr lang="cs-CZ" sz="14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4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4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400" b="1" i="0" u="none" strike="noStrike">
                          <a:solidFill>
                            <a:srgbClr val="000000"/>
                          </a:solidFill>
                          <a:effectLst/>
                          <a:latin typeface="Arial" panose="020B0604020202020204" pitchFamily="34" charset="0"/>
                        </a:rPr>
                        <a:t>10:9</a:t>
                      </a:r>
                    </a:p>
                  </a:txBody>
                  <a:tcPr marL="9525" marR="9525" marT="9525" marB="0" anchor="ctr">
                    <a:lnL>
                      <a:noFill/>
                    </a:lnL>
                    <a:lnR>
                      <a:noFill/>
                    </a:lnR>
                    <a:lnT>
                      <a:noFill/>
                    </a:lnT>
                    <a:lnB>
                      <a:noFill/>
                    </a:lnB>
                    <a:solidFill>
                      <a:srgbClr val="CCFFFF"/>
                    </a:solidFill>
                  </a:tcPr>
                </a:tc>
                <a:tc>
                  <a:txBody>
                    <a:bodyPr/>
                    <a:lstStyle/>
                    <a:p>
                      <a:pPr algn="ctr" fontAlgn="ctr"/>
                      <a:r>
                        <a:rPr lang="cs-CZ" sz="14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463427403"/>
                  </a:ext>
                </a:extLst>
              </a:tr>
              <a:tr h="303399">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400" b="1" i="0" u="none" strike="noStrike">
                          <a:solidFill>
                            <a:srgbClr val="000000"/>
                          </a:solidFill>
                          <a:effectLst/>
                          <a:latin typeface="Arial" panose="020B0604020202020204" pitchFamily="34" charset="0"/>
                        </a:rPr>
                        <a:t>6.</a:t>
                      </a:r>
                    </a:p>
                  </a:txBody>
                  <a:tcPr marL="9525" marR="9525" marT="9525" marB="0" anchor="ctr">
                    <a:lnL>
                      <a:noFill/>
                    </a:lnL>
                    <a:lnR>
                      <a:noFill/>
                    </a:lnR>
                    <a:lnT>
                      <a:noFill/>
                    </a:lnT>
                    <a:lnB>
                      <a:noFill/>
                    </a:lnB>
                    <a:solidFill>
                      <a:srgbClr val="99FF33"/>
                    </a:solidFill>
                  </a:tcPr>
                </a:tc>
                <a:tc>
                  <a:txBody>
                    <a:bodyPr/>
                    <a:lstStyle/>
                    <a:p>
                      <a:pPr algn="l" fontAlgn="ctr"/>
                      <a:r>
                        <a:rPr lang="cs-CZ" sz="1400" b="1" i="0" u="none" strike="noStrike">
                          <a:solidFill>
                            <a:srgbClr val="000000"/>
                          </a:solidFill>
                          <a:effectLst/>
                          <a:latin typeface="Arial" panose="020B0604020202020204" pitchFamily="34" charset="0"/>
                        </a:rPr>
                        <a:t>ASK Lovosice</a:t>
                      </a:r>
                    </a:p>
                  </a:txBody>
                  <a:tcPr marL="9525" marR="9525" marT="9525" marB="0" anchor="ctr">
                    <a:lnL>
                      <a:noFill/>
                    </a:lnL>
                    <a:lnR>
                      <a:noFill/>
                    </a:lnR>
                    <a:lnT>
                      <a:noFill/>
                    </a:lnT>
                    <a:lnB>
                      <a:noFill/>
                    </a:lnB>
                    <a:solidFill>
                      <a:srgbClr val="99FF33"/>
                    </a:solidFill>
                  </a:tcPr>
                </a:tc>
                <a:tc>
                  <a:txBody>
                    <a:bodyPr/>
                    <a:lstStyle/>
                    <a:p>
                      <a:pPr algn="ctr" fontAlgn="ctr"/>
                      <a:r>
                        <a:rPr lang="cs-CZ" sz="14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99FF33"/>
                    </a:solidFill>
                  </a:tcPr>
                </a:tc>
                <a:tc>
                  <a:txBody>
                    <a:bodyPr/>
                    <a:lstStyle/>
                    <a:p>
                      <a:pPr algn="ctr" fontAlgn="ctr"/>
                      <a:r>
                        <a:rPr lang="cs-CZ" sz="14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33"/>
                    </a:solidFill>
                  </a:tcPr>
                </a:tc>
                <a:tc>
                  <a:txBody>
                    <a:bodyPr/>
                    <a:lstStyle/>
                    <a:p>
                      <a:pPr algn="ctr" fontAlgn="ctr"/>
                      <a:r>
                        <a:rPr lang="cs-CZ" sz="14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33"/>
                    </a:solidFill>
                  </a:tcPr>
                </a:tc>
                <a:tc>
                  <a:txBody>
                    <a:bodyPr/>
                    <a:lstStyle/>
                    <a:p>
                      <a:pPr algn="ctr" fontAlgn="ctr"/>
                      <a:r>
                        <a:rPr lang="cs-CZ" sz="14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33"/>
                    </a:solidFill>
                  </a:tcPr>
                </a:tc>
                <a:tc>
                  <a:txBody>
                    <a:bodyPr/>
                    <a:lstStyle/>
                    <a:p>
                      <a:pPr algn="ctr" fontAlgn="ctr"/>
                      <a:r>
                        <a:rPr lang="cs-CZ" sz="1400" b="1" i="0" u="none" strike="noStrike">
                          <a:solidFill>
                            <a:srgbClr val="000000"/>
                          </a:solidFill>
                          <a:effectLst/>
                          <a:latin typeface="Arial" panose="020B0604020202020204" pitchFamily="34" charset="0"/>
                        </a:rPr>
                        <a:t>5:6</a:t>
                      </a:r>
                    </a:p>
                  </a:txBody>
                  <a:tcPr marL="9525" marR="9525" marT="9525" marB="0" anchor="ctr">
                    <a:lnL>
                      <a:noFill/>
                    </a:lnL>
                    <a:lnR>
                      <a:noFill/>
                    </a:lnR>
                    <a:lnT>
                      <a:noFill/>
                    </a:lnT>
                    <a:lnB>
                      <a:noFill/>
                    </a:lnB>
                    <a:solidFill>
                      <a:srgbClr val="99FF33"/>
                    </a:solidFill>
                  </a:tcPr>
                </a:tc>
                <a:tc>
                  <a:txBody>
                    <a:bodyPr/>
                    <a:lstStyle/>
                    <a:p>
                      <a:pPr algn="ctr" fontAlgn="ctr"/>
                      <a:r>
                        <a:rPr lang="cs-CZ" sz="14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99FF33"/>
                    </a:solidFill>
                  </a:tcPr>
                </a:tc>
                <a:tc>
                  <a:txBody>
                    <a:bodyPr/>
                    <a:lstStyle/>
                    <a:p>
                      <a:pPr algn="l" fontAlgn="b"/>
                      <a:r>
                        <a:rPr lang="cs-CZ" sz="1100" b="0" i="0" u="none" strike="noStrike">
                          <a:solidFill>
                            <a:srgbClr val="FF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805379628"/>
                  </a:ext>
                </a:extLst>
              </a:tr>
              <a:tr h="318568">
                <a:tc>
                  <a:txBody>
                    <a:bodyPr/>
                    <a:lstStyle/>
                    <a:p>
                      <a:pPr algn="l" fontAlgn="b"/>
                      <a:r>
                        <a:rPr lang="cs-CZ" sz="1200" b="0" i="0" u="none" strike="noStrike">
                          <a:solidFill>
                            <a:srgbClr val="FF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400" b="1" i="0" u="none" strike="noStrike">
                          <a:solidFill>
                            <a:srgbClr val="000000"/>
                          </a:solidFill>
                          <a:effectLst/>
                          <a:latin typeface="Arial" panose="020B0604020202020204" pitchFamily="34" charset="0"/>
                        </a:rPr>
                        <a:t>7.</a:t>
                      </a:r>
                    </a:p>
                  </a:txBody>
                  <a:tcPr marL="9525" marR="9525" marT="9525" marB="0" anchor="ctr">
                    <a:lnL>
                      <a:noFill/>
                    </a:lnL>
                    <a:lnR>
                      <a:noFill/>
                    </a:lnR>
                    <a:lnT>
                      <a:noFill/>
                    </a:lnT>
                    <a:lnB>
                      <a:noFill/>
                    </a:lnB>
                    <a:solidFill>
                      <a:srgbClr val="CCFFFF"/>
                    </a:solidFill>
                  </a:tcPr>
                </a:tc>
                <a:tc>
                  <a:txBody>
                    <a:bodyPr/>
                    <a:lstStyle/>
                    <a:p>
                      <a:pPr algn="l" fontAlgn="ctr"/>
                      <a:r>
                        <a:rPr lang="cs-CZ" sz="1400" b="1" i="0" u="none" strike="noStrike" dirty="0">
                          <a:solidFill>
                            <a:srgbClr val="000000"/>
                          </a:solidFill>
                          <a:effectLst/>
                          <a:latin typeface="Arial" panose="020B0604020202020204" pitchFamily="34" charset="0"/>
                        </a:rPr>
                        <a:t>FK Litoměřicko, </a:t>
                      </a:r>
                      <a:r>
                        <a:rPr lang="cs-CZ" sz="1400" b="1" i="0" u="none" strike="noStrike" dirty="0" err="1">
                          <a:solidFill>
                            <a:srgbClr val="000000"/>
                          </a:solidFill>
                          <a:effectLst/>
                          <a:latin typeface="Arial" panose="020B0604020202020204" pitchFamily="34" charset="0"/>
                        </a:rPr>
                        <a:t>z.s</a:t>
                      </a:r>
                      <a:r>
                        <a:rPr lang="cs-CZ" sz="1400" b="1" i="0" u="none" strike="noStrike" dirty="0">
                          <a:solidFill>
                            <a:srgbClr val="000000"/>
                          </a:solidFill>
                          <a:effectLst/>
                          <a:latin typeface="Arial" panose="020B0604020202020204" pitchFamily="34" charset="0"/>
                        </a:rPr>
                        <a:t>.</a:t>
                      </a:r>
                    </a:p>
                  </a:txBody>
                  <a:tcPr marL="9525" marR="9525" marT="9525" marB="0" anchor="ctr">
                    <a:lnL>
                      <a:noFill/>
                    </a:lnL>
                    <a:lnR>
                      <a:noFill/>
                    </a:lnR>
                    <a:lnT>
                      <a:noFill/>
                    </a:lnT>
                    <a:lnB>
                      <a:noFill/>
                    </a:lnB>
                    <a:solidFill>
                      <a:srgbClr val="CCFFFF"/>
                    </a:solidFill>
                  </a:tcPr>
                </a:tc>
                <a:tc>
                  <a:txBody>
                    <a:bodyPr/>
                    <a:lstStyle/>
                    <a:p>
                      <a:pPr algn="ctr" fontAlgn="ctr"/>
                      <a:r>
                        <a:rPr lang="cs-CZ" sz="14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CCFFFF"/>
                    </a:solidFill>
                  </a:tcPr>
                </a:tc>
                <a:tc>
                  <a:txBody>
                    <a:bodyPr/>
                    <a:lstStyle/>
                    <a:p>
                      <a:pPr algn="ctr" fontAlgn="ctr"/>
                      <a:r>
                        <a:rPr lang="cs-CZ" sz="14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4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400" b="1" i="0" u="none" strike="noStrike" dirty="0">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400" b="1" i="0" u="none" strike="noStrike">
                          <a:solidFill>
                            <a:srgbClr val="000000"/>
                          </a:solidFill>
                          <a:effectLst/>
                          <a:latin typeface="Arial" panose="020B0604020202020204" pitchFamily="34" charset="0"/>
                        </a:rPr>
                        <a:t>3:4</a:t>
                      </a:r>
                    </a:p>
                  </a:txBody>
                  <a:tcPr marL="9525" marR="9525" marT="9525" marB="0" anchor="ctr">
                    <a:lnL>
                      <a:noFill/>
                    </a:lnL>
                    <a:lnR>
                      <a:noFill/>
                    </a:lnR>
                    <a:lnT>
                      <a:noFill/>
                    </a:lnT>
                    <a:lnB>
                      <a:noFill/>
                    </a:lnB>
                    <a:solidFill>
                      <a:srgbClr val="CCFFFF"/>
                    </a:solidFill>
                  </a:tcPr>
                </a:tc>
                <a:tc>
                  <a:txBody>
                    <a:bodyPr/>
                    <a:lstStyle/>
                    <a:p>
                      <a:pPr algn="ctr" fontAlgn="ctr"/>
                      <a:r>
                        <a:rPr lang="cs-CZ" sz="14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2853186032"/>
                  </a:ext>
                </a:extLst>
              </a:tr>
              <a:tr h="318568">
                <a:tc>
                  <a:txBody>
                    <a:bodyPr/>
                    <a:lstStyle/>
                    <a:p>
                      <a:pPr algn="l" fontAlgn="b"/>
                      <a:r>
                        <a:rPr lang="cs-CZ" sz="1200" b="0" i="0" u="none" strike="noStrike">
                          <a:solidFill>
                            <a:srgbClr val="FF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400" b="1" i="0" u="none" strike="noStrike">
                          <a:solidFill>
                            <a:srgbClr val="000000"/>
                          </a:solidFill>
                          <a:effectLst/>
                          <a:latin typeface="Arial" panose="020B0604020202020204" pitchFamily="34" charset="0"/>
                        </a:rPr>
                        <a:t>8.</a:t>
                      </a:r>
                    </a:p>
                  </a:txBody>
                  <a:tcPr marL="9525" marR="9525" marT="9525" marB="0" anchor="ctr">
                    <a:lnL>
                      <a:noFill/>
                    </a:lnL>
                    <a:lnR>
                      <a:noFill/>
                    </a:lnR>
                    <a:lnT>
                      <a:noFill/>
                    </a:lnT>
                    <a:lnB>
                      <a:noFill/>
                    </a:lnB>
                    <a:solidFill>
                      <a:srgbClr val="99FF66"/>
                    </a:solidFill>
                  </a:tcPr>
                </a:tc>
                <a:tc>
                  <a:txBody>
                    <a:bodyPr/>
                    <a:lstStyle/>
                    <a:p>
                      <a:pPr algn="l" fontAlgn="ctr"/>
                      <a:r>
                        <a:rPr lang="cs-CZ" sz="1400" b="1" i="0" u="none" strike="noStrike">
                          <a:solidFill>
                            <a:srgbClr val="000000"/>
                          </a:solidFill>
                          <a:effectLst/>
                          <a:latin typeface="Arial" panose="020B0604020202020204" pitchFamily="34" charset="0"/>
                        </a:rPr>
                        <a:t>Slavoj Bohušovice n.O.</a:t>
                      </a:r>
                    </a:p>
                  </a:txBody>
                  <a:tcPr marL="9525" marR="9525" marT="9525" marB="0" anchor="ctr">
                    <a:lnL>
                      <a:noFill/>
                    </a:lnL>
                    <a:lnR>
                      <a:noFill/>
                    </a:lnR>
                    <a:lnT>
                      <a:noFill/>
                    </a:lnT>
                    <a:lnB>
                      <a:noFill/>
                    </a:lnB>
                    <a:solidFill>
                      <a:srgbClr val="99FF66"/>
                    </a:solidFill>
                  </a:tcPr>
                </a:tc>
                <a:tc>
                  <a:txBody>
                    <a:bodyPr/>
                    <a:lstStyle/>
                    <a:p>
                      <a:pPr algn="ctr" fontAlgn="ctr"/>
                      <a:r>
                        <a:rPr lang="cs-CZ" sz="1400" b="1" i="0" u="none" strike="noStrike" dirty="0">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99FF66"/>
                    </a:solidFill>
                  </a:tcPr>
                </a:tc>
                <a:tc>
                  <a:txBody>
                    <a:bodyPr/>
                    <a:lstStyle/>
                    <a:p>
                      <a:pPr algn="ctr" fontAlgn="ctr"/>
                      <a:r>
                        <a:rPr lang="cs-CZ" sz="14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66"/>
                    </a:solidFill>
                  </a:tcPr>
                </a:tc>
                <a:tc>
                  <a:txBody>
                    <a:bodyPr/>
                    <a:lstStyle/>
                    <a:p>
                      <a:pPr algn="ctr" fontAlgn="ctr"/>
                      <a:r>
                        <a:rPr lang="cs-CZ" sz="14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66"/>
                    </a:solidFill>
                  </a:tcPr>
                </a:tc>
                <a:tc>
                  <a:txBody>
                    <a:bodyPr/>
                    <a:lstStyle/>
                    <a:p>
                      <a:pPr algn="ctr" fontAlgn="ctr"/>
                      <a:r>
                        <a:rPr lang="cs-CZ" sz="14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99FF66"/>
                    </a:solidFill>
                  </a:tcPr>
                </a:tc>
                <a:tc>
                  <a:txBody>
                    <a:bodyPr/>
                    <a:lstStyle/>
                    <a:p>
                      <a:pPr algn="ctr" fontAlgn="ctr"/>
                      <a:r>
                        <a:rPr lang="cs-CZ" sz="1400" b="1" i="0" u="none" strike="noStrike">
                          <a:solidFill>
                            <a:srgbClr val="000000"/>
                          </a:solidFill>
                          <a:effectLst/>
                          <a:latin typeface="Arial" panose="020B0604020202020204" pitchFamily="34" charset="0"/>
                        </a:rPr>
                        <a:t>6:14</a:t>
                      </a:r>
                    </a:p>
                  </a:txBody>
                  <a:tcPr marL="9525" marR="9525" marT="9525" marB="0" anchor="ctr">
                    <a:lnL>
                      <a:noFill/>
                    </a:lnL>
                    <a:lnR>
                      <a:noFill/>
                    </a:lnR>
                    <a:lnT>
                      <a:noFill/>
                    </a:lnT>
                    <a:lnB>
                      <a:noFill/>
                    </a:lnB>
                    <a:solidFill>
                      <a:srgbClr val="99FF66"/>
                    </a:solidFill>
                  </a:tcPr>
                </a:tc>
                <a:tc>
                  <a:txBody>
                    <a:bodyPr/>
                    <a:lstStyle/>
                    <a:p>
                      <a:pPr algn="ctr" fontAlgn="ctr"/>
                      <a:r>
                        <a:rPr lang="cs-CZ" sz="14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66"/>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3522061286"/>
                  </a:ext>
                </a:extLst>
              </a:tr>
              <a:tr h="303399">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400" b="1" i="0" u="none" strike="noStrike">
                          <a:solidFill>
                            <a:srgbClr val="000000"/>
                          </a:solidFill>
                          <a:effectLst/>
                          <a:latin typeface="Arial" panose="020B0604020202020204" pitchFamily="34" charset="0"/>
                        </a:rPr>
                        <a:t>9.</a:t>
                      </a:r>
                    </a:p>
                  </a:txBody>
                  <a:tcPr marL="9525" marR="9525" marT="9525" marB="0" anchor="ctr">
                    <a:lnL>
                      <a:noFill/>
                    </a:lnL>
                    <a:lnR>
                      <a:noFill/>
                    </a:lnR>
                    <a:lnT>
                      <a:noFill/>
                    </a:lnT>
                    <a:lnB>
                      <a:noFill/>
                    </a:lnB>
                    <a:solidFill>
                      <a:srgbClr val="CCFFFF"/>
                    </a:solidFill>
                  </a:tcPr>
                </a:tc>
                <a:tc>
                  <a:txBody>
                    <a:bodyPr/>
                    <a:lstStyle/>
                    <a:p>
                      <a:pPr algn="l" fontAlgn="ctr"/>
                      <a:r>
                        <a:rPr lang="cs-CZ" sz="1400" b="1" i="0" u="none" strike="noStrike">
                          <a:solidFill>
                            <a:srgbClr val="000000"/>
                          </a:solidFill>
                          <a:effectLst/>
                          <a:latin typeface="Arial" panose="020B0604020202020204" pitchFamily="34" charset="0"/>
                        </a:rPr>
                        <a:t>TJ Sokol České Kopisty</a:t>
                      </a:r>
                    </a:p>
                  </a:txBody>
                  <a:tcPr marL="9525" marR="9525" marT="9525" marB="0" anchor="ctr">
                    <a:lnL>
                      <a:noFill/>
                    </a:lnL>
                    <a:lnR>
                      <a:noFill/>
                    </a:lnR>
                    <a:lnT>
                      <a:noFill/>
                    </a:lnT>
                    <a:lnB>
                      <a:noFill/>
                    </a:lnB>
                    <a:solidFill>
                      <a:srgbClr val="CCFFFF"/>
                    </a:solidFill>
                  </a:tcPr>
                </a:tc>
                <a:tc>
                  <a:txBody>
                    <a:bodyPr/>
                    <a:lstStyle/>
                    <a:p>
                      <a:pPr algn="ctr" fontAlgn="ctr"/>
                      <a:r>
                        <a:rPr lang="cs-CZ" sz="1400" b="1" i="0" u="none" strike="noStrike" dirty="0">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CCFFFF"/>
                    </a:solidFill>
                  </a:tcPr>
                </a:tc>
                <a:tc>
                  <a:txBody>
                    <a:bodyPr/>
                    <a:lstStyle/>
                    <a:p>
                      <a:pPr algn="ctr" fontAlgn="ctr"/>
                      <a:r>
                        <a:rPr lang="cs-CZ" sz="14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4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4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CCFFFF"/>
                    </a:solidFill>
                  </a:tcPr>
                </a:tc>
                <a:tc>
                  <a:txBody>
                    <a:bodyPr/>
                    <a:lstStyle/>
                    <a:p>
                      <a:pPr algn="ctr" fontAlgn="ctr"/>
                      <a:r>
                        <a:rPr lang="cs-CZ" sz="1400" b="1" i="0" u="none" strike="noStrike">
                          <a:solidFill>
                            <a:srgbClr val="000000"/>
                          </a:solidFill>
                          <a:effectLst/>
                          <a:latin typeface="Arial" panose="020B0604020202020204" pitchFamily="34" charset="0"/>
                        </a:rPr>
                        <a:t>5:20</a:t>
                      </a:r>
                    </a:p>
                  </a:txBody>
                  <a:tcPr marL="9525" marR="9525" marT="9525" marB="0" anchor="ctr">
                    <a:lnL>
                      <a:noFill/>
                    </a:lnL>
                    <a:lnR>
                      <a:noFill/>
                    </a:lnR>
                    <a:lnT>
                      <a:noFill/>
                    </a:lnT>
                    <a:lnB>
                      <a:noFill/>
                    </a:lnB>
                    <a:solidFill>
                      <a:srgbClr val="CCFFFF"/>
                    </a:solidFill>
                  </a:tcPr>
                </a:tc>
                <a:tc>
                  <a:txBody>
                    <a:bodyPr/>
                    <a:lstStyle/>
                    <a:p>
                      <a:pPr algn="ctr" fontAlgn="ctr"/>
                      <a:r>
                        <a:rPr lang="cs-CZ" sz="1400" b="1" i="0" u="none" strike="noStrike" dirty="0">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794828398"/>
                  </a:ext>
                </a:extLst>
              </a:tr>
              <a:tr h="303399">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4279816647"/>
                  </a:ext>
                </a:extLst>
              </a:tr>
            </a:tbl>
          </a:graphicData>
        </a:graphic>
      </p:graphicFrame>
    </p:spTree>
    <p:extLst>
      <p:ext uri="{BB962C8B-B14F-4D97-AF65-F5344CB8AC3E}">
        <p14:creationId xmlns:p14="http://schemas.microsoft.com/office/powerpoint/2010/main" val="14738586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p:cNvSpPr txBox="1"/>
          <p:nvPr/>
        </p:nvSpPr>
        <p:spPr>
          <a:xfrm>
            <a:off x="1944192" y="7004456"/>
            <a:ext cx="178917"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6</a:t>
            </a:r>
          </a:p>
        </p:txBody>
      </p:sp>
      <p:sp>
        <p:nvSpPr>
          <p:cNvPr id="7" name="TextovéPole 6"/>
          <p:cNvSpPr txBox="1"/>
          <p:nvPr/>
        </p:nvSpPr>
        <p:spPr>
          <a:xfrm>
            <a:off x="7731618" y="6946031"/>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35</a:t>
            </a:r>
          </a:p>
        </p:txBody>
      </p:sp>
      <p:sp>
        <p:nvSpPr>
          <p:cNvPr id="2" name="Obdélník 1"/>
          <p:cNvSpPr/>
          <p:nvPr/>
        </p:nvSpPr>
        <p:spPr>
          <a:xfrm>
            <a:off x="5472585" y="1504169"/>
            <a:ext cx="4680520" cy="5319790"/>
          </a:xfrm>
          <a:prstGeom prst="rect">
            <a:avLst/>
          </a:prstGeom>
        </p:spPr>
        <p:txBody>
          <a:bodyPr wrap="square">
            <a:spAutoFit/>
          </a:bodyPr>
          <a:lstStyle/>
          <a:p>
            <a:pPr algn="ctr">
              <a:lnSpc>
                <a:spcPct val="107000"/>
              </a:lnSpc>
              <a:spcAft>
                <a:spcPts val="0"/>
              </a:spcAft>
            </a:pPr>
            <a:r>
              <a:rPr lang="cs-CZ" sz="1600" dirty="0">
                <a:highlight>
                  <a:srgbClr val="FFFF00"/>
                </a:highlight>
                <a:latin typeface="Arial Black" panose="020B0A04020102020204" pitchFamily="34" charset="0"/>
                <a:ea typeface="Calibri" panose="020F0502020204030204" pitchFamily="34" charset="0"/>
                <a:cs typeface="Arial" panose="020B0604020202020204" pitchFamily="34" charset="0"/>
              </a:rPr>
              <a:t>FK Libotenice - </a:t>
            </a:r>
            <a:r>
              <a:rPr lang="cs-CZ" sz="1600" dirty="0" err="1">
                <a:highlight>
                  <a:srgbClr val="FFFF00"/>
                </a:highlight>
                <a:latin typeface="Arial Black" panose="020B0A04020102020204" pitchFamily="34" charset="0"/>
                <a:ea typeface="Calibri" panose="020F0502020204030204" pitchFamily="34" charset="0"/>
                <a:cs typeface="Arial" panose="020B0604020202020204" pitchFamily="34" charset="0"/>
              </a:rPr>
              <a:t>Sepap</a:t>
            </a:r>
            <a:r>
              <a:rPr lang="cs-CZ" sz="1600" dirty="0">
                <a:highlight>
                  <a:srgbClr val="FFFF00"/>
                </a:highlight>
                <a:latin typeface="Arial Black" panose="020B0A04020102020204" pitchFamily="34" charset="0"/>
                <a:ea typeface="Calibri" panose="020F0502020204030204" pitchFamily="34" charset="0"/>
                <a:cs typeface="Arial" panose="020B0604020202020204" pitchFamily="34" charset="0"/>
              </a:rPr>
              <a:t> Štětí</a:t>
            </a:r>
            <a:endParaRPr lang="cs-CZ" sz="11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cs-CZ" sz="1600" dirty="0">
                <a:highlight>
                  <a:srgbClr val="FFFF00"/>
                </a:highlight>
                <a:latin typeface="Arial Black" panose="020B0A04020102020204" pitchFamily="34" charset="0"/>
                <a:ea typeface="Calibri" panose="020F0502020204030204" pitchFamily="34" charset="0"/>
                <a:cs typeface="Arial" panose="020B0604020202020204" pitchFamily="34" charset="0"/>
              </a:rPr>
              <a:t>3:6(1:1)    30.8.2019   2. kolo </a:t>
            </a:r>
            <a:r>
              <a:rPr lang="cs-CZ" sz="1050" dirty="0">
                <a:highlight>
                  <a:srgbClr val="FFFF00"/>
                </a:highlight>
                <a:latin typeface="Arial Black" panose="020B0A04020102020204" pitchFamily="34" charset="0"/>
                <a:ea typeface="Calibri" panose="020F0502020204030204" pitchFamily="34" charset="0"/>
                <a:cs typeface="Arial" panose="020B0604020202020204" pitchFamily="34" charset="0"/>
              </a:rPr>
              <a:t>okresní přebor</a:t>
            </a:r>
            <a:endParaRPr lang="cs-CZ"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cs-CZ" sz="1100" dirty="0">
                <a:latin typeface="Arial" panose="020B0604020202020204" pitchFamily="34" charset="0"/>
                <a:ea typeface="Calibri" panose="020F0502020204030204" pitchFamily="34" charset="0"/>
                <a:cs typeface="Times New Roman" panose="02020603050405020304" pitchFamily="18" charset="0"/>
              </a:rPr>
              <a:t>Potvrdit dobrý vstup do nového ročníku okresního přeboru před týdnem proti TIGU 2:0 odjížděla stará garda v pátek v podvečer na hřiště nováčka do Libotenic, které v prvním zápase sezóny také uspěli, když jasně přestříleli Bohušovice </a:t>
            </a:r>
            <a:r>
              <a:rPr lang="cs-CZ" sz="1100" dirty="0" err="1">
                <a:latin typeface="Arial" panose="020B0604020202020204" pitchFamily="34" charset="0"/>
                <a:ea typeface="Calibri" panose="020F0502020204030204" pitchFamily="34" charset="0"/>
                <a:cs typeface="Times New Roman" panose="02020603050405020304" pitchFamily="18" charset="0"/>
              </a:rPr>
              <a:t>n.O</a:t>
            </a:r>
            <a:r>
              <a:rPr lang="cs-CZ" sz="1100" dirty="0">
                <a:latin typeface="Arial" panose="020B0604020202020204" pitchFamily="34" charset="0"/>
                <a:ea typeface="Calibri" panose="020F0502020204030204" pitchFamily="34" charset="0"/>
                <a:cs typeface="Times New Roman" panose="02020603050405020304" pitchFamily="18" charset="0"/>
              </a:rPr>
              <a:t>. 7:3. Střelecké hody z toho ale v úvodu utkání nebyly. Na první gól utkání se čekalo poměrně dlouho, ale když přišla tak stála za to. Jiří Vokoun senior se trefil neuvěřitelně, když vymetl pavučiny mezi tyčí a břevnem. Vedení do konce poločasu se nám ale udržet nepodařilo. Stačila jedna chyba v obraně a bylo srovnáno na 1:1. Mohlo to být ještě horší, protože od další pohromy nás uchránila tyč.  Druh část pro nás nezačala také příjemně. Po dost sporné situaci, která zaváněla ofsajdem a na hřišti vyvolala hodně ostré diskuse, jsme inkasovali druhou branku a rázem jsme stáli před úkolem znova otočit výsledek v náš prospěch. Mužstvo </a:t>
            </a:r>
            <a:r>
              <a:rPr lang="cs-CZ" sz="1100" dirty="0" err="1">
                <a:latin typeface="Arial" panose="020B0604020202020204" pitchFamily="34" charset="0"/>
                <a:ea typeface="Calibri" panose="020F0502020204030204" pitchFamily="34" charset="0"/>
                <a:cs typeface="Times New Roman" panose="02020603050405020304" pitchFamily="18" charset="0"/>
              </a:rPr>
              <a:t>Sepapu</a:t>
            </a:r>
            <a:r>
              <a:rPr lang="cs-CZ" sz="1100" dirty="0">
                <a:latin typeface="Arial" panose="020B0604020202020204" pitchFamily="34" charset="0"/>
                <a:ea typeface="Calibri" panose="020F0502020204030204" pitchFamily="34" charset="0"/>
                <a:cs typeface="Times New Roman" panose="02020603050405020304" pitchFamily="18" charset="0"/>
              </a:rPr>
              <a:t> zabralo. Na 2:2 vyrovnal Tomáš Burda a pak už jsme se rozjeli na plný plyn.  3:2 Tomáš </a:t>
            </a:r>
            <a:r>
              <a:rPr lang="cs-CZ" sz="1100" dirty="0" err="1">
                <a:latin typeface="Arial" panose="020B0604020202020204" pitchFamily="34" charset="0"/>
                <a:ea typeface="Calibri" panose="020F0502020204030204" pitchFamily="34" charset="0"/>
                <a:cs typeface="Times New Roman" panose="02020603050405020304" pitchFamily="18" charset="0"/>
              </a:rPr>
              <a:t>Flodr</a:t>
            </a:r>
            <a:r>
              <a:rPr lang="cs-CZ" sz="1100" dirty="0">
                <a:latin typeface="Arial" panose="020B0604020202020204" pitchFamily="34" charset="0"/>
                <a:ea typeface="Calibri" panose="020F0502020204030204" pitchFamily="34" charset="0"/>
                <a:cs typeface="Times New Roman" panose="02020603050405020304" pitchFamily="18" charset="0"/>
              </a:rPr>
              <a:t>, 4:2 Miloš Vála a 5:2 opět Miloš Vála. Domácí ještě malinko korigovali na 3:5, ale poslední slovo si vzal opět Miloš Vála  a hattrickem završil naše zasloužené vítězství 6:3. Společně  s Žitenicemi jsme po 2 kolech na čele s plným bodovým ziskem</a:t>
            </a:r>
            <a:endParaRPr lang="cs-CZ"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cs-CZ" sz="1100" u="sng" dirty="0">
                <a:latin typeface="Arial" panose="020B0604020202020204" pitchFamily="34" charset="0"/>
                <a:ea typeface="Calibri" panose="020F0502020204030204" pitchFamily="34" charset="0"/>
                <a:cs typeface="Times New Roman" panose="02020603050405020304" pitchFamily="18" charset="0"/>
              </a:rPr>
              <a:t>Branky:</a:t>
            </a:r>
            <a:r>
              <a:rPr lang="cs-CZ" sz="1100" dirty="0">
                <a:latin typeface="Arial" panose="020B0604020202020204" pitchFamily="34" charset="0"/>
                <a:ea typeface="Calibri" panose="020F0502020204030204" pitchFamily="34" charset="0"/>
                <a:cs typeface="Times New Roman" panose="02020603050405020304" pitchFamily="18" charset="0"/>
              </a:rPr>
              <a:t> </a:t>
            </a:r>
            <a:r>
              <a:rPr lang="cs-CZ" sz="1100" dirty="0" err="1">
                <a:latin typeface="Arial" panose="020B0604020202020204" pitchFamily="34" charset="0"/>
                <a:ea typeface="Calibri" panose="020F0502020204030204" pitchFamily="34" charset="0"/>
                <a:cs typeface="Times New Roman" panose="02020603050405020304" pitchFamily="18" charset="0"/>
              </a:rPr>
              <a:t>M.Vála</a:t>
            </a:r>
            <a:r>
              <a:rPr lang="cs-CZ" sz="1100" dirty="0">
                <a:latin typeface="Arial" panose="020B0604020202020204" pitchFamily="34" charset="0"/>
                <a:ea typeface="Calibri" panose="020F0502020204030204" pitchFamily="34" charset="0"/>
                <a:cs typeface="Times New Roman" panose="02020603050405020304" pitchFamily="18" charset="0"/>
              </a:rPr>
              <a:t> 3, </a:t>
            </a:r>
            <a:r>
              <a:rPr lang="cs-CZ" sz="1100" dirty="0" err="1">
                <a:latin typeface="Arial" panose="020B0604020202020204" pitchFamily="34" charset="0"/>
                <a:ea typeface="Calibri" panose="020F0502020204030204" pitchFamily="34" charset="0"/>
                <a:cs typeface="Times New Roman" panose="02020603050405020304" pitchFamily="18" charset="0"/>
              </a:rPr>
              <a:t>T.Burda</a:t>
            </a:r>
            <a:r>
              <a:rPr lang="cs-CZ" sz="1100" dirty="0">
                <a:latin typeface="Arial" panose="020B0604020202020204" pitchFamily="34" charset="0"/>
                <a:ea typeface="Calibri" panose="020F0502020204030204" pitchFamily="34" charset="0"/>
                <a:cs typeface="Times New Roman" panose="02020603050405020304" pitchFamily="18" charset="0"/>
              </a:rPr>
              <a:t> 1, </a:t>
            </a:r>
            <a:r>
              <a:rPr lang="cs-CZ" sz="1100" dirty="0" err="1">
                <a:latin typeface="Arial" panose="020B0604020202020204" pitchFamily="34" charset="0"/>
                <a:ea typeface="Calibri" panose="020F0502020204030204" pitchFamily="34" charset="0"/>
                <a:cs typeface="Times New Roman" panose="02020603050405020304" pitchFamily="18" charset="0"/>
              </a:rPr>
              <a:t>J.Vokoun</a:t>
            </a:r>
            <a:r>
              <a:rPr lang="cs-CZ" sz="1100" dirty="0">
                <a:latin typeface="Arial" panose="020B0604020202020204" pitchFamily="34" charset="0"/>
                <a:ea typeface="Calibri" panose="020F0502020204030204" pitchFamily="34" charset="0"/>
                <a:cs typeface="Times New Roman" panose="02020603050405020304" pitchFamily="18" charset="0"/>
              </a:rPr>
              <a:t> 1, </a:t>
            </a:r>
            <a:r>
              <a:rPr lang="cs-CZ" sz="1100" dirty="0" err="1">
                <a:latin typeface="Arial" panose="020B0604020202020204" pitchFamily="34" charset="0"/>
                <a:ea typeface="Calibri" panose="020F0502020204030204" pitchFamily="34" charset="0"/>
                <a:cs typeface="Times New Roman" panose="02020603050405020304" pitchFamily="18" charset="0"/>
              </a:rPr>
              <a:t>T.Flódr</a:t>
            </a:r>
            <a:r>
              <a:rPr lang="cs-CZ" sz="1100" dirty="0">
                <a:latin typeface="Arial" panose="020B0604020202020204" pitchFamily="34" charset="0"/>
                <a:ea typeface="Calibri" panose="020F0502020204030204" pitchFamily="34" charset="0"/>
                <a:cs typeface="Times New Roman" panose="02020603050405020304" pitchFamily="18" charset="0"/>
              </a:rPr>
              <a:t> 1</a:t>
            </a:r>
            <a:endParaRPr lang="cs-CZ"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cs-CZ" sz="1100" u="sng" dirty="0">
                <a:latin typeface="Arial" panose="020B0604020202020204" pitchFamily="34" charset="0"/>
                <a:ea typeface="Calibri" panose="020F0502020204030204" pitchFamily="34" charset="0"/>
                <a:cs typeface="Times New Roman" panose="02020603050405020304" pitchFamily="18" charset="0"/>
              </a:rPr>
              <a:t>Sestava:</a:t>
            </a:r>
            <a:r>
              <a:rPr lang="cs-CZ" sz="1100" dirty="0">
                <a:latin typeface="Arial" panose="020B0604020202020204" pitchFamily="34" charset="0"/>
                <a:ea typeface="Calibri" panose="020F0502020204030204" pitchFamily="34" charset="0"/>
                <a:cs typeface="Times New Roman" panose="02020603050405020304" pitchFamily="18" charset="0"/>
              </a:rPr>
              <a:t> </a:t>
            </a:r>
            <a:r>
              <a:rPr lang="cs-CZ" sz="1100" dirty="0" err="1">
                <a:latin typeface="Arial" panose="020B0604020202020204" pitchFamily="34" charset="0"/>
                <a:ea typeface="Calibri" panose="020F0502020204030204" pitchFamily="34" charset="0"/>
                <a:cs typeface="Times New Roman" panose="02020603050405020304" pitchFamily="18" charset="0"/>
              </a:rPr>
              <a:t>R.Flór-J.Arazim</a:t>
            </a:r>
            <a:r>
              <a:rPr lang="cs-CZ" sz="1100" dirty="0">
                <a:latin typeface="Arial" panose="020B0604020202020204" pitchFamily="34" charset="0"/>
                <a:ea typeface="Calibri" panose="020F0502020204030204" pitchFamily="34" charset="0"/>
                <a:cs typeface="Times New Roman" panose="02020603050405020304" pitchFamily="18" charset="0"/>
              </a:rPr>
              <a:t>, </a:t>
            </a:r>
            <a:r>
              <a:rPr lang="cs-CZ" sz="1100" dirty="0" err="1">
                <a:latin typeface="Arial" panose="020B0604020202020204" pitchFamily="34" charset="0"/>
                <a:ea typeface="Calibri" panose="020F0502020204030204" pitchFamily="34" charset="0"/>
                <a:cs typeface="Times New Roman" panose="02020603050405020304" pitchFamily="18" charset="0"/>
              </a:rPr>
              <a:t>T.Burda</a:t>
            </a:r>
            <a:r>
              <a:rPr lang="cs-CZ" sz="1100" dirty="0">
                <a:latin typeface="Arial" panose="020B0604020202020204" pitchFamily="34" charset="0"/>
                <a:ea typeface="Calibri" panose="020F0502020204030204" pitchFamily="34" charset="0"/>
                <a:cs typeface="Times New Roman" panose="02020603050405020304" pitchFamily="18" charset="0"/>
              </a:rPr>
              <a:t>, </a:t>
            </a:r>
            <a:r>
              <a:rPr lang="cs-CZ" sz="1100" dirty="0" err="1">
                <a:latin typeface="Arial" panose="020B0604020202020204" pitchFamily="34" charset="0"/>
                <a:ea typeface="Calibri" panose="020F0502020204030204" pitchFamily="34" charset="0"/>
                <a:cs typeface="Times New Roman" panose="02020603050405020304" pitchFamily="18" charset="0"/>
              </a:rPr>
              <a:t>P.Čermák</a:t>
            </a:r>
            <a:r>
              <a:rPr lang="cs-CZ" sz="1100" dirty="0">
                <a:latin typeface="Arial" panose="020B0604020202020204" pitchFamily="34" charset="0"/>
                <a:ea typeface="Calibri" panose="020F0502020204030204" pitchFamily="34" charset="0"/>
                <a:cs typeface="Times New Roman" panose="02020603050405020304" pitchFamily="18" charset="0"/>
              </a:rPr>
              <a:t>, </a:t>
            </a:r>
            <a:r>
              <a:rPr lang="cs-CZ" sz="1100" dirty="0" err="1">
                <a:latin typeface="Arial" panose="020B0604020202020204" pitchFamily="34" charset="0"/>
                <a:ea typeface="Calibri" panose="020F0502020204030204" pitchFamily="34" charset="0"/>
                <a:cs typeface="Times New Roman" panose="02020603050405020304" pitchFamily="18" charset="0"/>
              </a:rPr>
              <a:t>S.Grohman</a:t>
            </a:r>
            <a:r>
              <a:rPr lang="cs-CZ" sz="1100" dirty="0">
                <a:latin typeface="Arial" panose="020B0604020202020204" pitchFamily="34" charset="0"/>
                <a:ea typeface="Calibri" panose="020F0502020204030204" pitchFamily="34" charset="0"/>
                <a:cs typeface="Times New Roman" panose="02020603050405020304" pitchFamily="18" charset="0"/>
              </a:rPr>
              <a:t>, </a:t>
            </a:r>
          </a:p>
          <a:p>
            <a:pPr algn="just">
              <a:lnSpc>
                <a:spcPct val="107000"/>
              </a:lnSpc>
              <a:spcAft>
                <a:spcPts val="0"/>
              </a:spcAft>
            </a:pPr>
            <a:r>
              <a:rPr lang="cs-CZ" sz="1100" dirty="0">
                <a:latin typeface="Arial" panose="020B0604020202020204" pitchFamily="34" charset="0"/>
                <a:ea typeface="Calibri" panose="020F0502020204030204" pitchFamily="34" charset="0"/>
                <a:cs typeface="Times New Roman" panose="02020603050405020304" pitchFamily="18" charset="0"/>
              </a:rPr>
              <a:t>               </a:t>
            </a:r>
            <a:r>
              <a:rPr lang="cs-CZ" sz="1100" dirty="0" err="1">
                <a:latin typeface="Arial" panose="020B0604020202020204" pitchFamily="34" charset="0"/>
                <a:ea typeface="Calibri" panose="020F0502020204030204" pitchFamily="34" charset="0"/>
                <a:cs typeface="Times New Roman" panose="02020603050405020304" pitchFamily="18" charset="0"/>
              </a:rPr>
              <a:t>D.Jerman</a:t>
            </a:r>
            <a:r>
              <a:rPr lang="cs-CZ" sz="1100" dirty="0">
                <a:latin typeface="Arial" panose="020B0604020202020204" pitchFamily="34" charset="0"/>
                <a:ea typeface="Calibri" panose="020F0502020204030204" pitchFamily="34" charset="0"/>
                <a:cs typeface="Times New Roman" panose="02020603050405020304" pitchFamily="18" charset="0"/>
              </a:rPr>
              <a:t>, </a:t>
            </a:r>
            <a:r>
              <a:rPr lang="cs-CZ" sz="1100" dirty="0" err="1">
                <a:latin typeface="Arial" panose="020B0604020202020204" pitchFamily="34" charset="0"/>
                <a:ea typeface="Calibri" panose="020F0502020204030204" pitchFamily="34" charset="0"/>
                <a:cs typeface="Times New Roman" panose="02020603050405020304" pitchFamily="18" charset="0"/>
              </a:rPr>
              <a:t>J.Jonák</a:t>
            </a:r>
            <a:r>
              <a:rPr lang="cs-CZ" sz="1100" dirty="0">
                <a:latin typeface="Arial" panose="020B0604020202020204" pitchFamily="34" charset="0"/>
                <a:ea typeface="Calibri" panose="020F0502020204030204" pitchFamily="34" charset="0"/>
                <a:cs typeface="Times New Roman" panose="02020603050405020304" pitchFamily="18" charset="0"/>
              </a:rPr>
              <a:t>, </a:t>
            </a:r>
            <a:r>
              <a:rPr lang="cs-CZ" sz="1100" dirty="0" err="1">
                <a:latin typeface="Arial" panose="020B0604020202020204" pitchFamily="34" charset="0"/>
                <a:ea typeface="Calibri" panose="020F0502020204030204" pitchFamily="34" charset="0"/>
                <a:cs typeface="Times New Roman" panose="02020603050405020304" pitchFamily="18" charset="0"/>
              </a:rPr>
              <a:t>P.Kratochvíl</a:t>
            </a:r>
            <a:r>
              <a:rPr lang="cs-CZ" sz="1100" dirty="0">
                <a:latin typeface="Arial" panose="020B0604020202020204" pitchFamily="34" charset="0"/>
                <a:ea typeface="Calibri" panose="020F0502020204030204" pitchFamily="34" charset="0"/>
                <a:cs typeface="Times New Roman" panose="02020603050405020304" pitchFamily="18" charset="0"/>
              </a:rPr>
              <a:t>, </a:t>
            </a:r>
            <a:r>
              <a:rPr lang="cs-CZ" sz="1100" dirty="0" err="1">
                <a:latin typeface="Arial" panose="020B0604020202020204" pitchFamily="34" charset="0"/>
                <a:ea typeface="Calibri" panose="020F0502020204030204" pitchFamily="34" charset="0"/>
                <a:cs typeface="Times New Roman" panose="02020603050405020304" pitchFamily="18" charset="0"/>
              </a:rPr>
              <a:t>M.Vála</a:t>
            </a:r>
            <a:r>
              <a:rPr lang="cs-CZ" sz="1100" dirty="0">
                <a:latin typeface="Arial" panose="020B0604020202020204" pitchFamily="34" charset="0"/>
                <a:ea typeface="Calibri" panose="020F0502020204030204" pitchFamily="34" charset="0"/>
                <a:cs typeface="Times New Roman" panose="02020603050405020304" pitchFamily="18" charset="0"/>
              </a:rPr>
              <a:t>, </a:t>
            </a:r>
            <a:r>
              <a:rPr lang="cs-CZ" sz="1100" dirty="0" err="1">
                <a:latin typeface="Arial" panose="020B0604020202020204" pitchFamily="34" charset="0"/>
                <a:ea typeface="Calibri" panose="020F0502020204030204" pitchFamily="34" charset="0"/>
                <a:cs typeface="Times New Roman" panose="02020603050405020304" pitchFamily="18" charset="0"/>
              </a:rPr>
              <a:t>J.Vokoun</a:t>
            </a:r>
            <a:r>
              <a:rPr lang="cs-CZ" sz="1100" dirty="0">
                <a:latin typeface="Arial" panose="020B0604020202020204" pitchFamily="34" charset="0"/>
                <a:ea typeface="Calibri" panose="020F0502020204030204" pitchFamily="34" charset="0"/>
                <a:cs typeface="Times New Roman" panose="02020603050405020304" pitchFamily="18" charset="0"/>
              </a:rPr>
              <a:t> </a:t>
            </a:r>
          </a:p>
          <a:p>
            <a:pPr algn="just">
              <a:lnSpc>
                <a:spcPct val="107000"/>
              </a:lnSpc>
              <a:spcAft>
                <a:spcPts val="0"/>
              </a:spcAft>
            </a:pPr>
            <a:r>
              <a:rPr lang="cs-CZ" sz="1100" dirty="0">
                <a:latin typeface="Arial" panose="020B0604020202020204" pitchFamily="34" charset="0"/>
                <a:ea typeface="Calibri" panose="020F0502020204030204" pitchFamily="34" charset="0"/>
                <a:cs typeface="Times New Roman" panose="02020603050405020304" pitchFamily="18" charset="0"/>
              </a:rPr>
              <a:t>              sen., </a:t>
            </a:r>
            <a:r>
              <a:rPr lang="cs-CZ" sz="1100" dirty="0" err="1">
                <a:latin typeface="Arial" panose="020B0604020202020204" pitchFamily="34" charset="0"/>
                <a:ea typeface="Calibri" panose="020F0502020204030204" pitchFamily="34" charset="0"/>
                <a:cs typeface="Times New Roman" panose="02020603050405020304" pitchFamily="18" charset="0"/>
              </a:rPr>
              <a:t>Z.Beran</a:t>
            </a:r>
            <a:r>
              <a:rPr lang="cs-CZ" sz="1100" dirty="0">
                <a:latin typeface="Arial" panose="020B0604020202020204" pitchFamily="34" charset="0"/>
                <a:ea typeface="Calibri" panose="020F0502020204030204" pitchFamily="34" charset="0"/>
                <a:cs typeface="Times New Roman" panose="02020603050405020304" pitchFamily="18" charset="0"/>
              </a:rPr>
              <a:t>, </a:t>
            </a:r>
            <a:r>
              <a:rPr lang="cs-CZ" sz="1100" dirty="0" err="1">
                <a:latin typeface="Arial" panose="020B0604020202020204" pitchFamily="34" charset="0"/>
                <a:ea typeface="Calibri" panose="020F0502020204030204" pitchFamily="34" charset="0"/>
                <a:cs typeface="Times New Roman" panose="02020603050405020304" pitchFamily="18" charset="0"/>
              </a:rPr>
              <a:t>P.Kidl</a:t>
            </a:r>
            <a:r>
              <a:rPr lang="cs-CZ" sz="1100" dirty="0">
                <a:latin typeface="Arial" panose="020B0604020202020204" pitchFamily="34" charset="0"/>
                <a:ea typeface="Calibri" panose="020F0502020204030204" pitchFamily="34" charset="0"/>
                <a:cs typeface="Times New Roman" panose="02020603050405020304" pitchFamily="18" charset="0"/>
              </a:rPr>
              <a:t>, </a:t>
            </a:r>
            <a:r>
              <a:rPr lang="cs-CZ" sz="1100" dirty="0" err="1">
                <a:latin typeface="Arial" panose="020B0604020202020204" pitchFamily="34" charset="0"/>
                <a:ea typeface="Calibri" panose="020F0502020204030204" pitchFamily="34" charset="0"/>
                <a:cs typeface="Times New Roman" panose="02020603050405020304" pitchFamily="18" charset="0"/>
              </a:rPr>
              <a:t>R.Morávek</a:t>
            </a:r>
            <a:r>
              <a:rPr lang="cs-CZ" sz="1100" dirty="0">
                <a:latin typeface="Arial" panose="020B0604020202020204" pitchFamily="34" charset="0"/>
                <a:ea typeface="Calibri" panose="020F0502020204030204" pitchFamily="34" charset="0"/>
                <a:cs typeface="Times New Roman" panose="02020603050405020304" pitchFamily="18" charset="0"/>
              </a:rPr>
              <a:t>, </a:t>
            </a:r>
            <a:r>
              <a:rPr lang="cs-CZ" sz="1100" dirty="0" err="1">
                <a:latin typeface="Arial" panose="020B0604020202020204" pitchFamily="34" charset="0"/>
                <a:ea typeface="Calibri" panose="020F0502020204030204" pitchFamily="34" charset="0"/>
                <a:cs typeface="Times New Roman" panose="02020603050405020304" pitchFamily="18" charset="0"/>
              </a:rPr>
              <a:t>T.Flódr</a:t>
            </a:r>
            <a:endParaRPr lang="cs-CZ"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cs-CZ" sz="1100" u="sng" dirty="0" err="1">
                <a:latin typeface="Arial" panose="020B0604020202020204" pitchFamily="34" charset="0"/>
                <a:ea typeface="Calibri" panose="020F0502020204030204" pitchFamily="34" charset="0"/>
                <a:cs typeface="Times New Roman" panose="02020603050405020304" pitchFamily="18" charset="0"/>
              </a:rPr>
              <a:t>Manager</a:t>
            </a:r>
            <a:r>
              <a:rPr lang="cs-CZ" sz="1100" u="sng" dirty="0">
                <a:latin typeface="Arial" panose="020B0604020202020204" pitchFamily="34" charset="0"/>
                <a:ea typeface="Calibri" panose="020F0502020204030204" pitchFamily="34" charset="0"/>
                <a:cs typeface="Times New Roman" panose="02020603050405020304" pitchFamily="18" charset="0"/>
              </a:rPr>
              <a:t>:</a:t>
            </a:r>
            <a:r>
              <a:rPr lang="cs-CZ" sz="1100" dirty="0">
                <a:latin typeface="Arial" panose="020B0604020202020204" pitchFamily="34" charset="0"/>
                <a:ea typeface="Calibri" panose="020F0502020204030204" pitchFamily="34" charset="0"/>
                <a:cs typeface="Times New Roman" panose="02020603050405020304" pitchFamily="18" charset="0"/>
              </a:rPr>
              <a:t> </a:t>
            </a:r>
            <a:r>
              <a:rPr lang="cs-CZ" sz="1100" dirty="0" err="1">
                <a:latin typeface="Arial" panose="020B0604020202020204" pitchFamily="34" charset="0"/>
                <a:ea typeface="Calibri" panose="020F0502020204030204" pitchFamily="34" charset="0"/>
                <a:cs typeface="Times New Roman" panose="02020603050405020304" pitchFamily="18" charset="0"/>
              </a:rPr>
              <a:t>M.Šťastný</a:t>
            </a:r>
            <a:endParaRPr lang="cs-CZ"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cs-CZ" sz="1100" u="sng" dirty="0">
                <a:latin typeface="Arial" panose="020B0604020202020204" pitchFamily="34" charset="0"/>
                <a:ea typeface="Calibri" panose="020F0502020204030204" pitchFamily="34" charset="0"/>
                <a:cs typeface="Times New Roman" panose="02020603050405020304" pitchFamily="18" charset="0"/>
              </a:rPr>
              <a:t>Rozhodčí:</a:t>
            </a:r>
            <a:r>
              <a:rPr lang="cs-CZ" sz="1100" dirty="0">
                <a:latin typeface="Arial" panose="020B0604020202020204" pitchFamily="34" charset="0"/>
                <a:ea typeface="Calibri" panose="020F0502020204030204" pitchFamily="34" charset="0"/>
                <a:cs typeface="Times New Roman" panose="02020603050405020304" pitchFamily="18" charset="0"/>
              </a:rPr>
              <a:t> </a:t>
            </a:r>
            <a:r>
              <a:rPr lang="cs-CZ" sz="1100" dirty="0" err="1">
                <a:latin typeface="Arial" panose="020B0604020202020204" pitchFamily="34" charset="0"/>
                <a:ea typeface="Calibri" panose="020F0502020204030204" pitchFamily="34" charset="0"/>
                <a:cs typeface="Times New Roman" panose="02020603050405020304" pitchFamily="18" charset="0"/>
              </a:rPr>
              <a:t>M.Prágl</a:t>
            </a:r>
            <a:endParaRPr lang="cs-CZ"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ovéPole 2">
            <a:extLst>
              <a:ext uri="{FF2B5EF4-FFF2-40B4-BE49-F238E27FC236}">
                <a16:creationId xmlns:a16="http://schemas.microsoft.com/office/drawing/2014/main" id="{45926E9F-8B9A-4489-9123-72530F018342}"/>
              </a:ext>
            </a:extLst>
          </p:cNvPr>
          <p:cNvSpPr txBox="1"/>
          <p:nvPr/>
        </p:nvSpPr>
        <p:spPr>
          <a:xfrm>
            <a:off x="5472584" y="91108"/>
            <a:ext cx="4680521" cy="1200329"/>
          </a:xfrm>
          <a:prstGeom prst="rect">
            <a:avLst/>
          </a:prstGeom>
          <a:blipFill>
            <a:blip r:embed="rId2">
              <a:extLst>
                <a:ext uri="{837473B0-CC2E-450A-ABE3-18F120FF3D39}">
                  <a1611:picAttrSrcUrl xmlns:a1611="http://schemas.microsoft.com/office/drawing/2016/11/main" xmlns="" r:id="rId3"/>
                </a:ext>
              </a:extLst>
            </a:blip>
            <a:stretch>
              <a:fillRect/>
            </a:stretch>
          </a:blipFill>
          <a:effectLst>
            <a:glow rad="101600">
              <a:srgbClr val="FFFF66">
                <a:alpha val="40000"/>
              </a:srgbClr>
            </a:glow>
            <a:softEdge rad="241300"/>
          </a:effectLst>
        </p:spPr>
        <p:txBody>
          <a:bodyPr wrap="square" rtlCol="0">
            <a:spAutoFit/>
          </a:bodyPr>
          <a:lstStyle/>
          <a:p>
            <a:pPr algn="ctr"/>
            <a:r>
              <a:rPr lang="cs-CZ" sz="2400" dirty="0">
                <a:latin typeface="Georgia Pro Cond Black" panose="02040A06050405020203" pitchFamily="18" charset="0"/>
              </a:rPr>
              <a:t>Stará garda ve 2. poločase </a:t>
            </a:r>
            <a:r>
              <a:rPr lang="cs-CZ" sz="2400" dirty="0">
                <a:solidFill>
                  <a:srgbClr val="FF0000"/>
                </a:solidFill>
                <a:latin typeface="Georgia Pro Cond Black" panose="02040A06050405020203" pitchFamily="18" charset="0"/>
              </a:rPr>
              <a:t>nastřílela 5 branek a </a:t>
            </a:r>
            <a:r>
              <a:rPr lang="cs-CZ" sz="2400" dirty="0">
                <a:latin typeface="Georgia Pro Cond Black" panose="02040A06050405020203" pitchFamily="18" charset="0"/>
              </a:rPr>
              <a:t>rozhodla o jasném vítězství</a:t>
            </a:r>
          </a:p>
        </p:txBody>
      </p:sp>
      <p:pic>
        <p:nvPicPr>
          <p:cNvPr id="5" name="Obrázek 4">
            <a:extLst>
              <a:ext uri="{FF2B5EF4-FFF2-40B4-BE49-F238E27FC236}">
                <a16:creationId xmlns:a16="http://schemas.microsoft.com/office/drawing/2014/main" id="{3E26BA21-2881-4279-9B86-CC0E7CBF7EEC}"/>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tretch>
            <a:fillRect/>
          </a:stretch>
        </p:blipFill>
        <p:spPr>
          <a:xfrm>
            <a:off x="9144992" y="6229599"/>
            <a:ext cx="720080" cy="945560"/>
          </a:xfrm>
          <a:prstGeom prst="rect">
            <a:avLst/>
          </a:prstGeom>
        </p:spPr>
      </p:pic>
      <p:sp>
        <p:nvSpPr>
          <p:cNvPr id="4" name="TextovéPole 3"/>
          <p:cNvSpPr txBox="1"/>
          <p:nvPr/>
        </p:nvSpPr>
        <p:spPr>
          <a:xfrm>
            <a:off x="207254" y="91108"/>
            <a:ext cx="4464496" cy="646331"/>
          </a:xfrm>
          <a:prstGeom prst="rect">
            <a:avLst/>
          </a:prstGeom>
          <a:solidFill>
            <a:srgbClr val="99FFCC"/>
          </a:solidFill>
          <a:effectLst>
            <a:softEdge rad="241300"/>
          </a:effectLst>
        </p:spPr>
        <p:txBody>
          <a:bodyPr wrap="square" rtlCol="0">
            <a:spAutoFit/>
          </a:bodyPr>
          <a:lstStyle/>
          <a:p>
            <a:r>
              <a:rPr lang="cs-CZ" sz="3600" dirty="0">
                <a:solidFill>
                  <a:srgbClr val="0000FF"/>
                </a:solidFill>
                <a:latin typeface="Showcard Gothic" panose="04020904020102020604" pitchFamily="82" charset="0"/>
              </a:rPr>
              <a:t>FK SEKO LOUNY</a:t>
            </a:r>
          </a:p>
        </p:txBody>
      </p:sp>
      <p:graphicFrame>
        <p:nvGraphicFramePr>
          <p:cNvPr id="9" name="Tabulka 8">
            <a:extLst>
              <a:ext uri="{FF2B5EF4-FFF2-40B4-BE49-F238E27FC236}">
                <a16:creationId xmlns:a16="http://schemas.microsoft.com/office/drawing/2014/main" id="{7256F08D-A458-49C8-B620-964FDBA559CA}"/>
              </a:ext>
            </a:extLst>
          </p:cNvPr>
          <p:cNvGraphicFramePr>
            <a:graphicFrameLocks noGrp="1"/>
          </p:cNvGraphicFramePr>
          <p:nvPr>
            <p:extLst>
              <p:ext uri="{D42A27DB-BD31-4B8C-83A1-F6EECF244321}">
                <p14:modId xmlns:p14="http://schemas.microsoft.com/office/powerpoint/2010/main" val="874441528"/>
              </p:ext>
            </p:extLst>
          </p:nvPr>
        </p:nvGraphicFramePr>
        <p:xfrm>
          <a:off x="216000" y="2042561"/>
          <a:ext cx="4464496" cy="4903470"/>
        </p:xfrm>
        <a:graphic>
          <a:graphicData uri="http://schemas.openxmlformats.org/drawingml/2006/table">
            <a:tbl>
              <a:tblPr/>
              <a:tblGrid>
                <a:gridCol w="4464496">
                  <a:extLst>
                    <a:ext uri="{9D8B030D-6E8A-4147-A177-3AD203B41FA5}">
                      <a16:colId xmlns:a16="http://schemas.microsoft.com/office/drawing/2014/main" val="2696937050"/>
                    </a:ext>
                  </a:extLst>
                </a:gridCol>
              </a:tblGrid>
              <a:tr h="342900">
                <a:tc>
                  <a:txBody>
                    <a:bodyPr/>
                    <a:lstStyle/>
                    <a:p>
                      <a:pPr algn="ctr" fontAlgn="ctr"/>
                      <a:r>
                        <a:rPr lang="cs-CZ" sz="2000" b="1" i="0" u="none" strike="noStrike" dirty="0">
                          <a:solidFill>
                            <a:srgbClr val="CC3399"/>
                          </a:solidFill>
                          <a:effectLst/>
                          <a:latin typeface="Arial" panose="020B0604020202020204" pitchFamily="34" charset="0"/>
                        </a:rPr>
                        <a:t>Hráči FK SEKO Louny</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solidFill>
                      <a:srgbClr val="FFCC66"/>
                    </a:solidFill>
                  </a:tcPr>
                </a:tc>
                <a:extLst>
                  <a:ext uri="{0D108BD9-81ED-4DB2-BD59-A6C34878D82A}">
                    <a16:rowId xmlns:a16="http://schemas.microsoft.com/office/drawing/2014/main" val="519431511"/>
                  </a:ext>
                </a:extLst>
              </a:tr>
              <a:tr h="200025">
                <a:tc>
                  <a:txBody>
                    <a:bodyPr/>
                    <a:lstStyle/>
                    <a:p>
                      <a:pPr algn="ctr" fontAlgn="ctr"/>
                      <a:r>
                        <a:rPr lang="cs-CZ" sz="1600" b="1" i="0" u="none" strike="noStrike" dirty="0" err="1">
                          <a:solidFill>
                            <a:srgbClr val="151515"/>
                          </a:solidFill>
                          <a:effectLst/>
                          <a:latin typeface="Arial" panose="020B0604020202020204" pitchFamily="34" charset="0"/>
                        </a:rPr>
                        <a:t>Besta</a:t>
                      </a:r>
                      <a:r>
                        <a:rPr lang="cs-CZ" sz="1600" b="1" i="0" u="none" strike="noStrike" dirty="0">
                          <a:solidFill>
                            <a:srgbClr val="151515"/>
                          </a:solidFill>
                          <a:effectLst/>
                          <a:latin typeface="Arial" panose="020B0604020202020204" pitchFamily="34" charset="0"/>
                        </a:rPr>
                        <a:t> Pavel </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solidFill>
                      <a:srgbClr val="FFFF00"/>
                    </a:solidFill>
                  </a:tcPr>
                </a:tc>
                <a:extLst>
                  <a:ext uri="{0D108BD9-81ED-4DB2-BD59-A6C34878D82A}">
                    <a16:rowId xmlns:a16="http://schemas.microsoft.com/office/drawing/2014/main" val="349654684"/>
                  </a:ext>
                </a:extLst>
              </a:tr>
              <a:tr h="200025">
                <a:tc>
                  <a:txBody>
                    <a:bodyPr/>
                    <a:lstStyle/>
                    <a:p>
                      <a:pPr algn="ctr" fontAlgn="ctr"/>
                      <a:r>
                        <a:rPr lang="cs-CZ" sz="1600" b="1" i="0" u="none" strike="noStrike" dirty="0" err="1">
                          <a:solidFill>
                            <a:srgbClr val="151515"/>
                          </a:solidFill>
                          <a:effectLst/>
                          <a:latin typeface="Arial" panose="020B0604020202020204" pitchFamily="34" charset="0"/>
                        </a:rPr>
                        <a:t>Fiřt</a:t>
                      </a:r>
                      <a:r>
                        <a:rPr lang="cs-CZ" sz="1600" b="1" i="0" u="none" strike="noStrike" dirty="0">
                          <a:solidFill>
                            <a:srgbClr val="151515"/>
                          </a:solidFill>
                          <a:effectLst/>
                          <a:latin typeface="Arial" panose="020B0604020202020204" pitchFamily="34" charset="0"/>
                        </a:rPr>
                        <a:t> Petr </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3951429197"/>
                  </a:ext>
                </a:extLst>
              </a:tr>
              <a:tr h="200025">
                <a:tc>
                  <a:txBody>
                    <a:bodyPr/>
                    <a:lstStyle/>
                    <a:p>
                      <a:pPr algn="ctr" fontAlgn="ctr"/>
                      <a:r>
                        <a:rPr lang="cs-CZ" sz="1600" b="1" i="0" u="none" strike="noStrike" dirty="0">
                          <a:solidFill>
                            <a:srgbClr val="151515"/>
                          </a:solidFill>
                          <a:effectLst/>
                          <a:latin typeface="Arial" panose="020B0604020202020204" pitchFamily="34" charset="0"/>
                        </a:rPr>
                        <a:t>Jaroš Daniel </a:t>
                      </a:r>
                    </a:p>
                  </a:txBody>
                  <a:tcPr marL="9525" marR="9525" marT="9525" marB="0" anchor="ctr">
                    <a:lnL>
                      <a:noFill/>
                    </a:lnL>
                    <a:lnR>
                      <a:noFill/>
                    </a:lnR>
                    <a:lnT>
                      <a:noFill/>
                    </a:lnT>
                    <a:lnB>
                      <a:noFill/>
                    </a:lnB>
                    <a:solidFill>
                      <a:srgbClr val="FFFF00"/>
                    </a:solidFill>
                  </a:tcPr>
                </a:tc>
                <a:extLst>
                  <a:ext uri="{0D108BD9-81ED-4DB2-BD59-A6C34878D82A}">
                    <a16:rowId xmlns:a16="http://schemas.microsoft.com/office/drawing/2014/main" val="2042561653"/>
                  </a:ext>
                </a:extLst>
              </a:tr>
              <a:tr h="200025">
                <a:tc>
                  <a:txBody>
                    <a:bodyPr/>
                    <a:lstStyle/>
                    <a:p>
                      <a:pPr algn="ctr" fontAlgn="ctr"/>
                      <a:r>
                        <a:rPr lang="cs-CZ" sz="1600" b="1" i="0" u="none" strike="noStrike" dirty="0">
                          <a:solidFill>
                            <a:srgbClr val="151515"/>
                          </a:solidFill>
                          <a:effectLst/>
                          <a:latin typeface="Arial" panose="020B0604020202020204" pitchFamily="34" charset="0"/>
                        </a:rPr>
                        <a:t>Kafka Michal </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1290778732"/>
                  </a:ext>
                </a:extLst>
              </a:tr>
              <a:tr h="200025">
                <a:tc>
                  <a:txBody>
                    <a:bodyPr/>
                    <a:lstStyle/>
                    <a:p>
                      <a:pPr algn="ctr" fontAlgn="ctr"/>
                      <a:r>
                        <a:rPr lang="cs-CZ" sz="1600" b="1" i="0" u="none" strike="noStrike" dirty="0" err="1">
                          <a:solidFill>
                            <a:srgbClr val="151515"/>
                          </a:solidFill>
                          <a:effectLst/>
                          <a:latin typeface="Arial" panose="020B0604020202020204" pitchFamily="34" charset="0"/>
                        </a:rPr>
                        <a:t>Lesniak</a:t>
                      </a:r>
                      <a:r>
                        <a:rPr lang="cs-CZ" sz="1600" b="1" i="0" u="none" strike="noStrike" dirty="0">
                          <a:solidFill>
                            <a:srgbClr val="151515"/>
                          </a:solidFill>
                          <a:effectLst/>
                          <a:latin typeface="Arial" panose="020B0604020202020204" pitchFamily="34" charset="0"/>
                        </a:rPr>
                        <a:t> Michal </a:t>
                      </a:r>
                    </a:p>
                  </a:txBody>
                  <a:tcPr marL="9525" marR="9525" marT="9525" marB="0" anchor="ctr">
                    <a:lnL>
                      <a:noFill/>
                    </a:lnL>
                    <a:lnR>
                      <a:noFill/>
                    </a:lnR>
                    <a:lnT>
                      <a:noFill/>
                    </a:lnT>
                    <a:lnB>
                      <a:noFill/>
                    </a:lnB>
                    <a:solidFill>
                      <a:srgbClr val="FFFF00"/>
                    </a:solidFill>
                  </a:tcPr>
                </a:tc>
                <a:extLst>
                  <a:ext uri="{0D108BD9-81ED-4DB2-BD59-A6C34878D82A}">
                    <a16:rowId xmlns:a16="http://schemas.microsoft.com/office/drawing/2014/main" val="102454265"/>
                  </a:ext>
                </a:extLst>
              </a:tr>
              <a:tr h="200025">
                <a:tc>
                  <a:txBody>
                    <a:bodyPr/>
                    <a:lstStyle/>
                    <a:p>
                      <a:pPr algn="ctr" fontAlgn="ctr"/>
                      <a:r>
                        <a:rPr lang="cs-CZ" sz="1600" b="1" i="0" u="none" strike="noStrike" dirty="0" err="1">
                          <a:solidFill>
                            <a:srgbClr val="151515"/>
                          </a:solidFill>
                          <a:effectLst/>
                          <a:latin typeface="Arial" panose="020B0604020202020204" pitchFamily="34" charset="0"/>
                        </a:rPr>
                        <a:t>Matkovič</a:t>
                      </a:r>
                      <a:r>
                        <a:rPr lang="cs-CZ" sz="1600" b="1" i="0" u="none" strike="noStrike" dirty="0">
                          <a:solidFill>
                            <a:srgbClr val="151515"/>
                          </a:solidFill>
                          <a:effectLst/>
                          <a:latin typeface="Arial" panose="020B0604020202020204" pitchFamily="34" charset="0"/>
                        </a:rPr>
                        <a:t> Jakub </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2665355974"/>
                  </a:ext>
                </a:extLst>
              </a:tr>
              <a:tr h="200025">
                <a:tc>
                  <a:txBody>
                    <a:bodyPr/>
                    <a:lstStyle/>
                    <a:p>
                      <a:pPr algn="ctr" fontAlgn="ctr"/>
                      <a:r>
                        <a:rPr lang="cs-CZ" sz="1600" b="1" i="0" u="none" strike="noStrike" dirty="0">
                          <a:solidFill>
                            <a:srgbClr val="151515"/>
                          </a:solidFill>
                          <a:effectLst/>
                          <a:latin typeface="Arial" panose="020B0604020202020204" pitchFamily="34" charset="0"/>
                        </a:rPr>
                        <a:t>Minařík Martin </a:t>
                      </a:r>
                    </a:p>
                  </a:txBody>
                  <a:tcPr marL="9525" marR="9525" marT="9525" marB="0" anchor="ctr">
                    <a:lnL>
                      <a:noFill/>
                    </a:lnL>
                    <a:lnR>
                      <a:noFill/>
                    </a:lnR>
                    <a:lnT>
                      <a:noFill/>
                    </a:lnT>
                    <a:lnB>
                      <a:noFill/>
                    </a:lnB>
                    <a:solidFill>
                      <a:srgbClr val="FFFF00"/>
                    </a:solidFill>
                  </a:tcPr>
                </a:tc>
                <a:extLst>
                  <a:ext uri="{0D108BD9-81ED-4DB2-BD59-A6C34878D82A}">
                    <a16:rowId xmlns:a16="http://schemas.microsoft.com/office/drawing/2014/main" val="407029448"/>
                  </a:ext>
                </a:extLst>
              </a:tr>
              <a:tr h="200025">
                <a:tc>
                  <a:txBody>
                    <a:bodyPr/>
                    <a:lstStyle/>
                    <a:p>
                      <a:pPr algn="ctr" fontAlgn="ctr"/>
                      <a:r>
                        <a:rPr lang="cs-CZ" sz="1600" b="1" i="0" u="none" strike="noStrike" dirty="0">
                          <a:solidFill>
                            <a:srgbClr val="151515"/>
                          </a:solidFill>
                          <a:effectLst/>
                          <a:latin typeface="Arial" panose="020B0604020202020204" pitchFamily="34" charset="0"/>
                        </a:rPr>
                        <a:t>Nykl Michal </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1634188809"/>
                  </a:ext>
                </a:extLst>
              </a:tr>
              <a:tr h="200025">
                <a:tc>
                  <a:txBody>
                    <a:bodyPr/>
                    <a:lstStyle/>
                    <a:p>
                      <a:pPr algn="ctr" fontAlgn="ctr"/>
                      <a:r>
                        <a:rPr lang="cs-CZ" sz="1600" b="1" i="0" u="none" strike="noStrike" dirty="0" err="1">
                          <a:solidFill>
                            <a:srgbClr val="151515"/>
                          </a:solidFill>
                          <a:effectLst/>
                          <a:latin typeface="Arial" panose="020B0604020202020204" pitchFamily="34" charset="0"/>
                        </a:rPr>
                        <a:t>Patrovský</a:t>
                      </a:r>
                      <a:r>
                        <a:rPr lang="cs-CZ" sz="1600" b="1" i="0" u="none" strike="noStrike" dirty="0">
                          <a:solidFill>
                            <a:srgbClr val="151515"/>
                          </a:solidFill>
                          <a:effectLst/>
                          <a:latin typeface="Arial" panose="020B0604020202020204" pitchFamily="34" charset="0"/>
                        </a:rPr>
                        <a:t> Tomáš </a:t>
                      </a:r>
                    </a:p>
                  </a:txBody>
                  <a:tcPr marL="9525" marR="9525" marT="9525" marB="0" anchor="ctr">
                    <a:lnL>
                      <a:noFill/>
                    </a:lnL>
                    <a:lnR>
                      <a:noFill/>
                    </a:lnR>
                    <a:lnT>
                      <a:noFill/>
                    </a:lnT>
                    <a:lnB>
                      <a:noFill/>
                    </a:lnB>
                    <a:solidFill>
                      <a:srgbClr val="FFFF00"/>
                    </a:solidFill>
                  </a:tcPr>
                </a:tc>
                <a:extLst>
                  <a:ext uri="{0D108BD9-81ED-4DB2-BD59-A6C34878D82A}">
                    <a16:rowId xmlns:a16="http://schemas.microsoft.com/office/drawing/2014/main" val="3731503273"/>
                  </a:ext>
                </a:extLst>
              </a:tr>
              <a:tr h="200025">
                <a:tc>
                  <a:txBody>
                    <a:bodyPr/>
                    <a:lstStyle/>
                    <a:p>
                      <a:pPr algn="ctr" fontAlgn="ctr"/>
                      <a:r>
                        <a:rPr lang="cs-CZ" sz="1600" b="1" i="0" u="none" strike="noStrike" dirty="0">
                          <a:solidFill>
                            <a:srgbClr val="151515"/>
                          </a:solidFill>
                          <a:effectLst/>
                          <a:latin typeface="Arial" panose="020B0604020202020204" pitchFamily="34" charset="0"/>
                        </a:rPr>
                        <a:t>Pokorný Jakub </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1171490133"/>
                  </a:ext>
                </a:extLst>
              </a:tr>
              <a:tr h="200025">
                <a:tc>
                  <a:txBody>
                    <a:bodyPr/>
                    <a:lstStyle/>
                    <a:p>
                      <a:pPr algn="ctr" fontAlgn="ctr"/>
                      <a:r>
                        <a:rPr lang="cs-CZ" sz="1600" b="1" i="0" u="none" strike="noStrike" dirty="0" err="1">
                          <a:solidFill>
                            <a:srgbClr val="151515"/>
                          </a:solidFill>
                          <a:effectLst/>
                          <a:latin typeface="Arial" panose="020B0604020202020204" pitchFamily="34" charset="0"/>
                        </a:rPr>
                        <a:t>Schettl</a:t>
                      </a:r>
                      <a:r>
                        <a:rPr lang="cs-CZ" sz="1600" b="1" i="0" u="none" strike="noStrike" dirty="0">
                          <a:solidFill>
                            <a:srgbClr val="151515"/>
                          </a:solidFill>
                          <a:effectLst/>
                          <a:latin typeface="Arial" panose="020B0604020202020204" pitchFamily="34" charset="0"/>
                        </a:rPr>
                        <a:t> Filip </a:t>
                      </a:r>
                    </a:p>
                  </a:txBody>
                  <a:tcPr marL="9525" marR="9525" marT="9525" marB="0" anchor="ctr">
                    <a:lnL>
                      <a:noFill/>
                    </a:lnL>
                    <a:lnR>
                      <a:noFill/>
                    </a:lnR>
                    <a:lnT>
                      <a:noFill/>
                    </a:lnT>
                    <a:lnB>
                      <a:noFill/>
                    </a:lnB>
                    <a:solidFill>
                      <a:srgbClr val="FFFF00"/>
                    </a:solidFill>
                  </a:tcPr>
                </a:tc>
                <a:extLst>
                  <a:ext uri="{0D108BD9-81ED-4DB2-BD59-A6C34878D82A}">
                    <a16:rowId xmlns:a16="http://schemas.microsoft.com/office/drawing/2014/main" val="2489082541"/>
                  </a:ext>
                </a:extLst>
              </a:tr>
              <a:tr h="200025">
                <a:tc>
                  <a:txBody>
                    <a:bodyPr/>
                    <a:lstStyle/>
                    <a:p>
                      <a:pPr algn="ctr" fontAlgn="ctr"/>
                      <a:r>
                        <a:rPr lang="cs-CZ" sz="1600" b="1" i="0" u="none" strike="noStrike" dirty="0">
                          <a:solidFill>
                            <a:srgbClr val="151515"/>
                          </a:solidFill>
                          <a:effectLst/>
                          <a:latin typeface="Arial" panose="020B0604020202020204" pitchFamily="34" charset="0"/>
                        </a:rPr>
                        <a:t>Soukup Pavel </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3574591882"/>
                  </a:ext>
                </a:extLst>
              </a:tr>
              <a:tr h="200025">
                <a:tc>
                  <a:txBody>
                    <a:bodyPr/>
                    <a:lstStyle/>
                    <a:p>
                      <a:pPr algn="ctr" fontAlgn="ctr"/>
                      <a:r>
                        <a:rPr lang="cs-CZ" sz="1600" b="1" i="0" u="none" strike="noStrike" dirty="0">
                          <a:solidFill>
                            <a:srgbClr val="151515"/>
                          </a:solidFill>
                          <a:effectLst/>
                          <a:latin typeface="Arial" panose="020B0604020202020204" pitchFamily="34" charset="0"/>
                        </a:rPr>
                        <a:t>Suchý Jakub  </a:t>
                      </a:r>
                    </a:p>
                  </a:txBody>
                  <a:tcPr marL="9525" marR="9525" marT="9525" marB="0" anchor="ctr">
                    <a:lnL>
                      <a:noFill/>
                    </a:lnL>
                    <a:lnR>
                      <a:noFill/>
                    </a:lnR>
                    <a:lnT>
                      <a:noFill/>
                    </a:lnT>
                    <a:lnB>
                      <a:noFill/>
                    </a:lnB>
                    <a:solidFill>
                      <a:srgbClr val="FFFF00"/>
                    </a:solidFill>
                  </a:tcPr>
                </a:tc>
                <a:extLst>
                  <a:ext uri="{0D108BD9-81ED-4DB2-BD59-A6C34878D82A}">
                    <a16:rowId xmlns:a16="http://schemas.microsoft.com/office/drawing/2014/main" val="81184577"/>
                  </a:ext>
                </a:extLst>
              </a:tr>
              <a:tr h="200025">
                <a:tc>
                  <a:txBody>
                    <a:bodyPr/>
                    <a:lstStyle/>
                    <a:p>
                      <a:pPr algn="ctr" fontAlgn="ctr"/>
                      <a:r>
                        <a:rPr lang="cs-CZ" sz="1600" b="1" i="0" u="none" strike="noStrike" dirty="0" err="1">
                          <a:solidFill>
                            <a:srgbClr val="151515"/>
                          </a:solidFill>
                          <a:effectLst/>
                          <a:latin typeface="Arial" panose="020B0604020202020204" pitchFamily="34" charset="0"/>
                        </a:rPr>
                        <a:t>Sulovský</a:t>
                      </a:r>
                      <a:r>
                        <a:rPr lang="cs-CZ" sz="1600" b="1" i="0" u="none" strike="noStrike" dirty="0">
                          <a:solidFill>
                            <a:srgbClr val="151515"/>
                          </a:solidFill>
                          <a:effectLst/>
                          <a:latin typeface="Arial" panose="020B0604020202020204" pitchFamily="34" charset="0"/>
                        </a:rPr>
                        <a:t> Jaroslav </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4202311473"/>
                  </a:ext>
                </a:extLst>
              </a:tr>
              <a:tr h="200025">
                <a:tc>
                  <a:txBody>
                    <a:bodyPr/>
                    <a:lstStyle/>
                    <a:p>
                      <a:pPr algn="ctr" fontAlgn="ctr"/>
                      <a:r>
                        <a:rPr lang="cs-CZ" sz="1600" b="1" i="0" u="none" strike="noStrike" dirty="0">
                          <a:solidFill>
                            <a:srgbClr val="151515"/>
                          </a:solidFill>
                          <a:effectLst/>
                          <a:latin typeface="Arial" panose="020B0604020202020204" pitchFamily="34" charset="0"/>
                        </a:rPr>
                        <a:t>Trup Vojtěch </a:t>
                      </a:r>
                    </a:p>
                  </a:txBody>
                  <a:tcPr marL="9525" marR="9525" marT="9525" marB="0" anchor="ctr">
                    <a:lnL>
                      <a:noFill/>
                    </a:lnL>
                    <a:lnR>
                      <a:noFill/>
                    </a:lnR>
                    <a:lnT>
                      <a:noFill/>
                    </a:lnT>
                    <a:lnB>
                      <a:noFill/>
                    </a:lnB>
                    <a:solidFill>
                      <a:srgbClr val="FFFF00"/>
                    </a:solidFill>
                  </a:tcPr>
                </a:tc>
                <a:extLst>
                  <a:ext uri="{0D108BD9-81ED-4DB2-BD59-A6C34878D82A}">
                    <a16:rowId xmlns:a16="http://schemas.microsoft.com/office/drawing/2014/main" val="474395094"/>
                  </a:ext>
                </a:extLst>
              </a:tr>
              <a:tr h="200025">
                <a:tc>
                  <a:txBody>
                    <a:bodyPr/>
                    <a:lstStyle/>
                    <a:p>
                      <a:pPr algn="ctr" fontAlgn="ctr"/>
                      <a:r>
                        <a:rPr lang="cs-CZ" sz="1600" b="1" i="0" u="none" strike="noStrike" dirty="0">
                          <a:solidFill>
                            <a:srgbClr val="151515"/>
                          </a:solidFill>
                          <a:effectLst/>
                          <a:latin typeface="Arial" panose="020B0604020202020204" pitchFamily="34" charset="0"/>
                        </a:rPr>
                        <a:t>Vokurka Petr </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2526511522"/>
                  </a:ext>
                </a:extLst>
              </a:tr>
              <a:tr h="200025">
                <a:tc>
                  <a:txBody>
                    <a:bodyPr/>
                    <a:lstStyle/>
                    <a:p>
                      <a:pPr algn="ctr" fontAlgn="ctr"/>
                      <a:r>
                        <a:rPr lang="cs-CZ" sz="1600" b="1" i="0" u="none" strike="noStrike" dirty="0" err="1">
                          <a:solidFill>
                            <a:srgbClr val="151515"/>
                          </a:solidFill>
                          <a:effectLst/>
                          <a:latin typeface="Arial" panose="020B0604020202020204" pitchFamily="34" charset="0"/>
                        </a:rPr>
                        <a:t>Zerner</a:t>
                      </a:r>
                      <a:r>
                        <a:rPr lang="cs-CZ" sz="1600" b="1" i="0" u="none" strike="noStrike" dirty="0">
                          <a:solidFill>
                            <a:srgbClr val="151515"/>
                          </a:solidFill>
                          <a:effectLst/>
                          <a:latin typeface="Arial" panose="020B0604020202020204" pitchFamily="34" charset="0"/>
                        </a:rPr>
                        <a:t> Matěj </a:t>
                      </a:r>
                    </a:p>
                  </a:txBody>
                  <a:tcPr marL="9525" marR="9525" marT="9525" marB="0" anchor="ctr">
                    <a:lnL>
                      <a:noFill/>
                    </a:lnL>
                    <a:lnR>
                      <a:noFill/>
                    </a:lnR>
                    <a:lnT>
                      <a:noFill/>
                    </a:lnT>
                    <a:lnB>
                      <a:noFill/>
                    </a:lnB>
                    <a:solidFill>
                      <a:srgbClr val="FFFF00"/>
                    </a:solidFill>
                  </a:tcPr>
                </a:tc>
                <a:extLst>
                  <a:ext uri="{0D108BD9-81ED-4DB2-BD59-A6C34878D82A}">
                    <a16:rowId xmlns:a16="http://schemas.microsoft.com/office/drawing/2014/main" val="1493557887"/>
                  </a:ext>
                </a:extLst>
              </a:tr>
              <a:tr h="200025">
                <a:tc>
                  <a:txBody>
                    <a:bodyPr/>
                    <a:lstStyle/>
                    <a:p>
                      <a:pPr algn="ctr" fontAlgn="ctr"/>
                      <a:r>
                        <a:rPr lang="cs-CZ" sz="1600" b="1" i="0" u="none" strike="noStrike" dirty="0" err="1">
                          <a:solidFill>
                            <a:srgbClr val="151515"/>
                          </a:solidFill>
                          <a:effectLst/>
                          <a:latin typeface="Arial" panose="020B0604020202020204" pitchFamily="34" charset="0"/>
                        </a:rPr>
                        <a:t>Zícha</a:t>
                      </a:r>
                      <a:r>
                        <a:rPr lang="cs-CZ" sz="1600" b="1" i="0" u="none" strike="noStrike" dirty="0">
                          <a:solidFill>
                            <a:srgbClr val="151515"/>
                          </a:solidFill>
                          <a:effectLst/>
                          <a:latin typeface="Arial" panose="020B0604020202020204" pitchFamily="34" charset="0"/>
                        </a:rPr>
                        <a:t> Daniel </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2312540855"/>
                  </a:ext>
                </a:extLst>
              </a:tr>
            </a:tbl>
          </a:graphicData>
        </a:graphic>
      </p:graphicFrame>
      <p:sp>
        <p:nvSpPr>
          <p:cNvPr id="10" name="TextovéPole 9">
            <a:extLst>
              <a:ext uri="{FF2B5EF4-FFF2-40B4-BE49-F238E27FC236}">
                <a16:creationId xmlns:a16="http://schemas.microsoft.com/office/drawing/2014/main" id="{E1314445-BCE5-4DA9-8D7D-909BDA5EABA4}"/>
              </a:ext>
            </a:extLst>
          </p:cNvPr>
          <p:cNvSpPr txBox="1"/>
          <p:nvPr/>
        </p:nvSpPr>
        <p:spPr>
          <a:xfrm>
            <a:off x="351270" y="831066"/>
            <a:ext cx="4320480" cy="1015663"/>
          </a:xfrm>
          <a:prstGeom prst="rect">
            <a:avLst/>
          </a:prstGeom>
          <a:blipFill>
            <a:blip r:embed="rId6"/>
            <a:tile tx="0" ty="0" sx="100000" sy="100000" flip="none" algn="tl"/>
          </a:blipFill>
          <a:effectLst>
            <a:glow rad="101600">
              <a:srgbClr val="FF99FF">
                <a:alpha val="40000"/>
              </a:srgbClr>
            </a:glow>
            <a:softEdge rad="241300"/>
          </a:effectLst>
        </p:spPr>
        <p:txBody>
          <a:bodyPr wrap="square" rtlCol="0">
            <a:spAutoFit/>
          </a:bodyPr>
          <a:lstStyle/>
          <a:p>
            <a:r>
              <a:rPr lang="cs-CZ" sz="2000" dirty="0">
                <a:latin typeface="Arial Black" panose="020B0A04020102020204" pitchFamily="34" charset="0"/>
              </a:rPr>
              <a:t>Trenér: Zdeněk </a:t>
            </a:r>
            <a:r>
              <a:rPr lang="cs-CZ" sz="2000" dirty="0" err="1">
                <a:latin typeface="Arial Black" panose="020B0A04020102020204" pitchFamily="34" charset="0"/>
              </a:rPr>
              <a:t>Kúdela</a:t>
            </a:r>
            <a:endParaRPr lang="cs-CZ" sz="2000" dirty="0">
              <a:latin typeface="Arial Black" panose="020B0A04020102020204" pitchFamily="34" charset="0"/>
            </a:endParaRPr>
          </a:p>
          <a:p>
            <a:r>
              <a:rPr lang="cs-CZ" sz="2000" dirty="0">
                <a:latin typeface="Arial Black" panose="020B0A04020102020204" pitchFamily="34" charset="0"/>
              </a:rPr>
              <a:t>Asistent: Martin Sadil</a:t>
            </a:r>
          </a:p>
          <a:p>
            <a:r>
              <a:rPr lang="cs-CZ" sz="2000" dirty="0">
                <a:latin typeface="Arial Black" panose="020B0A04020102020204" pitchFamily="34" charset="0"/>
              </a:rPr>
              <a:t>Vedoucí: František Pavlas </a:t>
            </a:r>
          </a:p>
        </p:txBody>
      </p:sp>
      <p:pic>
        <p:nvPicPr>
          <p:cNvPr id="12" name="Obrázek 11" descr="Obsah obrázku obloha, podepsat, exteriér&#10;&#10;Popis byl vytvořen automaticky">
            <a:extLst>
              <a:ext uri="{FF2B5EF4-FFF2-40B4-BE49-F238E27FC236}">
                <a16:creationId xmlns:a16="http://schemas.microsoft.com/office/drawing/2014/main" id="{D6B34BEB-DA55-4D06-BAD0-D83403C89420}"/>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xmlns="" r:id="rId8"/>
              </a:ext>
            </a:extLst>
          </a:blip>
          <a:stretch>
            <a:fillRect/>
          </a:stretch>
        </p:blipFill>
        <p:spPr>
          <a:xfrm>
            <a:off x="4119085" y="75546"/>
            <a:ext cx="633420" cy="677454"/>
          </a:xfrm>
          <a:prstGeom prst="rect">
            <a:avLst/>
          </a:prstGeom>
        </p:spPr>
      </p:pic>
    </p:spTree>
    <p:extLst>
      <p:ext uri="{BB962C8B-B14F-4D97-AF65-F5344CB8AC3E}">
        <p14:creationId xmlns:p14="http://schemas.microsoft.com/office/powerpoint/2010/main" val="29424026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p:cNvSpPr txBox="1"/>
          <p:nvPr/>
        </p:nvSpPr>
        <p:spPr>
          <a:xfrm>
            <a:off x="1944192" y="7004456"/>
            <a:ext cx="432048"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34</a:t>
            </a:r>
          </a:p>
        </p:txBody>
      </p:sp>
      <p:sp>
        <p:nvSpPr>
          <p:cNvPr id="10" name="TextovéPole 9"/>
          <p:cNvSpPr txBox="1"/>
          <p:nvPr/>
        </p:nvSpPr>
        <p:spPr>
          <a:xfrm>
            <a:off x="7632824" y="6965361"/>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7</a:t>
            </a:r>
          </a:p>
        </p:txBody>
      </p:sp>
      <p:sp>
        <p:nvSpPr>
          <p:cNvPr id="2" name="Obdélník 1"/>
          <p:cNvSpPr/>
          <p:nvPr/>
        </p:nvSpPr>
        <p:spPr>
          <a:xfrm>
            <a:off x="71984" y="1598741"/>
            <a:ext cx="4824536" cy="5333127"/>
          </a:xfrm>
          <a:prstGeom prst="rect">
            <a:avLst/>
          </a:prstGeom>
        </p:spPr>
        <p:txBody>
          <a:bodyPr wrap="square">
            <a:spAutoFit/>
          </a:bodyPr>
          <a:lstStyle/>
          <a:p>
            <a:pPr algn="ctr">
              <a:lnSpc>
                <a:spcPct val="107000"/>
              </a:lnSpc>
              <a:spcAft>
                <a:spcPts val="0"/>
              </a:spcAft>
            </a:pPr>
            <a:r>
              <a:rPr lang="cs-CZ" sz="1400" dirty="0">
                <a:highlight>
                  <a:srgbClr val="FFFF00"/>
                </a:highlight>
                <a:latin typeface="Arial Black" panose="020B0A04020102020204" pitchFamily="34" charset="0"/>
                <a:ea typeface="Calibri" panose="020F0502020204030204" pitchFamily="34" charset="0"/>
                <a:cs typeface="Arial" panose="020B0604020202020204" pitchFamily="34" charset="0"/>
              </a:rPr>
              <a:t>SEPAP Štětí – Slavoj Bohušovice </a:t>
            </a:r>
            <a:r>
              <a:rPr lang="cs-CZ" sz="1400" dirty="0" err="1">
                <a:highlight>
                  <a:srgbClr val="FFFF00"/>
                </a:highlight>
                <a:latin typeface="Arial Black" panose="020B0A04020102020204" pitchFamily="34" charset="0"/>
                <a:ea typeface="Calibri" panose="020F0502020204030204" pitchFamily="34" charset="0"/>
                <a:cs typeface="Arial" panose="020B0604020202020204" pitchFamily="34" charset="0"/>
              </a:rPr>
              <a:t>n.O</a:t>
            </a:r>
            <a:r>
              <a:rPr lang="cs-CZ" sz="1400" dirty="0">
                <a:highlight>
                  <a:srgbClr val="FFFF00"/>
                </a:highlight>
                <a:latin typeface="Arial Black" panose="020B0A04020102020204" pitchFamily="34" charset="0"/>
                <a:ea typeface="Calibri" panose="020F0502020204030204" pitchFamily="34" charset="0"/>
                <a:cs typeface="Arial" panose="020B0604020202020204" pitchFamily="34" charset="0"/>
              </a:rPr>
              <a:t>.</a:t>
            </a:r>
            <a:endParaRPr lang="cs-CZ" sz="10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cs-CZ" sz="1400" dirty="0">
                <a:highlight>
                  <a:srgbClr val="FFFF00"/>
                </a:highlight>
                <a:latin typeface="Arial Black" panose="020B0A04020102020204" pitchFamily="34" charset="0"/>
                <a:ea typeface="Calibri" panose="020F0502020204030204" pitchFamily="34" charset="0"/>
                <a:cs typeface="Arial" panose="020B0604020202020204" pitchFamily="34" charset="0"/>
              </a:rPr>
              <a:t>1:1(1:0) 3.kolo 6.9.2019</a:t>
            </a:r>
            <a:endParaRPr lang="cs-CZ" sz="1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cs-CZ" sz="1000" b="0" dirty="0">
                <a:latin typeface="Arial" panose="020B0604020202020204" pitchFamily="34" charset="0"/>
                <a:ea typeface="Calibri" panose="020F0502020204030204" pitchFamily="34" charset="0"/>
                <a:cs typeface="Arial" panose="020B0604020202020204" pitchFamily="34" charset="0"/>
              </a:rPr>
              <a:t>Už ve 2. minutě zkusil svoji levačku Jiří Vokoun senior a vyšla to nadmíru dobře. Stará garda šla do vedení 1:0. Jenom tak potvrdila podle výsledků z prvních dvou kol úlohu favorita. Že to bude ale nakonec jediná branka, kterou Štětské mužstvo střelí, by si asi nikdo nevsadil. Navíc o chvilku později autor první branky orazítkoval i břevno. Hosté však brzo začali také ukazovat své fotbalové umění a několikrát po rychlých útocích přiváděli obranu </a:t>
            </a:r>
            <a:r>
              <a:rPr lang="cs-CZ" sz="1000" b="0" dirty="0" err="1">
                <a:latin typeface="Arial" panose="020B0604020202020204" pitchFamily="34" charset="0"/>
                <a:ea typeface="Calibri" panose="020F0502020204030204" pitchFamily="34" charset="0"/>
                <a:cs typeface="Arial" panose="020B0604020202020204" pitchFamily="34" charset="0"/>
              </a:rPr>
              <a:t>Sepapu</a:t>
            </a:r>
            <a:r>
              <a:rPr lang="cs-CZ" sz="1000" b="0" dirty="0">
                <a:latin typeface="Arial" panose="020B0604020202020204" pitchFamily="34" charset="0"/>
                <a:ea typeface="Calibri" panose="020F0502020204030204" pitchFamily="34" charset="0"/>
                <a:cs typeface="Arial" panose="020B0604020202020204" pitchFamily="34" charset="0"/>
              </a:rPr>
              <a:t> do úzkých. Ve 22. minutě zahrávali volných přímý kop z pravé strany, ale v hlavičkovém souboji neuspěli. Ve 25. minutě se do nadějného střeleckého postavení dostal Miloš Vála, ale míč ho pozlobil a vyšel </a:t>
            </a:r>
            <a:r>
              <a:rPr lang="cs-CZ" sz="1000" b="0" dirty="0" err="1">
                <a:latin typeface="Arial" panose="020B0604020202020204" pitchFamily="34" charset="0"/>
                <a:ea typeface="Calibri" panose="020F0502020204030204" pitchFamily="34" charset="0"/>
                <a:cs typeface="Arial" panose="020B0604020202020204" pitchFamily="34" charset="0"/>
              </a:rPr>
              <a:t>brankově</a:t>
            </a:r>
            <a:r>
              <a:rPr lang="cs-CZ" sz="1000" b="0" dirty="0">
                <a:latin typeface="Arial" panose="020B0604020202020204" pitchFamily="34" charset="0"/>
                <a:ea typeface="Calibri" panose="020F0502020204030204" pitchFamily="34" charset="0"/>
                <a:cs typeface="Arial" panose="020B0604020202020204" pitchFamily="34" charset="0"/>
              </a:rPr>
              <a:t> naprázdno. Ve 35. minutě to byli zase hosté, kteří z hranice velkého vápna přímo proti středu naší branky, kterou hájil Jan </a:t>
            </a:r>
            <a:r>
              <a:rPr lang="cs-CZ" sz="1000" b="0" dirty="0" err="1">
                <a:latin typeface="Arial" panose="020B0604020202020204" pitchFamily="34" charset="0"/>
                <a:ea typeface="Calibri" panose="020F0502020204030204" pitchFamily="34" charset="0"/>
                <a:cs typeface="Arial" panose="020B0604020202020204" pitchFamily="34" charset="0"/>
              </a:rPr>
              <a:t>Suchitra</a:t>
            </a:r>
            <a:r>
              <a:rPr lang="cs-CZ" sz="1000" b="0" dirty="0">
                <a:latin typeface="Arial" panose="020B0604020202020204" pitchFamily="34" charset="0"/>
                <a:ea typeface="Calibri" panose="020F0502020204030204" pitchFamily="34" charset="0"/>
                <a:cs typeface="Arial" panose="020B0604020202020204" pitchFamily="34" charset="0"/>
              </a:rPr>
              <a:t>, zahrávali volný přímý kop. Zaradovali jsme se, když míč skončil nad brankou. Těsně před koncem poločasu jsme stačili ještě zaútočit a zakončit hlavičkou těsně vedle. Úvod druhé půle se nám moc nepovedl. Hosté rychle rozehráli volný přímý kop a než jsme si stačili pobrat hráče, tak se hosté prokombinovali až k brance na 1:1. Do konce utkání zbývala ještě spousta času a zdaleka nebylo o osudu utkání rozhodnuto. Přitlačili jsme na pilu a hráči společně s diváky věřili, že vítězství strhneme na naší stranu. Jak však minuty utíkaly, tak gól nepřicházel. Neproměněných brankových příležitostí přibývalo a nervozita na hřišti začala stoupat. Miloslav </a:t>
            </a:r>
            <a:r>
              <a:rPr lang="cs-CZ" sz="1000" b="0" dirty="0" err="1">
                <a:latin typeface="Arial" panose="020B0604020202020204" pitchFamily="34" charset="0"/>
                <a:ea typeface="Calibri" panose="020F0502020204030204" pitchFamily="34" charset="0"/>
                <a:cs typeface="Arial" panose="020B0604020202020204" pitchFamily="34" charset="0"/>
              </a:rPr>
              <a:t>Běloubek</a:t>
            </a:r>
            <a:r>
              <a:rPr lang="cs-CZ" sz="1000" b="0" dirty="0">
                <a:latin typeface="Arial" panose="020B0604020202020204" pitchFamily="34" charset="0"/>
                <a:ea typeface="Calibri" panose="020F0502020204030204" pitchFamily="34" charset="0"/>
                <a:cs typeface="Arial" panose="020B0604020202020204" pitchFamily="34" charset="0"/>
              </a:rPr>
              <a:t> dělal, co mohl, aby dotlačil balón za brankovou čáru, ale nepovedlo se. Jedinečnou možnost skórovat po zpětné přihrávce měl i Pavel Božík, ale trefil jen tréninkovou branku. Tito dva nebyli ale jediní, kdo mohli skórovat. Střelecky se neprosadili ani další borci a tak to skončilo remízou 1:1. Stará garda si na své konto připsala první bodovou ztrátu v soutěži.	  </a:t>
            </a:r>
          </a:p>
          <a:p>
            <a:pPr>
              <a:lnSpc>
                <a:spcPct val="107000"/>
              </a:lnSpc>
              <a:spcAft>
                <a:spcPts val="0"/>
              </a:spcAft>
            </a:pPr>
            <a:r>
              <a:rPr lang="cs-CZ" sz="1000" b="0" u="sng" dirty="0">
                <a:latin typeface="Arial" panose="020B0604020202020204" pitchFamily="34" charset="0"/>
                <a:ea typeface="Calibri" panose="020F0502020204030204" pitchFamily="34" charset="0"/>
                <a:cs typeface="Arial" panose="020B0604020202020204" pitchFamily="34" charset="0"/>
              </a:rPr>
              <a:t>Branky:</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J.Vokoun</a:t>
            </a:r>
            <a:r>
              <a:rPr lang="cs-CZ" sz="1000" b="0" dirty="0">
                <a:latin typeface="Arial" panose="020B0604020202020204" pitchFamily="34" charset="0"/>
                <a:ea typeface="Calibri" panose="020F0502020204030204" pitchFamily="34" charset="0"/>
                <a:cs typeface="Arial" panose="020B0604020202020204" pitchFamily="34" charset="0"/>
              </a:rPr>
              <a:t> 1</a:t>
            </a:r>
          </a:p>
          <a:p>
            <a:pPr>
              <a:lnSpc>
                <a:spcPct val="107000"/>
              </a:lnSpc>
              <a:spcAft>
                <a:spcPts val="0"/>
              </a:spcAft>
            </a:pPr>
            <a:r>
              <a:rPr lang="cs-CZ" sz="1000" b="0" u="sng" dirty="0">
                <a:latin typeface="Arial" panose="020B0604020202020204" pitchFamily="34" charset="0"/>
                <a:ea typeface="Calibri" panose="020F0502020204030204" pitchFamily="34" charset="0"/>
                <a:cs typeface="Arial" panose="020B0604020202020204" pitchFamily="34" charset="0"/>
              </a:rPr>
              <a:t>Sestava:</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J.Suchitra-J.Jonák</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J.Tyle</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V.Guzy</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P.Kratochvíl</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D.Jerman</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R.Páviš</a:t>
            </a:r>
            <a:r>
              <a:rPr lang="cs-CZ" sz="1000" b="0" dirty="0">
                <a:latin typeface="Arial" panose="020B0604020202020204" pitchFamily="34" charset="0"/>
                <a:ea typeface="Calibri" panose="020F0502020204030204" pitchFamily="34" charset="0"/>
                <a:cs typeface="Arial" panose="020B0604020202020204" pitchFamily="34" charset="0"/>
              </a:rPr>
              <a:t>, </a:t>
            </a:r>
          </a:p>
          <a:p>
            <a:pPr>
              <a:lnSpc>
                <a:spcPct val="107000"/>
              </a:lnSpc>
              <a:spcAft>
                <a:spcPts val="0"/>
              </a:spcAft>
            </a:pP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M.Hamšík</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J.Čermák</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J.Arazim</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T.Burda</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P.Čermák</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J.Vokoun</a:t>
            </a:r>
            <a:r>
              <a:rPr lang="cs-CZ" sz="1000" b="0" dirty="0">
                <a:latin typeface="Arial" panose="020B0604020202020204" pitchFamily="34" charset="0"/>
                <a:ea typeface="Calibri" panose="020F0502020204030204" pitchFamily="34" charset="0"/>
                <a:cs typeface="Arial" panose="020B0604020202020204" pitchFamily="34" charset="0"/>
              </a:rPr>
              <a:t>, </a:t>
            </a:r>
          </a:p>
          <a:p>
            <a:pPr>
              <a:lnSpc>
                <a:spcPct val="107000"/>
              </a:lnSpc>
              <a:spcAft>
                <a:spcPts val="0"/>
              </a:spcAft>
            </a:pP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M.Vála</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R.Morávek</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P.Záloha</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M.Běloubek</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S.Fidler</a:t>
            </a:r>
            <a:endParaRPr lang="cs-CZ" sz="1000" b="0" dirty="0">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0"/>
              </a:spcAft>
            </a:pPr>
            <a:r>
              <a:rPr lang="cs-CZ" sz="1000" b="0" u="sng" dirty="0" err="1">
                <a:latin typeface="Arial" panose="020B0604020202020204" pitchFamily="34" charset="0"/>
                <a:ea typeface="Calibri" panose="020F0502020204030204" pitchFamily="34" charset="0"/>
                <a:cs typeface="Arial" panose="020B0604020202020204" pitchFamily="34" charset="0"/>
              </a:rPr>
              <a:t>Manager</a:t>
            </a:r>
            <a:r>
              <a:rPr lang="cs-CZ" sz="1000" b="0" u="sng" dirty="0">
                <a:latin typeface="Arial" panose="020B0604020202020204" pitchFamily="34" charset="0"/>
                <a:ea typeface="Calibri" panose="020F0502020204030204" pitchFamily="34" charset="0"/>
                <a:cs typeface="Arial" panose="020B0604020202020204" pitchFamily="34" charset="0"/>
              </a:rPr>
              <a:t>:</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M.Šťastný</a:t>
            </a:r>
            <a:endParaRPr lang="cs-CZ" sz="1000" b="0" dirty="0">
              <a:latin typeface="Arial" panose="020B0604020202020204" pitchFamily="34" charset="0"/>
              <a:ea typeface="Calibri" panose="020F0502020204030204" pitchFamily="34" charset="0"/>
              <a:cs typeface="Arial" panose="020B0604020202020204" pitchFamily="34" charset="0"/>
            </a:endParaRPr>
          </a:p>
          <a:p>
            <a:r>
              <a:rPr lang="cs-CZ" sz="1000" b="0" u="sng" dirty="0">
                <a:latin typeface="Arial" panose="020B0604020202020204" pitchFamily="34" charset="0"/>
                <a:ea typeface="Calibri" panose="020F0502020204030204" pitchFamily="34" charset="0"/>
                <a:cs typeface="Arial" panose="020B0604020202020204" pitchFamily="34" charset="0"/>
              </a:rPr>
              <a:t>Rozhodčí:</a:t>
            </a:r>
            <a:r>
              <a:rPr lang="cs-CZ" sz="1000" b="0" dirty="0">
                <a:latin typeface="Arial" panose="020B0604020202020204" pitchFamily="34" charset="0"/>
                <a:ea typeface="Calibri" panose="020F0502020204030204" pitchFamily="34" charset="0"/>
                <a:cs typeface="Arial" panose="020B0604020202020204" pitchFamily="34" charset="0"/>
              </a:rPr>
              <a:t> Jiří Řezníček junior </a:t>
            </a:r>
            <a:r>
              <a:rPr lang="cs-CZ" sz="1100" b="0" dirty="0">
                <a:latin typeface="Arial" panose="020B0604020202020204" pitchFamily="34" charset="0"/>
                <a:ea typeface="Calibri" panose="020F0502020204030204" pitchFamily="34" charset="0"/>
                <a:cs typeface="Arial" panose="020B0604020202020204" pitchFamily="34" charset="0"/>
              </a:rPr>
              <a:t>	</a:t>
            </a:r>
            <a:endParaRPr lang="cs-CZ" b="0" dirty="0">
              <a:latin typeface="Arial" panose="020B0604020202020204" pitchFamily="34" charset="0"/>
              <a:cs typeface="Arial" panose="020B0604020202020204" pitchFamily="34" charset="0"/>
            </a:endParaRPr>
          </a:p>
        </p:txBody>
      </p:sp>
      <p:sp>
        <p:nvSpPr>
          <p:cNvPr id="3" name="TextovéPole 2"/>
          <p:cNvSpPr txBox="1"/>
          <p:nvPr/>
        </p:nvSpPr>
        <p:spPr>
          <a:xfrm>
            <a:off x="216000" y="163116"/>
            <a:ext cx="4608512" cy="1200329"/>
          </a:xfrm>
          <a:prstGeom prst="rect">
            <a:avLst/>
          </a:prstGeom>
          <a:solidFill>
            <a:srgbClr val="CCFFFF"/>
          </a:solidFill>
          <a:effectLst>
            <a:innerShdw blurRad="63500" dist="444500" dir="16200000">
              <a:srgbClr val="FF0000">
                <a:alpha val="50000"/>
              </a:srgbClr>
            </a:innerShdw>
            <a:softEdge rad="0"/>
          </a:effectLst>
        </p:spPr>
        <p:txBody>
          <a:bodyPr wrap="square" rtlCol="0">
            <a:spAutoFit/>
          </a:bodyPr>
          <a:lstStyle/>
          <a:p>
            <a:pPr algn="ctr"/>
            <a:r>
              <a:rPr lang="cs-CZ" sz="2400" dirty="0">
                <a:solidFill>
                  <a:srgbClr val="003300"/>
                </a:solidFill>
                <a:latin typeface="Broadway" panose="04040905080B02020502" pitchFamily="82" charset="0"/>
              </a:rPr>
              <a:t>Stará garda poprvé zaváhala. Po 3 zápasech je na 7 bodech </a:t>
            </a:r>
          </a:p>
        </p:txBody>
      </p:sp>
      <p:graphicFrame>
        <p:nvGraphicFramePr>
          <p:cNvPr id="4" name="Tabulka 3"/>
          <p:cNvGraphicFramePr>
            <a:graphicFrameLocks noGrp="1"/>
          </p:cNvGraphicFramePr>
          <p:nvPr>
            <p:extLst>
              <p:ext uri="{D42A27DB-BD31-4B8C-83A1-F6EECF244321}">
                <p14:modId xmlns:p14="http://schemas.microsoft.com/office/powerpoint/2010/main" val="746152"/>
              </p:ext>
            </p:extLst>
          </p:nvPr>
        </p:nvGraphicFramePr>
        <p:xfrm>
          <a:off x="5400578" y="189785"/>
          <a:ext cx="4644515" cy="3021186"/>
        </p:xfrm>
        <a:graphic>
          <a:graphicData uri="http://schemas.openxmlformats.org/drawingml/2006/table">
            <a:tbl>
              <a:tblPr/>
              <a:tblGrid>
                <a:gridCol w="483975">
                  <a:extLst>
                    <a:ext uri="{9D8B030D-6E8A-4147-A177-3AD203B41FA5}">
                      <a16:colId xmlns:a16="http://schemas.microsoft.com/office/drawing/2014/main" val="1864145721"/>
                    </a:ext>
                  </a:extLst>
                </a:gridCol>
                <a:gridCol w="1014699">
                  <a:extLst>
                    <a:ext uri="{9D8B030D-6E8A-4147-A177-3AD203B41FA5}">
                      <a16:colId xmlns:a16="http://schemas.microsoft.com/office/drawing/2014/main" val="339592460"/>
                    </a:ext>
                  </a:extLst>
                </a:gridCol>
                <a:gridCol w="1594919">
                  <a:extLst>
                    <a:ext uri="{9D8B030D-6E8A-4147-A177-3AD203B41FA5}">
                      <a16:colId xmlns:a16="http://schemas.microsoft.com/office/drawing/2014/main" val="2377060473"/>
                    </a:ext>
                  </a:extLst>
                </a:gridCol>
                <a:gridCol w="1550922">
                  <a:extLst>
                    <a:ext uri="{9D8B030D-6E8A-4147-A177-3AD203B41FA5}">
                      <a16:colId xmlns:a16="http://schemas.microsoft.com/office/drawing/2014/main" val="3225402144"/>
                    </a:ext>
                  </a:extLst>
                </a:gridCol>
              </a:tblGrid>
              <a:tr h="559043">
                <a:tc gridSpan="4">
                  <a:txBody>
                    <a:bodyPr/>
                    <a:lstStyle/>
                    <a:p>
                      <a:pPr algn="ctr" fontAlgn="ctr"/>
                      <a:r>
                        <a:rPr lang="cs-CZ" sz="1800" b="1" i="0" u="none" strike="noStrike">
                          <a:solidFill>
                            <a:srgbClr val="000000"/>
                          </a:solidFill>
                          <a:effectLst/>
                          <a:latin typeface="Arial Black" panose="020B0A04020102020204" pitchFamily="34" charset="0"/>
                        </a:rPr>
                        <a:t>Dosavadní Lounské výsledky</a:t>
                      </a:r>
                    </a:p>
                  </a:txBody>
                  <a:tcPr marL="9525" marR="9525" marT="9525" marB="0" anchor="ctr">
                    <a:lnL>
                      <a:noFill/>
                    </a:lnL>
                    <a:lnR>
                      <a:noFill/>
                    </a:lnR>
                    <a:lnT>
                      <a:noFill/>
                    </a:lnT>
                    <a:lnB>
                      <a:noFill/>
                    </a:lnB>
                    <a:solidFill>
                      <a:srgbClr val="FFFF00"/>
                    </a:solidFill>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380151299"/>
                  </a:ext>
                </a:extLst>
              </a:tr>
              <a:tr h="473323">
                <a:tc>
                  <a:txBody>
                    <a:bodyPr/>
                    <a:lstStyle/>
                    <a:p>
                      <a:pPr algn="ctr" fontAlgn="ctr"/>
                      <a:r>
                        <a:rPr lang="cs-CZ" sz="1100" b="1" i="0" u="none" strike="noStrike">
                          <a:solidFill>
                            <a:srgbClr val="000000"/>
                          </a:solidFill>
                          <a:effectLst/>
                          <a:latin typeface="Arial Black" panose="020B0A04020102020204" pitchFamily="34" charset="0"/>
                        </a:rPr>
                        <a:t>1.</a:t>
                      </a:r>
                    </a:p>
                  </a:txBody>
                  <a:tcPr marL="9525" marR="9525" marT="9525" marB="0" anchor="ctr">
                    <a:lnL>
                      <a:noFill/>
                    </a:lnL>
                    <a:lnR>
                      <a:noFill/>
                    </a:lnR>
                    <a:lnT>
                      <a:noFill/>
                    </a:lnT>
                    <a:lnB>
                      <a:noFill/>
                    </a:lnB>
                    <a:solidFill>
                      <a:srgbClr val="FFCCFF"/>
                    </a:solidFill>
                  </a:tcPr>
                </a:tc>
                <a:tc>
                  <a:txBody>
                    <a:bodyPr/>
                    <a:lstStyle/>
                    <a:p>
                      <a:pPr algn="ctr" fontAlgn="ctr"/>
                      <a:r>
                        <a:rPr lang="cs-CZ" sz="1100" b="1" i="0" u="none" strike="noStrike">
                          <a:solidFill>
                            <a:srgbClr val="000000"/>
                          </a:solidFill>
                          <a:effectLst/>
                          <a:latin typeface="Arial Black" panose="020B0A04020102020204" pitchFamily="34" charset="0"/>
                        </a:rPr>
                        <a:t>10.08.2019</a:t>
                      </a:r>
                    </a:p>
                  </a:txBody>
                  <a:tcPr marL="9525" marR="9525" marT="9525" marB="0" anchor="ctr">
                    <a:lnL>
                      <a:noFill/>
                    </a:lnL>
                    <a:lnR>
                      <a:noFill/>
                    </a:lnR>
                    <a:lnT>
                      <a:noFill/>
                    </a:lnT>
                    <a:lnB>
                      <a:noFill/>
                    </a:lnB>
                    <a:solidFill>
                      <a:srgbClr val="FFCCFF"/>
                    </a:solidFill>
                  </a:tcPr>
                </a:tc>
                <a:tc>
                  <a:txBody>
                    <a:bodyPr/>
                    <a:lstStyle/>
                    <a:p>
                      <a:pPr algn="ctr" fontAlgn="ctr"/>
                      <a:r>
                        <a:rPr lang="cs-CZ" sz="1600" b="1" i="0" u="none" strike="noStrike">
                          <a:solidFill>
                            <a:srgbClr val="000000"/>
                          </a:solidFill>
                          <a:effectLst/>
                          <a:latin typeface="Arial Black" panose="020B0A04020102020204" pitchFamily="34" charset="0"/>
                        </a:rPr>
                        <a:t>Český Brod - Louny</a:t>
                      </a:r>
                    </a:p>
                  </a:txBody>
                  <a:tcPr marL="9525" marR="9525" marT="9525" marB="0" anchor="ctr">
                    <a:lnL>
                      <a:noFill/>
                    </a:lnL>
                    <a:lnR>
                      <a:noFill/>
                    </a:lnR>
                    <a:lnT>
                      <a:noFill/>
                    </a:lnT>
                    <a:lnB>
                      <a:noFill/>
                    </a:lnB>
                    <a:solidFill>
                      <a:srgbClr val="FFCCFF"/>
                    </a:solidFill>
                  </a:tcPr>
                </a:tc>
                <a:tc>
                  <a:txBody>
                    <a:bodyPr/>
                    <a:lstStyle/>
                    <a:p>
                      <a:pPr algn="ctr" fontAlgn="ctr"/>
                      <a:r>
                        <a:rPr lang="cs-CZ" sz="1600" b="1" i="0" u="none" strike="noStrike">
                          <a:solidFill>
                            <a:srgbClr val="000000"/>
                          </a:solidFill>
                          <a:effectLst/>
                          <a:latin typeface="Arial Black" panose="020B0A04020102020204" pitchFamily="34" charset="0"/>
                        </a:rPr>
                        <a:t>5:1</a:t>
                      </a:r>
                    </a:p>
                  </a:txBody>
                  <a:tcPr marL="9525" marR="9525" marT="9525" marB="0" anchor="ctr">
                    <a:lnL>
                      <a:noFill/>
                    </a:lnL>
                    <a:lnR>
                      <a:noFill/>
                    </a:lnR>
                    <a:lnT>
                      <a:noFill/>
                    </a:lnT>
                    <a:lnB>
                      <a:noFill/>
                    </a:lnB>
                    <a:solidFill>
                      <a:srgbClr val="FFCCFF"/>
                    </a:solidFill>
                  </a:tcPr>
                </a:tc>
                <a:extLst>
                  <a:ext uri="{0D108BD9-81ED-4DB2-BD59-A6C34878D82A}">
                    <a16:rowId xmlns:a16="http://schemas.microsoft.com/office/drawing/2014/main" val="3265203817"/>
                  </a:ext>
                </a:extLst>
              </a:tr>
              <a:tr h="473323">
                <a:tc>
                  <a:txBody>
                    <a:bodyPr/>
                    <a:lstStyle/>
                    <a:p>
                      <a:pPr algn="ctr" fontAlgn="ctr"/>
                      <a:r>
                        <a:rPr lang="cs-CZ" sz="1100" b="1" i="0" u="none" strike="noStrike">
                          <a:solidFill>
                            <a:srgbClr val="000000"/>
                          </a:solidFill>
                          <a:effectLst/>
                          <a:latin typeface="Arial Black" panose="020B0A04020102020204" pitchFamily="34" charset="0"/>
                        </a:rPr>
                        <a:t>2.</a:t>
                      </a:r>
                    </a:p>
                  </a:txBody>
                  <a:tcPr marL="9525" marR="9525" marT="9525" marB="0" anchor="ctr">
                    <a:lnL>
                      <a:noFill/>
                    </a:lnL>
                    <a:lnR>
                      <a:noFill/>
                    </a:lnR>
                    <a:lnT>
                      <a:noFill/>
                    </a:lnT>
                    <a:lnB>
                      <a:noFill/>
                    </a:lnB>
                    <a:solidFill>
                      <a:srgbClr val="F2F2F2"/>
                    </a:solidFill>
                  </a:tcPr>
                </a:tc>
                <a:tc>
                  <a:txBody>
                    <a:bodyPr/>
                    <a:lstStyle/>
                    <a:p>
                      <a:pPr algn="ctr" fontAlgn="ctr"/>
                      <a:r>
                        <a:rPr lang="cs-CZ" sz="1100" b="1" i="0" u="none" strike="noStrike">
                          <a:solidFill>
                            <a:srgbClr val="000000"/>
                          </a:solidFill>
                          <a:effectLst/>
                          <a:latin typeface="Arial Black" panose="020B0A04020102020204" pitchFamily="34" charset="0"/>
                        </a:rPr>
                        <a:t>18.08.2019</a:t>
                      </a:r>
                    </a:p>
                  </a:txBody>
                  <a:tcPr marL="9525" marR="9525" marT="9525" marB="0" anchor="ctr">
                    <a:lnL>
                      <a:noFill/>
                    </a:lnL>
                    <a:lnR>
                      <a:noFill/>
                    </a:lnR>
                    <a:lnT>
                      <a:noFill/>
                    </a:lnT>
                    <a:lnB>
                      <a:noFill/>
                    </a:lnB>
                    <a:solidFill>
                      <a:srgbClr val="F2F2F2"/>
                    </a:solidFill>
                  </a:tcPr>
                </a:tc>
                <a:tc>
                  <a:txBody>
                    <a:bodyPr/>
                    <a:lstStyle/>
                    <a:p>
                      <a:pPr algn="ctr" fontAlgn="ctr"/>
                      <a:r>
                        <a:rPr lang="cs-CZ" sz="1600" b="1" i="0" u="none" strike="noStrike" dirty="0">
                          <a:solidFill>
                            <a:srgbClr val="000000"/>
                          </a:solidFill>
                          <a:effectLst/>
                          <a:latin typeface="Arial Black" panose="020B0A04020102020204" pitchFamily="34" charset="0"/>
                        </a:rPr>
                        <a:t>Louny - Ostrov</a:t>
                      </a:r>
                    </a:p>
                  </a:txBody>
                  <a:tcPr marL="9525" marR="9525" marT="9525" marB="0" anchor="ctr">
                    <a:lnL>
                      <a:noFill/>
                    </a:lnL>
                    <a:lnR>
                      <a:noFill/>
                    </a:lnR>
                    <a:lnT>
                      <a:noFill/>
                    </a:lnT>
                    <a:lnB>
                      <a:noFill/>
                    </a:lnB>
                    <a:solidFill>
                      <a:srgbClr val="F2F2F2"/>
                    </a:solidFill>
                  </a:tcPr>
                </a:tc>
                <a:tc>
                  <a:txBody>
                    <a:bodyPr/>
                    <a:lstStyle/>
                    <a:p>
                      <a:pPr algn="ctr" fontAlgn="ctr"/>
                      <a:r>
                        <a:rPr lang="cs-CZ" sz="1600" b="1" i="0" u="none" strike="noStrike">
                          <a:solidFill>
                            <a:srgbClr val="000000"/>
                          </a:solidFill>
                          <a:effectLst/>
                          <a:latin typeface="Arial Black" panose="020B0A04020102020204" pitchFamily="34" charset="0"/>
                        </a:rPr>
                        <a:t>2:1 PK</a:t>
                      </a:r>
                    </a:p>
                  </a:txBody>
                  <a:tcPr marL="9525" marR="9525" marT="9525" marB="0" anchor="ctr">
                    <a:lnL>
                      <a:noFill/>
                    </a:lnL>
                    <a:lnR>
                      <a:noFill/>
                    </a:lnR>
                    <a:lnT>
                      <a:noFill/>
                    </a:lnT>
                    <a:lnB>
                      <a:noFill/>
                    </a:lnB>
                    <a:solidFill>
                      <a:srgbClr val="F2F2F2"/>
                    </a:solidFill>
                  </a:tcPr>
                </a:tc>
                <a:extLst>
                  <a:ext uri="{0D108BD9-81ED-4DB2-BD59-A6C34878D82A}">
                    <a16:rowId xmlns:a16="http://schemas.microsoft.com/office/drawing/2014/main" val="1154613218"/>
                  </a:ext>
                </a:extLst>
              </a:tr>
              <a:tr h="473323">
                <a:tc>
                  <a:txBody>
                    <a:bodyPr/>
                    <a:lstStyle/>
                    <a:p>
                      <a:pPr algn="ctr" fontAlgn="ctr"/>
                      <a:r>
                        <a:rPr lang="cs-CZ" sz="1100" b="1" i="0" u="none" strike="noStrike">
                          <a:solidFill>
                            <a:srgbClr val="000000"/>
                          </a:solidFill>
                          <a:effectLst/>
                          <a:latin typeface="Arial Black" panose="020B0A04020102020204" pitchFamily="34" charset="0"/>
                        </a:rPr>
                        <a:t>3.</a:t>
                      </a:r>
                    </a:p>
                  </a:txBody>
                  <a:tcPr marL="9525" marR="9525" marT="9525" marB="0" anchor="ctr">
                    <a:lnL>
                      <a:noFill/>
                    </a:lnL>
                    <a:lnR>
                      <a:noFill/>
                    </a:lnR>
                    <a:lnT>
                      <a:noFill/>
                    </a:lnT>
                    <a:lnB>
                      <a:noFill/>
                    </a:lnB>
                    <a:solidFill>
                      <a:srgbClr val="FFCCFF"/>
                    </a:solidFill>
                  </a:tcPr>
                </a:tc>
                <a:tc>
                  <a:txBody>
                    <a:bodyPr/>
                    <a:lstStyle/>
                    <a:p>
                      <a:pPr algn="ctr" fontAlgn="ctr"/>
                      <a:r>
                        <a:rPr lang="cs-CZ" sz="1100" b="1" i="0" u="none" strike="noStrike">
                          <a:solidFill>
                            <a:srgbClr val="000000"/>
                          </a:solidFill>
                          <a:effectLst/>
                          <a:latin typeface="Arial Black" panose="020B0A04020102020204" pitchFamily="34" charset="0"/>
                        </a:rPr>
                        <a:t>25.08.2019</a:t>
                      </a:r>
                    </a:p>
                  </a:txBody>
                  <a:tcPr marL="9525" marR="9525" marT="9525" marB="0" anchor="ctr">
                    <a:lnL>
                      <a:noFill/>
                    </a:lnL>
                    <a:lnR>
                      <a:noFill/>
                    </a:lnR>
                    <a:lnT>
                      <a:noFill/>
                    </a:lnT>
                    <a:lnB>
                      <a:noFill/>
                    </a:lnB>
                    <a:solidFill>
                      <a:srgbClr val="FFCCFF"/>
                    </a:solidFill>
                  </a:tcPr>
                </a:tc>
                <a:tc>
                  <a:txBody>
                    <a:bodyPr/>
                    <a:lstStyle/>
                    <a:p>
                      <a:pPr algn="ctr" fontAlgn="ctr"/>
                      <a:r>
                        <a:rPr lang="cs-CZ" sz="1600" b="1" i="0" u="none" strike="noStrike">
                          <a:solidFill>
                            <a:srgbClr val="000000"/>
                          </a:solidFill>
                          <a:effectLst/>
                          <a:latin typeface="Arial Black" panose="020B0A04020102020204" pitchFamily="34" charset="0"/>
                        </a:rPr>
                        <a:t>Meteor - Louny</a:t>
                      </a:r>
                    </a:p>
                  </a:txBody>
                  <a:tcPr marL="9525" marR="9525" marT="9525" marB="0" anchor="ctr">
                    <a:lnL>
                      <a:noFill/>
                    </a:lnL>
                    <a:lnR>
                      <a:noFill/>
                    </a:lnR>
                    <a:lnT>
                      <a:noFill/>
                    </a:lnT>
                    <a:lnB>
                      <a:noFill/>
                    </a:lnB>
                    <a:solidFill>
                      <a:srgbClr val="FFCCFF"/>
                    </a:solidFill>
                  </a:tcPr>
                </a:tc>
                <a:tc>
                  <a:txBody>
                    <a:bodyPr/>
                    <a:lstStyle/>
                    <a:p>
                      <a:pPr algn="ctr" fontAlgn="ctr"/>
                      <a:r>
                        <a:rPr lang="cs-CZ" sz="1600" b="1" i="0" u="none" strike="noStrike">
                          <a:solidFill>
                            <a:srgbClr val="000000"/>
                          </a:solidFill>
                          <a:effectLst/>
                          <a:latin typeface="Arial Black" panose="020B0A04020102020204" pitchFamily="34" charset="0"/>
                        </a:rPr>
                        <a:t>1:0</a:t>
                      </a:r>
                    </a:p>
                  </a:txBody>
                  <a:tcPr marL="9525" marR="9525" marT="9525" marB="0" anchor="ctr">
                    <a:lnL>
                      <a:noFill/>
                    </a:lnL>
                    <a:lnR>
                      <a:noFill/>
                    </a:lnR>
                    <a:lnT>
                      <a:noFill/>
                    </a:lnT>
                    <a:lnB>
                      <a:noFill/>
                    </a:lnB>
                    <a:solidFill>
                      <a:srgbClr val="FFCCFF"/>
                    </a:solidFill>
                  </a:tcPr>
                </a:tc>
                <a:extLst>
                  <a:ext uri="{0D108BD9-81ED-4DB2-BD59-A6C34878D82A}">
                    <a16:rowId xmlns:a16="http://schemas.microsoft.com/office/drawing/2014/main" val="75493442"/>
                  </a:ext>
                </a:extLst>
              </a:tr>
              <a:tr h="473323">
                <a:tc>
                  <a:txBody>
                    <a:bodyPr/>
                    <a:lstStyle/>
                    <a:p>
                      <a:pPr algn="ctr" fontAlgn="ctr"/>
                      <a:r>
                        <a:rPr lang="cs-CZ" sz="1100" b="1" i="0" u="none" strike="noStrike">
                          <a:solidFill>
                            <a:srgbClr val="000000"/>
                          </a:solidFill>
                          <a:effectLst/>
                          <a:latin typeface="Arial Black" panose="020B0A04020102020204" pitchFamily="34" charset="0"/>
                        </a:rPr>
                        <a:t>4.</a:t>
                      </a:r>
                    </a:p>
                  </a:txBody>
                  <a:tcPr marL="9525" marR="9525" marT="9525" marB="0" anchor="ctr">
                    <a:lnL>
                      <a:noFill/>
                    </a:lnL>
                    <a:lnR>
                      <a:noFill/>
                    </a:lnR>
                    <a:lnT>
                      <a:noFill/>
                    </a:lnT>
                    <a:lnB>
                      <a:noFill/>
                    </a:lnB>
                    <a:solidFill>
                      <a:srgbClr val="F2F2F2"/>
                    </a:solidFill>
                  </a:tcPr>
                </a:tc>
                <a:tc>
                  <a:txBody>
                    <a:bodyPr/>
                    <a:lstStyle/>
                    <a:p>
                      <a:pPr algn="ctr" fontAlgn="ctr"/>
                      <a:r>
                        <a:rPr lang="cs-CZ" sz="1100" b="1" i="0" u="none" strike="noStrike">
                          <a:solidFill>
                            <a:srgbClr val="000000"/>
                          </a:solidFill>
                          <a:effectLst/>
                          <a:latin typeface="Arial Black" panose="020B0A04020102020204" pitchFamily="34" charset="0"/>
                        </a:rPr>
                        <a:t>30.08.2019</a:t>
                      </a:r>
                    </a:p>
                  </a:txBody>
                  <a:tcPr marL="9525" marR="9525" marT="9525" marB="0" anchor="ctr">
                    <a:lnL>
                      <a:noFill/>
                    </a:lnL>
                    <a:lnR>
                      <a:noFill/>
                    </a:lnR>
                    <a:lnT>
                      <a:noFill/>
                    </a:lnT>
                    <a:lnB>
                      <a:noFill/>
                    </a:lnB>
                    <a:solidFill>
                      <a:srgbClr val="F2F2F2"/>
                    </a:solidFill>
                  </a:tcPr>
                </a:tc>
                <a:tc>
                  <a:txBody>
                    <a:bodyPr/>
                    <a:lstStyle/>
                    <a:p>
                      <a:pPr algn="ctr" fontAlgn="ctr"/>
                      <a:r>
                        <a:rPr lang="cs-CZ" sz="1600" b="1" i="0" u="none" strike="noStrike">
                          <a:solidFill>
                            <a:srgbClr val="000000"/>
                          </a:solidFill>
                          <a:effectLst/>
                          <a:latin typeface="Arial Black" panose="020B0A04020102020204" pitchFamily="34" charset="0"/>
                        </a:rPr>
                        <a:t>Chomutov - Louny</a:t>
                      </a:r>
                    </a:p>
                  </a:txBody>
                  <a:tcPr marL="9525" marR="9525" marT="9525" marB="0" anchor="ctr">
                    <a:lnL>
                      <a:noFill/>
                    </a:lnL>
                    <a:lnR>
                      <a:noFill/>
                    </a:lnR>
                    <a:lnT>
                      <a:noFill/>
                    </a:lnT>
                    <a:lnB>
                      <a:noFill/>
                    </a:lnB>
                    <a:solidFill>
                      <a:srgbClr val="F2F2F2"/>
                    </a:solidFill>
                  </a:tcPr>
                </a:tc>
                <a:tc>
                  <a:txBody>
                    <a:bodyPr/>
                    <a:lstStyle/>
                    <a:p>
                      <a:pPr algn="ctr" fontAlgn="ctr"/>
                      <a:r>
                        <a:rPr lang="cs-CZ" sz="1600" b="1" i="0" u="none" strike="noStrike">
                          <a:solidFill>
                            <a:srgbClr val="000000"/>
                          </a:solidFill>
                          <a:effectLst/>
                          <a:latin typeface="Arial Black" panose="020B0A04020102020204" pitchFamily="34" charset="0"/>
                        </a:rPr>
                        <a:t>2:0</a:t>
                      </a:r>
                    </a:p>
                  </a:txBody>
                  <a:tcPr marL="9525" marR="9525" marT="9525" marB="0" anchor="ctr">
                    <a:lnL>
                      <a:noFill/>
                    </a:lnL>
                    <a:lnR>
                      <a:noFill/>
                    </a:lnR>
                    <a:lnT>
                      <a:noFill/>
                    </a:lnT>
                    <a:lnB>
                      <a:noFill/>
                    </a:lnB>
                    <a:solidFill>
                      <a:srgbClr val="F2F2F2"/>
                    </a:solidFill>
                  </a:tcPr>
                </a:tc>
                <a:extLst>
                  <a:ext uri="{0D108BD9-81ED-4DB2-BD59-A6C34878D82A}">
                    <a16:rowId xmlns:a16="http://schemas.microsoft.com/office/drawing/2014/main" val="1445813327"/>
                  </a:ext>
                </a:extLst>
              </a:tr>
              <a:tr h="473323">
                <a:tc>
                  <a:txBody>
                    <a:bodyPr/>
                    <a:lstStyle/>
                    <a:p>
                      <a:pPr algn="ctr" fontAlgn="ctr"/>
                      <a:r>
                        <a:rPr lang="cs-CZ" sz="1100" b="1" i="0" u="none" strike="noStrike">
                          <a:solidFill>
                            <a:srgbClr val="000000"/>
                          </a:solidFill>
                          <a:effectLst/>
                          <a:latin typeface="Arial Black" panose="020B0A04020102020204" pitchFamily="34" charset="0"/>
                        </a:rPr>
                        <a:t>5.</a:t>
                      </a:r>
                    </a:p>
                  </a:txBody>
                  <a:tcPr marL="9525" marR="9525" marT="9525" marB="0" anchor="ctr">
                    <a:lnL>
                      <a:noFill/>
                    </a:lnL>
                    <a:lnR>
                      <a:noFill/>
                    </a:lnR>
                    <a:lnT>
                      <a:noFill/>
                    </a:lnT>
                    <a:lnB>
                      <a:noFill/>
                    </a:lnB>
                    <a:solidFill>
                      <a:srgbClr val="FFCCFF"/>
                    </a:solidFill>
                  </a:tcPr>
                </a:tc>
                <a:tc>
                  <a:txBody>
                    <a:bodyPr/>
                    <a:lstStyle/>
                    <a:p>
                      <a:pPr algn="ctr" fontAlgn="ctr"/>
                      <a:r>
                        <a:rPr lang="cs-CZ" sz="1100" b="1" i="0" u="none" strike="noStrike">
                          <a:solidFill>
                            <a:srgbClr val="000000"/>
                          </a:solidFill>
                          <a:effectLst/>
                          <a:latin typeface="Arial Black" panose="020B0A04020102020204" pitchFamily="34" charset="0"/>
                        </a:rPr>
                        <a:t>08.09.2019</a:t>
                      </a:r>
                    </a:p>
                  </a:txBody>
                  <a:tcPr marL="9525" marR="9525" marT="9525" marB="0" anchor="ctr">
                    <a:lnL>
                      <a:noFill/>
                    </a:lnL>
                    <a:lnR>
                      <a:noFill/>
                    </a:lnR>
                    <a:lnT>
                      <a:noFill/>
                    </a:lnT>
                    <a:lnB>
                      <a:noFill/>
                    </a:lnB>
                    <a:solidFill>
                      <a:srgbClr val="FFCCFF"/>
                    </a:solidFill>
                  </a:tcPr>
                </a:tc>
                <a:tc>
                  <a:txBody>
                    <a:bodyPr/>
                    <a:lstStyle/>
                    <a:p>
                      <a:pPr algn="ctr" fontAlgn="ctr"/>
                      <a:r>
                        <a:rPr lang="cs-CZ" sz="1600" b="1" i="0" u="none" strike="noStrike">
                          <a:solidFill>
                            <a:srgbClr val="000000"/>
                          </a:solidFill>
                          <a:effectLst/>
                          <a:latin typeface="Arial Black" panose="020B0A04020102020204" pitchFamily="34" charset="0"/>
                        </a:rPr>
                        <a:t>Louny - Slaný</a:t>
                      </a:r>
                    </a:p>
                  </a:txBody>
                  <a:tcPr marL="9525" marR="9525" marT="9525" marB="0" anchor="ctr">
                    <a:lnL>
                      <a:noFill/>
                    </a:lnL>
                    <a:lnR>
                      <a:noFill/>
                    </a:lnR>
                    <a:lnT>
                      <a:noFill/>
                    </a:lnT>
                    <a:lnB>
                      <a:noFill/>
                    </a:lnB>
                    <a:solidFill>
                      <a:srgbClr val="FFCCFF"/>
                    </a:solidFill>
                  </a:tcPr>
                </a:tc>
                <a:tc>
                  <a:txBody>
                    <a:bodyPr/>
                    <a:lstStyle/>
                    <a:p>
                      <a:pPr algn="ctr" fontAlgn="ctr"/>
                      <a:r>
                        <a:rPr lang="cs-CZ" sz="1600" b="1" i="0" u="none" strike="noStrike" dirty="0">
                          <a:solidFill>
                            <a:srgbClr val="000000"/>
                          </a:solidFill>
                          <a:effectLst/>
                          <a:latin typeface="Arial Black" panose="020B0A04020102020204" pitchFamily="34" charset="0"/>
                        </a:rPr>
                        <a:t> 1:0 PK</a:t>
                      </a:r>
                    </a:p>
                  </a:txBody>
                  <a:tcPr marL="9525" marR="9525" marT="9525" marB="0" anchor="ctr">
                    <a:lnL>
                      <a:noFill/>
                    </a:lnL>
                    <a:lnR>
                      <a:noFill/>
                    </a:lnR>
                    <a:lnT>
                      <a:noFill/>
                    </a:lnT>
                    <a:lnB>
                      <a:noFill/>
                    </a:lnB>
                    <a:solidFill>
                      <a:srgbClr val="FFCCFF"/>
                    </a:solidFill>
                  </a:tcPr>
                </a:tc>
                <a:extLst>
                  <a:ext uri="{0D108BD9-81ED-4DB2-BD59-A6C34878D82A}">
                    <a16:rowId xmlns:a16="http://schemas.microsoft.com/office/drawing/2014/main" val="3745744754"/>
                  </a:ext>
                </a:extLst>
              </a:tr>
            </a:tbl>
          </a:graphicData>
        </a:graphic>
      </p:graphicFrame>
      <p:pic>
        <p:nvPicPr>
          <p:cNvPr id="6" name="Obrázek 5">
            <a:extLst>
              <a:ext uri="{FF2B5EF4-FFF2-40B4-BE49-F238E27FC236}">
                <a16:creationId xmlns:a16="http://schemas.microsoft.com/office/drawing/2014/main" id="{D4A57DFD-F81A-450A-ABD9-0F5D88ABE402}"/>
              </a:ext>
            </a:extLst>
          </p:cNvPr>
          <p:cNvPicPr>
            <a:picLocks noChangeAspect="1"/>
          </p:cNvPicPr>
          <p:nvPr/>
        </p:nvPicPr>
        <p:blipFill>
          <a:blip r:embed="rId2"/>
          <a:stretch>
            <a:fillRect/>
          </a:stretch>
        </p:blipFill>
        <p:spPr>
          <a:xfrm>
            <a:off x="5450877" y="3835400"/>
            <a:ext cx="4571273" cy="2925658"/>
          </a:xfrm>
          <a:prstGeom prst="rect">
            <a:avLst/>
          </a:prstGeom>
          <a:ln w="25400">
            <a:solidFill>
              <a:schemeClr val="accent1"/>
            </a:solidFill>
          </a:ln>
        </p:spPr>
      </p:pic>
      <p:sp>
        <p:nvSpPr>
          <p:cNvPr id="7" name="TextovéPole 6">
            <a:extLst>
              <a:ext uri="{FF2B5EF4-FFF2-40B4-BE49-F238E27FC236}">
                <a16:creationId xmlns:a16="http://schemas.microsoft.com/office/drawing/2014/main" id="{97208950-BB2B-4677-8CA6-390AAD036A73}"/>
              </a:ext>
            </a:extLst>
          </p:cNvPr>
          <p:cNvSpPr txBox="1"/>
          <p:nvPr/>
        </p:nvSpPr>
        <p:spPr>
          <a:xfrm>
            <a:off x="8280896" y="6067772"/>
            <a:ext cx="1512168" cy="400110"/>
          </a:xfrm>
          <a:prstGeom prst="rect">
            <a:avLst/>
          </a:prstGeom>
          <a:solidFill>
            <a:srgbClr val="99FFCC"/>
          </a:solidFill>
          <a:effectLst>
            <a:glow rad="101600">
              <a:srgbClr val="FFFF66">
                <a:alpha val="40000"/>
              </a:srgbClr>
            </a:glow>
            <a:softEdge rad="241300"/>
          </a:effectLst>
        </p:spPr>
        <p:txBody>
          <a:bodyPr wrap="square" rtlCol="0">
            <a:spAutoFit/>
          </a:bodyPr>
          <a:lstStyle/>
          <a:p>
            <a:pPr algn="ctr"/>
            <a:r>
              <a:rPr lang="cs-CZ" sz="2000" dirty="0">
                <a:solidFill>
                  <a:schemeClr val="bg1"/>
                </a:solidFill>
                <a:latin typeface="Arial Black" panose="020B0A04020102020204" pitchFamily="34" charset="0"/>
              </a:rPr>
              <a:t>Z archivu</a:t>
            </a:r>
          </a:p>
        </p:txBody>
      </p:sp>
    </p:spTree>
    <p:extLst>
      <p:ext uri="{BB962C8B-B14F-4D97-AF65-F5344CB8AC3E}">
        <p14:creationId xmlns:p14="http://schemas.microsoft.com/office/powerpoint/2010/main" val="11261709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p:cNvSpPr txBox="1"/>
          <p:nvPr/>
        </p:nvSpPr>
        <p:spPr>
          <a:xfrm>
            <a:off x="1944192" y="7004456"/>
            <a:ext cx="178917"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8</a:t>
            </a:r>
          </a:p>
        </p:txBody>
      </p:sp>
      <p:sp>
        <p:nvSpPr>
          <p:cNvPr id="12" name="TextovéPole 11"/>
          <p:cNvSpPr txBox="1"/>
          <p:nvPr/>
        </p:nvSpPr>
        <p:spPr>
          <a:xfrm>
            <a:off x="7731618" y="6946031"/>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33</a:t>
            </a:r>
          </a:p>
        </p:txBody>
      </p:sp>
      <p:sp>
        <p:nvSpPr>
          <p:cNvPr id="3" name="Obdélník 2"/>
          <p:cNvSpPr/>
          <p:nvPr/>
        </p:nvSpPr>
        <p:spPr>
          <a:xfrm>
            <a:off x="143992" y="2966928"/>
            <a:ext cx="4565569" cy="3979103"/>
          </a:xfrm>
          <a:prstGeom prst="rect">
            <a:avLst/>
          </a:prstGeom>
        </p:spPr>
        <p:txBody>
          <a:bodyPr wrap="square">
            <a:spAutoFit/>
          </a:bodyPr>
          <a:lstStyle/>
          <a:p>
            <a:pPr algn="ctr">
              <a:lnSpc>
                <a:spcPct val="107000"/>
              </a:lnSpc>
              <a:spcAft>
                <a:spcPts val="0"/>
              </a:spcAft>
            </a:pPr>
            <a:r>
              <a:rPr lang="cs-CZ" sz="2000" u="sng" dirty="0">
                <a:highlight>
                  <a:srgbClr val="FFFF00"/>
                </a:highlight>
                <a:latin typeface="Arial Black" panose="020B0A04020102020204" pitchFamily="34" charset="0"/>
                <a:ea typeface="Calibri" panose="020F0502020204030204" pitchFamily="34" charset="0"/>
                <a:cs typeface="Arial" panose="020B0604020202020204" pitchFamily="34" charset="0"/>
              </a:rPr>
              <a:t>SK Štětí - FK SEKO Louny</a:t>
            </a:r>
            <a:endParaRPr lang="cs-CZ" sz="11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cs-CZ" sz="2000" u="sng" dirty="0">
                <a:highlight>
                  <a:srgbClr val="FFFF00"/>
                </a:highlight>
                <a:latin typeface="Arial Black" panose="020B0A04020102020204" pitchFamily="34" charset="0"/>
                <a:ea typeface="Calibri" panose="020F0502020204030204" pitchFamily="34" charset="0"/>
                <a:cs typeface="Arial" panose="020B0604020202020204" pitchFamily="34" charset="0"/>
              </a:rPr>
              <a:t>3:2 PK (1:1)  8.9.2018  5. kolo</a:t>
            </a:r>
          </a:p>
          <a:p>
            <a:r>
              <a:rPr lang="cs-CZ" sz="1100" b="0" dirty="0">
                <a:latin typeface="Arial" panose="020B0604020202020204" pitchFamily="34" charset="0"/>
                <a:cs typeface="Arial" panose="020B0604020202020204" pitchFamily="34" charset="0"/>
              </a:rPr>
              <a:t>Velmi hezké utkání se muselo divákům líbit a potvrdilo se, že se utkávají mužstva, která se před začátkem soutěže pasovala na týmy z popředí tabulky. Velká škoda, že jsme neudrželi jednobrankové vedení do poločasu a v závěru inkasovali. Hosty, kteří od začátku soutěž pracují, jako dobře namazaný stroj a také to výsledkově potvrzují, jsme se po změně stran snažili přehrát a vstřelit vítěznou branku. Také se nám to čtvrthodiny před koncem povedlo, když jsme šli do vedení 2:1. Bohužel jsme ho neudrželi, ale ten bod navíc za penalty byl spravedlivý. V tabulce jsme na 6. místě, ale musíme si počkat, až se odehraje 6 dnešních zápasů a pak teprve můžeme mluvit o našem skutečném postavení v tabulce.</a:t>
            </a:r>
          </a:p>
          <a:p>
            <a:r>
              <a:rPr lang="cs-CZ" sz="1100" b="0" u="sng" dirty="0">
                <a:latin typeface="Arial" panose="020B0604020202020204" pitchFamily="34" charset="0"/>
                <a:cs typeface="Arial" panose="020B0604020202020204" pitchFamily="34" charset="0"/>
              </a:rPr>
              <a:t>Branky:</a:t>
            </a:r>
            <a:r>
              <a:rPr lang="cs-CZ" sz="1100" b="0" dirty="0">
                <a:latin typeface="Arial" panose="020B0604020202020204" pitchFamily="34" charset="0"/>
                <a:cs typeface="Arial" panose="020B0604020202020204" pitchFamily="34" charset="0"/>
              </a:rPr>
              <a:t> </a:t>
            </a:r>
            <a:r>
              <a:rPr lang="cs-CZ" sz="1100" b="0" dirty="0" err="1">
                <a:latin typeface="Arial" panose="020B0604020202020204" pitchFamily="34" charset="0"/>
                <a:cs typeface="Arial" panose="020B0604020202020204" pitchFamily="34" charset="0"/>
              </a:rPr>
              <a:t>J.Vokoun</a:t>
            </a:r>
            <a:r>
              <a:rPr lang="cs-CZ" sz="1100" b="0" dirty="0">
                <a:latin typeface="Arial" panose="020B0604020202020204" pitchFamily="34" charset="0"/>
                <a:cs typeface="Arial" panose="020B0604020202020204" pitchFamily="34" charset="0"/>
              </a:rPr>
              <a:t>, </a:t>
            </a:r>
            <a:r>
              <a:rPr lang="cs-CZ" sz="1100" b="0" dirty="0" err="1">
                <a:latin typeface="Arial" panose="020B0604020202020204" pitchFamily="34" charset="0"/>
                <a:cs typeface="Arial" panose="020B0604020202020204" pitchFamily="34" charset="0"/>
              </a:rPr>
              <a:t>R.Slanička</a:t>
            </a:r>
            <a:endParaRPr lang="cs-CZ" sz="1100" b="0" dirty="0">
              <a:latin typeface="Arial" panose="020B0604020202020204" pitchFamily="34" charset="0"/>
              <a:cs typeface="Arial" panose="020B0604020202020204" pitchFamily="34" charset="0"/>
            </a:endParaRPr>
          </a:p>
          <a:p>
            <a:r>
              <a:rPr lang="cs-CZ" sz="1100" b="0" u="sng" dirty="0">
                <a:latin typeface="Arial" panose="020B0604020202020204" pitchFamily="34" charset="0"/>
                <a:cs typeface="Arial" panose="020B0604020202020204" pitchFamily="34" charset="0"/>
              </a:rPr>
              <a:t>Sestava:</a:t>
            </a:r>
            <a:r>
              <a:rPr lang="cs-CZ" sz="1100" b="0" dirty="0">
                <a:latin typeface="Arial" panose="020B0604020202020204" pitchFamily="34" charset="0"/>
                <a:cs typeface="Arial" panose="020B0604020202020204" pitchFamily="34" charset="0"/>
              </a:rPr>
              <a:t> </a:t>
            </a:r>
            <a:r>
              <a:rPr lang="cs-CZ" sz="1100" b="0" dirty="0" err="1">
                <a:latin typeface="Arial" panose="020B0604020202020204" pitchFamily="34" charset="0"/>
                <a:cs typeface="Arial" panose="020B0604020202020204" pitchFamily="34" charset="0"/>
              </a:rPr>
              <a:t>J.Gabriel-P.Stejskal</a:t>
            </a:r>
            <a:r>
              <a:rPr lang="cs-CZ" sz="1100" b="0" dirty="0">
                <a:latin typeface="Arial" panose="020B0604020202020204" pitchFamily="34" charset="0"/>
                <a:cs typeface="Arial" panose="020B0604020202020204" pitchFamily="34" charset="0"/>
              </a:rPr>
              <a:t>, </a:t>
            </a:r>
            <a:r>
              <a:rPr lang="cs-CZ" sz="1100" b="0" dirty="0" err="1">
                <a:latin typeface="Arial" panose="020B0604020202020204" pitchFamily="34" charset="0"/>
                <a:cs typeface="Arial" panose="020B0604020202020204" pitchFamily="34" charset="0"/>
              </a:rPr>
              <a:t>F.Svoboda</a:t>
            </a:r>
            <a:r>
              <a:rPr lang="cs-CZ" sz="1100" b="0" dirty="0">
                <a:latin typeface="Arial" panose="020B0604020202020204" pitchFamily="34" charset="0"/>
                <a:cs typeface="Arial" panose="020B0604020202020204" pitchFamily="34" charset="0"/>
              </a:rPr>
              <a:t>, </a:t>
            </a:r>
            <a:r>
              <a:rPr lang="cs-CZ" sz="1100" b="0" dirty="0" err="1">
                <a:latin typeface="Arial" panose="020B0604020202020204" pitchFamily="34" charset="0"/>
                <a:cs typeface="Arial" panose="020B0604020202020204" pitchFamily="34" charset="0"/>
              </a:rPr>
              <a:t>J.Ransdorf</a:t>
            </a:r>
            <a:r>
              <a:rPr lang="cs-CZ" sz="1100" b="0" dirty="0">
                <a:latin typeface="Arial" panose="020B0604020202020204" pitchFamily="34" charset="0"/>
                <a:cs typeface="Arial" panose="020B0604020202020204" pitchFamily="34" charset="0"/>
              </a:rPr>
              <a:t>, </a:t>
            </a:r>
            <a:r>
              <a:rPr lang="cs-CZ" sz="1100" b="0" dirty="0" err="1">
                <a:latin typeface="Arial" panose="020B0604020202020204" pitchFamily="34" charset="0"/>
                <a:cs typeface="Arial" panose="020B0604020202020204" pitchFamily="34" charset="0"/>
              </a:rPr>
              <a:t>D.Mencl</a:t>
            </a:r>
            <a:r>
              <a:rPr lang="cs-CZ" sz="1100" b="0" dirty="0">
                <a:latin typeface="Arial" panose="020B0604020202020204" pitchFamily="34" charset="0"/>
                <a:cs typeface="Arial" panose="020B0604020202020204" pitchFamily="34" charset="0"/>
              </a:rPr>
              <a:t>-</a:t>
            </a:r>
          </a:p>
          <a:p>
            <a:r>
              <a:rPr lang="cs-CZ" sz="1100" b="0" dirty="0">
                <a:latin typeface="Arial" panose="020B0604020202020204" pitchFamily="34" charset="0"/>
                <a:cs typeface="Arial" panose="020B0604020202020204" pitchFamily="34" charset="0"/>
              </a:rPr>
              <a:t>                </a:t>
            </a:r>
            <a:r>
              <a:rPr lang="cs-CZ" sz="1100" b="0" dirty="0" err="1">
                <a:latin typeface="Arial" panose="020B0604020202020204" pitchFamily="34" charset="0"/>
                <a:cs typeface="Arial" panose="020B0604020202020204" pitchFamily="34" charset="0"/>
              </a:rPr>
              <a:t>P.Slavíček</a:t>
            </a:r>
            <a:r>
              <a:rPr lang="cs-CZ" sz="1100" b="0" dirty="0">
                <a:latin typeface="Arial" panose="020B0604020202020204" pitchFamily="34" charset="0"/>
                <a:cs typeface="Arial" panose="020B0604020202020204" pitchFamily="34" charset="0"/>
              </a:rPr>
              <a:t>(46.J.Vacek),</a:t>
            </a:r>
            <a:r>
              <a:rPr lang="cs-CZ" sz="1100" b="0" dirty="0" err="1">
                <a:latin typeface="Arial" panose="020B0604020202020204" pitchFamily="34" charset="0"/>
                <a:cs typeface="Arial" panose="020B0604020202020204" pitchFamily="34" charset="0"/>
              </a:rPr>
              <a:t>R.Slanička</a:t>
            </a:r>
            <a:r>
              <a:rPr lang="cs-CZ" sz="1100" b="0" dirty="0">
                <a:latin typeface="Arial" panose="020B0604020202020204" pitchFamily="34" charset="0"/>
                <a:cs typeface="Arial" panose="020B0604020202020204" pitchFamily="34" charset="0"/>
              </a:rPr>
              <a:t>, </a:t>
            </a:r>
            <a:r>
              <a:rPr lang="cs-CZ" sz="1100" b="0" dirty="0" err="1">
                <a:latin typeface="Arial" panose="020B0604020202020204" pitchFamily="34" charset="0"/>
                <a:cs typeface="Arial" panose="020B0604020202020204" pitchFamily="34" charset="0"/>
              </a:rPr>
              <a:t>M.Rejman</a:t>
            </a:r>
            <a:r>
              <a:rPr lang="cs-CZ" sz="1100" b="0" dirty="0">
                <a:latin typeface="Arial" panose="020B0604020202020204" pitchFamily="34" charset="0"/>
                <a:cs typeface="Arial" panose="020B0604020202020204" pitchFamily="34" charset="0"/>
              </a:rPr>
              <a:t>, </a:t>
            </a:r>
            <a:r>
              <a:rPr lang="cs-CZ" sz="1100" b="0" dirty="0" err="1">
                <a:latin typeface="Arial" panose="020B0604020202020204" pitchFamily="34" charset="0"/>
                <a:cs typeface="Arial" panose="020B0604020202020204" pitchFamily="34" charset="0"/>
              </a:rPr>
              <a:t>J.Vokoun</a:t>
            </a:r>
            <a:r>
              <a:rPr lang="cs-CZ" sz="1100" b="0" dirty="0">
                <a:latin typeface="Arial" panose="020B0604020202020204" pitchFamily="34" charset="0"/>
                <a:cs typeface="Arial" panose="020B0604020202020204" pitchFamily="34" charset="0"/>
              </a:rPr>
              <a:t>, </a:t>
            </a:r>
          </a:p>
          <a:p>
            <a:r>
              <a:rPr lang="cs-CZ" sz="1100" b="0" dirty="0">
                <a:latin typeface="Arial" panose="020B0604020202020204" pitchFamily="34" charset="0"/>
                <a:cs typeface="Arial" panose="020B0604020202020204" pitchFamily="34" charset="0"/>
              </a:rPr>
              <a:t>                </a:t>
            </a:r>
            <a:r>
              <a:rPr lang="cs-CZ" sz="1100" b="0" dirty="0" err="1">
                <a:latin typeface="Arial" panose="020B0604020202020204" pitchFamily="34" charset="0"/>
                <a:cs typeface="Arial" panose="020B0604020202020204" pitchFamily="34" charset="0"/>
              </a:rPr>
              <a:t>M.Faust-D.Brandejs</a:t>
            </a:r>
            <a:r>
              <a:rPr lang="cs-CZ" sz="1100" b="0" dirty="0">
                <a:latin typeface="Arial" panose="020B0604020202020204" pitchFamily="34" charset="0"/>
                <a:cs typeface="Arial" panose="020B0604020202020204" pitchFamily="34" charset="0"/>
              </a:rPr>
              <a:t>(83.M.Walter)</a:t>
            </a:r>
          </a:p>
          <a:p>
            <a:r>
              <a:rPr lang="cs-CZ" sz="1100" b="0" u="sng" dirty="0">
                <a:latin typeface="Arial" panose="020B0604020202020204" pitchFamily="34" charset="0"/>
                <a:cs typeface="Arial" panose="020B0604020202020204" pitchFamily="34" charset="0"/>
              </a:rPr>
              <a:t>Připraveni:</a:t>
            </a:r>
            <a:r>
              <a:rPr lang="cs-CZ" sz="1100" b="0" dirty="0">
                <a:latin typeface="Arial" panose="020B0604020202020204" pitchFamily="34" charset="0"/>
                <a:cs typeface="Arial" panose="020B0604020202020204" pitchFamily="34" charset="0"/>
              </a:rPr>
              <a:t> </a:t>
            </a:r>
            <a:r>
              <a:rPr lang="cs-CZ" sz="1100" b="0" dirty="0" err="1">
                <a:latin typeface="Arial" panose="020B0604020202020204" pitchFamily="34" charset="0"/>
                <a:cs typeface="Arial" panose="020B0604020202020204" pitchFamily="34" charset="0"/>
              </a:rPr>
              <a:t>P.Fary</a:t>
            </a:r>
            <a:r>
              <a:rPr lang="cs-CZ" sz="1100" b="0" dirty="0">
                <a:latin typeface="Arial" panose="020B0604020202020204" pitchFamily="34" charset="0"/>
                <a:cs typeface="Arial" panose="020B0604020202020204" pitchFamily="34" charset="0"/>
              </a:rPr>
              <a:t>, </a:t>
            </a:r>
            <a:r>
              <a:rPr lang="cs-CZ" sz="1100" b="0" dirty="0" err="1">
                <a:latin typeface="Arial" panose="020B0604020202020204" pitchFamily="34" charset="0"/>
                <a:cs typeface="Arial" panose="020B0604020202020204" pitchFamily="34" charset="0"/>
              </a:rPr>
              <a:t>K.Horváth</a:t>
            </a:r>
            <a:r>
              <a:rPr lang="cs-CZ" sz="1100" b="0" dirty="0">
                <a:latin typeface="Arial" panose="020B0604020202020204" pitchFamily="34" charset="0"/>
                <a:cs typeface="Arial" panose="020B0604020202020204" pitchFamily="34" charset="0"/>
              </a:rPr>
              <a:t>, </a:t>
            </a:r>
            <a:r>
              <a:rPr lang="cs-CZ" sz="1100" b="0" dirty="0" err="1">
                <a:latin typeface="Arial" panose="020B0604020202020204" pitchFamily="34" charset="0"/>
                <a:cs typeface="Arial" panose="020B0604020202020204" pitchFamily="34" charset="0"/>
              </a:rPr>
              <a:t>D.Beruška</a:t>
            </a:r>
            <a:r>
              <a:rPr lang="cs-CZ" sz="1100" b="0" dirty="0">
                <a:latin typeface="Arial" panose="020B0604020202020204" pitchFamily="34" charset="0"/>
                <a:cs typeface="Arial" panose="020B0604020202020204" pitchFamily="34" charset="0"/>
              </a:rPr>
              <a:t>, </a:t>
            </a:r>
            <a:r>
              <a:rPr lang="cs-CZ" sz="1100" b="0" dirty="0" err="1">
                <a:latin typeface="Arial" panose="020B0604020202020204" pitchFamily="34" charset="0"/>
                <a:cs typeface="Arial" panose="020B0604020202020204" pitchFamily="34" charset="0"/>
              </a:rPr>
              <a:t>T.Belák</a:t>
            </a:r>
            <a:r>
              <a:rPr lang="cs-CZ" sz="1100" b="0" dirty="0">
                <a:latin typeface="Arial" panose="020B0604020202020204" pitchFamily="34" charset="0"/>
                <a:cs typeface="Arial" panose="020B0604020202020204" pitchFamily="34" charset="0"/>
              </a:rPr>
              <a:t>, </a:t>
            </a:r>
            <a:r>
              <a:rPr lang="cs-CZ" sz="1100" b="0" dirty="0" err="1">
                <a:latin typeface="Arial" panose="020B0604020202020204" pitchFamily="34" charset="0"/>
                <a:cs typeface="Arial" panose="020B0604020202020204" pitchFamily="34" charset="0"/>
              </a:rPr>
              <a:t>T.Kysela</a:t>
            </a:r>
            <a:endParaRPr lang="cs-CZ" sz="1100" b="0" dirty="0">
              <a:latin typeface="Arial" panose="020B0604020202020204" pitchFamily="34" charset="0"/>
              <a:cs typeface="Arial" panose="020B0604020202020204" pitchFamily="34" charset="0"/>
            </a:endParaRPr>
          </a:p>
          <a:p>
            <a:r>
              <a:rPr lang="cs-CZ" sz="1100" b="0" u="sng" dirty="0">
                <a:latin typeface="Arial" panose="020B0604020202020204" pitchFamily="34" charset="0"/>
                <a:cs typeface="Arial" panose="020B0604020202020204" pitchFamily="34" charset="0"/>
              </a:rPr>
              <a:t>Trenér</a:t>
            </a:r>
            <a:r>
              <a:rPr lang="cs-CZ" sz="1100" b="0" dirty="0">
                <a:latin typeface="Arial" panose="020B0604020202020204" pitchFamily="34" charset="0"/>
                <a:cs typeface="Arial" panose="020B0604020202020204" pitchFamily="34" charset="0"/>
              </a:rPr>
              <a:t>: </a:t>
            </a:r>
            <a:r>
              <a:rPr lang="cs-CZ" sz="1100" b="0" dirty="0" err="1">
                <a:latin typeface="Arial" panose="020B0604020202020204" pitchFamily="34" charset="0"/>
                <a:cs typeface="Arial" panose="020B0604020202020204" pitchFamily="34" charset="0"/>
              </a:rPr>
              <a:t>J.Ransdorf</a:t>
            </a:r>
            <a:r>
              <a:rPr lang="cs-CZ" sz="1100" b="0" dirty="0">
                <a:latin typeface="Arial" panose="020B0604020202020204" pitchFamily="34" charset="0"/>
                <a:cs typeface="Arial" panose="020B0604020202020204" pitchFamily="34" charset="0"/>
              </a:rPr>
              <a:t>, </a:t>
            </a:r>
            <a:r>
              <a:rPr lang="cs-CZ" sz="1100" b="0" dirty="0" err="1">
                <a:latin typeface="Arial" panose="020B0604020202020204" pitchFamily="34" charset="0"/>
                <a:cs typeface="Arial" panose="020B0604020202020204" pitchFamily="34" charset="0"/>
              </a:rPr>
              <a:t>K.Zuna</a:t>
            </a:r>
            <a:r>
              <a:rPr lang="cs-CZ" sz="1100" b="0" dirty="0">
                <a:latin typeface="Arial" panose="020B0604020202020204" pitchFamily="34" charset="0"/>
                <a:cs typeface="Arial" panose="020B0604020202020204" pitchFamily="34" charset="0"/>
              </a:rPr>
              <a:t>  </a:t>
            </a:r>
            <a:r>
              <a:rPr lang="cs-CZ" sz="1100" b="0" u="sng" dirty="0">
                <a:latin typeface="Arial" panose="020B0604020202020204" pitchFamily="34" charset="0"/>
                <a:cs typeface="Arial" panose="020B0604020202020204" pitchFamily="34" charset="0"/>
              </a:rPr>
              <a:t>Vedoucí:</a:t>
            </a:r>
            <a:r>
              <a:rPr lang="cs-CZ" sz="1100" b="0" dirty="0">
                <a:latin typeface="Arial" panose="020B0604020202020204" pitchFamily="34" charset="0"/>
                <a:cs typeface="Arial" panose="020B0604020202020204" pitchFamily="34" charset="0"/>
              </a:rPr>
              <a:t> </a:t>
            </a:r>
            <a:r>
              <a:rPr lang="cs-CZ" sz="1100" b="0" dirty="0" err="1">
                <a:latin typeface="Arial" panose="020B0604020202020204" pitchFamily="34" charset="0"/>
                <a:cs typeface="Arial" panose="020B0604020202020204" pitchFamily="34" charset="0"/>
              </a:rPr>
              <a:t>J.Tyle</a:t>
            </a:r>
            <a:r>
              <a:rPr lang="cs-CZ" sz="1100" b="0" dirty="0">
                <a:latin typeface="Arial" panose="020B0604020202020204" pitchFamily="34" charset="0"/>
                <a:cs typeface="Arial" panose="020B0604020202020204" pitchFamily="34" charset="0"/>
              </a:rPr>
              <a:t>  </a:t>
            </a:r>
            <a:r>
              <a:rPr lang="cs-CZ" sz="1100" b="0" u="sng" dirty="0">
                <a:latin typeface="Arial" panose="020B0604020202020204" pitchFamily="34" charset="0"/>
                <a:cs typeface="Arial" panose="020B0604020202020204" pitchFamily="34" charset="0"/>
              </a:rPr>
              <a:t>Masér:</a:t>
            </a:r>
            <a:r>
              <a:rPr lang="cs-CZ" sz="1100" b="0" dirty="0">
                <a:latin typeface="Arial" panose="020B0604020202020204" pitchFamily="34" charset="0"/>
                <a:cs typeface="Arial" panose="020B0604020202020204" pitchFamily="34" charset="0"/>
              </a:rPr>
              <a:t> </a:t>
            </a:r>
            <a:r>
              <a:rPr lang="cs-CZ" sz="1100" b="0" dirty="0" err="1">
                <a:latin typeface="Arial" panose="020B0604020202020204" pitchFamily="34" charset="0"/>
                <a:cs typeface="Arial" panose="020B0604020202020204" pitchFamily="34" charset="0"/>
              </a:rPr>
              <a:t>K.Zavřel</a:t>
            </a:r>
            <a:endParaRPr lang="cs-CZ" sz="1100" b="0" dirty="0">
              <a:latin typeface="Arial" panose="020B0604020202020204" pitchFamily="34" charset="0"/>
              <a:cs typeface="Arial" panose="020B0604020202020204" pitchFamily="34" charset="0"/>
            </a:endParaRPr>
          </a:p>
          <a:p>
            <a:r>
              <a:rPr lang="cs-CZ" sz="1100" b="0" u="sng" dirty="0">
                <a:latin typeface="Arial" panose="020B0604020202020204" pitchFamily="34" charset="0"/>
                <a:cs typeface="Arial" panose="020B0604020202020204" pitchFamily="34" charset="0"/>
              </a:rPr>
              <a:t>Rozhodčí:</a:t>
            </a:r>
            <a:r>
              <a:rPr lang="cs-CZ" sz="1100" b="0" dirty="0">
                <a:latin typeface="Arial" panose="020B0604020202020204" pitchFamily="34" charset="0"/>
                <a:cs typeface="Arial" panose="020B0604020202020204" pitchFamily="34" charset="0"/>
              </a:rPr>
              <a:t> </a:t>
            </a:r>
            <a:r>
              <a:rPr lang="cs-CZ" sz="1100" b="0" dirty="0" err="1">
                <a:latin typeface="Arial" panose="020B0604020202020204" pitchFamily="34" charset="0"/>
                <a:cs typeface="Arial" panose="020B0604020202020204" pitchFamily="34" charset="0"/>
              </a:rPr>
              <a:t>J.Flade-T.Doubek</a:t>
            </a:r>
            <a:r>
              <a:rPr lang="cs-CZ" sz="1100" b="0" dirty="0">
                <a:latin typeface="Arial" panose="020B0604020202020204" pitchFamily="34" charset="0"/>
                <a:cs typeface="Arial" panose="020B0604020202020204" pitchFamily="34" charset="0"/>
              </a:rPr>
              <a:t>, </a:t>
            </a:r>
            <a:r>
              <a:rPr lang="cs-CZ" sz="1100" b="0" dirty="0" err="1">
                <a:latin typeface="Arial" panose="020B0604020202020204" pitchFamily="34" charset="0"/>
                <a:cs typeface="Arial" panose="020B0604020202020204" pitchFamily="34" charset="0"/>
              </a:rPr>
              <a:t>A.Provazník</a:t>
            </a:r>
            <a:r>
              <a:rPr lang="cs-CZ" sz="1100" b="0" dirty="0">
                <a:latin typeface="Arial" panose="020B0604020202020204" pitchFamily="34" charset="0"/>
                <a:cs typeface="Arial" panose="020B0604020202020204" pitchFamily="34" charset="0"/>
              </a:rPr>
              <a:t>  </a:t>
            </a:r>
            <a:r>
              <a:rPr lang="cs-CZ" sz="1100" b="0" u="sng" dirty="0">
                <a:latin typeface="Arial" panose="020B0604020202020204" pitchFamily="34" charset="0"/>
                <a:cs typeface="Arial" panose="020B0604020202020204" pitchFamily="34" charset="0"/>
              </a:rPr>
              <a:t>Delegát</a:t>
            </a:r>
            <a:r>
              <a:rPr lang="cs-CZ" sz="1100" b="0" dirty="0">
                <a:latin typeface="Arial" panose="020B0604020202020204" pitchFamily="34" charset="0"/>
                <a:cs typeface="Arial" panose="020B0604020202020204" pitchFamily="34" charset="0"/>
              </a:rPr>
              <a:t>: </a:t>
            </a:r>
            <a:r>
              <a:rPr lang="cs-CZ" sz="1100" b="0" dirty="0" err="1">
                <a:latin typeface="Arial" panose="020B0604020202020204" pitchFamily="34" charset="0"/>
                <a:cs typeface="Arial" panose="020B0604020202020204" pitchFamily="34" charset="0"/>
              </a:rPr>
              <a:t>Z.Vaňkát</a:t>
            </a:r>
            <a:endParaRPr lang="cs-CZ" sz="1100" b="0" dirty="0">
              <a:latin typeface="Arial" panose="020B0604020202020204" pitchFamily="34" charset="0"/>
              <a:cs typeface="Arial" panose="020B0604020202020204" pitchFamily="34" charset="0"/>
            </a:endParaRPr>
          </a:p>
          <a:p>
            <a:pPr algn="ctr">
              <a:lnSpc>
                <a:spcPct val="107000"/>
              </a:lnSpc>
              <a:spcAft>
                <a:spcPts val="0"/>
              </a:spcAft>
            </a:pPr>
            <a:endParaRPr lang="cs-CZ"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ovéPole 3"/>
          <p:cNvSpPr txBox="1"/>
          <p:nvPr/>
        </p:nvSpPr>
        <p:spPr>
          <a:xfrm>
            <a:off x="161058" y="235124"/>
            <a:ext cx="4598038" cy="2369880"/>
          </a:xfrm>
          <a:prstGeom prst="rect">
            <a:avLst/>
          </a:prstGeom>
          <a:blipFill>
            <a:blip r:embed="rId2"/>
            <a:tile tx="0" ty="0" sx="100000" sy="100000" flip="none" algn="tl"/>
          </a:blipFill>
          <a:effectLst>
            <a:glow rad="139700">
              <a:srgbClr val="FFFF00">
                <a:alpha val="40000"/>
              </a:srgbClr>
            </a:glow>
            <a:softEdge rad="508000"/>
          </a:effectLst>
        </p:spPr>
        <p:txBody>
          <a:bodyPr wrap="square" rtlCol="0">
            <a:spAutoFit/>
          </a:bodyPr>
          <a:lstStyle/>
          <a:p>
            <a:pPr algn="ctr"/>
            <a:r>
              <a:rPr lang="cs-CZ" sz="2800" dirty="0">
                <a:gradFill>
                  <a:gsLst>
                    <a:gs pos="33000">
                      <a:srgbClr val="CC3399"/>
                    </a:gs>
                    <a:gs pos="67000">
                      <a:srgbClr val="66FF66"/>
                    </a:gs>
                  </a:gsLst>
                  <a:lin ang="5400000" scaled="1"/>
                </a:gradFill>
                <a:latin typeface="Snap ITC" panose="04040A07060A02020202" pitchFamily="82" charset="0"/>
                <a:ea typeface="Segoe UI Black" panose="020B0A02040204020203" pitchFamily="34" charset="0"/>
              </a:rPr>
              <a:t>Vzpomínáte?</a:t>
            </a:r>
          </a:p>
          <a:p>
            <a:pPr algn="ctr"/>
            <a:r>
              <a:rPr lang="cs-CZ" sz="2400" dirty="0">
                <a:latin typeface="Colonna MT" panose="04020805060202030203" pitchFamily="82" charset="0"/>
                <a:ea typeface="Segoe UI Black" panose="020B0A02040204020203" pitchFamily="34" charset="0"/>
              </a:rPr>
              <a:t>Po roce se doma opět střetáváme s Louny, suverénním vítězem Ústeckého přeboru v loňském roce.  Byli jsme blízko vítězství v normální hrací době</a:t>
            </a:r>
          </a:p>
        </p:txBody>
      </p:sp>
      <p:graphicFrame>
        <p:nvGraphicFramePr>
          <p:cNvPr id="13" name="Tabulka 12">
            <a:extLst>
              <a:ext uri="{FF2B5EF4-FFF2-40B4-BE49-F238E27FC236}">
                <a16:creationId xmlns:a16="http://schemas.microsoft.com/office/drawing/2014/main" id="{2AB6D59D-06D4-4C65-992F-CB0EC3220B06}"/>
              </a:ext>
            </a:extLst>
          </p:cNvPr>
          <p:cNvGraphicFramePr>
            <a:graphicFrameLocks noGrp="1"/>
          </p:cNvGraphicFramePr>
          <p:nvPr>
            <p:extLst>
              <p:ext uri="{D42A27DB-BD31-4B8C-83A1-F6EECF244321}">
                <p14:modId xmlns:p14="http://schemas.microsoft.com/office/powerpoint/2010/main" val="1202850850"/>
              </p:ext>
            </p:extLst>
          </p:nvPr>
        </p:nvGraphicFramePr>
        <p:xfrm>
          <a:off x="5362949" y="77525"/>
          <a:ext cx="4737338" cy="3541971"/>
        </p:xfrm>
        <a:graphic>
          <a:graphicData uri="http://schemas.openxmlformats.org/drawingml/2006/table">
            <a:tbl>
              <a:tblPr/>
              <a:tblGrid>
                <a:gridCol w="1566169">
                  <a:extLst>
                    <a:ext uri="{9D8B030D-6E8A-4147-A177-3AD203B41FA5}">
                      <a16:colId xmlns:a16="http://schemas.microsoft.com/office/drawing/2014/main" val="3387996903"/>
                    </a:ext>
                  </a:extLst>
                </a:gridCol>
                <a:gridCol w="1708548">
                  <a:extLst>
                    <a:ext uri="{9D8B030D-6E8A-4147-A177-3AD203B41FA5}">
                      <a16:colId xmlns:a16="http://schemas.microsoft.com/office/drawing/2014/main" val="1115486266"/>
                    </a:ext>
                  </a:extLst>
                </a:gridCol>
                <a:gridCol w="1462621">
                  <a:extLst>
                    <a:ext uri="{9D8B030D-6E8A-4147-A177-3AD203B41FA5}">
                      <a16:colId xmlns:a16="http://schemas.microsoft.com/office/drawing/2014/main" val="2749295388"/>
                    </a:ext>
                  </a:extLst>
                </a:gridCol>
              </a:tblGrid>
              <a:tr h="199305">
                <a:tc gridSpan="3">
                  <a:txBody>
                    <a:bodyPr/>
                    <a:lstStyle/>
                    <a:p>
                      <a:pPr algn="ctr" fontAlgn="ctr"/>
                      <a:r>
                        <a:rPr lang="cs-CZ" sz="1000" b="1" i="0" u="none" strike="noStrike" dirty="0">
                          <a:solidFill>
                            <a:srgbClr val="000000"/>
                          </a:solidFill>
                          <a:effectLst/>
                          <a:latin typeface="Arial Black" panose="020B0A04020102020204" pitchFamily="34" charset="0"/>
                        </a:rPr>
                        <a:t>2. kolo III. Třída skupina B dospělých 31.8.-1.9.201</a:t>
                      </a:r>
                      <a:r>
                        <a:rPr lang="cs-CZ" sz="900" b="1" i="0" u="none" strike="noStrike" dirty="0">
                          <a:solidFill>
                            <a:srgbClr val="000000"/>
                          </a:solidFill>
                          <a:effectLst/>
                          <a:latin typeface="Arial Black" panose="020B0A04020102020204" pitchFamily="34" charset="0"/>
                        </a:rPr>
                        <a:t>9</a:t>
                      </a:r>
                    </a:p>
                  </a:txBody>
                  <a:tcPr marL="7762" marR="7762" marT="776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575063109"/>
                  </a:ext>
                </a:extLst>
              </a:tr>
              <a:tr h="199305">
                <a:tc>
                  <a:txBody>
                    <a:bodyPr/>
                    <a:lstStyle/>
                    <a:p>
                      <a:pPr algn="ctr" fontAlgn="ctr"/>
                      <a:r>
                        <a:rPr lang="cs-CZ" sz="1100" b="1" i="0" u="none" strike="noStrike" dirty="0">
                          <a:solidFill>
                            <a:srgbClr val="000000"/>
                          </a:solidFill>
                          <a:effectLst/>
                          <a:latin typeface="Arial" panose="020B0604020202020204" pitchFamily="34" charset="0"/>
                        </a:rPr>
                        <a:t>FK Polepy</a:t>
                      </a:r>
                    </a:p>
                  </a:txBody>
                  <a:tcPr marL="7762" marR="7762" marT="776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TJ Podřipan Rovné "B"</a:t>
                      </a:r>
                    </a:p>
                  </a:txBody>
                  <a:tcPr marL="7762" marR="7762" marT="77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7:1</a:t>
                      </a:r>
                    </a:p>
                  </a:txBody>
                  <a:tcPr marL="7762" marR="7762" marT="776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3144938234"/>
                  </a:ext>
                </a:extLst>
              </a:tr>
              <a:tr h="199305">
                <a:tc>
                  <a:txBody>
                    <a:bodyPr/>
                    <a:lstStyle/>
                    <a:p>
                      <a:pPr algn="ctr" fontAlgn="ctr"/>
                      <a:r>
                        <a:rPr lang="cs-CZ" sz="1100" b="1" i="0" u="none" strike="noStrike" dirty="0">
                          <a:solidFill>
                            <a:srgbClr val="000000"/>
                          </a:solidFill>
                          <a:effectLst/>
                          <a:latin typeface="Arial" panose="020B0604020202020204" pitchFamily="34" charset="0"/>
                        </a:rPr>
                        <a:t>TJ Sokol Bříza </a:t>
                      </a:r>
                    </a:p>
                  </a:txBody>
                  <a:tcPr marL="7762" marR="7762" marT="776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dirty="0">
                          <a:solidFill>
                            <a:srgbClr val="000000"/>
                          </a:solidFill>
                          <a:effectLst/>
                          <a:latin typeface="Arial" panose="020B0604020202020204" pitchFamily="34" charset="0"/>
                        </a:rPr>
                        <a:t>TJ Sokol Račice </a:t>
                      </a:r>
                    </a:p>
                  </a:txBody>
                  <a:tcPr marL="7762" marR="7762" marT="77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0:3</a:t>
                      </a:r>
                    </a:p>
                  </a:txBody>
                  <a:tcPr marL="7762" marR="7762" marT="776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778209813"/>
                  </a:ext>
                </a:extLst>
              </a:tr>
              <a:tr h="199305">
                <a:tc>
                  <a:txBody>
                    <a:bodyPr/>
                    <a:lstStyle/>
                    <a:p>
                      <a:pPr algn="ctr" fontAlgn="ctr"/>
                      <a:r>
                        <a:rPr lang="cs-CZ" sz="1100" b="1" i="0" u="none" strike="noStrike">
                          <a:solidFill>
                            <a:srgbClr val="000000"/>
                          </a:solidFill>
                          <a:effectLst/>
                          <a:latin typeface="Arial" panose="020B0604020202020204" pitchFamily="34" charset="0"/>
                        </a:rPr>
                        <a:t>SK Viktorie Kleneč</a:t>
                      </a:r>
                    </a:p>
                  </a:txBody>
                  <a:tcPr marL="7762" marR="7762" marT="776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dirty="0">
                          <a:solidFill>
                            <a:srgbClr val="000000"/>
                          </a:solidFill>
                          <a:effectLst/>
                          <a:latin typeface="Arial" panose="020B0604020202020204" pitchFamily="34" charset="0"/>
                        </a:rPr>
                        <a:t>SK Štětí "B" </a:t>
                      </a:r>
                    </a:p>
                  </a:txBody>
                  <a:tcPr marL="7762" marR="7762" marT="77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2:3</a:t>
                      </a:r>
                    </a:p>
                  </a:txBody>
                  <a:tcPr marL="7762" marR="7762" marT="776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3116163747"/>
                  </a:ext>
                </a:extLst>
              </a:tr>
              <a:tr h="199305">
                <a:tc>
                  <a:txBody>
                    <a:bodyPr/>
                    <a:lstStyle/>
                    <a:p>
                      <a:pPr algn="ctr" fontAlgn="ctr"/>
                      <a:r>
                        <a:rPr lang="cs-CZ" sz="1100" b="1" i="0" u="none" strike="noStrike">
                          <a:solidFill>
                            <a:srgbClr val="000000"/>
                          </a:solidFill>
                          <a:effectLst/>
                          <a:latin typeface="Arial" panose="020B0604020202020204" pitchFamily="34" charset="0"/>
                        </a:rPr>
                        <a:t>FK Lounky Chodouny</a:t>
                      </a:r>
                    </a:p>
                  </a:txBody>
                  <a:tcPr marL="7762" marR="7762" marT="776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dirty="0">
                          <a:solidFill>
                            <a:srgbClr val="000000"/>
                          </a:solidFill>
                          <a:effectLst/>
                          <a:latin typeface="Arial" panose="020B0604020202020204" pitchFamily="34" charset="0"/>
                        </a:rPr>
                        <a:t>TJ Sokol Hoštka</a:t>
                      </a:r>
                    </a:p>
                  </a:txBody>
                  <a:tcPr marL="7762" marR="7762" marT="77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dirty="0">
                          <a:solidFill>
                            <a:srgbClr val="000000"/>
                          </a:solidFill>
                          <a:effectLst/>
                          <a:latin typeface="Arial" panose="020B0604020202020204" pitchFamily="34" charset="0"/>
                        </a:rPr>
                        <a:t>2:3 PK</a:t>
                      </a:r>
                    </a:p>
                  </a:txBody>
                  <a:tcPr marL="7762" marR="7762" marT="776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643494548"/>
                  </a:ext>
                </a:extLst>
              </a:tr>
              <a:tr h="317002">
                <a:tc>
                  <a:txBody>
                    <a:bodyPr/>
                    <a:lstStyle/>
                    <a:p>
                      <a:pPr algn="ctr" fontAlgn="ctr"/>
                      <a:r>
                        <a:rPr lang="cs-CZ" sz="1100" b="1" i="0" u="none" strike="noStrike">
                          <a:solidFill>
                            <a:srgbClr val="000000"/>
                          </a:solidFill>
                          <a:effectLst/>
                          <a:latin typeface="Arial" panose="020B0604020202020204" pitchFamily="34" charset="0"/>
                        </a:rPr>
                        <a:t>TJ Sokol Mšené Lázně</a:t>
                      </a:r>
                    </a:p>
                  </a:txBody>
                  <a:tcPr marL="7762" marR="7762" marT="776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dirty="0">
                          <a:solidFill>
                            <a:srgbClr val="000000"/>
                          </a:solidFill>
                          <a:effectLst/>
                          <a:latin typeface="Arial" panose="020B0604020202020204" pitchFamily="34" charset="0"/>
                        </a:rPr>
                        <a:t>FK BECHLÍN </a:t>
                      </a:r>
                    </a:p>
                  </a:txBody>
                  <a:tcPr marL="7762" marR="7762" marT="77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dirty="0">
                          <a:solidFill>
                            <a:srgbClr val="000000"/>
                          </a:solidFill>
                          <a:effectLst/>
                          <a:latin typeface="Arial" panose="020B0604020202020204" pitchFamily="34" charset="0"/>
                        </a:rPr>
                        <a:t>5:3</a:t>
                      </a:r>
                    </a:p>
                  </a:txBody>
                  <a:tcPr marL="7762" marR="7762" marT="776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3784953292"/>
                  </a:ext>
                </a:extLst>
              </a:tr>
              <a:tr h="199305">
                <a:tc>
                  <a:txBody>
                    <a:bodyPr/>
                    <a:lstStyle/>
                    <a:p>
                      <a:pPr algn="ctr" fontAlgn="ctr"/>
                      <a:r>
                        <a:rPr lang="cs-CZ" sz="1100" b="1" i="0" u="none" strike="noStrike">
                          <a:solidFill>
                            <a:srgbClr val="000000"/>
                          </a:solidFill>
                          <a:effectLst/>
                          <a:latin typeface="Arial" panose="020B0604020202020204" pitchFamily="34" charset="0"/>
                        </a:rPr>
                        <a:t>T.J. Sokol Býčkovice</a:t>
                      </a:r>
                    </a:p>
                  </a:txBody>
                  <a:tcPr marL="7762" marR="7762" marT="776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dirty="0">
                          <a:solidFill>
                            <a:srgbClr val="000000"/>
                          </a:solidFill>
                          <a:effectLst/>
                          <a:latin typeface="Arial" panose="020B0604020202020204" pitchFamily="34" charset="0"/>
                        </a:rPr>
                        <a:t>SK Židovice</a:t>
                      </a:r>
                    </a:p>
                  </a:txBody>
                  <a:tcPr marL="7762" marR="7762" marT="77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dirty="0">
                          <a:solidFill>
                            <a:srgbClr val="000000"/>
                          </a:solidFill>
                          <a:effectLst/>
                          <a:latin typeface="Arial" panose="020B0604020202020204" pitchFamily="34" charset="0"/>
                        </a:rPr>
                        <a:t>1:2</a:t>
                      </a:r>
                    </a:p>
                  </a:txBody>
                  <a:tcPr marL="7762" marR="7762" marT="776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2216904467"/>
                  </a:ext>
                </a:extLst>
              </a:tr>
              <a:tr h="317002">
                <a:tc>
                  <a:txBody>
                    <a:bodyPr/>
                    <a:lstStyle/>
                    <a:p>
                      <a:pPr algn="ctr" fontAlgn="ctr"/>
                      <a:r>
                        <a:rPr lang="cs-CZ" sz="1100" b="1" i="0" u="none" strike="noStrike">
                          <a:solidFill>
                            <a:srgbClr val="000000"/>
                          </a:solidFill>
                          <a:effectLst/>
                          <a:latin typeface="Arial" panose="020B0604020202020204" pitchFamily="34" charset="0"/>
                        </a:rPr>
                        <a:t>SK SAHARA Vědomice</a:t>
                      </a:r>
                    </a:p>
                  </a:txBody>
                  <a:tcPr marL="7762" marR="7762" marT="776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dirty="0">
                          <a:solidFill>
                            <a:srgbClr val="000000"/>
                          </a:solidFill>
                          <a:effectLst/>
                          <a:latin typeface="Arial" panose="020B0604020202020204" pitchFamily="34" charset="0"/>
                        </a:rPr>
                        <a:t>TJ Sokol </a:t>
                      </a:r>
                      <a:r>
                        <a:rPr lang="cs-CZ" sz="1100" b="1" i="0" u="none" strike="noStrike" dirty="0" err="1">
                          <a:solidFill>
                            <a:srgbClr val="000000"/>
                          </a:solidFill>
                          <a:effectLst/>
                          <a:latin typeface="Arial" panose="020B0604020202020204" pitchFamily="34" charset="0"/>
                        </a:rPr>
                        <a:t>Straškov</a:t>
                      </a:r>
                      <a:endParaRPr lang="cs-CZ" sz="1100" b="1" i="0" u="none" strike="noStrike" dirty="0">
                        <a:solidFill>
                          <a:srgbClr val="000000"/>
                        </a:solidFill>
                        <a:effectLst/>
                        <a:latin typeface="Arial" panose="020B0604020202020204" pitchFamily="34" charset="0"/>
                      </a:endParaRPr>
                    </a:p>
                  </a:txBody>
                  <a:tcPr marL="7762" marR="7762" marT="77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dirty="0">
                          <a:solidFill>
                            <a:srgbClr val="000000"/>
                          </a:solidFill>
                          <a:effectLst/>
                          <a:latin typeface="Arial" panose="020B0604020202020204" pitchFamily="34" charset="0"/>
                        </a:rPr>
                        <a:t>4:2</a:t>
                      </a:r>
                    </a:p>
                  </a:txBody>
                  <a:tcPr marL="7762" marR="7762" marT="776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915694690"/>
                  </a:ext>
                </a:extLst>
              </a:tr>
              <a:tr h="199305">
                <a:tc gridSpan="3">
                  <a:txBody>
                    <a:bodyPr/>
                    <a:lstStyle/>
                    <a:p>
                      <a:pPr algn="ctr" fontAlgn="ctr"/>
                      <a:r>
                        <a:rPr lang="cs-CZ" sz="1000" b="1" i="0" u="none" strike="noStrike" dirty="0">
                          <a:solidFill>
                            <a:srgbClr val="000000"/>
                          </a:solidFill>
                          <a:effectLst/>
                          <a:latin typeface="Arial Black" panose="020B0A04020102020204" pitchFamily="34" charset="0"/>
                        </a:rPr>
                        <a:t>2. kolo III. Třída skupina B  dospělých 31.8.-1.9.2019</a:t>
                      </a:r>
                    </a:p>
                  </a:txBody>
                  <a:tcPr marL="7762" marR="7762" marT="776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398121545"/>
                  </a:ext>
                </a:extLst>
              </a:tr>
              <a:tr h="199305">
                <a:tc>
                  <a:txBody>
                    <a:bodyPr/>
                    <a:lstStyle/>
                    <a:p>
                      <a:pPr algn="ctr" fontAlgn="ctr"/>
                      <a:r>
                        <a:rPr lang="cs-CZ" sz="1100" b="1" i="0" u="none" strike="noStrike" dirty="0">
                          <a:solidFill>
                            <a:srgbClr val="000000"/>
                          </a:solidFill>
                          <a:effectLst/>
                          <a:latin typeface="Arial" panose="020B0604020202020204" pitchFamily="34" charset="0"/>
                        </a:rPr>
                        <a:t>SK Židovice</a:t>
                      </a:r>
                    </a:p>
                  </a:txBody>
                  <a:tcPr marL="7762" marR="7762" marT="776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TJ Sokol Bříza</a:t>
                      </a:r>
                    </a:p>
                  </a:txBody>
                  <a:tcPr marL="7762" marR="7762" marT="77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dirty="0">
                          <a:solidFill>
                            <a:srgbClr val="000000"/>
                          </a:solidFill>
                          <a:effectLst/>
                          <a:latin typeface="Arial" panose="020B0604020202020204" pitchFamily="34" charset="0"/>
                        </a:rPr>
                        <a:t>10:1 </a:t>
                      </a:r>
                    </a:p>
                  </a:txBody>
                  <a:tcPr marL="7762" marR="7762" marT="776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990104546"/>
                  </a:ext>
                </a:extLst>
              </a:tr>
              <a:tr h="199305">
                <a:tc>
                  <a:txBody>
                    <a:bodyPr/>
                    <a:lstStyle/>
                    <a:p>
                      <a:pPr algn="ctr" fontAlgn="ctr"/>
                      <a:r>
                        <a:rPr lang="cs-CZ" sz="1100" b="1" i="0" u="none" strike="noStrike" dirty="0">
                          <a:solidFill>
                            <a:srgbClr val="000000"/>
                          </a:solidFill>
                          <a:effectLst/>
                          <a:latin typeface="Arial" panose="020B0604020202020204" pitchFamily="34" charset="0"/>
                        </a:rPr>
                        <a:t>TJ Sokol Račice</a:t>
                      </a:r>
                    </a:p>
                  </a:txBody>
                  <a:tcPr marL="7762" marR="7762" marT="776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SK SAHARA Vědomice</a:t>
                      </a:r>
                    </a:p>
                  </a:txBody>
                  <a:tcPr marL="7762" marR="7762" marT="77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dirty="0">
                          <a:solidFill>
                            <a:srgbClr val="000000"/>
                          </a:solidFill>
                          <a:effectLst/>
                          <a:latin typeface="Arial" panose="020B0604020202020204" pitchFamily="34" charset="0"/>
                        </a:rPr>
                        <a:t>2:3 PK </a:t>
                      </a:r>
                    </a:p>
                  </a:txBody>
                  <a:tcPr marL="7762" marR="7762" marT="776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774594428"/>
                  </a:ext>
                </a:extLst>
              </a:tr>
              <a:tr h="199305">
                <a:tc>
                  <a:txBody>
                    <a:bodyPr/>
                    <a:lstStyle/>
                    <a:p>
                      <a:pPr algn="ctr" fontAlgn="ctr"/>
                      <a:r>
                        <a:rPr lang="cs-CZ" sz="1100" b="1" i="0" u="none" strike="noStrike">
                          <a:solidFill>
                            <a:srgbClr val="000000"/>
                          </a:solidFill>
                          <a:effectLst/>
                          <a:latin typeface="Arial" panose="020B0604020202020204" pitchFamily="34" charset="0"/>
                        </a:rPr>
                        <a:t>FK BECHLÍN</a:t>
                      </a:r>
                    </a:p>
                  </a:txBody>
                  <a:tcPr marL="7762" marR="7762" marT="776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dirty="0">
                          <a:solidFill>
                            <a:srgbClr val="000000"/>
                          </a:solidFill>
                          <a:effectLst/>
                          <a:latin typeface="Arial" panose="020B0604020202020204" pitchFamily="34" charset="0"/>
                        </a:rPr>
                        <a:t>T.J. Sokol Býčkovice</a:t>
                      </a:r>
                    </a:p>
                  </a:txBody>
                  <a:tcPr marL="7762" marR="7762" marT="77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dirty="0">
                          <a:solidFill>
                            <a:srgbClr val="000000"/>
                          </a:solidFill>
                          <a:effectLst/>
                          <a:latin typeface="Arial" panose="020B0604020202020204" pitchFamily="34" charset="0"/>
                        </a:rPr>
                        <a:t> 5:1</a:t>
                      </a:r>
                    </a:p>
                  </a:txBody>
                  <a:tcPr marL="7762" marR="7762" marT="776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983731582"/>
                  </a:ext>
                </a:extLst>
              </a:tr>
              <a:tr h="199305">
                <a:tc>
                  <a:txBody>
                    <a:bodyPr/>
                    <a:lstStyle/>
                    <a:p>
                      <a:pPr algn="ctr" fontAlgn="ctr"/>
                      <a:r>
                        <a:rPr lang="cs-CZ" sz="1100" b="1" i="0" u="none" strike="noStrike">
                          <a:solidFill>
                            <a:srgbClr val="000000"/>
                          </a:solidFill>
                          <a:effectLst/>
                          <a:latin typeface="Arial" panose="020B0604020202020204" pitchFamily="34" charset="0"/>
                        </a:rPr>
                        <a:t>TJ Sokol Hoštka</a:t>
                      </a:r>
                    </a:p>
                  </a:txBody>
                  <a:tcPr marL="7762" marR="7762" marT="776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dirty="0">
                          <a:solidFill>
                            <a:srgbClr val="000000"/>
                          </a:solidFill>
                          <a:effectLst/>
                          <a:latin typeface="Arial" panose="020B0604020202020204" pitchFamily="34" charset="0"/>
                        </a:rPr>
                        <a:t>TJ Sokol Mšené Lázně</a:t>
                      </a:r>
                    </a:p>
                  </a:txBody>
                  <a:tcPr marL="7762" marR="7762" marT="77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dirty="0">
                          <a:solidFill>
                            <a:srgbClr val="000000"/>
                          </a:solidFill>
                          <a:effectLst/>
                          <a:latin typeface="Arial" panose="020B0604020202020204" pitchFamily="34" charset="0"/>
                        </a:rPr>
                        <a:t> 2:1</a:t>
                      </a:r>
                    </a:p>
                  </a:txBody>
                  <a:tcPr marL="7762" marR="7762" marT="776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4081520801"/>
                  </a:ext>
                </a:extLst>
              </a:tr>
              <a:tr h="317002">
                <a:tc>
                  <a:txBody>
                    <a:bodyPr/>
                    <a:lstStyle/>
                    <a:p>
                      <a:pPr algn="ctr" fontAlgn="ctr"/>
                      <a:r>
                        <a:rPr lang="cs-CZ" sz="1100" b="1" i="0" u="none" strike="noStrike">
                          <a:solidFill>
                            <a:srgbClr val="000000"/>
                          </a:solidFill>
                          <a:effectLst/>
                          <a:latin typeface="Arial" panose="020B0604020202020204" pitchFamily="34" charset="0"/>
                        </a:rPr>
                        <a:t>TJ Podřipan Rovné "B"</a:t>
                      </a:r>
                    </a:p>
                  </a:txBody>
                  <a:tcPr marL="7762" marR="7762" marT="776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dirty="0">
                          <a:solidFill>
                            <a:srgbClr val="000000"/>
                          </a:solidFill>
                          <a:effectLst/>
                          <a:latin typeface="Arial" panose="020B0604020202020204" pitchFamily="34" charset="0"/>
                        </a:rPr>
                        <a:t>SK Viktorie Kleneč</a:t>
                      </a:r>
                    </a:p>
                  </a:txBody>
                  <a:tcPr marL="7762" marR="7762" marT="77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dirty="0">
                          <a:solidFill>
                            <a:srgbClr val="000000"/>
                          </a:solidFill>
                          <a:effectLst/>
                          <a:latin typeface="Arial" panose="020B0604020202020204" pitchFamily="34" charset="0"/>
                        </a:rPr>
                        <a:t> 1:2 PK</a:t>
                      </a:r>
                    </a:p>
                  </a:txBody>
                  <a:tcPr marL="7762" marR="7762" marT="776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697135369"/>
                  </a:ext>
                </a:extLst>
              </a:tr>
              <a:tr h="199305">
                <a:tc>
                  <a:txBody>
                    <a:bodyPr/>
                    <a:lstStyle/>
                    <a:p>
                      <a:pPr algn="ctr" fontAlgn="ctr"/>
                      <a:r>
                        <a:rPr lang="cs-CZ" sz="1100" b="1" i="0" u="none" strike="noStrike">
                          <a:solidFill>
                            <a:srgbClr val="000000"/>
                          </a:solidFill>
                          <a:effectLst/>
                          <a:latin typeface="Arial" panose="020B0604020202020204" pitchFamily="34" charset="0"/>
                        </a:rPr>
                        <a:t>SK Štětí "B" </a:t>
                      </a:r>
                    </a:p>
                  </a:txBody>
                  <a:tcPr marL="7762" marR="7762" marT="776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dirty="0">
                          <a:solidFill>
                            <a:srgbClr val="000000"/>
                          </a:solidFill>
                          <a:effectLst/>
                          <a:latin typeface="Arial" panose="020B0604020202020204" pitchFamily="34" charset="0"/>
                        </a:rPr>
                        <a:t>FK Lounky Chodouny</a:t>
                      </a:r>
                    </a:p>
                  </a:txBody>
                  <a:tcPr marL="7762" marR="7762" marT="77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dirty="0">
                          <a:solidFill>
                            <a:srgbClr val="000000"/>
                          </a:solidFill>
                          <a:effectLst/>
                          <a:latin typeface="Arial" panose="020B0604020202020204" pitchFamily="34" charset="0"/>
                        </a:rPr>
                        <a:t> 2:5</a:t>
                      </a:r>
                    </a:p>
                  </a:txBody>
                  <a:tcPr marL="7762" marR="7762" marT="776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4207926095"/>
                  </a:ext>
                </a:extLst>
              </a:tr>
              <a:tr h="199305">
                <a:tc>
                  <a:txBody>
                    <a:bodyPr/>
                    <a:lstStyle/>
                    <a:p>
                      <a:pPr algn="ctr" fontAlgn="ctr"/>
                      <a:r>
                        <a:rPr lang="cs-CZ" sz="1100" b="1" i="0" u="none" strike="noStrike">
                          <a:solidFill>
                            <a:srgbClr val="000000"/>
                          </a:solidFill>
                          <a:effectLst/>
                          <a:latin typeface="Arial" panose="020B0604020202020204" pitchFamily="34" charset="0"/>
                        </a:rPr>
                        <a:t>TJ Sokol Straškov</a:t>
                      </a:r>
                    </a:p>
                  </a:txBody>
                  <a:tcPr marL="7762" marR="7762" marT="776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FK Polepy </a:t>
                      </a:r>
                    </a:p>
                  </a:txBody>
                  <a:tcPr marL="7762" marR="7762" marT="77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dirty="0">
                          <a:solidFill>
                            <a:srgbClr val="000000"/>
                          </a:solidFill>
                          <a:effectLst/>
                          <a:latin typeface="Arial" panose="020B0604020202020204" pitchFamily="34" charset="0"/>
                        </a:rPr>
                        <a:t> 3:6</a:t>
                      </a:r>
                    </a:p>
                  </a:txBody>
                  <a:tcPr marL="7762" marR="7762" marT="776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971267288"/>
                  </a:ext>
                </a:extLst>
              </a:tr>
            </a:tbl>
          </a:graphicData>
        </a:graphic>
      </p:graphicFrame>
      <p:graphicFrame>
        <p:nvGraphicFramePr>
          <p:cNvPr id="14" name="Tabulka 13">
            <a:extLst>
              <a:ext uri="{FF2B5EF4-FFF2-40B4-BE49-F238E27FC236}">
                <a16:creationId xmlns:a16="http://schemas.microsoft.com/office/drawing/2014/main" id="{42E0AB80-A97C-4BF2-B517-6ED59D42EB45}"/>
              </a:ext>
            </a:extLst>
          </p:cNvPr>
          <p:cNvGraphicFramePr>
            <a:graphicFrameLocks noGrp="1"/>
          </p:cNvGraphicFramePr>
          <p:nvPr>
            <p:extLst>
              <p:ext uri="{D42A27DB-BD31-4B8C-83A1-F6EECF244321}">
                <p14:modId xmlns:p14="http://schemas.microsoft.com/office/powerpoint/2010/main" val="3628481632"/>
              </p:ext>
            </p:extLst>
          </p:nvPr>
        </p:nvGraphicFramePr>
        <p:xfrm>
          <a:off x="5350315" y="3843228"/>
          <a:ext cx="4749973" cy="3015615"/>
        </p:xfrm>
        <a:graphic>
          <a:graphicData uri="http://schemas.openxmlformats.org/drawingml/2006/table">
            <a:tbl>
              <a:tblPr/>
              <a:tblGrid>
                <a:gridCol w="217266">
                  <a:extLst>
                    <a:ext uri="{9D8B030D-6E8A-4147-A177-3AD203B41FA5}">
                      <a16:colId xmlns:a16="http://schemas.microsoft.com/office/drawing/2014/main" val="47484834"/>
                    </a:ext>
                  </a:extLst>
                </a:gridCol>
                <a:gridCol w="412805">
                  <a:extLst>
                    <a:ext uri="{9D8B030D-6E8A-4147-A177-3AD203B41FA5}">
                      <a16:colId xmlns:a16="http://schemas.microsoft.com/office/drawing/2014/main" val="1326075644"/>
                    </a:ext>
                  </a:extLst>
                </a:gridCol>
                <a:gridCol w="1651219">
                  <a:extLst>
                    <a:ext uri="{9D8B030D-6E8A-4147-A177-3AD203B41FA5}">
                      <a16:colId xmlns:a16="http://schemas.microsoft.com/office/drawing/2014/main" val="3388331918"/>
                    </a:ext>
                  </a:extLst>
                </a:gridCol>
                <a:gridCol w="347626">
                  <a:extLst>
                    <a:ext uri="{9D8B030D-6E8A-4147-A177-3AD203B41FA5}">
                      <a16:colId xmlns:a16="http://schemas.microsoft.com/office/drawing/2014/main" val="1676407102"/>
                    </a:ext>
                  </a:extLst>
                </a:gridCol>
                <a:gridCol w="336762">
                  <a:extLst>
                    <a:ext uri="{9D8B030D-6E8A-4147-A177-3AD203B41FA5}">
                      <a16:colId xmlns:a16="http://schemas.microsoft.com/office/drawing/2014/main" val="3810406006"/>
                    </a:ext>
                  </a:extLst>
                </a:gridCol>
                <a:gridCol w="217266">
                  <a:extLst>
                    <a:ext uri="{9D8B030D-6E8A-4147-A177-3AD203B41FA5}">
                      <a16:colId xmlns:a16="http://schemas.microsoft.com/office/drawing/2014/main" val="2600642567"/>
                    </a:ext>
                  </a:extLst>
                </a:gridCol>
                <a:gridCol w="217266">
                  <a:extLst>
                    <a:ext uri="{9D8B030D-6E8A-4147-A177-3AD203B41FA5}">
                      <a16:colId xmlns:a16="http://schemas.microsoft.com/office/drawing/2014/main" val="3457345534"/>
                    </a:ext>
                  </a:extLst>
                </a:gridCol>
                <a:gridCol w="217266">
                  <a:extLst>
                    <a:ext uri="{9D8B030D-6E8A-4147-A177-3AD203B41FA5}">
                      <a16:colId xmlns:a16="http://schemas.microsoft.com/office/drawing/2014/main" val="633180471"/>
                    </a:ext>
                  </a:extLst>
                </a:gridCol>
                <a:gridCol w="543164">
                  <a:extLst>
                    <a:ext uri="{9D8B030D-6E8A-4147-A177-3AD203B41FA5}">
                      <a16:colId xmlns:a16="http://schemas.microsoft.com/office/drawing/2014/main" val="2057067827"/>
                    </a:ext>
                  </a:extLst>
                </a:gridCol>
                <a:gridCol w="350341">
                  <a:extLst>
                    <a:ext uri="{9D8B030D-6E8A-4147-A177-3AD203B41FA5}">
                      <a16:colId xmlns:a16="http://schemas.microsoft.com/office/drawing/2014/main" val="2294646346"/>
                    </a:ext>
                  </a:extLst>
                </a:gridCol>
                <a:gridCol w="238992">
                  <a:extLst>
                    <a:ext uri="{9D8B030D-6E8A-4147-A177-3AD203B41FA5}">
                      <a16:colId xmlns:a16="http://schemas.microsoft.com/office/drawing/2014/main" val="812891637"/>
                    </a:ext>
                  </a:extLst>
                </a:gridCol>
              </a:tblGrid>
              <a:tr h="152400">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964811601"/>
                  </a:ext>
                </a:extLst>
              </a:tr>
              <a:tr h="152400">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gridSpan="9">
                  <a:txBody>
                    <a:bodyPr/>
                    <a:lstStyle/>
                    <a:p>
                      <a:pPr algn="ctr" fontAlgn="ctr"/>
                      <a:r>
                        <a:rPr lang="pl-PL" sz="1200" b="1" i="0" u="none" strike="noStrike">
                          <a:solidFill>
                            <a:srgbClr val="0000CC"/>
                          </a:solidFill>
                          <a:effectLst/>
                          <a:latin typeface="Calibri" panose="020F0502020204030204" pitchFamily="34" charset="0"/>
                        </a:rPr>
                        <a:t>III. Třída dospělých  2019/2020  po 3. kolech</a:t>
                      </a:r>
                    </a:p>
                  </a:txBody>
                  <a:tcPr marL="9525" marR="9525" marT="9525" marB="0" anchor="ctr">
                    <a:lnL>
                      <a:noFill/>
                    </a:lnL>
                    <a:lnR>
                      <a:noFill/>
                    </a:lnR>
                    <a:lnT>
                      <a:noFill/>
                    </a:lnT>
                    <a:lnB>
                      <a:noFill/>
                    </a:lnB>
                    <a:solidFill>
                      <a:srgbClr val="D9D9D9"/>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3977523763"/>
                  </a:ext>
                </a:extLst>
              </a:tr>
              <a:tr h="152400">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l" fontAlgn="ctr"/>
                      <a:r>
                        <a:rPr lang="cs-CZ" sz="1000" b="1" i="0" u="none" strike="noStrike">
                          <a:solidFill>
                            <a:srgbClr val="000000"/>
                          </a:solidFill>
                          <a:effectLst/>
                          <a:latin typeface="Arial" panose="020B0604020202020204" pitchFamily="34" charset="0"/>
                        </a:rPr>
                        <a:t>FK POLEPY z.s.</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21:7</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12</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3702871956"/>
                  </a:ext>
                </a:extLst>
              </a:tr>
              <a:tr h="152400">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99FF99"/>
                    </a:solidFill>
                  </a:tcPr>
                </a:tc>
                <a:tc>
                  <a:txBody>
                    <a:bodyPr/>
                    <a:lstStyle/>
                    <a:p>
                      <a:pPr algn="l" fontAlgn="ctr"/>
                      <a:r>
                        <a:rPr lang="cs-CZ" sz="900" b="1" i="0" u="none" strike="noStrike">
                          <a:solidFill>
                            <a:srgbClr val="000000"/>
                          </a:solidFill>
                          <a:effectLst/>
                          <a:latin typeface="Arial" panose="020B0604020202020204" pitchFamily="34" charset="0"/>
                        </a:rPr>
                        <a:t>SK SAHARA Vědomice z.s.</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16:7</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11</a:t>
                      </a:r>
                    </a:p>
                  </a:txBody>
                  <a:tcPr marL="9525" marR="9525" marT="9525"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631112251"/>
                  </a:ext>
                </a:extLst>
              </a:tr>
              <a:tr h="152400">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CCFFFF"/>
                    </a:solidFill>
                  </a:tcPr>
                </a:tc>
                <a:tc>
                  <a:txBody>
                    <a:bodyPr/>
                    <a:lstStyle/>
                    <a:p>
                      <a:pPr algn="l" fontAlgn="ctr"/>
                      <a:r>
                        <a:rPr lang="cs-CZ" sz="900" b="1" i="0" u="none" strike="noStrike">
                          <a:solidFill>
                            <a:srgbClr val="000000"/>
                          </a:solidFill>
                          <a:effectLst/>
                          <a:latin typeface="Arial" panose="020B0604020202020204" pitchFamily="34" charset="0"/>
                        </a:rPr>
                        <a:t>TJ Sokol Račice</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8:4</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9</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2915538649"/>
                  </a:ext>
                </a:extLst>
              </a:tr>
              <a:tr h="152400">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99FF99"/>
                    </a:solidFill>
                  </a:tcPr>
                </a:tc>
                <a:tc>
                  <a:txBody>
                    <a:bodyPr/>
                    <a:lstStyle/>
                    <a:p>
                      <a:pPr algn="l" fontAlgn="ctr"/>
                      <a:r>
                        <a:rPr lang="cs-CZ" sz="900" b="1" i="0" u="none" strike="noStrike">
                          <a:solidFill>
                            <a:srgbClr val="000000"/>
                          </a:solidFill>
                          <a:effectLst/>
                          <a:latin typeface="Arial" panose="020B0604020202020204" pitchFamily="34" charset="0"/>
                        </a:rPr>
                        <a:t>TJ Sokol Hoštka, z.s</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10:8</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8</a:t>
                      </a:r>
                    </a:p>
                  </a:txBody>
                  <a:tcPr marL="9525" marR="9525" marT="9525"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349194335"/>
                  </a:ext>
                </a:extLst>
              </a:tr>
              <a:tr h="152400">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5.</a:t>
                      </a:r>
                    </a:p>
                  </a:txBody>
                  <a:tcPr marL="9525" marR="9525" marT="9525" marB="0" anchor="ctr">
                    <a:lnL>
                      <a:noFill/>
                    </a:lnL>
                    <a:lnR>
                      <a:noFill/>
                    </a:lnR>
                    <a:lnT>
                      <a:noFill/>
                    </a:lnT>
                    <a:lnB>
                      <a:noFill/>
                    </a:lnB>
                    <a:solidFill>
                      <a:srgbClr val="CCFFFF"/>
                    </a:solidFill>
                  </a:tcPr>
                </a:tc>
                <a:tc>
                  <a:txBody>
                    <a:bodyPr/>
                    <a:lstStyle/>
                    <a:p>
                      <a:pPr algn="l" fontAlgn="ctr"/>
                      <a:r>
                        <a:rPr lang="cs-CZ" sz="1000" b="1" i="0" u="none" strike="noStrike" dirty="0">
                          <a:solidFill>
                            <a:srgbClr val="000000"/>
                          </a:solidFill>
                          <a:effectLst/>
                          <a:latin typeface="Arial" panose="020B0604020202020204" pitchFamily="34" charset="0"/>
                        </a:rPr>
                        <a:t>Sportovní klub Židovice, </a:t>
                      </a:r>
                      <a:r>
                        <a:rPr lang="cs-CZ" sz="1000" b="1" i="0" u="none" strike="noStrike" dirty="0" err="1">
                          <a:solidFill>
                            <a:srgbClr val="000000"/>
                          </a:solidFill>
                          <a:effectLst/>
                          <a:latin typeface="Arial" panose="020B0604020202020204" pitchFamily="34" charset="0"/>
                        </a:rPr>
                        <a:t>z.s</a:t>
                      </a:r>
                      <a:r>
                        <a:rPr lang="cs-CZ" sz="1000" b="1" i="0" u="none" strike="noStrike" dirty="0">
                          <a:solidFill>
                            <a:srgbClr val="000000"/>
                          </a:solidFill>
                          <a:effectLst/>
                          <a:latin typeface="Arial" panose="020B0604020202020204" pitchFamily="34" charset="0"/>
                        </a:rPr>
                        <a:t>.</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15:10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6</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832517627"/>
                  </a:ext>
                </a:extLst>
              </a:tr>
              <a:tr h="152400">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6.</a:t>
                      </a:r>
                    </a:p>
                  </a:txBody>
                  <a:tcPr marL="9525" marR="9525" marT="9525" marB="0" anchor="ctr">
                    <a:lnL>
                      <a:noFill/>
                    </a:lnL>
                    <a:lnR>
                      <a:noFill/>
                    </a:lnR>
                    <a:lnT>
                      <a:noFill/>
                    </a:lnT>
                    <a:lnB>
                      <a:noFill/>
                    </a:lnB>
                    <a:solidFill>
                      <a:srgbClr val="99FF99"/>
                    </a:solidFill>
                  </a:tcPr>
                </a:tc>
                <a:tc>
                  <a:txBody>
                    <a:bodyPr/>
                    <a:lstStyle/>
                    <a:p>
                      <a:pPr algn="l" fontAlgn="ctr"/>
                      <a:r>
                        <a:rPr lang="cs-CZ" sz="1000" b="1" i="0" u="none" strike="noStrike">
                          <a:solidFill>
                            <a:srgbClr val="000000"/>
                          </a:solidFill>
                          <a:effectLst/>
                          <a:latin typeface="Arial" panose="020B0604020202020204" pitchFamily="34" charset="0"/>
                        </a:rPr>
                        <a:t>TJ Sokol Mšené Lázně</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10:6</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6</a:t>
                      </a:r>
                    </a:p>
                  </a:txBody>
                  <a:tcPr marL="9525" marR="9525" marT="9525"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2146041568"/>
                  </a:ext>
                </a:extLst>
              </a:tr>
              <a:tr h="152400">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7.</a:t>
                      </a:r>
                    </a:p>
                  </a:txBody>
                  <a:tcPr marL="9525" marR="9525" marT="9525" marB="0" anchor="ctr">
                    <a:lnL>
                      <a:noFill/>
                    </a:lnL>
                    <a:lnR>
                      <a:noFill/>
                    </a:lnR>
                    <a:lnT>
                      <a:noFill/>
                    </a:lnT>
                    <a:lnB>
                      <a:noFill/>
                    </a:lnB>
                    <a:solidFill>
                      <a:srgbClr val="99FF99"/>
                    </a:solidFill>
                  </a:tcPr>
                </a:tc>
                <a:tc>
                  <a:txBody>
                    <a:bodyPr/>
                    <a:lstStyle/>
                    <a:p>
                      <a:pPr algn="l" fontAlgn="ctr"/>
                      <a:r>
                        <a:rPr lang="cs-CZ" sz="1000" b="1" i="0" u="none" strike="noStrike">
                          <a:solidFill>
                            <a:srgbClr val="000000"/>
                          </a:solidFill>
                          <a:effectLst/>
                          <a:latin typeface="Arial" panose="020B0604020202020204" pitchFamily="34" charset="0"/>
                        </a:rPr>
                        <a:t>FK BECHLÍN z.s.</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12:9</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6</a:t>
                      </a:r>
                    </a:p>
                  </a:txBody>
                  <a:tcPr marL="9525" marR="9525" marT="9525"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3169016019"/>
                  </a:ext>
                </a:extLst>
              </a:tr>
              <a:tr h="152400">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8.</a:t>
                      </a:r>
                    </a:p>
                  </a:txBody>
                  <a:tcPr marL="9525" marR="9525" marT="9525" marB="0" anchor="ctr">
                    <a:lnL>
                      <a:noFill/>
                    </a:lnL>
                    <a:lnR>
                      <a:noFill/>
                    </a:lnR>
                    <a:lnT>
                      <a:noFill/>
                    </a:lnT>
                    <a:lnB>
                      <a:noFill/>
                    </a:lnB>
                    <a:solidFill>
                      <a:srgbClr val="CCFFFF"/>
                    </a:solidFill>
                  </a:tcPr>
                </a:tc>
                <a:tc>
                  <a:txBody>
                    <a:bodyPr/>
                    <a:lstStyle/>
                    <a:p>
                      <a:pPr algn="l" fontAlgn="ctr"/>
                      <a:r>
                        <a:rPr lang="cs-CZ" sz="1000" b="1" i="0" u="none" strike="noStrike">
                          <a:solidFill>
                            <a:srgbClr val="000000"/>
                          </a:solidFill>
                          <a:effectLst/>
                          <a:latin typeface="Arial" panose="020B0604020202020204" pitchFamily="34" charset="0"/>
                        </a:rPr>
                        <a:t>FK Lounky Chodouny, z.s.</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9:6</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5</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2840513429"/>
                  </a:ext>
                </a:extLst>
              </a:tr>
              <a:tr h="152400">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9.</a:t>
                      </a:r>
                    </a:p>
                  </a:txBody>
                  <a:tcPr marL="9525" marR="9525" marT="9525" marB="0" anchor="ctr">
                    <a:lnL>
                      <a:noFill/>
                    </a:lnL>
                    <a:lnR>
                      <a:noFill/>
                    </a:lnR>
                    <a:lnT>
                      <a:noFill/>
                    </a:lnT>
                    <a:lnB>
                      <a:noFill/>
                    </a:lnB>
                    <a:solidFill>
                      <a:srgbClr val="99FF99"/>
                    </a:solidFill>
                  </a:tcPr>
                </a:tc>
                <a:tc>
                  <a:txBody>
                    <a:bodyPr/>
                    <a:lstStyle/>
                    <a:p>
                      <a:pPr algn="l" fontAlgn="ctr"/>
                      <a:r>
                        <a:rPr lang="cs-CZ" sz="1000" b="1" i="0" u="none" strike="noStrike">
                          <a:solidFill>
                            <a:srgbClr val="000000"/>
                          </a:solidFill>
                          <a:effectLst/>
                          <a:latin typeface="Arial" panose="020B0604020202020204" pitchFamily="34" charset="0"/>
                        </a:rPr>
                        <a:t>T.J. Sokol Býčkovice z.s.</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7:10</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2325365494"/>
                  </a:ext>
                </a:extLst>
              </a:tr>
              <a:tr h="152400">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10.</a:t>
                      </a:r>
                    </a:p>
                  </a:txBody>
                  <a:tcPr marL="9525" marR="9525" marT="9525" marB="0" anchor="ctr">
                    <a:lnL>
                      <a:noFill/>
                    </a:lnL>
                    <a:lnR>
                      <a:noFill/>
                    </a:lnR>
                    <a:lnT>
                      <a:noFill/>
                    </a:lnT>
                    <a:lnB>
                      <a:noFill/>
                    </a:lnB>
                    <a:solidFill>
                      <a:srgbClr val="CCFFFF"/>
                    </a:solidFill>
                  </a:tcPr>
                </a:tc>
                <a:tc>
                  <a:txBody>
                    <a:bodyPr/>
                    <a:lstStyle/>
                    <a:p>
                      <a:pPr algn="l" fontAlgn="ctr"/>
                      <a:r>
                        <a:rPr lang="cs-CZ" sz="1000" b="1" i="0" u="none" strike="noStrike">
                          <a:solidFill>
                            <a:srgbClr val="000000"/>
                          </a:solidFill>
                          <a:effectLst/>
                          <a:latin typeface="Arial" panose="020B0604020202020204" pitchFamily="34" charset="0"/>
                        </a:rPr>
                        <a:t>SK Viktorie Kleneč, z.s.</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6:10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2448091198"/>
                  </a:ext>
                </a:extLst>
              </a:tr>
              <a:tr h="152400">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effectLst/>
                          <a:latin typeface="Arial" panose="020B0604020202020204" pitchFamily="34" charset="0"/>
                        </a:rPr>
                        <a:t>11.</a:t>
                      </a:r>
                    </a:p>
                  </a:txBody>
                  <a:tcPr marL="9525" marR="9525" marT="9525" marB="0" anchor="ctr">
                    <a:lnL>
                      <a:noFill/>
                    </a:lnL>
                    <a:lnR>
                      <a:noFill/>
                    </a:lnR>
                    <a:lnT>
                      <a:noFill/>
                    </a:lnT>
                    <a:lnB>
                      <a:noFill/>
                    </a:lnB>
                    <a:solidFill>
                      <a:srgbClr val="99FF99"/>
                    </a:solidFill>
                  </a:tcPr>
                </a:tc>
                <a:tc>
                  <a:txBody>
                    <a:bodyPr/>
                    <a:lstStyle/>
                    <a:p>
                      <a:pPr algn="l" fontAlgn="ctr"/>
                      <a:r>
                        <a:rPr lang="cs-CZ" sz="900" b="1" i="0" u="none" strike="noStrike">
                          <a:solidFill>
                            <a:srgbClr val="000000"/>
                          </a:solidFill>
                          <a:effectLst/>
                          <a:latin typeface="Arial" panose="020B0604020202020204" pitchFamily="34" charset="0"/>
                        </a:rPr>
                        <a:t>TJ Podřipan Rovné, z.s. „B“</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4:10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2215393589"/>
                  </a:ext>
                </a:extLst>
              </a:tr>
              <a:tr h="152400">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effectLst/>
                          <a:latin typeface="Arial" panose="020B0604020202020204" pitchFamily="34" charset="0"/>
                        </a:rPr>
                        <a:t>12.</a:t>
                      </a:r>
                    </a:p>
                  </a:txBody>
                  <a:tcPr marL="9525" marR="9525" marT="9525" marB="0" anchor="ctr">
                    <a:lnL>
                      <a:noFill/>
                    </a:lnL>
                    <a:lnR>
                      <a:noFill/>
                    </a:lnR>
                    <a:lnT>
                      <a:noFill/>
                    </a:lnT>
                    <a:lnB>
                      <a:noFill/>
                    </a:lnB>
                    <a:solidFill>
                      <a:srgbClr val="CCFFFF"/>
                    </a:solidFill>
                  </a:tcPr>
                </a:tc>
                <a:tc>
                  <a:txBody>
                    <a:bodyPr/>
                    <a:lstStyle/>
                    <a:p>
                      <a:pPr algn="l" fontAlgn="ctr"/>
                      <a:r>
                        <a:rPr lang="cs-CZ" sz="900" b="1" i="0" u="none" strike="noStrike">
                          <a:solidFill>
                            <a:srgbClr val="000000"/>
                          </a:solidFill>
                          <a:effectLst/>
                          <a:latin typeface="Arial" panose="020B0604020202020204" pitchFamily="34" charset="0"/>
                        </a:rPr>
                        <a:t>TJ Sokol Straškov Vodochody</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8:14</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4050193114"/>
                  </a:ext>
                </a:extLst>
              </a:tr>
              <a:tr h="152400">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000" b="1" i="0" u="none" strike="noStrike">
                          <a:solidFill>
                            <a:srgbClr val="FF0000"/>
                          </a:solidFill>
                          <a:effectLst/>
                          <a:latin typeface="Arial" panose="020B0604020202020204" pitchFamily="34" charset="0"/>
                        </a:rPr>
                        <a:t>13.</a:t>
                      </a:r>
                    </a:p>
                  </a:txBody>
                  <a:tcPr marL="9525" marR="9525" marT="9525" marB="0" anchor="ctr">
                    <a:lnL>
                      <a:noFill/>
                    </a:lnL>
                    <a:lnR>
                      <a:noFill/>
                    </a:lnR>
                    <a:lnT>
                      <a:noFill/>
                    </a:lnT>
                    <a:lnB>
                      <a:noFill/>
                    </a:lnB>
                    <a:solidFill>
                      <a:srgbClr val="CCFFFF"/>
                    </a:solidFill>
                  </a:tcPr>
                </a:tc>
                <a:tc>
                  <a:txBody>
                    <a:bodyPr/>
                    <a:lstStyle/>
                    <a:p>
                      <a:pPr algn="l" fontAlgn="ctr"/>
                      <a:r>
                        <a:rPr lang="cs-CZ" sz="1000" b="1" i="0" u="none" strike="noStrike">
                          <a:solidFill>
                            <a:srgbClr val="FF0000"/>
                          </a:solidFill>
                          <a:effectLst/>
                          <a:latin typeface="Arial" panose="020B0604020202020204" pitchFamily="34" charset="0"/>
                        </a:rPr>
                        <a:t>SK Štětí B z.s.</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FF0000"/>
                          </a:solidFill>
                          <a:effectLst/>
                          <a:latin typeface="Arial" panose="020B0604020202020204" pitchFamily="34" charset="0"/>
                        </a:rPr>
                        <a:t>4</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FF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FF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FF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FF0000"/>
                          </a:solidFill>
                          <a:effectLst/>
                          <a:latin typeface="Arial" panose="020B0604020202020204" pitchFamily="34" charset="0"/>
                        </a:rPr>
                        <a:t>3</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FF0000"/>
                          </a:solidFill>
                          <a:effectLst/>
                          <a:latin typeface="Arial" panose="020B0604020202020204" pitchFamily="34" charset="0"/>
                        </a:rPr>
                        <a:t>8:19</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FF0000"/>
                          </a:solidFill>
                          <a:effectLst/>
                          <a:latin typeface="Arial" panose="020B0604020202020204" pitchFamily="34" charset="0"/>
                        </a:rPr>
                        <a:t>3</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779539731"/>
                  </a:ext>
                </a:extLst>
              </a:tr>
              <a:tr h="152400">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effectLst/>
                          <a:latin typeface="Arial" panose="020B0604020202020204" pitchFamily="34" charset="0"/>
                        </a:rPr>
                        <a:t>14.</a:t>
                      </a:r>
                    </a:p>
                  </a:txBody>
                  <a:tcPr marL="9525" marR="9525" marT="9525" marB="0" anchor="ctr">
                    <a:lnL>
                      <a:noFill/>
                    </a:lnL>
                    <a:lnR>
                      <a:noFill/>
                    </a:lnR>
                    <a:lnT>
                      <a:noFill/>
                    </a:lnT>
                    <a:lnB>
                      <a:noFill/>
                    </a:lnB>
                    <a:solidFill>
                      <a:srgbClr val="99FF99"/>
                    </a:solidFill>
                  </a:tcPr>
                </a:tc>
                <a:tc>
                  <a:txBody>
                    <a:bodyPr/>
                    <a:lstStyle/>
                    <a:p>
                      <a:pPr algn="l" fontAlgn="ctr"/>
                      <a:r>
                        <a:rPr lang="cs-CZ" sz="900" b="1" i="0" u="none" strike="noStrike">
                          <a:solidFill>
                            <a:srgbClr val="000000"/>
                          </a:solidFill>
                          <a:effectLst/>
                          <a:latin typeface="Arial" panose="020B0604020202020204" pitchFamily="34" charset="0"/>
                        </a:rPr>
                        <a:t>TJ Sokol Bříza z.s.</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2:16</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3834480358"/>
                  </a:ext>
                </a:extLst>
              </a:tr>
              <a:tr h="152400">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3797401669"/>
                  </a:ext>
                </a:extLst>
              </a:tr>
            </a:tbl>
          </a:graphicData>
        </a:graphic>
      </p:graphicFrame>
    </p:spTree>
    <p:extLst>
      <p:ext uri="{BB962C8B-B14F-4D97-AF65-F5344CB8AC3E}">
        <p14:creationId xmlns:p14="http://schemas.microsoft.com/office/powerpoint/2010/main" val="38700918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ovéPole 9"/>
          <p:cNvSpPr txBox="1"/>
          <p:nvPr/>
        </p:nvSpPr>
        <p:spPr>
          <a:xfrm>
            <a:off x="1944192" y="7004456"/>
            <a:ext cx="432048"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32</a:t>
            </a:r>
          </a:p>
        </p:txBody>
      </p:sp>
      <p:sp>
        <p:nvSpPr>
          <p:cNvPr id="11" name="TextovéPole 10"/>
          <p:cNvSpPr txBox="1"/>
          <p:nvPr/>
        </p:nvSpPr>
        <p:spPr>
          <a:xfrm>
            <a:off x="7731618" y="7004456"/>
            <a:ext cx="360040"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9</a:t>
            </a:r>
          </a:p>
        </p:txBody>
      </p:sp>
      <p:sp>
        <p:nvSpPr>
          <p:cNvPr id="2" name="Obdélník 1"/>
          <p:cNvSpPr/>
          <p:nvPr/>
        </p:nvSpPr>
        <p:spPr>
          <a:xfrm>
            <a:off x="5443244" y="2758106"/>
            <a:ext cx="4653325" cy="3813608"/>
          </a:xfrm>
          <a:prstGeom prst="rect">
            <a:avLst/>
          </a:prstGeom>
        </p:spPr>
        <p:txBody>
          <a:bodyPr wrap="square">
            <a:spAutoFit/>
          </a:bodyPr>
          <a:lstStyle/>
          <a:p>
            <a:pPr algn="ctr">
              <a:lnSpc>
                <a:spcPct val="107000"/>
              </a:lnSpc>
              <a:spcAft>
                <a:spcPts val="0"/>
              </a:spcAft>
            </a:pPr>
            <a:r>
              <a:rPr lang="cs-CZ" sz="1800" dirty="0">
                <a:latin typeface="Arial Black" panose="020B0A04020102020204" pitchFamily="34" charset="0"/>
                <a:ea typeface="Calibri" panose="020F0502020204030204" pitchFamily="34" charset="0"/>
                <a:cs typeface="Arial" panose="020B0604020202020204" pitchFamily="34" charset="0"/>
              </a:rPr>
              <a:t>FK Meteor Praha VIII-SK Štětí</a:t>
            </a:r>
            <a:endParaRPr lang="cs-CZ" sz="11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cs-CZ" sz="1800" dirty="0">
                <a:latin typeface="Arial Black" panose="020B0A04020102020204" pitchFamily="34" charset="0"/>
                <a:ea typeface="Calibri" panose="020F0502020204030204" pitchFamily="34" charset="0"/>
                <a:cs typeface="Arial" panose="020B0604020202020204" pitchFamily="34" charset="0"/>
              </a:rPr>
              <a:t>3:0(2:0)      8.9.2019  5. kolo</a:t>
            </a:r>
            <a:endParaRPr lang="cs-CZ"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cs-CZ" sz="1000" b="0" dirty="0">
                <a:latin typeface="Arial" panose="020B0604020202020204" pitchFamily="34" charset="0"/>
                <a:ea typeface="Calibri" panose="020F0502020204030204" pitchFamily="34" charset="0"/>
                <a:cs typeface="Arial" panose="020B0604020202020204" pitchFamily="34" charset="0"/>
              </a:rPr>
              <a:t>V neděli dopoledne jsme zajížděli do hlavního města na hřiště místního šestibodového Meteoru s plánem na popáté nějaké body získat. K dispozici byl už minule nemocný Jakub Pícha a z dovolené se </a:t>
            </a:r>
            <a:r>
              <a:rPr lang="cs-CZ" sz="1000" b="0" dirty="0" err="1">
                <a:latin typeface="Arial" panose="020B0604020202020204" pitchFamily="34" charset="0"/>
                <a:ea typeface="Calibri" panose="020F0502020204030204" pitchFamily="34" charset="0"/>
                <a:cs typeface="Arial" panose="020B0604020202020204" pitchFamily="34" charset="0"/>
              </a:rPr>
              <a:t>vrátící</a:t>
            </a:r>
            <a:r>
              <a:rPr lang="cs-CZ" sz="1000" b="0" dirty="0">
                <a:latin typeface="Arial" panose="020B0604020202020204" pitchFamily="34" charset="0"/>
                <a:ea typeface="Calibri" panose="020F0502020204030204" pitchFamily="34" charset="0"/>
                <a:cs typeface="Arial" panose="020B0604020202020204" pitchFamily="34" charset="0"/>
              </a:rPr>
              <a:t> David Mencl. Naopak ale chyběl potrestány minule vyloučený Rudolf </a:t>
            </a:r>
            <a:r>
              <a:rPr lang="cs-CZ" sz="1000" b="0" dirty="0" err="1">
                <a:latin typeface="Arial" panose="020B0604020202020204" pitchFamily="34" charset="0"/>
                <a:ea typeface="Calibri" panose="020F0502020204030204" pitchFamily="34" charset="0"/>
                <a:cs typeface="Arial" panose="020B0604020202020204" pitchFamily="34" charset="0"/>
              </a:rPr>
              <a:t>Slanička</a:t>
            </a:r>
            <a:r>
              <a:rPr lang="cs-CZ" sz="1000" b="0" dirty="0">
                <a:latin typeface="Arial" panose="020B0604020202020204" pitchFamily="34" charset="0"/>
                <a:ea typeface="Calibri" panose="020F0502020204030204" pitchFamily="34" charset="0"/>
                <a:cs typeface="Arial" panose="020B0604020202020204" pitchFamily="34" charset="0"/>
              </a:rPr>
              <a:t> a přidal se k němu Jakub Slavíček, který měl zase pracovní povinnosti. Začali jsme dobře a už ve 2. minutě po faulu na Tomáše </a:t>
            </a:r>
            <a:r>
              <a:rPr lang="cs-CZ" sz="1000" b="0" dirty="0" err="1">
                <a:latin typeface="Arial" panose="020B0604020202020204" pitchFamily="34" charset="0"/>
                <a:ea typeface="Calibri" panose="020F0502020204030204" pitchFamily="34" charset="0"/>
                <a:cs typeface="Arial" panose="020B0604020202020204" pitchFamily="34" charset="0"/>
              </a:rPr>
              <a:t>Beláka</a:t>
            </a:r>
            <a:r>
              <a:rPr lang="cs-CZ" sz="1000" b="0" dirty="0">
                <a:latin typeface="Arial" panose="020B0604020202020204" pitchFamily="34" charset="0"/>
                <a:ea typeface="Calibri" panose="020F0502020204030204" pitchFamily="34" charset="0"/>
                <a:cs typeface="Arial" panose="020B0604020202020204" pitchFamily="34" charset="0"/>
              </a:rPr>
              <a:t> zahrával volný přímý kop Jakub Pícha a gólman měl co dělat, aby vytěsnil míč do bezpečí. Ve 4. minutě to byli domácí, když po centru Patrika Janků střelou přes hlavu těsně minul Vojtěch Kostka. V 6. minutě zahrávali roh a ještě že úplně volný hráč na zadní tyči nedokázal balón trefit. V 10. minutě si s míčem Lukáše </a:t>
            </a:r>
            <a:r>
              <a:rPr lang="cs-CZ" sz="1000" b="0" dirty="0" err="1">
                <a:latin typeface="Arial" panose="020B0604020202020204" pitchFamily="34" charset="0"/>
                <a:ea typeface="Calibri" panose="020F0502020204030204" pitchFamily="34" charset="0"/>
                <a:cs typeface="Arial" panose="020B0604020202020204" pitchFamily="34" charset="0"/>
              </a:rPr>
              <a:t>Budějského</a:t>
            </a:r>
            <a:r>
              <a:rPr lang="cs-CZ" sz="1000" b="0" dirty="0">
                <a:latin typeface="Arial" panose="020B0604020202020204" pitchFamily="34" charset="0"/>
                <a:ea typeface="Calibri" panose="020F0502020204030204" pitchFamily="34" charset="0"/>
                <a:cs typeface="Arial" panose="020B0604020202020204" pitchFamily="34" charset="0"/>
              </a:rPr>
              <a:t> z volného přímého kopu lehce poradil Václav Sailer v naší brance. Mimochodem  nová tvář z Roudnice </a:t>
            </a:r>
            <a:r>
              <a:rPr lang="cs-CZ" sz="1000" b="0" dirty="0" err="1">
                <a:latin typeface="Arial" panose="020B0604020202020204" pitchFamily="34" charset="0"/>
                <a:ea typeface="Calibri" panose="020F0502020204030204" pitchFamily="34" charset="0"/>
                <a:cs typeface="Arial" panose="020B0604020202020204" pitchFamily="34" charset="0"/>
              </a:rPr>
              <a:t>n.L.</a:t>
            </a:r>
            <a:r>
              <a:rPr lang="cs-CZ" sz="1000" b="0" dirty="0">
                <a:latin typeface="Arial" panose="020B0604020202020204" pitchFamily="34" charset="0"/>
                <a:ea typeface="Calibri" panose="020F0502020204030204" pitchFamily="34" charset="0"/>
                <a:cs typeface="Arial" panose="020B0604020202020204" pitchFamily="34" charset="0"/>
              </a:rPr>
              <a:t> mezi třemi tyčemi stará 24 hodin. Své kvality prokázal i o minutu později, když musel zasahovat proti nebezpečné střele k tyči. Míč se postupně dostával více na kopačky a domácích a dostávali jsme se více do role bránícího týmu čekajícího na svou šanci založit rychlý útok. V 19. minutě musel navíc pro zranění odstoupit Koloman Horváth. Obrovskou příležitost k otevření skóre měli domácí ve 23. minutě a jen skvělý zákrok brankáře nás uchránil od nejhoršího. Ve 25. minutě si nadějnou šanci po úniku Adama Brůži vypracovalo i naše mužstvo, ale přesná přihrávka k zakončení chyběla. Skóre se měnilo ve</a:t>
            </a:r>
            <a:endParaRPr lang="cs-CZ" sz="1000" b="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TextovéPole 2"/>
          <p:cNvSpPr txBox="1"/>
          <p:nvPr/>
        </p:nvSpPr>
        <p:spPr>
          <a:xfrm>
            <a:off x="5488262" y="78595"/>
            <a:ext cx="4563290" cy="2246769"/>
          </a:xfrm>
          <a:prstGeom prst="rect">
            <a:avLst/>
          </a:prstGeom>
          <a:solidFill>
            <a:srgbClr val="00CCFF"/>
          </a:solidFill>
          <a:effectLst>
            <a:glow rad="101600">
              <a:srgbClr val="00FF00">
                <a:alpha val="40000"/>
              </a:srgbClr>
            </a:glow>
            <a:softEdge rad="635000"/>
          </a:effectLst>
        </p:spPr>
        <p:txBody>
          <a:bodyPr wrap="square" rtlCol="0">
            <a:spAutoFit/>
          </a:bodyPr>
          <a:lstStyle/>
          <a:p>
            <a:pPr algn="ctr"/>
            <a:r>
              <a:rPr lang="cs-CZ" sz="2800" dirty="0">
                <a:solidFill>
                  <a:srgbClr val="FF0000"/>
                </a:solidFill>
                <a:latin typeface="Britannic Bold" panose="020B0903060703020204" pitchFamily="34" charset="0"/>
              </a:rPr>
              <a:t>Mužstvo dospělých nebodovalo ani ve třetím venkovním zápase letošního ročníku a navíc nevstřelilo ano branku</a:t>
            </a:r>
          </a:p>
        </p:txBody>
      </p:sp>
      <p:cxnSp>
        <p:nvCxnSpPr>
          <p:cNvPr id="5" name="Přímá spojnice se šipkou 4"/>
          <p:cNvCxnSpPr/>
          <p:nvPr/>
        </p:nvCxnSpPr>
        <p:spPr bwMode="auto">
          <a:xfrm>
            <a:off x="8640936" y="7004456"/>
            <a:ext cx="1224136" cy="0"/>
          </a:xfrm>
          <a:prstGeom prst="straightConnector1">
            <a:avLst/>
          </a:prstGeom>
          <a:noFill/>
          <a:ln w="22225" cap="flat" cmpd="sng" algn="ctr">
            <a:solidFill>
              <a:schemeClr val="accent1"/>
            </a:solidFill>
            <a:prstDash val="solid"/>
            <a:round/>
            <a:headEnd type="none" w="med" len="med"/>
            <a:tailEnd type="triangle"/>
          </a:ln>
          <a:effectLst>
            <a:outerShdw dist="45791" dir="2021404" algn="ctr" rotWithShape="0">
              <a:srgbClr val="9999FF"/>
            </a:outerShdw>
          </a:effectLst>
        </p:spPr>
      </p:cxnSp>
      <p:sp>
        <p:nvSpPr>
          <p:cNvPr id="9" name="Obdélník 8">
            <a:extLst>
              <a:ext uri="{FF2B5EF4-FFF2-40B4-BE49-F238E27FC236}">
                <a16:creationId xmlns:a16="http://schemas.microsoft.com/office/drawing/2014/main" id="{699305F3-81A6-4347-9AC9-CE5022ADB005}"/>
              </a:ext>
            </a:extLst>
          </p:cNvPr>
          <p:cNvSpPr/>
          <p:nvPr/>
        </p:nvSpPr>
        <p:spPr>
          <a:xfrm>
            <a:off x="74122" y="680755"/>
            <a:ext cx="4680520" cy="5734903"/>
          </a:xfrm>
          <a:prstGeom prst="rect">
            <a:avLst/>
          </a:prstGeom>
        </p:spPr>
        <p:txBody>
          <a:bodyPr wrap="square">
            <a:spAutoFit/>
          </a:bodyPr>
          <a:lstStyle/>
          <a:p>
            <a:pPr lvl="0" algn="just">
              <a:spcAft>
                <a:spcPts val="800"/>
              </a:spcAft>
            </a:pPr>
            <a:r>
              <a:rPr lang="cs-CZ" sz="1000" b="0" dirty="0">
                <a:latin typeface="Arial" panose="020B0604020202020204" pitchFamily="34" charset="0"/>
                <a:cs typeface="Arial" panose="020B0604020202020204" pitchFamily="34" charset="0"/>
              </a:rPr>
              <a:t>Po hodině hry postupoval jeden z borců domácího kolektivu na našeho brankáře úplně sám, střílel po zemi, ale na Josefa Horáčka strážce brankové konstrukce nevyzrál.  V 64. minutě se ve vápně domácích popral úspěšně o míč Luboš </a:t>
            </a:r>
            <a:r>
              <a:rPr lang="cs-CZ" sz="1000" b="0" dirty="0" err="1">
                <a:latin typeface="Arial" panose="020B0604020202020204" pitchFamily="34" charset="0"/>
                <a:cs typeface="Arial" panose="020B0604020202020204" pitchFamily="34" charset="0"/>
              </a:rPr>
              <a:t>Uřidil</a:t>
            </a:r>
            <a:r>
              <a:rPr lang="cs-CZ" sz="1000" b="0" dirty="0">
                <a:latin typeface="Arial" panose="020B0604020202020204" pitchFamily="34" charset="0"/>
                <a:cs typeface="Arial" panose="020B0604020202020204" pitchFamily="34" charset="0"/>
              </a:rPr>
              <a:t>, ale střela rozvlnila síť jen z boku. Utkání pomalu dostávalo ten správný náboj, akce se střídaly na obou stranách a byl jen otázkou, komu se povede vstřelit branku. V 65. minutě vyzkoušel pozornost Josefa Horáčka jeden z hráčů </a:t>
            </a:r>
            <a:r>
              <a:rPr lang="cs-CZ" sz="1000" b="0" dirty="0" err="1">
                <a:latin typeface="Arial" panose="020B0604020202020204" pitchFamily="34" charset="0"/>
                <a:cs typeface="Arial" panose="020B0604020202020204" pitchFamily="34" charset="0"/>
              </a:rPr>
              <a:t>Klenče</a:t>
            </a:r>
            <a:r>
              <a:rPr lang="cs-CZ" sz="1000" b="0" dirty="0">
                <a:latin typeface="Arial" panose="020B0604020202020204" pitchFamily="34" charset="0"/>
                <a:cs typeface="Arial" panose="020B0604020202020204" pitchFamily="34" charset="0"/>
              </a:rPr>
              <a:t> z velké dálky, ale ten byl opět na svém místě. 20 minut před koncem poslal zprava balón před branku Šimon Vála a Lukáš Jakl ať se gymnasticky natahoval, jak jen to šlo, tak branku netrefil. Pak se dvakrát během 2 minut musel činit strážce naší branku. Dva hodně nebezpečné projektily  odpálili domácí hráči z velké dálky, ale v obou případech byl Josef Horáček připraven vyboxovat balón do bezpečí. V 78. minutě číhal před brankou Tomáš Danč, dostal míč k noze, ocitl se v obrovské příležitosti, ale branku těsně minul. Radost na naší lavičce vypukla v 80. minutě. Robert </a:t>
            </a:r>
            <a:r>
              <a:rPr lang="cs-CZ" sz="1000" b="0" dirty="0" err="1">
                <a:latin typeface="Arial" panose="020B0604020202020204" pitchFamily="34" charset="0"/>
                <a:cs typeface="Arial" panose="020B0604020202020204" pitchFamily="34" charset="0"/>
              </a:rPr>
              <a:t>Feko</a:t>
            </a:r>
            <a:r>
              <a:rPr lang="cs-CZ" sz="1000" b="0" dirty="0">
                <a:latin typeface="Arial" panose="020B0604020202020204" pitchFamily="34" charset="0"/>
                <a:cs typeface="Arial" panose="020B0604020202020204" pitchFamily="34" charset="0"/>
              </a:rPr>
              <a:t> vyslal do volného prostoru Tomáše Danče, první střelu brankář ještě vyrazil, ale na dorážku už byl krátký. Za další 2 minuty se radostná chvíle opakovala. Luboš Uřídil narýsoval přihrávku před branku na volného Lukáše Jakla a ten zvýšil už na 3:1. Zdaleka ale nebylo ještě rozhodnuto. Střídající Josef Rubeš se protlačil přes obránce, ale dostal se až do příliš těžkého úhlu a cíl minul. V 86. minutě se domácím podařilo snížit na 2:3 z volného přímého kopu. Krásná střela Josefa Rubeše podél zdi k pravé tyči neměla chybu. Na hřišti to začalo hodně jiskřit. Domácí cítili ještě šanci na vyrovnání, našeho mužstvo chtělo zase jednobrankové vedení za každou cenu udržet. V 89. minutě jsme se bránili rohu a ve třetí minutě nastavení jsme dokonce odvraceli nebezpečí při volném přímém kopu. Pak už tu byl konec a oslava prvního letošního vítězství.</a:t>
            </a:r>
          </a:p>
          <a:p>
            <a:pPr lvl="0">
              <a:spcAft>
                <a:spcPts val="800"/>
              </a:spcAft>
            </a:pPr>
            <a:r>
              <a:rPr lang="cs-CZ" sz="1000" b="0" u="sng" dirty="0">
                <a:latin typeface="Arial" panose="020B0604020202020204" pitchFamily="34" charset="0"/>
                <a:cs typeface="Arial" panose="020B0604020202020204" pitchFamily="34" charset="0"/>
              </a:rPr>
              <a:t>Branky:</a:t>
            </a:r>
            <a:r>
              <a:rPr lang="cs-CZ" sz="1000" b="0" dirty="0">
                <a:latin typeface="Arial" panose="020B0604020202020204" pitchFamily="34" charset="0"/>
                <a:cs typeface="Arial" panose="020B0604020202020204" pitchFamily="34" charset="0"/>
              </a:rPr>
              <a:t> </a:t>
            </a:r>
            <a:r>
              <a:rPr lang="cs-CZ" sz="1000" b="0" dirty="0" err="1">
                <a:latin typeface="Arial" panose="020B0604020202020204" pitchFamily="34" charset="0"/>
                <a:cs typeface="Arial" panose="020B0604020202020204" pitchFamily="34" charset="0"/>
              </a:rPr>
              <a:t>Š.Vála</a:t>
            </a:r>
            <a:r>
              <a:rPr lang="cs-CZ" sz="1000" b="0" dirty="0">
                <a:latin typeface="Arial" panose="020B0604020202020204" pitchFamily="34" charset="0"/>
                <a:cs typeface="Arial" panose="020B0604020202020204" pitchFamily="34" charset="0"/>
              </a:rPr>
              <a:t> 1, </a:t>
            </a:r>
            <a:r>
              <a:rPr lang="cs-CZ" sz="1000" b="0" dirty="0" err="1">
                <a:latin typeface="Arial" panose="020B0604020202020204" pitchFamily="34" charset="0"/>
                <a:cs typeface="Arial" panose="020B0604020202020204" pitchFamily="34" charset="0"/>
              </a:rPr>
              <a:t>T.Danč</a:t>
            </a:r>
            <a:r>
              <a:rPr lang="cs-CZ" sz="1000" b="0" dirty="0">
                <a:latin typeface="Arial" panose="020B0604020202020204" pitchFamily="34" charset="0"/>
                <a:cs typeface="Arial" panose="020B0604020202020204" pitchFamily="34" charset="0"/>
              </a:rPr>
              <a:t> 1, </a:t>
            </a:r>
            <a:r>
              <a:rPr lang="cs-CZ" sz="1000" b="0" dirty="0" err="1">
                <a:latin typeface="Arial" panose="020B0604020202020204" pitchFamily="34" charset="0"/>
                <a:cs typeface="Arial" panose="020B0604020202020204" pitchFamily="34" charset="0"/>
              </a:rPr>
              <a:t>L.Jakl</a:t>
            </a:r>
            <a:r>
              <a:rPr lang="cs-CZ" sz="1000" b="0" dirty="0">
                <a:latin typeface="Arial" panose="020B0604020202020204" pitchFamily="34" charset="0"/>
                <a:cs typeface="Arial" panose="020B0604020202020204" pitchFamily="34" charset="0"/>
              </a:rPr>
              <a:t> 1</a:t>
            </a:r>
          </a:p>
          <a:p>
            <a:pPr lvl="0">
              <a:spcAft>
                <a:spcPts val="800"/>
              </a:spcAft>
            </a:pPr>
            <a:r>
              <a:rPr lang="cs-CZ" sz="1000" b="0" u="sng" dirty="0">
                <a:latin typeface="Arial" panose="020B0604020202020204" pitchFamily="34" charset="0"/>
                <a:cs typeface="Arial" panose="020B0604020202020204" pitchFamily="34" charset="0"/>
              </a:rPr>
              <a:t>Sestava:</a:t>
            </a:r>
            <a:r>
              <a:rPr lang="cs-CZ" sz="1000" b="0" dirty="0">
                <a:latin typeface="Arial" panose="020B0604020202020204" pitchFamily="34" charset="0"/>
                <a:cs typeface="Arial" panose="020B0604020202020204" pitchFamily="34" charset="0"/>
              </a:rPr>
              <a:t> </a:t>
            </a:r>
            <a:r>
              <a:rPr lang="cs-CZ" sz="1000" b="0" dirty="0" err="1">
                <a:latin typeface="Arial" panose="020B0604020202020204" pitchFamily="34" charset="0"/>
                <a:cs typeface="Arial" panose="020B0604020202020204" pitchFamily="34" charset="0"/>
              </a:rPr>
              <a:t>J.Horáček-P.Fulín</a:t>
            </a:r>
            <a:r>
              <a:rPr lang="cs-CZ" sz="1000" b="0" dirty="0">
                <a:latin typeface="Arial" panose="020B0604020202020204" pitchFamily="34" charset="0"/>
                <a:cs typeface="Arial" panose="020B0604020202020204" pitchFamily="34" charset="0"/>
              </a:rPr>
              <a:t>, </a:t>
            </a:r>
            <a:r>
              <a:rPr lang="cs-CZ" sz="1000" b="0" dirty="0" err="1">
                <a:latin typeface="Arial" panose="020B0604020202020204" pitchFamily="34" charset="0"/>
                <a:cs typeface="Arial" panose="020B0604020202020204" pitchFamily="34" charset="0"/>
              </a:rPr>
              <a:t>M.Koráň</a:t>
            </a:r>
            <a:r>
              <a:rPr lang="cs-CZ" sz="1000" b="0" dirty="0">
                <a:latin typeface="Arial" panose="020B0604020202020204" pitchFamily="34" charset="0"/>
                <a:cs typeface="Arial" panose="020B0604020202020204" pitchFamily="34" charset="0"/>
              </a:rPr>
              <a:t>, </a:t>
            </a:r>
            <a:r>
              <a:rPr lang="cs-CZ" sz="1000" b="0" dirty="0" err="1">
                <a:latin typeface="Arial" panose="020B0604020202020204" pitchFamily="34" charset="0"/>
                <a:cs typeface="Arial" panose="020B0604020202020204" pitchFamily="34" charset="0"/>
              </a:rPr>
              <a:t>P.Minárik</a:t>
            </a:r>
            <a:r>
              <a:rPr lang="cs-CZ" sz="1000" b="0" dirty="0">
                <a:latin typeface="Arial" panose="020B0604020202020204" pitchFamily="34" charset="0"/>
                <a:cs typeface="Arial" panose="020B0604020202020204" pitchFamily="34" charset="0"/>
              </a:rPr>
              <a:t>(89.R.Šíma), </a:t>
            </a:r>
            <a:r>
              <a:rPr lang="cs-CZ" sz="1000" b="0" dirty="0" err="1">
                <a:latin typeface="Arial" panose="020B0604020202020204" pitchFamily="34" charset="0"/>
                <a:cs typeface="Arial" panose="020B0604020202020204" pitchFamily="34" charset="0"/>
              </a:rPr>
              <a:t>V.Guzy</a:t>
            </a:r>
            <a:r>
              <a:rPr lang="cs-CZ" sz="1000" b="0" dirty="0">
                <a:latin typeface="Arial" panose="020B0604020202020204" pitchFamily="34" charset="0"/>
                <a:cs typeface="Arial" panose="020B0604020202020204" pitchFamily="34" charset="0"/>
              </a:rPr>
              <a:t>-</a:t>
            </a:r>
          </a:p>
          <a:p>
            <a:pPr lvl="0">
              <a:spcAft>
                <a:spcPts val="800"/>
              </a:spcAft>
            </a:pPr>
            <a:r>
              <a:rPr lang="cs-CZ" sz="1000" b="0" dirty="0">
                <a:latin typeface="Arial" panose="020B0604020202020204" pitchFamily="34" charset="0"/>
                <a:cs typeface="Arial" panose="020B0604020202020204" pitchFamily="34" charset="0"/>
              </a:rPr>
              <a:t>                 </a:t>
            </a:r>
            <a:r>
              <a:rPr lang="cs-CZ" sz="1000" b="0" dirty="0" err="1">
                <a:latin typeface="Arial" panose="020B0604020202020204" pitchFamily="34" charset="0"/>
                <a:cs typeface="Arial" panose="020B0604020202020204" pitchFamily="34" charset="0"/>
              </a:rPr>
              <a:t>Š.Vála</a:t>
            </a:r>
            <a:r>
              <a:rPr lang="cs-CZ" sz="1000" b="0" dirty="0">
                <a:latin typeface="Arial" panose="020B0604020202020204" pitchFamily="34" charset="0"/>
                <a:cs typeface="Arial" panose="020B0604020202020204" pitchFamily="34" charset="0"/>
              </a:rPr>
              <a:t>, </a:t>
            </a:r>
            <a:r>
              <a:rPr lang="cs-CZ" sz="1000" b="0" dirty="0" err="1">
                <a:latin typeface="Arial" panose="020B0604020202020204" pitchFamily="34" charset="0"/>
                <a:cs typeface="Arial" panose="020B0604020202020204" pitchFamily="34" charset="0"/>
              </a:rPr>
              <a:t>R.Feko</a:t>
            </a:r>
            <a:r>
              <a:rPr lang="cs-CZ" sz="1000" b="0" dirty="0">
                <a:latin typeface="Arial" panose="020B0604020202020204" pitchFamily="34" charset="0"/>
                <a:cs typeface="Arial" panose="020B0604020202020204" pitchFamily="34" charset="0"/>
              </a:rPr>
              <a:t>, </a:t>
            </a:r>
            <a:r>
              <a:rPr lang="cs-CZ" sz="1000" b="0" dirty="0" err="1">
                <a:latin typeface="Arial" panose="020B0604020202020204" pitchFamily="34" charset="0"/>
                <a:cs typeface="Arial" panose="020B0604020202020204" pitchFamily="34" charset="0"/>
              </a:rPr>
              <a:t>F.Podhorský</a:t>
            </a:r>
            <a:r>
              <a:rPr lang="cs-CZ" sz="1000" b="0" dirty="0">
                <a:latin typeface="Arial" panose="020B0604020202020204" pitchFamily="34" charset="0"/>
                <a:cs typeface="Arial" panose="020B0604020202020204" pitchFamily="34" charset="0"/>
              </a:rPr>
              <a:t>, </a:t>
            </a:r>
            <a:r>
              <a:rPr lang="cs-CZ" sz="1000" b="0" dirty="0" err="1">
                <a:latin typeface="Arial" panose="020B0604020202020204" pitchFamily="34" charset="0"/>
                <a:cs typeface="Arial" panose="020B0604020202020204" pitchFamily="34" charset="0"/>
              </a:rPr>
              <a:t>L.Jakl</a:t>
            </a:r>
            <a:r>
              <a:rPr lang="cs-CZ" sz="1000" b="0" dirty="0">
                <a:latin typeface="Arial" panose="020B0604020202020204" pitchFamily="34" charset="0"/>
                <a:cs typeface="Arial" panose="020B0604020202020204" pitchFamily="34" charset="0"/>
              </a:rPr>
              <a:t>(90.R.Růžička)-</a:t>
            </a:r>
            <a:r>
              <a:rPr lang="cs-CZ" sz="1000" b="0" dirty="0" err="1">
                <a:latin typeface="Arial" panose="020B0604020202020204" pitchFamily="34" charset="0"/>
                <a:cs typeface="Arial" panose="020B0604020202020204" pitchFamily="34" charset="0"/>
              </a:rPr>
              <a:t>L.Uřídil</a:t>
            </a:r>
            <a:r>
              <a:rPr lang="cs-CZ" sz="1000" b="0" dirty="0">
                <a:latin typeface="Arial" panose="020B0604020202020204" pitchFamily="34" charset="0"/>
                <a:cs typeface="Arial" panose="020B0604020202020204" pitchFamily="34" charset="0"/>
              </a:rPr>
              <a:t>, </a:t>
            </a:r>
          </a:p>
          <a:p>
            <a:pPr lvl="0">
              <a:spcAft>
                <a:spcPts val="800"/>
              </a:spcAft>
            </a:pPr>
            <a:r>
              <a:rPr lang="cs-CZ" sz="1000" b="0" dirty="0">
                <a:latin typeface="Arial" panose="020B0604020202020204" pitchFamily="34" charset="0"/>
                <a:cs typeface="Arial" panose="020B0604020202020204" pitchFamily="34" charset="0"/>
              </a:rPr>
              <a:t>                  </a:t>
            </a:r>
            <a:r>
              <a:rPr lang="cs-CZ" sz="1000" b="0" dirty="0" err="1">
                <a:latin typeface="Arial" panose="020B0604020202020204" pitchFamily="34" charset="0"/>
                <a:cs typeface="Arial" panose="020B0604020202020204" pitchFamily="34" charset="0"/>
              </a:rPr>
              <a:t>T.Danč</a:t>
            </a:r>
            <a:endParaRPr lang="cs-CZ" sz="1000" b="0" dirty="0">
              <a:latin typeface="Arial" panose="020B0604020202020204" pitchFamily="34" charset="0"/>
              <a:cs typeface="Arial" panose="020B0604020202020204" pitchFamily="34" charset="0"/>
            </a:endParaRPr>
          </a:p>
          <a:p>
            <a:pPr lvl="0">
              <a:spcAft>
                <a:spcPts val="800"/>
              </a:spcAft>
            </a:pPr>
            <a:r>
              <a:rPr lang="cs-CZ" sz="1000" b="0" u="sng" dirty="0">
                <a:latin typeface="Arial" panose="020B0604020202020204" pitchFamily="34" charset="0"/>
                <a:cs typeface="Arial" panose="020B0604020202020204" pitchFamily="34" charset="0"/>
              </a:rPr>
              <a:t>Připraveni:</a:t>
            </a:r>
            <a:r>
              <a:rPr lang="cs-CZ" sz="1000" b="0" dirty="0">
                <a:latin typeface="Arial" panose="020B0604020202020204" pitchFamily="34" charset="0"/>
                <a:cs typeface="Arial" panose="020B0604020202020204" pitchFamily="34" charset="0"/>
              </a:rPr>
              <a:t> </a:t>
            </a:r>
            <a:r>
              <a:rPr lang="cs-CZ" sz="1000" b="0" dirty="0" err="1">
                <a:latin typeface="Arial" panose="020B0604020202020204" pitchFamily="34" charset="0"/>
                <a:cs typeface="Arial" panose="020B0604020202020204" pitchFamily="34" charset="0"/>
              </a:rPr>
              <a:t>P.Střihavka</a:t>
            </a:r>
            <a:endParaRPr lang="cs-CZ" sz="1000" b="0" dirty="0">
              <a:latin typeface="Arial" panose="020B0604020202020204" pitchFamily="34" charset="0"/>
              <a:cs typeface="Arial" panose="020B0604020202020204" pitchFamily="34" charset="0"/>
            </a:endParaRPr>
          </a:p>
          <a:p>
            <a:pPr lvl="0">
              <a:spcAft>
                <a:spcPts val="800"/>
              </a:spcAft>
            </a:pPr>
            <a:r>
              <a:rPr lang="cs-CZ" sz="1000" b="0" u="sng" dirty="0">
                <a:latin typeface="Arial" panose="020B0604020202020204" pitchFamily="34" charset="0"/>
                <a:cs typeface="Arial" panose="020B0604020202020204" pitchFamily="34" charset="0"/>
              </a:rPr>
              <a:t>Trenér:</a:t>
            </a:r>
            <a:r>
              <a:rPr lang="cs-CZ" sz="1000" b="0" dirty="0">
                <a:latin typeface="Arial" panose="020B0604020202020204" pitchFamily="34" charset="0"/>
                <a:cs typeface="Arial" panose="020B0604020202020204" pitchFamily="34" charset="0"/>
              </a:rPr>
              <a:t> </a:t>
            </a:r>
            <a:r>
              <a:rPr lang="cs-CZ" sz="1000" b="0" dirty="0" err="1">
                <a:latin typeface="Arial" panose="020B0604020202020204" pitchFamily="34" charset="0"/>
                <a:cs typeface="Arial" panose="020B0604020202020204" pitchFamily="34" charset="0"/>
              </a:rPr>
              <a:t>P.Minárik</a:t>
            </a:r>
            <a:r>
              <a:rPr lang="cs-CZ" sz="1000" b="0" dirty="0">
                <a:latin typeface="Arial" panose="020B0604020202020204" pitchFamily="34" charset="0"/>
                <a:cs typeface="Arial" panose="020B0604020202020204" pitchFamily="34" charset="0"/>
              </a:rPr>
              <a:t> sen.  </a:t>
            </a:r>
            <a:r>
              <a:rPr lang="cs-CZ" sz="1000" b="0" u="sng" dirty="0">
                <a:latin typeface="Arial" panose="020B0604020202020204" pitchFamily="34" charset="0"/>
                <a:cs typeface="Arial" panose="020B0604020202020204" pitchFamily="34" charset="0"/>
              </a:rPr>
              <a:t>Vedoucí:</a:t>
            </a:r>
            <a:r>
              <a:rPr lang="cs-CZ" sz="1000" b="0" dirty="0">
                <a:latin typeface="Arial" panose="020B0604020202020204" pitchFamily="34" charset="0"/>
                <a:cs typeface="Arial" panose="020B0604020202020204" pitchFamily="34" charset="0"/>
              </a:rPr>
              <a:t> </a:t>
            </a:r>
            <a:r>
              <a:rPr lang="cs-CZ" sz="1000" b="0" dirty="0" err="1">
                <a:latin typeface="Arial" panose="020B0604020202020204" pitchFamily="34" charset="0"/>
                <a:cs typeface="Arial" panose="020B0604020202020204" pitchFamily="34" charset="0"/>
              </a:rPr>
              <a:t>V.Švancar</a:t>
            </a:r>
            <a:endParaRPr lang="cs-CZ" sz="1000" b="0" dirty="0">
              <a:latin typeface="Arial" panose="020B0604020202020204" pitchFamily="34" charset="0"/>
              <a:cs typeface="Arial" panose="020B0604020202020204" pitchFamily="34" charset="0"/>
            </a:endParaRPr>
          </a:p>
          <a:p>
            <a:pPr lvl="0">
              <a:spcAft>
                <a:spcPts val="800"/>
              </a:spcAft>
            </a:pPr>
            <a:r>
              <a:rPr lang="cs-CZ" sz="1000" b="0" u="sng" dirty="0">
                <a:latin typeface="Arial" panose="020B0604020202020204" pitchFamily="34" charset="0"/>
                <a:cs typeface="Arial" panose="020B0604020202020204" pitchFamily="34" charset="0"/>
              </a:rPr>
              <a:t>Rozhodčí:</a:t>
            </a:r>
            <a:r>
              <a:rPr lang="cs-CZ" sz="1000" b="0" dirty="0">
                <a:latin typeface="Arial" panose="020B0604020202020204" pitchFamily="34" charset="0"/>
                <a:cs typeface="Arial" panose="020B0604020202020204" pitchFamily="34" charset="0"/>
              </a:rPr>
              <a:t> Došek ING, Jiří</a:t>
            </a:r>
          </a:p>
        </p:txBody>
      </p:sp>
      <p:sp>
        <p:nvSpPr>
          <p:cNvPr id="12" name="TextovéPole 11">
            <a:extLst>
              <a:ext uri="{FF2B5EF4-FFF2-40B4-BE49-F238E27FC236}">
                <a16:creationId xmlns:a16="http://schemas.microsoft.com/office/drawing/2014/main" id="{7441206C-EF8A-4035-88A5-78DA37BC6FCB}"/>
              </a:ext>
            </a:extLst>
          </p:cNvPr>
          <p:cNvSpPr txBox="1"/>
          <p:nvPr/>
        </p:nvSpPr>
        <p:spPr>
          <a:xfrm>
            <a:off x="101325" y="235124"/>
            <a:ext cx="4680520" cy="338554"/>
          </a:xfrm>
          <a:prstGeom prst="rect">
            <a:avLst/>
          </a:prstGeom>
          <a:solidFill>
            <a:srgbClr val="FF66FF"/>
          </a:solidFill>
          <a:effectLst>
            <a:softEdge rad="0"/>
          </a:effectLst>
        </p:spPr>
        <p:txBody>
          <a:bodyPr wrap="square" rtlCol="0">
            <a:spAutoFit/>
          </a:bodyPr>
          <a:lstStyle/>
          <a:p>
            <a:pPr algn="ctr"/>
            <a:r>
              <a:rPr lang="cs-CZ" sz="1600" dirty="0">
                <a:latin typeface="Arial Black" panose="020B0A04020102020204" pitchFamily="34" charset="0"/>
              </a:rPr>
              <a:t>Pokračování Kleneč – Štětí B 31.8.2019</a:t>
            </a:r>
          </a:p>
        </p:txBody>
      </p:sp>
      <p:pic>
        <p:nvPicPr>
          <p:cNvPr id="13" name="Obrázek 12">
            <a:extLst>
              <a:ext uri="{FF2B5EF4-FFF2-40B4-BE49-F238E27FC236}">
                <a16:creationId xmlns:a16="http://schemas.microsoft.com/office/drawing/2014/main" id="{4650C45E-08AB-4CFF-832D-51564E6E7888}"/>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3384352" y="5779740"/>
            <a:ext cx="936104" cy="1022500"/>
          </a:xfrm>
          <a:prstGeom prst="rect">
            <a:avLst/>
          </a:prstGeom>
        </p:spPr>
      </p:pic>
    </p:spTree>
    <p:extLst>
      <p:ext uri="{BB962C8B-B14F-4D97-AF65-F5344CB8AC3E}">
        <p14:creationId xmlns:p14="http://schemas.microsoft.com/office/powerpoint/2010/main" val="397069902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Výchozí návrh">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blipFill>
          <a:blip xmlns:r="http://schemas.openxmlformats.org/officeDocument/2006/relationships" r:embed="rId1"/>
          <a:stretch>
            <a:fillRect/>
          </a:stretch>
        </a:blipFill>
        <a:ln w="9525">
          <a:noFill/>
          <a:miter lim="800000"/>
          <a:headEnd/>
          <a:tailEnd/>
        </a:ln>
        <a:effectLst/>
      </a:spPr>
      <a:bodyPr vert="horz" wrap="square" lIns="0" tIns="0" rIns="38088" bIns="39675" numCol="1" anchor="ctr"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sz="900" b="1" i="0" u="none" strike="noStrike" cap="none" normalizeH="0" baseline="0" dirty="0" smtClean="0">
            <a:ln>
              <a:noFill/>
            </a:ln>
            <a:solidFill>
              <a:srgbClr val="FFFFFF"/>
            </a:solidFill>
            <a:effectLst/>
            <a:latin typeface="Arial" pitchFamily="34" charset="0"/>
            <a:cs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45791" dir="2021404" algn="ctr" rotWithShape="0">
            <a:srgbClr val="9999FF"/>
          </a:outerShdw>
        </a:effectLst>
      </a:spPr>
      <a:bodyPr vert="horz" wrap="none" lIns="0" tIns="0" rIns="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cs-CZ" sz="1200" b="1" i="0" u="none" strike="noStrike" cap="none" normalizeH="0" baseline="0" smtClean="0">
            <a:ln>
              <a:noFill/>
            </a:ln>
            <a:solidFill>
              <a:schemeClr val="tx1"/>
            </a:solidFill>
            <a:effectLst>
              <a:outerShdw blurRad="38100" dist="38100" dir="2700000" algn="tl">
                <a:srgbClr val="000000">
                  <a:alpha val="43137"/>
                </a:srgbClr>
              </a:outerShdw>
            </a:effectLst>
            <a:latin typeface="Arial Rounded MT Bold" pitchFamily="34" charset="0"/>
          </a:defRPr>
        </a:defPPr>
      </a:lstStyle>
    </a:lnDef>
    <a:txDef>
      <a:spPr>
        <a:solidFill>
          <a:srgbClr val="99FFCC"/>
        </a:solidFill>
        <a:effectLst>
          <a:glow rad="101600">
            <a:srgbClr val="FFFF66">
              <a:alpha val="40000"/>
            </a:srgbClr>
          </a:glow>
          <a:softEdge rad="241300"/>
        </a:effectLst>
      </a:spPr>
      <a:bodyPr wrap="square" rtlCol="0">
        <a:spAutoFit/>
      </a:bodyPr>
      <a:lstStyle>
        <a:defPPr algn="ctr">
          <a:defRPr sz="2000" dirty="0" smtClean="0">
            <a:latin typeface="Arial Black" panose="020B0A04020102020204" pitchFamily="34" charset="0"/>
          </a:defRPr>
        </a:defPPr>
      </a:lstStyle>
    </a:txDef>
  </a:objectDefaults>
  <a:extraClrSchemeLst>
    <a:extraClrScheme>
      <a:clrScheme name="Výchozí návr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Výchozí návr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Výchozí návr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Výchozí návr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ady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3" Type="http://schemas.microsoft.com/office/2011/relationships/webextension" Target="webextension3.xml"/><Relationship Id="rId2" Type="http://schemas.microsoft.com/office/2011/relationships/webextension" Target="webextension2.xml"/><Relationship Id="rId1" Type="http://schemas.microsoft.com/office/2011/relationships/webextension" Target="webextension1.xml"/><Relationship Id="rId6" Type="http://schemas.microsoft.com/office/2011/relationships/webextension" Target="webextension6.xml"/><Relationship Id="rId5" Type="http://schemas.microsoft.com/office/2011/relationships/webextension" Target="webextension5.xml"/><Relationship Id="rId4" Type="http://schemas.microsoft.com/office/2011/relationships/webextension" Target="webextension4.xml"/></Relationships>
</file>

<file path=ppt/webextensions/taskpanes.xml><?xml version="1.0" encoding="utf-8"?>
<wetp:taskpanes xmlns:wetp="http://schemas.microsoft.com/office/webextensions/taskpanes/2010/11">
  <wetp:taskpane dockstate="right" visibility="0" width="350" row="4">
    <wetp:webextensionref xmlns:r="http://schemas.openxmlformats.org/officeDocument/2006/relationships" r:id="rId1"/>
  </wetp:taskpane>
  <wetp:taskpane dockstate="right" visibility="0" width="350" row="4">
    <wetp:webextensionref xmlns:r="http://schemas.openxmlformats.org/officeDocument/2006/relationships" r:id="rId2"/>
  </wetp:taskpane>
  <wetp:taskpane dockstate="right" visibility="0" width="350" row="5">
    <wetp:webextensionref xmlns:r="http://schemas.openxmlformats.org/officeDocument/2006/relationships" r:id="rId3"/>
  </wetp:taskpane>
  <wetp:taskpane dockstate="right" visibility="0" width="350" row="6">
    <wetp:webextensionref xmlns:r="http://schemas.openxmlformats.org/officeDocument/2006/relationships" r:id="rId4"/>
  </wetp:taskpane>
  <wetp:taskpane dockstate="right" visibility="0" width="350" row="7">
    <wetp:webextensionref xmlns:r="http://schemas.openxmlformats.org/officeDocument/2006/relationships" r:id="rId5"/>
  </wetp:taskpane>
  <wetp:taskpane dockstate="right" visibility="0" width="350" row="3">
    <wetp:webextensionref xmlns:r="http://schemas.openxmlformats.org/officeDocument/2006/relationships" r:id="rId6"/>
  </wetp:taskpane>
</wetp:taskpanes>
</file>

<file path=ppt/webextensions/webextension1.xml><?xml version="1.0" encoding="utf-8"?>
<we:webextension xmlns:we="http://schemas.microsoft.com/office/webextensions/webextension/2010/11" id="{475B91A8-6E46-426A-9707-2262F9DA1466}">
  <we:reference id="wa104380121" version="2.0.0.0" store="cs-CZ" storeType="OMEX"/>
  <we:alternateReferences>
    <we:reference id="WA104380121" version="2.0.0.0" store="WA104380121"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167A753F-66AA-4724-8520-F8EFCF212C5A}">
  <we:reference id="wa104178141" version="3.9.11.1" store="cs-CZ" storeType="OMEX"/>
  <we:alternateReferences>
    <we:reference id="WA104178141" version="3.9.11.1" store="WA104178141" storeType="OMEX"/>
  </we:alternateReferences>
  <we:properties/>
  <we:bindings/>
  <we:snapshot xmlns:r="http://schemas.openxmlformats.org/officeDocument/2006/relationships"/>
</we:webextension>
</file>

<file path=ppt/webextensions/webextension3.xml><?xml version="1.0" encoding="utf-8"?>
<we:webextension xmlns:we="http://schemas.microsoft.com/office/webextensions/webextension/2010/11" id="{62AB1FFC-DB39-43F4-9F5C-1C25464A3EE9}">
  <we:reference id="wa104380317" version="1.0.0.0" store="cs-CZ" storeType="OMEX"/>
  <we:alternateReferences>
    <we:reference id="WA104380317" version="1.0.0.0" store="WA104380317" storeType="OMEX"/>
  </we:alternateReferences>
  <we:properties/>
  <we:bindings/>
  <we:snapshot xmlns:r="http://schemas.openxmlformats.org/officeDocument/2006/relationships"/>
</we:webextension>
</file>

<file path=ppt/webextensions/webextension4.xml><?xml version="1.0" encoding="utf-8"?>
<we:webextension xmlns:we="http://schemas.microsoft.com/office/webextensions/webextension/2010/11" id="{243B770F-8C12-4926-A20A-C65321F450E0}">
  <we:reference id="wa104380162" version="1.0.1.0" store="cs-CZ" storeType="OMEX"/>
  <we:alternateReferences>
    <we:reference id="WA104380162" version="1.0.1.0" store="WA104380162" storeType="OMEX"/>
  </we:alternateReferences>
  <we:properties/>
  <we:bindings/>
  <we:snapshot xmlns:r="http://schemas.openxmlformats.org/officeDocument/2006/relationships"/>
</we:webextension>
</file>

<file path=ppt/webextensions/webextension5.xml><?xml version="1.0" encoding="utf-8"?>
<we:webextension xmlns:we="http://schemas.microsoft.com/office/webextensions/webextension/2010/11" id="{E2A4739D-7E32-41D0-A5DF-C3FA12595487}">
  <we:reference id="wa104380510" version="1.0.0.3" store="cs-CZ" storeType="OMEX"/>
  <we:alternateReferences>
    <we:reference id="WA104380510" version="1.0.0.3" store="WA104380510" storeType="OMEX"/>
  </we:alternateReferences>
  <we:properties/>
  <we:bindings/>
  <we:snapshot xmlns:r="http://schemas.openxmlformats.org/officeDocument/2006/relationships"/>
</we:webextension>
</file>

<file path=ppt/webextensions/webextension6.xml><?xml version="1.0" encoding="utf-8"?>
<we:webextension xmlns:we="http://schemas.microsoft.com/office/webextensions/webextension/2010/11" id="{040C81F9-9116-4A3C-A58F-264ECAB51127}">
  <we:reference id="wa104380907" version="1.0.0.0" store="cs-CZ" storeType="OMEX"/>
  <we:alternateReferences>
    <we:reference id="wa104380907" version="1.0.0.0" store="wa104380907"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Retrospect</Template>
  <TotalTime>34</TotalTime>
  <Words>3640</Words>
  <Application>Microsoft Office PowerPoint</Application>
  <PresentationFormat>Vlastní</PresentationFormat>
  <Paragraphs>1694</Paragraphs>
  <Slides>20</Slides>
  <Notes>3</Notes>
  <HiddenSlides>0</HiddenSlides>
  <MMClips>0</MMClips>
  <ScaleCrop>false</ScaleCrop>
  <HeadingPairs>
    <vt:vector size="6" baseType="variant">
      <vt:variant>
        <vt:lpstr>Použitá písma</vt:lpstr>
      </vt:variant>
      <vt:variant>
        <vt:i4>38</vt:i4>
      </vt:variant>
      <vt:variant>
        <vt:lpstr>Motiv</vt:lpstr>
      </vt:variant>
      <vt:variant>
        <vt:i4>1</vt:i4>
      </vt:variant>
      <vt:variant>
        <vt:lpstr>Nadpisy snímků</vt:lpstr>
      </vt:variant>
      <vt:variant>
        <vt:i4>20</vt:i4>
      </vt:variant>
    </vt:vector>
  </HeadingPairs>
  <TitlesOfParts>
    <vt:vector size="59" baseType="lpstr">
      <vt:lpstr>Yu Gothic UI Light</vt:lpstr>
      <vt:lpstr>Yu Gothic UI Semibold</vt:lpstr>
      <vt:lpstr>Albertus MT</vt:lpstr>
      <vt:lpstr>Algerian</vt:lpstr>
      <vt:lpstr>Arial</vt:lpstr>
      <vt:lpstr>Arial Black</vt:lpstr>
      <vt:lpstr>Arial Rounded MT Bold</vt:lpstr>
      <vt:lpstr>Bahnschrift SemiBold Condensed</vt:lpstr>
      <vt:lpstr>Berlin Sans FB Demi</vt:lpstr>
      <vt:lpstr>Bookman Old Style</vt:lpstr>
      <vt:lpstr>Britannic Bold</vt:lpstr>
      <vt:lpstr>Broadway</vt:lpstr>
      <vt:lpstr>Calibri</vt:lpstr>
      <vt:lpstr>Colonna MT</vt:lpstr>
      <vt:lpstr>Comic Sans MS</vt:lpstr>
      <vt:lpstr>Cooper Black</vt:lpstr>
      <vt:lpstr>Elephant</vt:lpstr>
      <vt:lpstr>Eras Bold ITC</vt:lpstr>
      <vt:lpstr>FangSong</vt:lpstr>
      <vt:lpstr>Georgia</vt:lpstr>
      <vt:lpstr>Georgia Pro Cond Black</vt:lpstr>
      <vt:lpstr>Gungsuh</vt:lpstr>
      <vt:lpstr>GungsuhChe</vt:lpstr>
      <vt:lpstr>Khmer UI</vt:lpstr>
      <vt:lpstr>KodchiangUPC</vt:lpstr>
      <vt:lpstr>Miriam</vt:lpstr>
      <vt:lpstr>Modern No. 20</vt:lpstr>
      <vt:lpstr>Rockwell Extra Bold</vt:lpstr>
      <vt:lpstr>Segoe UI Black</vt:lpstr>
      <vt:lpstr>Showcard Gothic</vt:lpstr>
      <vt:lpstr>Sitka Small</vt:lpstr>
      <vt:lpstr>Snap ITC</vt:lpstr>
      <vt:lpstr>Source Sans Pro Black</vt:lpstr>
      <vt:lpstr>STHupo</vt:lpstr>
      <vt:lpstr>Tahoma</vt:lpstr>
      <vt:lpstr>Times New Roman</vt:lpstr>
      <vt:lpstr>Verdana</vt:lpstr>
      <vt:lpstr>Yu Mincho Demibold</vt:lpstr>
      <vt:lpstr>Výchozí návrh</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Frantschach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Bez nadpisu</dc:title>
  <dc:creator>Pavel Čermák</dc:creator>
  <cp:lastModifiedBy>plisek</cp:lastModifiedBy>
  <cp:revision>23032</cp:revision>
  <cp:lastPrinted>2017-10-26T04:05:10Z</cp:lastPrinted>
  <dcterms:created xsi:type="dcterms:W3CDTF">2001-03-12T13:44:53Z</dcterms:created>
  <dcterms:modified xsi:type="dcterms:W3CDTF">2019-09-09T16:30:49Z</dcterms:modified>
</cp:coreProperties>
</file>