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CFF99"/>
    <a:srgbClr val="FFCC00"/>
    <a:srgbClr val="000099"/>
    <a:srgbClr val="CC0000"/>
    <a:srgbClr val="CC0099"/>
    <a:srgbClr val="008000"/>
    <a:srgbClr val="4D09C7"/>
    <a:srgbClr val="9900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55" autoAdjust="0"/>
  </p:normalViewPr>
  <p:slideViewPr>
    <p:cSldViewPr>
      <p:cViewPr varScale="1">
        <p:scale>
          <a:sx n="86" d="100"/>
          <a:sy n="86" d="100"/>
        </p:scale>
        <p:origin x="1266" y="102"/>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izolace-beran.cz/index.php?lg=cz"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cs/r%C5%AF%C5%BEov%C3%BD-b%C3%ADl%C3%A1-pozad%C3%AD-r%C5%AF%C5%BEov%C3%A9-pozad%C3%AD-1030582/" TargetMode="Externa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ublicdomainpictures.net/view-image.php?image=50111&amp;picture=soccer-ball-clipart"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pt/plano-de-fundo-azul-branco-moldura-243677/" TargetMode="External"/><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cs/na-pozad%C3%AD-pozad%C3%AD-vzor-tapeta-387712/"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hyperlink" Target="http://openclipart.org/detail/21992/soccer-ball-by-nicubunu"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4closurefraud.org/2011/05/05/michigan-closings-canceled-on-some-bank-owned-homes-after-court-rules-against-mer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pixabay.com/en/emote-sad-stressed-unhappy-129936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90339"/>
            <a:ext cx="4608512" cy="504825"/>
          </a:xfrm>
          <a:prstGeom prst="rect">
            <a:avLst/>
          </a:prstGeom>
          <a:solidFill>
            <a:srgbClr val="66FF33"/>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61343"/>
            <a:ext cx="4639675" cy="431800"/>
          </a:xfrm>
          <a:prstGeom prst="rect">
            <a:avLst/>
          </a:prstGeom>
          <a:solidFill>
            <a:srgbClr val="66FF33"/>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1" y="2539380"/>
            <a:ext cx="4639675" cy="4572000"/>
          </a:xfrm>
          <a:prstGeom prst="rect">
            <a:avLst/>
          </a:prstGeom>
          <a:solidFill>
            <a:srgbClr val="98E4F6"/>
          </a:solidFill>
          <a:ln w="28575">
            <a:solidFill>
              <a:schemeClr val="tx1">
                <a:alpha val="99000"/>
              </a:schemeClr>
            </a:solidFill>
            <a:miter lim="800000"/>
            <a:headEnd/>
            <a:tailEnd/>
          </a:ln>
        </p:spPr>
        <p:txBody>
          <a:bodyPr lIns="91425" tIns="45713" rIns="91425" bIns="45713"/>
          <a:lstStyle/>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FORNAXA –TĚSNĚNÍ, spol.   s r.o.</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Dům dětí a mládeže Štětí</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VOLEMAN - autobusová přeprava</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Ahlfit s.r.o.</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Izolace Beran s.r.o.</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POKORNÝ, spol. s r.o.</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STAVEBNÍ STROJE A DOPRAVA s.r.o. </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JT-Service s.r.o.</a:t>
            </a:r>
          </a:p>
          <a:p>
            <a:pPr algn="ctr" eaLnBrk="0" hangingPunct="0">
              <a:defRPr/>
            </a:pPr>
            <a:r>
              <a:rPr lang="cs-CZ" sz="2150" dirty="0" err="1">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Průmstav</a:t>
            </a: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 Štětí a.s.</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D</a:t>
            </a:r>
            <a:r>
              <a:rPr lang="en-GB"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EKRA Industrial s.r.o. </a:t>
            </a:r>
            <a:endPar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endParaRP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INDUSTRIAL CZ, spol. s r.o.</a:t>
            </a:r>
          </a:p>
          <a:p>
            <a:pPr algn="ctr" eaLnBrk="0" hangingPunct="0">
              <a:defRPr/>
            </a:pPr>
            <a:r>
              <a:rPr lang="cs-CZ" sz="215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Unistroj s.r.o.</a:t>
            </a:r>
          </a:p>
          <a:p>
            <a:pPr algn="ctr" eaLnBrk="0" hangingPunct="0">
              <a:defRPr/>
            </a:pPr>
            <a:r>
              <a:rPr lang="cs-CZ" sz="1800" dirty="0">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3983480"/>
            <a:ext cx="4712610" cy="2669174"/>
          </a:xfrm>
          <a:prstGeom prst="rect">
            <a:avLst/>
          </a:prstGeom>
          <a:blipFill>
            <a:blip r:embed="rId6">
              <a:extLst>
                <a:ext uri="{BEBA8EAE-BF5A-486C-A8C5-ECC9F3942E4B}">
                  <a14:imgProps xmlns:a14="http://schemas.microsoft.com/office/drawing/2010/main">
                    <a14:imgLayer r:embed="rId7">
                      <a14:imgEffect>
                        <a14:artisticPastelsSmooth/>
                      </a14:imgEffect>
                    </a14:imgLayer>
                  </a14:imgProps>
                </a:ext>
              </a:extLst>
            </a:blip>
            <a:srcRect/>
            <a:stretch>
              <a:fillRect l="6839" t="12236" r="6839" b="12236"/>
            </a:stretch>
          </a:blipFill>
          <a:ln w="44450" cap="rnd" cmpd="sng">
            <a:solidFill>
              <a:srgbClr val="663300"/>
            </a:solidFill>
            <a:prstDash val="solid"/>
            <a:miter lim="800000"/>
            <a:headEnd/>
            <a:tailEnd/>
          </a:ln>
          <a:effectLst>
            <a:glow rad="177800">
              <a:schemeClr val="accent1">
                <a:lumMod val="40000"/>
                <a:lumOff val="60000"/>
                <a:alpha val="88000"/>
              </a:schemeClr>
            </a:glow>
            <a:softEdge rad="0"/>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400" dirty="0">
                <a:ln w="3175" cap="rnd" cmpd="dbl">
                  <a:solidFill>
                    <a:schemeClr val="tx1"/>
                  </a:solidFill>
                  <a:bevel/>
                </a:ln>
                <a:gradFill>
                  <a:gsLst>
                    <a:gs pos="36000">
                      <a:srgbClr val="5624D2"/>
                    </a:gs>
                    <a:gs pos="83000">
                      <a:srgbClr val="66FF33"/>
                    </a:gs>
                  </a:gsLst>
                  <a:lin ang="5400000" scaled="1"/>
                </a:gradFill>
                <a:effectLst>
                  <a:outerShdw blurRad="38100" dist="38100" dir="2700000" algn="tl">
                    <a:srgbClr val="000000">
                      <a:alpha val="43137"/>
                    </a:srgbClr>
                  </a:outerShdw>
                </a:effectLst>
                <a:latin typeface="Copperplate Gothic Bold" panose="020E0705020206020404" pitchFamily="34" charset="0"/>
                <a:ea typeface="Gungsuh" pitchFamily="18" charset="-127"/>
                <a:cs typeface="Arial" panose="020B0604020202020204" pitchFamily="34" charset="0"/>
              </a:rPr>
              <a:t>4</a:t>
            </a:r>
            <a:r>
              <a:rPr lang="cs-CZ" sz="4400" b="0" dirty="0">
                <a:ln w="3175">
                  <a:solidFill>
                    <a:schemeClr val="tx1"/>
                  </a:solidFill>
                </a:ln>
                <a:gradFill>
                  <a:gsLst>
                    <a:gs pos="36000">
                      <a:srgbClr val="5624D2"/>
                    </a:gs>
                    <a:gs pos="83000">
                      <a:srgbClr val="66FF33"/>
                    </a:gs>
                  </a:gsLst>
                  <a:lin ang="5400000" scaled="1"/>
                </a:gradFill>
                <a:effectLst>
                  <a:outerShdw blurRad="38100" dist="38100" dir="2700000" algn="tl" rotWithShape="0">
                    <a:srgbClr val="000000">
                      <a:alpha val="43137"/>
                    </a:srgbClr>
                  </a:outerShdw>
                </a:effectLst>
                <a:latin typeface="Copperplate Gothic Bold" panose="020E0705020206020404" pitchFamily="34" charset="0"/>
                <a:ea typeface="Gungsuh" pitchFamily="18" charset="-127"/>
                <a:cs typeface="Arial" panose="020B0604020202020204" pitchFamily="34" charset="0"/>
              </a:rPr>
              <a:t>.</a:t>
            </a:r>
            <a:endParaRPr lang="cs-CZ" sz="1800" dirty="0">
              <a:ln w="3175">
                <a:solidFill>
                  <a:schemeClr val="tx1"/>
                </a:solidFill>
              </a:ln>
              <a:gradFill>
                <a:gsLst>
                  <a:gs pos="36000">
                    <a:srgbClr val="5624D2"/>
                  </a:gs>
                  <a:gs pos="83000">
                    <a:srgbClr val="66FF33"/>
                  </a:gs>
                </a:gsLst>
                <a:lin ang="5400000" scaled="1"/>
              </a:gradFill>
              <a:effectLst>
                <a:outerShdw blurRad="38100" dist="38100" dir="2700000" algn="tl" rotWithShape="0">
                  <a:srgbClr val="000000">
                    <a:alpha val="43137"/>
                  </a:srgbClr>
                </a:outerShdw>
              </a:effectLst>
              <a:latin typeface="Copperplate Gothic Bold" panose="020E0705020206020404" pitchFamily="34" charset="0"/>
              <a:ea typeface="STHupo" panose="020B0503020204020204" pitchFamily="2" charset="-122"/>
              <a:cs typeface="Arial" panose="020B0604020202020204" pitchFamily="34" charset="0"/>
            </a:endParaRPr>
          </a:p>
          <a:p>
            <a:pPr algn="ctr" eaLnBrk="0" hangingPunct="0">
              <a:defRPr/>
            </a:pPr>
            <a:r>
              <a:rPr lang="cs-CZ" sz="6000" dirty="0">
                <a:ln w="3175" cap="rnd" cmpd="dbl">
                  <a:solidFill>
                    <a:schemeClr val="tx1"/>
                  </a:solidFill>
                  <a:bevel/>
                </a:ln>
                <a:gradFill>
                  <a:gsLst>
                    <a:gs pos="36000">
                      <a:srgbClr val="5624D2"/>
                    </a:gs>
                    <a:gs pos="83000">
                      <a:srgbClr val="66FF33"/>
                    </a:gs>
                  </a:gsLst>
                  <a:lin ang="5400000" scaled="1"/>
                </a:gradFill>
                <a:effectLst>
                  <a:outerShdw blurRad="38100" dist="38100" dir="2700000" algn="tl">
                    <a:srgbClr val="000000">
                      <a:alpha val="43137"/>
                    </a:srgbClr>
                  </a:outerShdw>
                </a:effectLst>
                <a:latin typeface="Copperplate Gothic Bold" panose="020E0705020206020404" pitchFamily="34" charset="0"/>
                <a:ea typeface="STHupo" panose="020B0503020204020204" pitchFamily="2" charset="-122"/>
                <a:cs typeface="Arial" panose="020B0604020202020204" pitchFamily="34" charset="0"/>
              </a:rPr>
              <a:t>FK Olympie Březová</a:t>
            </a:r>
          </a:p>
        </p:txBody>
      </p:sp>
      <p:sp>
        <p:nvSpPr>
          <p:cNvPr id="16" name="TextovéPole 15"/>
          <p:cNvSpPr txBox="1"/>
          <p:nvPr/>
        </p:nvSpPr>
        <p:spPr>
          <a:xfrm>
            <a:off x="5400000" y="2395364"/>
            <a:ext cx="4712610" cy="1332000"/>
          </a:xfrm>
          <a:prstGeom prst="rect">
            <a:avLst/>
          </a:prstGeom>
          <a:solidFill>
            <a:srgbClr val="FD3B1B"/>
          </a:solidFill>
          <a:ln w="50800" cap="rnd" cmpd="sng">
            <a:solidFill>
              <a:srgbClr val="666633"/>
            </a:solidFill>
            <a:prstDash val="lgDashDotDot"/>
            <a:miter lim="800000"/>
          </a:ln>
          <a:effectLst/>
          <a:scene3d>
            <a:camera prst="orthographicFront">
              <a:rot lat="0" lon="0" rev="0"/>
            </a:camera>
            <a:lightRig rig="threePt" dir="t"/>
          </a:scene3d>
          <a:sp3d>
            <a:contourClr>
              <a:schemeClr val="accent1">
                <a:lumMod val="40000"/>
                <a:lumOff val="60000"/>
              </a:schemeClr>
            </a:contourClr>
          </a:sp3d>
        </p:spPr>
        <p:txBody>
          <a:bodyPr wrap="square" lIns="72000" rtlCol="0" anchor="ctr">
            <a:noAutofit/>
          </a:bodyPr>
          <a:lstStyle/>
          <a:p>
            <a:pPr algn="ctr"/>
            <a:r>
              <a:rPr lang="cs-CZ" sz="4400" dirty="0">
                <a:ln w="19050">
                  <a:noFill/>
                </a:ln>
                <a:solidFill>
                  <a:srgbClr val="153181"/>
                </a:solidFill>
                <a:effectLst>
                  <a:reflection endPos="0" dist="50800" dir="5400000" sy="-100000" algn="bl" rotWithShape="0"/>
                </a:effectLst>
                <a:latin typeface="Times New Roman" panose="02020603050405020304" pitchFamily="18" charset="0"/>
                <a:ea typeface="FangSong" pitchFamily="49" charset="-122"/>
                <a:cs typeface="Times New Roman" panose="02020603050405020304" pitchFamily="18" charset="0"/>
              </a:rPr>
              <a:t>5.10.2019 sobota    </a:t>
            </a:r>
          </a:p>
          <a:p>
            <a:pPr algn="ctr"/>
            <a:r>
              <a:rPr lang="cs-CZ" sz="4400" dirty="0">
                <a:ln w="19050">
                  <a:noFill/>
                </a:ln>
                <a:solidFill>
                  <a:srgbClr val="153181"/>
                </a:solidFill>
                <a:effectLst>
                  <a:reflection endPos="0" dist="50800" dir="5400000" sy="-100000" algn="bl" rotWithShape="0"/>
                </a:effectLst>
                <a:latin typeface="Times New Roman" panose="02020603050405020304" pitchFamily="18" charset="0"/>
                <a:ea typeface="FangSong" pitchFamily="49" charset="-122"/>
                <a:cs typeface="Times New Roman" panose="02020603050405020304" pitchFamily="18" charset="0"/>
              </a:rPr>
              <a:t>10:15 hod 9. kolo</a:t>
            </a:r>
          </a:p>
        </p:txBody>
      </p:sp>
      <p:sp>
        <p:nvSpPr>
          <p:cNvPr id="17" name="AutoShape 3" descr="ů§"/>
          <p:cNvSpPr>
            <a:spLocks noChangeArrowheads="1"/>
          </p:cNvSpPr>
          <p:nvPr/>
        </p:nvSpPr>
        <p:spPr bwMode="auto">
          <a:xfrm>
            <a:off x="5400576" y="62846"/>
            <a:ext cx="4752528" cy="1127576"/>
          </a:xfrm>
          <a:prstGeom prst="flowChartAlternateProcess">
            <a:avLst/>
          </a:prstGeom>
          <a:pattFill prst="pct10">
            <a:fgClr>
              <a:schemeClr val="accent1"/>
            </a:fgClr>
            <a:bgClr>
              <a:schemeClr val="bg1"/>
            </a:bgClr>
          </a:pattFill>
          <a:ln w="44450" cap="flat" cmpd="sng">
            <a:solidFill>
              <a:srgbClr val="FF0066"/>
            </a:solidFill>
            <a:prstDash val="solid"/>
            <a:bevel/>
            <a:headEnd/>
            <a:tailEnd/>
          </a:ln>
          <a:effectLst>
            <a:softEdge rad="0"/>
          </a:effectLst>
          <a:scene3d>
            <a:camera prst="perspectiveBelow"/>
            <a:lightRig rig="threePt" dir="t"/>
          </a:scene3d>
          <a:sp3d z="38100">
            <a:bevelT w="57150" h="0" prst="relaxedInset"/>
            <a:bevelB w="120650"/>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600" dirty="0">
                <a:ln w="9525" cap="rnd">
                  <a:noFill/>
                  <a:miter lim="800000"/>
                </a:ln>
                <a:solidFill>
                  <a:srgbClr val="003300"/>
                </a:solidFill>
                <a:latin typeface="Colonna MT" panose="04020805060202030203" pitchFamily="82" charset="0"/>
                <a:ea typeface="Verdana" panose="020B0604030504040204" pitchFamily="34" charset="0"/>
                <a:cs typeface="Arial" panose="020B0604020202020204" pitchFamily="34" charset="0"/>
              </a:rPr>
              <a:t>Fotbalový zpravodaj</a:t>
            </a:r>
          </a:p>
          <a:p>
            <a:pPr algn="ctr" eaLnBrk="0" hangingPunct="0">
              <a:defRPr/>
            </a:pPr>
            <a:r>
              <a:rPr lang="cs-CZ" sz="3600" dirty="0">
                <a:ln w="9525" cap="rnd">
                  <a:noFill/>
                  <a:miter lim="800000"/>
                </a:ln>
                <a:solidFill>
                  <a:srgbClr val="003300"/>
                </a:solidFill>
                <a:latin typeface="Colonna MT" panose="04020805060202030203" pitchFamily="82" charset="0"/>
                <a:ea typeface="Verdana" panose="020B0604030504040204" pitchFamily="34" charset="0"/>
                <a:cs typeface="Arial" panose="020B0604020202020204" pitchFamily="34" charset="0"/>
              </a:rPr>
              <a:t>SK Štětí, z.s.</a:t>
            </a:r>
            <a:endParaRPr lang="cs-CZ" sz="3200" dirty="0">
              <a:ln w="9525" cap="rnd">
                <a:noFill/>
                <a:miter lim="800000"/>
              </a:ln>
              <a:solidFill>
                <a:srgbClr val="003300"/>
              </a:solidFill>
              <a:latin typeface="Colonna MT" panose="04020805060202030203" pitchFamily="82" charset="0"/>
              <a:ea typeface="Verdana" panose="020B0604030504040204" pitchFamily="34" charset="0"/>
              <a:cs typeface="Arial" panose="020B0604020202020204" pitchFamily="34" charset="0"/>
            </a:endParaRP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31670"/>
            <a:ext cx="4722518" cy="944292"/>
          </a:xfrm>
          <a:prstGeom prst="rect">
            <a:avLst/>
          </a:prstGeom>
          <a:blipFill>
            <a:blip r:embed="rId8"/>
            <a:srcRect/>
            <a:stretch>
              <a:fillRect l="2356" t="12236" r="2356" b="12236"/>
            </a:stretch>
          </a:blipFill>
          <a:ln w="22225" cmpd="dbl">
            <a:solidFill>
              <a:srgbClr val="000099"/>
            </a:solidFill>
            <a:prstDash val="sysDot"/>
            <a:miter lim="800000"/>
          </a:ln>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2800" dirty="0">
                <a:ln w="19050" cap="sq">
                  <a:noFill/>
                  <a:prstDash val="solid"/>
                  <a:miter lim="800000"/>
                </a:ln>
                <a:solidFill>
                  <a:srgbClr val="CC0099"/>
                </a:solidFill>
                <a:effectLst>
                  <a:outerShdw blurRad="38100" dist="38100" dir="2700000" algn="tl">
                    <a:srgbClr val="000000">
                      <a:alpha val="43137"/>
                    </a:srgbClr>
                  </a:outerShdw>
                </a:effectLst>
                <a:latin typeface="Segoe Script" panose="030B0504020000000003" pitchFamily="66" charset="0"/>
                <a:ea typeface="Yu Gothic UI Light" panose="020B0300000000000000" pitchFamily="34" charset="-128"/>
                <a:cs typeface="Arial" panose="020B0604020202020204" pitchFamily="34" charset="0"/>
              </a:rPr>
              <a:t>Sezóna 2019/2020</a:t>
            </a:r>
          </a:p>
          <a:p>
            <a:pPr algn="ctr"/>
            <a:r>
              <a:rPr lang="cs-CZ" sz="2800" dirty="0">
                <a:ln w="19050" cap="sq">
                  <a:noFill/>
                  <a:prstDash val="solid"/>
                  <a:miter lim="800000"/>
                </a:ln>
                <a:solidFill>
                  <a:srgbClr val="CC0099"/>
                </a:solidFill>
                <a:effectLst>
                  <a:outerShdw blurRad="38100" dist="38100" dir="2700000" algn="tl">
                    <a:srgbClr val="000000">
                      <a:alpha val="43137"/>
                    </a:srgbClr>
                  </a:outerShdw>
                </a:effectLst>
                <a:latin typeface="Segoe Script" panose="030B0504020000000003" pitchFamily="66" charset="0"/>
                <a:ea typeface="Yu Gothic UI Light" panose="020B0300000000000000" pitchFamily="34" charset="-128"/>
                <a:cs typeface="Arial" panose="020B0604020202020204" pitchFamily="34" charset="0"/>
              </a:rPr>
              <a:t>Divize B Podzim</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0616" y="4098609"/>
            <a:ext cx="648072" cy="656249"/>
          </a:xfrm>
          <a:prstGeom prst="rect">
            <a:avLst/>
          </a:prstGeom>
          <a:noFill/>
          <a:ln>
            <a:noFill/>
          </a:ln>
        </p:spPr>
      </p:pic>
      <p:pic>
        <p:nvPicPr>
          <p:cNvPr id="4" name="Obrázek 3"/>
          <p:cNvPicPr>
            <a:picLocks noChangeAspect="1"/>
          </p:cNvPicPr>
          <p:nvPr/>
        </p:nvPicPr>
        <p:blipFill>
          <a:blip r:embed="rId10"/>
          <a:stretch>
            <a:fillRect/>
          </a:stretch>
        </p:blipFill>
        <p:spPr>
          <a:xfrm>
            <a:off x="9497578" y="5964242"/>
            <a:ext cx="472282" cy="567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sp>
        <p:nvSpPr>
          <p:cNvPr id="2" name="Obdélník 1"/>
          <p:cNvSpPr/>
          <p:nvPr/>
        </p:nvSpPr>
        <p:spPr>
          <a:xfrm>
            <a:off x="143992" y="811188"/>
            <a:ext cx="4680520" cy="6002028"/>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týmu z úvodu utkání se tak ztratil v dvoubrankovém manku. Zbytek poločasu už žádné větší hromy, blesky na jedné ani druhé straně nepřinesl a tak za zmínku stojí jen volný přímý kop Chomutova v poslední minutě poločasu, který ale skončil mimo střeleckou zónu. Kdo by nabyl dojmu, že druhá půle se bude jen dohrávat, tak se hodně mýlil. V 46. minutě hledal před brankou Chomutova volné spoluhráče Jakub Slavíček, ale ke kýženému úspěchu to nevedlo.  Vytouženého snížení náskoku domácích jsme se dočkali v 52. minutě. Po rohu Jakuba Píchy se s míč dostal k nohám Rudolfa </a:t>
            </a:r>
            <a:r>
              <a:rPr lang="cs-CZ" sz="1000"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Slaničky</a:t>
            </a:r>
            <a:r>
              <a:rPr lang="cs-CZ" sz="10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 a bylo to 1:2. Domácí jsme i nadále mačkali a vyrovnání viselo na vlásku. Nejvíce snad v 57. minutě. David Brandejs sám před brankou místo okamžité střely tak dlouho zasekával míč pod nohou, až bylo po šanci a dorážka Jiřího Neumana skončila rohem. Zaskočení domácí se pomalu vzpamatovávali a v 63. minutě se dopracovali k volnému přímému kopu. Zkusili to signálem, který se ale moc nepovedl. Pomalu se blížila poslední čtvrthodina zápasu, to už byl na hřišti střídající Adam Brůža, který utekl po pravé straně, před opuštěnou brankou našel volného Jiřího Neumana a vyrovnání na 2:2 k naší velké radosti bylo dokonáno. Zdaleka ale nebylo ještě rozhodnuto. V 77. minutě byli domácí po úniku </a:t>
            </a:r>
            <a:r>
              <a:rPr lang="cs-CZ" sz="1000"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Edise</a:t>
            </a:r>
            <a:r>
              <a:rPr lang="cs-CZ" sz="10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cs-CZ" sz="1000"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Mušovice</a:t>
            </a:r>
            <a:r>
              <a:rPr lang="cs-CZ" sz="10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 hodně blízko vedoucí branky. Přehoz gólmana ale skončil vedle. Nervozita v posledních 10 minutách zápasu na hřišti stoupala a rozhodčí musel vytahovat žluté karty. Domácí zahrávali 2 volné přímé kopy. První ještě Patrik Gedeon, špílmachr domácích, který pak vystřídal, ale stejně tak jako jeho spoluhráč při dalším trestňáku, neuspěl.  Důležitý moment se ale odehrál v 84. minutě. Na polovině soupeře byl faulován Rudolf </a:t>
            </a:r>
            <a:r>
              <a:rPr lang="cs-CZ" sz="1000"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Slanička</a:t>
            </a:r>
            <a:r>
              <a:rPr lang="cs-CZ" sz="10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 rozhodčí, který jinak zápas pískal velmi dobře, nechal pokračovat a v protiútoku postupoval sám na našeho brankáře Václava Sailera Martin Boček. Vítězem souboje se stal náš gólman a přispěl tak ke konečnému úspěšnému výsledku 2:2, který však nebyl ještě úplně definitivní, protože se šlo na penalty</a:t>
            </a: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Sestava: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V.Sailer-V.Kala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J.Ransdorf</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R.Slanička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D.Mencl</a:t>
            </a:r>
            <a:r>
              <a:rPr lang="cs-CZ" sz="1000" dirty="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J.Slavíček</a:t>
            </a:r>
            <a:r>
              <a:rPr lang="cs-CZ" sz="1000" dirty="0">
                <a:latin typeface="Arial" panose="020B0604020202020204" pitchFamily="34" charset="0"/>
                <a:ea typeface="Calibri" panose="020F0502020204030204" pitchFamily="34" charset="0"/>
                <a:cs typeface="Times New Roman" panose="02020603050405020304" pitchFamily="18" charset="0"/>
              </a:rPr>
              <a:t>(69.A.Brůža), </a:t>
            </a:r>
            <a:r>
              <a:rPr lang="cs-CZ" sz="1000" dirty="0" err="1">
                <a:latin typeface="Arial" panose="020B0604020202020204" pitchFamily="34" charset="0"/>
                <a:ea typeface="Calibri" panose="020F0502020204030204" pitchFamily="34" charset="0"/>
                <a:cs typeface="Times New Roman" panose="02020603050405020304" pitchFamily="18" charset="0"/>
              </a:rPr>
              <a:t>J.Vokoun</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J.Pícha</a:t>
            </a:r>
            <a:r>
              <a:rPr lang="cs-CZ" sz="10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T.Belák</a:t>
            </a:r>
            <a:r>
              <a:rPr lang="cs-CZ" sz="1000" dirty="0">
                <a:latin typeface="Arial" panose="020B0604020202020204" pitchFamily="34" charset="0"/>
                <a:ea typeface="Calibri" panose="020F0502020204030204" pitchFamily="34" charset="0"/>
                <a:cs typeface="Times New Roman" panose="02020603050405020304" pitchFamily="18" charset="0"/>
              </a:rPr>
              <a:t>(83.J.Prileložný), </a:t>
            </a:r>
            <a:r>
              <a:rPr lang="cs-CZ" sz="1000" dirty="0" err="1">
                <a:latin typeface="Arial" panose="020B0604020202020204" pitchFamily="34" charset="0"/>
                <a:ea typeface="Calibri" panose="020F0502020204030204" pitchFamily="34" charset="0"/>
                <a:cs typeface="Times New Roman" panose="02020603050405020304" pitchFamily="18" charset="0"/>
              </a:rPr>
              <a:t>J.Neuman</a:t>
            </a:r>
            <a:r>
              <a:rPr lang="cs-CZ" sz="1000" dirty="0">
                <a:latin typeface="Arial" panose="020B0604020202020204" pitchFamily="34" charset="0"/>
                <a:ea typeface="Calibri" panose="020F0502020204030204" pitchFamily="34" charset="0"/>
                <a:cs typeface="Times New Roman" panose="02020603050405020304" pitchFamily="18" charset="0"/>
              </a:rPr>
              <a:t>(89.F.Podhorský)-</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D.Brandejs</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Připraveni:</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F.Svoboda</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K.Horváth</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J.Vacek</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Times New Roman" panose="02020603050405020304" pitchFamily="18" charset="0"/>
              </a:rPr>
              <a:t>Trenéři:</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J.Ransdorf</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P.Hoznédl</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u="sng" dirty="0">
                <a:latin typeface="Arial" panose="020B0604020202020204" pitchFamily="34" charset="0"/>
                <a:ea typeface="Calibri" panose="020F0502020204030204" pitchFamily="34" charset="0"/>
                <a:cs typeface="Times New Roman" panose="02020603050405020304" pitchFamily="18" charset="0"/>
              </a:rPr>
              <a:t>Vedoucí:</a:t>
            </a:r>
            <a:r>
              <a:rPr lang="cs-CZ" sz="1000" dirty="0">
                <a:latin typeface="Arial" panose="020B0604020202020204" pitchFamily="34" charset="0"/>
                <a:ea typeface="Calibri" panose="020F0502020204030204" pitchFamily="34" charset="0"/>
                <a:cs typeface="Times New Roman" panose="02020603050405020304" pitchFamily="18" charset="0"/>
              </a:rPr>
              <a:t> </a:t>
            </a:r>
            <a:r>
              <a:rPr lang="cs-CZ" sz="1000" dirty="0" err="1">
                <a:latin typeface="Arial" panose="020B0604020202020204" pitchFamily="34" charset="0"/>
                <a:ea typeface="Calibri" panose="020F0502020204030204" pitchFamily="34" charset="0"/>
                <a:cs typeface="Times New Roman" panose="02020603050405020304" pitchFamily="18" charset="0"/>
              </a:rPr>
              <a:t>M.Plíšek</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r>
              <a:rPr lang="cs-CZ" sz="1000" u="sng" dirty="0">
                <a:latin typeface="Arial" panose="020B0604020202020204" pitchFamily="34" charset="0"/>
                <a:ea typeface="Calibri" panose="020F0502020204030204" pitchFamily="34" charset="0"/>
              </a:rPr>
              <a:t>Rozhodčí:</a:t>
            </a:r>
            <a:r>
              <a:rPr lang="cs-CZ" sz="1000" dirty="0">
                <a:latin typeface="Arial" panose="020B0604020202020204" pitchFamily="34" charset="0"/>
                <a:ea typeface="Calibri" panose="020F0502020204030204" pitchFamily="34" charset="0"/>
              </a:rPr>
              <a:t> </a:t>
            </a:r>
            <a:r>
              <a:rPr lang="cs-CZ" sz="1000" dirty="0" err="1">
                <a:latin typeface="Arial" panose="020B0604020202020204" pitchFamily="34" charset="0"/>
                <a:ea typeface="Calibri" panose="020F0502020204030204" pitchFamily="34" charset="0"/>
              </a:rPr>
              <a:t>L.Dohnal-D.Cichra</a:t>
            </a:r>
            <a:r>
              <a:rPr lang="cs-CZ" sz="1000" dirty="0">
                <a:latin typeface="Arial" panose="020B0604020202020204" pitchFamily="34" charset="0"/>
                <a:ea typeface="Calibri" panose="020F0502020204030204" pitchFamily="34" charset="0"/>
              </a:rPr>
              <a:t>, </a:t>
            </a:r>
            <a:r>
              <a:rPr lang="cs-CZ" sz="1000" dirty="0" err="1">
                <a:latin typeface="Arial" panose="020B0604020202020204" pitchFamily="34" charset="0"/>
                <a:ea typeface="Calibri" panose="020F0502020204030204" pitchFamily="34" charset="0"/>
              </a:rPr>
              <a:t>T.Švagr</a:t>
            </a:r>
            <a:r>
              <a:rPr lang="cs-CZ" sz="1000" dirty="0">
                <a:latin typeface="Arial" panose="020B0604020202020204" pitchFamily="34" charset="0"/>
                <a:ea typeface="Calibri" panose="020F0502020204030204" pitchFamily="34" charset="0"/>
              </a:rPr>
              <a:t>  Delegát: </a:t>
            </a:r>
            <a:r>
              <a:rPr lang="cs-CZ" sz="1000" dirty="0" err="1">
                <a:latin typeface="Arial" panose="020B0604020202020204" pitchFamily="34" charset="0"/>
                <a:ea typeface="Calibri" panose="020F0502020204030204" pitchFamily="34" charset="0"/>
              </a:rPr>
              <a:t>V.Gotthard</a:t>
            </a:r>
            <a:r>
              <a:rPr lang="cs-CZ" sz="1000" dirty="0">
                <a:latin typeface="Arial" panose="020B0604020202020204" pitchFamily="34" charset="0"/>
                <a:ea typeface="Calibri" panose="020F0502020204030204" pitchFamily="34" charset="0"/>
              </a:rPr>
              <a:t>   162 diváků</a:t>
            </a:r>
            <a:endParaRPr lang="cs-CZ" sz="1000" dirty="0"/>
          </a:p>
          <a:p>
            <a:pPr lvl="0" algn="just">
              <a:lnSpc>
                <a:spcPct val="107000"/>
              </a:lnSpc>
              <a:spcAft>
                <a:spcPts val="0"/>
              </a:spcAft>
            </a:pPr>
            <a:endParaRPr lang="cs-CZ"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143992" y="104723"/>
            <a:ext cx="4536504" cy="584775"/>
          </a:xfrm>
          <a:prstGeom prst="rect">
            <a:avLst/>
          </a:prstGeom>
          <a:solidFill>
            <a:srgbClr val="9AFFCD"/>
          </a:solidFill>
          <a:effectLst>
            <a:softEdge rad="0"/>
          </a:effectLst>
        </p:spPr>
        <p:txBody>
          <a:bodyPr wrap="square" rtlCol="0">
            <a:spAutoFit/>
          </a:bodyPr>
          <a:lstStyle/>
          <a:p>
            <a:pPr algn="ctr"/>
            <a:r>
              <a:rPr lang="cs-CZ" sz="1600" dirty="0">
                <a:latin typeface="Arial Black" panose="020B0A04020102020204" pitchFamily="34" charset="0"/>
              </a:rPr>
              <a:t>Pokračování FC Chomutov-SK Štětí</a:t>
            </a:r>
          </a:p>
          <a:p>
            <a:pPr algn="ctr"/>
            <a:r>
              <a:rPr lang="cs-CZ" sz="1600" dirty="0">
                <a:latin typeface="Arial Black" panose="020B0A04020102020204" pitchFamily="34" charset="0"/>
              </a:rPr>
              <a:t>28.9.2019 2:3 PK</a:t>
            </a:r>
          </a:p>
        </p:txBody>
      </p:sp>
      <p:sp>
        <p:nvSpPr>
          <p:cNvPr id="4" name="Obdélník 3">
            <a:extLst>
              <a:ext uri="{FF2B5EF4-FFF2-40B4-BE49-F238E27FC236}">
                <a16:creationId xmlns:a16="http://schemas.microsoft.com/office/drawing/2014/main" id="{DFFAD6E5-CBFA-4257-8155-26E46023846A}"/>
              </a:ext>
            </a:extLst>
          </p:cNvPr>
          <p:cNvSpPr/>
          <p:nvPr/>
        </p:nvSpPr>
        <p:spPr>
          <a:xfrm>
            <a:off x="5571309" y="1762031"/>
            <a:ext cx="4536504" cy="5184000"/>
          </a:xfrm>
          <a:prstGeom prst="rect">
            <a:avLst/>
          </a:prstGeom>
        </p:spPr>
        <p:txBody>
          <a:bodyPr wrap="square">
            <a:no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B – TJ </a:t>
            </a:r>
            <a:r>
              <a:rPr lang="cs-CZ" sz="1600" dirty="0" err="1">
                <a:highlight>
                  <a:srgbClr val="FFFF00"/>
                </a:highlight>
                <a:latin typeface="Arial Black" panose="020B0A04020102020204" pitchFamily="34" charset="0"/>
                <a:ea typeface="Calibri" panose="020F0502020204030204" pitchFamily="34" charset="0"/>
                <a:cs typeface="Arial" panose="020B0604020202020204" pitchFamily="34" charset="0"/>
              </a:rPr>
              <a:t>Podřipan</a:t>
            </a: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 Rovné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2:3(1:2) 6.kolo  29.9.2019</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badi" panose="020B0604020104020204" pitchFamily="34" charset="0"/>
                <a:ea typeface="Calibri" panose="020F0502020204030204" pitchFamily="34" charset="0"/>
                <a:cs typeface="Times New Roman" panose="02020603050405020304" pitchFamily="18" charset="0"/>
              </a:rPr>
              <a:t>Napravit pošramocenou reputaci z minulého týdne chtělo B mužstvo dospělých , když se minulý týden nesešlo doma k zápasu proti Mšeným Lázním. Omluva začala skvěle, to když se v 5. minutě před brankářem hostů objevil Luboš Uřídil a dostal naše mužstvo do vedení 1:0.  Radost trvala přesně 3 minuty do doby než z velké dálky vypálil z velké dálky Jiří Brůža a  Pepíka Horáčka nachytal na švestkách. Hosty branka nakopla a ve 14. minutě zvonila tyčka naší branky. Ve 21. minutě už jsme ale smutnili. Na samostatnou akci se vydal kapitán hostů Lukáš Kouba, obešel všechno co stálo v cestě a nezadržitelně dostal hosty do vedení 2:1. Příležitost zvýšit náskok měl Roman </a:t>
            </a:r>
            <a:r>
              <a:rPr lang="cs-CZ" sz="1000" b="0" dirty="0" err="1">
                <a:latin typeface="Abadi" panose="020B0604020104020204" pitchFamily="34" charset="0"/>
                <a:ea typeface="Calibri" panose="020F0502020204030204" pitchFamily="34" charset="0"/>
                <a:cs typeface="Times New Roman" panose="02020603050405020304" pitchFamily="18" charset="0"/>
              </a:rPr>
              <a:t>Vilánek</a:t>
            </a:r>
            <a:r>
              <a:rPr lang="cs-CZ" sz="1000" b="0" dirty="0">
                <a:latin typeface="Abadi" panose="020B0604020104020204" pitchFamily="34" charset="0"/>
                <a:ea typeface="Calibri" panose="020F0502020204030204" pitchFamily="34" charset="0"/>
                <a:cs typeface="Times New Roman" panose="02020603050405020304" pitchFamily="18" charset="0"/>
              </a:rPr>
              <a:t> ve 31. minutě z volného přímého kopu, ale z jeho přihrávky Jiří Brůža Branku netrefil. 2. poločas nezačal pro naše mužstvo nejlépe, když byl po 2. žluté vyloučen Pavel Minárika jun. Trest přišel záhy. Lukáš Jakl nestíhal zastavit Rovenský rychlík, výborným zákrokem zachraňoval Josef Horáček, ale na dorážku Jiřího Brůži už byl krátký. Zvýšit na 4:1 mohl Roman </a:t>
            </a:r>
            <a:r>
              <a:rPr lang="cs-CZ" sz="1000" b="0" dirty="0" err="1">
                <a:latin typeface="Abadi" panose="020B0604020104020204" pitchFamily="34" charset="0"/>
                <a:ea typeface="Calibri" panose="020F0502020204030204" pitchFamily="34" charset="0"/>
                <a:cs typeface="Times New Roman" panose="02020603050405020304" pitchFamily="18" charset="0"/>
              </a:rPr>
              <a:t>Vilánek</a:t>
            </a:r>
            <a:r>
              <a:rPr lang="cs-CZ" sz="1000" b="0" dirty="0">
                <a:latin typeface="Abadi" panose="020B0604020104020204" pitchFamily="34" charset="0"/>
                <a:ea typeface="Calibri" panose="020F0502020204030204" pitchFamily="34" charset="0"/>
                <a:cs typeface="Times New Roman" panose="02020603050405020304" pitchFamily="18" charset="0"/>
              </a:rPr>
              <a:t> v 63. minutě, ale jeho střelu zlikvidoval štětský brankář. Nevýrazný výkon našeho týmu, který se v průběhu zápasu mockrát do šancí nedostal a jeho kombinace končily daleko před hostující šestnáctkou se vzpamatoval až v poslední čtvrthodině. Odstartovala to šance Adama Brůži, který těsně minul branku a dokončila to branka Luboše Uřídila v 76. minutě na 2:3. Ve zbytku jsme si vytvořili mírnou převahu, ale branka už se z toho žádná neurodila. Naopak 10 minut před závěrečným hvizdem pálil z volného přímého kopu Michal Kouba a Josef Horáček vyrážel míč na tyč. To byla také poslední šance zápasu. Po prohře 3:2 jsme propásli šanci dostat se bodově před soupeře a zůstáváme na 13. předposlední příčce. </a:t>
            </a:r>
          </a:p>
          <a:p>
            <a:pPr algn="just">
              <a:lnSpc>
                <a:spcPct val="107000"/>
              </a:lnSpc>
              <a:spcAft>
                <a:spcPts val="0"/>
              </a:spcAft>
            </a:pPr>
            <a:r>
              <a:rPr lang="cs-CZ" sz="1000" b="0" u="sng" dirty="0">
                <a:latin typeface="Abadi" panose="020B0604020104020204" pitchFamily="34" charset="0"/>
                <a:ea typeface="Calibri" panose="020F0502020204030204" pitchFamily="34" charset="0"/>
                <a:cs typeface="Times New Roman" panose="02020603050405020304" pitchFamily="18" charset="0"/>
              </a:rPr>
              <a:t>Branky:</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L.Uřídil</a:t>
            </a:r>
            <a:r>
              <a:rPr lang="cs-CZ" sz="1000" b="0" dirty="0">
                <a:latin typeface="Abadi" panose="020B0604020104020204" pitchFamily="34" charset="0"/>
                <a:ea typeface="Calibri" panose="020F0502020204030204" pitchFamily="34" charset="0"/>
                <a:cs typeface="Times New Roman" panose="02020603050405020304" pitchFamily="18" charset="0"/>
              </a:rPr>
              <a:t> 2</a:t>
            </a:r>
          </a:p>
          <a:p>
            <a:pPr algn="just">
              <a:lnSpc>
                <a:spcPct val="107000"/>
              </a:lnSpc>
              <a:spcAft>
                <a:spcPts val="0"/>
              </a:spcAft>
            </a:pPr>
            <a:r>
              <a:rPr lang="cs-CZ" sz="1000" b="0" u="sng" dirty="0">
                <a:latin typeface="Abadi" panose="020B0604020104020204" pitchFamily="34" charset="0"/>
                <a:ea typeface="Calibri" panose="020F0502020204030204" pitchFamily="34" charset="0"/>
                <a:cs typeface="Times New Roman" panose="02020603050405020304" pitchFamily="18" charset="0"/>
              </a:rPr>
              <a:t>Sestava:</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J.Horáček-J.Tichý</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M.Koráň</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P.Minárik</a:t>
            </a:r>
            <a:r>
              <a:rPr lang="cs-CZ" sz="1000" b="0" dirty="0">
                <a:latin typeface="Abadi" panose="020B0604020104020204" pitchFamily="34" charset="0"/>
                <a:ea typeface="Calibri" panose="020F0502020204030204" pitchFamily="34" charset="0"/>
                <a:cs typeface="Times New Roman" panose="02020603050405020304" pitchFamily="18" charset="0"/>
              </a:rPr>
              <a:t> (51.ČK) </a:t>
            </a:r>
            <a:r>
              <a:rPr lang="cs-CZ" sz="1000" b="0" dirty="0" err="1">
                <a:latin typeface="Abadi" panose="020B0604020104020204" pitchFamily="34" charset="0"/>
                <a:ea typeface="Calibri" panose="020F0502020204030204" pitchFamily="34" charset="0"/>
                <a:cs typeface="Times New Roman" panose="02020603050405020304" pitchFamily="18" charset="0"/>
              </a:rPr>
              <a:t>V.Guzy</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L.Jakl</a:t>
            </a:r>
            <a:r>
              <a:rPr lang="cs-CZ" sz="1000" b="0" dirty="0">
                <a:latin typeface="Abadi" panose="020B0604020104020204" pitchFamily="34" charset="0"/>
                <a:ea typeface="Calibri" panose="020F0502020204030204" pitchFamily="34" charset="0"/>
                <a:cs typeface="Times New Roman" panose="02020603050405020304" pitchFamily="18" charset="0"/>
              </a:rPr>
              <a:t>-</a:t>
            </a:r>
          </a:p>
          <a:p>
            <a:pPr algn="just">
              <a:lnSpc>
                <a:spcPct val="107000"/>
              </a:lnSpc>
              <a:spcAft>
                <a:spcPts val="0"/>
              </a:spcAft>
            </a:pP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Š.Vála</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F.Podhorský</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A.Brůža</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P.Sřihavka</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L.Uřídil</a:t>
            </a:r>
            <a:endParaRPr lang="cs-CZ" sz="1000" b="0" dirty="0">
              <a:latin typeface="Abadi" panose="020B0604020104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u="sng" dirty="0">
                <a:latin typeface="Abadi" panose="020B0604020104020204" pitchFamily="34" charset="0"/>
                <a:ea typeface="Calibri" panose="020F0502020204030204" pitchFamily="34" charset="0"/>
                <a:cs typeface="Times New Roman" panose="02020603050405020304" pitchFamily="18" charset="0"/>
              </a:rPr>
              <a:t>Trenér:</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P.Minárik</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u="sng" dirty="0">
                <a:latin typeface="Abadi" panose="020B0604020104020204" pitchFamily="34" charset="0"/>
                <a:ea typeface="Calibri" panose="020F0502020204030204" pitchFamily="34" charset="0"/>
                <a:cs typeface="Times New Roman" panose="02020603050405020304" pitchFamily="18" charset="0"/>
              </a:rPr>
              <a:t>Vedoucí:</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V.Švancar</a:t>
            </a:r>
            <a:endParaRPr lang="cs-CZ" sz="1000" b="0" dirty="0">
              <a:latin typeface="Abadi" panose="020B0604020104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u="sng" dirty="0">
                <a:latin typeface="Abadi" panose="020B0604020104020204" pitchFamily="34" charset="0"/>
                <a:ea typeface="Calibri" panose="020F0502020204030204" pitchFamily="34" charset="0"/>
                <a:cs typeface="Times New Roman" panose="02020603050405020304" pitchFamily="18" charset="0"/>
              </a:rPr>
              <a:t>Rozhodčí:</a:t>
            </a:r>
            <a:r>
              <a:rPr lang="cs-CZ" sz="1000" b="0" dirty="0">
                <a:latin typeface="Abadi" panose="020B0604020104020204" pitchFamily="34" charset="0"/>
                <a:ea typeface="Calibri" panose="020F0502020204030204" pitchFamily="34" charset="0"/>
                <a:cs typeface="Times New Roman" panose="02020603050405020304" pitchFamily="18" charset="0"/>
              </a:rPr>
              <a:t> </a:t>
            </a:r>
            <a:r>
              <a:rPr lang="cs-CZ" sz="1000" b="0" dirty="0" err="1">
                <a:latin typeface="Abadi" panose="020B0604020104020204" pitchFamily="34" charset="0"/>
                <a:ea typeface="Calibri" panose="020F0502020204030204" pitchFamily="34" charset="0"/>
                <a:cs typeface="Times New Roman" panose="02020603050405020304" pitchFamily="18" charset="0"/>
              </a:rPr>
              <a:t>M.Horáček</a:t>
            </a:r>
            <a:endParaRPr lang="cs-CZ" sz="1000" b="0" dirty="0">
              <a:latin typeface="Abadi" panose="020B060402010402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7CA559A7-3C73-4E1E-8325-A04F2C056B14}"/>
              </a:ext>
            </a:extLst>
          </p:cNvPr>
          <p:cNvSpPr txBox="1"/>
          <p:nvPr/>
        </p:nvSpPr>
        <p:spPr>
          <a:xfrm>
            <a:off x="5396456" y="104723"/>
            <a:ext cx="4635229" cy="1384995"/>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00FFCC">
                <a:alpha val="40000"/>
              </a:srgbClr>
            </a:glow>
            <a:softEdge rad="241300"/>
          </a:effectLst>
        </p:spPr>
        <p:txBody>
          <a:bodyPr wrap="square" rtlCol="0">
            <a:spAutoFit/>
          </a:bodyPr>
          <a:lstStyle/>
          <a:p>
            <a:pPr algn="ctr"/>
            <a:r>
              <a:rPr lang="cs-CZ" sz="2800" dirty="0">
                <a:solidFill>
                  <a:srgbClr val="008000"/>
                </a:solidFill>
                <a:latin typeface="Arial Black" panose="020B0A04020102020204" pitchFamily="34" charset="0"/>
              </a:rPr>
              <a:t>B mužstvo dospělých hrálo téměř celý druhý poločas v 10. </a:t>
            </a:r>
          </a:p>
        </p:txBody>
      </p:sp>
      <p:cxnSp>
        <p:nvCxnSpPr>
          <p:cNvPr id="8" name="Přímá spojnice se šipkou 7">
            <a:extLst>
              <a:ext uri="{FF2B5EF4-FFF2-40B4-BE49-F238E27FC236}">
                <a16:creationId xmlns:a16="http://schemas.microsoft.com/office/drawing/2014/main" id="{CC9D443F-79DD-4161-8C5E-EB17E9645E72}"/>
              </a:ext>
            </a:extLst>
          </p:cNvPr>
          <p:cNvCxnSpPr/>
          <p:nvPr/>
        </p:nvCxnSpPr>
        <p:spPr bwMode="auto">
          <a:xfrm>
            <a:off x="3384352" y="7004456"/>
            <a:ext cx="1008112" cy="71428"/>
          </a:xfrm>
          <a:prstGeom prst="straightConnector1">
            <a:avLst/>
          </a:prstGeom>
          <a:noFill/>
          <a:ln w="12700" cap="flat" cmpd="sng" algn="ctr">
            <a:solidFill>
              <a:schemeClr val="tx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graphicFrame>
        <p:nvGraphicFramePr>
          <p:cNvPr id="2" name="Tabulka 1"/>
          <p:cNvGraphicFramePr>
            <a:graphicFrameLocks noGrp="1"/>
          </p:cNvGraphicFramePr>
          <p:nvPr>
            <p:extLst>
              <p:ext uri="{D42A27DB-BD31-4B8C-83A1-F6EECF244321}">
                <p14:modId xmlns:p14="http://schemas.microsoft.com/office/powerpoint/2010/main" val="4060998190"/>
              </p:ext>
            </p:extLst>
          </p:nvPr>
        </p:nvGraphicFramePr>
        <p:xfrm>
          <a:off x="5424997" y="1162712"/>
          <a:ext cx="4613241" cy="3140894"/>
        </p:xfrm>
        <a:graphic>
          <a:graphicData uri="http://schemas.openxmlformats.org/drawingml/2006/table">
            <a:tbl>
              <a:tblPr/>
              <a:tblGrid>
                <a:gridCol w="1536259">
                  <a:extLst>
                    <a:ext uri="{9D8B030D-6E8A-4147-A177-3AD203B41FA5}">
                      <a16:colId xmlns:a16="http://schemas.microsoft.com/office/drawing/2014/main" val="3438889161"/>
                    </a:ext>
                  </a:extLst>
                </a:gridCol>
                <a:gridCol w="692210">
                  <a:extLst>
                    <a:ext uri="{9D8B030D-6E8A-4147-A177-3AD203B41FA5}">
                      <a16:colId xmlns:a16="http://schemas.microsoft.com/office/drawing/2014/main" val="922343970"/>
                    </a:ext>
                  </a:extLst>
                </a:gridCol>
                <a:gridCol w="1192386">
                  <a:extLst>
                    <a:ext uri="{9D8B030D-6E8A-4147-A177-3AD203B41FA5}">
                      <a16:colId xmlns:a16="http://schemas.microsoft.com/office/drawing/2014/main" val="3861997254"/>
                    </a:ext>
                  </a:extLst>
                </a:gridCol>
                <a:gridCol w="1192386">
                  <a:extLst>
                    <a:ext uri="{9D8B030D-6E8A-4147-A177-3AD203B41FA5}">
                      <a16:colId xmlns:a16="http://schemas.microsoft.com/office/drawing/2014/main" val="813771087"/>
                    </a:ext>
                  </a:extLst>
                </a:gridCol>
              </a:tblGrid>
              <a:tr h="155211">
                <a:tc gridSpan="2">
                  <a:txBody>
                    <a:bodyPr/>
                    <a:lstStyle/>
                    <a:p>
                      <a:pPr algn="ctr" fontAlgn="ctr"/>
                      <a:r>
                        <a:rPr lang="cs-CZ" sz="1200" b="1" i="0" u="none" strike="noStrike">
                          <a:solidFill>
                            <a:srgbClr val="000000"/>
                          </a:solidFill>
                          <a:effectLst/>
                          <a:latin typeface="Arial Black" panose="020B0A04020102020204" pitchFamily="34" charset="0"/>
                        </a:rPr>
                        <a:t>Štětí</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gridSpan="2">
                  <a:txBody>
                    <a:bodyPr/>
                    <a:lstStyle/>
                    <a:p>
                      <a:pPr algn="ctr" fontAlgn="ctr"/>
                      <a:r>
                        <a:rPr lang="cs-CZ" sz="1200" b="1" i="0" u="none" strike="noStrike">
                          <a:solidFill>
                            <a:srgbClr val="000000"/>
                          </a:solidFill>
                          <a:effectLst/>
                          <a:latin typeface="Arial Black" panose="020B0A04020102020204" pitchFamily="34" charset="0"/>
                        </a:rPr>
                        <a:t>Chomutov</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extLst>
                  <a:ext uri="{0D108BD9-81ED-4DB2-BD59-A6C34878D82A}">
                    <a16:rowId xmlns:a16="http://schemas.microsoft.com/office/drawing/2014/main" val="1346903943"/>
                  </a:ext>
                </a:extLst>
              </a:tr>
              <a:tr h="155211">
                <a:tc gridSpan="2">
                  <a:txBody>
                    <a:bodyPr/>
                    <a:lstStyle/>
                    <a:p>
                      <a:pPr algn="ctr" fontAlgn="ctr"/>
                      <a:r>
                        <a:rPr lang="cs-CZ" sz="1200" b="1" i="0" u="none" strike="noStrike">
                          <a:solidFill>
                            <a:srgbClr val="000000"/>
                          </a:solidFill>
                          <a:effectLst/>
                          <a:latin typeface="Arial Black" panose="020B0A04020102020204" pitchFamily="34" charset="0"/>
                        </a:rPr>
                        <a:t>4</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gridSpan="2">
                  <a:txBody>
                    <a:bodyPr/>
                    <a:lstStyle/>
                    <a:p>
                      <a:pPr algn="ctr" fontAlgn="ctr"/>
                      <a:r>
                        <a:rPr lang="cs-CZ" sz="1200" b="1" i="0" u="none" strike="noStrike">
                          <a:solidFill>
                            <a:srgbClr val="000000"/>
                          </a:solidFill>
                          <a:effectLst/>
                          <a:latin typeface="Arial Black" panose="020B0A04020102020204" pitchFamily="34" charset="0"/>
                        </a:rPr>
                        <a:t>3</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extLst>
                  <a:ext uri="{0D108BD9-81ED-4DB2-BD59-A6C34878D82A}">
                    <a16:rowId xmlns:a16="http://schemas.microsoft.com/office/drawing/2014/main" val="3127904024"/>
                  </a:ext>
                </a:extLst>
              </a:tr>
              <a:tr h="344502">
                <a:tc>
                  <a:txBody>
                    <a:bodyPr/>
                    <a:lstStyle/>
                    <a:p>
                      <a:pPr algn="ctr" fontAlgn="ctr"/>
                      <a:r>
                        <a:rPr lang="cs-CZ" sz="900" b="1" i="0" u="none" strike="noStrike" dirty="0">
                          <a:solidFill>
                            <a:srgbClr val="000000"/>
                          </a:solidFill>
                          <a:effectLst/>
                          <a:latin typeface="Arial" panose="020B0604020202020204" pitchFamily="34" charset="0"/>
                        </a:rPr>
                        <a:t>Zahajoval Rudolf </a:t>
                      </a:r>
                      <a:r>
                        <a:rPr lang="cs-CZ" sz="900" b="1" i="0" u="none" strike="noStrike" dirty="0" err="1">
                          <a:solidFill>
                            <a:srgbClr val="000000"/>
                          </a:solidFill>
                          <a:effectLst/>
                          <a:latin typeface="Arial" panose="020B0604020202020204" pitchFamily="34" charset="0"/>
                        </a:rPr>
                        <a:t>Slanička</a:t>
                      </a:r>
                      <a:r>
                        <a:rPr lang="cs-CZ" sz="900" b="1" i="0" u="none" strike="noStrike" dirty="0">
                          <a:solidFill>
                            <a:srgbClr val="000000"/>
                          </a:solidFill>
                          <a:effectLst/>
                          <a:latin typeface="Arial" panose="020B0604020202020204" pitchFamily="34" charset="0"/>
                        </a:rPr>
                        <a:t> a stejně jako před týdnem ve Slaném </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1:0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Nemýlil se ani domácí Jakub Zeman</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a:solidFill>
                            <a:srgbClr val="000000"/>
                          </a:solidFill>
                          <a:effectLst/>
                          <a:latin typeface="Arial" panose="020B0604020202020204" pitchFamily="34" charset="0"/>
                        </a:rPr>
                        <a:t>1:0</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72088614"/>
                  </a:ext>
                </a:extLst>
              </a:tr>
              <a:tr h="344502">
                <a:tc>
                  <a:txBody>
                    <a:bodyPr/>
                    <a:lstStyle/>
                    <a:p>
                      <a:pPr algn="ctr" fontAlgn="ctr"/>
                      <a:r>
                        <a:rPr lang="cs-CZ" sz="900" b="1" i="0" u="none" strike="noStrike" dirty="0">
                          <a:solidFill>
                            <a:srgbClr val="000000"/>
                          </a:solidFill>
                          <a:effectLst/>
                          <a:latin typeface="Arial" panose="020B0604020202020204" pitchFamily="34" charset="0"/>
                        </a:rPr>
                        <a:t>Jiří </a:t>
                      </a:r>
                      <a:r>
                        <a:rPr lang="cs-CZ" sz="900" b="1" i="0" u="none" strike="noStrike" dirty="0" err="1">
                          <a:solidFill>
                            <a:srgbClr val="000000"/>
                          </a:solidFill>
                          <a:effectLst/>
                          <a:latin typeface="Arial" panose="020B0604020202020204" pitchFamily="34" charset="0"/>
                        </a:rPr>
                        <a:t>Ransdorf</a:t>
                      </a:r>
                      <a:r>
                        <a:rPr lang="cs-CZ" sz="900" b="1" i="0" u="none" strike="noStrike" dirty="0">
                          <a:solidFill>
                            <a:srgbClr val="000000"/>
                          </a:solidFill>
                          <a:effectLst/>
                          <a:latin typeface="Arial" panose="020B0604020202020204" pitchFamily="34" charset="0"/>
                        </a:rPr>
                        <a:t> napálil míč pod vingl</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2:1</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Martin Boček vyrovnal, ale Sailer si na míč šáhnul</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a:solidFill>
                            <a:srgbClr val="000000"/>
                          </a:solidFill>
                          <a:effectLst/>
                          <a:latin typeface="Arial" panose="020B0604020202020204" pitchFamily="34" charset="0"/>
                        </a:rPr>
                        <a:t>2:2</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813545166"/>
                  </a:ext>
                </a:extLst>
              </a:tr>
              <a:tr h="458077">
                <a:tc>
                  <a:txBody>
                    <a:bodyPr/>
                    <a:lstStyle/>
                    <a:p>
                      <a:pPr algn="ctr" fontAlgn="ctr"/>
                      <a:r>
                        <a:rPr lang="cs-CZ" sz="900" b="1" i="0" u="none" strike="noStrike" dirty="0">
                          <a:solidFill>
                            <a:srgbClr val="000000"/>
                          </a:solidFill>
                          <a:effectLst/>
                          <a:latin typeface="Arial" panose="020B0604020202020204" pitchFamily="34" charset="0"/>
                        </a:rPr>
                        <a:t>Adam Brůža si vybral špatný roh a domácí měli šanci jít do vedení</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2:2</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Vojtěch Kubík to nevyužil. U levé tyče byl připraven Václav Sailer</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a:solidFill>
                            <a:srgbClr val="000000"/>
                          </a:solidFill>
                          <a:effectLst/>
                          <a:latin typeface="Arial" panose="020B0604020202020204" pitchFamily="34" charset="0"/>
                        </a:rPr>
                        <a:t>2:2</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32488259"/>
                  </a:ext>
                </a:extLst>
              </a:tr>
              <a:tr h="458077">
                <a:tc>
                  <a:txBody>
                    <a:bodyPr/>
                    <a:lstStyle/>
                    <a:p>
                      <a:pPr algn="ctr" fontAlgn="ctr"/>
                      <a:r>
                        <a:rPr lang="cs-CZ" sz="900" b="1" i="0" u="none" strike="noStrike">
                          <a:solidFill>
                            <a:srgbClr val="000000"/>
                          </a:solidFill>
                          <a:effectLst/>
                          <a:latin typeface="Arial" panose="020B0604020202020204" pitchFamily="34" charset="0"/>
                        </a:rPr>
                        <a:t>Specialistou na penalty se stává Filip Podhorský. Jeho oblíbené místo prozrazovat nebudeme</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3:2</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effectLst/>
                          <a:latin typeface="Arial" panose="020B0604020202020204" pitchFamily="34" charset="0"/>
                        </a:rPr>
                        <a:t>Silné nervy zachoval Richard Pěnička a srovnal</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3:3</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143463485"/>
                  </a:ext>
                </a:extLst>
              </a:tr>
              <a:tr h="685226">
                <a:tc>
                  <a:txBody>
                    <a:bodyPr/>
                    <a:lstStyle/>
                    <a:p>
                      <a:pPr algn="ctr" fontAlgn="ctr"/>
                      <a:r>
                        <a:rPr lang="cs-CZ" sz="900" b="1" i="0" u="none" strike="noStrike">
                          <a:solidFill>
                            <a:srgbClr val="000000"/>
                          </a:solidFill>
                          <a:effectLst/>
                          <a:latin typeface="Arial" panose="020B0604020202020204" pitchFamily="34" charset="0"/>
                        </a:rPr>
                        <a:t>V 5. sérii poslal Jiří Vokoun brankáře na druhou stranu</a:t>
                      </a:r>
                    </a:p>
                  </a:txBody>
                  <a:tcPr marL="4562" marR="4562" marT="4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4:3</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effectLst/>
                          <a:latin typeface="Arial" panose="020B0604020202020204" pitchFamily="34" charset="0"/>
                        </a:rPr>
                        <a:t>Hodně dlouho dopředu avizoval Edis Mušovic kam míč pošle a hrdinou zápasu se stal Václav Sailer v naší brance</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Arial" panose="020B0604020202020204" pitchFamily="34" charset="0"/>
                        </a:rPr>
                        <a:t>4:3</a:t>
                      </a:r>
                    </a:p>
                  </a:txBody>
                  <a:tcPr marL="4562" marR="4562" marT="4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308180757"/>
                  </a:ext>
                </a:extLst>
              </a:tr>
            </a:tbl>
          </a:graphicData>
        </a:graphic>
      </p:graphicFrame>
      <p:sp>
        <p:nvSpPr>
          <p:cNvPr id="8" name="Obdélník 7"/>
          <p:cNvSpPr/>
          <p:nvPr/>
        </p:nvSpPr>
        <p:spPr>
          <a:xfrm>
            <a:off x="5428309" y="91108"/>
            <a:ext cx="4609927" cy="1015663"/>
          </a:xfrm>
          <a:prstGeom prst="rect">
            <a:avLst/>
          </a:prstGeom>
          <a:pattFill prst="dkHorz">
            <a:fgClr>
              <a:srgbClr val="FFFF66"/>
            </a:fgClr>
            <a:bgClr>
              <a:schemeClr val="accent3">
                <a:lumMod val="95000"/>
              </a:schemeClr>
            </a:bgClr>
          </a:pattFill>
        </p:spPr>
        <p:txBody>
          <a:bodyPr wrap="square" lIns="91440" tIns="45720" rIns="91440" bIns="45720">
            <a:spAutoFit/>
          </a:bodyPr>
          <a:lstStyle/>
          <a:p>
            <a:r>
              <a:rPr lang="cs-CZ" sz="3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Britannic Bold" panose="020B0903060703020204" pitchFamily="34" charset="0"/>
              </a:rPr>
              <a:t>Penaltová ruleta v Chomutově</a:t>
            </a:r>
          </a:p>
        </p:txBody>
      </p:sp>
      <p:pic>
        <p:nvPicPr>
          <p:cNvPr id="11" name="Obrázek 10">
            <a:extLst>
              <a:ext uri="{FF2B5EF4-FFF2-40B4-BE49-F238E27FC236}">
                <a16:creationId xmlns:a16="http://schemas.microsoft.com/office/drawing/2014/main" id="{69B3A096-13FF-4A36-99B6-7D40D9801B07}"/>
              </a:ext>
            </a:extLst>
          </p:cNvPr>
          <p:cNvPicPr>
            <a:picLocks noChangeAspect="1"/>
          </p:cNvPicPr>
          <p:nvPr/>
        </p:nvPicPr>
        <p:blipFill>
          <a:blip r:embed="rId2"/>
          <a:stretch>
            <a:fillRect/>
          </a:stretch>
        </p:blipFill>
        <p:spPr>
          <a:xfrm>
            <a:off x="6039429" y="4408394"/>
            <a:ext cx="3384376" cy="2157075"/>
          </a:xfrm>
          <a:prstGeom prst="rect">
            <a:avLst/>
          </a:prstGeom>
          <a:ln w="15875">
            <a:solidFill>
              <a:schemeClr val="tx1"/>
            </a:solidFill>
          </a:ln>
        </p:spPr>
      </p:pic>
      <p:sp>
        <p:nvSpPr>
          <p:cNvPr id="12" name="TextovéPole 11">
            <a:extLst>
              <a:ext uri="{FF2B5EF4-FFF2-40B4-BE49-F238E27FC236}">
                <a16:creationId xmlns:a16="http://schemas.microsoft.com/office/drawing/2014/main" id="{A28FC9B3-AC7D-48E9-95A4-54830C6F33CF}"/>
              </a:ext>
            </a:extLst>
          </p:cNvPr>
          <p:cNvSpPr txBox="1"/>
          <p:nvPr/>
        </p:nvSpPr>
        <p:spPr>
          <a:xfrm>
            <a:off x="5926851" y="6670258"/>
            <a:ext cx="4076857" cy="261610"/>
          </a:xfrm>
          <a:prstGeom prst="rect">
            <a:avLst/>
          </a:prstGeom>
          <a:solidFill>
            <a:srgbClr val="FFFF00"/>
          </a:solidFill>
          <a:effectLst>
            <a:glow rad="101600">
              <a:srgbClr val="99FF66">
                <a:alpha val="40000"/>
              </a:srgbClr>
            </a:glow>
            <a:softEdge rad="0"/>
          </a:effectLst>
        </p:spPr>
        <p:txBody>
          <a:bodyPr wrap="square" rtlCol="0">
            <a:spAutoFit/>
          </a:bodyPr>
          <a:lstStyle/>
          <a:p>
            <a:pPr algn="ctr"/>
            <a:r>
              <a:rPr lang="cs-CZ" sz="1100" dirty="0">
                <a:latin typeface="Arial Black" panose="020B0A04020102020204" pitchFamily="34" charset="0"/>
              </a:rPr>
              <a:t>Rozhodující penalta. Václav Sailer chytá</a:t>
            </a:r>
          </a:p>
        </p:txBody>
      </p:sp>
      <p:graphicFrame>
        <p:nvGraphicFramePr>
          <p:cNvPr id="14" name="Tabulka 13">
            <a:extLst>
              <a:ext uri="{FF2B5EF4-FFF2-40B4-BE49-F238E27FC236}">
                <a16:creationId xmlns:a16="http://schemas.microsoft.com/office/drawing/2014/main" id="{95EF2957-08CD-4C78-B490-BA6899ABB7FF}"/>
              </a:ext>
            </a:extLst>
          </p:cNvPr>
          <p:cNvGraphicFramePr>
            <a:graphicFrameLocks noGrp="1"/>
          </p:cNvGraphicFramePr>
          <p:nvPr>
            <p:extLst>
              <p:ext uri="{D42A27DB-BD31-4B8C-83A1-F6EECF244321}">
                <p14:modId xmlns:p14="http://schemas.microsoft.com/office/powerpoint/2010/main" val="4036143008"/>
              </p:ext>
            </p:extLst>
          </p:nvPr>
        </p:nvGraphicFramePr>
        <p:xfrm>
          <a:off x="32443" y="27081"/>
          <a:ext cx="4547716" cy="2560671"/>
        </p:xfrm>
        <a:graphic>
          <a:graphicData uri="http://schemas.openxmlformats.org/drawingml/2006/table">
            <a:tbl>
              <a:tblPr/>
              <a:tblGrid>
                <a:gridCol w="221570">
                  <a:extLst>
                    <a:ext uri="{9D8B030D-6E8A-4147-A177-3AD203B41FA5}">
                      <a16:colId xmlns:a16="http://schemas.microsoft.com/office/drawing/2014/main" val="2787657650"/>
                    </a:ext>
                  </a:extLst>
                </a:gridCol>
                <a:gridCol w="420982">
                  <a:extLst>
                    <a:ext uri="{9D8B030D-6E8A-4147-A177-3AD203B41FA5}">
                      <a16:colId xmlns:a16="http://schemas.microsoft.com/office/drawing/2014/main" val="1639842537"/>
                    </a:ext>
                  </a:extLst>
                </a:gridCol>
                <a:gridCol w="1354344">
                  <a:extLst>
                    <a:ext uri="{9D8B030D-6E8A-4147-A177-3AD203B41FA5}">
                      <a16:colId xmlns:a16="http://schemas.microsoft.com/office/drawing/2014/main" val="1847658751"/>
                    </a:ext>
                  </a:extLst>
                </a:gridCol>
                <a:gridCol w="354511">
                  <a:extLst>
                    <a:ext uri="{9D8B030D-6E8A-4147-A177-3AD203B41FA5}">
                      <a16:colId xmlns:a16="http://schemas.microsoft.com/office/drawing/2014/main" val="1449988482"/>
                    </a:ext>
                  </a:extLst>
                </a:gridCol>
                <a:gridCol w="343432">
                  <a:extLst>
                    <a:ext uri="{9D8B030D-6E8A-4147-A177-3AD203B41FA5}">
                      <a16:colId xmlns:a16="http://schemas.microsoft.com/office/drawing/2014/main" val="628824065"/>
                    </a:ext>
                  </a:extLst>
                </a:gridCol>
                <a:gridCol w="221570">
                  <a:extLst>
                    <a:ext uri="{9D8B030D-6E8A-4147-A177-3AD203B41FA5}">
                      <a16:colId xmlns:a16="http://schemas.microsoft.com/office/drawing/2014/main" val="2386972933"/>
                    </a:ext>
                  </a:extLst>
                </a:gridCol>
                <a:gridCol w="221570">
                  <a:extLst>
                    <a:ext uri="{9D8B030D-6E8A-4147-A177-3AD203B41FA5}">
                      <a16:colId xmlns:a16="http://schemas.microsoft.com/office/drawing/2014/main" val="1602873069"/>
                    </a:ext>
                  </a:extLst>
                </a:gridCol>
                <a:gridCol w="221570">
                  <a:extLst>
                    <a:ext uri="{9D8B030D-6E8A-4147-A177-3AD203B41FA5}">
                      <a16:colId xmlns:a16="http://schemas.microsoft.com/office/drawing/2014/main" val="1258451484"/>
                    </a:ext>
                  </a:extLst>
                </a:gridCol>
                <a:gridCol w="553924">
                  <a:extLst>
                    <a:ext uri="{9D8B030D-6E8A-4147-A177-3AD203B41FA5}">
                      <a16:colId xmlns:a16="http://schemas.microsoft.com/office/drawing/2014/main" val="4179490906"/>
                    </a:ext>
                  </a:extLst>
                </a:gridCol>
                <a:gridCol w="357281">
                  <a:extLst>
                    <a:ext uri="{9D8B030D-6E8A-4147-A177-3AD203B41FA5}">
                      <a16:colId xmlns:a16="http://schemas.microsoft.com/office/drawing/2014/main" val="3111952330"/>
                    </a:ext>
                  </a:extLst>
                </a:gridCol>
                <a:gridCol w="276962">
                  <a:extLst>
                    <a:ext uri="{9D8B030D-6E8A-4147-A177-3AD203B41FA5}">
                      <a16:colId xmlns:a16="http://schemas.microsoft.com/office/drawing/2014/main" val="3911504835"/>
                    </a:ext>
                  </a:extLst>
                </a:gridCol>
              </a:tblGrid>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79984632"/>
                  </a:ext>
                </a:extLst>
              </a:tr>
              <a:tr h="2045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Okresní přebor starší přípravka podzim  2019 Skupina B</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33285989"/>
                  </a:ext>
                </a:extLst>
              </a:tr>
              <a:tr h="26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pl-PL" sz="8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103:40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53952291"/>
                  </a:ext>
                </a:extLst>
              </a:tr>
              <a:tr h="19367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pl-PL" sz="800" b="1" i="0" u="none" strike="noStrike">
                          <a:solidFill>
                            <a:srgbClr val="000000"/>
                          </a:solidFill>
                          <a:effectLst/>
                          <a:latin typeface="Arial" panose="020B0604020202020204" pitchFamily="34" charset="0"/>
                        </a:rPr>
                        <a:t>TJ Dynamo Podlusky,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76:25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35366864"/>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BECHLÍN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74:36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15609823"/>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48:25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79581428"/>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60:31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93863090"/>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37:63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91073800"/>
                  </a:ext>
                </a:extLst>
              </a:tr>
              <a:tr h="2693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Sokol Straškov Vodochody</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41:40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5188340"/>
                  </a:ext>
                </a:extLst>
              </a:tr>
              <a:tr h="17216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C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C0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32:57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56722204"/>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dirty="0">
                          <a:solidFill>
                            <a:srgbClr val="000000"/>
                          </a:solidFill>
                          <a:effectLst/>
                          <a:latin typeface="Arial" panose="020B0604020202020204" pitchFamily="34" charset="0"/>
                        </a:rPr>
                        <a:t>TJ Viktorie Budyně </a:t>
                      </a:r>
                      <a:r>
                        <a:rPr lang="cs-CZ" sz="800" b="1" i="0" u="none" strike="noStrike" dirty="0" err="1">
                          <a:solidFill>
                            <a:srgbClr val="000000"/>
                          </a:solidFill>
                          <a:effectLst/>
                          <a:latin typeface="Arial" panose="020B0604020202020204" pitchFamily="34" charset="0"/>
                        </a:rPr>
                        <a:t>n.O</a:t>
                      </a:r>
                      <a:r>
                        <a:rPr lang="cs-CZ" sz="8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40:71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56757023"/>
                  </a:ext>
                </a:extLst>
              </a:tr>
              <a:tr h="19367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es-ES" sz="800" b="1" i="0" u="none" strike="noStrike">
                          <a:solidFill>
                            <a:srgbClr val="000000"/>
                          </a:solidFill>
                          <a:effectLst/>
                          <a:latin typeface="Arial" panose="020B0604020202020204" pitchFamily="34" charset="0"/>
                        </a:rPr>
                        <a:t>SK SAHARA Vědomice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29:61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00108846"/>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66"/>
                    </a:solidFill>
                  </a:tcPr>
                </a:tc>
                <a:tc>
                  <a:txBody>
                    <a:bodyPr/>
                    <a:lstStyle/>
                    <a:p>
                      <a:pPr algn="l" fontAlgn="ctr"/>
                      <a:r>
                        <a:rPr lang="cs-CZ" sz="8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23:57</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66"/>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0353829"/>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34:91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42201090"/>
                  </a:ext>
                </a:extLst>
              </a:tr>
              <a:tr h="1397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62872171"/>
                  </a:ext>
                </a:extLst>
              </a:tr>
            </a:tbl>
          </a:graphicData>
        </a:graphic>
      </p:graphicFrame>
      <p:graphicFrame>
        <p:nvGraphicFramePr>
          <p:cNvPr id="15" name="Tabulka 14">
            <a:extLst>
              <a:ext uri="{FF2B5EF4-FFF2-40B4-BE49-F238E27FC236}">
                <a16:creationId xmlns:a16="http://schemas.microsoft.com/office/drawing/2014/main" id="{A3CDFA5D-2ABD-4151-A8D8-016FAF1EC50D}"/>
              </a:ext>
            </a:extLst>
          </p:cNvPr>
          <p:cNvGraphicFramePr>
            <a:graphicFrameLocks noGrp="1"/>
          </p:cNvGraphicFramePr>
          <p:nvPr>
            <p:extLst>
              <p:ext uri="{D42A27DB-BD31-4B8C-83A1-F6EECF244321}">
                <p14:modId xmlns:p14="http://schemas.microsoft.com/office/powerpoint/2010/main" val="3436419913"/>
              </p:ext>
            </p:extLst>
          </p:nvPr>
        </p:nvGraphicFramePr>
        <p:xfrm>
          <a:off x="120245" y="2622488"/>
          <a:ext cx="4525579" cy="2076230"/>
        </p:xfrm>
        <a:graphic>
          <a:graphicData uri="http://schemas.openxmlformats.org/drawingml/2006/table">
            <a:tbl>
              <a:tblPr/>
              <a:tblGrid>
                <a:gridCol w="220491">
                  <a:extLst>
                    <a:ext uri="{9D8B030D-6E8A-4147-A177-3AD203B41FA5}">
                      <a16:colId xmlns:a16="http://schemas.microsoft.com/office/drawing/2014/main" val="1116489396"/>
                    </a:ext>
                  </a:extLst>
                </a:gridCol>
                <a:gridCol w="418933">
                  <a:extLst>
                    <a:ext uri="{9D8B030D-6E8A-4147-A177-3AD203B41FA5}">
                      <a16:colId xmlns:a16="http://schemas.microsoft.com/office/drawing/2014/main" val="2994756886"/>
                    </a:ext>
                  </a:extLst>
                </a:gridCol>
                <a:gridCol w="1347751">
                  <a:extLst>
                    <a:ext uri="{9D8B030D-6E8A-4147-A177-3AD203B41FA5}">
                      <a16:colId xmlns:a16="http://schemas.microsoft.com/office/drawing/2014/main" val="3287478120"/>
                    </a:ext>
                  </a:extLst>
                </a:gridCol>
                <a:gridCol w="352786">
                  <a:extLst>
                    <a:ext uri="{9D8B030D-6E8A-4147-A177-3AD203B41FA5}">
                      <a16:colId xmlns:a16="http://schemas.microsoft.com/office/drawing/2014/main" val="1737399924"/>
                    </a:ext>
                  </a:extLst>
                </a:gridCol>
                <a:gridCol w="341761">
                  <a:extLst>
                    <a:ext uri="{9D8B030D-6E8A-4147-A177-3AD203B41FA5}">
                      <a16:colId xmlns:a16="http://schemas.microsoft.com/office/drawing/2014/main" val="1233944978"/>
                    </a:ext>
                  </a:extLst>
                </a:gridCol>
                <a:gridCol w="220491">
                  <a:extLst>
                    <a:ext uri="{9D8B030D-6E8A-4147-A177-3AD203B41FA5}">
                      <a16:colId xmlns:a16="http://schemas.microsoft.com/office/drawing/2014/main" val="2661529254"/>
                    </a:ext>
                  </a:extLst>
                </a:gridCol>
                <a:gridCol w="220491">
                  <a:extLst>
                    <a:ext uri="{9D8B030D-6E8A-4147-A177-3AD203B41FA5}">
                      <a16:colId xmlns:a16="http://schemas.microsoft.com/office/drawing/2014/main" val="3743477462"/>
                    </a:ext>
                  </a:extLst>
                </a:gridCol>
                <a:gridCol w="220491">
                  <a:extLst>
                    <a:ext uri="{9D8B030D-6E8A-4147-A177-3AD203B41FA5}">
                      <a16:colId xmlns:a16="http://schemas.microsoft.com/office/drawing/2014/main" val="2913979049"/>
                    </a:ext>
                  </a:extLst>
                </a:gridCol>
                <a:gridCol w="551228">
                  <a:extLst>
                    <a:ext uri="{9D8B030D-6E8A-4147-A177-3AD203B41FA5}">
                      <a16:colId xmlns:a16="http://schemas.microsoft.com/office/drawing/2014/main" val="2761583825"/>
                    </a:ext>
                  </a:extLst>
                </a:gridCol>
                <a:gridCol w="355542">
                  <a:extLst>
                    <a:ext uri="{9D8B030D-6E8A-4147-A177-3AD203B41FA5}">
                      <a16:colId xmlns:a16="http://schemas.microsoft.com/office/drawing/2014/main" val="2314487328"/>
                    </a:ext>
                  </a:extLst>
                </a:gridCol>
                <a:gridCol w="275614">
                  <a:extLst>
                    <a:ext uri="{9D8B030D-6E8A-4147-A177-3AD203B41FA5}">
                      <a16:colId xmlns:a16="http://schemas.microsoft.com/office/drawing/2014/main" val="2624398349"/>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9510180"/>
                  </a:ext>
                </a:extLst>
              </a:tr>
              <a:tr h="48555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Okresní přebor mladší přípravky Podzim 2019 skupina B</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5202884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57:21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999233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C00000"/>
                          </a:solidFill>
                          <a:effectLst/>
                          <a:latin typeface="Arial" panose="020B0604020202020204" pitchFamily="34" charset="0"/>
                        </a:rPr>
                        <a:t>SK Štětí, </a:t>
                      </a:r>
                      <a:r>
                        <a:rPr lang="cs-CZ" sz="1000" b="1" i="0" u="none" strike="noStrike" dirty="0" err="1">
                          <a:solidFill>
                            <a:srgbClr val="C00000"/>
                          </a:solidFill>
                          <a:effectLst/>
                          <a:latin typeface="Arial" panose="020B0604020202020204" pitchFamily="34" charset="0"/>
                        </a:rPr>
                        <a:t>z.s</a:t>
                      </a:r>
                      <a:r>
                        <a:rPr lang="cs-CZ" sz="1000" b="1" i="0" u="none" strike="noStrike" dirty="0">
                          <a:solidFill>
                            <a:srgbClr val="C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64.29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C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950269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41.27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3624480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47.36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3827603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Travčice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39:44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57680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pl-PL" sz="1000" b="1" i="0" u="none" strike="noStrike" dirty="0">
                          <a:solidFill>
                            <a:srgbClr val="000000"/>
                          </a:solidFill>
                          <a:effectLst/>
                          <a:latin typeface="Arial" panose="020B0604020202020204" pitchFamily="34" charset="0"/>
                        </a:rPr>
                        <a:t>TJ Dynamo </a:t>
                      </a:r>
                      <a:r>
                        <a:rPr lang="pl-PL" sz="1000" b="1" i="0" u="none" strike="noStrike" dirty="0" err="1">
                          <a:solidFill>
                            <a:srgbClr val="000000"/>
                          </a:solidFill>
                          <a:effectLst/>
                          <a:latin typeface="Arial" panose="020B0604020202020204" pitchFamily="34" charset="0"/>
                        </a:rPr>
                        <a:t>Podlusky</a:t>
                      </a:r>
                      <a:r>
                        <a:rPr lang="pl-PL" sz="1000" b="1" i="0" u="none" strike="noStrike" dirty="0">
                          <a:solidFill>
                            <a:srgbClr val="000000"/>
                          </a:solidFill>
                          <a:effectLst/>
                          <a:latin typeface="Arial" panose="020B0604020202020204" pitchFamily="34" charset="0"/>
                        </a:rPr>
                        <a:t>, </a:t>
                      </a:r>
                      <a:r>
                        <a:rPr lang="pl-PL" sz="1000" b="1" i="0" u="none" strike="noStrike" dirty="0" err="1">
                          <a:solidFill>
                            <a:srgbClr val="000000"/>
                          </a:solidFill>
                          <a:effectLst/>
                          <a:latin typeface="Arial" panose="020B0604020202020204" pitchFamily="34" charset="0"/>
                        </a:rPr>
                        <a:t>z.s</a:t>
                      </a:r>
                      <a:r>
                        <a:rPr lang="pl-PL"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5051257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17:67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7926243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41762473"/>
                  </a:ext>
                </a:extLst>
              </a:tr>
            </a:tbl>
          </a:graphicData>
        </a:graphic>
      </p:graphicFrame>
      <p:graphicFrame>
        <p:nvGraphicFramePr>
          <p:cNvPr id="17" name="Tabulka 16">
            <a:extLst>
              <a:ext uri="{FF2B5EF4-FFF2-40B4-BE49-F238E27FC236}">
                <a16:creationId xmlns:a16="http://schemas.microsoft.com/office/drawing/2014/main" id="{8086E6FD-1D63-4E47-A076-C2EAAD725503}"/>
              </a:ext>
            </a:extLst>
          </p:cNvPr>
          <p:cNvGraphicFramePr>
            <a:graphicFrameLocks noGrp="1"/>
          </p:cNvGraphicFramePr>
          <p:nvPr>
            <p:extLst>
              <p:ext uri="{D42A27DB-BD31-4B8C-83A1-F6EECF244321}">
                <p14:modId xmlns:p14="http://schemas.microsoft.com/office/powerpoint/2010/main" val="2363791468"/>
              </p:ext>
            </p:extLst>
          </p:nvPr>
        </p:nvGraphicFramePr>
        <p:xfrm>
          <a:off x="120245" y="4733455"/>
          <a:ext cx="4485146" cy="2009775"/>
        </p:xfrm>
        <a:graphic>
          <a:graphicData uri="http://schemas.openxmlformats.org/drawingml/2006/table">
            <a:tbl>
              <a:tblPr/>
              <a:tblGrid>
                <a:gridCol w="165733">
                  <a:extLst>
                    <a:ext uri="{9D8B030D-6E8A-4147-A177-3AD203B41FA5}">
                      <a16:colId xmlns:a16="http://schemas.microsoft.com/office/drawing/2014/main" val="2820165842"/>
                    </a:ext>
                  </a:extLst>
                </a:gridCol>
                <a:gridCol w="279675">
                  <a:extLst>
                    <a:ext uri="{9D8B030D-6E8A-4147-A177-3AD203B41FA5}">
                      <a16:colId xmlns:a16="http://schemas.microsoft.com/office/drawing/2014/main" val="698944172"/>
                    </a:ext>
                  </a:extLst>
                </a:gridCol>
                <a:gridCol w="1522670">
                  <a:extLst>
                    <a:ext uri="{9D8B030D-6E8A-4147-A177-3AD203B41FA5}">
                      <a16:colId xmlns:a16="http://schemas.microsoft.com/office/drawing/2014/main" val="1383960275"/>
                    </a:ext>
                  </a:extLst>
                </a:gridCol>
                <a:gridCol w="331466">
                  <a:extLst>
                    <a:ext uri="{9D8B030D-6E8A-4147-A177-3AD203B41FA5}">
                      <a16:colId xmlns:a16="http://schemas.microsoft.com/office/drawing/2014/main" val="1905847818"/>
                    </a:ext>
                  </a:extLst>
                </a:gridCol>
                <a:gridCol w="341824">
                  <a:extLst>
                    <a:ext uri="{9D8B030D-6E8A-4147-A177-3AD203B41FA5}">
                      <a16:colId xmlns:a16="http://schemas.microsoft.com/office/drawing/2014/main" val="1638408777"/>
                    </a:ext>
                  </a:extLst>
                </a:gridCol>
                <a:gridCol w="341824">
                  <a:extLst>
                    <a:ext uri="{9D8B030D-6E8A-4147-A177-3AD203B41FA5}">
                      <a16:colId xmlns:a16="http://schemas.microsoft.com/office/drawing/2014/main" val="2282228701"/>
                    </a:ext>
                  </a:extLst>
                </a:gridCol>
                <a:gridCol w="787231">
                  <a:extLst>
                    <a:ext uri="{9D8B030D-6E8A-4147-A177-3AD203B41FA5}">
                      <a16:colId xmlns:a16="http://schemas.microsoft.com/office/drawing/2014/main" val="1893553767"/>
                    </a:ext>
                  </a:extLst>
                </a:gridCol>
                <a:gridCol w="497199">
                  <a:extLst>
                    <a:ext uri="{9D8B030D-6E8A-4147-A177-3AD203B41FA5}">
                      <a16:colId xmlns:a16="http://schemas.microsoft.com/office/drawing/2014/main" val="3227887525"/>
                    </a:ext>
                  </a:extLst>
                </a:gridCol>
                <a:gridCol w="217524">
                  <a:extLst>
                    <a:ext uri="{9D8B030D-6E8A-4147-A177-3AD203B41FA5}">
                      <a16:colId xmlns:a16="http://schemas.microsoft.com/office/drawing/2014/main" val="2871275354"/>
                    </a:ext>
                  </a:extLst>
                </a:gridCol>
              </a:tblGrid>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00000"/>
                    </a:solidFill>
                  </a:tcPr>
                </a:tc>
                <a:extLst>
                  <a:ext uri="{0D108BD9-81ED-4DB2-BD59-A6C34878D82A}">
                    <a16:rowId xmlns:a16="http://schemas.microsoft.com/office/drawing/2014/main" val="732677513"/>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gridSpan="7">
                  <a:txBody>
                    <a:bodyPr/>
                    <a:lstStyle/>
                    <a:p>
                      <a:pPr algn="ctr" fontAlgn="ctr"/>
                      <a:r>
                        <a:rPr lang="cs-CZ" sz="1200" b="1" i="0" u="none" strike="noStrike">
                          <a:solidFill>
                            <a:srgbClr val="000000"/>
                          </a:solidFill>
                          <a:effectLst/>
                          <a:latin typeface="Arial" panose="020B0604020202020204" pitchFamily="34" charset="0"/>
                        </a:rPr>
                        <a:t>Okresní přebor minipřípravek - Podzim 2019</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C00000"/>
                    </a:solidFill>
                  </a:tcPr>
                </a:tc>
                <a:extLst>
                  <a:ext uri="{0D108BD9-81ED-4DB2-BD59-A6C34878D82A}">
                    <a16:rowId xmlns:a16="http://schemas.microsoft.com/office/drawing/2014/main" val="296228387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BEZDĚKOV z.s. /Dušníky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00000"/>
                    </a:solidFill>
                  </a:tcPr>
                </a:tc>
                <a:extLst>
                  <a:ext uri="{0D108BD9-81ED-4DB2-BD59-A6C34878D82A}">
                    <a16:rowId xmlns:a16="http://schemas.microsoft.com/office/drawing/2014/main" val="53245747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68:26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00000"/>
                    </a:solidFill>
                  </a:tcPr>
                </a:tc>
                <a:extLst>
                  <a:ext uri="{0D108BD9-81ED-4DB2-BD59-A6C34878D82A}">
                    <a16:rowId xmlns:a16="http://schemas.microsoft.com/office/drawing/2014/main" val="93868859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00" b="1" i="0" u="none" strike="noStrike">
                          <a:solidFill>
                            <a:srgbClr val="000000"/>
                          </a:solidFill>
                          <a:effectLst/>
                          <a:latin typeface="Arial" panose="020B0604020202020204" pitchFamily="34" charset="0"/>
                        </a:rPr>
                        <a:t>TJ Dynamo Podlusky,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00000"/>
                    </a:solidFill>
                  </a:tcPr>
                </a:tc>
                <a:extLst>
                  <a:ext uri="{0D108BD9-81ED-4DB2-BD59-A6C34878D82A}">
                    <a16:rowId xmlns:a16="http://schemas.microsoft.com/office/drawing/2014/main" val="242882491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ctr" fontAlgn="ctr"/>
                      <a:r>
                        <a:rPr lang="cs-CZ" sz="1050" b="1" i="0" u="none" strike="noStrike" dirty="0">
                          <a:solidFill>
                            <a:srgbClr val="C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C00000"/>
                          </a:solidFill>
                          <a:effectLst/>
                          <a:latin typeface="Arial" panose="020B0604020202020204" pitchFamily="34" charset="0"/>
                        </a:rPr>
                        <a:t>SK Štětí, </a:t>
                      </a:r>
                      <a:r>
                        <a:rPr lang="cs-CZ" sz="1050" b="1" i="0" u="none" strike="noStrike" dirty="0" err="1">
                          <a:solidFill>
                            <a:srgbClr val="C00000"/>
                          </a:solidFill>
                          <a:effectLst/>
                          <a:latin typeface="Arial" panose="020B0604020202020204" pitchFamily="34" charset="0"/>
                        </a:rPr>
                        <a:t>z.s</a:t>
                      </a:r>
                      <a:r>
                        <a:rPr lang="cs-CZ" sz="1050" b="1" i="0" u="none" strike="noStrike" dirty="0">
                          <a:solidFill>
                            <a:srgbClr val="C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C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C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C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C00000"/>
                          </a:solidFill>
                          <a:effectLst/>
                          <a:latin typeface="Arial" panose="020B0604020202020204" pitchFamily="34" charset="0"/>
                        </a:rPr>
                        <a:t>16:13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C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00000"/>
                    </a:solidFill>
                  </a:tcPr>
                </a:tc>
                <a:extLst>
                  <a:ext uri="{0D108BD9-81ED-4DB2-BD59-A6C34878D82A}">
                    <a16:rowId xmlns:a16="http://schemas.microsoft.com/office/drawing/2014/main" val="200924178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Libochovice,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00000"/>
                    </a:solidFill>
                  </a:tcPr>
                </a:tc>
                <a:extLst>
                  <a:ext uri="{0D108BD9-81ED-4DB2-BD59-A6C34878D82A}">
                    <a16:rowId xmlns:a16="http://schemas.microsoft.com/office/drawing/2014/main" val="565929116"/>
                  </a:ext>
                </a:extLst>
              </a:tr>
              <a:tr h="21907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000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00000"/>
                    </a:solidFill>
                  </a:tcPr>
                </a:tc>
                <a:extLst>
                  <a:ext uri="{0D108BD9-81ED-4DB2-BD59-A6C34878D82A}">
                    <a16:rowId xmlns:a16="http://schemas.microsoft.com/office/drawing/2014/main" val="177424438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00000"/>
                    </a:solidFill>
                  </a:tcPr>
                </a:tc>
                <a:extLst>
                  <a:ext uri="{0D108BD9-81ED-4DB2-BD59-A6C34878D82A}">
                    <a16:rowId xmlns:a16="http://schemas.microsoft.com/office/drawing/2014/main" val="1846609962"/>
                  </a:ext>
                </a:extLst>
              </a:tr>
            </a:tbl>
          </a:graphicData>
        </a:graphic>
      </p:graphicFrame>
      <p:pic>
        <p:nvPicPr>
          <p:cNvPr id="3" name="Obrázek 2"/>
          <p:cNvPicPr>
            <a:picLocks noChangeAspect="1"/>
          </p:cNvPicPr>
          <p:nvPr/>
        </p:nvPicPr>
        <p:blipFill>
          <a:blip r:embed="rId3"/>
          <a:stretch>
            <a:fillRect/>
          </a:stretch>
        </p:blipFill>
        <p:spPr>
          <a:xfrm>
            <a:off x="8712944" y="271183"/>
            <a:ext cx="1141859" cy="655512"/>
          </a:xfrm>
          <a:prstGeom prst="rect">
            <a:avLst/>
          </a:prstGeom>
        </p:spPr>
      </p:pic>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sp>
        <p:nvSpPr>
          <p:cNvPr id="6" name="Obdélník 5">
            <a:extLst>
              <a:ext uri="{FF2B5EF4-FFF2-40B4-BE49-F238E27FC236}">
                <a16:creationId xmlns:a16="http://schemas.microsoft.com/office/drawing/2014/main" id="{DDBEA73F-C8D9-4E8D-AE28-BDBDA4E54BEA}"/>
              </a:ext>
            </a:extLst>
          </p:cNvPr>
          <p:cNvSpPr/>
          <p:nvPr/>
        </p:nvSpPr>
        <p:spPr>
          <a:xfrm>
            <a:off x="153135" y="1459260"/>
            <a:ext cx="4778012" cy="2062103"/>
          </a:xfrm>
          <a:prstGeom prst="rect">
            <a:avLst/>
          </a:prstGeom>
          <a:solidFill>
            <a:srgbClr val="FFFF00"/>
          </a:solidFill>
        </p:spPr>
        <p:txBody>
          <a:bodyPr wrap="square">
            <a:spAutoFit/>
          </a:bodyPr>
          <a:lstStyle/>
          <a:p>
            <a:r>
              <a:rPr lang="cs-CZ" sz="1600" u="sng" dirty="0">
                <a:solidFill>
                  <a:srgbClr val="000099"/>
                </a:solidFill>
                <a:latin typeface="Gill Sans Nova Ultra Bold" panose="020B0B02020104020203" pitchFamily="34" charset="0"/>
              </a:rPr>
              <a:t>Radek Zaťko – trenér FC Chomutov</a:t>
            </a:r>
          </a:p>
          <a:p>
            <a:pPr algn="just"/>
            <a:r>
              <a:rPr lang="cs-CZ" sz="1400" b="0" dirty="0">
                <a:solidFill>
                  <a:srgbClr val="333333"/>
                </a:solidFill>
                <a:latin typeface="Arial" panose="020B0604020202020204" pitchFamily="34" charset="0"/>
                <a:cs typeface="Arial" panose="020B0604020202020204" pitchFamily="34" charset="0"/>
              </a:rPr>
              <a:t>Ve druhém poločase jsme soupeře podcenili. Měli jsme v hlavě, že vedeme o dva góly a už jsme si mysleli, že je hotovo. Nejhorší je, když se v poločase vede o dva góly, to je zrádné. Hosté za tohoto stavu neměli co ztratit a hráli velice dobře. Byli v útoku hodně silní a nakonec se jim podařilo vyrovnat. Měli jsme ještě velkou šanci pět minut před koncem, ale gól jsme nedali. Nakonec rozhodly penalty a při nich byl soupeř šťastnější.</a:t>
            </a:r>
            <a:endParaRPr lang="cs-CZ" sz="1400" dirty="0"/>
          </a:p>
        </p:txBody>
      </p:sp>
      <p:sp>
        <p:nvSpPr>
          <p:cNvPr id="8" name="TextovéPole 7">
            <a:extLst>
              <a:ext uri="{FF2B5EF4-FFF2-40B4-BE49-F238E27FC236}">
                <a16:creationId xmlns:a16="http://schemas.microsoft.com/office/drawing/2014/main" id="{88BD41DB-0A24-4194-BDA9-08A3B4554CB7}"/>
              </a:ext>
            </a:extLst>
          </p:cNvPr>
          <p:cNvSpPr txBox="1"/>
          <p:nvPr/>
        </p:nvSpPr>
        <p:spPr>
          <a:xfrm>
            <a:off x="185849" y="91108"/>
            <a:ext cx="4638664" cy="1200329"/>
          </a:xfrm>
          <a:prstGeom prst="rect">
            <a:avLst/>
          </a:prstGeom>
          <a:gradFill>
            <a:gsLst>
              <a:gs pos="59000">
                <a:schemeClr val="bg1">
                  <a:lumMod val="85000"/>
                </a:schemeClr>
              </a:gs>
              <a:gs pos="100000">
                <a:srgbClr val="FFCC00"/>
              </a:gs>
            </a:gsLst>
            <a:lin ang="5400000" scaled="1"/>
          </a:gradFill>
          <a:effectLst>
            <a:softEdge rad="0"/>
          </a:effectLst>
        </p:spPr>
        <p:txBody>
          <a:bodyPr wrap="square" rtlCol="0">
            <a:spAutoFit/>
          </a:bodyPr>
          <a:lstStyle/>
          <a:p>
            <a:pPr algn="ctr"/>
            <a:r>
              <a:rPr lang="cs-CZ" sz="1800" dirty="0">
                <a:latin typeface="Arial Black" panose="020B0A04020102020204" pitchFamily="34" charset="0"/>
              </a:rPr>
              <a:t>Poločasové vedení o 2 branky bylo zrádné. Hodnotí trenér domácích utkání </a:t>
            </a:r>
          </a:p>
          <a:p>
            <a:pPr algn="ctr"/>
            <a:r>
              <a:rPr lang="cs-CZ" sz="1800" dirty="0">
                <a:latin typeface="Arial Black" panose="020B0A04020102020204" pitchFamily="34" charset="0"/>
              </a:rPr>
              <a:t>FC Chomutov-SK Štětí 28.9.2019</a:t>
            </a:r>
          </a:p>
        </p:txBody>
      </p:sp>
      <p:sp>
        <p:nvSpPr>
          <p:cNvPr id="11" name="Obdélník 10">
            <a:extLst>
              <a:ext uri="{FF2B5EF4-FFF2-40B4-BE49-F238E27FC236}">
                <a16:creationId xmlns:a16="http://schemas.microsoft.com/office/drawing/2014/main" id="{86ED82E3-8C74-467E-B980-6E282CE43C34}"/>
              </a:ext>
            </a:extLst>
          </p:cNvPr>
          <p:cNvSpPr/>
          <p:nvPr/>
        </p:nvSpPr>
        <p:spPr>
          <a:xfrm>
            <a:off x="206637" y="3747780"/>
            <a:ext cx="4638231" cy="3139321"/>
          </a:xfrm>
          <a:prstGeom prst="rect">
            <a:avLst/>
          </a:prstGeom>
          <a:solidFill>
            <a:srgbClr val="FFFF00"/>
          </a:solidFill>
        </p:spPr>
        <p:txBody>
          <a:bodyPr wrap="square">
            <a:spAutoFit/>
          </a:bodyPr>
          <a:lstStyle/>
          <a:p>
            <a:pPr algn="ctr"/>
            <a:r>
              <a:rPr lang="cs-CZ" sz="1600" u="sng" dirty="0">
                <a:solidFill>
                  <a:srgbClr val="000099"/>
                </a:solidFill>
                <a:latin typeface="Gill Sans Nova Ultra Bold" panose="020B0B02020104020203" pitchFamily="34" charset="0"/>
              </a:rPr>
              <a:t>Milan Plíšek – sekretář SK Štětí</a:t>
            </a:r>
          </a:p>
          <a:p>
            <a:pPr algn="just"/>
            <a:r>
              <a:rPr lang="cs-CZ" sz="1400" b="0" dirty="0">
                <a:solidFill>
                  <a:srgbClr val="545454"/>
                </a:solidFill>
                <a:latin typeface="Arial" panose="020B0604020202020204" pitchFamily="34" charset="0"/>
                <a:cs typeface="Arial" panose="020B0604020202020204" pitchFamily="34" charset="0"/>
              </a:rPr>
              <a:t>Překvapení. Kdo by čekal, že si z Chomutova přivezeme 2 body? Na druhou stranu, kdo zápas viděl, tak musel uznat, že remíza je zcela zasloužená. V úvodu zápasu jsme domácí překvapili aktivní hrou, které chybělo jen přesnější zakončení. Domácí spoléhali na režizérské dovednosti Patrika Gedeona a střelecký um Martina Bočka, který hodně pomohl domácím k poločasovému vedení 2:0. Na našem týmu je třeba ocenit, že, že to v poločase nezabalil a po změně stran dokázal vyrovnat. Domácí jsme hlavně v úvodu 2. půle přitlačili na vlastní polovinu a úspěch se dostavil. Stejně jako před týden ve Slaném, tak i v Chomutově jsme penalty zvládli lépe než soupeř .</a:t>
            </a:r>
            <a:endParaRPr lang="cs-CZ" sz="1400" dirty="0">
              <a:latin typeface="Arial" panose="020B0604020202020204" pitchFamily="34" charset="0"/>
              <a:cs typeface="Arial" panose="020B0604020202020204" pitchFamily="34" charset="0"/>
            </a:endParaRPr>
          </a:p>
        </p:txBody>
      </p:sp>
      <p:graphicFrame>
        <p:nvGraphicFramePr>
          <p:cNvPr id="12" name="Tabulka 11">
            <a:extLst>
              <a:ext uri="{FF2B5EF4-FFF2-40B4-BE49-F238E27FC236}">
                <a16:creationId xmlns:a16="http://schemas.microsoft.com/office/drawing/2014/main" id="{1C871C21-9922-44EF-948A-216A5984E0B3}"/>
              </a:ext>
            </a:extLst>
          </p:cNvPr>
          <p:cNvGraphicFramePr>
            <a:graphicFrameLocks noGrp="1"/>
          </p:cNvGraphicFramePr>
          <p:nvPr>
            <p:extLst>
              <p:ext uri="{D42A27DB-BD31-4B8C-83A1-F6EECF244321}">
                <p14:modId xmlns:p14="http://schemas.microsoft.com/office/powerpoint/2010/main" val="3597971874"/>
              </p:ext>
            </p:extLst>
          </p:nvPr>
        </p:nvGraphicFramePr>
        <p:xfrm>
          <a:off x="5407550" y="91108"/>
          <a:ext cx="4720859" cy="2592288"/>
        </p:xfrm>
        <a:graphic>
          <a:graphicData uri="http://schemas.openxmlformats.org/drawingml/2006/table">
            <a:tbl>
              <a:tblPr/>
              <a:tblGrid>
                <a:gridCol w="894692">
                  <a:extLst>
                    <a:ext uri="{9D8B030D-6E8A-4147-A177-3AD203B41FA5}">
                      <a16:colId xmlns:a16="http://schemas.microsoft.com/office/drawing/2014/main" val="151770994"/>
                    </a:ext>
                  </a:extLst>
                </a:gridCol>
                <a:gridCol w="867581">
                  <a:extLst>
                    <a:ext uri="{9D8B030D-6E8A-4147-A177-3AD203B41FA5}">
                      <a16:colId xmlns:a16="http://schemas.microsoft.com/office/drawing/2014/main" val="101269581"/>
                    </a:ext>
                  </a:extLst>
                </a:gridCol>
                <a:gridCol w="1586046">
                  <a:extLst>
                    <a:ext uri="{9D8B030D-6E8A-4147-A177-3AD203B41FA5}">
                      <a16:colId xmlns:a16="http://schemas.microsoft.com/office/drawing/2014/main" val="3562615309"/>
                    </a:ext>
                  </a:extLst>
                </a:gridCol>
                <a:gridCol w="1372540">
                  <a:extLst>
                    <a:ext uri="{9D8B030D-6E8A-4147-A177-3AD203B41FA5}">
                      <a16:colId xmlns:a16="http://schemas.microsoft.com/office/drawing/2014/main" val="3597684477"/>
                    </a:ext>
                  </a:extLst>
                </a:gridCol>
              </a:tblGrid>
              <a:tr h="867594">
                <a:tc gridSpan="4">
                  <a:txBody>
                    <a:bodyPr/>
                    <a:lstStyle/>
                    <a:p>
                      <a:pPr algn="ctr" fontAlgn="ctr"/>
                      <a:r>
                        <a:rPr lang="cs-CZ" sz="1600" b="1" i="0" u="none" strike="noStrike" dirty="0">
                          <a:solidFill>
                            <a:srgbClr val="000000"/>
                          </a:solidFill>
                          <a:effectLst/>
                          <a:latin typeface="Arial Black" panose="020B0A04020102020204" pitchFamily="34" charset="0"/>
                        </a:rPr>
                        <a:t>Starší přípravka Podzim 2019 -Okresní přebor Skupina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01385925"/>
                  </a:ext>
                </a:extLst>
              </a:tr>
              <a:tr h="645698">
                <a:tc>
                  <a:txBody>
                    <a:bodyPr/>
                    <a:lstStyle/>
                    <a:p>
                      <a:pPr algn="ctr" fontAlgn="ctr"/>
                      <a:r>
                        <a:rPr lang="cs-CZ" sz="1200" b="1" i="0" u="none" strike="noStrike" dirty="0">
                          <a:solidFill>
                            <a:srgbClr val="000000"/>
                          </a:solidFill>
                          <a:effectLst/>
                          <a:latin typeface="Arial" panose="020B0604020202020204" pitchFamily="34" charset="0"/>
                        </a:rPr>
                        <a:t>15.09.2019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SK Sahara Vědomice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fontAlgn="ctr"/>
                      <a:r>
                        <a:rPr lang="cs-CZ" sz="1800" b="1" i="0" u="none" strike="noStrike" dirty="0">
                          <a:solidFill>
                            <a:srgbClr val="000000"/>
                          </a:solidFill>
                          <a:effectLst/>
                          <a:latin typeface="Arial" panose="020B0604020202020204" pitchFamily="34" charset="0"/>
                        </a:rPr>
                        <a:t>9:7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3381853974"/>
                  </a:ext>
                </a:extLst>
              </a:tr>
              <a:tr h="509762">
                <a:tc>
                  <a:txBody>
                    <a:bodyPr/>
                    <a:lstStyle/>
                    <a:p>
                      <a:pPr algn="ctr" fontAlgn="ctr"/>
                      <a:r>
                        <a:rPr lang="cs-CZ" sz="1200" b="1" i="0" u="none" strike="noStrike">
                          <a:solidFill>
                            <a:srgbClr val="000000"/>
                          </a:solidFill>
                          <a:effectLst/>
                          <a:latin typeface="Arial" panose="020B0604020202020204" pitchFamily="34" charset="0"/>
                        </a:rPr>
                        <a:t>22.09.2019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TJ 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800" b="1" i="0" u="none" strike="noStrike" dirty="0">
                          <a:solidFill>
                            <a:srgbClr val="000000"/>
                          </a:solidFill>
                          <a:effectLst/>
                          <a:latin typeface="Arial" panose="020B0604020202020204" pitchFamily="34" charset="0"/>
                        </a:rPr>
                        <a:t>6:2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5120729"/>
                  </a:ext>
                </a:extLst>
              </a:tr>
              <a:tr h="569234">
                <a:tc>
                  <a:txBody>
                    <a:bodyPr/>
                    <a:lstStyle/>
                    <a:p>
                      <a:pPr algn="ctr" fontAlgn="ctr"/>
                      <a:r>
                        <a:rPr lang="cs-CZ" sz="1200" b="1" i="0" u="none" strike="noStrike" dirty="0">
                          <a:solidFill>
                            <a:srgbClr val="000000"/>
                          </a:solidFill>
                          <a:effectLst/>
                          <a:latin typeface="Arial" panose="020B0604020202020204" pitchFamily="34" charset="0"/>
                        </a:rPr>
                        <a:t>29.09.2019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TJ Dynamo </a:t>
                      </a:r>
                      <a:r>
                        <a:rPr lang="cs-CZ" sz="1200" b="1" i="0" u="none" strike="noStrike" dirty="0" err="1">
                          <a:solidFill>
                            <a:srgbClr val="000000"/>
                          </a:solidFill>
                          <a:effectLst/>
                          <a:latin typeface="Arial" panose="020B0604020202020204" pitchFamily="34" charset="0"/>
                        </a:rPr>
                        <a:t>Podlusky</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cs-CZ" sz="1800" b="1" i="0" u="none" strike="noStrike" dirty="0">
                          <a:solidFill>
                            <a:srgbClr val="000000"/>
                          </a:solidFill>
                          <a:effectLst/>
                          <a:latin typeface="Arial" panose="020B0604020202020204" pitchFamily="34" charset="0"/>
                        </a:rPr>
                        <a:t>6:16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04295223"/>
                  </a:ext>
                </a:extLst>
              </a:tr>
            </a:tbl>
          </a:graphicData>
        </a:graphic>
      </p:graphicFrame>
      <p:graphicFrame>
        <p:nvGraphicFramePr>
          <p:cNvPr id="13" name="Tabulka 12">
            <a:extLst>
              <a:ext uri="{FF2B5EF4-FFF2-40B4-BE49-F238E27FC236}">
                <a16:creationId xmlns:a16="http://schemas.microsoft.com/office/drawing/2014/main" id="{9FAA9ECE-9251-4016-AA87-6C2D5706EFD9}"/>
              </a:ext>
            </a:extLst>
          </p:cNvPr>
          <p:cNvGraphicFramePr>
            <a:graphicFrameLocks noGrp="1"/>
          </p:cNvGraphicFramePr>
          <p:nvPr>
            <p:extLst>
              <p:ext uri="{D42A27DB-BD31-4B8C-83A1-F6EECF244321}">
                <p14:modId xmlns:p14="http://schemas.microsoft.com/office/powerpoint/2010/main" val="4274883178"/>
              </p:ext>
            </p:extLst>
          </p:nvPr>
        </p:nvGraphicFramePr>
        <p:xfrm>
          <a:off x="5407550" y="2862292"/>
          <a:ext cx="4720860" cy="1981634"/>
        </p:xfrm>
        <a:graphic>
          <a:graphicData uri="http://schemas.openxmlformats.org/drawingml/2006/table">
            <a:tbl>
              <a:tblPr/>
              <a:tblGrid>
                <a:gridCol w="817250">
                  <a:extLst>
                    <a:ext uri="{9D8B030D-6E8A-4147-A177-3AD203B41FA5}">
                      <a16:colId xmlns:a16="http://schemas.microsoft.com/office/drawing/2014/main" val="1994414482"/>
                    </a:ext>
                  </a:extLst>
                </a:gridCol>
                <a:gridCol w="1201110">
                  <a:extLst>
                    <a:ext uri="{9D8B030D-6E8A-4147-A177-3AD203B41FA5}">
                      <a16:colId xmlns:a16="http://schemas.microsoft.com/office/drawing/2014/main" val="1297389407"/>
                    </a:ext>
                  </a:extLst>
                </a:gridCol>
                <a:gridCol w="1448763">
                  <a:extLst>
                    <a:ext uri="{9D8B030D-6E8A-4147-A177-3AD203B41FA5}">
                      <a16:colId xmlns:a16="http://schemas.microsoft.com/office/drawing/2014/main" val="2036625420"/>
                    </a:ext>
                  </a:extLst>
                </a:gridCol>
                <a:gridCol w="1253737">
                  <a:extLst>
                    <a:ext uri="{9D8B030D-6E8A-4147-A177-3AD203B41FA5}">
                      <a16:colId xmlns:a16="http://schemas.microsoft.com/office/drawing/2014/main" val="1264566870"/>
                    </a:ext>
                  </a:extLst>
                </a:gridCol>
              </a:tblGrid>
              <a:tr h="537925">
                <a:tc gridSpan="4">
                  <a:txBody>
                    <a:bodyPr/>
                    <a:lstStyle/>
                    <a:p>
                      <a:pPr algn="ctr" fontAlgn="ctr"/>
                      <a:r>
                        <a:rPr lang="cs-CZ" sz="1600" b="1" i="0" u="none" strike="noStrike" dirty="0">
                          <a:solidFill>
                            <a:srgbClr val="000000"/>
                          </a:solidFill>
                          <a:effectLst/>
                          <a:latin typeface="Arial Black" panose="020B0A04020102020204" pitchFamily="34" charset="0"/>
                        </a:rPr>
                        <a:t>Mladší přípravka Podzim 2019 -Okresní přebor Skupina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54311147"/>
                  </a:ext>
                </a:extLst>
              </a:tr>
              <a:tr h="584033">
                <a:tc>
                  <a:txBody>
                    <a:bodyPr/>
                    <a:lstStyle/>
                    <a:p>
                      <a:pPr algn="ctr" fontAlgn="ctr"/>
                      <a:r>
                        <a:rPr lang="cs-CZ" sz="1100" b="1" i="0" u="none" strike="noStrike" dirty="0">
                          <a:solidFill>
                            <a:srgbClr val="000000"/>
                          </a:solidFill>
                          <a:effectLst/>
                          <a:latin typeface="Arial" panose="020B0604020202020204" pitchFamily="34" charset="0"/>
                        </a:rPr>
                        <a:t>14.09.2019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TJ Dynamo </a:t>
                      </a:r>
                      <a:r>
                        <a:rPr lang="cs-CZ" sz="1100" b="1" i="0" u="none" strike="noStrike" dirty="0" err="1">
                          <a:solidFill>
                            <a:srgbClr val="000000"/>
                          </a:solidFill>
                          <a:effectLst/>
                          <a:latin typeface="Arial" panose="020B0604020202020204" pitchFamily="34" charset="0"/>
                        </a:rPr>
                        <a:t>Podlusky</a:t>
                      </a:r>
                      <a:endParaRPr lang="cs-CZ"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s-CZ" sz="1800" b="1" i="0" u="none" strike="noStrike" dirty="0">
                          <a:solidFill>
                            <a:srgbClr val="000000"/>
                          </a:solidFill>
                          <a:effectLst/>
                          <a:latin typeface="Arial" panose="020B0604020202020204" pitchFamily="34" charset="0"/>
                        </a:rPr>
                        <a:t>8:18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49140601"/>
                  </a:ext>
                </a:extLst>
              </a:tr>
              <a:tr h="307386">
                <a:tc>
                  <a:txBody>
                    <a:bodyPr/>
                    <a:lstStyle/>
                    <a:p>
                      <a:pPr algn="ctr" fontAlgn="ctr"/>
                      <a:r>
                        <a:rPr lang="cs-CZ" sz="1100" b="1" i="0" u="none" strike="noStrike" dirty="0">
                          <a:solidFill>
                            <a:srgbClr val="000000"/>
                          </a:solidFill>
                          <a:effectLst/>
                          <a:latin typeface="Arial" panose="020B0604020202020204" pitchFamily="34" charset="0"/>
                        </a:rPr>
                        <a:t>22.09.2019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BEZDĚKOV  / Dobříň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9:13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74517915"/>
                  </a:ext>
                </a:extLst>
              </a:tr>
              <a:tr h="514871">
                <a:tc>
                  <a:txBody>
                    <a:bodyPr/>
                    <a:lstStyle/>
                    <a:p>
                      <a:pPr algn="ctr" fontAlgn="ctr"/>
                      <a:r>
                        <a:rPr lang="cs-CZ" sz="1100" b="1" i="0" u="none" strike="noStrike">
                          <a:solidFill>
                            <a:srgbClr val="000000"/>
                          </a:solidFill>
                          <a:effectLst/>
                          <a:latin typeface="Arial" panose="020B0604020202020204" pitchFamily="34" charset="0"/>
                        </a:rPr>
                        <a:t>28.09.2019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cs-CZ" sz="1800" b="1" i="0" u="none" strike="noStrike" dirty="0">
                          <a:solidFill>
                            <a:srgbClr val="000000"/>
                          </a:solidFill>
                          <a:effectLst/>
                          <a:latin typeface="Arial" panose="020B0604020202020204" pitchFamily="34" charset="0"/>
                        </a:rPr>
                        <a:t>9:13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2716025"/>
                  </a:ext>
                </a:extLst>
              </a:tr>
            </a:tbl>
          </a:graphicData>
        </a:graphic>
      </p:graphicFrame>
      <p:graphicFrame>
        <p:nvGraphicFramePr>
          <p:cNvPr id="14" name="Tabulka 13">
            <a:extLst>
              <a:ext uri="{FF2B5EF4-FFF2-40B4-BE49-F238E27FC236}">
                <a16:creationId xmlns:a16="http://schemas.microsoft.com/office/drawing/2014/main" id="{8ABE5954-348A-4945-91BE-25A12492B738}"/>
              </a:ext>
            </a:extLst>
          </p:cNvPr>
          <p:cNvGraphicFramePr>
            <a:graphicFrameLocks noGrp="1"/>
          </p:cNvGraphicFramePr>
          <p:nvPr>
            <p:extLst>
              <p:ext uri="{D42A27DB-BD31-4B8C-83A1-F6EECF244321}">
                <p14:modId xmlns:p14="http://schemas.microsoft.com/office/powerpoint/2010/main" val="204506874"/>
              </p:ext>
            </p:extLst>
          </p:nvPr>
        </p:nvGraphicFramePr>
        <p:xfrm>
          <a:off x="5407550" y="5128903"/>
          <a:ext cx="4750250" cy="1572488"/>
        </p:xfrm>
        <a:graphic>
          <a:graphicData uri="http://schemas.openxmlformats.org/drawingml/2006/table">
            <a:tbl>
              <a:tblPr/>
              <a:tblGrid>
                <a:gridCol w="822338">
                  <a:extLst>
                    <a:ext uri="{9D8B030D-6E8A-4147-A177-3AD203B41FA5}">
                      <a16:colId xmlns:a16="http://schemas.microsoft.com/office/drawing/2014/main" val="775255159"/>
                    </a:ext>
                  </a:extLst>
                </a:gridCol>
                <a:gridCol w="1208588">
                  <a:extLst>
                    <a:ext uri="{9D8B030D-6E8A-4147-A177-3AD203B41FA5}">
                      <a16:colId xmlns:a16="http://schemas.microsoft.com/office/drawing/2014/main" val="3226492670"/>
                    </a:ext>
                  </a:extLst>
                </a:gridCol>
                <a:gridCol w="1457782">
                  <a:extLst>
                    <a:ext uri="{9D8B030D-6E8A-4147-A177-3AD203B41FA5}">
                      <a16:colId xmlns:a16="http://schemas.microsoft.com/office/drawing/2014/main" val="2759857345"/>
                    </a:ext>
                  </a:extLst>
                </a:gridCol>
                <a:gridCol w="1261542">
                  <a:extLst>
                    <a:ext uri="{9D8B030D-6E8A-4147-A177-3AD203B41FA5}">
                      <a16:colId xmlns:a16="http://schemas.microsoft.com/office/drawing/2014/main" val="3614230622"/>
                    </a:ext>
                  </a:extLst>
                </a:gridCol>
              </a:tblGrid>
              <a:tr h="531759">
                <a:tc gridSpan="4">
                  <a:txBody>
                    <a:bodyPr/>
                    <a:lstStyle/>
                    <a:p>
                      <a:pPr algn="ctr" fontAlgn="ctr"/>
                      <a:r>
                        <a:rPr lang="cs-CZ" sz="1600" b="1" i="0" u="none" strike="noStrike" dirty="0" err="1">
                          <a:solidFill>
                            <a:srgbClr val="000000"/>
                          </a:solidFill>
                          <a:effectLst/>
                          <a:latin typeface="Arial Black" panose="020B0A04020102020204" pitchFamily="34" charset="0"/>
                        </a:rPr>
                        <a:t>Minipřípravka</a:t>
                      </a:r>
                      <a:r>
                        <a:rPr lang="cs-CZ" sz="1600" b="1" i="0" u="none" strike="noStrike" dirty="0">
                          <a:solidFill>
                            <a:srgbClr val="000000"/>
                          </a:solidFill>
                          <a:effectLst/>
                          <a:latin typeface="Arial Black" panose="020B0A04020102020204" pitchFamily="34" charset="0"/>
                        </a:rPr>
                        <a:t> Podzim 2019 -Okresní přebor Skupina B</a:t>
                      </a:r>
                      <a:r>
                        <a:rPr lang="cs-CZ" sz="1200" b="1" i="0" u="none" strike="noStrike" dirty="0">
                          <a:solidFill>
                            <a:srgbClr val="000000"/>
                          </a:solidFill>
                          <a:effectLst/>
                          <a:latin typeface="Arial Black" panose="020B0A040201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91514679"/>
                  </a:ext>
                </a:extLst>
              </a:tr>
              <a:tr h="577339">
                <a:tc>
                  <a:txBody>
                    <a:bodyPr/>
                    <a:lstStyle/>
                    <a:p>
                      <a:pPr algn="ctr" fontAlgn="ctr"/>
                      <a:r>
                        <a:rPr lang="cs-CZ" sz="1100" b="1" i="0" u="none" strike="noStrike">
                          <a:solidFill>
                            <a:srgbClr val="000000"/>
                          </a:solidFill>
                          <a:effectLst/>
                          <a:latin typeface="Arial" panose="020B0604020202020204" pitchFamily="34" charset="0"/>
                        </a:rPr>
                        <a:t>23.9.32019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100" b="1" i="0" u="none" strike="noStrike" dirty="0">
                          <a:solidFill>
                            <a:srgbClr val="000000"/>
                          </a:solidFill>
                          <a:effectLst/>
                          <a:latin typeface="Arial" panose="020B0604020202020204" pitchFamily="34" charset="0"/>
                        </a:rPr>
                        <a:t>SK </a:t>
                      </a:r>
                      <a:r>
                        <a:rPr lang="pl-PL" sz="1100" b="1" i="0" u="none" strike="noStrike" dirty="0" err="1">
                          <a:solidFill>
                            <a:srgbClr val="000000"/>
                          </a:solidFill>
                          <a:effectLst/>
                          <a:latin typeface="Arial" panose="020B0604020202020204" pitchFamily="34" charset="0"/>
                        </a:rPr>
                        <a:t>Sokol</a:t>
                      </a:r>
                      <a:r>
                        <a:rPr lang="pl-PL" sz="1100" b="1" i="0" u="none" strike="noStrike" dirty="0">
                          <a:solidFill>
                            <a:srgbClr val="000000"/>
                          </a:solidFill>
                          <a:effectLst/>
                          <a:latin typeface="Arial" panose="020B0604020202020204" pitchFamily="34" charset="0"/>
                        </a:rPr>
                        <a:t> </a:t>
                      </a:r>
                      <a:r>
                        <a:rPr lang="pl-PL" sz="1100" b="1" i="0" u="none" strike="noStrike" dirty="0" err="1">
                          <a:solidFill>
                            <a:srgbClr val="000000"/>
                          </a:solidFill>
                          <a:effectLst/>
                          <a:latin typeface="Arial" panose="020B0604020202020204" pitchFamily="34" charset="0"/>
                        </a:rPr>
                        <a:t>Brozany</a:t>
                      </a:r>
                      <a:endParaRPr lang="pl-PL"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Arial" panose="020B0604020202020204" pitchFamily="34" charset="0"/>
                        </a:rPr>
                        <a:t>3:12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485374"/>
                  </a:ext>
                </a:extLst>
              </a:tr>
              <a:tr h="463390">
                <a:tc>
                  <a:txBody>
                    <a:bodyPr/>
                    <a:lstStyle/>
                    <a:p>
                      <a:pPr algn="ctr" fontAlgn="ctr"/>
                      <a:r>
                        <a:rPr lang="cs-CZ" sz="1100" b="1" i="0" u="none" strike="noStrike">
                          <a:solidFill>
                            <a:srgbClr val="000000"/>
                          </a:solidFill>
                          <a:effectLst/>
                          <a:latin typeface="Arial" panose="020B0604020202020204" pitchFamily="34" charset="0"/>
                        </a:rPr>
                        <a:t>26.09.2019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panose="020B0604020202020204" pitchFamily="34" charset="0"/>
                        </a:rPr>
                        <a:t>SK BEZDĚKOV /Dušníky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Arial" panose="020B0604020202020204" pitchFamily="34" charset="0"/>
                        </a:rPr>
                        <a:t>4:10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874537"/>
                  </a:ext>
                </a:extLst>
              </a:tr>
            </a:tbl>
          </a:graphicData>
        </a:graphic>
      </p:graphicFrame>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10" name="TextovéPole 9"/>
          <p:cNvSpPr txBox="1"/>
          <p:nvPr/>
        </p:nvSpPr>
        <p:spPr>
          <a:xfrm>
            <a:off x="8424912" y="6999217"/>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2" name="TextovéPole 1">
            <a:extLst>
              <a:ext uri="{FF2B5EF4-FFF2-40B4-BE49-F238E27FC236}">
                <a16:creationId xmlns:a16="http://schemas.microsoft.com/office/drawing/2014/main" id="{DFCBFADF-94F0-4BF3-A09E-54D3CF5C8809}"/>
              </a:ext>
            </a:extLst>
          </p:cNvPr>
          <p:cNvSpPr txBox="1"/>
          <p:nvPr/>
        </p:nvSpPr>
        <p:spPr>
          <a:xfrm>
            <a:off x="5400576" y="163116"/>
            <a:ext cx="417646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4" name="TextovéPole 3">
            <a:extLst>
              <a:ext uri="{FF2B5EF4-FFF2-40B4-BE49-F238E27FC236}">
                <a16:creationId xmlns:a16="http://schemas.microsoft.com/office/drawing/2014/main" id="{86928CE5-7F51-4A57-8BD9-44686FD50BF4}"/>
              </a:ext>
            </a:extLst>
          </p:cNvPr>
          <p:cNvSpPr txBox="1"/>
          <p:nvPr/>
        </p:nvSpPr>
        <p:spPr>
          <a:xfrm>
            <a:off x="5478411" y="91108"/>
            <a:ext cx="4647094" cy="523220"/>
          </a:xfrm>
          <a:prstGeom prst="rect">
            <a:avLst/>
          </a:prstGeom>
          <a:blipFill>
            <a:blip r:embed="rId2">
              <a:alphaModFix amt="46000"/>
            </a:blip>
            <a:stretch>
              <a:fillRect/>
            </a:stretch>
          </a:blipFill>
          <a:effectLst>
            <a:softEdge rad="0"/>
          </a:effectLst>
        </p:spPr>
        <p:txBody>
          <a:bodyPr wrap="square" rtlCol="0">
            <a:spAutoFit/>
          </a:bodyPr>
          <a:lstStyle/>
          <a:p>
            <a:pPr algn="ctr"/>
            <a:r>
              <a:rPr lang="cs-CZ" sz="1400" dirty="0">
                <a:highlight>
                  <a:srgbClr val="00FF00"/>
                </a:highlight>
                <a:latin typeface="Arial Black" panose="020B0A04020102020204" pitchFamily="34" charset="0"/>
              </a:rPr>
              <a:t>Foto: Chomutovský deník Jaroslav Průša</a:t>
            </a:r>
          </a:p>
          <a:p>
            <a:pPr algn="ctr"/>
            <a:r>
              <a:rPr lang="cs-CZ" sz="1400" dirty="0">
                <a:highlight>
                  <a:srgbClr val="00FF00"/>
                </a:highlight>
                <a:latin typeface="Arial Black" panose="020B0A04020102020204" pitchFamily="34" charset="0"/>
              </a:rPr>
              <a:t>FC Chomutov-SK Štětí 28.9.2019   </a:t>
            </a:r>
          </a:p>
        </p:txBody>
      </p:sp>
      <p:pic>
        <p:nvPicPr>
          <p:cNvPr id="11" name="Obrázek 10">
            <a:extLst>
              <a:ext uri="{FF2B5EF4-FFF2-40B4-BE49-F238E27FC236}">
                <a16:creationId xmlns:a16="http://schemas.microsoft.com/office/drawing/2014/main" id="{A58E13FC-10FB-4E93-8893-CA99C3291E7E}"/>
              </a:ext>
            </a:extLst>
          </p:cNvPr>
          <p:cNvPicPr>
            <a:picLocks noChangeAspect="1"/>
          </p:cNvPicPr>
          <p:nvPr/>
        </p:nvPicPr>
        <p:blipFill>
          <a:blip r:embed="rId3"/>
          <a:stretch>
            <a:fillRect/>
          </a:stretch>
        </p:blipFill>
        <p:spPr>
          <a:xfrm>
            <a:off x="5967558" y="3876181"/>
            <a:ext cx="3816424" cy="2448349"/>
          </a:xfrm>
          <a:prstGeom prst="rect">
            <a:avLst/>
          </a:prstGeom>
          <a:ln w="12700">
            <a:solidFill>
              <a:schemeClr val="tx1"/>
            </a:solidFill>
          </a:ln>
        </p:spPr>
      </p:pic>
      <p:sp>
        <p:nvSpPr>
          <p:cNvPr id="12" name="TextovéPole 11">
            <a:extLst>
              <a:ext uri="{FF2B5EF4-FFF2-40B4-BE49-F238E27FC236}">
                <a16:creationId xmlns:a16="http://schemas.microsoft.com/office/drawing/2014/main" id="{594E50CF-E877-40F7-88EF-1654C52B7A32}"/>
              </a:ext>
            </a:extLst>
          </p:cNvPr>
          <p:cNvSpPr txBox="1"/>
          <p:nvPr/>
        </p:nvSpPr>
        <p:spPr>
          <a:xfrm>
            <a:off x="5763529" y="6431041"/>
            <a:ext cx="4076857" cy="461665"/>
          </a:xfrm>
          <a:prstGeom prst="rect">
            <a:avLst/>
          </a:prstGeom>
          <a:solidFill>
            <a:srgbClr val="FFFF00"/>
          </a:solidFill>
          <a:effectLst>
            <a:glow rad="101600">
              <a:srgbClr val="99FF66">
                <a:alpha val="40000"/>
              </a:srgbClr>
            </a:glow>
            <a:softEdge rad="0"/>
          </a:effectLst>
        </p:spPr>
        <p:txBody>
          <a:bodyPr wrap="square" rtlCol="0">
            <a:spAutoFit/>
          </a:bodyPr>
          <a:lstStyle/>
          <a:p>
            <a:pPr algn="ctr"/>
            <a:r>
              <a:rPr lang="cs-CZ" dirty="0">
                <a:latin typeface="Arial Black" panose="020B0A04020102020204" pitchFamily="34" charset="0"/>
              </a:rPr>
              <a:t>Vpředu David Brandejs. Vzadu rozhazuje rukama Patrik Gedeon</a:t>
            </a:r>
          </a:p>
        </p:txBody>
      </p:sp>
      <p:sp>
        <p:nvSpPr>
          <p:cNvPr id="14" name="TextovéPole 13">
            <a:extLst>
              <a:ext uri="{FF2B5EF4-FFF2-40B4-BE49-F238E27FC236}">
                <a16:creationId xmlns:a16="http://schemas.microsoft.com/office/drawing/2014/main" id="{3C454D70-ADC7-4342-A255-AEE911202407}"/>
              </a:ext>
            </a:extLst>
          </p:cNvPr>
          <p:cNvSpPr txBox="1"/>
          <p:nvPr/>
        </p:nvSpPr>
        <p:spPr>
          <a:xfrm>
            <a:off x="5763529" y="3373826"/>
            <a:ext cx="4076857" cy="261610"/>
          </a:xfrm>
          <a:prstGeom prst="rect">
            <a:avLst/>
          </a:prstGeom>
          <a:solidFill>
            <a:srgbClr val="FFFF00"/>
          </a:solidFill>
          <a:effectLst>
            <a:glow rad="101600">
              <a:srgbClr val="99FF66">
                <a:alpha val="40000"/>
              </a:srgbClr>
            </a:glow>
            <a:softEdge rad="0"/>
          </a:effectLst>
        </p:spPr>
        <p:txBody>
          <a:bodyPr wrap="square" rtlCol="0">
            <a:spAutoFit/>
          </a:bodyPr>
          <a:lstStyle/>
          <a:p>
            <a:pPr algn="ctr"/>
            <a:r>
              <a:rPr lang="cs-CZ" sz="1100" dirty="0">
                <a:latin typeface="Arial Black" panose="020B0A04020102020204" pitchFamily="34" charset="0"/>
              </a:rPr>
              <a:t>Před naší brankou se to v Chomutově málem pere</a:t>
            </a:r>
          </a:p>
        </p:txBody>
      </p:sp>
      <p:graphicFrame>
        <p:nvGraphicFramePr>
          <p:cNvPr id="15" name="Tabulka 14">
            <a:extLst>
              <a:ext uri="{FF2B5EF4-FFF2-40B4-BE49-F238E27FC236}">
                <a16:creationId xmlns:a16="http://schemas.microsoft.com/office/drawing/2014/main" id="{831FB9F7-C963-4A89-BF0B-2BFB318885B6}"/>
              </a:ext>
            </a:extLst>
          </p:cNvPr>
          <p:cNvGraphicFramePr>
            <a:graphicFrameLocks noGrp="1"/>
          </p:cNvGraphicFramePr>
          <p:nvPr>
            <p:extLst>
              <p:ext uri="{D42A27DB-BD31-4B8C-83A1-F6EECF244321}">
                <p14:modId xmlns:p14="http://schemas.microsoft.com/office/powerpoint/2010/main" val="2391324040"/>
              </p:ext>
            </p:extLst>
          </p:nvPr>
        </p:nvGraphicFramePr>
        <p:xfrm>
          <a:off x="122178" y="52706"/>
          <a:ext cx="4778013" cy="3695700"/>
        </p:xfrm>
        <a:graphic>
          <a:graphicData uri="http://schemas.openxmlformats.org/drawingml/2006/table">
            <a:tbl>
              <a:tblPr/>
              <a:tblGrid>
                <a:gridCol w="226731">
                  <a:extLst>
                    <a:ext uri="{9D8B030D-6E8A-4147-A177-3AD203B41FA5}">
                      <a16:colId xmlns:a16="http://schemas.microsoft.com/office/drawing/2014/main" val="1427866779"/>
                    </a:ext>
                  </a:extLst>
                </a:gridCol>
                <a:gridCol w="266742">
                  <a:extLst>
                    <a:ext uri="{9D8B030D-6E8A-4147-A177-3AD203B41FA5}">
                      <a16:colId xmlns:a16="http://schemas.microsoft.com/office/drawing/2014/main" val="3343293888"/>
                    </a:ext>
                  </a:extLst>
                </a:gridCol>
                <a:gridCol w="1790504">
                  <a:extLst>
                    <a:ext uri="{9D8B030D-6E8A-4147-A177-3AD203B41FA5}">
                      <a16:colId xmlns:a16="http://schemas.microsoft.com/office/drawing/2014/main" val="221315920"/>
                    </a:ext>
                  </a:extLst>
                </a:gridCol>
                <a:gridCol w="350099">
                  <a:extLst>
                    <a:ext uri="{9D8B030D-6E8A-4147-A177-3AD203B41FA5}">
                      <a16:colId xmlns:a16="http://schemas.microsoft.com/office/drawing/2014/main" val="1030718115"/>
                    </a:ext>
                  </a:extLst>
                </a:gridCol>
                <a:gridCol w="240067">
                  <a:extLst>
                    <a:ext uri="{9D8B030D-6E8A-4147-A177-3AD203B41FA5}">
                      <a16:colId xmlns:a16="http://schemas.microsoft.com/office/drawing/2014/main" val="1240041681"/>
                    </a:ext>
                  </a:extLst>
                </a:gridCol>
                <a:gridCol w="190054">
                  <a:extLst>
                    <a:ext uri="{9D8B030D-6E8A-4147-A177-3AD203B41FA5}">
                      <a16:colId xmlns:a16="http://schemas.microsoft.com/office/drawing/2014/main" val="92674948"/>
                    </a:ext>
                  </a:extLst>
                </a:gridCol>
                <a:gridCol w="190054">
                  <a:extLst>
                    <a:ext uri="{9D8B030D-6E8A-4147-A177-3AD203B41FA5}">
                      <a16:colId xmlns:a16="http://schemas.microsoft.com/office/drawing/2014/main" val="3274245287"/>
                    </a:ext>
                  </a:extLst>
                </a:gridCol>
                <a:gridCol w="253405">
                  <a:extLst>
                    <a:ext uri="{9D8B030D-6E8A-4147-A177-3AD203B41FA5}">
                      <a16:colId xmlns:a16="http://schemas.microsoft.com/office/drawing/2014/main" val="2885623788"/>
                    </a:ext>
                  </a:extLst>
                </a:gridCol>
                <a:gridCol w="680191">
                  <a:extLst>
                    <a:ext uri="{9D8B030D-6E8A-4147-A177-3AD203B41FA5}">
                      <a16:colId xmlns:a16="http://schemas.microsoft.com/office/drawing/2014/main" val="2799985313"/>
                    </a:ext>
                  </a:extLst>
                </a:gridCol>
                <a:gridCol w="310088">
                  <a:extLst>
                    <a:ext uri="{9D8B030D-6E8A-4147-A177-3AD203B41FA5}">
                      <a16:colId xmlns:a16="http://schemas.microsoft.com/office/drawing/2014/main" val="647276361"/>
                    </a:ext>
                  </a:extLst>
                </a:gridCol>
                <a:gridCol w="280078">
                  <a:extLst>
                    <a:ext uri="{9D8B030D-6E8A-4147-A177-3AD203B41FA5}">
                      <a16:colId xmlns:a16="http://schemas.microsoft.com/office/drawing/2014/main" val="3469401713"/>
                    </a:ext>
                  </a:extLst>
                </a:gridCol>
              </a:tblGrid>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62308303"/>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a:solidFill>
                            <a:srgbClr val="0000CC"/>
                          </a:solidFill>
                          <a:effectLst/>
                          <a:latin typeface="Calibri" panose="020F0502020204030204" pitchFamily="34" charset="0"/>
                        </a:rPr>
                        <a:t>Okresní přebor starších žáků 2019/2020  po 8.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25314463"/>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70:7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105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54310250"/>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63:7</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FF0000"/>
                          </a:solidFill>
                          <a:effectLst/>
                          <a:latin typeface="Arial" panose="020B0604020202020204" pitchFamily="34" charset="0"/>
                        </a:rPr>
                        <a:t>21</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66590914"/>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Hoštka,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47148018"/>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dirty="0">
                          <a:solidFill>
                            <a:srgbClr val="000000"/>
                          </a:solidFill>
                          <a:effectLst/>
                          <a:latin typeface="Arial" panose="020B0604020202020204" pitchFamily="34" charset="0"/>
                        </a:rPr>
                        <a:t>TJ Viktorie Budyně </a:t>
                      </a:r>
                      <a:r>
                        <a:rPr lang="cs-CZ" sz="1000" b="1" i="0" u="none" strike="noStrike" dirty="0" err="1">
                          <a:solidFill>
                            <a:srgbClr val="000000"/>
                          </a:solidFill>
                          <a:effectLst/>
                          <a:latin typeface="Arial" panose="020B0604020202020204" pitchFamily="34" charset="0"/>
                        </a:rPr>
                        <a:t>n.O</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44:13</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67644415"/>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40:09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49074168"/>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99"/>
                    </a:solidFill>
                  </a:tcPr>
                </a:tc>
                <a:tc>
                  <a:txBody>
                    <a:bodyPr/>
                    <a:lstStyle/>
                    <a:p>
                      <a:pPr algn="l" fontAlgn="ctr"/>
                      <a:r>
                        <a:rPr lang="cs-CZ" sz="1050" b="1" i="0" u="none" strike="noStrike">
                          <a:solidFill>
                            <a:srgbClr val="000000"/>
                          </a:solidFill>
                          <a:effectLst/>
                          <a:latin typeface="Arial" panose="020B0604020202020204" pitchFamily="34" charset="0"/>
                        </a:rPr>
                        <a:t>Sokol Velké Žernoseky</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30:17</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28112398"/>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41:11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03226042"/>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l" fontAlgn="ctr"/>
                      <a:r>
                        <a:rPr lang="cs-CZ" sz="105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26:18</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42720351"/>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TJ FC Dubany</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31:36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88739750"/>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99"/>
                    </a:solidFill>
                  </a:tcPr>
                </a:tc>
                <a:tc>
                  <a:txBody>
                    <a:bodyPr/>
                    <a:lstStyle/>
                    <a:p>
                      <a:pPr algn="l" fontAlgn="ctr"/>
                      <a:r>
                        <a:rPr lang="cs-CZ" sz="1050" b="1" i="0" u="none" strike="noStrike">
                          <a:solidFill>
                            <a:srgbClr val="000000"/>
                          </a:solidFill>
                          <a:effectLst/>
                          <a:latin typeface="Arial" panose="020B0604020202020204" pitchFamily="34" charset="0"/>
                        </a:rPr>
                        <a:t>Sulejovice/Vchynice SD</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36:44</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74658012"/>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27:41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8535906"/>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99"/>
                    </a:solidFill>
                  </a:tcPr>
                </a:tc>
                <a:tc>
                  <a:txBody>
                    <a:bodyPr/>
                    <a:lstStyle/>
                    <a:p>
                      <a:pPr algn="l" fontAlgn="ctr"/>
                      <a:r>
                        <a:rPr lang="cs-CZ" sz="1050" b="1" i="0" u="none" strike="noStrike">
                          <a:solidFill>
                            <a:srgbClr val="000000"/>
                          </a:solidFill>
                          <a:effectLst/>
                          <a:latin typeface="Arial" panose="020B0604020202020204" pitchFamily="34" charset="0"/>
                        </a:rPr>
                        <a:t>FK Travčice</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13:41</a:t>
                      </a:r>
                    </a:p>
                  </a:txBody>
                  <a:tcPr marL="9525" marR="9525" marT="9525" marB="0" anchor="ctr">
                    <a:lnL>
                      <a:noFill/>
                    </a:lnL>
                    <a:lnR>
                      <a:noFill/>
                    </a:lnR>
                    <a:lnT>
                      <a:noFill/>
                    </a:lnT>
                    <a:lnB>
                      <a:noFill/>
                    </a:lnB>
                    <a:solidFill>
                      <a:srgbClr val="CC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33308499"/>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SCHOELLER Křešice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17:44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2491728"/>
                  </a:ext>
                </a:extLst>
              </a:tr>
              <a:tr h="24765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TJ Lovečkovice</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6:80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9147515"/>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Zahořany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72402131"/>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99"/>
                    </a:solidFill>
                  </a:tcPr>
                </a:tc>
                <a:tc>
                  <a:txBody>
                    <a:bodyPr/>
                    <a:lstStyle/>
                    <a:p>
                      <a:pPr algn="l" fontAlgn="ctr"/>
                      <a:r>
                        <a:rPr lang="cs-CZ" sz="10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8:88</a:t>
                      </a:r>
                    </a:p>
                  </a:txBody>
                  <a:tcPr marL="9525" marR="9525" marT="9525" marB="0" anchor="ctr">
                    <a:lnL>
                      <a:noFill/>
                    </a:lnL>
                    <a:lnR>
                      <a:noFill/>
                    </a:lnR>
                    <a:lnT>
                      <a:noFill/>
                    </a:lnT>
                    <a:lnB>
                      <a:noFill/>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34318140"/>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78459564"/>
                  </a:ext>
                </a:extLst>
              </a:tr>
            </a:tbl>
          </a:graphicData>
        </a:graphic>
      </p:graphicFrame>
      <p:sp>
        <p:nvSpPr>
          <p:cNvPr id="16" name="TextovéPole 15">
            <a:extLst>
              <a:ext uri="{FF2B5EF4-FFF2-40B4-BE49-F238E27FC236}">
                <a16:creationId xmlns:a16="http://schemas.microsoft.com/office/drawing/2014/main" id="{88BAA0E9-9970-4F53-A9F5-9B2C4A563D60}"/>
              </a:ext>
            </a:extLst>
          </p:cNvPr>
          <p:cNvSpPr txBox="1"/>
          <p:nvPr/>
        </p:nvSpPr>
        <p:spPr>
          <a:xfrm>
            <a:off x="122178" y="3952982"/>
            <a:ext cx="4657258" cy="2677656"/>
          </a:xfrm>
          <a:prstGeom prst="rect">
            <a:avLst/>
          </a:prstGeom>
          <a:pattFill prst="shingle">
            <a:fgClr>
              <a:srgbClr val="99FFCC"/>
            </a:fgClr>
            <a:bgClr>
              <a:schemeClr val="bg1"/>
            </a:bgClr>
          </a:pattFill>
          <a:effectLst>
            <a:glow rad="101600">
              <a:srgbClr val="FFC000">
                <a:alpha val="40000"/>
              </a:srgbClr>
            </a:glow>
            <a:softEdge rad="241300"/>
          </a:effectLst>
        </p:spPr>
        <p:txBody>
          <a:bodyPr wrap="square" rtlCol="0">
            <a:spAutoFit/>
          </a:bodyPr>
          <a:lstStyle/>
          <a:p>
            <a:pPr algn="ctr"/>
            <a:r>
              <a:rPr lang="cs-CZ" sz="2800" dirty="0">
                <a:solidFill>
                  <a:srgbClr val="000099"/>
                </a:solidFill>
                <a:latin typeface="Arial Black" panose="020B0A04020102020204" pitchFamily="34" charset="0"/>
              </a:rPr>
              <a:t>Na čele okresního přeboru starších žáků se krystalizuje trojice mužstev pronásledovaných Budyní</a:t>
            </a:r>
          </a:p>
        </p:txBody>
      </p:sp>
      <p:pic>
        <p:nvPicPr>
          <p:cNvPr id="17" name="Obrázek 16">
            <a:extLst>
              <a:ext uri="{FF2B5EF4-FFF2-40B4-BE49-F238E27FC236}">
                <a16:creationId xmlns:a16="http://schemas.microsoft.com/office/drawing/2014/main" id="{C88C5283-89B2-42CC-8733-DC011EA03F71}"/>
              </a:ext>
            </a:extLst>
          </p:cNvPr>
          <p:cNvPicPr>
            <a:picLocks noChangeAspect="1"/>
          </p:cNvPicPr>
          <p:nvPr/>
        </p:nvPicPr>
        <p:blipFill>
          <a:blip r:embed="rId4"/>
          <a:stretch>
            <a:fillRect/>
          </a:stretch>
        </p:blipFill>
        <p:spPr>
          <a:xfrm>
            <a:off x="5671757" y="675883"/>
            <a:ext cx="4408026" cy="2604010"/>
          </a:xfrm>
          <a:prstGeom prst="rect">
            <a:avLst/>
          </a:prstGeom>
          <a:ln w="15875">
            <a:solidFill>
              <a:schemeClr val="tx1"/>
            </a:solidFill>
          </a:ln>
        </p:spPr>
      </p:pic>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graphicFrame>
        <p:nvGraphicFramePr>
          <p:cNvPr id="12" name="Tabulka 11">
            <a:extLst>
              <a:ext uri="{FF2B5EF4-FFF2-40B4-BE49-F238E27FC236}">
                <a16:creationId xmlns:a16="http://schemas.microsoft.com/office/drawing/2014/main" id="{BC06AAD1-CE01-4686-AEC5-6375FE7642E3}"/>
              </a:ext>
            </a:extLst>
          </p:cNvPr>
          <p:cNvGraphicFramePr>
            <a:graphicFrameLocks noGrp="1"/>
          </p:cNvGraphicFramePr>
          <p:nvPr>
            <p:extLst>
              <p:ext uri="{D42A27DB-BD31-4B8C-83A1-F6EECF244321}">
                <p14:modId xmlns:p14="http://schemas.microsoft.com/office/powerpoint/2010/main" val="2018708354"/>
              </p:ext>
            </p:extLst>
          </p:nvPr>
        </p:nvGraphicFramePr>
        <p:xfrm>
          <a:off x="143992" y="3907532"/>
          <a:ext cx="4707274" cy="3061335"/>
        </p:xfrm>
        <a:graphic>
          <a:graphicData uri="http://schemas.openxmlformats.org/drawingml/2006/table">
            <a:tbl>
              <a:tblPr/>
              <a:tblGrid>
                <a:gridCol w="219710">
                  <a:extLst>
                    <a:ext uri="{9D8B030D-6E8A-4147-A177-3AD203B41FA5}">
                      <a16:colId xmlns:a16="http://schemas.microsoft.com/office/drawing/2014/main" val="332570807"/>
                    </a:ext>
                  </a:extLst>
                </a:gridCol>
                <a:gridCol w="417448">
                  <a:extLst>
                    <a:ext uri="{9D8B030D-6E8A-4147-A177-3AD203B41FA5}">
                      <a16:colId xmlns:a16="http://schemas.microsoft.com/office/drawing/2014/main" val="143801481"/>
                    </a:ext>
                  </a:extLst>
                </a:gridCol>
                <a:gridCol w="1342972">
                  <a:extLst>
                    <a:ext uri="{9D8B030D-6E8A-4147-A177-3AD203B41FA5}">
                      <a16:colId xmlns:a16="http://schemas.microsoft.com/office/drawing/2014/main" val="4007763069"/>
                    </a:ext>
                  </a:extLst>
                </a:gridCol>
                <a:gridCol w="351535">
                  <a:extLst>
                    <a:ext uri="{9D8B030D-6E8A-4147-A177-3AD203B41FA5}">
                      <a16:colId xmlns:a16="http://schemas.microsoft.com/office/drawing/2014/main" val="2479505131"/>
                    </a:ext>
                  </a:extLst>
                </a:gridCol>
                <a:gridCol w="340550">
                  <a:extLst>
                    <a:ext uri="{9D8B030D-6E8A-4147-A177-3AD203B41FA5}">
                      <a16:colId xmlns:a16="http://schemas.microsoft.com/office/drawing/2014/main" val="2980387946"/>
                    </a:ext>
                  </a:extLst>
                </a:gridCol>
                <a:gridCol w="219710">
                  <a:extLst>
                    <a:ext uri="{9D8B030D-6E8A-4147-A177-3AD203B41FA5}">
                      <a16:colId xmlns:a16="http://schemas.microsoft.com/office/drawing/2014/main" val="745061057"/>
                    </a:ext>
                  </a:extLst>
                </a:gridCol>
                <a:gridCol w="417448">
                  <a:extLst>
                    <a:ext uri="{9D8B030D-6E8A-4147-A177-3AD203B41FA5}">
                      <a16:colId xmlns:a16="http://schemas.microsoft.com/office/drawing/2014/main" val="1251975470"/>
                    </a:ext>
                  </a:extLst>
                </a:gridCol>
                <a:gridCol w="219710">
                  <a:extLst>
                    <a:ext uri="{9D8B030D-6E8A-4147-A177-3AD203B41FA5}">
                      <a16:colId xmlns:a16="http://schemas.microsoft.com/office/drawing/2014/main" val="4182967022"/>
                    </a:ext>
                  </a:extLst>
                </a:gridCol>
                <a:gridCol w="549273">
                  <a:extLst>
                    <a:ext uri="{9D8B030D-6E8A-4147-A177-3AD203B41FA5}">
                      <a16:colId xmlns:a16="http://schemas.microsoft.com/office/drawing/2014/main" val="3880166080"/>
                    </a:ext>
                  </a:extLst>
                </a:gridCol>
                <a:gridCol w="354282">
                  <a:extLst>
                    <a:ext uri="{9D8B030D-6E8A-4147-A177-3AD203B41FA5}">
                      <a16:colId xmlns:a16="http://schemas.microsoft.com/office/drawing/2014/main" val="3891136365"/>
                    </a:ext>
                  </a:extLst>
                </a:gridCol>
                <a:gridCol w="274636">
                  <a:extLst>
                    <a:ext uri="{9D8B030D-6E8A-4147-A177-3AD203B41FA5}">
                      <a16:colId xmlns:a16="http://schemas.microsoft.com/office/drawing/2014/main" val="658137076"/>
                    </a:ext>
                  </a:extLst>
                </a:gridCol>
              </a:tblGrid>
              <a:tr h="1225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04215085"/>
                  </a:ext>
                </a:extLst>
              </a:tr>
              <a:tr h="1652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Divize dospělých 2019-2020 po 8 kole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91879970"/>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Baník Souš</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35553021"/>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Český Brod</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23634094"/>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Ostrov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75158099"/>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FC Chomutov s.r.o.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25578552"/>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Meteor Praha VIII</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72313127"/>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Olympie Březová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8524091"/>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Kladno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00293963"/>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Aritma Praha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64386924"/>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Neratovice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95348451"/>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Brandýs </a:t>
                      </a:r>
                      <a:r>
                        <a:rPr lang="cs-CZ" sz="1000" b="1" i="0" u="none" strike="noStrike" dirty="0" err="1">
                          <a:solidFill>
                            <a:srgbClr val="000000"/>
                          </a:solidFill>
                          <a:effectLst/>
                          <a:latin typeface="Arial" panose="020B0604020202020204" pitchFamily="34" charset="0"/>
                        </a:rPr>
                        <a:t>n.L.</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50979576"/>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Slaný</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15:18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650942"/>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Arsenal Česká Lípa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84759639"/>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Rakovník</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53281906"/>
                  </a:ext>
                </a:extLst>
              </a:tr>
              <a:tr h="17941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14:21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46775731"/>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SEKO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27462100"/>
                  </a:ext>
                </a:extLst>
              </a:tr>
              <a:tr h="15099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MFK Dobříš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96969663"/>
                  </a:ext>
                </a:extLst>
              </a:tr>
              <a:tr h="1225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5007565"/>
                  </a:ext>
                </a:extLst>
              </a:tr>
            </a:tbl>
          </a:graphicData>
        </a:graphic>
      </p:graphicFrame>
      <p:sp>
        <p:nvSpPr>
          <p:cNvPr id="13" name="TextovéPole 12">
            <a:extLst>
              <a:ext uri="{FF2B5EF4-FFF2-40B4-BE49-F238E27FC236}">
                <a16:creationId xmlns:a16="http://schemas.microsoft.com/office/drawing/2014/main" id="{427255E4-0676-417D-BE96-193983FB117D}"/>
              </a:ext>
            </a:extLst>
          </p:cNvPr>
          <p:cNvSpPr txBox="1"/>
          <p:nvPr/>
        </p:nvSpPr>
        <p:spPr>
          <a:xfrm>
            <a:off x="71984" y="91108"/>
            <a:ext cx="4779282" cy="954107"/>
          </a:xfrm>
          <a:prstGeom prst="rect">
            <a:avLst/>
          </a:prstGeom>
          <a:solidFill>
            <a:srgbClr val="003300"/>
          </a:solidFill>
          <a:effectLst>
            <a:softEdge rad="0"/>
          </a:effectLst>
        </p:spPr>
        <p:txBody>
          <a:bodyPr wrap="square" rtlCol="0">
            <a:spAutoFit/>
          </a:bodyPr>
          <a:lstStyle/>
          <a:p>
            <a:pPr algn="ctr"/>
            <a:r>
              <a:rPr lang="cs-CZ" sz="2800" dirty="0">
                <a:solidFill>
                  <a:schemeClr val="bg1"/>
                </a:solidFill>
                <a:latin typeface="Colonna MT" panose="04020805060202030203" pitchFamily="82" charset="0"/>
              </a:rPr>
              <a:t>Více jak polovina divizní soutěže skupiny B je za námi</a:t>
            </a:r>
          </a:p>
        </p:txBody>
      </p:sp>
      <p:sp>
        <p:nvSpPr>
          <p:cNvPr id="14" name="TextovéPole 13">
            <a:extLst>
              <a:ext uri="{FF2B5EF4-FFF2-40B4-BE49-F238E27FC236}">
                <a16:creationId xmlns:a16="http://schemas.microsoft.com/office/drawing/2014/main" id="{892094B7-2C7C-4F1F-BE1F-A5AC77F2C4FF}"/>
              </a:ext>
            </a:extLst>
          </p:cNvPr>
          <p:cNvSpPr txBox="1"/>
          <p:nvPr/>
        </p:nvSpPr>
        <p:spPr>
          <a:xfrm>
            <a:off x="71984" y="1171228"/>
            <a:ext cx="4707274" cy="2800767"/>
          </a:xfrm>
          <a:prstGeom prst="rect">
            <a:avLst/>
          </a:prstGeom>
          <a:blipFill>
            <a:blip r:embed="rId2">
              <a:alphaModFix amt="46000"/>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Lst>
            </a:blip>
            <a:stretch>
              <a:fillRect/>
            </a:stretch>
          </a:blipFill>
          <a:effectLst>
            <a:glow rad="101600">
              <a:srgbClr val="FFCCFF">
                <a:alpha val="40000"/>
              </a:srgbClr>
            </a:glow>
            <a:softEdge rad="241300"/>
          </a:effectLst>
        </p:spPr>
        <p:txBody>
          <a:bodyPr wrap="square" rtlCol="0">
            <a:spAutoFit/>
          </a:bodyPr>
          <a:lstStyle/>
          <a:p>
            <a:pPr algn="just"/>
            <a:r>
              <a:rPr lang="cs-CZ" sz="1100" dirty="0">
                <a:latin typeface="Arial" panose="020B0604020202020204" pitchFamily="34" charset="0"/>
                <a:cs typeface="Arial" panose="020B0604020202020204" pitchFamily="34" charset="0"/>
              </a:rPr>
              <a:t>Český Brod poprvé přišel o body v České Lípě a na čele tabulky ho dohnala Souš. Pak následuje bodová mezera a na 3. pozici se 16 body je překvapení podzimu FK Ostrov. 4., 5, resp. 6 místo patří týmům s 15 body Chomutovu, Meteoru a našemu dnešnímu soupeři Březové. Chomutov musí zabrat pokud to s postupem myslí vážně. 7. příčka je s 12 body v držení Kladno, které v cestě nahoru v minulém kole zastavila Souš výhrou na jeho hřišti. Stejně 12 bodů má i 8. Aritma, která se tabulkou propadá dolů. </a:t>
            </a:r>
            <a:r>
              <a:rPr lang="cs-CZ" sz="1100" dirty="0" err="1">
                <a:latin typeface="Arial" panose="020B0604020202020204" pitchFamily="34" charset="0"/>
                <a:cs typeface="Arial" panose="020B0604020202020204" pitchFamily="34" charset="0"/>
              </a:rPr>
              <a:t>Trojičku</a:t>
            </a:r>
            <a:r>
              <a:rPr lang="cs-CZ" sz="1100" dirty="0">
                <a:latin typeface="Arial" panose="020B0604020202020204" pitchFamily="34" charset="0"/>
                <a:cs typeface="Arial" panose="020B0604020202020204" pitchFamily="34" charset="0"/>
              </a:rPr>
              <a:t> 10 bodových na 9., 10., 11. místě tvoří Neratovice, Brandýs a nováček ze Slaného. Na 12. místě s 8 body je další nováček Česká Lípa. Ani jednou ještě nevyhrál v normální hrací době, ale 4x to bylo na penalty. Stejný počet bodů má i Rakovník, který také připisuje body po penaltách. Pak už tu je náš celek, který všech 7 bodů na 14. místě posbíral v posledních 3 kolech. 15. je suverén loňského Ústeckého přeboru FK SEKO Louny. Poslední příčka patří Dobříši, která má pouhé 4 body.   </a:t>
            </a:r>
          </a:p>
        </p:txBody>
      </p:sp>
      <p:graphicFrame>
        <p:nvGraphicFramePr>
          <p:cNvPr id="17" name="Tabulka 16">
            <a:extLst>
              <a:ext uri="{FF2B5EF4-FFF2-40B4-BE49-F238E27FC236}">
                <a16:creationId xmlns:a16="http://schemas.microsoft.com/office/drawing/2014/main" id="{BC062715-497F-459F-8339-FD09C6040CC0}"/>
              </a:ext>
            </a:extLst>
          </p:cNvPr>
          <p:cNvGraphicFramePr>
            <a:graphicFrameLocks noGrp="1"/>
          </p:cNvGraphicFramePr>
          <p:nvPr>
            <p:extLst>
              <p:ext uri="{D42A27DB-BD31-4B8C-83A1-F6EECF244321}">
                <p14:modId xmlns:p14="http://schemas.microsoft.com/office/powerpoint/2010/main" val="3426162108"/>
              </p:ext>
            </p:extLst>
          </p:nvPr>
        </p:nvGraphicFramePr>
        <p:xfrm>
          <a:off x="5436895" y="91108"/>
          <a:ext cx="4713946" cy="6593955"/>
        </p:xfrm>
        <a:graphic>
          <a:graphicData uri="http://schemas.openxmlformats.org/drawingml/2006/table">
            <a:tbl>
              <a:tblPr/>
              <a:tblGrid>
                <a:gridCol w="836990">
                  <a:extLst>
                    <a:ext uri="{9D8B030D-6E8A-4147-A177-3AD203B41FA5}">
                      <a16:colId xmlns:a16="http://schemas.microsoft.com/office/drawing/2014/main" val="2732910716"/>
                    </a:ext>
                  </a:extLst>
                </a:gridCol>
                <a:gridCol w="1655171">
                  <a:extLst>
                    <a:ext uri="{9D8B030D-6E8A-4147-A177-3AD203B41FA5}">
                      <a16:colId xmlns:a16="http://schemas.microsoft.com/office/drawing/2014/main" val="3131084880"/>
                    </a:ext>
                  </a:extLst>
                </a:gridCol>
                <a:gridCol w="1629309">
                  <a:extLst>
                    <a:ext uri="{9D8B030D-6E8A-4147-A177-3AD203B41FA5}">
                      <a16:colId xmlns:a16="http://schemas.microsoft.com/office/drawing/2014/main" val="507519337"/>
                    </a:ext>
                  </a:extLst>
                </a:gridCol>
                <a:gridCol w="592476">
                  <a:extLst>
                    <a:ext uri="{9D8B030D-6E8A-4147-A177-3AD203B41FA5}">
                      <a16:colId xmlns:a16="http://schemas.microsoft.com/office/drawing/2014/main" val="438249877"/>
                    </a:ext>
                  </a:extLst>
                </a:gridCol>
              </a:tblGrid>
              <a:tr h="152799">
                <a:tc gridSpan="4">
                  <a:txBody>
                    <a:bodyPr/>
                    <a:lstStyle/>
                    <a:p>
                      <a:pPr algn="ctr" fontAlgn="ctr"/>
                      <a:r>
                        <a:rPr lang="cs-CZ" sz="1000" b="1" i="0" u="none" strike="noStrike" dirty="0">
                          <a:solidFill>
                            <a:srgbClr val="184B81"/>
                          </a:solidFill>
                          <a:effectLst/>
                          <a:latin typeface="Arial" panose="020B0604020202020204" pitchFamily="34" charset="0"/>
                        </a:rPr>
                        <a:t>4. Kolo Okresní přebor starších žáků</a:t>
                      </a:r>
                    </a:p>
                  </a:txBody>
                  <a:tcPr marL="5871" marR="5871" marT="58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51061307"/>
                  </a:ext>
                </a:extLst>
              </a:tr>
              <a:tr h="152799">
                <a:tc>
                  <a:txBody>
                    <a:bodyPr/>
                    <a:lstStyle/>
                    <a:p>
                      <a:pPr algn="ctr" fontAlgn="ctr"/>
                      <a:r>
                        <a:rPr lang="cs-CZ" sz="900" b="0" i="0" u="none" strike="noStrike" dirty="0">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Sokol Velké Žernoseky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Zahořany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3:1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0464195"/>
                  </a:ext>
                </a:extLst>
              </a:tr>
              <a:tr h="280289">
                <a:tc>
                  <a:txBody>
                    <a:bodyPr/>
                    <a:lstStyle/>
                    <a:p>
                      <a:pPr algn="ctr" fontAlgn="ctr"/>
                      <a:r>
                        <a:rPr lang="cs-CZ" sz="900" b="0" i="0" u="none" strike="noStrike">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TJ Sokol Libochovany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Straškov-Vodochody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1:4</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63570413"/>
                  </a:ext>
                </a:extLst>
              </a:tr>
              <a:tr h="178458">
                <a:tc>
                  <a:txBody>
                    <a:bodyPr/>
                    <a:lstStyle/>
                    <a:p>
                      <a:pPr algn="ctr" fontAlgn="ctr"/>
                      <a:r>
                        <a:rPr lang="cs-CZ" sz="900" b="0" i="0" u="none" strike="noStrike" dirty="0">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Mšené Lázně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00" b="0" i="0" u="none" strike="noStrike" dirty="0">
                          <a:solidFill>
                            <a:srgbClr val="000000"/>
                          </a:solidFill>
                          <a:effectLst/>
                          <a:latin typeface="Arial" panose="020B0604020202020204" pitchFamily="34" charset="0"/>
                        </a:rPr>
                        <a:t>TJ Viktorie </a:t>
                      </a:r>
                      <a:r>
                        <a:rPr lang="pl-PL" sz="1000" b="0" i="0" u="none" strike="noStrike" dirty="0" err="1">
                          <a:solidFill>
                            <a:srgbClr val="000000"/>
                          </a:solidFill>
                          <a:effectLst/>
                          <a:latin typeface="Arial" panose="020B0604020202020204" pitchFamily="34" charset="0"/>
                        </a:rPr>
                        <a:t>Budyně</a:t>
                      </a:r>
                      <a:r>
                        <a:rPr lang="pl-PL" sz="1000" b="0" i="0" u="none" strike="noStrike" dirty="0">
                          <a:solidFill>
                            <a:srgbClr val="000000"/>
                          </a:solidFill>
                          <a:effectLst/>
                          <a:latin typeface="Arial" panose="020B0604020202020204" pitchFamily="34" charset="0"/>
                        </a:rPr>
                        <a:t>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2:4</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53459900"/>
                  </a:ext>
                </a:extLst>
              </a:tr>
              <a:tr h="152799">
                <a:tc>
                  <a:txBody>
                    <a:bodyPr/>
                    <a:lstStyle/>
                    <a:p>
                      <a:pPr algn="ctr" fontAlgn="ctr"/>
                      <a:r>
                        <a:rPr lang="cs-CZ" sz="900" b="0" i="0" u="none" strike="noStrike">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Liběšice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Slavoj Třebenice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3:1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26186108"/>
                  </a:ext>
                </a:extLst>
              </a:tr>
              <a:tr h="154326">
                <a:tc>
                  <a:txBody>
                    <a:bodyPr/>
                    <a:lstStyle/>
                    <a:p>
                      <a:pPr algn="ctr" fontAlgn="ctr"/>
                      <a:r>
                        <a:rPr lang="cs-CZ" sz="900" b="1" i="0" u="none" strike="noStrike">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Hoštka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 PK</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73327389"/>
                  </a:ext>
                </a:extLst>
              </a:tr>
              <a:tr h="152799">
                <a:tc>
                  <a:txBody>
                    <a:bodyPr/>
                    <a:lstStyle/>
                    <a:p>
                      <a:pPr algn="ctr" fontAlgn="ctr"/>
                      <a:r>
                        <a:rPr lang="cs-CZ" sz="900" b="0" i="0" u="none" strike="noStrike">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FC Dubany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TJ Lovečkovice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13:0</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99594019"/>
                  </a:ext>
                </a:extLst>
              </a:tr>
              <a:tr h="185062">
                <a:tc>
                  <a:txBody>
                    <a:bodyPr/>
                    <a:lstStyle/>
                    <a:p>
                      <a:pPr algn="ctr" fontAlgn="ctr"/>
                      <a:r>
                        <a:rPr lang="cs-CZ" sz="900" b="0" i="0" u="none" strike="noStrike">
                          <a:solidFill>
                            <a:srgbClr val="000000"/>
                          </a:solidFill>
                          <a:effectLst/>
                          <a:latin typeface="Arial" panose="020B0604020202020204" pitchFamily="34" charset="0"/>
                        </a:rPr>
                        <a:t>14.09.2019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TJ  Sulejovice / Vchynice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Velemín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14:0</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82413435"/>
                  </a:ext>
                </a:extLst>
              </a:tr>
              <a:tr h="152799">
                <a:tc>
                  <a:txBody>
                    <a:bodyPr/>
                    <a:lstStyle/>
                    <a:p>
                      <a:pPr algn="ctr" fontAlgn="ctr"/>
                      <a:r>
                        <a:rPr lang="cs-CZ" sz="900" b="0" i="0" u="none" strike="noStrike">
                          <a:solidFill>
                            <a:srgbClr val="000000"/>
                          </a:solidFill>
                          <a:effectLst/>
                          <a:latin typeface="Arial" panose="020B0604020202020204" pitchFamily="34" charset="0"/>
                        </a:rPr>
                        <a:t>06.10.2019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Travčice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Schoeller Křešice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802192834"/>
                  </a:ext>
                </a:extLst>
              </a:tr>
              <a:tr h="152799">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900" b="1" i="0" u="none" strike="noStrike" dirty="0">
                          <a:solidFill>
                            <a:srgbClr val="184B81"/>
                          </a:solidFill>
                          <a:effectLst/>
                          <a:latin typeface="Arial" panose="020B0604020202020204" pitchFamily="34" charset="0"/>
                        </a:rPr>
                        <a:t>14. Kolo Okresní přebor starších žáků</a:t>
                      </a:r>
                    </a:p>
                  </a:txBody>
                  <a:tcPr marL="5871" marR="5871" marT="58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33253677"/>
                  </a:ext>
                </a:extLst>
              </a:tr>
              <a:tr h="280289">
                <a:tc>
                  <a:txBody>
                    <a:bodyPr/>
                    <a:lstStyle/>
                    <a:p>
                      <a:pPr algn="ctr" fontAlgn="ctr"/>
                      <a:r>
                        <a:rPr lang="cs-CZ" sz="900" b="0" i="0" u="none" strike="noStrike" dirty="0">
                          <a:solidFill>
                            <a:srgbClr val="000000"/>
                          </a:solidFill>
                          <a:effectLst/>
                          <a:latin typeface="Arial" panose="020B0604020202020204" pitchFamily="34" charset="0"/>
                        </a:rPr>
                        <a:t>18.09.2019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TJ Slavoj Sulejovice / Vchynice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FC Dubany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5:2</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81739795"/>
                  </a:ext>
                </a:extLst>
              </a:tr>
              <a:tr h="152799">
                <a:tc>
                  <a:txBody>
                    <a:bodyPr/>
                    <a:lstStyle/>
                    <a:p>
                      <a:pPr algn="ctr" fontAlgn="ctr"/>
                      <a:r>
                        <a:rPr lang="cs-CZ" sz="900" b="0" i="0" u="none" strike="noStrike" dirty="0">
                          <a:solidFill>
                            <a:srgbClr val="000000"/>
                          </a:solidFill>
                          <a:effectLst/>
                          <a:latin typeface="Arial" panose="020B0604020202020204" pitchFamily="34" charset="0"/>
                        </a:rPr>
                        <a:t>18.09.2019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Hoštka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Travčice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8:1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12175707"/>
                  </a:ext>
                </a:extLst>
              </a:tr>
              <a:tr h="152799">
                <a:tc>
                  <a:txBody>
                    <a:bodyPr/>
                    <a:lstStyle/>
                    <a:p>
                      <a:pPr algn="ctr" fontAlgn="ctr"/>
                      <a:r>
                        <a:rPr lang="cs-CZ" sz="900" b="0" i="0" u="none" strike="noStrike" dirty="0">
                          <a:solidFill>
                            <a:srgbClr val="000000"/>
                          </a:solidFill>
                          <a:effectLst/>
                          <a:latin typeface="Arial" panose="020B0604020202020204" pitchFamily="34" charset="0"/>
                        </a:rPr>
                        <a:t>18.09.2019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Lovečkovice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Velemín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3:1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740532369"/>
                  </a:ext>
                </a:extLst>
              </a:tr>
              <a:tr h="202042">
                <a:tc>
                  <a:txBody>
                    <a:bodyPr/>
                    <a:lstStyle/>
                    <a:p>
                      <a:pPr algn="ctr" fontAlgn="ctr"/>
                      <a:r>
                        <a:rPr lang="cs-CZ" sz="900" b="0" i="0" u="none" strike="noStrike" dirty="0">
                          <a:solidFill>
                            <a:srgbClr val="000000"/>
                          </a:solidFill>
                          <a:effectLst/>
                          <a:latin typeface="Arial" panose="020B0604020202020204" pitchFamily="34" charset="0"/>
                        </a:rPr>
                        <a:t>18.09.2019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Zahořany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00" b="0" i="0" u="none" strike="noStrike" dirty="0">
                          <a:solidFill>
                            <a:srgbClr val="000000"/>
                          </a:solidFill>
                          <a:effectLst/>
                          <a:latin typeface="Arial" panose="020B0604020202020204" pitchFamily="34" charset="0"/>
                        </a:rPr>
                        <a:t>TJ Viktorie </a:t>
                      </a:r>
                      <a:r>
                        <a:rPr lang="pl-PL" sz="1000" b="0" i="0" u="none" strike="noStrike" dirty="0" err="1">
                          <a:solidFill>
                            <a:srgbClr val="000000"/>
                          </a:solidFill>
                          <a:effectLst/>
                          <a:latin typeface="Arial" panose="020B0604020202020204" pitchFamily="34" charset="0"/>
                        </a:rPr>
                        <a:t>Budyně</a:t>
                      </a:r>
                      <a:r>
                        <a:rPr lang="pl-PL" sz="1000" b="0" i="0" u="none" strike="noStrike" dirty="0">
                          <a:solidFill>
                            <a:srgbClr val="000000"/>
                          </a:solidFill>
                          <a:effectLst/>
                          <a:latin typeface="Arial" panose="020B0604020202020204" pitchFamily="34" charset="0"/>
                        </a:rPr>
                        <a:t>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1:2</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85556203"/>
                  </a:ext>
                </a:extLst>
              </a:tr>
              <a:tr h="154326">
                <a:tc>
                  <a:txBody>
                    <a:bodyPr/>
                    <a:lstStyle/>
                    <a:p>
                      <a:pPr algn="ctr" fontAlgn="ctr"/>
                      <a:r>
                        <a:rPr lang="cs-CZ" sz="900" b="1" i="0" u="none" strike="noStrike" dirty="0">
                          <a:solidFill>
                            <a:srgbClr val="000000"/>
                          </a:solidFill>
                          <a:effectLst/>
                          <a:latin typeface="Arial" panose="020B0604020202020204" pitchFamily="34" charset="0"/>
                        </a:rPr>
                        <a:t>18.09.2019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Liběšice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5:2</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21192386"/>
                  </a:ext>
                </a:extLst>
              </a:tr>
              <a:tr h="152799">
                <a:tc>
                  <a:txBody>
                    <a:bodyPr/>
                    <a:lstStyle/>
                    <a:p>
                      <a:pPr algn="ctr" fontAlgn="ctr"/>
                      <a:r>
                        <a:rPr lang="cs-CZ" sz="900" b="0" i="0" u="none" strike="noStrike" dirty="0">
                          <a:solidFill>
                            <a:srgbClr val="000000"/>
                          </a:solidFill>
                          <a:effectLst/>
                          <a:latin typeface="Arial" panose="020B0604020202020204" pitchFamily="34" charset="0"/>
                        </a:rPr>
                        <a:t>18.09.2019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Libochovany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Sokol Velké Žernoseky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0:2</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68335921"/>
                  </a:ext>
                </a:extLst>
              </a:tr>
              <a:tr h="280289">
                <a:tc>
                  <a:txBody>
                    <a:bodyPr/>
                    <a:lstStyle/>
                    <a:p>
                      <a:pPr algn="ctr" fontAlgn="ctr"/>
                      <a:r>
                        <a:rPr lang="cs-CZ" sz="900" b="0" i="0" u="none" strike="noStrike" dirty="0">
                          <a:solidFill>
                            <a:srgbClr val="000000"/>
                          </a:solidFill>
                          <a:effectLst/>
                          <a:latin typeface="Arial" panose="020B0604020202020204" pitchFamily="34" charset="0"/>
                        </a:rPr>
                        <a:t>19.09.2019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TJ Sokol </a:t>
                      </a:r>
                      <a:r>
                        <a:rPr lang="cs-CZ" sz="1000" b="0" i="0" u="none" strike="noStrike" dirty="0" err="1">
                          <a:solidFill>
                            <a:srgbClr val="000000"/>
                          </a:solidFill>
                          <a:effectLst/>
                          <a:latin typeface="Arial" panose="020B0604020202020204" pitchFamily="34" charset="0"/>
                        </a:rPr>
                        <a:t>Straškov</a:t>
                      </a:r>
                      <a:r>
                        <a:rPr lang="cs-CZ" sz="1000" b="0" i="0" u="none" strike="noStrike" dirty="0">
                          <a:solidFill>
                            <a:srgbClr val="000000"/>
                          </a:solidFill>
                          <a:effectLst/>
                          <a:latin typeface="Arial" panose="020B0604020202020204" pitchFamily="34" charset="0"/>
                        </a:rPr>
                        <a:t>-</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Mšené Lázně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6:0</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9903711"/>
                  </a:ext>
                </a:extLst>
              </a:tr>
              <a:tr h="152799">
                <a:tc>
                  <a:txBody>
                    <a:bodyPr/>
                    <a:lstStyle/>
                    <a:p>
                      <a:pPr algn="ctr" fontAlgn="ctr"/>
                      <a:r>
                        <a:rPr lang="cs-CZ" sz="900" b="0" i="0" u="none" strike="noStrike" dirty="0">
                          <a:solidFill>
                            <a:srgbClr val="000000"/>
                          </a:solidFill>
                          <a:effectLst/>
                          <a:latin typeface="Arial" panose="020B0604020202020204" pitchFamily="34" charset="0"/>
                        </a:rPr>
                        <a:t>25.09.2019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FK </a:t>
                      </a:r>
                      <a:r>
                        <a:rPr lang="cs-CZ" sz="1000" b="0" i="0" u="none" strike="noStrike" dirty="0" err="1">
                          <a:solidFill>
                            <a:srgbClr val="000000"/>
                          </a:solidFill>
                          <a:effectLst/>
                          <a:latin typeface="Arial" panose="020B0604020202020204" pitchFamily="34" charset="0"/>
                        </a:rPr>
                        <a:t>Schoeller</a:t>
                      </a:r>
                      <a:r>
                        <a:rPr lang="cs-CZ" sz="1000" b="0" i="0" u="none" strike="noStrike" dirty="0">
                          <a:solidFill>
                            <a:srgbClr val="000000"/>
                          </a:solidFill>
                          <a:effectLst/>
                          <a:latin typeface="Arial" panose="020B0604020202020204" pitchFamily="34" charset="0"/>
                        </a:rPr>
                        <a:t> Křešice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Slavoj Třebenice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94899743"/>
                  </a:ext>
                </a:extLst>
              </a:tr>
              <a:tr h="152799">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900" b="1" i="0" u="none" strike="noStrike" dirty="0">
                          <a:solidFill>
                            <a:srgbClr val="184B81"/>
                          </a:solidFill>
                          <a:effectLst/>
                          <a:latin typeface="Arial" panose="020B0604020202020204" pitchFamily="34" charset="0"/>
                        </a:rPr>
                        <a:t>5. Kolo Okresní přebor starších žáků</a:t>
                      </a:r>
                    </a:p>
                  </a:txBody>
                  <a:tcPr marL="5871" marR="5871" marT="58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71567646"/>
                  </a:ext>
                </a:extLst>
              </a:tr>
              <a:tr h="152799">
                <a:tc>
                  <a:txBody>
                    <a:bodyPr/>
                    <a:lstStyle/>
                    <a:p>
                      <a:pPr algn="ctr" fontAlgn="ctr"/>
                      <a:r>
                        <a:rPr lang="cs-CZ" sz="900" b="0" i="0" u="none" strike="noStrike" dirty="0">
                          <a:solidFill>
                            <a:srgbClr val="000000"/>
                          </a:solidFill>
                          <a:effectLst/>
                          <a:latin typeface="Arial" panose="020B0604020202020204" pitchFamily="34" charset="0"/>
                        </a:rPr>
                        <a:t>21.09.2019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Schoeller Křešice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Sokol Velké Žernoseky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0:11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18628616"/>
                  </a:ext>
                </a:extLst>
              </a:tr>
              <a:tr h="152799">
                <a:tc>
                  <a:txBody>
                    <a:bodyPr/>
                    <a:lstStyle/>
                    <a:p>
                      <a:pPr algn="ctr" fontAlgn="ctr"/>
                      <a:r>
                        <a:rPr lang="cs-CZ" sz="900" b="0" i="0" u="none" strike="noStrike">
                          <a:solidFill>
                            <a:srgbClr val="000000"/>
                          </a:solidFill>
                          <a:effectLst/>
                          <a:latin typeface="Arial" panose="020B0604020202020204" pitchFamily="34" charset="0"/>
                        </a:rPr>
                        <a:t>21.09.2019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Velemín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Mšené Lázně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4.8</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06449790"/>
                  </a:ext>
                </a:extLst>
              </a:tr>
              <a:tr h="152799">
                <a:tc>
                  <a:txBody>
                    <a:bodyPr/>
                    <a:lstStyle/>
                    <a:p>
                      <a:pPr algn="ctr" fontAlgn="ctr"/>
                      <a:r>
                        <a:rPr lang="cs-CZ" sz="900" b="0" i="0" u="none" strike="noStrike" dirty="0">
                          <a:solidFill>
                            <a:srgbClr val="000000"/>
                          </a:solidFill>
                          <a:effectLst/>
                          <a:latin typeface="Arial" panose="020B0604020202020204" pitchFamily="34" charset="0"/>
                        </a:rPr>
                        <a:t>21.09.2019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00" b="0" i="0" u="none" strike="noStrike">
                          <a:solidFill>
                            <a:srgbClr val="000000"/>
                          </a:solidFill>
                          <a:effectLst/>
                          <a:latin typeface="Arial" panose="020B0604020202020204" pitchFamily="34" charset="0"/>
                        </a:rPr>
                        <a:t>TJ Viktorie Budyně nad Ohří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Liběšice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0:4</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14489954"/>
                  </a:ext>
                </a:extLst>
              </a:tr>
              <a:tr h="152799">
                <a:tc>
                  <a:txBody>
                    <a:bodyPr/>
                    <a:lstStyle/>
                    <a:p>
                      <a:pPr algn="ctr" fontAlgn="ctr"/>
                      <a:r>
                        <a:rPr lang="cs-CZ" sz="900" b="0" i="0" u="none" strike="noStrike">
                          <a:solidFill>
                            <a:srgbClr val="000000"/>
                          </a:solidFill>
                          <a:effectLst/>
                          <a:latin typeface="Arial" panose="020B0604020202020204" pitchFamily="34" charset="0"/>
                        </a:rPr>
                        <a:t>21.09.2019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Lovečkovice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Libochovany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0.8</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64458726"/>
                  </a:ext>
                </a:extLst>
              </a:tr>
              <a:tr h="152799">
                <a:tc>
                  <a:txBody>
                    <a:bodyPr/>
                    <a:lstStyle/>
                    <a:p>
                      <a:pPr algn="ctr" fontAlgn="ctr"/>
                      <a:r>
                        <a:rPr lang="cs-CZ" sz="900" b="0" i="0" u="none" strike="noStrike" dirty="0">
                          <a:solidFill>
                            <a:srgbClr val="000000"/>
                          </a:solidFill>
                          <a:effectLst/>
                          <a:latin typeface="Arial" panose="020B0604020202020204" pitchFamily="34" charset="0"/>
                        </a:rPr>
                        <a:t>21.09.2019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Slavoj Třebenice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Travčice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8:0</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08072458"/>
                  </a:ext>
                </a:extLst>
              </a:tr>
              <a:tr h="189760">
                <a:tc>
                  <a:txBody>
                    <a:bodyPr/>
                    <a:lstStyle/>
                    <a:p>
                      <a:pPr algn="ctr" fontAlgn="ctr"/>
                      <a:r>
                        <a:rPr lang="cs-CZ" sz="900" b="1" i="0" u="none" strike="noStrike" dirty="0">
                          <a:solidFill>
                            <a:srgbClr val="000000"/>
                          </a:solidFill>
                          <a:effectLst/>
                          <a:latin typeface="Arial" panose="020B0604020202020204" pitchFamily="34" charset="0"/>
                        </a:rPr>
                        <a:t>21.09.2019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Sulejovice / Vchynice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12239325"/>
                  </a:ext>
                </a:extLst>
              </a:tr>
              <a:tr h="152799">
                <a:tc>
                  <a:txBody>
                    <a:bodyPr/>
                    <a:lstStyle/>
                    <a:p>
                      <a:pPr algn="ctr" fontAlgn="ctr"/>
                      <a:r>
                        <a:rPr lang="cs-CZ" sz="900" b="0" i="0" u="none" strike="noStrike" dirty="0">
                          <a:solidFill>
                            <a:srgbClr val="000000"/>
                          </a:solidFill>
                          <a:effectLst/>
                          <a:latin typeface="Arial" panose="020B0604020202020204" pitchFamily="34" charset="0"/>
                        </a:rPr>
                        <a:t>22.09.2019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Zahořany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FC Dubany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2:6</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07999701"/>
                  </a:ext>
                </a:extLst>
              </a:tr>
              <a:tr h="280289">
                <a:tc>
                  <a:txBody>
                    <a:bodyPr/>
                    <a:lstStyle/>
                    <a:p>
                      <a:pPr algn="ctr" fontAlgn="ctr"/>
                      <a:r>
                        <a:rPr lang="cs-CZ" sz="900" b="0" i="0" u="none" strike="noStrike" dirty="0">
                          <a:solidFill>
                            <a:srgbClr val="000000"/>
                          </a:solidFill>
                          <a:effectLst/>
                          <a:latin typeface="Arial" panose="020B0604020202020204" pitchFamily="34" charset="0"/>
                        </a:rPr>
                        <a:t>24.09.2019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Straškov-Vodochody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Hoštka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000000"/>
                          </a:solidFill>
                          <a:effectLst/>
                          <a:latin typeface="Arial" panose="020B0604020202020204" pitchFamily="34" charset="0"/>
                        </a:rPr>
                        <a:t>1:4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46161651"/>
                  </a:ext>
                </a:extLst>
              </a:tr>
              <a:tr h="152799">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900" b="1" i="0" u="none" strike="noStrike" dirty="0">
                          <a:solidFill>
                            <a:srgbClr val="184B81"/>
                          </a:solidFill>
                          <a:effectLst/>
                          <a:latin typeface="Arial" panose="020B0604020202020204" pitchFamily="34" charset="0"/>
                        </a:rPr>
                        <a:t>6. Kolo Okresní přebor starších žáků</a:t>
                      </a:r>
                    </a:p>
                  </a:txBody>
                  <a:tcPr marL="5871" marR="5871" marT="58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21174964"/>
                  </a:ext>
                </a:extLst>
              </a:tr>
              <a:tr h="152799">
                <a:tc>
                  <a:txBody>
                    <a:bodyPr/>
                    <a:lstStyle/>
                    <a:p>
                      <a:pPr algn="ctr" fontAlgn="ctr"/>
                      <a:r>
                        <a:rPr lang="cs-CZ" sz="900" b="0" i="0" u="none" strike="noStrike" dirty="0">
                          <a:solidFill>
                            <a:srgbClr val="000000"/>
                          </a:solidFill>
                          <a:effectLst/>
                          <a:latin typeface="Arial" panose="020B0604020202020204" pitchFamily="34" charset="0"/>
                        </a:rPr>
                        <a:t>28.09.2019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Liběšice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SK Velemín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9:0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06292032"/>
                  </a:ext>
                </a:extLst>
              </a:tr>
              <a:tr h="152799">
                <a:tc>
                  <a:txBody>
                    <a:bodyPr/>
                    <a:lstStyle/>
                    <a:p>
                      <a:pPr algn="ctr" fontAlgn="ctr"/>
                      <a:r>
                        <a:rPr lang="cs-CZ" sz="900" b="0" i="0" u="none" strike="noStrike" dirty="0">
                          <a:solidFill>
                            <a:srgbClr val="000000"/>
                          </a:solidFill>
                          <a:effectLst/>
                          <a:latin typeface="Arial" panose="020B0604020202020204" pitchFamily="34" charset="0"/>
                        </a:rPr>
                        <a:t>28.09.2019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Libochovany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Zahořany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 6:0</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91595863"/>
                  </a:ext>
                </a:extLst>
              </a:tr>
              <a:tr h="152799">
                <a:tc>
                  <a:txBody>
                    <a:bodyPr/>
                    <a:lstStyle/>
                    <a:p>
                      <a:pPr algn="ctr" fontAlgn="ctr"/>
                      <a:r>
                        <a:rPr lang="cs-CZ" sz="900" b="0" i="0" u="none" strike="noStrike" dirty="0">
                          <a:solidFill>
                            <a:srgbClr val="000000"/>
                          </a:solidFill>
                          <a:effectLst/>
                          <a:latin typeface="Arial" panose="020B0604020202020204" pitchFamily="34" charset="0"/>
                        </a:rPr>
                        <a:t>28.09.2019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Hoštka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Lovečkovice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10:1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7418953"/>
                  </a:ext>
                </a:extLst>
              </a:tr>
              <a:tr h="152799">
                <a:tc>
                  <a:txBody>
                    <a:bodyPr/>
                    <a:lstStyle/>
                    <a:p>
                      <a:pPr algn="ctr" fontAlgn="ctr"/>
                      <a:r>
                        <a:rPr lang="cs-CZ" sz="900" b="0" i="0" u="none" strike="noStrike" dirty="0">
                          <a:solidFill>
                            <a:srgbClr val="000000"/>
                          </a:solidFill>
                          <a:effectLst/>
                          <a:latin typeface="Arial" panose="020B0604020202020204" pitchFamily="34" charset="0"/>
                        </a:rPr>
                        <a:t>28.09.2019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Sokol Velké Žernoseky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Slavoj Třebenice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2:0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3553168"/>
                  </a:ext>
                </a:extLst>
              </a:tr>
              <a:tr h="152799">
                <a:tc>
                  <a:txBody>
                    <a:bodyPr/>
                    <a:lstStyle/>
                    <a:p>
                      <a:pPr algn="ctr" fontAlgn="ctr"/>
                      <a:r>
                        <a:rPr lang="cs-CZ" sz="900" b="0" i="0" u="none" strike="noStrike" dirty="0">
                          <a:solidFill>
                            <a:srgbClr val="000000"/>
                          </a:solidFill>
                          <a:effectLst/>
                          <a:latin typeface="Arial" panose="020B0604020202020204" pitchFamily="34" charset="0"/>
                        </a:rPr>
                        <a:t>28.09.2019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FC Dubany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Schoeller Křešice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 4:2</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71886030"/>
                  </a:ext>
                </a:extLst>
              </a:tr>
              <a:tr h="194185">
                <a:tc>
                  <a:txBody>
                    <a:bodyPr/>
                    <a:lstStyle/>
                    <a:p>
                      <a:pPr algn="ctr" fontAlgn="ctr"/>
                      <a:r>
                        <a:rPr lang="cs-CZ" sz="900" b="0" i="0" u="none" strike="noStrike" dirty="0">
                          <a:solidFill>
                            <a:srgbClr val="000000"/>
                          </a:solidFill>
                          <a:effectLst/>
                          <a:latin typeface="Arial" panose="020B0604020202020204" pitchFamily="34" charset="0"/>
                        </a:rPr>
                        <a:t>28.09.2019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TJ  Sulejovice / Vchynice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TJ Sokol Mšené Lázně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 5:3</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44970355"/>
                  </a:ext>
                </a:extLst>
              </a:tr>
              <a:tr h="211498">
                <a:tc>
                  <a:txBody>
                    <a:bodyPr/>
                    <a:lstStyle/>
                    <a:p>
                      <a:pPr algn="ctr" fontAlgn="ctr"/>
                      <a:r>
                        <a:rPr lang="cs-CZ" sz="900" b="0" i="0" u="none" strike="noStrike" dirty="0">
                          <a:solidFill>
                            <a:srgbClr val="000000"/>
                          </a:solidFill>
                          <a:effectLst/>
                          <a:latin typeface="Arial" panose="020B0604020202020204" pitchFamily="34" charset="0"/>
                        </a:rPr>
                        <a:t>29.09.2019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FK Travčice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l-PL" sz="1000" b="0" i="0" u="none" strike="noStrike" dirty="0">
                          <a:solidFill>
                            <a:srgbClr val="000000"/>
                          </a:solidFill>
                          <a:effectLst/>
                          <a:latin typeface="Arial" panose="020B0604020202020204" pitchFamily="34" charset="0"/>
                        </a:rPr>
                        <a:t>TJ Viktorie </a:t>
                      </a:r>
                      <a:r>
                        <a:rPr lang="pl-PL" sz="1000" b="0" i="0" u="none" strike="noStrike" dirty="0" err="1">
                          <a:solidFill>
                            <a:srgbClr val="000000"/>
                          </a:solidFill>
                          <a:effectLst/>
                          <a:latin typeface="Arial" panose="020B0604020202020204" pitchFamily="34" charset="0"/>
                        </a:rPr>
                        <a:t>Budyně</a:t>
                      </a:r>
                      <a:r>
                        <a:rPr lang="pl-PL" sz="1000" b="0" i="0" u="none" strike="noStrike" dirty="0">
                          <a:solidFill>
                            <a:srgbClr val="000000"/>
                          </a:solidFill>
                          <a:effectLst/>
                          <a:latin typeface="Arial" panose="020B0604020202020204" pitchFamily="34" charset="0"/>
                        </a:rPr>
                        <a:t>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 4:1</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44607379"/>
                  </a:ext>
                </a:extLst>
              </a:tr>
              <a:tr h="280289">
                <a:tc>
                  <a:txBody>
                    <a:bodyPr/>
                    <a:lstStyle/>
                    <a:p>
                      <a:pPr algn="ctr" fontAlgn="ctr"/>
                      <a:r>
                        <a:rPr lang="cs-CZ" sz="1000" b="1" i="0" u="none" strike="noStrike" dirty="0">
                          <a:solidFill>
                            <a:srgbClr val="000000"/>
                          </a:solidFill>
                          <a:effectLst/>
                          <a:latin typeface="Arial" panose="020B0604020202020204" pitchFamily="34" charset="0"/>
                        </a:rPr>
                        <a:t>29.09.2019</a:t>
                      </a:r>
                    </a:p>
                  </a:txBody>
                  <a:tcPr marL="5871" marR="5871" marT="58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TJ Sokol </a:t>
                      </a:r>
                      <a:r>
                        <a:rPr lang="cs-CZ" sz="1050" b="1" i="0" u="none" strike="noStrike" dirty="0" err="1">
                          <a:solidFill>
                            <a:srgbClr val="000000"/>
                          </a:solidFill>
                          <a:effectLst/>
                          <a:latin typeface="Arial" panose="020B0604020202020204" pitchFamily="34" charset="0"/>
                        </a:rPr>
                        <a:t>Straškov</a:t>
                      </a:r>
                      <a:r>
                        <a:rPr lang="cs-CZ" sz="1050" b="1" i="0" u="none" strike="noStrike" dirty="0">
                          <a:solidFill>
                            <a:srgbClr val="000000"/>
                          </a:solidFill>
                          <a:effectLst/>
                          <a:latin typeface="Arial" panose="020B0604020202020204" pitchFamily="34" charset="0"/>
                        </a:rPr>
                        <a:t> </a:t>
                      </a:r>
                    </a:p>
                  </a:txBody>
                  <a:tcPr marL="5871" marR="5871" marT="5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2:3 PK </a:t>
                      </a:r>
                    </a:p>
                  </a:txBody>
                  <a:tcPr marL="5871" marR="5871" marT="58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54874595"/>
                  </a:ext>
                </a:extLst>
              </a:tr>
            </a:tbl>
          </a:graphicData>
        </a:graphic>
      </p:graphicFrame>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9" name="Obdélník 8">
            <a:extLst>
              <a:ext uri="{FF2B5EF4-FFF2-40B4-BE49-F238E27FC236}">
                <a16:creationId xmlns:a16="http://schemas.microsoft.com/office/drawing/2014/main" id="{F77AF71A-DC21-4A78-B468-AC9D0050F4CB}"/>
              </a:ext>
            </a:extLst>
          </p:cNvPr>
          <p:cNvSpPr/>
          <p:nvPr/>
        </p:nvSpPr>
        <p:spPr>
          <a:xfrm>
            <a:off x="5542037" y="90927"/>
            <a:ext cx="4583351" cy="769441"/>
          </a:xfrm>
          <a:prstGeom prst="rect">
            <a:avLst/>
          </a:prstGeom>
          <a:pattFill prst="openDmnd">
            <a:fgClr>
              <a:schemeClr val="accent1"/>
            </a:fgClr>
            <a:bgClr>
              <a:schemeClr val="bg1"/>
            </a:bgClr>
          </a:pattFill>
          <a:effectLst/>
        </p:spPr>
        <p:txBody>
          <a:bodyPr wrap="square" lIns="91440" tIns="45720" rIns="91440" bIns="45720">
            <a:spAutoFit/>
          </a:bodyPr>
          <a:lstStyle/>
          <a:p>
            <a:pPr algn="ctr"/>
            <a:r>
              <a:rPr lang="cs-CZ" sz="2200" b="1" cap="none" spc="0" dirty="0">
                <a:ln w="6350">
                  <a:noFill/>
                  <a:prstDash val="solid"/>
                </a:ln>
                <a:solidFill>
                  <a:srgbClr val="FF0000"/>
                </a:solidFill>
                <a:latin typeface="Mongolian Baiti" panose="03000500000000000000" pitchFamily="66" charset="0"/>
                <a:cs typeface="Mongolian Baiti" panose="03000500000000000000" pitchFamily="66" charset="0"/>
              </a:rPr>
              <a:t>8. kolo divizní soutěže dospělých </a:t>
            </a:r>
          </a:p>
          <a:p>
            <a:pPr algn="ctr"/>
            <a:r>
              <a:rPr lang="cs-CZ" sz="2200" b="1" cap="none" spc="0" dirty="0">
                <a:ln w="6350">
                  <a:noFill/>
                  <a:prstDash val="solid"/>
                </a:ln>
                <a:solidFill>
                  <a:srgbClr val="FF0000"/>
                </a:solidFill>
                <a:latin typeface="Mongolian Baiti" panose="03000500000000000000" pitchFamily="66" charset="0"/>
                <a:cs typeface="Mongolian Baiti" panose="03000500000000000000" pitchFamily="66" charset="0"/>
              </a:rPr>
              <a:t>28.-29.9.2019</a:t>
            </a:r>
          </a:p>
        </p:txBody>
      </p:sp>
      <p:sp>
        <p:nvSpPr>
          <p:cNvPr id="12" name="Obdélník 11">
            <a:extLst>
              <a:ext uri="{FF2B5EF4-FFF2-40B4-BE49-F238E27FC236}">
                <a16:creationId xmlns:a16="http://schemas.microsoft.com/office/drawing/2014/main" id="{A929DA47-3A9C-4342-B8AE-DD60036A33C7}"/>
              </a:ext>
            </a:extLst>
          </p:cNvPr>
          <p:cNvSpPr/>
          <p:nvPr/>
        </p:nvSpPr>
        <p:spPr>
          <a:xfrm>
            <a:off x="5573512" y="950156"/>
            <a:ext cx="4583351" cy="5076000"/>
          </a:xfrm>
          <a:prstGeom prst="rect">
            <a:avLst/>
          </a:prstGeom>
          <a:pattFill prst="dashHorz">
            <a:fgClr>
              <a:srgbClr val="FFC000"/>
            </a:fgClr>
            <a:bgClr>
              <a:schemeClr val="bg1"/>
            </a:bgClr>
          </a:pattFill>
          <a:ln w="19050">
            <a:solidFill>
              <a:srgbClr val="008000"/>
            </a:solidFill>
          </a:ln>
        </p:spPr>
        <p:txBody>
          <a:bodyPr wrap="square">
            <a:noAutofit/>
          </a:bodyPr>
          <a:lstStyle/>
          <a:p>
            <a:pPr algn="ctr" fontAlgn="ctr"/>
            <a:r>
              <a:rPr lang="cs-CZ" sz="1400" dirty="0">
                <a:solidFill>
                  <a:srgbClr val="4D09C7"/>
                </a:solidFill>
                <a:latin typeface="Arial Black" panose="020B0A04020102020204" pitchFamily="34" charset="0"/>
                <a:cs typeface="Arial" panose="020B0604020202020204" pitchFamily="34" charset="0"/>
              </a:rPr>
              <a:t>SK Kladno - FK Baník Souš 0:2(0:2) </a:t>
            </a:r>
            <a:endParaRPr lang="cs-CZ" sz="1600" dirty="0">
              <a:solidFill>
                <a:srgbClr val="4D09C7"/>
              </a:solidFill>
              <a:latin typeface="Arial Black" panose="020B0A04020102020204" pitchFamily="34" charset="0"/>
              <a:cs typeface="Arial" panose="020B0604020202020204" pitchFamily="34" charset="0"/>
            </a:endParaRPr>
          </a:p>
          <a:p>
            <a:pPr algn="just" fontAlgn="ctr"/>
            <a:r>
              <a:rPr lang="cs-CZ" sz="1000" dirty="0">
                <a:latin typeface="Arial" panose="020B0604020202020204" pitchFamily="34" charset="0"/>
                <a:cs typeface="Arial" panose="020B0604020202020204" pitchFamily="34" charset="0"/>
              </a:rPr>
              <a:t>trenér hostů Petr Johana musel být spokojen, když jeho svěřenci vedli v 15. minutě 2:0. Domácí byli v tomto utkání na štíru s produktivitou, a tak nakonec tyto 2 zásahy stačili hostům ke 3 bodům</a:t>
            </a:r>
          </a:p>
          <a:p>
            <a:pPr algn="ctr" fontAlgn="ctr"/>
            <a:r>
              <a:rPr lang="cs-CZ" sz="1400" dirty="0">
                <a:solidFill>
                  <a:srgbClr val="4D09C7"/>
                </a:solidFill>
                <a:latin typeface="Arial Black" panose="020B0A04020102020204" pitchFamily="34" charset="0"/>
                <a:cs typeface="Arial" panose="020B0604020202020204" pitchFamily="34" charset="0"/>
              </a:rPr>
              <a:t>FC CHOMUTOV- SK Štětí 2:3 PK(2:0) </a:t>
            </a:r>
          </a:p>
          <a:p>
            <a:pPr algn="just" fontAlgn="ctr"/>
            <a:r>
              <a:rPr lang="cs-CZ" sz="1000" dirty="0">
                <a:latin typeface="Arial" panose="020B0604020202020204" pitchFamily="34" charset="0"/>
                <a:cs typeface="Arial" panose="020B0604020202020204" pitchFamily="34" charset="0"/>
              </a:rPr>
              <a:t>o poločas nic nenasvědčovalo tomu, že by měl Chomutov zaváhat. Ve 2. častí se ale hosté prosadili i střelecky, domácí žádný gól nedaly a penalty </a:t>
            </a:r>
            <a:r>
              <a:rPr lang="cs-CZ" sz="1000" dirty="0" err="1">
                <a:latin typeface="Arial" panose="020B0604020202020204" pitchFamily="34" charset="0"/>
                <a:cs typeface="Arial" panose="020B0604020202020204" pitchFamily="34" charset="0"/>
              </a:rPr>
              <a:t>stjně</a:t>
            </a:r>
            <a:r>
              <a:rPr lang="cs-CZ" sz="1000" dirty="0">
                <a:latin typeface="Arial" panose="020B0604020202020204" pitchFamily="34" charset="0"/>
                <a:cs typeface="Arial" panose="020B0604020202020204" pitchFamily="34" charset="0"/>
              </a:rPr>
              <a:t> jako minulý týden ve Slaném, vyhrálo Štětí.</a:t>
            </a:r>
          </a:p>
          <a:p>
            <a:pPr algn="ctr" fontAlgn="ctr"/>
            <a:r>
              <a:rPr lang="cs-CZ" sz="1000" dirty="0">
                <a:latin typeface="Arial" panose="020B0604020202020204" pitchFamily="34" charset="0"/>
                <a:cs typeface="Arial" panose="020B0604020202020204" pitchFamily="34" charset="0"/>
              </a:rPr>
              <a:t> </a:t>
            </a:r>
            <a:r>
              <a:rPr lang="cs-CZ" sz="1400" dirty="0">
                <a:solidFill>
                  <a:srgbClr val="4D09C7"/>
                </a:solidFill>
                <a:latin typeface="Arial Black" panose="020B0A04020102020204" pitchFamily="34" charset="0"/>
                <a:cs typeface="Arial" panose="020B0604020202020204" pitchFamily="34" charset="0"/>
              </a:rPr>
              <a:t>FK Neratovice- FK SEKO LOUNY 2:3 PK (0:1)</a:t>
            </a:r>
          </a:p>
          <a:p>
            <a:pPr algn="just" fontAlgn="ctr"/>
            <a:r>
              <a:rPr lang="cs-CZ" sz="1000" dirty="0">
                <a:latin typeface="Arial" panose="020B0604020202020204" pitchFamily="34" charset="0"/>
                <a:cs typeface="Arial" panose="020B0604020202020204" pitchFamily="34" charset="0"/>
              </a:rPr>
              <a:t>Louny konečně střílí branky. I když k jedné, vlastní jim v Neratovicích pomohl domácí Jan </a:t>
            </a:r>
            <a:r>
              <a:rPr lang="cs-CZ" sz="1000" dirty="0" err="1">
                <a:latin typeface="Arial" panose="020B0604020202020204" pitchFamily="34" charset="0"/>
                <a:cs typeface="Arial" panose="020B0604020202020204" pitchFamily="34" charset="0"/>
              </a:rPr>
              <a:t>Kalabis</a:t>
            </a:r>
            <a:r>
              <a:rPr lang="cs-CZ" sz="1000" dirty="0">
                <a:latin typeface="Arial" panose="020B0604020202020204" pitchFamily="34" charset="0"/>
                <a:cs typeface="Arial" panose="020B0604020202020204" pitchFamily="34" charset="0"/>
              </a:rPr>
              <a:t>, který vyrovnal na </a:t>
            </a:r>
          </a:p>
          <a:p>
            <a:pPr algn="ctr" fontAlgn="ctr"/>
            <a:r>
              <a:rPr lang="cs-CZ" sz="1400" dirty="0">
                <a:solidFill>
                  <a:srgbClr val="4D09C7"/>
                </a:solidFill>
                <a:latin typeface="Arial Black" panose="020B0A04020102020204" pitchFamily="34" charset="0"/>
                <a:cs typeface="Arial" panose="020B0604020202020204" pitchFamily="34" charset="0"/>
              </a:rPr>
              <a:t>FK Brandýs </a:t>
            </a:r>
            <a:r>
              <a:rPr lang="cs-CZ" sz="1400" dirty="0" err="1">
                <a:solidFill>
                  <a:srgbClr val="4D09C7"/>
                </a:solidFill>
                <a:latin typeface="Arial Black" panose="020B0A04020102020204" pitchFamily="34" charset="0"/>
                <a:cs typeface="Arial" panose="020B0604020202020204" pitchFamily="34" charset="0"/>
              </a:rPr>
              <a:t>n.L.</a:t>
            </a:r>
            <a:r>
              <a:rPr lang="cs-CZ" sz="1400" dirty="0">
                <a:solidFill>
                  <a:srgbClr val="4D09C7"/>
                </a:solidFill>
                <a:latin typeface="Arial Black" panose="020B0A04020102020204" pitchFamily="34" charset="0"/>
                <a:cs typeface="Arial" panose="020B0604020202020204" pitchFamily="34" charset="0"/>
              </a:rPr>
              <a:t> - FK Ostrov  1:2 PK (0:1) </a:t>
            </a:r>
          </a:p>
          <a:p>
            <a:pPr algn="just" fontAlgn="ctr"/>
            <a:r>
              <a:rPr lang="cs-CZ" sz="1000" dirty="0">
                <a:latin typeface="Arial" panose="020B0604020202020204" pitchFamily="34" charset="0"/>
                <a:cs typeface="Arial" panose="020B0604020202020204" pitchFamily="34" charset="0"/>
              </a:rPr>
              <a:t>domácí již 5 kol nevyhráli. Hosté dlouho vedli a domácí byli rádi za vyrovnání.</a:t>
            </a:r>
          </a:p>
          <a:p>
            <a:pPr algn="ctr" fontAlgn="ctr"/>
            <a:r>
              <a:rPr lang="cs-CZ" sz="1400" dirty="0">
                <a:solidFill>
                  <a:srgbClr val="4D09C7"/>
                </a:solidFill>
                <a:latin typeface="Arial Black" panose="020B0A04020102020204" pitchFamily="34" charset="0"/>
                <a:cs typeface="Arial" panose="020B0604020202020204" pitchFamily="34" charset="0"/>
              </a:rPr>
              <a:t>SK Aritma Praha – FK Meteor Praha 0:1(0:1) </a:t>
            </a:r>
            <a:endParaRPr lang="cs-CZ" sz="1100" dirty="0">
              <a:solidFill>
                <a:srgbClr val="4D09C7"/>
              </a:solidFill>
              <a:latin typeface="Arial Black" panose="020B0A04020102020204" pitchFamily="34" charset="0"/>
              <a:cs typeface="Arial" panose="020B0604020202020204" pitchFamily="34" charset="0"/>
            </a:endParaRPr>
          </a:p>
          <a:p>
            <a:pPr algn="just" fontAlgn="ctr"/>
            <a:r>
              <a:rPr lang="cs-CZ" sz="1100" dirty="0">
                <a:latin typeface="Arial" panose="020B0604020202020204" pitchFamily="34" charset="0"/>
                <a:cs typeface="Arial" panose="020B0604020202020204" pitchFamily="34" charset="0"/>
              </a:rPr>
              <a:t>domácí prohráli třetí zápas v řadě gólem v 87. minutě</a:t>
            </a:r>
          </a:p>
          <a:p>
            <a:pPr algn="ctr" fontAlgn="ctr"/>
            <a:r>
              <a:rPr lang="cs-CZ" sz="1100" dirty="0">
                <a:latin typeface="Arial" panose="020B0604020202020204" pitchFamily="34" charset="0"/>
                <a:cs typeface="Arial" panose="020B0604020202020204" pitchFamily="34" charset="0"/>
              </a:rPr>
              <a:t> </a:t>
            </a:r>
            <a:r>
              <a:rPr lang="cs-CZ" sz="1400" dirty="0">
                <a:solidFill>
                  <a:srgbClr val="4D09C7"/>
                </a:solidFill>
                <a:latin typeface="Arial Black" panose="020B0A04020102020204" pitchFamily="34" charset="0"/>
                <a:cs typeface="Arial" panose="020B0604020202020204" pitchFamily="34" charset="0"/>
              </a:rPr>
              <a:t>FK Olympie Březová - SK Slaný 2:3 PK (1:2)</a:t>
            </a:r>
          </a:p>
          <a:p>
            <a:pPr algn="just" fontAlgn="ctr"/>
            <a:r>
              <a:rPr lang="cs-CZ" sz="1000" dirty="0">
                <a:latin typeface="Arial" panose="020B0604020202020204" pitchFamily="34" charset="0"/>
                <a:cs typeface="Arial" panose="020B0604020202020204" pitchFamily="34" charset="0"/>
              </a:rPr>
              <a:t>hosté ještě 5 minut před koncem vedli, ale střelecká hvězda hostů David Vaněček vyrovnal na konečných 2:2. Hosté ale byli spokojeni, protože vyhráli na penalty.</a:t>
            </a:r>
          </a:p>
          <a:p>
            <a:pPr algn="ctr" fontAlgn="ctr"/>
            <a:r>
              <a:rPr lang="cs-CZ" sz="1400" dirty="0">
                <a:solidFill>
                  <a:srgbClr val="4D09C7"/>
                </a:solidFill>
                <a:latin typeface="Arial Black" panose="020B0A04020102020204" pitchFamily="34" charset="0"/>
                <a:cs typeface="Arial" panose="020B0604020202020204" pitchFamily="34" charset="0"/>
              </a:rPr>
              <a:t>MFK Dobříš-TJ TATRAN Rakovník 1:2PK (0:0)</a:t>
            </a:r>
            <a:endParaRPr lang="cs-CZ" sz="1600" dirty="0">
              <a:solidFill>
                <a:srgbClr val="4D09C7"/>
              </a:solidFill>
              <a:latin typeface="Arial Black" panose="020B0A04020102020204" pitchFamily="34" charset="0"/>
              <a:cs typeface="Arial" panose="020B0604020202020204" pitchFamily="34" charset="0"/>
            </a:endParaRPr>
          </a:p>
          <a:p>
            <a:pPr algn="just" fontAlgn="ctr"/>
            <a:r>
              <a:rPr lang="cs-CZ" sz="1000" dirty="0">
                <a:latin typeface="Arial" panose="020B0604020202020204" pitchFamily="34" charset="0"/>
                <a:cs typeface="Arial" panose="020B0604020202020204" pitchFamily="34" charset="0"/>
              </a:rPr>
              <a:t>Branky padaly až v úplném závěru. Domácí šli do vedení v 80.minutě a když už věřili na 3 body, tak v 90. minutě vyrovnal Petr Kučera. Hosté navíc uspěli v penaltách. </a:t>
            </a:r>
          </a:p>
          <a:p>
            <a:pPr algn="ctr" fontAlgn="ctr"/>
            <a:r>
              <a:rPr lang="cs-CZ" sz="1400" dirty="0">
                <a:solidFill>
                  <a:srgbClr val="4D09C7"/>
                </a:solidFill>
                <a:latin typeface="Arial Black" panose="020B0A04020102020204" pitchFamily="34" charset="0"/>
                <a:cs typeface="Arial" panose="020B0604020202020204" pitchFamily="34" charset="0"/>
              </a:rPr>
              <a:t>FK Arsenal Česká Lípa - SK Český Brod </a:t>
            </a:r>
          </a:p>
          <a:p>
            <a:pPr algn="ctr" fontAlgn="ctr"/>
            <a:r>
              <a:rPr lang="cs-CZ" sz="1400" dirty="0">
                <a:solidFill>
                  <a:srgbClr val="4D09C7"/>
                </a:solidFill>
                <a:latin typeface="Arial Black" panose="020B0A04020102020204" pitchFamily="34" charset="0"/>
                <a:cs typeface="Arial" panose="020B0604020202020204" pitchFamily="34" charset="0"/>
              </a:rPr>
              <a:t>1:0 PK</a:t>
            </a:r>
          </a:p>
          <a:p>
            <a:pPr algn="just" fontAlgn="ctr"/>
            <a:r>
              <a:rPr lang="cs-CZ" sz="1000" dirty="0">
                <a:latin typeface="Arial" panose="020B0604020202020204" pitchFamily="34" charset="0"/>
                <a:cs typeface="Arial" panose="020B0604020202020204" pitchFamily="34" charset="0"/>
              </a:rPr>
              <a:t>V 1. poločase byli lepší hosté, ve 2. zase domácí. Žádný střelec se ale nenašel na jedné ani druhé straně. Pátý nulový výsledek v dosavadním průběhu soutěže. Čtvrtá remíza hostů, čtvrté vítězství na penalty.</a:t>
            </a:r>
            <a:endParaRPr lang="cs-CZ" sz="1100" dirty="0">
              <a:latin typeface="Arial" panose="020B0604020202020204" pitchFamily="34" charset="0"/>
              <a:cs typeface="Arial" panose="020B0604020202020204" pitchFamily="34" charset="0"/>
            </a:endParaRPr>
          </a:p>
        </p:txBody>
      </p:sp>
      <p:sp>
        <p:nvSpPr>
          <p:cNvPr id="13" name="Obdélník 12">
            <a:extLst>
              <a:ext uri="{FF2B5EF4-FFF2-40B4-BE49-F238E27FC236}">
                <a16:creationId xmlns:a16="http://schemas.microsoft.com/office/drawing/2014/main" id="{3D5E3A41-66B3-417D-AA92-BDADE88D193F}"/>
              </a:ext>
            </a:extLst>
          </p:cNvPr>
          <p:cNvSpPr/>
          <p:nvPr/>
        </p:nvSpPr>
        <p:spPr>
          <a:xfrm>
            <a:off x="142908" y="1853882"/>
            <a:ext cx="4540679" cy="5147435"/>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TJ Sokol Hoštka</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 SK Štětí</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1:1(1:1)   </a:t>
            </a:r>
            <a:r>
              <a:rPr lang="cs-CZ" sz="1600" dirty="0" err="1">
                <a:highlight>
                  <a:srgbClr val="00FFFF"/>
                </a:highlight>
                <a:latin typeface="Arial Black" panose="020B0A04020102020204" pitchFamily="34" charset="0"/>
                <a:ea typeface="Calibri" panose="020F0502020204030204" pitchFamily="34" charset="0"/>
                <a:cs typeface="Arial" panose="020B0604020202020204" pitchFamily="34" charset="0"/>
              </a:rPr>
              <a:t>Pok.kopy</a:t>
            </a: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 3:5  </a:t>
            </a:r>
            <a:r>
              <a:rPr lang="cs-CZ" sz="900" dirty="0">
                <a:highlight>
                  <a:srgbClr val="00FFFF"/>
                </a:highlight>
                <a:latin typeface="Arial Black" panose="020B0A04020102020204" pitchFamily="34" charset="0"/>
                <a:ea typeface="Calibri" panose="020F0502020204030204" pitchFamily="34" charset="0"/>
                <a:cs typeface="Arial" panose="020B0604020202020204" pitchFamily="34" charset="0"/>
              </a:rPr>
              <a:t>14.9.2019  4.kolo 5. hrané</a:t>
            </a:r>
            <a:endParaRPr lang="cs-CZ" sz="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 dobrou náladou odjížděli starší žáci do nedaleké Hoštky, ale domů se vraceli zachmuřeni. Do tohoto utkání jsme každému soupeři nadělili vždy slušný příděl, a i když Hoštka v normální hrací době také ještě neprohrála, tak jsme do zápasu nastupovali jako favorit. V průběhu celého zápasu se hrálo hlavně na polovině soupeře, ale jenom jedna naše vstřelená branka svědčí o tom, že střelecká úspěšnost našeho výběru byla žalostná. Domácí se chtěli proti našemu týmu vytáhnout a v 17. minutě se dokonce dostali do vedení 1:0 zásluhou Lukáše Smejkala. Vyrovnávací branku se nám podařilo vstřelit těsně před koncem prvního poločasu z pokutového kopu zahrávaného Danielem </a:t>
            </a:r>
            <a:r>
              <a:rPr lang="cs-CZ" sz="1000" b="0" dirty="0" err="1">
                <a:latin typeface="Arial" panose="020B0604020202020204" pitchFamily="34" charset="0"/>
                <a:ea typeface="Calibri" panose="020F0502020204030204" pitchFamily="34" charset="0"/>
                <a:cs typeface="Arial" panose="020B0604020202020204" pitchFamily="34" charset="0"/>
              </a:rPr>
              <a:t>Hromym</a:t>
            </a:r>
            <a:r>
              <a:rPr lang="cs-CZ" sz="1000" b="0" dirty="0">
                <a:latin typeface="Arial" panose="020B0604020202020204" pitchFamily="34" charset="0"/>
                <a:ea typeface="Calibri" panose="020F0502020204030204" pitchFamily="34" charset="0"/>
                <a:cs typeface="Arial" panose="020B0604020202020204" pitchFamily="34" charset="0"/>
              </a:rPr>
              <a:t>. Do 2. části jsme nastupovali s vírou, že se to zlomí a </a:t>
            </a:r>
            <a:r>
              <a:rPr lang="cs-CZ" sz="1000" b="0" dirty="0" err="1">
                <a:latin typeface="Arial" panose="020B0604020202020204" pitchFamily="34" charset="0"/>
                <a:ea typeface="Calibri" panose="020F0502020204030204" pitchFamily="34" charset="0"/>
                <a:cs typeface="Arial" panose="020B0604020202020204" pitchFamily="34" charset="0"/>
              </a:rPr>
              <a:t>brankově</a:t>
            </a:r>
            <a:r>
              <a:rPr lang="cs-CZ" sz="1000" b="0" dirty="0">
                <a:latin typeface="Arial" panose="020B0604020202020204" pitchFamily="34" charset="0"/>
                <a:ea typeface="Calibri" panose="020F0502020204030204" pitchFamily="34" charset="0"/>
                <a:cs typeface="Arial" panose="020B0604020202020204" pitchFamily="34" charset="0"/>
              </a:rPr>
              <a:t> se chytneme. Opak byl ale pravdou. Zdolat domácí obranu i přes velký tlak bylo nad naše síly. Trenér Miloslav Hromy vyzkoušel v útoku všechny hráče ofenzivního typu, ale ani jeden z nich gól vstřelit nedokázal. Bylo to marné, bylo to marné. Dle slov trenéra nikoho pochválit nejde. Bohužel i takové zápasy se někdy hrají a nezbylo nám nic jiného než soupeři poblahopřát, že dokázal ubránit remízu. Aspoň v penaltovém rozstřelu jsme se prosadili a připsali si bod navíc. Teď ve středu 18.9.2019 je na programu předehrávka 14. kola, ve které přivítáme FK Liběšice. V tabulce jsme se propadli na 3. místo.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1  z penalty</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V.Budka-J.Vejl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J.Chromý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P.Truníček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M.Daňo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D.Kosorič</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V.Podhorský</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D.Mojžiš-J.Šenfeld</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D.Németh</a:t>
            </a:r>
            <a:r>
              <a:rPr lang="cs-CZ" sz="1000" b="0" dirty="0">
                <a:latin typeface="Arial" panose="020B0604020202020204" pitchFamily="34" charset="0"/>
                <a:ea typeface="Calibri" panose="020F0502020204030204" pitchFamily="34" charset="0"/>
                <a:cs typeface="Arial" panose="020B0604020202020204" pitchFamily="34" charset="0"/>
              </a:rPr>
              <a:t>(laik)</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ovéPole 14">
            <a:extLst>
              <a:ext uri="{FF2B5EF4-FFF2-40B4-BE49-F238E27FC236}">
                <a16:creationId xmlns:a16="http://schemas.microsoft.com/office/drawing/2014/main" id="{EEE547B4-C59B-4811-9638-40EBCEEE0762}"/>
              </a:ext>
            </a:extLst>
          </p:cNvPr>
          <p:cNvSpPr txBox="1"/>
          <p:nvPr/>
        </p:nvSpPr>
        <p:spPr>
          <a:xfrm>
            <a:off x="142908" y="165326"/>
            <a:ext cx="4540679" cy="1569660"/>
          </a:xfrm>
          <a:prstGeom prst="rect">
            <a:avLst/>
          </a:prstGeom>
          <a:gradFill>
            <a:gsLst>
              <a:gs pos="33000">
                <a:srgbClr val="99FF99"/>
              </a:gs>
              <a:gs pos="89000">
                <a:srgbClr val="D9FFF6"/>
              </a:gs>
            </a:gsLst>
            <a:lin ang="5400000" scaled="1"/>
          </a:gradFill>
          <a:effectLst>
            <a:glow rad="101600">
              <a:srgbClr val="FFFF66">
                <a:alpha val="40000"/>
              </a:srgbClr>
            </a:glow>
            <a:softEdge rad="0"/>
          </a:effectLst>
        </p:spPr>
        <p:txBody>
          <a:bodyPr wrap="square" rtlCol="0">
            <a:spAutoFit/>
          </a:bodyPr>
          <a:lstStyle/>
          <a:p>
            <a:pPr algn="ctr"/>
            <a:r>
              <a:rPr lang="cs-CZ" sz="2400" dirty="0">
                <a:latin typeface="Arial Black" panose="020B0A04020102020204" pitchFamily="34" charset="0"/>
              </a:rPr>
              <a:t>Překvapivá remíza. První ztráta  našeho týmu. Propad na 3. místo v okresním přeboru</a:t>
            </a:r>
          </a:p>
        </p:txBody>
      </p:sp>
      <p:pic>
        <p:nvPicPr>
          <p:cNvPr id="4" name="Obrázek 3">
            <a:extLst>
              <a:ext uri="{FF2B5EF4-FFF2-40B4-BE49-F238E27FC236}">
                <a16:creationId xmlns:a16="http://schemas.microsoft.com/office/drawing/2014/main" id="{0A6AA41D-C60D-49F6-9F14-07C2850FB7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b="17890"/>
          <a:stretch/>
        </p:blipFill>
        <p:spPr>
          <a:xfrm>
            <a:off x="6768728" y="6112327"/>
            <a:ext cx="1810498" cy="833704"/>
          </a:xfrm>
          <a:prstGeom prst="rect">
            <a:avLst/>
          </a:prstGeom>
        </p:spPr>
      </p:pic>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graphicFrame>
        <p:nvGraphicFramePr>
          <p:cNvPr id="13" name="Tabulka 12">
            <a:extLst>
              <a:ext uri="{FF2B5EF4-FFF2-40B4-BE49-F238E27FC236}">
                <a16:creationId xmlns:a16="http://schemas.microsoft.com/office/drawing/2014/main" id="{495C79DC-2D43-4F5E-B79F-FA02184DCAAE}"/>
              </a:ext>
            </a:extLst>
          </p:cNvPr>
          <p:cNvGraphicFramePr>
            <a:graphicFrameLocks noGrp="1"/>
          </p:cNvGraphicFramePr>
          <p:nvPr>
            <p:extLst>
              <p:ext uri="{D42A27DB-BD31-4B8C-83A1-F6EECF244321}">
                <p14:modId xmlns:p14="http://schemas.microsoft.com/office/powerpoint/2010/main" val="1511648307"/>
              </p:ext>
            </p:extLst>
          </p:nvPr>
        </p:nvGraphicFramePr>
        <p:xfrm>
          <a:off x="125425" y="811188"/>
          <a:ext cx="4688009" cy="5872216"/>
        </p:xfrm>
        <a:graphic>
          <a:graphicData uri="http://schemas.openxmlformats.org/drawingml/2006/table">
            <a:tbl>
              <a:tblPr/>
              <a:tblGrid>
                <a:gridCol w="1145768">
                  <a:extLst>
                    <a:ext uri="{9D8B030D-6E8A-4147-A177-3AD203B41FA5}">
                      <a16:colId xmlns:a16="http://schemas.microsoft.com/office/drawing/2014/main" val="822029560"/>
                    </a:ext>
                  </a:extLst>
                </a:gridCol>
                <a:gridCol w="1727162">
                  <a:extLst>
                    <a:ext uri="{9D8B030D-6E8A-4147-A177-3AD203B41FA5}">
                      <a16:colId xmlns:a16="http://schemas.microsoft.com/office/drawing/2014/main" val="1438430596"/>
                    </a:ext>
                  </a:extLst>
                </a:gridCol>
                <a:gridCol w="1815079">
                  <a:extLst>
                    <a:ext uri="{9D8B030D-6E8A-4147-A177-3AD203B41FA5}">
                      <a16:colId xmlns:a16="http://schemas.microsoft.com/office/drawing/2014/main" val="4209227575"/>
                    </a:ext>
                  </a:extLst>
                </a:gridCol>
              </a:tblGrid>
              <a:tr h="357804">
                <a:tc gridSpan="3">
                  <a:txBody>
                    <a:bodyPr/>
                    <a:lstStyle/>
                    <a:p>
                      <a:pPr algn="ctr" fontAlgn="ctr"/>
                      <a:r>
                        <a:rPr lang="cs-CZ" sz="1600" b="1" i="0" u="none" strike="noStrike" dirty="0">
                          <a:solidFill>
                            <a:schemeClr val="tx1"/>
                          </a:solidFill>
                          <a:effectLst/>
                          <a:latin typeface="Arial" panose="020B0604020202020204" pitchFamily="34" charset="0"/>
                          <a:cs typeface="Arial" panose="020B0604020202020204" pitchFamily="34" charset="0"/>
                        </a:rPr>
                        <a:t>9.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51604814"/>
                  </a:ext>
                </a:extLst>
              </a:tr>
              <a:tr h="210468">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5. 10. 2019 10:15</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TJ TATRAN Rakovník</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SK Kladno</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29626339"/>
                  </a:ext>
                </a:extLst>
              </a:tr>
              <a:tr h="15180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50" b="1" i="0" dirty="0">
                          <a:solidFill>
                            <a:srgbClr val="F11B1B"/>
                          </a:solidFill>
                          <a:effectLst/>
                          <a:latin typeface="Arial" panose="020B0604020202020204" pitchFamily="34" charset="0"/>
                          <a:cs typeface="Arial" panose="020B0604020202020204" pitchFamily="34" charset="0"/>
                        </a:rPr>
                        <a:t>5. 10. 2019 10:15</a:t>
                      </a:r>
                      <a:endParaRPr lang="cs-CZ" sz="1050" b="1" i="0" u="none" strike="noStrike" dirty="0">
                        <a:solidFill>
                          <a:srgbClr val="F11B1B"/>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dirty="0">
                          <a:solidFill>
                            <a:srgbClr val="F11B1B"/>
                          </a:solidFill>
                          <a:effectLst/>
                          <a:latin typeface="Arial" panose="020B0604020202020204" pitchFamily="34" charset="0"/>
                          <a:cs typeface="Arial" panose="020B0604020202020204" pitchFamily="34" charset="0"/>
                        </a:rPr>
                        <a:t>SK Štětí</a:t>
                      </a:r>
                      <a:endParaRPr lang="cs-CZ" sz="1050" b="1" i="0" u="none" strike="noStrike" dirty="0">
                        <a:solidFill>
                          <a:srgbClr val="F11B1B"/>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dirty="0">
                          <a:solidFill>
                            <a:srgbClr val="F11B1B"/>
                          </a:solidFill>
                          <a:effectLst/>
                          <a:latin typeface="Arial" panose="020B0604020202020204" pitchFamily="34" charset="0"/>
                          <a:cs typeface="Arial" panose="020B0604020202020204" pitchFamily="34" charset="0"/>
                        </a:rPr>
                        <a:t>FK Olympie Březová</a:t>
                      </a:r>
                      <a:endParaRPr lang="cs-CZ" sz="1050" b="1" i="0" u="none" strike="noStrike" dirty="0">
                        <a:solidFill>
                          <a:srgbClr val="F11B1B"/>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93930912"/>
                  </a:ext>
                </a:extLst>
              </a:tr>
              <a:tr h="2104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00" b="1" i="0" dirty="0">
                          <a:solidFill>
                            <a:schemeClr val="tx1"/>
                          </a:solidFill>
                          <a:effectLst/>
                          <a:latin typeface="Arial" panose="020B0604020202020204" pitchFamily="34" charset="0"/>
                          <a:cs typeface="Arial" panose="020B0604020202020204" pitchFamily="34" charset="0"/>
                        </a:rPr>
                        <a:t>5. 10. 2019 15:00</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FK Baník Souš </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FC CHOMUTOV,</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04169630"/>
                  </a:ext>
                </a:extLst>
              </a:tr>
              <a:tr h="2104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00" b="1" i="0" dirty="0">
                          <a:solidFill>
                            <a:schemeClr val="tx1"/>
                          </a:solidFill>
                          <a:effectLst/>
                          <a:latin typeface="Arial" panose="020B0604020202020204" pitchFamily="34" charset="0"/>
                          <a:cs typeface="Arial" panose="020B0604020202020204" pitchFamily="34" charset="0"/>
                        </a:rPr>
                        <a:t>5. 10. 2019 16:00</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SK Český Brod </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MFK Dobříš</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97140374"/>
                  </a:ext>
                </a:extLst>
              </a:tr>
              <a:tr h="2104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00" b="1" i="0" dirty="0">
                          <a:solidFill>
                            <a:schemeClr val="tx1"/>
                          </a:solidFill>
                          <a:effectLst/>
                          <a:latin typeface="Arial" panose="020B0604020202020204" pitchFamily="34" charset="0"/>
                          <a:cs typeface="Arial" panose="020B0604020202020204" pitchFamily="34" charset="0"/>
                        </a:rPr>
                        <a:t>5. 10. 2019 16:00</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FK Ostrov</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 FK Arsenal Česká Lípa</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13160869"/>
                  </a:ext>
                </a:extLst>
              </a:tr>
              <a:tr h="2104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00" b="1" i="0" dirty="0">
                          <a:solidFill>
                            <a:schemeClr val="tx1"/>
                          </a:solidFill>
                          <a:effectLst/>
                          <a:latin typeface="Arial" panose="020B0604020202020204" pitchFamily="34" charset="0"/>
                          <a:cs typeface="Arial" panose="020B0604020202020204" pitchFamily="34" charset="0"/>
                        </a:rPr>
                        <a:t>5. 10. 2019 16:00</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SK Slaný</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FK Neratovice-</a:t>
                      </a:r>
                      <a:r>
                        <a:rPr lang="cs-CZ" sz="1000" b="1" i="0" dirty="0" err="1">
                          <a:solidFill>
                            <a:schemeClr val="tx1"/>
                          </a:solidFill>
                          <a:effectLst/>
                          <a:latin typeface="Arial" panose="020B0604020202020204" pitchFamily="34" charset="0"/>
                          <a:cs typeface="Arial" panose="020B0604020202020204" pitchFamily="34" charset="0"/>
                        </a:rPr>
                        <a:t>Byškovice</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733358758"/>
                  </a:ext>
                </a:extLst>
              </a:tr>
              <a:tr h="2104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00" b="1" i="0" dirty="0">
                          <a:solidFill>
                            <a:schemeClr val="tx1"/>
                          </a:solidFill>
                          <a:effectLst/>
                          <a:latin typeface="Arial" panose="020B0604020202020204" pitchFamily="34" charset="0"/>
                          <a:cs typeface="Arial" panose="020B0604020202020204" pitchFamily="34" charset="0"/>
                        </a:rPr>
                        <a:t>6. 10. 2019 10:15</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FK Meteor Praha VIII</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FK Brandýs </a:t>
                      </a:r>
                      <a:r>
                        <a:rPr lang="cs-CZ" sz="1000" b="1" i="0" dirty="0" err="1">
                          <a:solidFill>
                            <a:schemeClr val="tx1"/>
                          </a:solidFill>
                          <a:effectLst/>
                          <a:latin typeface="Arial" panose="020B0604020202020204" pitchFamily="34" charset="0"/>
                          <a:cs typeface="Arial" panose="020B0604020202020204" pitchFamily="34" charset="0"/>
                        </a:rPr>
                        <a:t>n.L.</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692424356"/>
                  </a:ext>
                </a:extLst>
              </a:tr>
              <a:tr h="2104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00" b="1" i="0" dirty="0">
                          <a:solidFill>
                            <a:schemeClr val="tx1"/>
                          </a:solidFill>
                          <a:effectLst/>
                          <a:latin typeface="Arial" panose="020B0604020202020204" pitchFamily="34" charset="0"/>
                          <a:cs typeface="Arial" panose="020B0604020202020204" pitchFamily="34" charset="0"/>
                        </a:rPr>
                        <a:t>6. 10. 2019 16:00</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FK SEKO LOUNY</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dirty="0">
                          <a:solidFill>
                            <a:schemeClr val="tx1"/>
                          </a:solidFill>
                          <a:effectLst/>
                          <a:latin typeface="Arial" panose="020B0604020202020204" pitchFamily="34" charset="0"/>
                          <a:cs typeface="Arial" panose="020B0604020202020204" pitchFamily="34" charset="0"/>
                        </a:rPr>
                        <a:t> SK Aritma Praha</a:t>
                      </a:r>
                      <a:endParaRPr lang="cs-CZ" sz="1000" b="1" i="0" u="none" strike="noStrike" dirty="0">
                        <a:solidFill>
                          <a:schemeClr val="tx1"/>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342601948"/>
                  </a:ext>
                </a:extLst>
              </a:tr>
              <a:tr h="285140">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dirty="0">
                          <a:solidFill>
                            <a:schemeClr val="tx1"/>
                          </a:solidFill>
                          <a:effectLst/>
                          <a:latin typeface="Arial" panose="020B0604020202020204" pitchFamily="34" charset="0"/>
                          <a:cs typeface="Arial" panose="020B0604020202020204" pitchFamily="34" charset="0"/>
                        </a:rPr>
                        <a:t>10. kolo </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gn="ctr" fontAlgn="ctr"/>
                      <a:endParaRPr lang="cs-CZ" sz="1000" b="0" i="0" u="none" strike="noStrike" dirty="0">
                        <a:solidFill>
                          <a:srgbClr val="000000"/>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gn="ctr" fontAlgn="ctr"/>
                      <a:endParaRPr lang="cs-CZ" sz="1000" b="0" i="0" u="none" strike="noStrike" dirty="0">
                        <a:solidFill>
                          <a:srgbClr val="000000"/>
                        </a:solidFill>
                        <a:effectLst/>
                        <a:latin typeface="Arial" panose="020B0604020202020204" pitchFamily="34" charset="0"/>
                        <a:cs typeface="Arial" panose="020B0604020202020204" pitchFamily="34" charset="0"/>
                      </a:endParaRP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08908005"/>
                  </a:ext>
                </a:extLst>
              </a:tr>
              <a:tr h="210468">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12.10.2019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FC CHOMUTOV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Olympie Březová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56606115"/>
                  </a:ext>
                </a:extLst>
              </a:tr>
              <a:tr h="210468">
                <a:tc>
                  <a:txBody>
                    <a:bodyPr/>
                    <a:lstStyle/>
                    <a:p>
                      <a:pPr algn="ctr" fontAlgn="ctr"/>
                      <a:r>
                        <a:rPr lang="cs-CZ" sz="1050" b="1" i="0" u="none" strike="noStrike" dirty="0">
                          <a:solidFill>
                            <a:srgbClr val="F11B1B"/>
                          </a:solidFill>
                          <a:effectLst/>
                          <a:latin typeface="Arial" panose="020B0604020202020204" pitchFamily="34" charset="0"/>
                          <a:cs typeface="Arial" panose="020B0604020202020204" pitchFamily="34" charset="0"/>
                        </a:rPr>
                        <a:t>12.10.2019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F11B1B"/>
                          </a:solidFill>
                          <a:effectLst/>
                          <a:latin typeface="Arial" panose="020B0604020202020204" pitchFamily="34" charset="0"/>
                          <a:cs typeface="Arial" panose="020B0604020202020204" pitchFamily="34" charset="0"/>
                        </a:rPr>
                        <a:t>FK Neratovice-</a:t>
                      </a:r>
                      <a:r>
                        <a:rPr lang="cs-CZ" sz="1050" b="1" i="0" u="none" strike="noStrike" dirty="0" err="1">
                          <a:solidFill>
                            <a:srgbClr val="F11B1B"/>
                          </a:solidFill>
                          <a:effectLst/>
                          <a:latin typeface="Arial" panose="020B0604020202020204" pitchFamily="34" charset="0"/>
                          <a:cs typeface="Arial" panose="020B0604020202020204" pitchFamily="34" charset="0"/>
                        </a:rPr>
                        <a:t>Byškovice</a:t>
                      </a:r>
                      <a:r>
                        <a:rPr lang="cs-CZ" sz="1050" b="1" i="0" u="none" strike="noStrike" dirty="0">
                          <a:solidFill>
                            <a:srgbClr val="F11B1B"/>
                          </a:solidFill>
                          <a:effectLst/>
                          <a:latin typeface="Arial" panose="020B0604020202020204" pitchFamily="34" charset="0"/>
                          <a:cs typeface="Arial" panose="020B0604020202020204" pitchFamily="34" charset="0"/>
                        </a:rPr>
                        <a:t>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F11B1B"/>
                          </a:solidFill>
                          <a:effectLst/>
                          <a:latin typeface="Arial" panose="020B0604020202020204" pitchFamily="34" charset="0"/>
                          <a:cs typeface="Arial" panose="020B0604020202020204" pitchFamily="34" charset="0"/>
                        </a:rPr>
                        <a:t>SK Štětí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9478935"/>
                  </a:ext>
                </a:extLst>
              </a:tr>
              <a:tr h="210468">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12.10.2019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Brandýs </a:t>
                      </a:r>
                      <a:r>
                        <a:rPr lang="cs-CZ" sz="1000" b="1" i="0" u="none" strike="noStrike" dirty="0" err="1">
                          <a:solidFill>
                            <a:schemeClr val="tx1"/>
                          </a:solidFill>
                          <a:effectLst/>
                          <a:latin typeface="Arial" panose="020B0604020202020204" pitchFamily="34" charset="0"/>
                          <a:cs typeface="Arial" panose="020B0604020202020204" pitchFamily="34" charset="0"/>
                        </a:rPr>
                        <a:t>n.L.</a:t>
                      </a:r>
                      <a:r>
                        <a:rPr lang="cs-CZ" sz="1000" b="1" i="0" u="none" strike="noStrike" dirty="0">
                          <a:solidFill>
                            <a:schemeClr val="tx1"/>
                          </a:solidFill>
                          <a:effectLst/>
                          <a:latin typeface="Arial" panose="020B0604020202020204" pitchFamily="34" charset="0"/>
                          <a:cs typeface="Arial" panose="020B0604020202020204" pitchFamily="34" charset="0"/>
                        </a:rPr>
                        <a:t>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SEKO LOUNY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939822936"/>
                  </a:ext>
                </a:extLst>
              </a:tr>
              <a:tr h="210468">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12.10.2019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Aritma Praha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Slaný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58854922"/>
                  </a:ext>
                </a:extLst>
              </a:tr>
              <a:tr h="210468">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12.10.2019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Kladno</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Český Brod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14912472"/>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12.10.2019 15:00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Baník Souš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TJ TATRAN Rakovník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11673962"/>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12.10.2019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Arsenal Česká Lípa</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Meteor Praha VIII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52614344"/>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12.10.2019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MFK Dobříš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Ostrov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42406619"/>
                  </a:ext>
                </a:extLst>
              </a:tr>
              <a:tr h="210468">
                <a:tc gridSpan="3">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11. kolo </a:t>
                      </a:r>
                    </a:p>
                  </a:txBody>
                  <a:tcPr marL="7564" marR="7564" marT="7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57885222"/>
                  </a:ext>
                </a:extLst>
              </a:tr>
              <a:tr h="210468">
                <a:tc>
                  <a:txBody>
                    <a:bodyPr/>
                    <a:lstStyle/>
                    <a:p>
                      <a:pPr algn="ctr" fontAlgn="ctr"/>
                      <a:r>
                        <a:rPr lang="cs-CZ" sz="1050" b="1" i="0" u="none" strike="noStrike">
                          <a:solidFill>
                            <a:srgbClr val="F11B1B"/>
                          </a:solidFill>
                          <a:effectLst/>
                          <a:latin typeface="Arial" panose="020B0604020202020204" pitchFamily="34" charset="0"/>
                          <a:cs typeface="Arial" panose="020B0604020202020204" pitchFamily="34" charset="0"/>
                        </a:rPr>
                        <a:t>19.10.2019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F11B1B"/>
                          </a:solidFill>
                          <a:effectLst/>
                          <a:latin typeface="Arial" panose="020B0604020202020204" pitchFamily="34" charset="0"/>
                          <a:cs typeface="Arial" panose="020B0604020202020204" pitchFamily="34" charset="0"/>
                        </a:rPr>
                        <a:t>SK Štětí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dirty="0">
                          <a:solidFill>
                            <a:srgbClr val="F11B1B"/>
                          </a:solidFill>
                          <a:effectLst/>
                          <a:latin typeface="Arial" panose="020B0604020202020204" pitchFamily="34" charset="0"/>
                          <a:cs typeface="Arial" panose="020B0604020202020204" pitchFamily="34" charset="0"/>
                        </a:rPr>
                        <a:t>SK Aritma Praha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60499581"/>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19.10.2019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TJ TATRAN Rakovník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FC CHOMUTOV,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97008732"/>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19.10.2019 15:00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Olympie Březová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Neratovice-</a:t>
                      </a:r>
                      <a:r>
                        <a:rPr lang="cs-CZ" sz="1000" b="1" i="0" u="none" strike="noStrike" dirty="0" err="1">
                          <a:solidFill>
                            <a:schemeClr val="tx1"/>
                          </a:solidFill>
                          <a:effectLst/>
                          <a:latin typeface="Arial" panose="020B0604020202020204" pitchFamily="34" charset="0"/>
                          <a:cs typeface="Arial" panose="020B0604020202020204" pitchFamily="34" charset="0"/>
                        </a:rPr>
                        <a:t>Byškovice</a:t>
                      </a:r>
                      <a:r>
                        <a:rPr lang="cs-CZ" sz="1000" b="1" i="0" u="none" strike="noStrike" dirty="0">
                          <a:solidFill>
                            <a:schemeClr val="tx1"/>
                          </a:solidFill>
                          <a:effectLst/>
                          <a:latin typeface="Arial" panose="020B0604020202020204" pitchFamily="34" charset="0"/>
                          <a:cs typeface="Arial" panose="020B0604020202020204" pitchFamily="34" charset="0"/>
                        </a:rPr>
                        <a:t>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77574925"/>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19.10.2019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Český Brod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Baník Souš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56387606"/>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19.10.2019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Slaný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Brandýs </a:t>
                      </a:r>
                      <a:r>
                        <a:rPr lang="cs-CZ" sz="1000" b="1" i="0" u="none" strike="noStrike" dirty="0" err="1">
                          <a:solidFill>
                            <a:schemeClr val="tx1"/>
                          </a:solidFill>
                          <a:effectLst/>
                          <a:latin typeface="Arial" panose="020B0604020202020204" pitchFamily="34" charset="0"/>
                          <a:cs typeface="Arial" panose="020B0604020202020204" pitchFamily="34" charset="0"/>
                        </a:rPr>
                        <a:t>n.L.</a:t>
                      </a:r>
                      <a:r>
                        <a:rPr lang="cs-CZ" sz="1000" b="1" i="0" u="none" strike="noStrike" dirty="0">
                          <a:solidFill>
                            <a:schemeClr val="tx1"/>
                          </a:solidFill>
                          <a:effectLst/>
                          <a:latin typeface="Arial" panose="020B0604020202020204" pitchFamily="34" charset="0"/>
                          <a:cs typeface="Arial" panose="020B0604020202020204" pitchFamily="34" charset="0"/>
                        </a:rPr>
                        <a:t>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27209287"/>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19.10.2019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Ostrov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SK Kladno</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7062181"/>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20.10.2019 10:15</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Meteor Praha VIII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MFK Dobříš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709639706"/>
                  </a:ext>
                </a:extLst>
              </a:tr>
              <a:tr h="210468">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20.10.2019 15:30</a:t>
                      </a:r>
                    </a:p>
                  </a:txBody>
                  <a:tcPr marL="7564" marR="7564" marT="75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chemeClr val="tx1"/>
                          </a:solidFill>
                          <a:effectLst/>
                          <a:latin typeface="Arial" panose="020B0604020202020204" pitchFamily="34" charset="0"/>
                          <a:cs typeface="Arial" panose="020B0604020202020204" pitchFamily="34" charset="0"/>
                        </a:rPr>
                        <a:t>FK SEKO LOUNY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chemeClr val="tx1"/>
                          </a:solidFill>
                          <a:effectLst/>
                          <a:latin typeface="Arial" panose="020B0604020202020204" pitchFamily="34" charset="0"/>
                          <a:cs typeface="Arial" panose="020B0604020202020204" pitchFamily="34" charset="0"/>
                        </a:rPr>
                        <a:t>FK Arsenal Česká Lípa </a:t>
                      </a:r>
                    </a:p>
                  </a:txBody>
                  <a:tcPr marL="7564" marR="7564" marT="7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44228020"/>
                  </a:ext>
                </a:extLst>
              </a:tr>
            </a:tbl>
          </a:graphicData>
        </a:graphic>
      </p:graphicFrame>
      <p:sp>
        <p:nvSpPr>
          <p:cNvPr id="14" name="Obdélník 13">
            <a:extLst>
              <a:ext uri="{FF2B5EF4-FFF2-40B4-BE49-F238E27FC236}">
                <a16:creationId xmlns:a16="http://schemas.microsoft.com/office/drawing/2014/main" id="{21D23C3E-5F8F-407E-80DD-E05E5062FDF3}"/>
              </a:ext>
            </a:extLst>
          </p:cNvPr>
          <p:cNvSpPr/>
          <p:nvPr/>
        </p:nvSpPr>
        <p:spPr>
          <a:xfrm>
            <a:off x="125424" y="82397"/>
            <a:ext cx="4688009" cy="584775"/>
          </a:xfrm>
          <a:prstGeom prst="rect">
            <a:avLst/>
          </a:prstGeom>
          <a:solidFill>
            <a:schemeClr val="accent1"/>
          </a:solidFill>
        </p:spPr>
        <p:txBody>
          <a:bodyPr wrap="square" lIns="91440" tIns="45720" rIns="91440" bIns="45720">
            <a:spAutoFit/>
          </a:bodyPr>
          <a:lstStyle/>
          <a:p>
            <a:pPr algn="ctr"/>
            <a:r>
              <a:rPr lang="cs-CZ"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Program divize B</a:t>
            </a:r>
          </a:p>
        </p:txBody>
      </p:sp>
      <p:sp>
        <p:nvSpPr>
          <p:cNvPr id="17" name="Obdélník 16">
            <a:extLst>
              <a:ext uri="{FF2B5EF4-FFF2-40B4-BE49-F238E27FC236}">
                <a16:creationId xmlns:a16="http://schemas.microsoft.com/office/drawing/2014/main" id="{C018A3E5-24BE-4C8F-8D3D-257A4778BF30}"/>
              </a:ext>
            </a:extLst>
          </p:cNvPr>
          <p:cNvSpPr/>
          <p:nvPr/>
        </p:nvSpPr>
        <p:spPr>
          <a:xfrm>
            <a:off x="5461681" y="1117253"/>
            <a:ext cx="4608512" cy="5868000"/>
          </a:xfrm>
          <a:prstGeom prst="rect">
            <a:avLst/>
          </a:prstGeom>
        </p:spPr>
        <p:txBody>
          <a:bodyPr wrap="square">
            <a:spAutoFit/>
          </a:bodyPr>
          <a:lstStyle/>
          <a:p>
            <a:pPr algn="ctr">
              <a:lnSpc>
                <a:spcPct val="107000"/>
              </a:lnSpc>
              <a:spcAft>
                <a:spcPts val="0"/>
              </a:spcAft>
            </a:pPr>
            <a:r>
              <a:rPr lang="cs-CZ" sz="1600" dirty="0">
                <a:solidFill>
                  <a:srgbClr val="FFFF00"/>
                </a:solidFill>
                <a:highlight>
                  <a:srgbClr val="0000FF"/>
                </a:highlight>
                <a:latin typeface="Arial Black" panose="020B0A04020102020204" pitchFamily="34" charset="0"/>
                <a:ea typeface="Calibri" panose="020F0502020204030204" pitchFamily="34" charset="0"/>
                <a:cs typeface="Arial" panose="020B0604020202020204" pitchFamily="34" charset="0"/>
              </a:rPr>
              <a:t>SK Štětí-SK </a:t>
            </a:r>
            <a:r>
              <a:rPr lang="cs-CZ" sz="1600" dirty="0" err="1">
                <a:solidFill>
                  <a:srgbClr val="FFFF00"/>
                </a:solidFill>
                <a:highlight>
                  <a:srgbClr val="0000FF"/>
                </a:highlight>
                <a:latin typeface="Arial Black" panose="020B0A04020102020204" pitchFamily="34" charset="0"/>
                <a:ea typeface="Calibri" panose="020F0502020204030204" pitchFamily="34" charset="0"/>
                <a:cs typeface="Arial" panose="020B0604020202020204" pitchFamily="34" charset="0"/>
              </a:rPr>
              <a:t>Libešice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rgbClr val="FFFF00"/>
                </a:solidFill>
                <a:highlight>
                  <a:srgbClr val="0000FF"/>
                </a:highlight>
                <a:latin typeface="Arial Black" panose="020B0A04020102020204" pitchFamily="34" charset="0"/>
                <a:ea typeface="Calibri" panose="020F0502020204030204" pitchFamily="34" charset="0"/>
                <a:cs typeface="Arial" panose="020B0604020202020204" pitchFamily="34" charset="0"/>
              </a:rPr>
              <a:t>5:2(3:1)  18.92019   14. kolo 6. hrané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Vložené 14. kolo okresního přeboru starších žáků se hrálo ve středu a hráči si v něm chtěli vylepšit náladu po nevydařené remíze v sobotu v Hoštce. Nečekal je ale vůbec lehký soupeř. Liběšicím se vstup do sezóny také povedl a za naším týmem byly před utkáním o pouhé 4 body.  Vstup do utkání se ale povedl našemu týmu a v 16. minutě jsme vedli už 3:0. První gól vstřelil Miroslav Volák a druhý přidal ve 14. minutě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Třetí do vlastní branky dopravil Leoš Trávníček. Zisk slibného náskoku naše hráče uspokojil a ještě než hlavní rozhodčí Jiří Řezníček junior ukončil první poločas tak se prosadil Václav Černý a snížil na 1:3. Ve druhém poločase jsme měli v plánu dvoubrankové vedení navýšit, snažili jsme se soupeře dostat pod tlak, ale herně se nám přestalo dařit. I přes se nám ve 45. minutě podařilo rozehrát gólovou akci. Na jejím začátku byl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hráč jistící zadní řady, který balón se přehledem vyvezl před branku soupeře, kde přihrál Petrovi Hůrkovi, který si dal vzpomenout na své střelecké hody z minulé sezóny a upravil už na 4:1. Radost ale dlouhého trvání neměla. Hned za minutu se před chvilkou zmiňovaný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pustil na své polovině hřiště do dobrodružné kličky, o balón přišel a Matěj stejným příjmením jako náš brankář Budka, upravil na 2:4. Rázem jsme si uvědomili, že utkání není ještě zdaleka rozhodnuté. Hosté vycítili šanci a nezůstávali jen na vlastní polovině. Naše hra se utápěla ve spoustě nepřesných přihrávek a brankáře soupeře jsme nedokázali ohrozit. Pomalu se blížil konec utkání a žádná další branka nepřicházela. Teprve 4 minuty před koncem se pustil do samostatné akce Petr Hůrka, vystřelil z velké dálky a trefil levou tyčku. Míč se odrazil zpět do pole, kde byl připraven Roman Chromý a okamžitě poslal míč zpět za záda brankáře na konečných 5:2. Všechny body zůstaly doma, i když výkon týmu nebyl až na úvod utkání moc přesvědčivý.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V.Budka-J.Vejl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J.Chromý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R.Chromý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M.Volák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M.Daňo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D.Kosorič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P.Truníček</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J.Řezníček-D.Németh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J.Božík</a:t>
            </a:r>
            <a:r>
              <a:rPr lang="cs-CZ" sz="1000" b="0" dirty="0">
                <a:latin typeface="Arial" panose="020B0604020202020204" pitchFamily="34" charset="0"/>
                <a:ea typeface="Calibri" panose="020F0502020204030204" pitchFamily="34" charset="0"/>
                <a:cs typeface="Arial" panose="020B0604020202020204" pitchFamily="34" charset="0"/>
              </a:rPr>
              <a:t>    30 diváků</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ovéPole 17">
            <a:extLst>
              <a:ext uri="{FF2B5EF4-FFF2-40B4-BE49-F238E27FC236}">
                <a16:creationId xmlns:a16="http://schemas.microsoft.com/office/drawing/2014/main" id="{CF92D702-2B76-4999-8939-0C54EBE9F769}"/>
              </a:ext>
            </a:extLst>
          </p:cNvPr>
          <p:cNvSpPr txBox="1"/>
          <p:nvPr/>
        </p:nvSpPr>
        <p:spPr>
          <a:xfrm>
            <a:off x="5435555" y="144493"/>
            <a:ext cx="4680496" cy="923330"/>
          </a:xfrm>
          <a:prstGeom prst="rect">
            <a:avLst/>
          </a:prstGeom>
          <a:solidFill>
            <a:srgbClr val="E9FC88"/>
          </a:solidFill>
          <a:effectLst>
            <a:glow rad="101600">
              <a:srgbClr val="FFFF66">
                <a:alpha val="40000"/>
              </a:srgbClr>
            </a:glow>
            <a:innerShdw blurRad="114300" dist="596900" dir="3300000">
              <a:srgbClr val="FF3399"/>
            </a:innerShdw>
            <a:softEdge rad="0"/>
          </a:effectLst>
        </p:spPr>
        <p:txBody>
          <a:bodyPr wrap="square" rtlCol="0">
            <a:spAutoFit/>
          </a:bodyPr>
          <a:lstStyle/>
          <a:p>
            <a:pPr algn="ctr"/>
            <a:r>
              <a:rPr lang="cs-CZ" sz="1800" dirty="0">
                <a:solidFill>
                  <a:schemeClr val="accent6">
                    <a:lumMod val="75000"/>
                  </a:schemeClr>
                </a:solidFill>
                <a:latin typeface="Arial" panose="020B0604020202020204" pitchFamily="34" charset="0"/>
                <a:cs typeface="Arial" panose="020B0604020202020204" pitchFamily="34" charset="0"/>
              </a:rPr>
              <a:t>Starší žáci rychle vedli 3:0. Další průběh už tak snadný nebyl a o vítězství jsme museli bojovat až do konce</a:t>
            </a:r>
          </a:p>
        </p:txBody>
      </p:sp>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16200" y="700387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2" name="TextovéPole 1"/>
          <p:cNvSpPr txBox="1"/>
          <p:nvPr/>
        </p:nvSpPr>
        <p:spPr>
          <a:xfrm>
            <a:off x="288008" y="451148"/>
            <a:ext cx="1296144"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sp>
        <p:nvSpPr>
          <p:cNvPr id="17" name="Obdélník 16">
            <a:extLst>
              <a:ext uri="{FF2B5EF4-FFF2-40B4-BE49-F238E27FC236}">
                <a16:creationId xmlns:a16="http://schemas.microsoft.com/office/drawing/2014/main" id="{84169607-681F-412C-A283-373B96E74BCC}"/>
              </a:ext>
            </a:extLst>
          </p:cNvPr>
          <p:cNvSpPr/>
          <p:nvPr/>
        </p:nvSpPr>
        <p:spPr>
          <a:xfrm>
            <a:off x="5616576" y="2395364"/>
            <a:ext cx="4464520" cy="4488986"/>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Slaný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4:5 PK(1:3)  21.9.2019  7.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Sérii 2 zápasu za sebou na hřištích soupeřů jsme zahajovali na hřišti nováčka ve Slaném, pro kterého to bylo třetí domácí utkání a v předchozích dvou se výhry v normální hrací době nedočkalo.  Našeho mužstvo před týdnem poprvé vyhrálo a do doma nad Louny. Obejít jsme se v tomto utkání museli o nejlepšího střele týmu Jiřího Vokouna, který se účastnil o tomto víkendu soustředění České </a:t>
            </a:r>
            <a:r>
              <a:rPr lang="cs-CZ" sz="1100" b="0" dirty="0" err="1">
                <a:latin typeface="Arial" panose="020B0604020202020204" pitchFamily="34" charset="0"/>
                <a:ea typeface="Calibri" panose="020F0502020204030204" pitchFamily="34" charset="0"/>
                <a:cs typeface="Arial" panose="020B0604020202020204" pitchFamily="34" charset="0"/>
              </a:rPr>
              <a:t>futsalové</a:t>
            </a:r>
            <a:r>
              <a:rPr lang="cs-CZ" sz="1100" b="0" dirty="0">
                <a:latin typeface="Arial" panose="020B0604020202020204" pitchFamily="34" charset="0"/>
                <a:ea typeface="Calibri" panose="020F0502020204030204" pitchFamily="34" charset="0"/>
                <a:cs typeface="Arial" panose="020B0604020202020204" pitchFamily="34" charset="0"/>
              </a:rPr>
              <a:t> reprezentace. Začátek utkání byl však nad očekávání skvělý. Už po 15 vteřinách postupoval sám na brankáře David Brandejs. Zezadu byl nedovoleně poslán k zemi Michalem </a:t>
            </a:r>
            <a:r>
              <a:rPr lang="cs-CZ" sz="1100" b="0" dirty="0" err="1">
                <a:latin typeface="Arial" panose="020B0604020202020204" pitchFamily="34" charset="0"/>
                <a:ea typeface="Calibri" panose="020F0502020204030204" pitchFamily="34" charset="0"/>
                <a:cs typeface="Arial" panose="020B0604020202020204" pitchFamily="34" charset="0"/>
              </a:rPr>
              <a:t>Jarábem</a:t>
            </a:r>
            <a:r>
              <a:rPr lang="cs-CZ" sz="1100" b="0" dirty="0">
                <a:latin typeface="Arial" panose="020B0604020202020204" pitchFamily="34" charset="0"/>
                <a:ea typeface="Calibri" panose="020F0502020204030204" pitchFamily="34" charset="0"/>
                <a:cs typeface="Arial" panose="020B0604020202020204" pitchFamily="34" charset="0"/>
              </a:rPr>
              <a:t> a odměněn byl červenou kartou. Jeho pobyt na hřišti trval půl minuty. Trestný kop z velmi dobrého postavení zahrál Jakub Pícha, ale bohužel orazítkoval jen břevno. V brzké cestě za vedoucí brankou nás to ale nezastavilo. Běžela třetí minuta, když odcentroval zprava Jakub Slavíček, míč se od Davida Mencla dostal k Davidovi Brandejsovi a ten nádherně levačkou střelou přes celou branku napnul síť za zády brankáře na 1:0. Domácí jedenáctka se rychle oklepala a už v 7. minutě bylo srovnáno na 1:1. Po rychlém protiútoku jsme nechali před brankou volného Bohumila Nádeníčka a ten si už poradil. V dalších minutách jsme se pokoušeli o rychlé protiútoky, ale Jiří Vacek byl 2x přichycen do ofsajdové pasti. Domácí se připomněli v 15. minutě střelou z kopačky Jaroslava Trnky, </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ovéPole 17">
            <a:extLst>
              <a:ext uri="{FF2B5EF4-FFF2-40B4-BE49-F238E27FC236}">
                <a16:creationId xmlns:a16="http://schemas.microsoft.com/office/drawing/2014/main" id="{C5B08EDB-AF2B-4B8E-8772-33276AF18592}"/>
              </a:ext>
            </a:extLst>
          </p:cNvPr>
          <p:cNvSpPr txBox="1"/>
          <p:nvPr/>
        </p:nvSpPr>
        <p:spPr>
          <a:xfrm>
            <a:off x="5616600" y="182001"/>
            <a:ext cx="4464496" cy="2062103"/>
          </a:xfrm>
          <a:prstGeom prst="rect">
            <a:avLst/>
          </a:prstGeom>
          <a:blipFill>
            <a:blip r:embed="rId2"/>
            <a:tile tx="0" ty="0" sx="100000" sy="100000" flip="none" algn="tl"/>
          </a:blipFill>
          <a:effectLst>
            <a:glow rad="101600">
              <a:srgbClr val="FFFF66">
                <a:alpha val="40000"/>
              </a:srgbClr>
            </a:glow>
            <a:softEdge rad="393700"/>
          </a:effectLst>
        </p:spPr>
        <p:txBody>
          <a:bodyPr wrap="square" rtlCol="0">
            <a:spAutoFit/>
          </a:bodyPr>
          <a:lstStyle/>
          <a:p>
            <a:pPr algn="ctr"/>
            <a:r>
              <a:rPr lang="cs-CZ" sz="3200" dirty="0">
                <a:solidFill>
                  <a:srgbClr val="FF0000"/>
                </a:solidFill>
                <a:latin typeface="Britannic Bold" panose="020B0903060703020204" pitchFamily="34" charset="0"/>
              </a:rPr>
              <a:t>Vteřiny dělily mužstvo dospělých od vítězství. Celý zápas jsme hráli proti 10 </a:t>
            </a:r>
          </a:p>
        </p:txBody>
      </p:sp>
      <p:cxnSp>
        <p:nvCxnSpPr>
          <p:cNvPr id="19" name="Přímá spojnice se šipkou 18">
            <a:extLst>
              <a:ext uri="{FF2B5EF4-FFF2-40B4-BE49-F238E27FC236}">
                <a16:creationId xmlns:a16="http://schemas.microsoft.com/office/drawing/2014/main" id="{81B3DE7D-6DC0-4AC4-BA49-B6406C9C4E9F}"/>
              </a:ext>
            </a:extLst>
          </p:cNvPr>
          <p:cNvCxnSpPr/>
          <p:nvPr/>
        </p:nvCxnSpPr>
        <p:spPr bwMode="auto">
          <a:xfrm>
            <a:off x="8784952" y="7035610"/>
            <a:ext cx="1152128" cy="58056"/>
          </a:xfrm>
          <a:prstGeom prst="straightConnector1">
            <a:avLst/>
          </a:prstGeom>
          <a:noFill/>
          <a:ln w="9525" cap="flat" cmpd="sng" algn="ctr">
            <a:solidFill>
              <a:schemeClr val="tx1"/>
            </a:solidFill>
            <a:prstDash val="solid"/>
            <a:round/>
            <a:headEnd type="none" w="med" len="med"/>
            <a:tailEnd type="triangle"/>
          </a:ln>
          <a:effectLst>
            <a:outerShdw dist="45791" dir="2021404" algn="ctr" rotWithShape="0">
              <a:srgbClr val="9999FF"/>
            </a:outerShdw>
          </a:effectLst>
        </p:spPr>
      </p:cxnSp>
      <p:sp>
        <p:nvSpPr>
          <p:cNvPr id="20" name="Obdélník 19">
            <a:extLst>
              <a:ext uri="{FF2B5EF4-FFF2-40B4-BE49-F238E27FC236}">
                <a16:creationId xmlns:a16="http://schemas.microsoft.com/office/drawing/2014/main" id="{0EF0D25A-9FD6-4295-BF95-6F80E597C6E0}"/>
              </a:ext>
            </a:extLst>
          </p:cNvPr>
          <p:cNvSpPr/>
          <p:nvPr/>
        </p:nvSpPr>
        <p:spPr>
          <a:xfrm>
            <a:off x="40359" y="1074672"/>
            <a:ext cx="4725333" cy="4620817"/>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první půle vstřelil branku na 11:1 po chybě hostů. Tak jak skončil první poločas, tak začal i druhý. Gólem. Michael </a:t>
            </a:r>
            <a:r>
              <a:rPr lang="cs-CZ" sz="1100" b="0" dirty="0" err="1">
                <a:latin typeface="Arial" panose="020B0604020202020204" pitchFamily="34" charset="0"/>
                <a:ea typeface="Calibri" panose="020F0502020204030204" pitchFamily="34" charset="0"/>
                <a:cs typeface="Arial" panose="020B0604020202020204" pitchFamily="34" charset="0"/>
              </a:rPr>
              <a:t>Miga</a:t>
            </a:r>
            <a:r>
              <a:rPr lang="cs-CZ" sz="1100" b="0" dirty="0">
                <a:latin typeface="Arial" panose="020B0604020202020204" pitchFamily="34" charset="0"/>
                <a:ea typeface="Calibri" panose="020F0502020204030204" pitchFamily="34" charset="0"/>
                <a:cs typeface="Arial" panose="020B0604020202020204" pitchFamily="34" charset="0"/>
              </a:rPr>
              <a:t> si převzal míč na vlastní polovině a už ho nikomu nepůjčil. Vzal si ho až brankář hostů, když ho vytahoval ze sítě po brance na 12:1. Po této brance byla vyhlášena přestávka. Ne herní, ale gólová. Přestalo to tam padat, a když jsme o přestávce přemýšleli o dvacítce, tak se začala vzdalovat. Po zápase bylo slyšet ze slov domácího trenéra Miloslava </a:t>
            </a:r>
            <a:r>
              <a:rPr lang="cs-CZ" sz="1100" b="0" dirty="0" err="1">
                <a:latin typeface="Arial" panose="020B0604020202020204" pitchFamily="34" charset="0"/>
                <a:ea typeface="Calibri" panose="020F0502020204030204" pitchFamily="34" charset="0"/>
                <a:cs typeface="Arial" panose="020B0604020202020204" pitchFamily="34" charset="0"/>
              </a:rPr>
              <a:t>Hromeho</a:t>
            </a:r>
            <a:r>
              <a:rPr lang="cs-CZ" sz="1100" b="0" dirty="0">
                <a:latin typeface="Arial" panose="020B0604020202020204" pitchFamily="34" charset="0"/>
                <a:ea typeface="Calibri" panose="020F0502020204030204" pitchFamily="34" charset="0"/>
                <a:cs typeface="Arial" panose="020B0604020202020204" pitchFamily="34" charset="0"/>
              </a:rPr>
              <a:t> „ Devět tutových šancí jsme měli a žádnou nevyužijeme“. To je pravda, ale na druhou stranu nutno podotknout, že se po změně stran rozchytal hostující brankář, soupeř začal také mnohem lépe bránit a našim útokům chybělo více lehkosti a překvapení.  I přesto </a:t>
            </a:r>
            <a:r>
              <a:rPr lang="cs-CZ" sz="1100" b="0" dirty="0" err="1">
                <a:latin typeface="Arial" panose="020B0604020202020204" pitchFamily="34" charset="0"/>
                <a:ea typeface="Calibri" panose="020F0502020204030204" pitchFamily="34" charset="0"/>
                <a:cs typeface="Arial" panose="020B0604020202020204" pitchFamily="34" charset="0"/>
              </a:rPr>
              <a:t>jsmese</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keště</a:t>
            </a:r>
            <a:r>
              <a:rPr lang="cs-CZ" sz="1100" b="0" dirty="0">
                <a:latin typeface="Arial" panose="020B0604020202020204" pitchFamily="34" charset="0"/>
                <a:ea typeface="Calibri" panose="020F0502020204030204" pitchFamily="34" charset="0"/>
                <a:cs typeface="Arial" panose="020B0604020202020204" pitchFamily="34" charset="0"/>
              </a:rPr>
              <a:t> v samotném závěru 2x střelecky prosadili. V 64. minutě měnil skóre na 13:1 Lukáš </a:t>
            </a:r>
            <a:r>
              <a:rPr lang="cs-CZ" sz="1100" b="0" dirty="0" err="1">
                <a:latin typeface="Arial" panose="020B0604020202020204" pitchFamily="34" charset="0"/>
                <a:ea typeface="Calibri" panose="020F0502020204030204" pitchFamily="34" charset="0"/>
                <a:cs typeface="Arial" panose="020B0604020202020204" pitchFamily="34" charset="0"/>
              </a:rPr>
              <a:t>Širochoman</a:t>
            </a:r>
            <a:r>
              <a:rPr lang="cs-CZ" sz="1100" b="0" dirty="0">
                <a:latin typeface="Arial" panose="020B0604020202020204" pitchFamily="34" charset="0"/>
                <a:ea typeface="Calibri" panose="020F0502020204030204" pitchFamily="34" charset="0"/>
                <a:cs typeface="Arial" panose="020B0604020202020204" pitchFamily="34" charset="0"/>
              </a:rPr>
              <a:t> a tečkou byla branka Daniela </a:t>
            </a:r>
            <a:r>
              <a:rPr lang="cs-CZ" sz="1100" b="0" dirty="0" err="1">
                <a:latin typeface="Arial" panose="020B0604020202020204" pitchFamily="34" charset="0"/>
                <a:ea typeface="Calibri" panose="020F0502020204030204" pitchFamily="34" charset="0"/>
                <a:cs typeface="Arial" panose="020B0604020202020204" pitchFamily="34" charset="0"/>
              </a:rPr>
              <a:t>Hromeho</a:t>
            </a:r>
            <a:r>
              <a:rPr lang="cs-CZ" sz="1100" b="0" dirty="0">
                <a:latin typeface="Arial" panose="020B0604020202020204" pitchFamily="34" charset="0"/>
                <a:ea typeface="Calibri" panose="020F0502020204030204" pitchFamily="34" charset="0"/>
                <a:cs typeface="Arial" panose="020B0604020202020204" pitchFamily="34" charset="0"/>
              </a:rPr>
              <a:t> na 14:1. Z kabiny domácího celku byla sice po zápase slyšet oslava 15 vstřelených branek, ve skutečnosti jich ale vstřelilo 14. To ale vůbec nevadí. Protože Budyně doma prohrála, tak jsme se po dnešním vítězství dostali na 1. místo tabulky. 2 body za námi je </a:t>
            </a:r>
            <a:r>
              <a:rPr lang="cs-CZ" sz="1100" b="0" dirty="0" err="1">
                <a:latin typeface="Arial" panose="020B0604020202020204" pitchFamily="34" charset="0"/>
                <a:ea typeface="Calibri" panose="020F0502020204030204" pitchFamily="34" charset="0"/>
                <a:cs typeface="Arial" panose="020B0604020202020204" pitchFamily="34" charset="0"/>
              </a:rPr>
              <a:t>Straškov</a:t>
            </a:r>
            <a:r>
              <a:rPr lang="cs-CZ" sz="1100" b="0" dirty="0">
                <a:latin typeface="Arial" panose="020B0604020202020204" pitchFamily="34" charset="0"/>
                <a:ea typeface="Calibri" panose="020F0502020204030204" pitchFamily="34" charset="0"/>
                <a:cs typeface="Arial" panose="020B0604020202020204" pitchFamily="34" charset="0"/>
              </a:rPr>
              <a:t>, ale má zápas k dobru.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4,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3,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3,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2, </a:t>
            </a:r>
            <a:r>
              <a:rPr lang="cs-CZ" sz="1100" b="0" dirty="0" err="1">
                <a:latin typeface="Arial" panose="020B0604020202020204" pitchFamily="34" charset="0"/>
                <a:ea typeface="Calibri" panose="020F0502020204030204" pitchFamily="34" charset="0"/>
                <a:cs typeface="Arial" panose="020B0604020202020204" pitchFamily="34" charset="0"/>
              </a:rPr>
              <a:t>R,Chromý</a:t>
            </a:r>
            <a:r>
              <a:rPr lang="cs-CZ" sz="1100" b="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V.Budka-J.Vejl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A.Šabák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J.Chromý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R.Paďour</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R.Chromý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M.Miga</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M.Volák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M.Daňo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D.Kosorič</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P.Truníček</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V.Podhorský</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M.Houdek</a:t>
            </a:r>
            <a:r>
              <a:rPr lang="cs-CZ" sz="1100" b="0" dirty="0">
                <a:latin typeface="Arial" panose="020B0604020202020204" pitchFamily="34" charset="0"/>
                <a:ea typeface="Calibri" panose="020F0502020204030204" pitchFamily="34" charset="0"/>
                <a:cs typeface="Arial" panose="020B0604020202020204" pitchFamily="34" charset="0"/>
              </a:rPr>
              <a:t>    35 diváků    </a:t>
            </a:r>
          </a:p>
        </p:txBody>
      </p:sp>
      <p:sp>
        <p:nvSpPr>
          <p:cNvPr id="21" name="TextovéPole 20">
            <a:extLst>
              <a:ext uri="{FF2B5EF4-FFF2-40B4-BE49-F238E27FC236}">
                <a16:creationId xmlns:a16="http://schemas.microsoft.com/office/drawing/2014/main" id="{0ABF0E81-E359-4F2C-BAF0-2E00C26776F5}"/>
              </a:ext>
            </a:extLst>
          </p:cNvPr>
          <p:cNvSpPr txBox="1"/>
          <p:nvPr/>
        </p:nvSpPr>
        <p:spPr>
          <a:xfrm>
            <a:off x="143992" y="222770"/>
            <a:ext cx="4621700"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Pokračování Štětí-Sulejovice</a:t>
            </a:r>
          </a:p>
          <a:p>
            <a:pPr algn="ctr"/>
            <a:r>
              <a:rPr lang="cs-CZ" sz="2000" dirty="0">
                <a:latin typeface="Arial Black" panose="020B0A04020102020204" pitchFamily="34" charset="0"/>
              </a:rPr>
              <a:t>21.9.2019 </a:t>
            </a:r>
          </a:p>
        </p:txBody>
      </p:sp>
      <p:pic>
        <p:nvPicPr>
          <p:cNvPr id="22" name="Obrázek 21">
            <a:extLst>
              <a:ext uri="{FF2B5EF4-FFF2-40B4-BE49-F238E27FC236}">
                <a16:creationId xmlns:a16="http://schemas.microsoft.com/office/drawing/2014/main" id="{83FDEBA5-35EA-4FFB-B810-ED101732024C}"/>
              </a:ext>
            </a:extLst>
          </p:cNvPr>
          <p:cNvPicPr>
            <a:picLocks noChangeAspect="1"/>
          </p:cNvPicPr>
          <p:nvPr/>
        </p:nvPicPr>
        <p:blipFill>
          <a:blip r:embed="rId3"/>
          <a:stretch>
            <a:fillRect/>
          </a:stretch>
        </p:blipFill>
        <p:spPr>
          <a:xfrm>
            <a:off x="3024312" y="5395152"/>
            <a:ext cx="1289549" cy="1427198"/>
          </a:xfrm>
          <a:prstGeom prst="rect">
            <a:avLst/>
          </a:prstGeom>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9" name="Obdélník 8">
            <a:extLst>
              <a:ext uri="{FF2B5EF4-FFF2-40B4-BE49-F238E27FC236}">
                <a16:creationId xmlns:a16="http://schemas.microsoft.com/office/drawing/2014/main" id="{4CD9EB17-4BFF-4937-AAC9-CBCD9BA63B63}"/>
              </a:ext>
            </a:extLst>
          </p:cNvPr>
          <p:cNvSpPr/>
          <p:nvPr/>
        </p:nvSpPr>
        <p:spPr>
          <a:xfrm>
            <a:off x="137790" y="480749"/>
            <a:ext cx="4752057" cy="6502101"/>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ale jeho projektil nabral vzdušné proudy nad brankou. Na druhé straně to o 2 minuty později zkusil i svojí slabší pravou noho Jiří Vacek a moc nescházelo, aby trefil cíl. Hned při dalším útoku se dostal za obranu domácích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ale trefil jen brankáře a navíc mu bylo odpískán nedovolený zákrok. Ve 23. minutě vyfasoval žlutou kartu David Brandejs a musel zpozornět, aby se podobného zákroku v dalším průběhu nedopustil. Vzpomenout na vlastní branku našeho soupeře ze zápasu před týdnem v doma s Louny, dala 27. minuta. Rudolf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hledal před brankou Slaného volné spoluhráče, ale našel jen Tomáše </a:t>
            </a:r>
            <a:r>
              <a:rPr lang="cs-CZ" sz="1000" b="0" dirty="0" err="1">
                <a:latin typeface="Arial" panose="020B0604020202020204" pitchFamily="34" charset="0"/>
                <a:ea typeface="Calibri" panose="020F0502020204030204" pitchFamily="34" charset="0"/>
                <a:cs typeface="Arial" panose="020B0604020202020204" pitchFamily="34" charset="0"/>
              </a:rPr>
              <a:t>Vimra</a:t>
            </a:r>
            <a:r>
              <a:rPr lang="cs-CZ" sz="1000" b="0" dirty="0">
                <a:latin typeface="Arial" panose="020B0604020202020204" pitchFamily="34" charset="0"/>
                <a:ea typeface="Calibri" panose="020F0502020204030204" pitchFamily="34" charset="0"/>
                <a:cs typeface="Arial" panose="020B0604020202020204" pitchFamily="34" charset="0"/>
              </a:rPr>
              <a:t>, který k naší velké radosti umístil balón za záda vlastního Do gólmana. Podruhé v utkání jsme šli do vedení a ve 29. minutě mohl náskok ještě navýšit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který se vydal na zteč, volil </a:t>
            </a:r>
            <a:r>
              <a:rPr lang="cs-CZ" sz="1000" b="0" dirty="0" err="1">
                <a:latin typeface="Arial" panose="020B0604020202020204" pitchFamily="34" charset="0"/>
                <a:ea typeface="Calibri" panose="020F0502020204030204" pitchFamily="34" charset="0"/>
                <a:cs typeface="Arial" panose="020B0604020202020204" pitchFamily="34" charset="0"/>
              </a:rPr>
              <a:t>zasekávačku</a:t>
            </a:r>
            <a:r>
              <a:rPr lang="cs-CZ" sz="1000" b="0" dirty="0">
                <a:latin typeface="Arial" panose="020B0604020202020204" pitchFamily="34" charset="0"/>
                <a:ea typeface="Calibri" panose="020F0502020204030204" pitchFamily="34" charset="0"/>
                <a:cs typeface="Arial" panose="020B0604020202020204" pitchFamily="34" charset="0"/>
              </a:rPr>
              <a:t>, ale asi měl raději prověřit střelu levačkou.     Vůbec nám to ale nevadilo, protože brzo jsme se branky na 3:1 stejně dočkali. Do české uličky Víti Kaly si naběhl David Brandejs, zkušeně obešel i brankáře a bylo z toho již zmiňované skóre. V závěru poločasu měli domácí po faulu Rudolfa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výhodu volného přímého kopu z nebezpečného postavení, ale dokázali jsme se ubránit. V posledních vteřinách první půle nás ještě 2x zamrazilo, když jsme si v rozehrávce na vlastní polovině s míčem hodně riskantně zahrávali. Bohužel se to ale přeneslo i do úvodu druhého poločasu. Chyba v rozehrávce a zachraňovat jsme museli jen za cenu rohu a na něj si hlavou ve správným okamžik naskočil Miroslav Mareš a stalo so to co jsme si přáli neměně. Snížení náskoku domácím týmem na 2:3 hned ve 49. minutě. V rozpačitém výkonu jsme pokračovali i v dalších minutách a ještě, že střele Bohumila Nádeníčka v 53. minutě chyběla přesnost. Mírné uklidnění do našich řad mohla přinést 55. minuta, když s obranou domácích zamotal David Brandejs a jeho pravačce chybělo půlmetru. Místo toho jsme se ale nechali v deseti hrajícím týmem domácích v 58. minutě zatlačit do vlastního pokutového území a pískala se penalta se žlutým poukazem pro Rudolfa </a:t>
            </a:r>
            <a:r>
              <a:rPr lang="cs-CZ" sz="1000" b="0" dirty="0" err="1">
                <a:latin typeface="Arial" panose="020B0604020202020204" pitchFamily="34" charset="0"/>
                <a:ea typeface="Calibri" panose="020F0502020204030204" pitchFamily="34" charset="0"/>
                <a:cs typeface="Arial" panose="020B0604020202020204" pitchFamily="34" charset="0"/>
              </a:rPr>
              <a:t>Slaničku</a:t>
            </a:r>
            <a:r>
              <a:rPr lang="cs-CZ" sz="1000" b="0" dirty="0">
                <a:latin typeface="Arial" panose="020B0604020202020204" pitchFamily="34" charset="0"/>
                <a:ea typeface="Calibri" panose="020F0502020204030204" pitchFamily="34" charset="0"/>
                <a:cs typeface="Arial" panose="020B0604020202020204" pitchFamily="34" charset="0"/>
              </a:rPr>
              <a:t>. Bohumil Nádeníček se zahanbit nenechal a vyrovnal na 3:3. Během 13 minut druhé půle jsme přišli o slibný náskok a začínalo se znova. Nepovedený kop jednoho z hráčů domácích vystihl Jakub Slavíček, ale přehodit kromě brankáře se mu povedlo i branku. Zápas se pomalu dostával do svého konečného rozuzlení a drama vrcholilo. Hřiště musel v 68. minutě pro zranění opustit Jakub Pícha. Nahradil ho Adam Brůža a byl to on, kdo se mohl dočkat první mistrovské branky v dresu Štětí. Mířil z hranice šestnáctky v 78. minutě a jeho střele chyběl opravdu jenom kousek. 10 minut zbývalo do konce normální hrací doby, když jsme mohli slavit třetí vedení v zápase.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se dostal z ničeho nic sám před brankáře a poradil si na jedničku. Upravil na 4:3 pro Štětí.   V 86. minutě jsme mohli přidat pojistku. David Mencl přihrál volnému Davidovi Brandejsovi a jeho pokusu se na poslední chvíli do cesty postavil jeden z obránců. Velkou šanci na srovnání měli vzápětí domácí, </a:t>
            </a:r>
          </a:p>
        </p:txBody>
      </p:sp>
      <p:sp>
        <p:nvSpPr>
          <p:cNvPr id="14" name="TextovéPole 13">
            <a:extLst>
              <a:ext uri="{FF2B5EF4-FFF2-40B4-BE49-F238E27FC236}">
                <a16:creationId xmlns:a16="http://schemas.microsoft.com/office/drawing/2014/main" id="{A953965B-B8DA-41A5-9197-383E9E890A36}"/>
              </a:ext>
            </a:extLst>
          </p:cNvPr>
          <p:cNvSpPr txBox="1"/>
          <p:nvPr/>
        </p:nvSpPr>
        <p:spPr>
          <a:xfrm>
            <a:off x="144463" y="91108"/>
            <a:ext cx="4752057" cy="261610"/>
          </a:xfrm>
          <a:prstGeom prst="rect">
            <a:avLst/>
          </a:prstGeom>
          <a:solidFill>
            <a:srgbClr val="99FFCC"/>
          </a:solid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Slaný – Štětí 21.9.2019 4:5 PK</a:t>
            </a:r>
          </a:p>
        </p:txBody>
      </p:sp>
      <p:cxnSp>
        <p:nvCxnSpPr>
          <p:cNvPr id="15" name="Přímá spojnice se šipkou 14">
            <a:extLst>
              <a:ext uri="{FF2B5EF4-FFF2-40B4-BE49-F238E27FC236}">
                <a16:creationId xmlns:a16="http://schemas.microsoft.com/office/drawing/2014/main" id="{8F09314C-FB3F-4398-A925-86F2B60FA041}"/>
              </a:ext>
            </a:extLst>
          </p:cNvPr>
          <p:cNvCxnSpPr/>
          <p:nvPr/>
        </p:nvCxnSpPr>
        <p:spPr bwMode="auto">
          <a:xfrm>
            <a:off x="3672384" y="7161475"/>
            <a:ext cx="792088" cy="0"/>
          </a:xfrm>
          <a:prstGeom prst="straightConnector1">
            <a:avLst/>
          </a:prstGeom>
          <a:noFill/>
          <a:ln w="22225" cap="flat" cmpd="sng" algn="ctr">
            <a:solidFill>
              <a:schemeClr val="accent1"/>
            </a:solidFill>
            <a:prstDash val="solid"/>
            <a:round/>
            <a:headEnd type="none" w="med" len="med"/>
            <a:tailEnd type="triangle"/>
          </a:ln>
          <a:effectLst>
            <a:outerShdw dist="45791" dir="2021404" algn="ctr" rotWithShape="0">
              <a:srgbClr val="9999FF"/>
            </a:outerShdw>
          </a:effectLst>
        </p:spPr>
      </p:cxnSp>
      <p:sp>
        <p:nvSpPr>
          <p:cNvPr id="16" name="Obdélník 15">
            <a:extLst>
              <a:ext uri="{FF2B5EF4-FFF2-40B4-BE49-F238E27FC236}">
                <a16:creationId xmlns:a16="http://schemas.microsoft.com/office/drawing/2014/main" id="{2DAF9520-829E-456B-9400-E58D7CE58E0E}"/>
              </a:ext>
            </a:extLst>
          </p:cNvPr>
          <p:cNvSpPr/>
          <p:nvPr/>
        </p:nvSpPr>
        <p:spPr>
          <a:xfrm>
            <a:off x="5434456" y="2244104"/>
            <a:ext cx="4666333" cy="4512967"/>
          </a:xfrm>
          <a:prstGeom prst="rect">
            <a:avLst/>
          </a:prstGeom>
        </p:spPr>
        <p:txBody>
          <a:bodyPr wrap="square">
            <a:sp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rgbClr val="151515"/>
                </a:solidFill>
                <a:highlight>
                  <a:srgbClr val="FFFF00"/>
                </a:highlight>
                <a:latin typeface="Arial Black" panose="020B0A04020102020204" pitchFamily="34" charset="0"/>
                <a:ea typeface="Calibri" panose="020F0502020204030204" pitchFamily="34" charset="0"/>
                <a:cs typeface="Arial" panose="020B0604020202020204" pitchFamily="34" charset="0"/>
              </a:rPr>
              <a:t>TJ Slavoj Sulejovice / Vchynice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rgbClr val="151515"/>
                </a:solidFill>
                <a:highlight>
                  <a:srgbClr val="FFFF00"/>
                </a:highlight>
                <a:latin typeface="Arial Black" panose="020B0A04020102020204" pitchFamily="34" charset="0"/>
                <a:ea typeface="Calibri" panose="020F0502020204030204" pitchFamily="34" charset="0"/>
                <a:cs typeface="Arial" panose="020B0604020202020204" pitchFamily="34" charset="0"/>
              </a:rPr>
              <a:t>14:1 (11:1)  21.9.2019 5. kolo 7. hrané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Sobota, středa, sobota. Anglický týden v podání starších žáků pokračoval domácím utkáním proti sdruženému týmu Sulejovice/Vchynice a od první minuty bylo jasné, kdo bude dirigovat průběh utkání. Jako první si vzal taktovku Lukáš Viktora a dvěma zásahy na stejné místo do šibenice ve 2. a 3. minutě upravil na 2:0. Pojďme dál. 6. minuty a nedůrazné bránění trestal Petr Hůrka gólem na 3:0 do prázdné branky. Na 4:0 zvýšil Lukáš Viktora po chybě hostů v rozehrávce. Gól na 5:0 si vzal na starost Petr Hůrka, když svůj samostatný unik zakončil uklizením míče k tyči. Krásnou kombinaci sehrálo naše v 19. minutě. Na přihrávku z pravé strany si naběhl Roman Chromý a střelou pod vingl nedal hostujícímu gólmanovi šanci. 6:0. Hosté se na naší polovinu dostávali sporadicky, ale při jedné takové situaci jsme je zastavili nedovoleně na hranici velkého vápna a byl z toho volný přímý kop, který báječně pře zeď zahrál Ondřej Hejduk a snížil na 1:6. V rozletu nás to ale nezastavilo a brankový festival Štětí pokračoval. Zastavit se nenechal Daniel Hromy a zvýšil na 7:1. Jako zkušený matador si počínal Lukáš </a:t>
            </a:r>
            <a:r>
              <a:rPr lang="cs-CZ" sz="1050" b="0" dirty="0" err="1">
                <a:latin typeface="Arial" panose="020B0604020202020204" pitchFamily="34" charset="0"/>
                <a:ea typeface="Calibri" panose="020F0502020204030204" pitchFamily="34" charset="0"/>
                <a:cs typeface="Arial" panose="020B0604020202020204" pitchFamily="34" charset="0"/>
              </a:rPr>
              <a:t>Širochoman</a:t>
            </a:r>
            <a:r>
              <a:rPr lang="cs-CZ" sz="1050" b="0" dirty="0">
                <a:latin typeface="Arial" panose="020B0604020202020204" pitchFamily="34" charset="0"/>
                <a:ea typeface="Calibri" panose="020F0502020204030204" pitchFamily="34" charset="0"/>
                <a:cs typeface="Arial" panose="020B0604020202020204" pitchFamily="34" charset="0"/>
              </a:rPr>
              <a:t> při gólu na 8:1, když si nechal šikovně proklouznout míč kolem brankáře a pak už to bylo lehké. Ve 32. minutě si vyměnil míč Petr Hůrka s Danielem </a:t>
            </a:r>
            <a:r>
              <a:rPr lang="cs-CZ" sz="1050" b="0" dirty="0" err="1">
                <a:latin typeface="Arial" panose="020B0604020202020204" pitchFamily="34" charset="0"/>
                <a:ea typeface="Calibri" panose="020F0502020204030204" pitchFamily="34" charset="0"/>
                <a:cs typeface="Arial" panose="020B0604020202020204" pitchFamily="34" charset="0"/>
              </a:rPr>
              <a:t>Hromym</a:t>
            </a:r>
            <a:r>
              <a:rPr lang="cs-CZ" sz="1050" b="0" dirty="0">
                <a:latin typeface="Arial" panose="020B0604020202020204" pitchFamily="34" charset="0"/>
                <a:ea typeface="Calibri" panose="020F0502020204030204" pitchFamily="34" charset="0"/>
                <a:cs typeface="Arial" panose="020B0604020202020204" pitchFamily="34" charset="0"/>
              </a:rPr>
              <a:t> a prvně jmenovaný si připsal na své konto třetí gól a  v utkání, který značil výsledek 9:1. nebyl to však ještě zdaleka výsledek poločasový. O ten se postaral 2 góly Daniel Hromy. Nejdříve po akci, která byla na hranici postavení mimo hru, a v úplně  poslední minutě</a:t>
            </a:r>
            <a:endParaRPr lang="cs-CZ" sz="105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ovéPole 16">
            <a:extLst>
              <a:ext uri="{FF2B5EF4-FFF2-40B4-BE49-F238E27FC236}">
                <a16:creationId xmlns:a16="http://schemas.microsoft.com/office/drawing/2014/main" id="{BC039671-A391-4B22-A564-9B4C4404B7A4}"/>
              </a:ext>
            </a:extLst>
          </p:cNvPr>
          <p:cNvSpPr txBox="1"/>
          <p:nvPr/>
        </p:nvSpPr>
        <p:spPr>
          <a:xfrm>
            <a:off x="5362447" y="91108"/>
            <a:ext cx="4738342" cy="1938992"/>
          </a:xfrm>
          <a:prstGeom prst="rect">
            <a:avLst/>
          </a:prstGeom>
          <a:blipFill>
            <a:blip r:embed="rId2"/>
            <a:tile tx="0" ty="0" sx="100000" sy="100000" flip="none" algn="tl"/>
          </a:blipFill>
          <a:effectLst>
            <a:softEdge rad="0"/>
          </a:effectLst>
        </p:spPr>
        <p:txBody>
          <a:bodyPr wrap="square" rtlCol="0">
            <a:spAutoFit/>
          </a:bodyPr>
          <a:lstStyle/>
          <a:p>
            <a:pPr algn="ctr"/>
            <a:r>
              <a:rPr lang="cs-CZ" sz="2400" dirty="0">
                <a:solidFill>
                  <a:srgbClr val="990033"/>
                </a:solidFill>
                <a:latin typeface="Broadway" panose="04040905080B02020502" pitchFamily="82" charset="0"/>
              </a:rPr>
              <a:t>Starší žáci si hned po úvodním hvizdu otevřeli střelnici.  Náboje došly až ve 2. poločase v průběhu 2. půle </a:t>
            </a:r>
          </a:p>
        </p:txBody>
      </p:sp>
      <p:cxnSp>
        <p:nvCxnSpPr>
          <p:cNvPr id="18" name="Přímá spojnice se šipkou 17">
            <a:extLst>
              <a:ext uri="{FF2B5EF4-FFF2-40B4-BE49-F238E27FC236}">
                <a16:creationId xmlns:a16="http://schemas.microsoft.com/office/drawing/2014/main" id="{B7BD6F8E-E160-494E-B291-66BB241FD84F}"/>
              </a:ext>
            </a:extLst>
          </p:cNvPr>
          <p:cNvCxnSpPr/>
          <p:nvPr/>
        </p:nvCxnSpPr>
        <p:spPr bwMode="auto">
          <a:xfrm>
            <a:off x="8602808" y="7035610"/>
            <a:ext cx="1080120" cy="0"/>
          </a:xfrm>
          <a:prstGeom prst="straightConnector1">
            <a:avLst/>
          </a:prstGeom>
          <a:noFill/>
          <a:ln w="22225" cap="flat" cmpd="sng" algn="ctr">
            <a:solidFill>
              <a:schemeClr val="accent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7" name="Obdélník 6">
            <a:extLst>
              <a:ext uri="{FF2B5EF4-FFF2-40B4-BE49-F238E27FC236}">
                <a16:creationId xmlns:a16="http://schemas.microsoft.com/office/drawing/2014/main" id="{D976DD27-6551-42E8-A880-67C2BE6E161D}"/>
              </a:ext>
            </a:extLst>
          </p:cNvPr>
          <p:cNvSpPr/>
          <p:nvPr/>
        </p:nvSpPr>
        <p:spPr>
          <a:xfrm>
            <a:off x="5544592" y="549111"/>
            <a:ext cx="4536504" cy="5266442"/>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ale přežili jsme. Šance a byly velké se střídaly v závěru na obou stranách a škoda, že se Filipovi Podhorskému nepodařilo po přihrávce od Adama Brůži lépe zamířit.  Běžela 3. poslední minuta nastavení. Domácí Jan Maroušek zahrával volný přímý kop, míč se dostal až ke střídajícímu Josefovi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Galbavému</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ten nezadržitelně srovnal na konečných 4:4. Zbyly nám jen oči pro pláč a rychle jsme se museli začít soustředit na střelbu pokutových kopů, které by přinesla aspoň bod navíc. Drama to bylo i nadále velké. Jeho průběh byl jak na houpačce.</a:t>
            </a:r>
          </a:p>
          <a:p>
            <a:pPr lvl="0" algn="just">
              <a:lnSpc>
                <a:spcPct val="107000"/>
              </a:lnSpc>
              <a:spcAft>
                <a:spcPts val="0"/>
              </a:spcAft>
            </a:pP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2800" b="0" dirty="0">
                <a:solidFill>
                  <a:srgbClr val="000000"/>
                </a:solidFill>
                <a:highlight>
                  <a:srgbClr val="FF0000"/>
                </a:highlight>
                <a:latin typeface="Arial Black" panose="020B0A04020102020204" pitchFamily="34" charset="0"/>
                <a:ea typeface="Calibri" panose="020F0502020204030204" pitchFamily="34" charset="0"/>
                <a:cs typeface="Arial" panose="020B0604020202020204" pitchFamily="34" charset="0"/>
              </a:rPr>
              <a:t>Penaltová houpačka:</a:t>
            </a:r>
            <a:endParaRPr lang="cs-CZ" sz="2800" b="0" dirty="0">
              <a:solidFill>
                <a:srgbClr val="000000"/>
              </a:solidFill>
              <a:latin typeface="Arial Black" panose="020B0A040201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Štětí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a:solidFill>
                  <a:srgbClr val="000000"/>
                </a:solidFill>
                <a:highlight>
                  <a:srgbClr val="00FFFF"/>
                </a:highlight>
                <a:latin typeface="Arial" panose="020B0604020202020204" pitchFamily="34" charset="0"/>
                <a:ea typeface="Calibri" panose="020F0502020204030204" pitchFamily="34" charset="0"/>
                <a:cs typeface="Arial" panose="020B0604020202020204" pitchFamily="34" charset="0"/>
              </a:rPr>
              <a:t>Slaný</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1:0                                  Josef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Galbavý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1:1</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 Brůža           1:1     brankář chytil       Lukáš Křeček           1:2</a:t>
            </a:r>
          </a:p>
          <a:p>
            <a:pPr lvl="0" algn="just">
              <a:lnSpc>
                <a:spcPct val="107000"/>
              </a:lnSpc>
              <a:spcAft>
                <a:spcPts val="0"/>
              </a:spcAft>
            </a:pP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1:2  brankář chytil           Jaroslav Trnka   1:2 Sailer chytil</a:t>
            </a:r>
          </a:p>
          <a:p>
            <a:pPr lvl="0" algn="just">
              <a:lnSpc>
                <a:spcPct val="107000"/>
              </a:lnSpc>
              <a:spcAft>
                <a:spcPts val="0"/>
              </a:spcAft>
            </a:pP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2:2                             Bohumil Nádeníček  2:2   brankář chytil</a:t>
            </a:r>
          </a:p>
          <a:p>
            <a:pPr lvl="0" algn="just">
              <a:lnSpc>
                <a:spcPct val="107000"/>
              </a:lnSpc>
              <a:spcAft>
                <a:spcPts val="0"/>
              </a:spcAft>
            </a:pP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V.Kala</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3:2   brankář si šáhnul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Vimr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3:2   brankář chytil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Po dvou neproměněných penaltách ve 2. a 3. sérii už se štětští diváci smiřovali jen s bodem, ale pak se díky skvělým zákrokům Václava Sailera situace obrátila a bylo z toho penaltové vítězství.</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vlastní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V.Sailer-V.Kala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R-</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(74.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A.Brůža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J.Neuman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(46.J.Prieložný),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(88.F.Podhorský),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(90.R.Feko)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T.Jelínek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L.Eibl-M.Průcha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V.Němec</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200  diváků</a:t>
            </a:r>
          </a:p>
        </p:txBody>
      </p:sp>
      <p:sp>
        <p:nvSpPr>
          <p:cNvPr id="8" name="TextovéPole 7">
            <a:extLst>
              <a:ext uri="{FF2B5EF4-FFF2-40B4-BE49-F238E27FC236}">
                <a16:creationId xmlns:a16="http://schemas.microsoft.com/office/drawing/2014/main" id="{3B51E279-D93E-4715-994E-FE41789B562B}"/>
              </a:ext>
            </a:extLst>
          </p:cNvPr>
          <p:cNvSpPr txBox="1"/>
          <p:nvPr/>
        </p:nvSpPr>
        <p:spPr>
          <a:xfrm>
            <a:off x="5544593" y="94504"/>
            <a:ext cx="4536504" cy="261610"/>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Slaný – Štětí 21.9.2019 4:5 PK</a:t>
            </a:r>
          </a:p>
        </p:txBody>
      </p:sp>
      <p:pic>
        <p:nvPicPr>
          <p:cNvPr id="11" name="Obrázek 10">
            <a:extLst>
              <a:ext uri="{FF2B5EF4-FFF2-40B4-BE49-F238E27FC236}">
                <a16:creationId xmlns:a16="http://schemas.microsoft.com/office/drawing/2014/main" id="{8AF48D8A-2650-4877-B2D9-9B2A3A42F871}"/>
              </a:ext>
            </a:extLst>
          </p:cNvPr>
          <p:cNvPicPr>
            <a:picLocks noChangeAspect="1"/>
          </p:cNvPicPr>
          <p:nvPr/>
        </p:nvPicPr>
        <p:blipFill>
          <a:blip r:embed="rId2"/>
          <a:stretch>
            <a:fillRect/>
          </a:stretch>
        </p:blipFill>
        <p:spPr>
          <a:xfrm>
            <a:off x="6690042" y="5869457"/>
            <a:ext cx="1734870" cy="1050871"/>
          </a:xfrm>
          <a:prstGeom prst="rect">
            <a:avLst/>
          </a:prstGeom>
        </p:spPr>
      </p:pic>
      <p:sp>
        <p:nvSpPr>
          <p:cNvPr id="12" name="TextovéPole 11">
            <a:extLst>
              <a:ext uri="{FF2B5EF4-FFF2-40B4-BE49-F238E27FC236}">
                <a16:creationId xmlns:a16="http://schemas.microsoft.com/office/drawing/2014/main" id="{4B8424A9-39B7-4C31-8DF5-C458C78320F4}"/>
              </a:ext>
            </a:extLst>
          </p:cNvPr>
          <p:cNvSpPr txBox="1"/>
          <p:nvPr/>
        </p:nvSpPr>
        <p:spPr>
          <a:xfrm>
            <a:off x="216000" y="133612"/>
            <a:ext cx="4617730" cy="830997"/>
          </a:xfrm>
          <a:prstGeom prst="rect">
            <a:avLst/>
          </a:prstGeom>
          <a:blipFill>
            <a:blip r:embed="rId3"/>
            <a:tile tx="0" ty="0" sx="100000" sy="100000" flip="none" algn="tl"/>
          </a:blipFill>
          <a:effectLst>
            <a:softEdge rad="0"/>
          </a:effectLst>
        </p:spPr>
        <p:txBody>
          <a:bodyPr wrap="square" rtlCol="0">
            <a:spAutoFit/>
          </a:bodyPr>
          <a:lstStyle/>
          <a:p>
            <a:pPr algn="ctr"/>
            <a:r>
              <a:rPr lang="cs-CZ" sz="2400" dirty="0">
                <a:solidFill>
                  <a:srgbClr val="003300"/>
                </a:solidFill>
                <a:effectLst>
                  <a:outerShdw blurRad="38100" dist="38100" dir="2700000" algn="tl">
                    <a:srgbClr val="000000">
                      <a:alpha val="43137"/>
                    </a:srgbClr>
                  </a:outerShdw>
                </a:effectLst>
                <a:latin typeface="Baskerville Old Face" panose="02020602080505020303" pitchFamily="18" charset="0"/>
              </a:rPr>
              <a:t>Ve šlágru 6. kola okresního přeboru starších žáků jsme získali jen bod</a:t>
            </a:r>
          </a:p>
        </p:txBody>
      </p:sp>
      <p:sp>
        <p:nvSpPr>
          <p:cNvPr id="13" name="Obdélník 12">
            <a:extLst>
              <a:ext uri="{FF2B5EF4-FFF2-40B4-BE49-F238E27FC236}">
                <a16:creationId xmlns:a16="http://schemas.microsoft.com/office/drawing/2014/main" id="{81790E31-F865-4041-B542-1AA76C922D62}"/>
              </a:ext>
            </a:extLst>
          </p:cNvPr>
          <p:cNvSpPr/>
          <p:nvPr/>
        </p:nvSpPr>
        <p:spPr>
          <a:xfrm>
            <a:off x="216000" y="1114699"/>
            <a:ext cx="4651720" cy="5723746"/>
          </a:xfrm>
          <a:prstGeom prst="rect">
            <a:avLst/>
          </a:prstGeom>
        </p:spPr>
        <p:txBody>
          <a:bodyPr wrap="square">
            <a:spAutoFit/>
          </a:bodyPr>
          <a:lstStyle/>
          <a:p>
            <a:pPr algn="ctr">
              <a:lnSpc>
                <a:spcPct val="107000"/>
              </a:lnSpc>
              <a:spcAft>
                <a:spcPts val="0"/>
              </a:spcAft>
            </a:pPr>
            <a:r>
              <a:rPr lang="cs-CZ" sz="1600" dirty="0">
                <a:solidFill>
                  <a:srgbClr val="000099"/>
                </a:solidFill>
                <a:latin typeface="Arial Black" panose="020B0A04020102020204" pitchFamily="34" charset="0"/>
                <a:ea typeface="Calibri" panose="020F0502020204030204" pitchFamily="34" charset="0"/>
                <a:cs typeface="Arial" panose="020B0604020202020204" pitchFamily="34" charset="0"/>
              </a:rPr>
              <a:t>SK Štětí - TJ Sokol </a:t>
            </a:r>
            <a:r>
              <a:rPr lang="cs-CZ" sz="1600" dirty="0" err="1">
                <a:solidFill>
                  <a:srgbClr val="000099"/>
                </a:solidFill>
                <a:latin typeface="Arial Black" panose="020B0A04020102020204" pitchFamily="34" charset="0"/>
                <a:ea typeface="Calibri" panose="020F0502020204030204" pitchFamily="34" charset="0"/>
                <a:cs typeface="Arial" panose="020B0604020202020204" pitchFamily="34" charset="0"/>
              </a:rPr>
              <a:t>Straškov</a:t>
            </a:r>
            <a:endParaRPr lang="cs-CZ" sz="11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rgbClr val="000099"/>
                </a:solidFill>
                <a:latin typeface="Arial Black" panose="020B0A04020102020204" pitchFamily="34" charset="0"/>
                <a:ea typeface="Calibri" panose="020F0502020204030204" pitchFamily="34" charset="0"/>
                <a:cs typeface="Arial" panose="020B0604020202020204" pitchFamily="34" charset="0"/>
              </a:rPr>
              <a:t>2:3 PK(1:2)  29.9.2019 8.hrané</a:t>
            </a:r>
            <a:endParaRPr lang="cs-CZ" sz="1100"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Velká šance dostat se do čela tabulky. Chtělo to ale jediné, porazit </a:t>
            </a:r>
            <a:r>
              <a:rPr lang="cs-CZ" sz="1000" dirty="0" err="1">
                <a:latin typeface="Arial" panose="020B0604020202020204" pitchFamily="34" charset="0"/>
                <a:ea typeface="Calibri" panose="020F0502020204030204" pitchFamily="34" charset="0"/>
                <a:cs typeface="Arial" panose="020B0604020202020204" pitchFamily="34" charset="0"/>
              </a:rPr>
              <a:t>Straškov</a:t>
            </a:r>
            <a:r>
              <a:rPr lang="cs-CZ" sz="1000" dirty="0">
                <a:latin typeface="Arial" panose="020B0604020202020204" pitchFamily="34" charset="0"/>
                <a:ea typeface="Calibri" panose="020F0502020204030204" pitchFamily="34" charset="0"/>
                <a:cs typeface="Arial" panose="020B0604020202020204" pitchFamily="34" charset="0"/>
              </a:rPr>
              <a:t>, který v posledním kole pro mnohé dost překvapivě prohrál doma s Hoštkou 4:1.  Utkání jsme začali mírnou převahou, hrálo se na polovině soupeře, ale práce pro hostujícího brankáře žádná nebyla. To hostům stačila jedna chyba ve středu hřiště a hostující Vojtěch Papež toho využil ke gólu na 1:0. I nadále jsme byli aktivnější, ale všemu tomu chyběla větší chuť dostat se do šance, obejít jeden na jedno a tak jsme vytěžili jen hlavičku Petra Hůrky po rohu, se kterou si hostující brankář snadno poradil. Jedinou velkou příležitost, kterou jsme si vytvořili k vyrovnání, měl Michael </a:t>
            </a:r>
            <a:r>
              <a:rPr lang="cs-CZ" sz="1000" dirty="0" err="1">
                <a:latin typeface="Arial" panose="020B0604020202020204" pitchFamily="34" charset="0"/>
                <a:ea typeface="Calibri" panose="020F0502020204030204" pitchFamily="34" charset="0"/>
                <a:cs typeface="Arial" panose="020B0604020202020204" pitchFamily="34" charset="0"/>
              </a:rPr>
              <a:t>Miga</a:t>
            </a:r>
            <a:r>
              <a:rPr lang="cs-CZ" sz="1000" dirty="0">
                <a:latin typeface="Arial" panose="020B0604020202020204" pitchFamily="34" charset="0"/>
                <a:ea typeface="Calibri" panose="020F0502020204030204" pitchFamily="34" charset="0"/>
                <a:cs typeface="Arial" panose="020B0604020202020204" pitchFamily="34" charset="0"/>
              </a:rPr>
              <a:t>, který se vydal do útoku, ale trefil jen brankáře. Hosté si počkali do 24. minuty na další chybu v bránění a Petr </a:t>
            </a:r>
            <a:r>
              <a:rPr lang="cs-CZ" sz="1000" dirty="0" err="1">
                <a:latin typeface="Arial" panose="020B0604020202020204" pitchFamily="34" charset="0"/>
                <a:ea typeface="Calibri" panose="020F0502020204030204" pitchFamily="34" charset="0"/>
                <a:cs typeface="Arial" panose="020B0604020202020204" pitchFamily="34" charset="0"/>
              </a:rPr>
              <a:t>Botoš</a:t>
            </a:r>
            <a:r>
              <a:rPr lang="cs-CZ" sz="1000" dirty="0">
                <a:latin typeface="Arial" panose="020B0604020202020204" pitchFamily="34" charset="0"/>
                <a:ea typeface="Calibri" panose="020F0502020204030204" pitchFamily="34" charset="0"/>
                <a:cs typeface="Arial" panose="020B0604020202020204" pitchFamily="34" charset="0"/>
              </a:rPr>
              <a:t> zvýšil na 2:0. Naděje na obrat vysvitla 3 minuty před měnou stran, kdy se s pomocí teče a odrazu míče od tyčky podařilo Romanu Chromému snížit na 1:2. Druhý poločas začal pokusem Daniela </a:t>
            </a:r>
            <a:r>
              <a:rPr lang="cs-CZ" sz="1000" dirty="0" err="1">
                <a:latin typeface="Arial" panose="020B0604020202020204" pitchFamily="34" charset="0"/>
                <a:ea typeface="Calibri" panose="020F0502020204030204" pitchFamily="34" charset="0"/>
                <a:cs typeface="Arial" panose="020B0604020202020204" pitchFamily="34" charset="0"/>
              </a:rPr>
              <a:t>Hromeho</a:t>
            </a:r>
            <a:r>
              <a:rPr lang="cs-CZ" sz="1000" dirty="0">
                <a:latin typeface="Arial" panose="020B0604020202020204" pitchFamily="34" charset="0"/>
                <a:ea typeface="Calibri" panose="020F0502020204030204" pitchFamily="34" charset="0"/>
                <a:cs typeface="Arial" panose="020B0604020202020204" pitchFamily="34" charset="0"/>
              </a:rPr>
              <a:t>, který brankář zlikvidoval. Postupně jsme se ale začali utápět ve snaze překonat hostující obranu. Většina akcí šla přes střed hřiště, kde jsme byli zachycováni do obranných pavučin.  Do konce už moc nezbývalo, když zazněla píšťalka rozhodčího. Penalta. Rukou ve vlastním vápně zahrál jeden z hráčů </a:t>
            </a:r>
            <a:r>
              <a:rPr lang="cs-CZ" sz="1000" dirty="0" err="1">
                <a:latin typeface="Arial" panose="020B0604020202020204" pitchFamily="34" charset="0"/>
                <a:ea typeface="Calibri" panose="020F0502020204030204" pitchFamily="34" charset="0"/>
                <a:cs typeface="Arial" panose="020B0604020202020204" pitchFamily="34" charset="0"/>
              </a:rPr>
              <a:t>Straškova</a:t>
            </a:r>
            <a:r>
              <a:rPr lang="cs-CZ" sz="1000" dirty="0">
                <a:latin typeface="Arial" panose="020B0604020202020204" pitchFamily="34" charset="0"/>
                <a:ea typeface="Calibri" panose="020F0502020204030204" pitchFamily="34" charset="0"/>
                <a:cs typeface="Arial" panose="020B0604020202020204" pitchFamily="34" charset="0"/>
              </a:rPr>
              <a:t>. Bezpečně se ji zhostil Petr Hůrka a srovnal na 2:2. Do konce jsme mohli jít o chvilku později do vedení. Petr Hůrka prošel přes několik bránících hráčů, ale míč zastavila noha brankáře. Byl tu konec a kopaly se penalty. Ty se nám moc nepovedly. 2x jsme chybovali a bod navíc získal </a:t>
            </a:r>
            <a:r>
              <a:rPr lang="cs-CZ" sz="1000" dirty="0" err="1">
                <a:latin typeface="Arial" panose="020B0604020202020204" pitchFamily="34" charset="0"/>
                <a:ea typeface="Calibri" panose="020F0502020204030204" pitchFamily="34" charset="0"/>
                <a:cs typeface="Arial" panose="020B0604020202020204" pitchFamily="34" charset="0"/>
              </a:rPr>
              <a:t>Straškov</a:t>
            </a:r>
            <a:r>
              <a:rPr lang="cs-CZ" sz="1000" dirty="0">
                <a:latin typeface="Arial" panose="020B0604020202020204" pitchFamily="34" charset="0"/>
                <a:ea typeface="Calibri" panose="020F0502020204030204" pitchFamily="34" charset="0"/>
                <a:cs typeface="Arial" panose="020B0604020202020204" pitchFamily="34" charset="0"/>
              </a:rPr>
              <a:t>, který se tak dostal na čelo tabulky o 2 body navíc.</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P.Hůrka</a:t>
            </a:r>
            <a:r>
              <a:rPr lang="cs-CZ" sz="1000" dirty="0">
                <a:latin typeface="Arial" panose="020B0604020202020204" pitchFamily="34" charset="0"/>
                <a:ea typeface="Calibri" panose="020F0502020204030204" pitchFamily="34" charset="0"/>
                <a:cs typeface="Arial" panose="020B0604020202020204" pitchFamily="34" charset="0"/>
              </a:rPr>
              <a:t> 1 z penalty, </a:t>
            </a:r>
            <a:r>
              <a:rPr lang="cs-CZ" sz="1000" dirty="0" err="1">
                <a:latin typeface="Arial" panose="020B0604020202020204" pitchFamily="34" charset="0"/>
                <a:ea typeface="Calibri" panose="020F0502020204030204" pitchFamily="34" charset="0"/>
                <a:cs typeface="Arial" panose="020B0604020202020204" pitchFamily="34" charset="0"/>
              </a:rPr>
              <a:t>R.Chromý</a:t>
            </a:r>
            <a:r>
              <a:rPr lang="cs-CZ" sz="100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V.Budka-J.Vejl</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A.Šabák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J.Chromý</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R.Paďour</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L.Širochoman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R.Chromý</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P.Hůrka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D.Hromy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M.Miga</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L.Viktora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M.Volák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J.Viktora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M.Daňo</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D.Kosorič</a:t>
            </a:r>
            <a:r>
              <a:rPr lang="cs-CZ" sz="1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P.Truníček</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Trenér: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M.Hromy</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Rozhodčí:</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J.Šíma</a:t>
            </a:r>
            <a:r>
              <a:rPr lang="cs-CZ" sz="1000" dirty="0">
                <a:latin typeface="Arial" panose="020B0604020202020204" pitchFamily="34" charset="0"/>
                <a:ea typeface="Calibri" panose="020F0502020204030204" pitchFamily="34" charset="0"/>
                <a:cs typeface="Arial" panose="020B0604020202020204" pitchFamily="34" charset="0"/>
              </a:rPr>
              <a:t>    40 diváků    </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123525" y="96573"/>
            <a:ext cx="4678239" cy="930639"/>
          </a:xfrm>
          <a:prstGeom prst="rect">
            <a:avLst/>
          </a:prstGeom>
          <a:blipFill dpi="0" rotWithShape="1">
            <a:blip r:embed="rId3"/>
            <a:srcRect/>
            <a:tile tx="19050" ty="76200" sx="100000" sy="100000" flip="none" algn="tl"/>
          </a:blipFill>
          <a:ln w="44450" cmpd="sng">
            <a:solidFill>
              <a:srgbClr val="FF5050"/>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0">
            <a:normAutofit lnSpcReduction="1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i="1" dirty="0">
                <a:ln w="6350">
                  <a:solidFill>
                    <a:srgbClr val="FFFF00"/>
                  </a:solidFill>
                  <a:prstDash val="solid"/>
                </a:ln>
                <a:solidFill>
                  <a:srgbClr val="333300"/>
                </a:solidFill>
                <a:effectLst/>
                <a:latin typeface="Arial" panose="020B0604020202020204" pitchFamily="34" charset="0"/>
                <a:ea typeface="Yu Mincho Demibold" panose="020B0400000000000000"/>
                <a:cs typeface="Arial" panose="020B0604020202020204" pitchFamily="34" charset="0"/>
              </a:rPr>
              <a:t>Vítáme</a:t>
            </a:r>
          </a:p>
        </p:txBody>
      </p:sp>
      <p:sp>
        <p:nvSpPr>
          <p:cNvPr id="13" name="Rectangle 129"/>
          <p:cNvSpPr>
            <a:spLocks noChangeArrowheads="1"/>
          </p:cNvSpPr>
          <p:nvPr/>
        </p:nvSpPr>
        <p:spPr bwMode="auto">
          <a:xfrm>
            <a:off x="114485" y="1747292"/>
            <a:ext cx="4669019" cy="1008112"/>
          </a:xfrm>
          <a:prstGeom prst="rect">
            <a:avLst/>
          </a:prstGeom>
          <a:blipFill>
            <a:blip r:embed="rId4"/>
            <a:tile tx="82550" ty="146050" sx="96000" sy="100000" flip="none" algn="ctr"/>
          </a:blipFill>
          <a:ln w="31750" cmpd="sng">
            <a:solidFill>
              <a:schemeClr val="tx1"/>
            </a:solidFill>
            <a:prstDash val="solid"/>
            <a:miter lim="800000"/>
            <a:headEnd/>
            <a:tailEnd/>
          </a:ln>
          <a:effectLst/>
        </p:spPr>
        <p:txBody>
          <a:bodyPr lIns="91425" tIns="45713" rIns="91425" bIns="45713" anchor="ctr"/>
          <a:lstStyle/>
          <a:p>
            <a:pPr algn="ctr" eaLnBrk="0" hangingPunct="0">
              <a:defRPr/>
            </a:pPr>
            <a:r>
              <a:rPr lang="cs-CZ" sz="5400" dirty="0">
                <a:ln w="3175">
                  <a:noFill/>
                </a:ln>
                <a:gradFill>
                  <a:gsLst>
                    <a:gs pos="36000">
                      <a:srgbClr val="F34D03"/>
                    </a:gs>
                    <a:gs pos="83000">
                      <a:srgbClr val="FFFF00"/>
                    </a:gs>
                  </a:gsLst>
                  <a:lin ang="5400000" scaled="1"/>
                </a:gradFill>
                <a:effectLst>
                  <a:outerShdw blurRad="38100" dist="38100" dir="2700000" algn="tl">
                    <a:srgbClr val="000000">
                      <a:alpha val="43137"/>
                    </a:srgbClr>
                  </a:outerShdw>
                </a:effectLst>
                <a:latin typeface="Broadway" panose="04040905080B02020502" pitchFamily="82" charset="0"/>
                <a:ea typeface="Ebrima" panose="02000000000000000000" pitchFamily="2" charset="0"/>
                <a:cs typeface="Arial" panose="020B0604020202020204" pitchFamily="34" charset="0"/>
              </a:rPr>
              <a:t>SK Štětí</a:t>
            </a:r>
          </a:p>
        </p:txBody>
      </p:sp>
      <p:sp>
        <p:nvSpPr>
          <p:cNvPr id="14" name="Text Box 148"/>
          <p:cNvSpPr txBox="1">
            <a:spLocks noChangeArrowheads="1"/>
          </p:cNvSpPr>
          <p:nvPr/>
        </p:nvSpPr>
        <p:spPr bwMode="auto">
          <a:xfrm>
            <a:off x="155241" y="4267904"/>
            <a:ext cx="4628264" cy="2646864"/>
          </a:xfrm>
          <a:prstGeom prst="rect">
            <a:avLst/>
          </a:prstGeom>
          <a:blipFill dpi="0" rotWithShape="1">
            <a:blip r:embed="rId5"/>
            <a:srcRect/>
            <a:tile tx="82550" ty="146050" sx="96000" sy="100000" flip="none" algn="ctr"/>
          </a:blipFill>
          <a:ln w="31750" cmpd="sng">
            <a:solidFill>
              <a:schemeClr val="tx1"/>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200" u="sng" dirty="0">
                <a:ln w="0"/>
                <a:solidFill>
                  <a:srgbClr val="6600CC"/>
                </a:solidFill>
                <a:effectLst>
                  <a:outerShdw blurRad="38100" dist="25400" dir="5400000" algn="ctr" rotWithShape="0">
                    <a:srgbClr val="6E747A">
                      <a:alpha val="43000"/>
                    </a:srgbClr>
                  </a:outerShdw>
                </a:effectLst>
                <a:latin typeface="Baskerville Old Face" panose="02020602080505020303" pitchFamily="18" charset="0"/>
                <a:ea typeface="GungsuhChe" pitchFamily="49" charset="-127"/>
                <a:cs typeface="Arial" panose="020B0604020202020204" pitchFamily="34" charset="0"/>
              </a:rPr>
              <a:t>Hlavního rozhodčího</a:t>
            </a:r>
          </a:p>
          <a:p>
            <a:pPr algn="ctr" eaLnBrk="0" hangingPunct="0">
              <a:defRPr/>
            </a:pPr>
            <a:r>
              <a:rPr lang="cs-CZ" sz="2800" dirty="0">
                <a:ln w="3175">
                  <a:noFill/>
                </a:ln>
                <a:effectLst>
                  <a:outerShdw blurRad="38100" dist="38100" dir="2700000" algn="tl">
                    <a:srgbClr val="000000">
                      <a:alpha val="43137"/>
                    </a:srgbClr>
                  </a:outerShdw>
                </a:effectLst>
                <a:latin typeface="Constantia" panose="02030602050306030303" pitchFamily="18" charset="0"/>
                <a:ea typeface="Verdana" panose="020B0604030504040204" pitchFamily="34" charset="0"/>
                <a:cs typeface="Arial" panose="020B0604020202020204" pitchFamily="34" charset="0"/>
              </a:rPr>
              <a:t>Jaroslava Vrchotu</a:t>
            </a:r>
          </a:p>
          <a:p>
            <a:pPr algn="ctr" eaLnBrk="0" hangingPunct="0">
              <a:defRPr/>
            </a:pPr>
            <a:r>
              <a:rPr lang="cs-CZ" sz="2200" u="sng" dirty="0">
                <a:ln w="19050">
                  <a:noFill/>
                </a:ln>
                <a:solidFill>
                  <a:srgbClr val="6600CC"/>
                </a:solidFill>
                <a:effectLst>
                  <a:outerShdw blurRad="38100" dist="38100" dir="2700000" algn="tl">
                    <a:srgbClr val="000000">
                      <a:alpha val="43137"/>
                    </a:srgbClr>
                  </a:outerShdw>
                </a:effectLst>
                <a:latin typeface="Baskerville Old Face" panose="02020602080505020303" pitchFamily="18"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Constantia" panose="02030602050306030303" pitchFamily="18" charset="0"/>
                <a:ea typeface="Verdana" panose="020B0604030504040204" pitchFamily="34" charset="0"/>
                <a:cs typeface="Arial" panose="020B0604020202020204" pitchFamily="34" charset="0"/>
              </a:rPr>
              <a:t>Lukáše </a:t>
            </a:r>
            <a:r>
              <a:rPr lang="cs-CZ" sz="2400" dirty="0" err="1">
                <a:ln w="3175">
                  <a:noFill/>
                </a:ln>
                <a:effectLst>
                  <a:outerShdw blurRad="38100" dist="38100" dir="2700000" algn="tl">
                    <a:srgbClr val="000000">
                      <a:alpha val="43137"/>
                    </a:srgbClr>
                  </a:outerShdw>
                </a:effectLst>
                <a:latin typeface="Constantia" panose="02030602050306030303" pitchFamily="18" charset="0"/>
                <a:ea typeface="Verdana" panose="020B0604030504040204" pitchFamily="34" charset="0"/>
                <a:cs typeface="Arial" panose="020B0604020202020204" pitchFamily="34" charset="0"/>
              </a:rPr>
              <a:t>Eibla</a:t>
            </a:r>
            <a:endParaRPr lang="cs-CZ" sz="2400" dirty="0">
              <a:ln w="3175">
                <a:noFill/>
              </a:ln>
              <a:effectLst>
                <a:outerShdw blurRad="38100" dist="38100" dir="2700000" algn="tl">
                  <a:srgbClr val="000000">
                    <a:alpha val="43137"/>
                  </a:srgbClr>
                </a:outerShdw>
              </a:effectLst>
              <a:latin typeface="Constantia" panose="02030602050306030303" pitchFamily="18" charset="0"/>
              <a:ea typeface="Verdana" panose="020B0604030504040204" pitchFamily="34" charset="0"/>
              <a:cs typeface="Arial" panose="020B0604020202020204" pitchFamily="34" charset="0"/>
            </a:endParaRPr>
          </a:p>
          <a:p>
            <a:pPr algn="ctr" eaLnBrk="0" hangingPunct="0">
              <a:defRPr/>
            </a:pPr>
            <a:r>
              <a:rPr lang="cs-CZ" sz="2400" dirty="0">
                <a:ln w="3175">
                  <a:noFill/>
                </a:ln>
                <a:effectLst>
                  <a:outerShdw blurRad="38100" dist="38100" dir="2700000" algn="tl">
                    <a:srgbClr val="000000">
                      <a:alpha val="43137"/>
                    </a:srgbClr>
                  </a:outerShdw>
                </a:effectLst>
                <a:latin typeface="Constantia" panose="02030602050306030303" pitchFamily="18" charset="0"/>
                <a:ea typeface="Verdana" panose="020B0604030504040204" pitchFamily="34" charset="0"/>
                <a:cs typeface="Arial" panose="020B0604020202020204" pitchFamily="34" charset="0"/>
              </a:rPr>
              <a:t>Daniela Plzáka</a:t>
            </a:r>
          </a:p>
          <a:p>
            <a:pPr algn="ctr" eaLnBrk="0" hangingPunct="0">
              <a:defRPr/>
            </a:pPr>
            <a:r>
              <a:rPr lang="cs-CZ" sz="2200" u="sng" dirty="0">
                <a:ln w="19050">
                  <a:noFill/>
                </a:ln>
                <a:solidFill>
                  <a:srgbClr val="6600CC"/>
                </a:solidFill>
                <a:effectLst>
                  <a:outerShdw blurRad="38100" dist="38100" dir="2700000" algn="tl">
                    <a:srgbClr val="000000">
                      <a:alpha val="43137"/>
                    </a:srgbClr>
                  </a:outerShdw>
                </a:effectLst>
                <a:latin typeface="Baskerville Old Face" panose="02020602080505020303" pitchFamily="18" charset="0"/>
                <a:ea typeface="GungsuhChe" pitchFamily="49" charset="-127"/>
                <a:cs typeface="Arial" panose="020B0604020202020204" pitchFamily="34" charset="0"/>
              </a:rPr>
              <a:t>Delegáta FAČR</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Tomáše Průchu</a:t>
            </a:r>
            <a:endParaRPr lang="cs-CZ" sz="4000" dirty="0">
              <a:ln w="3175">
                <a:noFill/>
              </a:ln>
              <a:effectLst>
                <a:outerShdw blurRad="38100" dist="38100" dir="2700000" algn="tl">
                  <a:srgbClr val="000000">
                    <a:alpha val="43137"/>
                  </a:srgbClr>
                </a:outerShdw>
              </a:effectLst>
              <a:latin typeface="Constantia" panose="02030602050306030303" pitchFamily="18" charset="0"/>
              <a:ea typeface="Verdana" panose="020B0604030504040204" pitchFamily="34" charset="0"/>
              <a:cs typeface="Arial" panose="020B0604020202020204" pitchFamily="34" charset="0"/>
            </a:endParaRPr>
          </a:p>
        </p:txBody>
      </p:sp>
      <p:sp>
        <p:nvSpPr>
          <p:cNvPr id="16" name="TextovéPole 15"/>
          <p:cNvSpPr txBox="1"/>
          <p:nvPr/>
        </p:nvSpPr>
        <p:spPr>
          <a:xfrm>
            <a:off x="139260" y="1099220"/>
            <a:ext cx="4662504" cy="523220"/>
          </a:xfrm>
          <a:prstGeom prst="rect">
            <a:avLst/>
          </a:prstGeom>
          <a:pattFill prst="weave">
            <a:fgClr>
              <a:srgbClr val="FFFF00"/>
            </a:fgClr>
            <a:bgClr>
              <a:schemeClr val="bg1"/>
            </a:bgClr>
          </a:pattFill>
          <a:ln w="44450"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effectLst/>
                <a:latin typeface="Verdana" panose="020B0604030504040204" pitchFamily="34" charset="0"/>
                <a:ea typeface="Verdana" panose="020B0604030504040204"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55243" y="2856845"/>
            <a:ext cx="4628264" cy="1331436"/>
          </a:xfrm>
          <a:prstGeom prst="rect">
            <a:avLst/>
          </a:prstGeom>
          <a:solidFill>
            <a:schemeClr val="bg1">
              <a:lumMod val="75000"/>
            </a:schemeClr>
          </a:solidFill>
          <a:ln w="31750" cmpd="sng">
            <a:solidFill>
              <a:schemeClr val="tx1"/>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wrap="square" lIns="91425" tIns="180000" rIns="91425" bIns="180000" anchor="ctr"/>
          <a:lstStyle/>
          <a:p>
            <a:pPr algn="ctr" eaLnBrk="0" hangingPunct="0">
              <a:spcBef>
                <a:spcPts val="0"/>
              </a:spcBef>
              <a:defRPr/>
            </a:pPr>
            <a:r>
              <a:rPr lang="cs-CZ" sz="4600" dirty="0">
                <a:ln w="22225">
                  <a:noFill/>
                  <a:prstDash val="solid"/>
                </a:ln>
                <a:solidFill>
                  <a:srgbClr val="21613E"/>
                </a:solidFill>
                <a:latin typeface="Broadway" panose="04040905080B02020502" pitchFamily="82" charset="0"/>
                <a:ea typeface="Ebrima" panose="02000000000000000000" pitchFamily="2" charset="0"/>
                <a:cs typeface="Arial" panose="020B0604020202020204" pitchFamily="34" charset="0"/>
              </a:rPr>
              <a:t>FK Olympie Březová</a:t>
            </a:r>
          </a:p>
        </p:txBody>
      </p:sp>
      <p:sp>
        <p:nvSpPr>
          <p:cNvPr id="3" name="Plaketa 2"/>
          <p:cNvSpPr/>
          <p:nvPr/>
        </p:nvSpPr>
        <p:spPr bwMode="auto">
          <a:xfrm>
            <a:off x="5328568" y="1334477"/>
            <a:ext cx="4752528" cy="5813415"/>
          </a:xfrm>
          <a:prstGeom prst="plaque">
            <a:avLst/>
          </a:prstGeom>
          <a:pattFill prst="solidDmnd">
            <a:fgClr>
              <a:srgbClr val="00FFFF"/>
            </a:fgClr>
            <a:bgClr>
              <a:srgbClr val="FFFF00"/>
            </a:bgClr>
          </a:patt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4800" b="1" i="0" u="none" strike="noStrike" cap="none" normalizeH="0" baseline="0" dirty="0">
                <a:ln>
                  <a:noFill/>
                </a:ln>
                <a:solidFill>
                  <a:srgbClr val="6600CC"/>
                </a:solidFill>
                <a:effectLst/>
                <a:latin typeface="Georgia" panose="02040502050405020303" pitchFamily="18" charset="0"/>
                <a:cs typeface="Arial" pitchFamily="34" charset="0"/>
              </a:rPr>
              <a:t>SK Štětí - </a:t>
            </a:r>
          </a:p>
          <a:p>
            <a:pPr marL="0" marR="0" indent="0" algn="ctr" defTabSz="914400" rtl="0" eaLnBrk="0" fontAlgn="base" latinLnBrk="0" hangingPunct="0">
              <a:lnSpc>
                <a:spcPct val="100000"/>
              </a:lnSpc>
              <a:spcBef>
                <a:spcPct val="0"/>
              </a:spcBef>
              <a:spcAft>
                <a:spcPct val="0"/>
              </a:spcAft>
              <a:buClrTx/>
              <a:buSzTx/>
              <a:buFontTx/>
              <a:buNone/>
              <a:tabLst/>
            </a:pPr>
            <a:r>
              <a:rPr lang="cs-CZ" sz="4800" dirty="0">
                <a:solidFill>
                  <a:srgbClr val="6600CC"/>
                </a:solidFill>
                <a:latin typeface="Georgia" panose="02040502050405020303" pitchFamily="18" charset="0"/>
                <a:cs typeface="Arial" pitchFamily="34" charset="0"/>
              </a:rPr>
              <a:t>SK Aritma Praha</a:t>
            </a:r>
          </a:p>
          <a:p>
            <a:pPr marL="0" marR="0" indent="0" algn="ctr" defTabSz="914400" rtl="0" eaLnBrk="0" fontAlgn="base" latinLnBrk="0" hangingPunct="0">
              <a:lnSpc>
                <a:spcPct val="100000"/>
              </a:lnSpc>
              <a:spcBef>
                <a:spcPct val="0"/>
              </a:spcBef>
              <a:spcAft>
                <a:spcPct val="0"/>
              </a:spcAft>
              <a:buClrTx/>
              <a:buSzTx/>
              <a:buFontTx/>
              <a:buNone/>
              <a:tabLst/>
            </a:pPr>
            <a:r>
              <a:rPr lang="cs-CZ" sz="4000" dirty="0">
                <a:solidFill>
                  <a:srgbClr val="FF3300"/>
                </a:solidFill>
                <a:latin typeface="Georgia" panose="02040502050405020303" pitchFamily="18" charset="0"/>
                <a:cs typeface="Arial" pitchFamily="34" charset="0"/>
              </a:rPr>
              <a:t>sobota 19.10.2019</a:t>
            </a:r>
          </a:p>
          <a:p>
            <a:pPr marL="0" marR="0" indent="0" algn="ctr" defTabSz="914400" rtl="0" eaLnBrk="0" fontAlgn="base" latinLnBrk="0" hangingPunct="0">
              <a:lnSpc>
                <a:spcPct val="100000"/>
              </a:lnSpc>
              <a:spcBef>
                <a:spcPct val="0"/>
              </a:spcBef>
              <a:spcAft>
                <a:spcPct val="0"/>
              </a:spcAft>
              <a:buClrTx/>
              <a:buSzTx/>
              <a:buFontTx/>
              <a:buNone/>
              <a:tabLst/>
            </a:pPr>
            <a:r>
              <a:rPr lang="cs-CZ" sz="4000" dirty="0">
                <a:solidFill>
                  <a:srgbClr val="FF3300"/>
                </a:solidFill>
                <a:latin typeface="Georgia" panose="02040502050405020303" pitchFamily="18" charset="0"/>
                <a:cs typeface="Arial" pitchFamily="34" charset="0"/>
              </a:rPr>
              <a:t>10:15 hod</a:t>
            </a:r>
          </a:p>
          <a:p>
            <a:pPr marL="0" marR="0" indent="0" algn="ctr" defTabSz="914400" rtl="0" eaLnBrk="0" fontAlgn="base" latinLnBrk="0" hangingPunct="0">
              <a:lnSpc>
                <a:spcPct val="100000"/>
              </a:lnSpc>
              <a:spcBef>
                <a:spcPct val="0"/>
              </a:spcBef>
              <a:spcAft>
                <a:spcPct val="0"/>
              </a:spcAft>
              <a:buClrTx/>
              <a:buSzTx/>
              <a:buFontTx/>
              <a:buNone/>
              <a:tabLst/>
            </a:pPr>
            <a:r>
              <a:rPr lang="cs-CZ" sz="4000" dirty="0">
                <a:solidFill>
                  <a:srgbClr val="FF3300"/>
                </a:solidFill>
                <a:latin typeface="Georgia" panose="02040502050405020303" pitchFamily="18" charset="0"/>
                <a:cs typeface="Arial" pitchFamily="34" charset="0"/>
              </a:rPr>
              <a:t>11. kolo</a:t>
            </a:r>
            <a:endParaRPr kumimoji="0" lang="cs-CZ" sz="4000" b="1" i="0" u="none" strike="noStrike" cap="none" normalizeH="0" baseline="0" dirty="0">
              <a:ln>
                <a:noFill/>
              </a:ln>
              <a:solidFill>
                <a:srgbClr val="FF3300"/>
              </a:solidFill>
              <a:effectLst/>
              <a:latin typeface="Georgia" panose="02040502050405020303" pitchFamily="18" charset="0"/>
              <a:cs typeface="Arial" pitchFamily="34" charset="0"/>
            </a:endParaRPr>
          </a:p>
        </p:txBody>
      </p:sp>
      <p:pic>
        <p:nvPicPr>
          <p:cNvPr id="10" name="Obrázek 9" descr="Vector Logos, &lt;strong&gt;Logo&lt;/strong&gt; Templates Free Download | seek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2584" y="3648337"/>
            <a:ext cx="960783" cy="972906"/>
          </a:xfrm>
          <a:prstGeom prst="rect">
            <a:avLst/>
          </a:prstGeom>
          <a:noFill/>
          <a:ln>
            <a:noFill/>
          </a:ln>
        </p:spPr>
      </p:pic>
      <p:pic>
        <p:nvPicPr>
          <p:cNvPr id="11" name="Obrázek 10" descr="SK &lt;strong&gt;Aritma&lt;/strong&gt; &lt;strong&gt;Prague&lt;/strong&gt;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6960" y="3619500"/>
            <a:ext cx="955208" cy="936104"/>
          </a:xfrm>
          <a:prstGeom prst="rect">
            <a:avLst/>
          </a:prstGeom>
        </p:spPr>
      </p:pic>
      <p:sp>
        <p:nvSpPr>
          <p:cNvPr id="4" name="Obdélník 3"/>
          <p:cNvSpPr/>
          <p:nvPr/>
        </p:nvSpPr>
        <p:spPr>
          <a:xfrm>
            <a:off x="5328568" y="124207"/>
            <a:ext cx="4790171" cy="1107996"/>
          </a:xfrm>
          <a:prstGeom prst="rect">
            <a:avLst/>
          </a:prstGeom>
          <a:blipFill>
            <a:blip r:embed="rId8"/>
            <a:stretch>
              <a:fillRect/>
            </a:stretch>
          </a:blipFill>
        </p:spPr>
        <p:txBody>
          <a:bodyPr wrap="square" lIns="91440" tIns="45720" rIns="91440" bIns="45720">
            <a:spAutoFit/>
          </a:bodyPr>
          <a:lstStyle/>
          <a:p>
            <a:pPr algn="ctr"/>
            <a:r>
              <a:rPr lang="cs-CZ" sz="6600" b="1" cap="none" spc="0" dirty="0">
                <a:ln w="9525">
                  <a:solidFill>
                    <a:schemeClr val="bg1"/>
                  </a:solidFill>
                  <a:prstDash val="solid"/>
                </a:ln>
                <a:solidFill>
                  <a:srgbClr val="CC0000"/>
                </a:solidFill>
                <a:effectLst>
                  <a:outerShdw blurRad="12700" dist="38100" dir="2700000" algn="tl" rotWithShape="0">
                    <a:schemeClr val="bg1">
                      <a:lumMod val="50000"/>
                    </a:schemeClr>
                  </a:outerShdw>
                </a:effectLst>
              </a:rPr>
              <a:t>Pozvánka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graphicFrame>
        <p:nvGraphicFramePr>
          <p:cNvPr id="19" name="Tabulka 18">
            <a:extLst>
              <a:ext uri="{FF2B5EF4-FFF2-40B4-BE49-F238E27FC236}">
                <a16:creationId xmlns:a16="http://schemas.microsoft.com/office/drawing/2014/main" id="{1F109EBB-6700-4994-B682-F9026307DCA8}"/>
              </a:ext>
            </a:extLst>
          </p:cNvPr>
          <p:cNvGraphicFramePr>
            <a:graphicFrameLocks noGrp="1"/>
          </p:cNvGraphicFramePr>
          <p:nvPr>
            <p:extLst>
              <p:ext uri="{D42A27DB-BD31-4B8C-83A1-F6EECF244321}">
                <p14:modId xmlns:p14="http://schemas.microsoft.com/office/powerpoint/2010/main" val="1628227754"/>
              </p:ext>
            </p:extLst>
          </p:nvPr>
        </p:nvGraphicFramePr>
        <p:xfrm>
          <a:off x="5427362" y="8300"/>
          <a:ext cx="4608512" cy="4438977"/>
        </p:xfrm>
        <a:graphic>
          <a:graphicData uri="http://schemas.openxmlformats.org/drawingml/2006/table">
            <a:tbl>
              <a:tblPr/>
              <a:tblGrid>
                <a:gridCol w="1027720">
                  <a:extLst>
                    <a:ext uri="{9D8B030D-6E8A-4147-A177-3AD203B41FA5}">
                      <a16:colId xmlns:a16="http://schemas.microsoft.com/office/drawing/2014/main" val="2980781291"/>
                    </a:ext>
                  </a:extLst>
                </a:gridCol>
                <a:gridCol w="1341445">
                  <a:extLst>
                    <a:ext uri="{9D8B030D-6E8A-4147-A177-3AD203B41FA5}">
                      <a16:colId xmlns:a16="http://schemas.microsoft.com/office/drawing/2014/main" val="2497104746"/>
                    </a:ext>
                  </a:extLst>
                </a:gridCol>
                <a:gridCol w="897902">
                  <a:extLst>
                    <a:ext uri="{9D8B030D-6E8A-4147-A177-3AD203B41FA5}">
                      <a16:colId xmlns:a16="http://schemas.microsoft.com/office/drawing/2014/main" val="2105287327"/>
                    </a:ext>
                  </a:extLst>
                </a:gridCol>
                <a:gridCol w="1341445">
                  <a:extLst>
                    <a:ext uri="{9D8B030D-6E8A-4147-A177-3AD203B41FA5}">
                      <a16:colId xmlns:a16="http://schemas.microsoft.com/office/drawing/2014/main" val="1916127121"/>
                    </a:ext>
                  </a:extLst>
                </a:gridCol>
              </a:tblGrid>
              <a:tr h="133344">
                <a:tc gridSpan="4">
                  <a:txBody>
                    <a:bodyPr/>
                    <a:lstStyle/>
                    <a:p>
                      <a:pPr algn="ctr" fontAlgn="ctr"/>
                      <a:r>
                        <a:rPr lang="cs-CZ" sz="1000" b="1" i="0" u="none" strike="noStrike" dirty="0">
                          <a:solidFill>
                            <a:srgbClr val="184B81"/>
                          </a:solidFill>
                          <a:effectLst/>
                          <a:latin typeface="Berlin Sans FB Demi" panose="020E0802020502020306" pitchFamily="34" charset="0"/>
                        </a:rPr>
                        <a:t>6. kolo Krajského přebor  dorostu- výsledky </a:t>
                      </a:r>
                    </a:p>
                  </a:txBody>
                  <a:tcPr marL="8618" marR="8618" marT="8618"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21606308"/>
                  </a:ext>
                </a:extLst>
              </a:tr>
              <a:tr h="259551">
                <a:tc>
                  <a:txBody>
                    <a:bodyPr/>
                    <a:lstStyle/>
                    <a:p>
                      <a:pPr algn="ctr" fontAlgn="ctr"/>
                      <a:r>
                        <a:rPr lang="cs-CZ" sz="1000" b="1" i="0" u="none" strike="noStrike" dirty="0">
                          <a:solidFill>
                            <a:srgbClr val="000000"/>
                          </a:solidFill>
                          <a:effectLst/>
                          <a:latin typeface="Arial" panose="020B0604020202020204" pitchFamily="34" charset="0"/>
                        </a:rPr>
                        <a:t>14.09.2019 10:00</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FK Neštěmice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1:4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FK Slavoj Žatec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70349939"/>
                  </a:ext>
                </a:extLst>
              </a:tr>
              <a:tr h="259551">
                <a:tc>
                  <a:txBody>
                    <a:bodyPr/>
                    <a:lstStyle/>
                    <a:p>
                      <a:pPr algn="ctr" fontAlgn="ctr"/>
                      <a:r>
                        <a:rPr lang="cs-CZ" sz="1000" b="1" i="0" u="none" strike="noStrike">
                          <a:solidFill>
                            <a:srgbClr val="000000"/>
                          </a:solidFill>
                          <a:effectLst/>
                          <a:latin typeface="Arial" panose="020B0604020202020204" pitchFamily="34" charset="0"/>
                        </a:rPr>
                        <a:t>14.09.2019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FK Velké Březno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7:5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ASK Lovosice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427317732"/>
                  </a:ext>
                </a:extLst>
              </a:tr>
              <a:tr h="259551">
                <a:tc>
                  <a:txBody>
                    <a:bodyPr/>
                    <a:lstStyle/>
                    <a:p>
                      <a:pPr algn="ctr" fontAlgn="ctr"/>
                      <a:r>
                        <a:rPr lang="cs-CZ" sz="1000" b="1" i="0" u="none" strike="noStrike">
                          <a:solidFill>
                            <a:srgbClr val="000000"/>
                          </a:solidFill>
                          <a:effectLst/>
                          <a:latin typeface="Arial" panose="020B0604020202020204" pitchFamily="34" charset="0"/>
                        </a:rPr>
                        <a:t>14.09.2019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FK Litoměřicko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9:4</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VOŠ Roudnice </a:t>
                      </a:r>
                      <a:r>
                        <a:rPr lang="cs-CZ" sz="1000" b="1" i="0" u="none" strike="noStrike" dirty="0" err="1">
                          <a:solidFill>
                            <a:srgbClr val="000000"/>
                          </a:solidFill>
                          <a:effectLst/>
                          <a:latin typeface="Arial" panose="020B0604020202020204" pitchFamily="34" charset="0"/>
                        </a:rPr>
                        <a:t>n.L.</a:t>
                      </a:r>
                      <a:r>
                        <a:rPr lang="cs-CZ" sz="1000" b="1" i="0" u="none" strike="noStrike" dirty="0">
                          <a:solidFill>
                            <a:srgbClr val="000000"/>
                          </a:solidFill>
                          <a:effectLst/>
                          <a:latin typeface="Arial" panose="020B0604020202020204" pitchFamily="34" charset="0"/>
                        </a:rPr>
                        <a:t> B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33267859"/>
                  </a:ext>
                </a:extLst>
              </a:tr>
              <a:tr h="133344">
                <a:tc>
                  <a:txBody>
                    <a:bodyPr/>
                    <a:lstStyle/>
                    <a:p>
                      <a:pPr algn="ctr" fontAlgn="ctr"/>
                      <a:r>
                        <a:rPr lang="cs-CZ" sz="1000" b="1" i="0" u="none" strike="noStrike" dirty="0">
                          <a:solidFill>
                            <a:srgbClr val="000000"/>
                          </a:solidFill>
                          <a:effectLst/>
                          <a:latin typeface="Arial" panose="020B0604020202020204" pitchFamily="34" charset="0"/>
                        </a:rPr>
                        <a:t>14.09.2019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FK JUNIOR Děčín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3:8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FK Bílina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718291959"/>
                  </a:ext>
                </a:extLst>
              </a:tr>
              <a:tr h="133344">
                <a:tc>
                  <a:txBody>
                    <a:bodyPr/>
                    <a:lstStyle/>
                    <a:p>
                      <a:pPr algn="ctr" fontAlgn="ctr"/>
                      <a:r>
                        <a:rPr lang="cs-CZ" sz="1000" b="1" i="0" u="none" strike="noStrike">
                          <a:solidFill>
                            <a:srgbClr val="000000"/>
                          </a:solidFill>
                          <a:effectLst/>
                          <a:latin typeface="Arial" panose="020B0604020202020204" pitchFamily="34" charset="0"/>
                        </a:rPr>
                        <a:t>15.09.2019 10:30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0:4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Vaňov</a:t>
                      </a:r>
                      <a:r>
                        <a:rPr lang="cs-CZ" sz="1000" b="1" i="0" u="none" strike="noStrike" dirty="0">
                          <a:solidFill>
                            <a:srgbClr val="000000"/>
                          </a:solidFill>
                          <a:effectLst/>
                          <a:latin typeface="Arial" panose="020B0604020202020204" pitchFamily="34" charset="0"/>
                        </a:rPr>
                        <a:t>/Libouchec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97189542"/>
                  </a:ext>
                </a:extLst>
              </a:tr>
              <a:tr h="133344">
                <a:tc>
                  <a:txBody>
                    <a:bodyPr/>
                    <a:lstStyle/>
                    <a:p>
                      <a:pPr algn="ctr" fontAlgn="ctr"/>
                      <a:r>
                        <a:rPr lang="cs-CZ" sz="1000" b="1" i="0" u="none" strike="noStrike">
                          <a:solidFill>
                            <a:srgbClr val="000000"/>
                          </a:solidFill>
                          <a:effectLst/>
                          <a:latin typeface="Arial" panose="020B0604020202020204" pitchFamily="34" charset="0"/>
                        </a:rPr>
                        <a:t>15.09.2019 10:30</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Proboštov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15:1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TJ Krupka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2644101539"/>
                  </a:ext>
                </a:extLst>
              </a:tr>
              <a:tr h="133344">
                <a:tc gridSpan="4">
                  <a:txBody>
                    <a:bodyPr/>
                    <a:lstStyle/>
                    <a:p>
                      <a:pPr algn="ctr" fontAlgn="ctr"/>
                      <a:r>
                        <a:rPr lang="cs-CZ" sz="1000" b="1" i="0" u="none" strike="noStrike" dirty="0">
                          <a:solidFill>
                            <a:srgbClr val="184B81"/>
                          </a:solidFill>
                          <a:effectLst/>
                          <a:latin typeface="Berlin Sans FB Demi" panose="020E0802020502020306" pitchFamily="34" charset="0"/>
                        </a:rPr>
                        <a:t>7. kolo Krajského přebor  dorostu- výsledky </a:t>
                      </a:r>
                    </a:p>
                  </a:txBody>
                  <a:tcPr marL="8618" marR="8618" marT="8618"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9453257"/>
                  </a:ext>
                </a:extLst>
              </a:tr>
              <a:tr h="133344">
                <a:tc>
                  <a:txBody>
                    <a:bodyPr/>
                    <a:lstStyle/>
                    <a:p>
                      <a:pPr algn="ctr" fontAlgn="ctr"/>
                      <a:r>
                        <a:rPr lang="cs-CZ" sz="1000" b="1" i="0" u="none" strike="noStrike">
                          <a:solidFill>
                            <a:srgbClr val="000000"/>
                          </a:solidFill>
                          <a:effectLst/>
                          <a:latin typeface="Arial" panose="020B0604020202020204" pitchFamily="34" charset="0"/>
                        </a:rPr>
                        <a:t>21.09.2019 10:00</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TJ Krupka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0:9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FK Litoměřicko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788658326"/>
                  </a:ext>
                </a:extLst>
              </a:tr>
              <a:tr h="133344">
                <a:tc>
                  <a:txBody>
                    <a:bodyPr/>
                    <a:lstStyle/>
                    <a:p>
                      <a:pPr algn="ctr" fontAlgn="ctr"/>
                      <a:r>
                        <a:rPr lang="cs-CZ" sz="1000" b="1" i="0" u="none" strike="noStrike">
                          <a:solidFill>
                            <a:srgbClr val="000000"/>
                          </a:solidFill>
                          <a:effectLst/>
                          <a:latin typeface="Arial" panose="020B0604020202020204" pitchFamily="34" charset="0"/>
                        </a:rPr>
                        <a:t>21.09.2019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Vaňov</a:t>
                      </a:r>
                      <a:r>
                        <a:rPr lang="cs-CZ" sz="1000" b="1" i="0" u="none" strike="noStrike" dirty="0">
                          <a:solidFill>
                            <a:srgbClr val="000000"/>
                          </a:solidFill>
                          <a:effectLst/>
                          <a:latin typeface="Arial" panose="020B0604020202020204" pitchFamily="34" charset="0"/>
                        </a:rPr>
                        <a:t>/Libouchec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2:6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Proboštov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318625043"/>
                  </a:ext>
                </a:extLst>
              </a:tr>
              <a:tr h="133344">
                <a:tc>
                  <a:txBody>
                    <a:bodyPr/>
                    <a:lstStyle/>
                    <a:p>
                      <a:pPr algn="ctr" fontAlgn="ctr"/>
                      <a:r>
                        <a:rPr lang="cs-CZ" sz="1000" b="1" i="0" u="none" strike="noStrike" dirty="0">
                          <a:solidFill>
                            <a:srgbClr val="000000"/>
                          </a:solidFill>
                          <a:effectLst/>
                          <a:latin typeface="Arial" panose="020B0604020202020204" pitchFamily="34" charset="0"/>
                        </a:rPr>
                        <a:t>21.09.2019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SK Strupčice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5:2</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16411268"/>
                  </a:ext>
                </a:extLst>
              </a:tr>
              <a:tr h="259551">
                <a:tc>
                  <a:txBody>
                    <a:bodyPr/>
                    <a:lstStyle/>
                    <a:p>
                      <a:pPr algn="ctr" fontAlgn="ctr"/>
                      <a:r>
                        <a:rPr lang="cs-CZ" sz="1000" b="1" i="0" u="none" strike="noStrike">
                          <a:solidFill>
                            <a:srgbClr val="000000"/>
                          </a:solidFill>
                          <a:effectLst/>
                          <a:latin typeface="Arial" panose="020B0604020202020204" pitchFamily="34" charset="0"/>
                        </a:rPr>
                        <a:t>22.09.2019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FK Slavoj Žatec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3:2 PK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FK Jiskra Velké Březno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59618258"/>
                  </a:ext>
                </a:extLst>
              </a:tr>
              <a:tr h="259551">
                <a:tc>
                  <a:txBody>
                    <a:bodyPr/>
                    <a:lstStyle/>
                    <a:p>
                      <a:pPr algn="ctr" fontAlgn="ctr"/>
                      <a:r>
                        <a:rPr lang="cs-CZ" sz="1000" b="1" i="0" u="none" strike="noStrike">
                          <a:solidFill>
                            <a:srgbClr val="000000"/>
                          </a:solidFill>
                          <a:effectLst/>
                          <a:latin typeface="Arial" panose="020B0604020202020204" pitchFamily="34" charset="0"/>
                        </a:rPr>
                        <a:t>22.09.2019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VOŠ a SOŠ Roudnice n.L. B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3:7</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FK JUNIOR Děčín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032304509"/>
                  </a:ext>
                </a:extLst>
              </a:tr>
              <a:tr h="259551">
                <a:tc>
                  <a:txBody>
                    <a:bodyPr/>
                    <a:lstStyle/>
                    <a:p>
                      <a:pPr algn="ctr" fontAlgn="ctr"/>
                      <a:r>
                        <a:rPr lang="cs-CZ" sz="1000" b="1" i="0" u="none" strike="noStrike">
                          <a:solidFill>
                            <a:srgbClr val="000000"/>
                          </a:solidFill>
                          <a:effectLst/>
                          <a:latin typeface="Arial" panose="020B0604020202020204" pitchFamily="34" charset="0"/>
                        </a:rPr>
                        <a:t>22.09.2019 11:00</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FK Bílina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2:1</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FK Český Lev Neštěmice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3648545240"/>
                  </a:ext>
                </a:extLst>
              </a:tr>
              <a:tr h="133344">
                <a:tc gridSpan="4">
                  <a:txBody>
                    <a:bodyPr/>
                    <a:lstStyle/>
                    <a:p>
                      <a:pPr algn="ctr" fontAlgn="ctr"/>
                      <a:r>
                        <a:rPr lang="cs-CZ" sz="1000" b="1" i="0" u="none" strike="noStrike" dirty="0">
                          <a:solidFill>
                            <a:srgbClr val="184B81"/>
                          </a:solidFill>
                          <a:effectLst/>
                          <a:latin typeface="Berlin Sans FB Demi" panose="020E0802020502020306" pitchFamily="34" charset="0"/>
                        </a:rPr>
                        <a:t>8. kolo Krajského přebor dorostu  - výsledky </a:t>
                      </a:r>
                    </a:p>
                  </a:txBody>
                  <a:tcPr marL="8618" marR="8618" marT="8618" marB="0" anchor="ctr">
                    <a:lnL>
                      <a:noFill/>
                    </a:lnL>
                    <a:lnR>
                      <a:noFill/>
                    </a:lnR>
                    <a:lnT>
                      <a:noFill/>
                    </a:lnT>
                    <a:lnB>
                      <a:noFill/>
                    </a:lnB>
                    <a:solidFill>
                      <a:srgbClr val="EA9FF7"/>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45030922"/>
                  </a:ext>
                </a:extLst>
              </a:tr>
              <a:tr h="259551">
                <a:tc>
                  <a:txBody>
                    <a:bodyPr/>
                    <a:lstStyle/>
                    <a:p>
                      <a:pPr algn="ctr" fontAlgn="ctr"/>
                      <a:r>
                        <a:rPr lang="cs-CZ" sz="1000" b="1" i="0" u="none" strike="noStrike">
                          <a:solidFill>
                            <a:srgbClr val="000000"/>
                          </a:solidFill>
                          <a:effectLst/>
                          <a:latin typeface="Arial" panose="020B0604020202020204" pitchFamily="34" charset="0"/>
                        </a:rPr>
                        <a:t>28.09.2019 10:00</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FK Český Lev Neštěmice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3:0</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VOŠ a SOŠ Roudnice n.L. B </a:t>
                      </a:r>
                    </a:p>
                  </a:txBody>
                  <a:tcPr marL="8618" marR="8618" marT="8618" marB="0" anchor="ctr">
                    <a:lnL>
                      <a:noFill/>
                    </a:lnL>
                    <a:lnR>
                      <a:noFill/>
                    </a:lnR>
                    <a:lnT>
                      <a:noFill/>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97597155"/>
                  </a:ext>
                </a:extLst>
              </a:tr>
              <a:tr h="133344">
                <a:tc>
                  <a:txBody>
                    <a:bodyPr/>
                    <a:lstStyle/>
                    <a:p>
                      <a:pPr algn="ctr" fontAlgn="ctr"/>
                      <a:r>
                        <a:rPr lang="cs-CZ" sz="1000" b="1" i="0" u="none" strike="noStrike">
                          <a:solidFill>
                            <a:srgbClr val="000000"/>
                          </a:solidFill>
                          <a:effectLst/>
                          <a:latin typeface="Arial" panose="020B0604020202020204" pitchFamily="34" charset="0"/>
                        </a:rPr>
                        <a:t>28.09.2019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2:8</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ASK Lovosice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742518704"/>
                  </a:ext>
                </a:extLst>
              </a:tr>
              <a:tr h="259551">
                <a:tc>
                  <a:txBody>
                    <a:bodyPr/>
                    <a:lstStyle/>
                    <a:p>
                      <a:pPr algn="ctr" fontAlgn="ctr"/>
                      <a:r>
                        <a:rPr lang="cs-CZ" sz="1000" b="1" i="0" u="none" strike="noStrike">
                          <a:solidFill>
                            <a:srgbClr val="000000"/>
                          </a:solidFill>
                          <a:effectLst/>
                          <a:latin typeface="Arial" panose="020B0604020202020204" pitchFamily="34" charset="0"/>
                        </a:rPr>
                        <a:t>28.09.2019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FK Jiskra Velké Březno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6:0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FK Bílina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37975854"/>
                  </a:ext>
                </a:extLst>
              </a:tr>
              <a:tr h="133344">
                <a:tc>
                  <a:txBody>
                    <a:bodyPr/>
                    <a:lstStyle/>
                    <a:p>
                      <a:pPr algn="ctr" fontAlgn="ctr"/>
                      <a:r>
                        <a:rPr lang="cs-CZ" sz="1000" b="1" i="0" u="none" strike="noStrike">
                          <a:solidFill>
                            <a:srgbClr val="000000"/>
                          </a:solidFill>
                          <a:effectLst/>
                          <a:latin typeface="Arial" panose="020B0604020202020204" pitchFamily="34" charset="0"/>
                        </a:rPr>
                        <a:t>28.09.2019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TJ Vaňov/Libouchec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5:4 PK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SK Strupčice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22169861"/>
                  </a:ext>
                </a:extLst>
              </a:tr>
              <a:tr h="133344">
                <a:tc>
                  <a:txBody>
                    <a:bodyPr/>
                    <a:lstStyle/>
                    <a:p>
                      <a:pPr algn="ctr" fontAlgn="ctr"/>
                      <a:r>
                        <a:rPr lang="cs-CZ" sz="1000" b="1" i="0" u="none" strike="noStrike">
                          <a:solidFill>
                            <a:srgbClr val="000000"/>
                          </a:solidFill>
                          <a:effectLst/>
                          <a:latin typeface="Arial" panose="020B0604020202020204" pitchFamily="34" charset="0"/>
                        </a:rPr>
                        <a:t>28.09.2019 10:00</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rPr>
                        <a:t>FK JUNIOR Děčín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18:1</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TJ Krupka </a:t>
                      </a:r>
                    </a:p>
                  </a:txBody>
                  <a:tcPr marL="8618" marR="8618" marT="8618"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12733387"/>
                  </a:ext>
                </a:extLst>
              </a:tr>
              <a:tr h="133344">
                <a:tc>
                  <a:txBody>
                    <a:bodyPr/>
                    <a:lstStyle/>
                    <a:p>
                      <a:pPr algn="ctr" fontAlgn="ctr"/>
                      <a:r>
                        <a:rPr lang="cs-CZ" sz="1000" b="1" i="0" u="none" strike="noStrike">
                          <a:solidFill>
                            <a:srgbClr val="000000"/>
                          </a:solidFill>
                          <a:effectLst/>
                          <a:latin typeface="Arial" panose="020B0604020202020204" pitchFamily="34" charset="0"/>
                        </a:rPr>
                        <a:t>29.09.2019 10:30</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Proboštov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rPr>
                        <a:t> 5:2</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FK Litoměřicko </a:t>
                      </a:r>
                    </a:p>
                  </a:txBody>
                  <a:tcPr marL="8618" marR="8618" marT="8618" marB="0" anchor="ctr">
                    <a:lnL>
                      <a:noFill/>
                    </a:lnL>
                    <a:lnR>
                      <a:noFill/>
                    </a:lnR>
                    <a:lnT w="25400" cap="flat" cmpd="dbl" algn="ctr">
                      <a:solidFill>
                        <a:srgbClr val="000000"/>
                      </a:solidFill>
                      <a:prstDash val="solid"/>
                      <a:round/>
                      <a:headEnd type="none" w="med" len="med"/>
                      <a:tailEnd type="none" w="med" len="med"/>
                    </a:lnT>
                    <a:lnB>
                      <a:noFill/>
                    </a:lnB>
                    <a:solidFill>
                      <a:srgbClr val="FFFF66"/>
                    </a:solidFill>
                  </a:tcPr>
                </a:tc>
                <a:extLst>
                  <a:ext uri="{0D108BD9-81ED-4DB2-BD59-A6C34878D82A}">
                    <a16:rowId xmlns:a16="http://schemas.microsoft.com/office/drawing/2014/main" val="4023285581"/>
                  </a:ext>
                </a:extLst>
              </a:tr>
            </a:tbl>
          </a:graphicData>
        </a:graphic>
      </p:graphicFrame>
      <p:sp>
        <p:nvSpPr>
          <p:cNvPr id="8" name="TextovéPole 7">
            <a:extLst>
              <a:ext uri="{FF2B5EF4-FFF2-40B4-BE49-F238E27FC236}">
                <a16:creationId xmlns:a16="http://schemas.microsoft.com/office/drawing/2014/main" id="{E0AFC31C-124F-440B-AD87-530D1AD0BBD3}"/>
              </a:ext>
            </a:extLst>
          </p:cNvPr>
          <p:cNvSpPr txBox="1"/>
          <p:nvPr/>
        </p:nvSpPr>
        <p:spPr>
          <a:xfrm>
            <a:off x="143992" y="91108"/>
            <a:ext cx="4824536" cy="707886"/>
          </a:xfrm>
          <a:prstGeom prst="rect">
            <a:avLst/>
          </a:prstGeom>
          <a:pattFill prst="wdUpDiag">
            <a:fgClr>
              <a:srgbClr val="99FFCC"/>
            </a:fgClr>
            <a:bgClr>
              <a:schemeClr val="bg1"/>
            </a:bgClr>
          </a:pattFill>
          <a:effectLst>
            <a:glow rad="101600">
              <a:srgbClr val="FF9966">
                <a:alpha val="40000"/>
              </a:srgbClr>
            </a:glow>
            <a:softEdge rad="0"/>
          </a:effectLst>
        </p:spPr>
        <p:txBody>
          <a:bodyPr wrap="square" rtlCol="0">
            <a:spAutoFit/>
          </a:bodyPr>
          <a:lstStyle/>
          <a:p>
            <a:pPr algn="ctr"/>
            <a:r>
              <a:rPr lang="cs-CZ" sz="2000" dirty="0">
                <a:solidFill>
                  <a:schemeClr val="accent6"/>
                </a:solidFill>
                <a:latin typeface="Arial Black" panose="020B0A04020102020204" pitchFamily="34" charset="0"/>
              </a:rPr>
              <a:t>Po zápase mužstva dospělých ve Slaném bylo co hodnotit</a:t>
            </a:r>
          </a:p>
        </p:txBody>
      </p:sp>
      <p:sp>
        <p:nvSpPr>
          <p:cNvPr id="9" name="TextovéPole 8">
            <a:extLst>
              <a:ext uri="{FF2B5EF4-FFF2-40B4-BE49-F238E27FC236}">
                <a16:creationId xmlns:a16="http://schemas.microsoft.com/office/drawing/2014/main" id="{D1B5CDB4-023A-4034-9061-1A567B564C41}"/>
              </a:ext>
            </a:extLst>
          </p:cNvPr>
          <p:cNvSpPr txBox="1"/>
          <p:nvPr/>
        </p:nvSpPr>
        <p:spPr>
          <a:xfrm>
            <a:off x="143992" y="955204"/>
            <a:ext cx="4824536" cy="3647152"/>
          </a:xfrm>
          <a:prstGeom prst="rect">
            <a:avLst/>
          </a:prstGeom>
          <a:solidFill>
            <a:srgbClr val="FFFF00"/>
          </a:solidFill>
          <a:effectLst>
            <a:softEdge rad="0"/>
          </a:effectLst>
        </p:spPr>
        <p:txBody>
          <a:bodyPr wrap="square" rtlCol="0">
            <a:spAutoFit/>
          </a:bodyPr>
          <a:lstStyle/>
          <a:p>
            <a:pPr algn="ctr"/>
            <a:r>
              <a:rPr lang="cs-CZ" sz="2000" u="sng" dirty="0">
                <a:latin typeface="Arial Black" panose="020B0A04020102020204" pitchFamily="34" charset="0"/>
              </a:rPr>
              <a:t>Milan Plíšek-vedoucí SK Štětí</a:t>
            </a:r>
          </a:p>
          <a:p>
            <a:pPr algn="just"/>
            <a:r>
              <a:rPr lang="cs-CZ" dirty="0"/>
              <a:t>Před zápasem bychom 2 body brali. Podle průběhu utkání jsme ale měli vyhrát. Celých 89 minut jsme hráli proti deseti a v přestávce vedli 3:1. Měli jsme to skvěle rozehrané a nic nenasvědčovalo tomu, že z toho bude nakonec drama hodno Shakespeara. Nezvládli jsme úvod 2. poločasu a nadšeně hrající domácí v 60. minutě dvoubrankové manko smazali. Opět se ukázalo, že naše obranná činnost má velké slabiny. Inkasovat 4 branky od mužstva, které hraje v 10, není dobrou vizitkou. Na druhou stranu si ale vezeme 2 body ze hřiště soupeře a v posledních 2 zápasech jsme vybojovali 5 bodů. </a:t>
            </a:r>
          </a:p>
          <a:p>
            <a:pPr algn="just"/>
            <a:endParaRPr lang="cs-CZ" sz="1100" dirty="0">
              <a:latin typeface="Arial Black" panose="020B0A04020102020204" pitchFamily="34" charset="0"/>
            </a:endParaRPr>
          </a:p>
          <a:p>
            <a:pPr algn="ctr"/>
            <a:r>
              <a:rPr lang="cs-CZ" sz="2000" u="sng" dirty="0">
                <a:latin typeface="Arial Black" panose="020B0A04020102020204" pitchFamily="34" charset="0"/>
              </a:rPr>
              <a:t>Milan </a:t>
            </a:r>
            <a:r>
              <a:rPr lang="cs-CZ" sz="2000" u="sng" dirty="0" err="1">
                <a:latin typeface="Arial Black" panose="020B0A04020102020204" pitchFamily="34" charset="0"/>
              </a:rPr>
              <a:t>Šúr</a:t>
            </a:r>
            <a:r>
              <a:rPr lang="cs-CZ" sz="2000" u="sng" dirty="0">
                <a:latin typeface="Arial Black" panose="020B0A04020102020204" pitchFamily="34" charset="0"/>
              </a:rPr>
              <a:t> -vedoucí SK Kladno</a:t>
            </a:r>
          </a:p>
          <a:p>
            <a:pPr algn="just"/>
            <a:r>
              <a:rPr lang="cs-CZ" dirty="0"/>
              <a:t>Ani na třetí pokus jsme doma nezískali více než jeden bod. A my z realizačního týmu za sebou máme další infarktový zápas. Celý zápas hrát v oslabení, dát čtyři branky, neustále dotahovat vedení soupeře, v rozstřelu ztratit vedení o dvě branky, to chce opravdu pevné nervy.</a:t>
            </a:r>
            <a:endParaRPr lang="cs-CZ" sz="1100" dirty="0">
              <a:latin typeface="Arial Black" panose="020B0A04020102020204" pitchFamily="34" charset="0"/>
            </a:endParaRPr>
          </a:p>
        </p:txBody>
      </p:sp>
      <p:pic>
        <p:nvPicPr>
          <p:cNvPr id="10" name="Obrázek 9">
            <a:extLst>
              <a:ext uri="{FF2B5EF4-FFF2-40B4-BE49-F238E27FC236}">
                <a16:creationId xmlns:a16="http://schemas.microsoft.com/office/drawing/2014/main" id="{21EE786A-977F-4095-8C02-29E140068542}"/>
              </a:ext>
            </a:extLst>
          </p:cNvPr>
          <p:cNvPicPr>
            <a:picLocks noChangeAspect="1"/>
          </p:cNvPicPr>
          <p:nvPr/>
        </p:nvPicPr>
        <p:blipFill>
          <a:blip r:embed="rId2"/>
          <a:stretch>
            <a:fillRect/>
          </a:stretch>
        </p:blipFill>
        <p:spPr>
          <a:xfrm>
            <a:off x="593353" y="4918596"/>
            <a:ext cx="3421757" cy="1721279"/>
          </a:xfrm>
          <a:prstGeom prst="rect">
            <a:avLst/>
          </a:prstGeom>
        </p:spPr>
      </p:pic>
      <p:graphicFrame>
        <p:nvGraphicFramePr>
          <p:cNvPr id="11" name="Tabulka 10">
            <a:extLst>
              <a:ext uri="{FF2B5EF4-FFF2-40B4-BE49-F238E27FC236}">
                <a16:creationId xmlns:a16="http://schemas.microsoft.com/office/drawing/2014/main" id="{DA81703A-4366-48E6-BBC2-338D900C6FE0}"/>
              </a:ext>
            </a:extLst>
          </p:cNvPr>
          <p:cNvGraphicFramePr>
            <a:graphicFrameLocks noGrp="1"/>
          </p:cNvGraphicFramePr>
          <p:nvPr>
            <p:extLst>
              <p:ext uri="{D42A27DB-BD31-4B8C-83A1-F6EECF244321}">
                <p14:modId xmlns:p14="http://schemas.microsoft.com/office/powerpoint/2010/main" val="1535560787"/>
              </p:ext>
            </p:extLst>
          </p:nvPr>
        </p:nvGraphicFramePr>
        <p:xfrm>
          <a:off x="5427363" y="4495265"/>
          <a:ext cx="4752527" cy="2567940"/>
        </p:xfrm>
        <a:graphic>
          <a:graphicData uri="http://schemas.openxmlformats.org/drawingml/2006/table">
            <a:tbl>
              <a:tblPr/>
              <a:tblGrid>
                <a:gridCol w="233827">
                  <a:extLst>
                    <a:ext uri="{9D8B030D-6E8A-4147-A177-3AD203B41FA5}">
                      <a16:colId xmlns:a16="http://schemas.microsoft.com/office/drawing/2014/main" val="171510405"/>
                    </a:ext>
                  </a:extLst>
                </a:gridCol>
                <a:gridCol w="233827">
                  <a:extLst>
                    <a:ext uri="{9D8B030D-6E8A-4147-A177-3AD203B41FA5}">
                      <a16:colId xmlns:a16="http://schemas.microsoft.com/office/drawing/2014/main" val="3375871953"/>
                    </a:ext>
                  </a:extLst>
                </a:gridCol>
                <a:gridCol w="2116132">
                  <a:extLst>
                    <a:ext uri="{9D8B030D-6E8A-4147-A177-3AD203B41FA5}">
                      <a16:colId xmlns:a16="http://schemas.microsoft.com/office/drawing/2014/main" val="4110550844"/>
                    </a:ext>
                  </a:extLst>
                </a:gridCol>
                <a:gridCol w="222135">
                  <a:extLst>
                    <a:ext uri="{9D8B030D-6E8A-4147-A177-3AD203B41FA5}">
                      <a16:colId xmlns:a16="http://schemas.microsoft.com/office/drawing/2014/main" val="3167450808"/>
                    </a:ext>
                  </a:extLst>
                </a:gridCol>
                <a:gridCol w="245518">
                  <a:extLst>
                    <a:ext uri="{9D8B030D-6E8A-4147-A177-3AD203B41FA5}">
                      <a16:colId xmlns:a16="http://schemas.microsoft.com/office/drawing/2014/main" val="2890072407"/>
                    </a:ext>
                  </a:extLst>
                </a:gridCol>
                <a:gridCol w="292283">
                  <a:extLst>
                    <a:ext uri="{9D8B030D-6E8A-4147-A177-3AD203B41FA5}">
                      <a16:colId xmlns:a16="http://schemas.microsoft.com/office/drawing/2014/main" val="384251232"/>
                    </a:ext>
                  </a:extLst>
                </a:gridCol>
                <a:gridCol w="166601">
                  <a:extLst>
                    <a:ext uri="{9D8B030D-6E8A-4147-A177-3AD203B41FA5}">
                      <a16:colId xmlns:a16="http://schemas.microsoft.com/office/drawing/2014/main" val="3495079155"/>
                    </a:ext>
                  </a:extLst>
                </a:gridCol>
                <a:gridCol w="245518">
                  <a:extLst>
                    <a:ext uri="{9D8B030D-6E8A-4147-A177-3AD203B41FA5}">
                      <a16:colId xmlns:a16="http://schemas.microsoft.com/office/drawing/2014/main" val="2636479659"/>
                    </a:ext>
                  </a:extLst>
                </a:gridCol>
                <a:gridCol w="455962">
                  <a:extLst>
                    <a:ext uri="{9D8B030D-6E8A-4147-A177-3AD203B41FA5}">
                      <a16:colId xmlns:a16="http://schemas.microsoft.com/office/drawing/2014/main" val="1369710909"/>
                    </a:ext>
                  </a:extLst>
                </a:gridCol>
                <a:gridCol w="303975">
                  <a:extLst>
                    <a:ext uri="{9D8B030D-6E8A-4147-A177-3AD203B41FA5}">
                      <a16:colId xmlns:a16="http://schemas.microsoft.com/office/drawing/2014/main" val="3498307715"/>
                    </a:ext>
                  </a:extLst>
                </a:gridCol>
                <a:gridCol w="236749">
                  <a:extLst>
                    <a:ext uri="{9D8B030D-6E8A-4147-A177-3AD203B41FA5}">
                      <a16:colId xmlns:a16="http://schemas.microsoft.com/office/drawing/2014/main" val="2259253382"/>
                    </a:ext>
                  </a:extLst>
                </a:gridCol>
              </a:tblGrid>
              <a:tr h="9832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198175"/>
                  </a:ext>
                </a:extLst>
              </a:tr>
              <a:tr h="12896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Krajský přebor  dorostu  2019/2020  po 8.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7845430"/>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Proboštov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55047382"/>
                  </a:ext>
                </a:extLst>
              </a:tr>
              <a:tr h="9832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Bílina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29:16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654739"/>
                  </a:ext>
                </a:extLst>
              </a:tr>
              <a:tr h="9832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25:15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58784923"/>
                  </a:ext>
                </a:extLst>
              </a:tr>
              <a:tr h="9832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59697370"/>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68821842"/>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27:18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14648602"/>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22:16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53964098"/>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82613887"/>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66571818"/>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1225896"/>
                  </a:ext>
                </a:extLst>
              </a:tr>
              <a:tr h="11875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pl-PL" sz="900" b="1" i="0" u="none" strike="noStrike">
                          <a:solidFill>
                            <a:srgbClr val="000000"/>
                          </a:solidFill>
                          <a:effectLst/>
                          <a:latin typeface="Arial" panose="020B0604020202020204" pitchFamily="34" charset="0"/>
                        </a:rPr>
                        <a:t>VOŠ a SOŠ Roudnice nad Labem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20:37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15445557"/>
                  </a:ext>
                </a:extLst>
              </a:tr>
              <a:tr h="11364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FF0000"/>
                          </a:solidFill>
                          <a:effectLst/>
                          <a:latin typeface="Arial" panose="020B0604020202020204" pitchFamily="34" charset="0"/>
                        </a:rPr>
                        <a:t>4:28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68875602"/>
                  </a:ext>
                </a:extLst>
              </a:tr>
              <a:tr h="10853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8:50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87646238"/>
                  </a:ext>
                </a:extLst>
              </a:tr>
              <a:tr h="98322">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13410882"/>
                  </a:ext>
                </a:extLst>
              </a:tr>
            </a:tbl>
          </a:graphicData>
        </a:graphic>
      </p:graphicFrame>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13" name="Obdélník 12">
            <a:extLst>
              <a:ext uri="{FF2B5EF4-FFF2-40B4-BE49-F238E27FC236}">
                <a16:creationId xmlns:a16="http://schemas.microsoft.com/office/drawing/2014/main" id="{8C5ED405-9CFC-4F42-A527-2CD7F16FD4E0}"/>
              </a:ext>
            </a:extLst>
          </p:cNvPr>
          <p:cNvSpPr/>
          <p:nvPr/>
        </p:nvSpPr>
        <p:spPr>
          <a:xfrm>
            <a:off x="241614" y="1284667"/>
            <a:ext cx="4608512" cy="3239926"/>
          </a:xfrm>
          <a:prstGeom prst="rect">
            <a:avLst/>
          </a:prstGeom>
        </p:spPr>
        <p:txBody>
          <a:bodyPr wrap="square">
            <a:spAutoFit/>
          </a:bodyPr>
          <a:lstStyle/>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zastavil opět výborně chytající brankář. Hosté se postupně začali stále častěji objevovat před naší brankou, ale několikrát to slušně řečeno hodně smrdělo. V 70. minutě zahrával Daniel </a:t>
            </a:r>
            <a:r>
              <a:rPr lang="cs-CZ" b="0" dirty="0" err="1">
                <a:latin typeface="Arial" panose="020B0604020202020204" pitchFamily="34" charset="0"/>
                <a:ea typeface="Calibri" panose="020F0502020204030204" pitchFamily="34" charset="0"/>
                <a:cs typeface="Arial" panose="020B0604020202020204" pitchFamily="34" charset="0"/>
              </a:rPr>
              <a:t>Ivanič</a:t>
            </a:r>
            <a:r>
              <a:rPr lang="cs-CZ" b="0" dirty="0">
                <a:latin typeface="Arial" panose="020B0604020202020204" pitchFamily="34" charset="0"/>
                <a:ea typeface="Calibri" panose="020F0502020204030204" pitchFamily="34" charset="0"/>
                <a:cs typeface="Arial" panose="020B0604020202020204" pitchFamily="34" charset="0"/>
              </a:rPr>
              <a:t> trestňák, ale soupeř ho celkem v klidu odvrátil. To na druhé straně hřiště o několik minut později měl stejnou výhodu kapitán hostů Lukáš Stehlík, balón posadil na hlavou Václava Strádala a ten završil svůj hattrick brankou na 4:0. Byla to také poslední branka utkání. Dorostenci Štětí zůstávají stále bez bodu a nejenom to. Nepodařilo se jim ještě ani jednou skórovat. Uvidíme, jak se jim to podaří za týden v neděli 22.9.2019 ve Strupčicích, které ve 3 utkáních nastříleli 18 branek.</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Sestava: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L.Šrotýř-L.Kuča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M.Vaszi</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A.Rubín</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D.Ivanič</a:t>
            </a:r>
            <a:r>
              <a:rPr lang="cs-CZ"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O.Malecha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T.Kabelka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J.Pilař</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F.Keltner</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J.Šedivý</a:t>
            </a:r>
            <a:r>
              <a:rPr lang="cs-CZ"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M.Miga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V.Volák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A.Šabák</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Trenéři:</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V.Kučera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Š.Juriga</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Rozhodčí:</a:t>
            </a:r>
            <a:r>
              <a:rPr lang="cs-CZ" b="0" dirty="0">
                <a:latin typeface="Arial" panose="020B0604020202020204" pitchFamily="34" charset="0"/>
                <a:ea typeface="Calibri" panose="020F0502020204030204" pitchFamily="34" charset="0"/>
                <a:cs typeface="Arial" panose="020B0604020202020204" pitchFamily="34" charset="0"/>
              </a:rPr>
              <a:t> Petr Lesák   velmi dobrý výkon</a:t>
            </a:r>
          </a:p>
        </p:txBody>
      </p:sp>
      <p:sp>
        <p:nvSpPr>
          <p:cNvPr id="14" name="TextovéPole 13">
            <a:extLst>
              <a:ext uri="{FF2B5EF4-FFF2-40B4-BE49-F238E27FC236}">
                <a16:creationId xmlns:a16="http://schemas.microsoft.com/office/drawing/2014/main" id="{2D9EA473-6BFD-47A2-9D16-8508C6FC6903}"/>
              </a:ext>
            </a:extLst>
          </p:cNvPr>
          <p:cNvSpPr txBox="1"/>
          <p:nvPr/>
        </p:nvSpPr>
        <p:spPr>
          <a:xfrm>
            <a:off x="269587" y="163116"/>
            <a:ext cx="4300429" cy="1015663"/>
          </a:xfrm>
          <a:prstGeom prst="rect">
            <a:avLst/>
          </a:prstGeom>
          <a:solidFill>
            <a:srgbClr val="99FFCC"/>
          </a:solidFill>
          <a:effectLst>
            <a:softEdge rad="241300"/>
          </a:effectLst>
        </p:spPr>
        <p:txBody>
          <a:bodyPr wrap="square" rtlCol="0">
            <a:spAutoFit/>
          </a:bodyPr>
          <a:lstStyle/>
          <a:p>
            <a:pPr algn="ctr"/>
            <a:r>
              <a:rPr lang="cs-CZ" sz="2000" dirty="0">
                <a:latin typeface="Arial Black" panose="020B0A04020102020204" pitchFamily="34" charset="0"/>
              </a:rPr>
              <a:t>Pokračování Štětí-</a:t>
            </a:r>
            <a:r>
              <a:rPr lang="cs-CZ" sz="2000" dirty="0" err="1">
                <a:latin typeface="Arial Black" panose="020B0A04020102020204" pitchFamily="34" charset="0"/>
              </a:rPr>
              <a:t>Vaňov</a:t>
            </a:r>
            <a:r>
              <a:rPr lang="cs-CZ" sz="2000" dirty="0">
                <a:latin typeface="Arial Black" panose="020B0A04020102020204" pitchFamily="34" charset="0"/>
              </a:rPr>
              <a:t>/Libouchec 15.9.2019</a:t>
            </a:r>
          </a:p>
          <a:p>
            <a:pPr algn="ctr"/>
            <a:r>
              <a:rPr lang="cs-CZ" sz="2000" dirty="0">
                <a:latin typeface="Arial Black" panose="020B0A04020102020204" pitchFamily="34" charset="0"/>
              </a:rPr>
              <a:t>0-4 </a:t>
            </a:r>
          </a:p>
        </p:txBody>
      </p:sp>
      <p:pic>
        <p:nvPicPr>
          <p:cNvPr id="15" name="Obrázek 14" descr="Clipart - &lt;strong&gt;Soccer&lt;/strong&gt; Player (Green/Black)">
            <a:extLst>
              <a:ext uri="{FF2B5EF4-FFF2-40B4-BE49-F238E27FC236}">
                <a16:creationId xmlns:a16="http://schemas.microsoft.com/office/drawing/2014/main" id="{75E45992-4802-48B0-B760-F795A849C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4160" y="4906463"/>
            <a:ext cx="1443420" cy="1944000"/>
          </a:xfrm>
          <a:prstGeom prst="rect">
            <a:avLst/>
          </a:prstGeom>
        </p:spPr>
      </p:pic>
      <p:sp>
        <p:nvSpPr>
          <p:cNvPr id="17" name="Obdélník 16">
            <a:extLst>
              <a:ext uri="{FF2B5EF4-FFF2-40B4-BE49-F238E27FC236}">
                <a16:creationId xmlns:a16="http://schemas.microsoft.com/office/drawing/2014/main" id="{55D294FC-E008-47FB-95C8-113C8723293C}"/>
              </a:ext>
            </a:extLst>
          </p:cNvPr>
          <p:cNvSpPr/>
          <p:nvPr/>
        </p:nvSpPr>
        <p:spPr>
          <a:xfrm>
            <a:off x="5569753" y="41747"/>
            <a:ext cx="4583351" cy="769441"/>
          </a:xfrm>
          <a:prstGeom prst="rect">
            <a:avLst/>
          </a:prstGeom>
          <a:blipFill>
            <a:blip r:embed="rId3"/>
            <a:tile tx="0" ty="0" sx="100000" sy="100000" flip="none" algn="tl"/>
          </a:blipFill>
          <a:effectLst/>
        </p:spPr>
        <p:txBody>
          <a:bodyPr wrap="square" lIns="91440" tIns="45720" rIns="91440" bIns="45720">
            <a:spAutoFit/>
          </a:bodyPr>
          <a:lstStyle/>
          <a:p>
            <a:pPr algn="ctr"/>
            <a:r>
              <a:rPr lang="cs-CZ" sz="2200" b="1" cap="none" spc="0" dirty="0">
                <a:ln w="6350">
                  <a:noFill/>
                  <a:prstDash val="solid"/>
                </a:ln>
                <a:effectLst>
                  <a:outerShdw blurRad="12700" dist="38100" dir="2700000" algn="tl" rotWithShape="0">
                    <a:schemeClr val="bg1">
                      <a:lumMod val="50000"/>
                    </a:schemeClr>
                  </a:outerShdw>
                </a:effectLst>
                <a:latin typeface="Mongolian Baiti" panose="03000500000000000000" pitchFamily="66" charset="0"/>
                <a:cs typeface="Mongolian Baiti" panose="03000500000000000000" pitchFamily="66" charset="0"/>
              </a:rPr>
              <a:t>7. kolo divizní soutěže dospělých </a:t>
            </a:r>
          </a:p>
          <a:p>
            <a:pPr algn="ctr"/>
            <a:r>
              <a:rPr lang="cs-CZ" sz="2200" b="1" cap="none" spc="0" dirty="0">
                <a:ln w="6350">
                  <a:noFill/>
                  <a:prstDash val="solid"/>
                </a:ln>
                <a:effectLst>
                  <a:outerShdw blurRad="12700" dist="38100" dir="2700000" algn="tl" rotWithShape="0">
                    <a:schemeClr val="bg1">
                      <a:lumMod val="50000"/>
                    </a:schemeClr>
                  </a:outerShdw>
                </a:effectLst>
                <a:latin typeface="Mongolian Baiti" panose="03000500000000000000" pitchFamily="66" charset="0"/>
                <a:cs typeface="Mongolian Baiti" panose="03000500000000000000" pitchFamily="66" charset="0"/>
              </a:rPr>
              <a:t>21.-22.9.2019</a:t>
            </a:r>
          </a:p>
        </p:txBody>
      </p:sp>
      <p:sp>
        <p:nvSpPr>
          <p:cNvPr id="18" name="Obdélník 17">
            <a:extLst>
              <a:ext uri="{FF2B5EF4-FFF2-40B4-BE49-F238E27FC236}">
                <a16:creationId xmlns:a16="http://schemas.microsoft.com/office/drawing/2014/main" id="{05921A7C-68F8-4A92-9300-F96202EBDEF0}"/>
              </a:ext>
            </a:extLst>
          </p:cNvPr>
          <p:cNvSpPr/>
          <p:nvPr/>
        </p:nvSpPr>
        <p:spPr>
          <a:xfrm>
            <a:off x="5584505" y="874463"/>
            <a:ext cx="4583351" cy="5976000"/>
          </a:xfrm>
          <a:prstGeom prst="rect">
            <a:avLst/>
          </a:prstGeom>
          <a:blipFill>
            <a:blip r:embed="rId4"/>
            <a:tile tx="0" ty="0" sx="100000" sy="100000" flip="none" algn="tl"/>
          </a:blipFill>
        </p:spPr>
        <p:txBody>
          <a:bodyPr wrap="square">
            <a:noAutofit/>
          </a:bodyPr>
          <a:lstStyle/>
          <a:p>
            <a:pPr algn="ctr" fontAlgn="ctr"/>
            <a:r>
              <a:rPr lang="cs-CZ" sz="1400" b="0" dirty="0">
                <a:latin typeface="Arial Black" panose="020B0A04020102020204" pitchFamily="34" charset="0"/>
              </a:rPr>
              <a:t>SK Kladno - FC CHOMUTOV 2:0(1:0</a:t>
            </a:r>
            <a:r>
              <a:rPr lang="cs-CZ" sz="1600" b="0" dirty="0">
                <a:latin typeface="Arial Black" panose="020B0A04020102020204" pitchFamily="34" charset="0"/>
              </a:rPr>
              <a:t>)</a:t>
            </a:r>
          </a:p>
          <a:p>
            <a:pPr algn="just" fontAlgn="ctr"/>
            <a:r>
              <a:rPr lang="cs-CZ" sz="1000" dirty="0">
                <a:solidFill>
                  <a:srgbClr val="0000CC"/>
                </a:solidFill>
                <a:latin typeface="Georgia" panose="02040502050405020303" pitchFamily="18" charset="0"/>
              </a:rPr>
              <a:t>domácí se herně chytli a v tabulce stoupají. Favorizovaný soupeř nepodal dobrý výkon. Dvě branky vstřelil Tadeáš Pospíšil.</a:t>
            </a:r>
          </a:p>
          <a:p>
            <a:pPr algn="ctr" fontAlgn="ctr"/>
            <a:r>
              <a:rPr lang="cs-CZ" sz="1400" b="0" dirty="0">
                <a:latin typeface="Arial Black" panose="020B0A04020102020204" pitchFamily="34" charset="0"/>
              </a:rPr>
              <a:t>SK Slaný - </a:t>
            </a:r>
            <a:r>
              <a:rPr lang="cs-CZ" sz="1400" dirty="0">
                <a:latin typeface="Arial Black" panose="020B0A04020102020204" pitchFamily="34" charset="0"/>
              </a:rPr>
              <a:t>SK Štětí 4:5 PK(1:3)</a:t>
            </a:r>
            <a:endParaRPr lang="cs-CZ" sz="1400" b="0" dirty="0">
              <a:latin typeface="Arial Black" panose="020B0A04020102020204" pitchFamily="34" charset="0"/>
            </a:endParaRPr>
          </a:p>
          <a:p>
            <a:pPr algn="just" fontAlgn="ctr"/>
            <a:r>
              <a:rPr lang="cs-CZ" sz="1000" dirty="0">
                <a:solidFill>
                  <a:schemeClr val="accent6"/>
                </a:solidFill>
                <a:latin typeface="Georgia" panose="02040502050405020303" pitchFamily="18" charset="0"/>
              </a:rPr>
              <a:t>hosté hráli celý zápas proti deseti. V poločase vedli o 2 branky. Domácí vyrovnali ve 3. minutě nastavení a v penaltovém rozstřelu měli náskok 2 neproměněných pokutových kopů a přesto prohráli. </a:t>
            </a:r>
          </a:p>
          <a:p>
            <a:pPr algn="ctr" fontAlgn="ctr"/>
            <a:r>
              <a:rPr lang="cs-CZ" sz="1400" b="0" dirty="0">
                <a:latin typeface="Arial Black" panose="020B0A04020102020204" pitchFamily="34" charset="0"/>
              </a:rPr>
              <a:t>TJ TATRAN Rakovník - FK Arsenal Česká Lípa 3:4 PK (2:1)</a:t>
            </a:r>
          </a:p>
          <a:p>
            <a:pPr algn="just" fontAlgn="ctr"/>
            <a:r>
              <a:rPr lang="cs-CZ" sz="1000" dirty="0">
                <a:solidFill>
                  <a:schemeClr val="accent6"/>
                </a:solidFill>
                <a:latin typeface="Georgia" panose="02040502050405020303" pitchFamily="18" charset="0"/>
              </a:rPr>
              <a:t>domácí vedli už 3:1 a hráli proti deseti. V 89. minutě ale vyrovnal hostující Lukáš Mikyska. Hosté se nakonec radovali i z vítězství v penaltovém rozstřelu. </a:t>
            </a:r>
          </a:p>
          <a:p>
            <a:pPr algn="ctr" fontAlgn="ctr"/>
            <a:r>
              <a:rPr lang="cs-CZ" sz="1400" b="0" dirty="0">
                <a:latin typeface="Arial Black" panose="020B0A04020102020204" pitchFamily="34" charset="0"/>
              </a:rPr>
              <a:t>Ostrov - SK Aritma Praha 2:1(1:1)</a:t>
            </a:r>
          </a:p>
          <a:p>
            <a:pPr algn="just" fontAlgn="ctr"/>
            <a:r>
              <a:rPr lang="cs-CZ" sz="1000" dirty="0">
                <a:solidFill>
                  <a:schemeClr val="accent6"/>
                </a:solidFill>
                <a:latin typeface="Georgia" panose="02040502050405020303" pitchFamily="18" charset="0"/>
              </a:rPr>
              <a:t>vítěznou branku vstřelili domácí v 1. minutě nastavení po rohovém kopu. Těsně před tím Aritma vystřídala brankáře, kterého chtěli mít dispozici na pokutové kopy.</a:t>
            </a:r>
          </a:p>
          <a:p>
            <a:pPr algn="ctr" fontAlgn="ctr"/>
            <a:r>
              <a:rPr lang="cs-CZ" sz="1400" b="0" dirty="0">
                <a:latin typeface="Arial Black" panose="020B0A04020102020204" pitchFamily="34" charset="0"/>
              </a:rPr>
              <a:t>SK Český Brod – FK Brandýs </a:t>
            </a:r>
            <a:r>
              <a:rPr lang="cs-CZ" sz="1400" b="0" dirty="0" err="1">
                <a:latin typeface="Arial Black" panose="020B0A04020102020204" pitchFamily="34" charset="0"/>
              </a:rPr>
              <a:t>n.L.</a:t>
            </a:r>
            <a:r>
              <a:rPr lang="cs-CZ" sz="1400" b="0" dirty="0">
                <a:latin typeface="Arial Black" panose="020B0A04020102020204" pitchFamily="34" charset="0"/>
              </a:rPr>
              <a:t> 1:0(1:0) </a:t>
            </a:r>
            <a:endParaRPr lang="cs-CZ" sz="1100" b="0" dirty="0"/>
          </a:p>
          <a:p>
            <a:pPr algn="just" fontAlgn="ctr"/>
            <a:r>
              <a:rPr lang="cs-CZ" sz="1100" dirty="0">
                <a:solidFill>
                  <a:schemeClr val="accent6"/>
                </a:solidFill>
                <a:latin typeface="Georgia" panose="02040502050405020303" pitchFamily="18" charset="0"/>
              </a:rPr>
              <a:t>7 zápasů a 7 výher z toho 6 o jednu branku. To je vizitka vedoucího celku divizní soutěže skupiny B.</a:t>
            </a:r>
          </a:p>
          <a:p>
            <a:pPr algn="ctr" fontAlgn="ctr"/>
            <a:r>
              <a:rPr lang="cs-CZ" sz="1400" b="0" dirty="0">
                <a:latin typeface="Arial Black" panose="020B0A04020102020204" pitchFamily="34" charset="0"/>
              </a:rPr>
              <a:t>FK Baník Souš - MFK Dobříš 7:0 (4:0)</a:t>
            </a:r>
          </a:p>
          <a:p>
            <a:pPr algn="just" fontAlgn="ctr"/>
            <a:r>
              <a:rPr lang="cs-CZ" sz="1000" dirty="0">
                <a:solidFill>
                  <a:schemeClr val="accent6"/>
                </a:solidFill>
                <a:latin typeface="Georgia" panose="02040502050405020303" pitchFamily="18" charset="0"/>
              </a:rPr>
              <a:t>V Souši se slavilo 100 let fotbalu demolicí trápící se Dobříše, která ještě v normální hrací době nevyhrála a má 3 body. Hattrickem se blýskl Petr Hlaváček.</a:t>
            </a:r>
          </a:p>
          <a:p>
            <a:pPr algn="ctr" fontAlgn="ctr"/>
            <a:r>
              <a:rPr lang="cs-CZ" sz="1400" b="0" dirty="0">
                <a:latin typeface="Arial Black" panose="020B0A04020102020204" pitchFamily="34" charset="0"/>
              </a:rPr>
              <a:t>FK Meteor Praha - FK Neratovice-</a:t>
            </a:r>
            <a:r>
              <a:rPr lang="cs-CZ" sz="1400" b="0" dirty="0" err="1">
                <a:latin typeface="Arial Black" panose="020B0A04020102020204" pitchFamily="34" charset="0"/>
              </a:rPr>
              <a:t>Byškovice</a:t>
            </a:r>
            <a:r>
              <a:rPr lang="cs-CZ" sz="1400" b="0" dirty="0">
                <a:latin typeface="Arial Black" panose="020B0A04020102020204" pitchFamily="34" charset="0"/>
              </a:rPr>
              <a:t>  3:1(2:0</a:t>
            </a:r>
            <a:r>
              <a:rPr lang="cs-CZ" sz="1600" b="0" dirty="0">
                <a:latin typeface="Arial Black" panose="020B0A04020102020204" pitchFamily="34" charset="0"/>
              </a:rPr>
              <a:t>)</a:t>
            </a:r>
          </a:p>
          <a:p>
            <a:pPr algn="just" fontAlgn="ctr"/>
            <a:r>
              <a:rPr lang="cs-CZ" sz="1000" dirty="0">
                <a:solidFill>
                  <a:schemeClr val="accent6"/>
                </a:solidFill>
                <a:latin typeface="Georgia" panose="02040502050405020303" pitchFamily="18" charset="0"/>
              </a:rPr>
              <a:t>Na počet gólových šanci to bylo na obou stranách stejné, ale jejich efektivita byla jasně na straně domácích. Hosté na konečných 3:1 až v 89. minutě z kopačky Hrdého</a:t>
            </a:r>
          </a:p>
          <a:p>
            <a:pPr algn="ctr" fontAlgn="ctr"/>
            <a:r>
              <a:rPr lang="cs-CZ" sz="1400" b="0" dirty="0">
                <a:latin typeface="Arial Black" panose="020B0A04020102020204" pitchFamily="34" charset="0"/>
              </a:rPr>
              <a:t>FK SEKO LOUNY - FK Olympie Březová 1:2(1:0)</a:t>
            </a:r>
          </a:p>
          <a:p>
            <a:pPr algn="just" fontAlgn="ctr"/>
            <a:r>
              <a:rPr lang="cs-CZ" sz="1000" dirty="0">
                <a:solidFill>
                  <a:schemeClr val="accent6"/>
                </a:solidFill>
                <a:latin typeface="Georgia" panose="02040502050405020303" pitchFamily="18" charset="0"/>
              </a:rPr>
              <a:t>Michal </a:t>
            </a:r>
            <a:r>
              <a:rPr lang="cs-CZ" sz="1000" dirty="0" err="1">
                <a:solidFill>
                  <a:schemeClr val="accent6"/>
                </a:solidFill>
                <a:latin typeface="Georgia" panose="02040502050405020303" pitchFamily="18" charset="0"/>
              </a:rPr>
              <a:t>Lesniak</a:t>
            </a:r>
            <a:r>
              <a:rPr lang="cs-CZ" sz="1000" dirty="0">
                <a:solidFill>
                  <a:schemeClr val="accent6"/>
                </a:solidFill>
                <a:latin typeface="Georgia" panose="02040502050405020303" pitchFamily="18" charset="0"/>
              </a:rPr>
              <a:t> vstřelil  třetí Lounský gól v soutěži a v poločase byl  i vedoucí. Ve 2. časti ale domácí propadli  a po brankách Kursa a </a:t>
            </a:r>
            <a:r>
              <a:rPr lang="cs-CZ" sz="1000" dirty="0" err="1">
                <a:solidFill>
                  <a:schemeClr val="accent6"/>
                </a:solidFill>
                <a:latin typeface="Georgia" panose="02040502050405020303" pitchFamily="18" charset="0"/>
              </a:rPr>
              <a:t>Kravara</a:t>
            </a:r>
            <a:r>
              <a:rPr lang="cs-CZ" sz="1000" dirty="0">
                <a:solidFill>
                  <a:schemeClr val="accent6"/>
                </a:solidFill>
                <a:latin typeface="Georgia" panose="02040502050405020303" pitchFamily="18" charset="0"/>
              </a:rPr>
              <a:t> prohráli.</a:t>
            </a:r>
            <a:endParaRPr lang="cs-CZ" sz="1100" dirty="0">
              <a:solidFill>
                <a:schemeClr val="accent6"/>
              </a:solidFill>
              <a:latin typeface="Georgia" panose="02040502050405020303" pitchFamily="18" charset="0"/>
            </a:endParaRPr>
          </a:p>
        </p:txBody>
      </p:sp>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9" name="Obdélník 8">
            <a:extLst>
              <a:ext uri="{FF2B5EF4-FFF2-40B4-BE49-F238E27FC236}">
                <a16:creationId xmlns:a16="http://schemas.microsoft.com/office/drawing/2014/main" id="{738AAF06-B16D-4493-86F7-C127706F19C9}"/>
              </a:ext>
            </a:extLst>
          </p:cNvPr>
          <p:cNvSpPr/>
          <p:nvPr/>
        </p:nvSpPr>
        <p:spPr>
          <a:xfrm>
            <a:off x="5404643" y="1387252"/>
            <a:ext cx="4680496" cy="5460213"/>
          </a:xfrm>
          <a:prstGeom prst="rect">
            <a:avLst/>
          </a:prstGeom>
        </p:spPr>
        <p:txBody>
          <a:bodyPr wrap="square">
            <a:spAutoFit/>
          </a:bodyPr>
          <a:lstStyle/>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SK Štětí – TJ </a:t>
            </a:r>
            <a:r>
              <a:rPr lang="cs-CZ" sz="1800" dirty="0" err="1">
                <a:latin typeface="Arial Black" panose="020B0A04020102020204" pitchFamily="34" charset="0"/>
                <a:ea typeface="Calibri" panose="020F0502020204030204" pitchFamily="34" charset="0"/>
                <a:cs typeface="Arial" panose="020B0604020202020204" pitchFamily="34" charset="0"/>
              </a:rPr>
              <a:t>Vaňov</a:t>
            </a:r>
            <a:r>
              <a:rPr lang="cs-CZ" sz="1800" dirty="0">
                <a:latin typeface="Arial Black" panose="020B0A04020102020204" pitchFamily="34" charset="0"/>
                <a:ea typeface="Calibri" panose="020F0502020204030204" pitchFamily="34" charset="0"/>
                <a:cs typeface="Arial" panose="020B0604020202020204" pitchFamily="34" charset="0"/>
              </a:rPr>
              <a:t>-Libouchec</a:t>
            </a:r>
            <a:endParaRPr lang="cs-CZ"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0:4(0:3)  </a:t>
            </a:r>
            <a:r>
              <a:rPr lang="cs-CZ" sz="1050" dirty="0">
                <a:latin typeface="Arial Black" panose="020B0A04020102020204" pitchFamily="34" charset="0"/>
                <a:ea typeface="Calibri" panose="020F0502020204030204" pitchFamily="34" charset="0"/>
                <a:cs typeface="Arial" panose="020B0604020202020204" pitchFamily="34" charset="0"/>
              </a:rPr>
              <a:t>6. kolo 4. hrané 15.9.2019</a:t>
            </a:r>
            <a:endParaRPr lang="cs-CZ" sz="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Minulý týden měli dorostenci po dvou úvodních kolech soutěže na domácím hřišti volný los a zajímavostí rozlosování bylo, že i v dalším 4. kole je čekalo domácí utkání. Do Štětí přijel sdružený tým TJ </a:t>
            </a:r>
            <a:r>
              <a:rPr lang="cs-CZ" sz="1000" b="0" dirty="0" err="1">
                <a:latin typeface="Arial" panose="020B0604020202020204" pitchFamily="34" charset="0"/>
                <a:ea typeface="Calibri" panose="020F0502020204030204" pitchFamily="34" charset="0"/>
                <a:cs typeface="Arial" panose="020B0604020202020204" pitchFamily="34" charset="0"/>
              </a:rPr>
              <a:t>Vaňov</a:t>
            </a:r>
            <a:r>
              <a:rPr lang="cs-CZ" sz="1000" b="0" dirty="0">
                <a:latin typeface="Arial" panose="020B0604020202020204" pitchFamily="34" charset="0"/>
                <a:ea typeface="Calibri" panose="020F0502020204030204" pitchFamily="34" charset="0"/>
                <a:cs typeface="Arial" panose="020B0604020202020204" pitchFamily="34" charset="0"/>
              </a:rPr>
              <a:t>/Libouchec, který si zatím z 6 možných získaných bodů připsal do tabulky 3. Začátek zápasu se nesl ve znamení vzájemného poznávání a mužstva hledala slabiny hry toho druhého. Štětí v úvodních 2 zápasech nevstřelilo branku a změnit to mohlo v 15. minutě. František </a:t>
            </a:r>
            <a:r>
              <a:rPr lang="cs-CZ" sz="1000" b="0" dirty="0" err="1">
                <a:latin typeface="Arial" panose="020B0604020202020204" pitchFamily="34" charset="0"/>
                <a:ea typeface="Calibri" panose="020F0502020204030204" pitchFamily="34" charset="0"/>
                <a:cs typeface="Arial" panose="020B0604020202020204" pitchFamily="34" charset="0"/>
              </a:rPr>
              <a:t>Keltner</a:t>
            </a:r>
            <a:r>
              <a:rPr lang="cs-CZ" sz="1000" b="0" dirty="0">
                <a:latin typeface="Arial" panose="020B0604020202020204" pitchFamily="34" charset="0"/>
                <a:ea typeface="Calibri" panose="020F0502020204030204" pitchFamily="34" charset="0"/>
                <a:cs typeface="Arial" panose="020B0604020202020204" pitchFamily="34" charset="0"/>
              </a:rPr>
              <a:t> zaběhl mezi 2 obránce a objevil se před ním už jen brankáře. Míč si ale cestu mezi 3 tyče nenašel a skončil vedle. „Nedáš, dostaneš“ pravidlo, které našlo uplatnění právě v tomto okamžiku. Pozdě jsme zareagovali na rozehrávku z autu, Václav Strádal předskočil našeho obránce a než se k míči stačil dostat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v brance, tak  mu projel pod tělem za brankovou čáru. V 18. minutě jsme byli blízko vyrovnání. Před brankovou čarou hostů se odehrála nepřehledná situace, při které odletoval míč od jednoho našeho hráče ke druhému, ale žádný z nich nebyl schopen do balónu pořádně kopnout a uklidit ho kam patří. Ve 20. minutě čelil volnému přímému kopu ze 17 metrů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v naší brance. Byl připraven a nepříjemnou střelu k pravé tyči pokryl pádem na zem. Ve 25. minutě už si ale neporadil s pěknou střelou Lukáše Stehlíka na 2:0 pro hosty. Než jsme se stačili vzpamatovat, tak jsme se dopustili školácké chyby v rozehrávce a Václav Strádal svojí druhou brankou v utkání zvýšil už na 3:0. Během chvilky se naše naděje na případný úspěch rozplynula. I když ještě v závěru první půle jsme mohli snížit. Sám na brankáře postupoval Oldřich </a:t>
            </a:r>
            <a:r>
              <a:rPr lang="cs-CZ" sz="1000" b="0" dirty="0" err="1">
                <a:latin typeface="Arial" panose="020B0604020202020204" pitchFamily="34" charset="0"/>
                <a:ea typeface="Calibri" panose="020F0502020204030204" pitchFamily="34" charset="0"/>
                <a:cs typeface="Arial" panose="020B0604020202020204" pitchFamily="34" charset="0"/>
              </a:rPr>
              <a:t>Malecha</a:t>
            </a:r>
            <a:r>
              <a:rPr lang="cs-CZ" sz="1000" b="0" dirty="0">
                <a:latin typeface="Arial" panose="020B0604020202020204" pitchFamily="34" charset="0"/>
                <a:ea typeface="Calibri" panose="020F0502020204030204" pitchFamily="34" charset="0"/>
                <a:cs typeface="Arial" panose="020B0604020202020204" pitchFamily="34" charset="0"/>
              </a:rPr>
              <a:t>, ale trefil jen stojnou nohu hostujícího brankáře Vojtěcha Kubíka. V gólovém postavení se objevil i František </a:t>
            </a:r>
            <a:r>
              <a:rPr lang="cs-CZ" sz="1000" b="0" dirty="0" err="1">
                <a:latin typeface="Arial" panose="020B0604020202020204" pitchFamily="34" charset="0"/>
                <a:ea typeface="Calibri" panose="020F0502020204030204" pitchFamily="34" charset="0"/>
                <a:cs typeface="Arial" panose="020B0604020202020204" pitchFamily="34" charset="0"/>
              </a:rPr>
              <a:t>Keltner</a:t>
            </a:r>
            <a:r>
              <a:rPr lang="cs-CZ" sz="1000" b="0" dirty="0">
                <a:latin typeface="Arial" panose="020B0604020202020204" pitchFamily="34" charset="0"/>
                <a:ea typeface="Calibri" panose="020F0502020204030204" pitchFamily="34" charset="0"/>
                <a:cs typeface="Arial" panose="020B0604020202020204" pitchFamily="34" charset="0"/>
              </a:rPr>
              <a:t>, ale ani on svou šanci nevyužil. Dvě šance měli i hosté, ale perfektně je vychytal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Do 2. poločasu jsme nastoupili nebojácně a zkusili ještě zabojovat. Míč se sice více potuloval na polovině soupeře, ale bohužel naše kombinace končila většinou na hranici velkého vápna a hostujícího ho gólmana jsme moc neprověřili.    Až teda v 65 minutě. Velkou příležitost vstřelit gól měl  Aleš Rubín. Pláchnul obráncům, ale premiérovou branku našeho tým v tomto ročníku</a:t>
            </a:r>
          </a:p>
        </p:txBody>
      </p:sp>
      <p:sp>
        <p:nvSpPr>
          <p:cNvPr id="10" name="TextovéPole 9">
            <a:extLst>
              <a:ext uri="{FF2B5EF4-FFF2-40B4-BE49-F238E27FC236}">
                <a16:creationId xmlns:a16="http://schemas.microsoft.com/office/drawing/2014/main" id="{47BD4394-2F70-4048-80BA-C276D6AE4225}"/>
              </a:ext>
            </a:extLst>
          </p:cNvPr>
          <p:cNvSpPr txBox="1"/>
          <p:nvPr/>
        </p:nvSpPr>
        <p:spPr>
          <a:xfrm>
            <a:off x="5330655" y="163116"/>
            <a:ext cx="4801925" cy="1015663"/>
          </a:xfrm>
          <a:prstGeom prst="rect">
            <a:avLst/>
          </a:prstGeom>
          <a:pattFill prst="ltHorz">
            <a:fgClr>
              <a:srgbClr val="99FFCC"/>
            </a:fgClr>
            <a:bgClr>
              <a:schemeClr val="bg1"/>
            </a:bgClr>
          </a:patt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Dorostenci hledají střelce. Ani ve 3. zápase krajského přeboru nevstřelili banku</a:t>
            </a:r>
          </a:p>
        </p:txBody>
      </p:sp>
      <p:cxnSp>
        <p:nvCxnSpPr>
          <p:cNvPr id="11" name="Přímá spojnice se šipkou 10">
            <a:extLst>
              <a:ext uri="{FF2B5EF4-FFF2-40B4-BE49-F238E27FC236}">
                <a16:creationId xmlns:a16="http://schemas.microsoft.com/office/drawing/2014/main" id="{66CFA3B2-0D34-4C18-931A-7303542E0AA8}"/>
              </a:ext>
            </a:extLst>
          </p:cNvPr>
          <p:cNvCxnSpPr/>
          <p:nvPr/>
        </p:nvCxnSpPr>
        <p:spPr bwMode="auto">
          <a:xfrm>
            <a:off x="8367753" y="7004456"/>
            <a:ext cx="1224136" cy="0"/>
          </a:xfrm>
          <a:prstGeom prst="straightConnector1">
            <a:avLst/>
          </a:prstGeom>
          <a:noFill/>
          <a:ln w="22225" cap="flat" cmpd="sng" algn="ctr">
            <a:solidFill>
              <a:schemeClr val="accent1"/>
            </a:solidFill>
            <a:prstDash val="solid"/>
            <a:round/>
            <a:headEnd type="none" w="med" len="med"/>
            <a:tailEnd type="triangle"/>
          </a:ln>
          <a:effectLst>
            <a:outerShdw dist="45791" dir="2021404" algn="ctr" rotWithShape="0">
              <a:srgbClr val="9999FF"/>
            </a:outerShdw>
          </a:effectLst>
        </p:spPr>
      </p:cxnSp>
      <p:sp>
        <p:nvSpPr>
          <p:cNvPr id="12" name="Obdélník 11">
            <a:extLst>
              <a:ext uri="{FF2B5EF4-FFF2-40B4-BE49-F238E27FC236}">
                <a16:creationId xmlns:a16="http://schemas.microsoft.com/office/drawing/2014/main" id="{7DD037E5-F05D-4153-8778-9F4DA6AB3A33}"/>
              </a:ext>
            </a:extLst>
          </p:cNvPr>
          <p:cNvSpPr/>
          <p:nvPr/>
        </p:nvSpPr>
        <p:spPr>
          <a:xfrm>
            <a:off x="144463" y="2144608"/>
            <a:ext cx="4752057" cy="4670125"/>
          </a:xfrm>
          <a:prstGeom prst="rect">
            <a:avLst/>
          </a:prstGeom>
          <a:ln>
            <a:solidFill>
              <a:srgbClr val="FFFF00"/>
            </a:solidFill>
          </a:ln>
        </p:spPr>
        <p:txBody>
          <a:bodyPr wrap="square">
            <a:spAutoFit/>
          </a:bodyPr>
          <a:lstStyle/>
          <a:p>
            <a:pPr algn="ctr">
              <a:lnSpc>
                <a:spcPct val="107000"/>
              </a:lnSpc>
              <a:spcAft>
                <a:spcPts val="0"/>
              </a:spcAft>
            </a:pPr>
            <a:r>
              <a:rPr lang="cs-CZ" sz="1800" dirty="0">
                <a:ln>
                  <a:solidFill>
                    <a:srgbClr val="FFFF00"/>
                  </a:solidFill>
                </a:ln>
                <a:highlight>
                  <a:srgbClr val="00FFFF"/>
                </a:highlight>
                <a:latin typeface="Arial Black" panose="020B0A04020102020204" pitchFamily="34" charset="0"/>
                <a:ea typeface="Calibri" panose="020F0502020204030204" pitchFamily="34" charset="0"/>
                <a:cs typeface="Arial" panose="020B0604020202020204" pitchFamily="34" charset="0"/>
              </a:rPr>
              <a:t>SK Štětí - FK SEKO Louny  2:0(1:0) </a:t>
            </a:r>
            <a:endParaRPr lang="cs-CZ" sz="1100" dirty="0">
              <a:ln>
                <a:solidFill>
                  <a:srgbClr val="FFFF00"/>
                </a:solidFill>
              </a:ln>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ln>
                  <a:solidFill>
                    <a:srgbClr val="FFFF00"/>
                  </a:solidFill>
                </a:ln>
                <a:highlight>
                  <a:srgbClr val="00FFFF"/>
                </a:highlight>
                <a:latin typeface="Arial Black" panose="020B0A04020102020204" pitchFamily="34" charset="0"/>
                <a:ea typeface="Calibri" panose="020F0502020204030204" pitchFamily="34" charset="0"/>
                <a:cs typeface="Arial" panose="020B0604020202020204" pitchFamily="34" charset="0"/>
              </a:rPr>
              <a:t>  14.9.2019   6. kolo</a:t>
            </a:r>
            <a:endParaRPr lang="cs-CZ" sz="1100" dirty="0">
              <a:ln>
                <a:solidFill>
                  <a:srgbClr val="FFFF00"/>
                </a:solidFill>
              </a:l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100" b="0" dirty="0">
                <a:latin typeface="Arial" panose="020B0604020202020204" pitchFamily="34" charset="0"/>
                <a:ea typeface="Calibri" panose="020F0502020204030204" pitchFamily="34" charset="0"/>
                <a:cs typeface="Times New Roman" panose="02020603050405020304" pitchFamily="18" charset="0"/>
              </a:rPr>
              <a:t>Přesně po roce jsme doma opět nastupovali proti týmu z Loun. Nebylo to však v Ústeckém přeboru, ale v divizní soutěži. Před rokem z toho byla remíza a vítězství na penalty. Teď jsme se ale ocitli v jiné situaci. Žádný bod na kontě a poslední místo v tabulce. Hosté na tom byli o něco lépe. Získali 4 body, ale na druhou stranu také ještě v normální hrací době nevyhráli. Nestřílí ani moc branek. V 5 zápasech pouze 2. Ve Štětí ale moc nechybělo, aby konto nezvýšili hned v úvodu. Po rohu nakrátko se dostal balón na nohu Daniela Jaroše a jeho střela skončila metr nad brankou. Pak jsme ale převzali iniciativu a snažili se hostující obranu něčím překvapit.  Převahu jsme měli, ale žádná větší šance z toho nebyla. Jakub Pícha kopal roh ve 13. minutě, ale našel jen hlavu obránce. Přeci jenom jsme se dočkali v 19. minutě a po dlouhé době se dočkali vedoucí branky. Byl u toho David Brandejs. Chtěl přihrát Davidovi Menclovi, odkopem tomu chtěl zabránit Michal Kafka, ale trefil šibenice vlastní branky. Ve statistikách bude gól veden jako vlastní. V dalších minutách prvního poločasu si ani jedno z mužstev větší příležitost ke skórování nepřipravilo. Po faulu Jakuba Píchy zahrávaly Louny volný přímý kop, který ale žádnou paseku v našem vápně nezpůsobil.  Standardní situaci zahrával i náš celek, po míči se natahoval Jiří </a:t>
            </a:r>
            <a:r>
              <a:rPr lang="cs-CZ" sz="1100" b="0" dirty="0" err="1">
                <a:latin typeface="Arial" panose="020B0604020202020204" pitchFamily="34" charset="0"/>
                <a:ea typeface="Calibri" panose="020F0502020204030204" pitchFamily="34" charset="0"/>
                <a:cs typeface="Times New Roman" panose="02020603050405020304" pitchFamily="18" charset="0"/>
              </a:rPr>
              <a:t>Ransdorf</a:t>
            </a:r>
            <a:r>
              <a:rPr lang="cs-CZ" sz="1100" b="0" dirty="0">
                <a:latin typeface="Arial" panose="020B0604020202020204" pitchFamily="34" charset="0"/>
                <a:ea typeface="Calibri" panose="020F0502020204030204" pitchFamily="34" charset="0"/>
                <a:cs typeface="Times New Roman" panose="02020603050405020304" pitchFamily="18" charset="0"/>
              </a:rPr>
              <a:t>, ale brankovou konstrukci přestřelil. V závěru první půle jsme zahrávali ještě jeden roh za druhým, ale co to bylo platné, když z toho nic nebylo. Hosté začali druhou půlku jinak než první. Hned od úvodního</a:t>
            </a:r>
            <a:endParaRPr lang="cs-CZ" sz="11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ovéPole 12">
            <a:extLst>
              <a:ext uri="{FF2B5EF4-FFF2-40B4-BE49-F238E27FC236}">
                <a16:creationId xmlns:a16="http://schemas.microsoft.com/office/drawing/2014/main" id="{DB2A3E23-E5A5-45C5-8A1F-E543DC8CD3AC}"/>
              </a:ext>
            </a:extLst>
          </p:cNvPr>
          <p:cNvSpPr txBox="1"/>
          <p:nvPr/>
        </p:nvSpPr>
        <p:spPr>
          <a:xfrm>
            <a:off x="144463" y="163116"/>
            <a:ext cx="4680049" cy="1631216"/>
          </a:xfrm>
          <a:prstGeom prst="rect">
            <a:avLst/>
          </a:prstGeom>
          <a:solidFill>
            <a:srgbClr val="FF9933"/>
          </a:solidFill>
          <a:effectLst>
            <a:glow rad="101600">
              <a:srgbClr val="FFFF66">
                <a:alpha val="40000"/>
              </a:srgbClr>
            </a:glow>
            <a:innerShdw blurRad="546100" dist="939800" dir="18900000">
              <a:srgbClr val="FFFF00"/>
            </a:innerShdw>
            <a:softEdge rad="241300"/>
          </a:effectLst>
        </p:spPr>
        <p:txBody>
          <a:bodyPr wrap="square" rtlCol="0">
            <a:spAutoFit/>
          </a:bodyPr>
          <a:lstStyle/>
          <a:p>
            <a:pPr algn="ctr"/>
            <a:r>
              <a:rPr lang="cs-CZ" sz="2000" dirty="0">
                <a:solidFill>
                  <a:srgbClr val="000066"/>
                </a:solidFill>
                <a:latin typeface="Arial Black" panose="020B0A04020102020204" pitchFamily="34" charset="0"/>
              </a:rPr>
              <a:t>První výhra v soutěži. Čekali jsme do 6. kola. První branku si Louny vstřelily sami a druhé hodně napomohla chyba Pavla </a:t>
            </a:r>
            <a:r>
              <a:rPr lang="cs-CZ" sz="2000" dirty="0" err="1">
                <a:solidFill>
                  <a:srgbClr val="000066"/>
                </a:solidFill>
                <a:latin typeface="Arial Black" panose="020B0A04020102020204" pitchFamily="34" charset="0"/>
              </a:rPr>
              <a:t>Besty</a:t>
            </a:r>
            <a:endParaRPr lang="cs-CZ" sz="2000" dirty="0">
              <a:solidFill>
                <a:srgbClr val="000066"/>
              </a:solidFill>
              <a:latin typeface="Arial Black" panose="020B0A04020102020204" pitchFamily="34" charset="0"/>
            </a:endParaRPr>
          </a:p>
        </p:txBody>
      </p:sp>
      <p:cxnSp>
        <p:nvCxnSpPr>
          <p:cNvPr id="14" name="Přímá spojnice se šipkou 13">
            <a:extLst>
              <a:ext uri="{FF2B5EF4-FFF2-40B4-BE49-F238E27FC236}">
                <a16:creationId xmlns:a16="http://schemas.microsoft.com/office/drawing/2014/main" id="{D1218CEF-6139-4E8F-8108-E0229434DCE0}"/>
              </a:ext>
            </a:extLst>
          </p:cNvPr>
          <p:cNvCxnSpPr/>
          <p:nvPr/>
        </p:nvCxnSpPr>
        <p:spPr bwMode="auto">
          <a:xfrm>
            <a:off x="2808288" y="6999107"/>
            <a:ext cx="864096" cy="0"/>
          </a:xfrm>
          <a:prstGeom prst="straightConnector1">
            <a:avLst/>
          </a:prstGeom>
          <a:noFill/>
          <a:ln w="28575" cap="flat" cmpd="sng" algn="ctr">
            <a:solidFill>
              <a:schemeClr val="accent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118295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60816" y="693186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3" name="TextovéPole 2"/>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7" name="Obdélník 6">
            <a:extLst>
              <a:ext uri="{FF2B5EF4-FFF2-40B4-BE49-F238E27FC236}">
                <a16:creationId xmlns:a16="http://schemas.microsoft.com/office/drawing/2014/main" id="{A78FA4D0-1FAF-49DA-B173-83C678F8383E}"/>
              </a:ext>
            </a:extLst>
          </p:cNvPr>
          <p:cNvSpPr/>
          <p:nvPr/>
        </p:nvSpPr>
        <p:spPr>
          <a:xfrm>
            <a:off x="75255" y="1856564"/>
            <a:ext cx="4722472" cy="5382436"/>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SK Strupčice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5:2(3:2) 22.9.2019  7. kolo 4. hrané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Nejenom kdy získají v novém ročníku první body, ale kdy se jim také podaří vstřelit první branku. V předchozích 3 zápasech před tímto mačem se to dorostencům totiž ještě nepodařilo. Další příležitost byla ve Strupčicích , které se nacházejí mezi Mostem a Chomutovem  a mnozí si možná pamatují, že před několika letu zde hrálo i mužstvo dospělých zápas krajského přeboru Teď zde však hráli dorostenci a jak už jsme říkali, chtěli zde vstřelit první gól. A také se jim to povedlo. Tím vyvoleným byl Oldřich </a:t>
            </a:r>
            <a:r>
              <a:rPr lang="cs-CZ" sz="1000" dirty="0" err="1">
                <a:latin typeface="Arial" panose="020B0604020202020204" pitchFamily="34" charset="0"/>
                <a:ea typeface="Calibri" panose="020F0502020204030204" pitchFamily="34" charset="0"/>
                <a:cs typeface="Arial" panose="020B0604020202020204" pitchFamily="34" charset="0"/>
              </a:rPr>
              <a:t>Malecha</a:t>
            </a:r>
            <a:r>
              <a:rPr lang="cs-CZ" sz="1000" dirty="0">
                <a:latin typeface="Arial" panose="020B0604020202020204" pitchFamily="34" charset="0"/>
                <a:ea typeface="Calibri" panose="020F0502020204030204" pitchFamily="34" charset="0"/>
                <a:cs typeface="Arial" panose="020B0604020202020204" pitchFamily="34" charset="0"/>
              </a:rPr>
              <a:t>, ale bohužel to bylo již za stavu , kdy jsme po gólech hned 5. a 10. minutě prohrávali 2:0. Když však Oldřich </a:t>
            </a:r>
            <a:r>
              <a:rPr lang="cs-CZ" sz="1000" dirty="0" err="1">
                <a:latin typeface="Arial" panose="020B0604020202020204" pitchFamily="34" charset="0"/>
                <a:ea typeface="Calibri" panose="020F0502020204030204" pitchFamily="34" charset="0"/>
                <a:cs typeface="Arial" panose="020B0604020202020204" pitchFamily="34" charset="0"/>
              </a:rPr>
              <a:t>Malecha</a:t>
            </a:r>
            <a:r>
              <a:rPr lang="cs-CZ" sz="1000" dirty="0">
                <a:latin typeface="Arial" panose="020B0604020202020204" pitchFamily="34" charset="0"/>
                <a:ea typeface="Calibri" panose="020F0502020204030204" pitchFamily="34" charset="0"/>
                <a:cs typeface="Arial" panose="020B0604020202020204" pitchFamily="34" charset="0"/>
              </a:rPr>
              <a:t> vstřelil ve 32. minutě svůj druhý gól  a srovnal na 2:2, byli jsme v zápase zpátky. Samotný Olda ale i jeho spoluhráč Jakub Pilař měl další příležitosti, které k naší malé radosti zůstaly nevyužity. V prvním poločase se vyznamenal i Lukáš </a:t>
            </a:r>
            <a:r>
              <a:rPr lang="cs-CZ" sz="1000" dirty="0" err="1">
                <a:latin typeface="Arial" panose="020B0604020202020204" pitchFamily="34" charset="0"/>
                <a:ea typeface="Calibri" panose="020F0502020204030204" pitchFamily="34" charset="0"/>
                <a:cs typeface="Arial" panose="020B0604020202020204" pitchFamily="34" charset="0"/>
              </a:rPr>
              <a:t>Šrotýř</a:t>
            </a:r>
            <a:r>
              <a:rPr lang="cs-CZ" sz="1000" dirty="0">
                <a:latin typeface="Arial" panose="020B0604020202020204" pitchFamily="34" charset="0"/>
                <a:ea typeface="Calibri" panose="020F0502020204030204" pitchFamily="34" charset="0"/>
                <a:cs typeface="Arial" panose="020B0604020202020204" pitchFamily="34" charset="0"/>
              </a:rPr>
              <a:t>, který zlikvidoval penaltu jednoho z domácích borců. Strupčice ale i tak odcházely do kabin s jednobrankových náskokem, když se na 3:2 podařilo upravit Filipovi </a:t>
            </a:r>
            <a:r>
              <a:rPr lang="cs-CZ" sz="1000" dirty="0" err="1">
                <a:latin typeface="Arial" panose="020B0604020202020204" pitchFamily="34" charset="0"/>
                <a:ea typeface="Calibri" panose="020F0502020204030204" pitchFamily="34" charset="0"/>
                <a:cs typeface="Arial" panose="020B0604020202020204" pitchFamily="34" charset="0"/>
              </a:rPr>
              <a:t>Tajmrovi</a:t>
            </a:r>
            <a:r>
              <a:rPr lang="cs-CZ" sz="1000" dirty="0">
                <a:latin typeface="Arial" panose="020B0604020202020204" pitchFamily="34" charset="0"/>
                <a:ea typeface="Calibri" panose="020F0502020204030204" pitchFamily="34" charset="0"/>
                <a:cs typeface="Arial" panose="020B0604020202020204" pitchFamily="34" charset="0"/>
              </a:rPr>
              <a:t>. Do 2. poločasu už nemohl nastoupit pro zranění Ladislav Kuča, nebyl už nikdo na střídání a projevilo se to i na hře . Domácím se podařilo pojistit vítězství v 62. minutě na 4:2 a konečnou tečku za výsledkem utkání na 5:2 udělal svým hattrickem Stanislav Uhlíř. Jak hodnotit? Bodu se dorostenci opět nedočkali, ale čekání na první gól už skončilo. Teď jsou před námi v sobotu 28.9.2019 doma v 10:00 Lovosice a pokud hráči přistoupí  zodpovědně a s chutí,  tak je šance.  Každé utkání začíná za stavu 0:0. </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Branky:</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O.Malecha</a:t>
            </a:r>
            <a:r>
              <a:rPr lang="cs-CZ" sz="1000" dirty="0">
                <a:latin typeface="Arial" panose="020B0604020202020204" pitchFamily="34" charset="0"/>
                <a:ea typeface="Calibri" panose="020F0502020204030204" pitchFamily="34" charset="0"/>
                <a:cs typeface="Arial" panose="020B0604020202020204" pitchFamily="34" charset="0"/>
              </a:rPr>
              <a:t> 2</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Sestava: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L.Šrotýř</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L.Kuča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M.Vaszi</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A.Rubín</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D.Ivanič</a:t>
            </a:r>
            <a:r>
              <a:rPr lang="cs-CZ" sz="1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O.Malecha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T.Kabelka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J.Pilař</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F.Keltner</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J.Šedivý</a:t>
            </a:r>
            <a:r>
              <a:rPr lang="cs-CZ" sz="1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M.Miga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V.Volák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J.Daniluk</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L.Ladič</a:t>
            </a:r>
            <a:r>
              <a:rPr lang="cs-CZ" sz="10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Trenéři:</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V.Kučera</a:t>
            </a:r>
            <a:r>
              <a:rPr lang="cs-CZ" sz="1000" dirty="0">
                <a:latin typeface="Arial" panose="020B0604020202020204" pitchFamily="34" charset="0"/>
                <a:ea typeface="Calibri" panose="020F0502020204030204" pitchFamily="34" charset="0"/>
                <a:cs typeface="Arial" panose="020B0604020202020204" pitchFamily="34" charset="0"/>
              </a:rPr>
              <a:t>, </a:t>
            </a:r>
            <a:r>
              <a:rPr lang="cs-CZ" sz="1000" dirty="0" err="1">
                <a:latin typeface="Arial" panose="020B0604020202020204" pitchFamily="34" charset="0"/>
                <a:ea typeface="Calibri" panose="020F0502020204030204" pitchFamily="34" charset="0"/>
                <a:cs typeface="Arial" panose="020B0604020202020204" pitchFamily="34" charset="0"/>
              </a:rPr>
              <a:t>Š.Juriga</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latin typeface="Arial" panose="020B0604020202020204" pitchFamily="34" charset="0"/>
                <a:ea typeface="Calibri" panose="020F0502020204030204" pitchFamily="34" charset="0"/>
                <a:cs typeface="Arial" panose="020B0604020202020204" pitchFamily="34" charset="0"/>
              </a:rPr>
              <a:t>Rozhodčí:</a:t>
            </a:r>
            <a:r>
              <a:rPr lang="cs-CZ" sz="1000" dirty="0">
                <a:latin typeface="Arial" panose="020B0604020202020204" pitchFamily="34" charset="0"/>
                <a:ea typeface="Calibri" panose="020F0502020204030204" pitchFamily="34" charset="0"/>
                <a:cs typeface="Arial" panose="020B0604020202020204" pitchFamily="34" charset="0"/>
              </a:rPr>
              <a:t> Radek Krutina</a:t>
            </a:r>
          </a:p>
        </p:txBody>
      </p:sp>
      <p:sp>
        <p:nvSpPr>
          <p:cNvPr id="8" name="TextovéPole 7">
            <a:extLst>
              <a:ext uri="{FF2B5EF4-FFF2-40B4-BE49-F238E27FC236}">
                <a16:creationId xmlns:a16="http://schemas.microsoft.com/office/drawing/2014/main" id="{4B0E91F4-1225-4F8C-ACF4-47E5DF04AB3A}"/>
              </a:ext>
            </a:extLst>
          </p:cNvPr>
          <p:cNvSpPr txBox="1"/>
          <p:nvPr/>
        </p:nvSpPr>
        <p:spPr>
          <a:xfrm>
            <a:off x="71984" y="137274"/>
            <a:ext cx="4680520" cy="1569660"/>
          </a:xfrm>
          <a:prstGeom prst="rect">
            <a:avLst/>
          </a:prstGeom>
          <a:blipFill>
            <a:blip r:embed="rId2">
              <a:extLst>
                <a:ext uri="{837473B0-CC2E-450A-ABE3-18F120FF3D39}">
                  <a1611:picAttrSrcUrl xmlns="" xmlns:a1611="http://schemas.microsoft.com/office/drawing/2016/11/main" r:id="rId3"/>
                </a:ext>
              </a:extLst>
            </a:blip>
            <a:stretch>
              <a:fillRect/>
            </a:stretch>
          </a:blipFill>
          <a:effectLst>
            <a:glow rad="101600">
              <a:srgbClr val="FFFF66">
                <a:alpha val="40000"/>
              </a:srgbClr>
            </a:glow>
            <a:softEdge rad="0"/>
          </a:effectLst>
        </p:spPr>
        <p:txBody>
          <a:bodyPr wrap="square" rtlCol="0">
            <a:spAutoFit/>
          </a:bodyPr>
          <a:lstStyle/>
          <a:p>
            <a:pPr algn="ctr"/>
            <a:r>
              <a:rPr lang="cs-CZ" sz="3200" dirty="0">
                <a:solidFill>
                  <a:srgbClr val="FF0000"/>
                </a:solidFill>
                <a:latin typeface="Gill Sans Nova Cond Ultra Bold" panose="020B0B04020104020203" pitchFamily="34" charset="0"/>
              </a:rPr>
              <a:t>Dorostenci slaví první gól, ale body z toho stejně nebyly </a:t>
            </a:r>
          </a:p>
        </p:txBody>
      </p:sp>
      <p:sp>
        <p:nvSpPr>
          <p:cNvPr id="9" name="Obdélník 8">
            <a:extLst>
              <a:ext uri="{FF2B5EF4-FFF2-40B4-BE49-F238E27FC236}">
                <a16:creationId xmlns:a16="http://schemas.microsoft.com/office/drawing/2014/main" id="{51851504-4127-4C5C-A95A-F39DE3A59AF1}"/>
              </a:ext>
            </a:extLst>
          </p:cNvPr>
          <p:cNvSpPr/>
          <p:nvPr/>
        </p:nvSpPr>
        <p:spPr>
          <a:xfrm>
            <a:off x="5481386" y="883500"/>
            <a:ext cx="4608488" cy="5472000"/>
          </a:xfrm>
          <a:prstGeom prst="rect">
            <a:avLst/>
          </a:prstGeom>
        </p:spPr>
        <p:txBody>
          <a:bodyPr wrap="square">
            <a:spAutoFit/>
          </a:bodyPr>
          <a:lstStyle/>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hvizdu začali více útočit, ale byl jasné, jaké pokyny v kabině hráči dostali. Hned po prvním útoku kopali roh a v 53. minutě měl první velkou šanci hostů na kopačce Michal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Lesniak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pohotová střela šla vedle. Po centru Daniela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Zíchy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odvracel nebezpečí hlavou o 2 minuty později na roh David Mencl. Zatrnulo nám i po dalším centru stejného hráče a hlavičce Michala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Lesniaka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vedle. Klid do našich řad mohla přinést 63. minuta. V ní z velkého vápna pálil Jakub Pícha hned dvakrát za sebou, ale vytouženou brankou to neskončilo. Minuty pravdy se odehrávaly mezi 64. a 66. minutou. Nejdříve to byly hosté, kteří měli výhodu volného přímého kopu za řečnění Jakuba Píchy přímo z hranice velkého vápna. Petr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Fiřt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mířil dobře, ale ne zas úplně dobře, protože trefil jen v uvozovkách břevno. Přišel náš protiútok, už se zdálo, že hosté mají vyhráno, Pavel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Besta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pouštěl malou domů gólmanovi, ale nebylo to nejlepší řešení. K míči se přihnal Jiří Vokoun a nezadržitelně zvýšil naše vedení na 2:0. Zvýšit náskok o 3 minuty později mohl po rohu hlavou Jiří Neuman, ale míč branku těsně minul. Čtvrthodiny před koncem neudržel nervy na uzdě Vojtěch Trup. V přerušené hře strčil do Jiří Neumana. Nemohlo z toho být nic jiného než žlutá karta a protože už byla druhá, tak následovala i karta barvy červené. To hosty, kteří asi ještě mysleli na případný závěrečný nápor, zastavilo a našemu mužstvo udržení dvoubrankového náskoku usnadnilo. 5 minut před koncem se hosté ale přeci jenom ještě přihlásili. Z velké dálky to zkusil střídající Jakub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Matkovič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brankářské umění musel prokazovat Václav Sailer v naší brance. V úplném závěru zápasu jsme udělali v území velkého vápna hostů ještě jeden průvan, ale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už se k zakončení nedostal. Mrzet nás to ale nemuselo, protože už tu byl závěrečný hvizd a s ním první výhra v soutěži.</a:t>
            </a:r>
          </a:p>
          <a:p>
            <a:pPr lvl="0" algn="just">
              <a:lnSpc>
                <a:spcPct val="107000"/>
              </a:lnSpc>
              <a:spcAft>
                <a:spcPts val="80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vlastní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err="1">
                <a:solidFill>
                  <a:srgbClr val="000000"/>
                </a:solidFill>
                <a:latin typeface="Arial" panose="020B0604020202020204" pitchFamily="34" charset="0"/>
                <a:ea typeface="Calibri" panose="020F0502020204030204" pitchFamily="34" charset="0"/>
                <a:cs typeface="Arial" panose="020B0604020202020204" pitchFamily="34" charset="0"/>
              </a:rPr>
              <a:t>Šestava</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V.Sailer-V.Kala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(90.F.Podhorský),</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(82.J.Prieložný),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J.Pícha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J.Neuman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(78.A.Brůža),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(85.R.Feko)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K.Horváth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(zraněn),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(zraněn),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M.Jelínek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Trenéři: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Vedoucí: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V.Frey</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P.Kolátor-T.Doubek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D.Plzák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Delegát: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157 diváků</a:t>
            </a:r>
          </a:p>
        </p:txBody>
      </p:sp>
      <p:sp>
        <p:nvSpPr>
          <p:cNvPr id="10" name="TextovéPole 9">
            <a:extLst>
              <a:ext uri="{FF2B5EF4-FFF2-40B4-BE49-F238E27FC236}">
                <a16:creationId xmlns:a16="http://schemas.microsoft.com/office/drawing/2014/main" id="{9663519D-BBAC-4394-8DC3-76CE08D165B3}"/>
              </a:ext>
            </a:extLst>
          </p:cNvPr>
          <p:cNvSpPr txBox="1"/>
          <p:nvPr/>
        </p:nvSpPr>
        <p:spPr>
          <a:xfrm>
            <a:off x="5607394" y="91108"/>
            <a:ext cx="4356472"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Pokračování Štětí – Louny 14.9.2019  2:0</a:t>
            </a:r>
          </a:p>
        </p:txBody>
      </p:sp>
      <p:pic>
        <p:nvPicPr>
          <p:cNvPr id="11" name="Obrázek 10" descr="File:Soccerball.svg - Wikipedia">
            <a:extLst>
              <a:ext uri="{FF2B5EF4-FFF2-40B4-BE49-F238E27FC236}">
                <a16:creationId xmlns:a16="http://schemas.microsoft.com/office/drawing/2014/main" id="{CABE59CA-94D5-4D41-8577-A1D731BFA9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912" y="6440006"/>
            <a:ext cx="631030" cy="631030"/>
          </a:xfrm>
          <a:prstGeom prst="rect">
            <a:avLst/>
          </a:prstGeom>
        </p:spPr>
      </p:pic>
    </p:spTree>
    <p:extLst>
      <p:ext uri="{BB962C8B-B14F-4D97-AF65-F5344CB8AC3E}">
        <p14:creationId xmlns:p14="http://schemas.microsoft.com/office/powerpoint/2010/main" val="928120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3" name="TextovéPole 2"/>
          <p:cNvSpPr txBox="1"/>
          <p:nvPr/>
        </p:nvSpPr>
        <p:spPr>
          <a:xfrm>
            <a:off x="7344792" y="694640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8" name="Obdélník 7">
            <a:extLst>
              <a:ext uri="{FF2B5EF4-FFF2-40B4-BE49-F238E27FC236}">
                <a16:creationId xmlns:a16="http://schemas.microsoft.com/office/drawing/2014/main" id="{B9D57A9D-028A-4F4C-9D84-262D26950E92}"/>
              </a:ext>
            </a:extLst>
          </p:cNvPr>
          <p:cNvSpPr/>
          <p:nvPr/>
        </p:nvSpPr>
        <p:spPr>
          <a:xfrm>
            <a:off x="143992" y="192920"/>
            <a:ext cx="4752528" cy="3521220"/>
          </a:xfrm>
          <a:prstGeom prst="rect">
            <a:avLst/>
          </a:prstGeom>
          <a:blipFill>
            <a:blip r:embed="rId2">
              <a:extLst>
                <a:ext uri="{837473B0-CC2E-450A-ABE3-18F120FF3D39}">
                  <a1611:picAttrSrcUrl xmlns="" xmlns:a1611="http://schemas.microsoft.com/office/drawing/2016/11/main" r:id="rId3"/>
                </a:ext>
              </a:extLst>
            </a:blip>
            <a:stretch>
              <a:fillRect/>
            </a:stretch>
          </a:blipFill>
        </p:spPr>
        <p:txBody>
          <a:bodyPr wrap="square">
            <a:spAutoFit/>
          </a:bodyPr>
          <a:lstStyle/>
          <a:p>
            <a:pPr lvl="0" algn="ctr">
              <a:lnSpc>
                <a:spcPct val="107000"/>
              </a:lnSpc>
              <a:spcAft>
                <a:spcPts val="800"/>
              </a:spcAft>
            </a:pPr>
            <a:r>
              <a:rPr lang="cs-CZ" sz="2400" u="sng" dirty="0">
                <a:solidFill>
                  <a:srgbClr val="000000"/>
                </a:solidFill>
                <a:highlight>
                  <a:srgbClr val="00FF00"/>
                </a:highlight>
                <a:latin typeface="Algerian" panose="04020705040A02060702" pitchFamily="82" charset="0"/>
                <a:ea typeface="Calibri" panose="020F0502020204030204" pitchFamily="34" charset="0"/>
                <a:cs typeface="Times New Roman" panose="02020603050405020304" pitchFamily="18" charset="0"/>
              </a:rPr>
              <a:t>Milan Plíšek – sekretář SK Štětí</a:t>
            </a:r>
          </a:p>
          <a:p>
            <a:pPr lvl="0" algn="just">
              <a:lnSpc>
                <a:spcPct val="107000"/>
              </a:lnSpc>
              <a:spcAft>
                <a:spcPts val="800"/>
              </a:spcAft>
            </a:pPr>
            <a:r>
              <a:rPr lang="cs-CZ" sz="11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V prvním poločase jsme byli aktivnějším týmem, míč měli častěji na kopačkách, ale chyběla střelba a soupeře jsme žádnou překvapující akcí přečíslit nedokázali.  Jednoho úspěchu jsme se ale přeci jen dočkali, a že to byla vlastní branka Michala Kafky, nám vůbec nevadilo. Začátek 2. půle patřil soupeři, který 2x zahrozil a v 65. minutě dokonce z volného přímého kopu trefil břevno. Pak ale udělal při malé domů hrubku zkušený Pavel </a:t>
            </a:r>
            <a:r>
              <a:rPr lang="cs-CZ" sz="1100"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Besta</a:t>
            </a:r>
            <a:r>
              <a:rPr lang="cs-CZ" sz="11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 a Jiří Vokoun trestal gólem na 2:0. 15 minut před koncem se nechal ještě vyloučit hostující Vojtěch Trup a vítězství už jsme si vzít nenechali. Zápas na jedné ani druhé straně moc šancí nepřinesl, ale i tak jsme si vyhrát zasloužili. Na tabulku už se dívá přeci jenom lépe, když tam není vidět nula a dokonce došlo k posunu na 15. místo. Nyní nás čekají 2 zápasy na hřištích soupeřů. 21. září  v 16:30 proti SK Slaný a 28. září v 10:15 FC Chomutov. Další zápas doma je na </a:t>
            </a:r>
            <a:r>
              <a:rPr lang="cs-CZ" sz="1100" b="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proGramu</a:t>
            </a:r>
            <a:r>
              <a:rPr lang="cs-CZ" sz="1100" b="0" dirty="0">
                <a:solidFill>
                  <a:srgbClr val="000000"/>
                </a:solidFill>
                <a:latin typeface="Arial" panose="020B0604020202020204" pitchFamily="34" charset="0"/>
                <a:ea typeface="Calibri" panose="020F0502020204030204" pitchFamily="34" charset="0"/>
                <a:cs typeface="Times New Roman" panose="02020603050405020304" pitchFamily="18" charset="0"/>
              </a:rPr>
              <a:t> 5. října v 10:15 proti FK Olympii Březová.</a:t>
            </a:r>
            <a:endParaRPr lang="cs-CZ" sz="11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D5B5C6E1-8F6D-499E-B0EC-B1AEE68CBEE3}"/>
              </a:ext>
            </a:extLst>
          </p:cNvPr>
          <p:cNvPicPr>
            <a:picLocks noChangeAspect="1"/>
          </p:cNvPicPr>
          <p:nvPr/>
        </p:nvPicPr>
        <p:blipFill>
          <a:blip r:embed="rId4"/>
          <a:stretch>
            <a:fillRect/>
          </a:stretch>
        </p:blipFill>
        <p:spPr>
          <a:xfrm>
            <a:off x="143992" y="3957892"/>
            <a:ext cx="4752528" cy="2613936"/>
          </a:xfrm>
          <a:prstGeom prst="rect">
            <a:avLst/>
          </a:prstGeom>
          <a:ln w="34925">
            <a:solidFill>
              <a:schemeClr val="accent1"/>
            </a:solidFill>
          </a:ln>
        </p:spPr>
      </p:pic>
      <p:sp>
        <p:nvSpPr>
          <p:cNvPr id="10" name="Obdélník 9">
            <a:extLst>
              <a:ext uri="{FF2B5EF4-FFF2-40B4-BE49-F238E27FC236}">
                <a16:creationId xmlns:a16="http://schemas.microsoft.com/office/drawing/2014/main" id="{FCFB9FF0-1B2E-4354-AC3B-A8C0AA136FF9}"/>
              </a:ext>
            </a:extLst>
          </p:cNvPr>
          <p:cNvSpPr/>
          <p:nvPr/>
        </p:nvSpPr>
        <p:spPr>
          <a:xfrm>
            <a:off x="5492623" y="2556825"/>
            <a:ext cx="4680520" cy="4447051"/>
          </a:xfrm>
          <a:prstGeom prst="rect">
            <a:avLst/>
          </a:prstGeom>
        </p:spPr>
        <p:txBody>
          <a:bodyPr wrap="square">
            <a:spAutoFit/>
          </a:bodyPr>
          <a:lstStyle/>
          <a:p>
            <a:pPr algn="ctr">
              <a:lnSpc>
                <a:spcPct val="107000"/>
              </a:lnSpc>
              <a:spcAft>
                <a:spcPts val="0"/>
              </a:spcAft>
            </a:pPr>
            <a:r>
              <a:rPr lang="cs-CZ" sz="2200" dirty="0">
                <a:solidFill>
                  <a:srgbClr val="002060"/>
                </a:solidFill>
                <a:effectLst>
                  <a:outerShdw blurRad="38100" dist="25400" dir="5400000" algn="ctr">
                    <a:srgbClr val="6E747A">
                      <a:alpha val="43000"/>
                    </a:srgbClr>
                  </a:outerShdw>
                </a:effectLst>
                <a:highlight>
                  <a:srgbClr val="FFFF00"/>
                </a:highlight>
                <a:latin typeface="Arial Black" panose="020B0A04020102020204" pitchFamily="34" charset="0"/>
                <a:ea typeface="Calibri" panose="020F0502020204030204" pitchFamily="34" charset="0"/>
                <a:cs typeface="Arial" panose="020B0604020202020204" pitchFamily="34" charset="0"/>
              </a:rPr>
              <a:t>SK Štětí – ASK Lovosice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200" dirty="0">
                <a:solidFill>
                  <a:srgbClr val="002060"/>
                </a:solidFill>
                <a:effectLst>
                  <a:outerShdw blurRad="38100" dist="25400" dir="5400000" algn="ctr">
                    <a:srgbClr val="6E747A">
                      <a:alpha val="43000"/>
                    </a:srgbClr>
                  </a:outerShdw>
                </a:effectLst>
                <a:highlight>
                  <a:srgbClr val="FFFF00"/>
                </a:highlight>
                <a:latin typeface="Arial Black" panose="020B0A04020102020204" pitchFamily="34" charset="0"/>
                <a:ea typeface="Calibri" panose="020F0502020204030204" pitchFamily="34" charset="0"/>
                <a:cs typeface="Arial" panose="020B0604020202020204" pitchFamily="34" charset="0"/>
              </a:rPr>
              <a:t>2:8(2:3)  </a:t>
            </a:r>
            <a:r>
              <a:rPr lang="cs-CZ" dirty="0">
                <a:solidFill>
                  <a:srgbClr val="002060"/>
                </a:solidFill>
                <a:effectLst>
                  <a:outerShdw blurRad="38100" dist="25400" dir="5400000" algn="ctr">
                    <a:srgbClr val="6E747A">
                      <a:alpha val="43000"/>
                    </a:srgbClr>
                  </a:outerShdw>
                </a:effectLst>
                <a:highlight>
                  <a:srgbClr val="FFFF00"/>
                </a:highlight>
                <a:latin typeface="Arial Black" panose="020B0A04020102020204" pitchFamily="34" charset="0"/>
                <a:ea typeface="Calibri" panose="020F0502020204030204" pitchFamily="34" charset="0"/>
                <a:cs typeface="Arial" panose="020B0604020202020204" pitchFamily="34" charset="0"/>
              </a:rPr>
              <a:t>28.9.2019  </a:t>
            </a:r>
          </a:p>
          <a:p>
            <a:pPr algn="ctr">
              <a:lnSpc>
                <a:spcPct val="107000"/>
              </a:lnSpc>
              <a:spcAft>
                <a:spcPts val="0"/>
              </a:spcAft>
            </a:pPr>
            <a:r>
              <a:rPr lang="cs-CZ" dirty="0">
                <a:solidFill>
                  <a:srgbClr val="002060"/>
                </a:solidFill>
                <a:effectLst>
                  <a:outerShdw blurRad="38100" dist="25400" dir="5400000" algn="ctr">
                    <a:srgbClr val="6E747A">
                      <a:alpha val="43000"/>
                    </a:srgbClr>
                  </a:outerShdw>
                </a:effectLst>
                <a:highlight>
                  <a:srgbClr val="FFFF00"/>
                </a:highlight>
                <a:latin typeface="Arial Black" panose="020B0A04020102020204" pitchFamily="34" charset="0"/>
                <a:ea typeface="Calibri" panose="020F0502020204030204" pitchFamily="34" charset="0"/>
                <a:cs typeface="Arial" panose="020B0604020202020204" pitchFamily="34" charset="0"/>
              </a:rPr>
              <a:t>6. hrané kolo Ústeckého přeboru</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V minulém kole se dorostencům podařilo vstřelit první branku v soutěži a rozšířit sbírku chtěli v tomto kole proti okresními rivalovi z Lovosic. Před zápasem měli naši trenéři velké starosti poskládat optimální jedenáctku, protože omluvenky přicházely ze všech stran.  V prvním poločase se utkání vyvíjelo vcelku nadějně. Hosté se sice dostali v průběhu 1. půle 2x do dvoubrankového vedení, ale vždy jsme dokázali odpovědět gólem.   Nejprve Vojtěchem Volákem a pak Jakubem </a:t>
            </a:r>
            <a:r>
              <a:rPr lang="cs-CZ" sz="1100" dirty="0" err="1">
                <a:latin typeface="Arial" panose="020B0604020202020204" pitchFamily="34" charset="0"/>
                <a:ea typeface="Calibri" panose="020F0502020204030204" pitchFamily="34" charset="0"/>
                <a:cs typeface="Times New Roman" panose="02020603050405020304" pitchFamily="18" charset="0"/>
              </a:rPr>
              <a:t>Danilukem</a:t>
            </a:r>
            <a:r>
              <a:rPr lang="cs-CZ" sz="1100" dirty="0">
                <a:latin typeface="Arial" panose="020B0604020202020204" pitchFamily="34" charset="0"/>
                <a:ea typeface="Calibri" panose="020F0502020204030204" pitchFamily="34" charset="0"/>
                <a:cs typeface="Times New Roman" panose="02020603050405020304" pitchFamily="18" charset="0"/>
              </a:rPr>
              <a:t>. Ve 2. poločase se ale bohužel podle slov jednoho z našich trenérů Františka Kučery projevila slabá fyzická kondice v plné parádě. Hosté zcela ovládli dění na hřišti a nastříleli 5 branek. 3 z nich Tomáš </a:t>
            </a:r>
            <a:r>
              <a:rPr lang="cs-CZ" sz="1100" dirty="0" err="1">
                <a:latin typeface="Arial" panose="020B0604020202020204" pitchFamily="34" charset="0"/>
                <a:ea typeface="Calibri" panose="020F0502020204030204" pitchFamily="34" charset="0"/>
                <a:cs typeface="Times New Roman" panose="02020603050405020304" pitchFamily="18" charset="0"/>
              </a:rPr>
              <a:t>Oncirk</a:t>
            </a:r>
            <a:r>
              <a:rPr lang="cs-CZ" sz="1100" dirty="0">
                <a:latin typeface="Arial" panose="020B0604020202020204" pitchFamily="34" charset="0"/>
                <a:ea typeface="Calibri" panose="020F0502020204030204" pitchFamily="34" charset="0"/>
                <a:cs typeface="Times New Roman" panose="02020603050405020304" pitchFamily="18" charset="0"/>
              </a:rPr>
              <a:t>. Teď nás čeká další těžká zkouška, když v neděli dopoledne 6.10.2019 hrajeme v Žatci.</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Branky: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V.Volák</a:t>
            </a:r>
            <a:r>
              <a:rPr lang="cs-CZ" sz="1100" dirty="0">
                <a:latin typeface="Arial" panose="020B0604020202020204" pitchFamily="34" charset="0"/>
                <a:ea typeface="Calibri" panose="020F0502020204030204" pitchFamily="34" charset="0"/>
                <a:cs typeface="Times New Roman" panose="02020603050405020304" pitchFamily="18" charset="0"/>
              </a:rPr>
              <a:t> 1,  </a:t>
            </a:r>
            <a:r>
              <a:rPr lang="cs-CZ" sz="1100" dirty="0" err="1">
                <a:latin typeface="Arial" panose="020B0604020202020204" pitchFamily="34" charset="0"/>
                <a:ea typeface="Calibri" panose="020F0502020204030204" pitchFamily="34" charset="0"/>
                <a:cs typeface="Times New Roman" panose="02020603050405020304" pitchFamily="18" charset="0"/>
              </a:rPr>
              <a:t>J.Daniluk</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L.Šrotýř-L.Kuča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V.Volák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M.Miga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D.Ivanič</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O.Malecha</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F.Keltner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J.Daniluk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J.Pilař</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T.Kabelka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J.Šedivý</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Střídající: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A.Šabák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V.Budka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Trenéři:</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F.Kučera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Š.Juriga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V.Dvorský-D.Németh</a:t>
            </a:r>
            <a:r>
              <a:rPr lang="cs-CZ" sz="1100" dirty="0">
                <a:latin typeface="Arial" panose="020B0604020202020204" pitchFamily="34" charset="0"/>
                <a:ea typeface="Calibri" panose="020F0502020204030204" pitchFamily="34" charset="0"/>
                <a:cs typeface="Times New Roman" panose="02020603050405020304" pitchFamily="18" charset="0"/>
              </a:rPr>
              <a:t>(laik), </a:t>
            </a:r>
            <a:r>
              <a:rPr lang="cs-CZ" sz="1100" dirty="0" err="1">
                <a:latin typeface="Arial" panose="020B0604020202020204" pitchFamily="34" charset="0"/>
                <a:ea typeface="Calibri" panose="020F0502020204030204" pitchFamily="34" charset="0"/>
                <a:cs typeface="Times New Roman" panose="02020603050405020304" pitchFamily="18" charset="0"/>
              </a:rPr>
              <a:t>P.Rokoš</a:t>
            </a:r>
            <a:r>
              <a:rPr lang="cs-CZ" sz="1100" dirty="0">
                <a:latin typeface="Arial" panose="020B0604020202020204" pitchFamily="34" charset="0"/>
                <a:ea typeface="Calibri" panose="020F0502020204030204" pitchFamily="34" charset="0"/>
                <a:cs typeface="Times New Roman" panose="02020603050405020304" pitchFamily="18" charset="0"/>
              </a:rPr>
              <a:t>(laik)</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ovéPole 10">
            <a:extLst>
              <a:ext uri="{FF2B5EF4-FFF2-40B4-BE49-F238E27FC236}">
                <a16:creationId xmlns:a16="http://schemas.microsoft.com/office/drawing/2014/main" id="{CCD37C91-487C-44A0-B3AD-2C324C4FCE60}"/>
              </a:ext>
            </a:extLst>
          </p:cNvPr>
          <p:cNvSpPr txBox="1"/>
          <p:nvPr/>
        </p:nvSpPr>
        <p:spPr>
          <a:xfrm>
            <a:off x="5358078" y="139596"/>
            <a:ext cx="4752527" cy="2308324"/>
          </a:xfrm>
          <a:prstGeom prst="rect">
            <a:avLst/>
          </a:prstGeom>
          <a:pattFill prst="dashVert">
            <a:fgClr>
              <a:srgbClr val="99FF66"/>
            </a:fgClr>
            <a:bgClr>
              <a:schemeClr val="bg1"/>
            </a:bgClr>
          </a:pattFill>
          <a:effectLst>
            <a:softEdge rad="0"/>
          </a:effectLst>
        </p:spPr>
        <p:txBody>
          <a:bodyPr wrap="square" rtlCol="0">
            <a:spAutoFit/>
          </a:bodyPr>
          <a:lstStyle/>
          <a:p>
            <a:pPr algn="ctr"/>
            <a:r>
              <a:rPr lang="cs-CZ" sz="2400" dirty="0">
                <a:ln w="6350">
                  <a:solidFill>
                    <a:srgbClr val="FF0000"/>
                  </a:solidFill>
                </a:ln>
                <a:solidFill>
                  <a:srgbClr val="000099"/>
                </a:solidFill>
                <a:latin typeface="Gill Sans Nova Ultra Bold" panose="020B0B02020104020203" pitchFamily="34" charset="0"/>
              </a:rPr>
              <a:t>Štětští dorostenci už jsou společně s TJ Krupkou jediným mužstvem, které v Ústeckém přeboru nezískalo bod</a:t>
            </a:r>
          </a:p>
        </p:txBody>
      </p:sp>
    </p:spTree>
    <p:extLst>
      <p:ext uri="{BB962C8B-B14F-4D97-AF65-F5344CB8AC3E}">
        <p14:creationId xmlns:p14="http://schemas.microsoft.com/office/powerpoint/2010/main" val="1025459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1C4C4F6-26F6-4E96-906A-0CC779CEA3C1}"/>
              </a:ext>
            </a:extLst>
          </p:cNvPr>
          <p:cNvSpPr txBox="1"/>
          <p:nvPr/>
        </p:nvSpPr>
        <p:spPr>
          <a:xfrm>
            <a:off x="7416800" y="693186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
        <p:nvSpPr>
          <p:cNvPr id="3" name="TextovéPole 2">
            <a:extLst>
              <a:ext uri="{FF2B5EF4-FFF2-40B4-BE49-F238E27FC236}">
                <a16:creationId xmlns:a16="http://schemas.microsoft.com/office/drawing/2014/main" id="{A94E8B90-BFEE-4D89-9F5C-194D8ADCDE18}"/>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4" name="Obdélník 3">
            <a:extLst>
              <a:ext uri="{FF2B5EF4-FFF2-40B4-BE49-F238E27FC236}">
                <a16:creationId xmlns:a16="http://schemas.microsoft.com/office/drawing/2014/main" id="{63F00B92-57A5-4F40-BB92-10AE05E54037}"/>
              </a:ext>
            </a:extLst>
          </p:cNvPr>
          <p:cNvSpPr/>
          <p:nvPr/>
        </p:nvSpPr>
        <p:spPr>
          <a:xfrm>
            <a:off x="5427362" y="1661332"/>
            <a:ext cx="4680520" cy="5147628"/>
          </a:xfrm>
          <a:prstGeom prst="rect">
            <a:avLst/>
          </a:prstGeom>
          <a:gradFill>
            <a:gsLst>
              <a:gs pos="59000">
                <a:schemeClr val="bg1">
                  <a:lumMod val="85000"/>
                </a:schemeClr>
              </a:gs>
              <a:gs pos="100000">
                <a:srgbClr val="FFCC00"/>
              </a:gs>
            </a:gsLst>
            <a:lin ang="5400000" scaled="1"/>
          </a:gradFill>
        </p:spPr>
        <p:txBody>
          <a:bodyPr wrap="square">
            <a:spAutoFit/>
          </a:bodyPr>
          <a:lstStyle/>
          <a:p>
            <a:pPr algn="just">
              <a:lnSpc>
                <a:spcPct val="107000"/>
              </a:lnSpc>
              <a:spcAft>
                <a:spcPts val="0"/>
              </a:spcAft>
            </a:pPr>
            <a:r>
              <a:rPr lang="cs-CZ" sz="1800" u="sng"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Zdeněk </a:t>
            </a:r>
            <a:r>
              <a:rPr lang="cs-CZ" sz="1800" u="sng" dirty="0" err="1">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Kúdela</a:t>
            </a:r>
            <a:r>
              <a:rPr lang="cs-CZ" sz="1800" u="sng"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 trenér FK SEKO Louny</a:t>
            </a:r>
            <a:endParaRPr lang="cs-CZ" sz="1800" u="sng"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Já bych řekl a nechci nikoho urazit. Dneska hrál beznohý s tím co nemá nohy. Výkon obou mužstev byl velice špatný. Bohužel my jsme dali 2  góly v 6 utkáních dosavadního průběhu soutěže. Dneska jsme dali 2 góly, ale bohužel do vlastní branky. Těžko se potom takové zápasy vyhrávají. Prospali jsme první poločas, na domácích bylo vidět, že se slušně připravili a chtěli konečně už získat body. My  jsme jim to strašně moc umožnili.</a:t>
            </a:r>
          </a:p>
          <a:p>
            <a:pPr algn="just">
              <a:lnSpc>
                <a:spcPct val="107000"/>
              </a:lnSpc>
              <a:spcAft>
                <a:spcPts val="0"/>
              </a:spcAft>
            </a:pPr>
            <a:endParaRPr lang="cs-CZ"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cs-CZ"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800" u="sng"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Jiří </a:t>
            </a:r>
            <a:r>
              <a:rPr lang="cs-CZ" sz="1800" u="sng" dirty="0" err="1">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Ransdorf</a:t>
            </a:r>
            <a:r>
              <a:rPr lang="cs-CZ" sz="1800" u="sng" dirty="0">
                <a:solidFill>
                  <a:schemeClr val="accent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 trenér SK Štětí</a:t>
            </a:r>
            <a:endParaRPr lang="cs-CZ" sz="1800" u="sng"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Konečně vítězství. 5 zápasů bez výhry. Herně byl první poločas dobrý, ale bohužel žádná střelba. Nebýt vlastního gólu, tak nikdo nevystřelil na branku. Ve 2. poločase první čtvrthodinu jsme přestali hrát. Byli jsme málo aktivní dopředu, málo jsme pomáhali útoku.  Soupeř dnes udělal 2 chyby a my </a:t>
            </a:r>
            <a:r>
              <a:rPr lang="cs-CZ" sz="1100" dirty="0">
                <a:solidFill>
                  <a:schemeClr val="accent6"/>
                </a:solidFill>
                <a:latin typeface="Arial" panose="020B0604020202020204" pitchFamily="34" charset="0"/>
                <a:ea typeface="Calibri" panose="020F0502020204030204" pitchFamily="34" charset="0"/>
                <a:cs typeface="Arial" panose="020B0604020202020204" pitchFamily="34" charset="0"/>
              </a:rPr>
              <a:t>j</a:t>
            </a:r>
            <a:r>
              <a:rPr lang="cs-CZ" sz="1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sme to potrestali. V minulém zápase to bylo obráceně.</a:t>
            </a:r>
          </a:p>
        </p:txBody>
      </p:sp>
      <p:sp>
        <p:nvSpPr>
          <p:cNvPr id="5" name="TextovéPole 4">
            <a:extLst>
              <a:ext uri="{FF2B5EF4-FFF2-40B4-BE49-F238E27FC236}">
                <a16:creationId xmlns:a16="http://schemas.microsoft.com/office/drawing/2014/main" id="{3DEC2A74-82A5-44CB-9488-BE04E2F63C8C}"/>
              </a:ext>
            </a:extLst>
          </p:cNvPr>
          <p:cNvSpPr txBox="1"/>
          <p:nvPr/>
        </p:nvSpPr>
        <p:spPr>
          <a:xfrm>
            <a:off x="5427362" y="163116"/>
            <a:ext cx="4608512" cy="1323439"/>
          </a:xfrm>
          <a:prstGeom prst="rect">
            <a:avLst/>
          </a:prstGeom>
          <a:pattFill prst="wdUpDiag">
            <a:fgClr>
              <a:srgbClr val="FFFF00"/>
            </a:fgClr>
            <a:bgClr>
              <a:schemeClr val="bg1"/>
            </a:bgClr>
          </a:pattFill>
          <a:effectLst>
            <a:glow rad="101600">
              <a:schemeClr val="accent1">
                <a:lumMod val="40000"/>
                <a:lumOff val="60000"/>
                <a:alpha val="40000"/>
              </a:schemeClr>
            </a:glow>
            <a:softEdge rad="330200"/>
          </a:effectLst>
        </p:spPr>
        <p:txBody>
          <a:bodyPr wrap="square" rtlCol="0">
            <a:spAutoFit/>
          </a:bodyPr>
          <a:lstStyle/>
          <a:p>
            <a:pPr algn="ctr"/>
            <a:r>
              <a:rPr lang="cs-CZ" sz="2000" dirty="0">
                <a:solidFill>
                  <a:srgbClr val="FF0000"/>
                </a:solidFill>
                <a:latin typeface="Arial Black" panose="020B0A04020102020204" pitchFamily="34" charset="0"/>
              </a:rPr>
              <a:t>Trenéři po utkání SK Štětí – FK SEKO Louny 14.9.2019</a:t>
            </a:r>
          </a:p>
          <a:p>
            <a:pPr algn="ctr"/>
            <a:r>
              <a:rPr lang="cs-CZ" sz="2000" dirty="0">
                <a:solidFill>
                  <a:srgbClr val="FF0000"/>
                </a:solidFill>
                <a:latin typeface="Arial Black" panose="020B0A04020102020204" pitchFamily="34" charset="0"/>
              </a:rPr>
              <a:t>Ze slov hostujícího trenéra bylo cítit velké zklamání</a:t>
            </a:r>
          </a:p>
        </p:txBody>
      </p:sp>
      <p:pic>
        <p:nvPicPr>
          <p:cNvPr id="6" name="Obrázek 5">
            <a:extLst>
              <a:ext uri="{FF2B5EF4-FFF2-40B4-BE49-F238E27FC236}">
                <a16:creationId xmlns:a16="http://schemas.microsoft.com/office/drawing/2014/main" id="{F4A4FDB3-6B9E-48DE-8507-723C8FC7A8D3}"/>
              </a:ext>
            </a:extLst>
          </p:cNvPr>
          <p:cNvPicPr>
            <a:picLocks noChangeAspect="1"/>
          </p:cNvPicPr>
          <p:nvPr/>
        </p:nvPicPr>
        <p:blipFill>
          <a:blip r:embed="rId2"/>
          <a:stretch>
            <a:fillRect/>
          </a:stretch>
        </p:blipFill>
        <p:spPr>
          <a:xfrm>
            <a:off x="6929938" y="3479062"/>
            <a:ext cx="1161720" cy="1512168"/>
          </a:xfrm>
          <a:prstGeom prst="rect">
            <a:avLst/>
          </a:prstGeom>
          <a:ln w="31750">
            <a:solidFill>
              <a:schemeClr val="accent6">
                <a:lumMod val="75000"/>
              </a:schemeClr>
            </a:solidFill>
          </a:ln>
        </p:spPr>
      </p:pic>
      <p:pic>
        <p:nvPicPr>
          <p:cNvPr id="7" name="Obrázek 6"/>
          <p:cNvPicPr>
            <a:picLocks noChangeAspect="1"/>
          </p:cNvPicPr>
          <p:nvPr/>
        </p:nvPicPr>
        <p:blipFill>
          <a:blip r:embed="rId3"/>
          <a:stretch>
            <a:fillRect/>
          </a:stretch>
        </p:blipFill>
        <p:spPr>
          <a:xfrm>
            <a:off x="305716" y="601866"/>
            <a:ext cx="4437856" cy="2985126"/>
          </a:xfrm>
          <a:prstGeom prst="rect">
            <a:avLst/>
          </a:prstGeom>
          <a:ln w="19050">
            <a:solidFill>
              <a:srgbClr val="CC0099"/>
            </a:solidFill>
          </a:ln>
        </p:spPr>
      </p:pic>
      <p:sp>
        <p:nvSpPr>
          <p:cNvPr id="8" name="TextovéPole 7"/>
          <p:cNvSpPr txBox="1"/>
          <p:nvPr/>
        </p:nvSpPr>
        <p:spPr>
          <a:xfrm>
            <a:off x="301328" y="94877"/>
            <a:ext cx="4176464" cy="400110"/>
          </a:xfrm>
          <a:prstGeom prst="rect">
            <a:avLst/>
          </a:prstGeom>
          <a:pattFill prst="weave">
            <a:fgClr>
              <a:srgbClr val="99FFCC"/>
            </a:fgClr>
            <a:bgClr>
              <a:srgbClr val="FFFF00"/>
            </a:bgClr>
          </a:patt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A mužstvo žáků 1975</a:t>
            </a:r>
          </a:p>
        </p:txBody>
      </p:sp>
      <p:pic>
        <p:nvPicPr>
          <p:cNvPr id="9" name="Obrázek 8"/>
          <p:cNvPicPr>
            <a:picLocks noChangeAspect="1"/>
          </p:cNvPicPr>
          <p:nvPr/>
        </p:nvPicPr>
        <p:blipFill>
          <a:blip r:embed="rId4"/>
          <a:stretch>
            <a:fillRect/>
          </a:stretch>
        </p:blipFill>
        <p:spPr>
          <a:xfrm>
            <a:off x="308101" y="4163057"/>
            <a:ext cx="4442217" cy="2768811"/>
          </a:xfrm>
          <a:prstGeom prst="rect">
            <a:avLst/>
          </a:prstGeom>
        </p:spPr>
      </p:pic>
      <p:sp>
        <p:nvSpPr>
          <p:cNvPr id="10" name="TextovéPole 9"/>
          <p:cNvSpPr txBox="1"/>
          <p:nvPr/>
        </p:nvSpPr>
        <p:spPr>
          <a:xfrm>
            <a:off x="389424" y="3726653"/>
            <a:ext cx="4176464" cy="400110"/>
          </a:xfrm>
          <a:prstGeom prst="rect">
            <a:avLst/>
          </a:prstGeom>
          <a:pattFill prst="weave">
            <a:fgClr>
              <a:srgbClr val="99FFCC"/>
            </a:fgClr>
            <a:bgClr>
              <a:srgbClr val="FFFF00"/>
            </a:bgClr>
          </a:patt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A mužstvo dorostu 1976</a:t>
            </a:r>
          </a:p>
        </p:txBody>
      </p:sp>
    </p:spTree>
    <p:extLst>
      <p:ext uri="{BB962C8B-B14F-4D97-AF65-F5344CB8AC3E}">
        <p14:creationId xmlns:p14="http://schemas.microsoft.com/office/powerpoint/2010/main" val="38900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097265A-5991-488A-ABDE-804C0C8D3747}"/>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3" name="TextovéPole 2">
            <a:extLst>
              <a:ext uri="{FF2B5EF4-FFF2-40B4-BE49-F238E27FC236}">
                <a16:creationId xmlns:a16="http://schemas.microsoft.com/office/drawing/2014/main" id="{DE1A94F7-760D-47F2-913E-DA7C0C6D814B}"/>
              </a:ext>
            </a:extLst>
          </p:cNvPr>
          <p:cNvSpPr txBox="1"/>
          <p:nvPr/>
        </p:nvSpPr>
        <p:spPr>
          <a:xfrm>
            <a:off x="7200776" y="700387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4" name="Obdélník 3">
            <a:extLst>
              <a:ext uri="{FF2B5EF4-FFF2-40B4-BE49-F238E27FC236}">
                <a16:creationId xmlns:a16="http://schemas.microsoft.com/office/drawing/2014/main" id="{AEECFA6D-347F-4F22-9FD7-2D34A9B0D789}"/>
              </a:ext>
            </a:extLst>
          </p:cNvPr>
          <p:cNvSpPr/>
          <p:nvPr/>
        </p:nvSpPr>
        <p:spPr>
          <a:xfrm>
            <a:off x="159845" y="63460"/>
            <a:ext cx="4583351" cy="769441"/>
          </a:xfrm>
          <a:prstGeom prst="rect">
            <a:avLst/>
          </a:prstGeom>
          <a:solidFill>
            <a:srgbClr val="99FF99"/>
          </a:solidFill>
          <a:effectLst>
            <a:innerShdw blurRad="63500" dist="419100" dir="13500000">
              <a:srgbClr val="FFCC00">
                <a:alpha val="50000"/>
              </a:srgbClr>
            </a:innerShdw>
          </a:effectLst>
        </p:spPr>
        <p:txBody>
          <a:bodyPr wrap="square" lIns="91440" tIns="45720" rIns="91440" bIns="45720">
            <a:spAutoFit/>
          </a:bodyPr>
          <a:lstStyle/>
          <a:p>
            <a:pPr algn="ctr"/>
            <a:r>
              <a:rPr lang="cs-CZ" sz="2200" b="1" cap="none" spc="0" dirty="0">
                <a:ln w="6350">
                  <a:noFill/>
                  <a:prstDash val="solid"/>
                </a:ln>
                <a:effectLst>
                  <a:outerShdw blurRad="12700" dist="38100" dir="2700000" algn="tl" rotWithShape="0">
                    <a:schemeClr val="bg1">
                      <a:lumMod val="50000"/>
                    </a:schemeClr>
                  </a:outerShdw>
                </a:effectLst>
                <a:latin typeface="Berlin Sans FB Demi" panose="020E0802020502020306" pitchFamily="34" charset="0"/>
                <a:cs typeface="Aharoni" panose="02010803020104030203" pitchFamily="2" charset="-79"/>
              </a:rPr>
              <a:t>6. kolo divizní soutěže dospělých 14.9.2019</a:t>
            </a:r>
          </a:p>
        </p:txBody>
      </p:sp>
      <p:sp>
        <p:nvSpPr>
          <p:cNvPr id="5" name="Obdélník 4">
            <a:extLst>
              <a:ext uri="{FF2B5EF4-FFF2-40B4-BE49-F238E27FC236}">
                <a16:creationId xmlns:a16="http://schemas.microsoft.com/office/drawing/2014/main" id="{7ABD7AC0-DFFB-4C99-83F4-4F72FAA5BA92}"/>
              </a:ext>
            </a:extLst>
          </p:cNvPr>
          <p:cNvSpPr/>
          <p:nvPr/>
        </p:nvSpPr>
        <p:spPr>
          <a:xfrm>
            <a:off x="159844" y="955204"/>
            <a:ext cx="4583351" cy="5047536"/>
          </a:xfrm>
          <a:prstGeom prst="rect">
            <a:avLst/>
          </a:prstGeom>
          <a:pattFill prst="pct10">
            <a:fgClr>
              <a:srgbClr val="FFCC00"/>
            </a:fgClr>
            <a:bgClr>
              <a:schemeClr val="bg1"/>
            </a:bgClr>
          </a:pattFill>
        </p:spPr>
        <p:txBody>
          <a:bodyPr wrap="square">
            <a:spAutoFit/>
            <a:scene3d>
              <a:camera prst="orthographicFront"/>
              <a:lightRig rig="threePt" dir="t"/>
            </a:scene3d>
            <a:sp3d contourW="6350"/>
          </a:bodyPr>
          <a:lstStyle/>
          <a:p>
            <a:pPr algn="ctr" fontAlgn="ctr"/>
            <a:r>
              <a:rPr lang="cs-CZ" sz="1400" dirty="0">
                <a:latin typeface="Arial Black" panose="020B0A04020102020204" pitchFamily="34" charset="0"/>
              </a:rPr>
              <a:t>FC Chomutov – SK Slaný  4:2(2:0)</a:t>
            </a:r>
          </a:p>
          <a:p>
            <a:pPr algn="just" fontAlgn="ctr"/>
            <a:r>
              <a:rPr lang="cs-CZ" sz="1100" dirty="0">
                <a:latin typeface="Georgia" panose="02040502050405020303" pitchFamily="18" charset="0"/>
              </a:rPr>
              <a:t>hosté hráli v pátek večer otevřený fotbal a málo mysleli na obranu, čehož domácí výběr řádně využil.</a:t>
            </a:r>
          </a:p>
          <a:p>
            <a:pPr algn="ctr" fontAlgn="ctr"/>
            <a:r>
              <a:rPr lang="cs-CZ" sz="1400" b="0" dirty="0">
                <a:latin typeface="Arial Black" panose="020B0A04020102020204" pitchFamily="34" charset="0"/>
              </a:rPr>
              <a:t>SK Štětí –FK SEKO Louny 2:0(1:0) </a:t>
            </a:r>
          </a:p>
          <a:p>
            <a:pPr algn="just" fontAlgn="ctr"/>
            <a:r>
              <a:rPr lang="cs-CZ" sz="1100" dirty="0">
                <a:latin typeface="Georgia" panose="02040502050405020303" pitchFamily="18" charset="0"/>
              </a:rPr>
              <a:t>první gól si dali hosté vlastní a druhý padl po chybě nejzkušenějšího Pavla </a:t>
            </a:r>
            <a:r>
              <a:rPr lang="cs-CZ" sz="1100" dirty="0" err="1">
                <a:latin typeface="Georgia" panose="02040502050405020303" pitchFamily="18" charset="0"/>
              </a:rPr>
              <a:t>Besty</a:t>
            </a:r>
            <a:r>
              <a:rPr lang="cs-CZ" sz="1100" dirty="0">
                <a:latin typeface="Georgia" panose="02040502050405020303" pitchFamily="18" charset="0"/>
              </a:rPr>
              <a:t>.</a:t>
            </a:r>
          </a:p>
          <a:p>
            <a:pPr algn="ctr" fontAlgn="ctr"/>
            <a:r>
              <a:rPr lang="cs-CZ" sz="1400" u="sng" dirty="0">
                <a:latin typeface="Arial Black" panose="020B0A04020102020204" pitchFamily="34" charset="0"/>
              </a:rPr>
              <a:t>FK Olympie Březová - FK Meteor Praha 3:0 (2:0)</a:t>
            </a:r>
          </a:p>
          <a:p>
            <a:pPr algn="ctr" fontAlgn="ctr"/>
            <a:r>
              <a:rPr lang="cs-CZ" sz="1100" dirty="0">
                <a:latin typeface="Georgia" panose="02040502050405020303" pitchFamily="18" charset="0"/>
              </a:rPr>
              <a:t>hosté zklamali a domácí jim uštědřili tvrdou lekci.</a:t>
            </a:r>
            <a:r>
              <a:rPr lang="cs-CZ" sz="1600" u="sng" dirty="0">
                <a:latin typeface="Roboto"/>
              </a:rPr>
              <a:t/>
            </a:r>
            <a:br>
              <a:rPr lang="cs-CZ" sz="1600" u="sng" dirty="0">
                <a:latin typeface="Roboto"/>
              </a:rPr>
            </a:br>
            <a:r>
              <a:rPr lang="cs-CZ" sz="1400" u="sng" dirty="0">
                <a:latin typeface="Arial Black" panose="020B0A04020102020204" pitchFamily="34" charset="0"/>
              </a:rPr>
              <a:t>FK Neratovice- </a:t>
            </a:r>
          </a:p>
          <a:p>
            <a:pPr algn="ctr" fontAlgn="ctr"/>
            <a:r>
              <a:rPr lang="cs-CZ" sz="1400" u="sng" dirty="0">
                <a:latin typeface="Arial Black" panose="020B0A04020102020204" pitchFamily="34" charset="0"/>
              </a:rPr>
              <a:t>FK Ostrov 2:1 (0:0) </a:t>
            </a:r>
            <a:r>
              <a:rPr lang="cs-CZ" sz="1400" u="sng" dirty="0" err="1">
                <a:latin typeface="Arial Black" panose="020B0A04020102020204" pitchFamily="34" charset="0"/>
              </a:rPr>
              <a:t>Pen</a:t>
            </a:r>
            <a:r>
              <a:rPr lang="cs-CZ" sz="1400" u="sng" dirty="0">
                <a:latin typeface="Arial Black" panose="020B0A04020102020204" pitchFamily="34" charset="0"/>
              </a:rPr>
              <a:t>: 9:8</a:t>
            </a:r>
          </a:p>
          <a:p>
            <a:pPr algn="just" fontAlgn="ctr"/>
            <a:r>
              <a:rPr lang="cs-CZ" sz="1100" dirty="0">
                <a:latin typeface="Georgia" panose="02040502050405020303" pitchFamily="18" charset="0"/>
              </a:rPr>
              <a:t>Radek Hrdý vyrovnal za domácí v 90. minutě z penalty.  </a:t>
            </a:r>
          </a:p>
          <a:p>
            <a:pPr algn="ctr" fontAlgn="ctr"/>
            <a:r>
              <a:rPr lang="cs-CZ" sz="1400" b="0" dirty="0">
                <a:latin typeface="Arial Black" panose="020B0A04020102020204" pitchFamily="34" charset="0"/>
              </a:rPr>
              <a:t>Aritma Praha – SK Český Brod 0:1(0:1) </a:t>
            </a:r>
            <a:endParaRPr lang="cs-CZ" sz="1400" dirty="0">
              <a:latin typeface="Arial Black" panose="020B0A04020102020204" pitchFamily="34" charset="0"/>
            </a:endParaRPr>
          </a:p>
          <a:p>
            <a:pPr algn="just" fontAlgn="ctr"/>
            <a:r>
              <a:rPr lang="cs-CZ" sz="1100" dirty="0">
                <a:latin typeface="Georgia" panose="02040502050405020303" pitchFamily="18" charset="0"/>
              </a:rPr>
              <a:t>suverénem dosavadního průběhu soutěže je Český Brod, který i v 6. kole pošesté vyhrál. </a:t>
            </a:r>
          </a:p>
          <a:p>
            <a:pPr algn="ctr" fontAlgn="ctr"/>
            <a:r>
              <a:rPr lang="cs-CZ" sz="1400" u="sng" dirty="0">
                <a:latin typeface="Arial Black" panose="020B0A04020102020204" pitchFamily="34" charset="0"/>
              </a:rPr>
              <a:t>FK Brandýs </a:t>
            </a:r>
            <a:r>
              <a:rPr lang="cs-CZ" sz="1400" u="sng" dirty="0" err="1">
                <a:latin typeface="Arial Black" panose="020B0A04020102020204" pitchFamily="34" charset="0"/>
              </a:rPr>
              <a:t>n.L.</a:t>
            </a:r>
            <a:r>
              <a:rPr lang="cs-CZ" sz="1400" u="sng" dirty="0">
                <a:latin typeface="Arial Black" panose="020B0A04020102020204" pitchFamily="34" charset="0"/>
              </a:rPr>
              <a:t> - </a:t>
            </a:r>
          </a:p>
          <a:p>
            <a:pPr algn="ctr" fontAlgn="ctr"/>
            <a:r>
              <a:rPr lang="cs-CZ" sz="1400" u="sng" dirty="0">
                <a:latin typeface="Arial Black" panose="020B0A04020102020204" pitchFamily="34" charset="0"/>
              </a:rPr>
              <a:t>TJ TATRAN Rakovník 0:1 (0:0) </a:t>
            </a:r>
            <a:r>
              <a:rPr lang="cs-CZ" sz="1400" u="sng" dirty="0" err="1">
                <a:latin typeface="Arial Black" panose="020B0A04020102020204" pitchFamily="34" charset="0"/>
              </a:rPr>
              <a:t>Pen</a:t>
            </a:r>
            <a:r>
              <a:rPr lang="cs-CZ" sz="1400" u="sng" dirty="0">
                <a:latin typeface="Arial Black" panose="020B0A04020102020204" pitchFamily="34" charset="0"/>
              </a:rPr>
              <a:t>: 4:5</a:t>
            </a:r>
          </a:p>
          <a:p>
            <a:pPr algn="just" fontAlgn="ctr"/>
            <a:r>
              <a:rPr lang="cs-CZ" sz="1100" dirty="0">
                <a:latin typeface="Georgia" panose="02040502050405020303" pitchFamily="18" charset="0"/>
              </a:rPr>
              <a:t>hosté po 3 porážkách bodovali, i když to bylo až v penaltovém rozstřelu.</a:t>
            </a:r>
          </a:p>
          <a:p>
            <a:pPr algn="ctr" fontAlgn="ctr"/>
            <a:r>
              <a:rPr lang="cs-CZ" sz="1400" u="sng" dirty="0">
                <a:latin typeface="Arial Black" panose="020B0A04020102020204" pitchFamily="34" charset="0"/>
              </a:rPr>
              <a:t>FK Arsenal Česká Lípa - FK Baník Souš 1:2 (1:0)</a:t>
            </a:r>
          </a:p>
          <a:p>
            <a:pPr algn="just" fontAlgn="ctr"/>
            <a:r>
              <a:rPr lang="cs-CZ" sz="1100" dirty="0">
                <a:latin typeface="Georgia" panose="02040502050405020303" pitchFamily="18" charset="0"/>
              </a:rPr>
              <a:t>za stavu 1:0 domácí neproměnili penaltu a hosté 2 góly po změně stran otočili vývoj zápasu pro sebe.</a:t>
            </a:r>
          </a:p>
          <a:p>
            <a:pPr algn="ctr" fontAlgn="ctr"/>
            <a:r>
              <a:rPr lang="cs-CZ" sz="1400" b="0" dirty="0">
                <a:latin typeface="Arial Black" panose="020B0A04020102020204" pitchFamily="34" charset="0"/>
              </a:rPr>
              <a:t>MFK Dobříš – SK Kladno 2:6(0:5)</a:t>
            </a:r>
          </a:p>
          <a:p>
            <a:pPr algn="just" fontAlgn="ctr"/>
            <a:r>
              <a:rPr lang="cs-CZ" sz="1100" dirty="0">
                <a:latin typeface="Georgia" panose="02040502050405020303" pitchFamily="18" charset="0"/>
              </a:rPr>
              <a:t>Kladno se po nepřesvědčivém úvodu soutěže rozjíždí. Odnesla  to Dobříš pěti kousky už v prvním poločase.</a:t>
            </a:r>
          </a:p>
        </p:txBody>
      </p:sp>
      <p:pic>
        <p:nvPicPr>
          <p:cNvPr id="6" name="Obrázek 5" descr="Obsah obrázku vsedě, včelí plástev, kupole, nahoře&#10;&#10;Popis byl vytvořen automaticky">
            <a:extLst>
              <a:ext uri="{FF2B5EF4-FFF2-40B4-BE49-F238E27FC236}">
                <a16:creationId xmlns:a16="http://schemas.microsoft.com/office/drawing/2014/main" id="{5B917EFC-2EAF-4E70-AC1F-773646A6F3C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024312" y="6093001"/>
            <a:ext cx="1130751" cy="1111434"/>
          </a:xfrm>
          <a:prstGeom prst="rect">
            <a:avLst/>
          </a:prstGeom>
        </p:spPr>
      </p:pic>
      <p:sp>
        <p:nvSpPr>
          <p:cNvPr id="9" name="Obdélník 8"/>
          <p:cNvSpPr/>
          <p:nvPr/>
        </p:nvSpPr>
        <p:spPr>
          <a:xfrm>
            <a:off x="5364571" y="31294"/>
            <a:ext cx="4700671" cy="707886"/>
          </a:xfrm>
          <a:prstGeom prst="rect">
            <a:avLst/>
          </a:prstGeom>
          <a:blipFill>
            <a:blip r:embed="rId4"/>
            <a:tile tx="0" ty="0" sx="100000" sy="100000" flip="none" algn="tl"/>
          </a:blipFill>
        </p:spPr>
        <p:txBody>
          <a:bodyPr wrap="square" lIns="91440" tIns="45720" rIns="91440" bIns="45720">
            <a:spAutoFit/>
          </a:bodyPr>
          <a:lstStyle/>
          <a:p>
            <a:pPr algn="ctr"/>
            <a:r>
              <a:rPr lang="cs-CZ" sz="4000" b="1" cap="none" spc="0" dirty="0" err="1">
                <a:ln w="12700">
                  <a:solidFill>
                    <a:schemeClr val="accent1"/>
                  </a:solidFill>
                  <a:prstDash val="solid"/>
                </a:ln>
                <a:solidFill>
                  <a:srgbClr val="000099"/>
                </a:solidFill>
                <a:effectLst>
                  <a:outerShdw dist="38100" dir="2640000" algn="bl" rotWithShape="0">
                    <a:schemeClr val="accent1"/>
                  </a:outerShdw>
                </a:effectLst>
              </a:rPr>
              <a:t>Nej</a:t>
            </a:r>
            <a:r>
              <a:rPr lang="cs-CZ" sz="4000" b="1" cap="none" spc="0" dirty="0">
                <a:ln w="12700">
                  <a:solidFill>
                    <a:schemeClr val="accent1"/>
                  </a:solidFill>
                  <a:prstDash val="solid"/>
                </a:ln>
                <a:solidFill>
                  <a:srgbClr val="000099"/>
                </a:solidFill>
                <a:effectLst>
                  <a:outerShdw dist="38100" dir="2640000" algn="bl" rotWithShape="0">
                    <a:schemeClr val="accent1"/>
                  </a:outerShdw>
                </a:effectLst>
              </a:rPr>
              <a:t>, </a:t>
            </a:r>
            <a:r>
              <a:rPr lang="cs-CZ" sz="4000" b="1" cap="none" spc="0" dirty="0" err="1">
                <a:ln w="12700">
                  <a:solidFill>
                    <a:schemeClr val="accent1"/>
                  </a:solidFill>
                  <a:prstDash val="solid"/>
                </a:ln>
                <a:solidFill>
                  <a:srgbClr val="000099"/>
                </a:solidFill>
                <a:effectLst>
                  <a:outerShdw dist="38100" dir="2640000" algn="bl" rotWithShape="0">
                    <a:schemeClr val="accent1"/>
                  </a:outerShdw>
                </a:effectLst>
              </a:rPr>
              <a:t>Nej</a:t>
            </a:r>
            <a:r>
              <a:rPr lang="cs-CZ" sz="4000" b="1" cap="none" spc="0" dirty="0">
                <a:ln w="12700">
                  <a:solidFill>
                    <a:schemeClr val="accent1"/>
                  </a:solidFill>
                  <a:prstDash val="solid"/>
                </a:ln>
                <a:solidFill>
                  <a:srgbClr val="000099"/>
                </a:solidFill>
                <a:effectLst>
                  <a:outerShdw dist="38100" dir="2640000" algn="bl" rotWithShape="0">
                    <a:schemeClr val="accent1"/>
                  </a:outerShdw>
                </a:effectLst>
              </a:rPr>
              <a:t>, </a:t>
            </a:r>
            <a:r>
              <a:rPr lang="cs-CZ" sz="4000" b="1" cap="none" spc="0" dirty="0" err="1">
                <a:ln w="12700">
                  <a:solidFill>
                    <a:schemeClr val="accent1"/>
                  </a:solidFill>
                  <a:prstDash val="solid"/>
                </a:ln>
                <a:solidFill>
                  <a:srgbClr val="000099"/>
                </a:solidFill>
                <a:effectLst>
                  <a:outerShdw dist="38100" dir="2640000" algn="bl" rotWithShape="0">
                    <a:schemeClr val="accent1"/>
                  </a:outerShdw>
                </a:effectLst>
              </a:rPr>
              <a:t>Nej</a:t>
            </a:r>
            <a:endParaRPr lang="cs-CZ" sz="4000" b="1" cap="none" spc="0" dirty="0">
              <a:ln w="12700">
                <a:solidFill>
                  <a:schemeClr val="accent1"/>
                </a:solidFill>
                <a:prstDash val="solid"/>
              </a:ln>
              <a:solidFill>
                <a:srgbClr val="000099"/>
              </a:solidFill>
              <a:effectLst>
                <a:outerShdw dist="38100" dir="2640000" algn="bl" rotWithShape="0">
                  <a:schemeClr val="accent1"/>
                </a:outerShdw>
              </a:effectLst>
            </a:endParaRPr>
          </a:p>
        </p:txBody>
      </p:sp>
      <p:sp>
        <p:nvSpPr>
          <p:cNvPr id="10" name="TextovéPole 9"/>
          <p:cNvSpPr txBox="1"/>
          <p:nvPr/>
        </p:nvSpPr>
        <p:spPr>
          <a:xfrm>
            <a:off x="5392648" y="828357"/>
            <a:ext cx="4644516" cy="2400657"/>
          </a:xfrm>
          <a:prstGeom prst="rect">
            <a:avLst/>
          </a:prstGeom>
          <a:solidFill>
            <a:srgbClr val="FFFF00">
              <a:alpha val="99000"/>
            </a:srgbClr>
          </a:solid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Nejlepší střelec soutěže:</a:t>
            </a:r>
          </a:p>
          <a:p>
            <a:r>
              <a:rPr lang="cs-CZ" sz="1400" dirty="0">
                <a:latin typeface="Arial Black" panose="020B0A04020102020204" pitchFamily="34" charset="0"/>
              </a:rPr>
              <a:t>Nádeníček Bohumil 8 branek  </a:t>
            </a:r>
            <a:r>
              <a:rPr lang="cs-CZ" sz="1400" smtClean="0">
                <a:latin typeface="Arial Black" panose="020B0A04020102020204" pitchFamily="34" charset="0"/>
              </a:rPr>
              <a:t>SK Slaný</a:t>
            </a:r>
            <a:endParaRPr lang="cs-CZ" sz="1400" dirty="0">
              <a:latin typeface="Arial Black" panose="020B0A04020102020204" pitchFamily="34" charset="0"/>
            </a:endParaRPr>
          </a:p>
          <a:p>
            <a:pPr algn="ctr"/>
            <a:r>
              <a:rPr lang="cs-CZ" sz="2000" dirty="0">
                <a:latin typeface="Arial Black" panose="020B0A04020102020204" pitchFamily="34" charset="0"/>
              </a:rPr>
              <a:t>Nejlepší střelec SK </a:t>
            </a:r>
            <a:r>
              <a:rPr lang="cs-CZ" sz="2000" dirty="0" smtClean="0">
                <a:latin typeface="Arial Black" panose="020B0A04020102020204" pitchFamily="34" charset="0"/>
              </a:rPr>
              <a:t>Štětí</a:t>
            </a:r>
            <a:r>
              <a:rPr lang="cs-CZ" sz="2000" dirty="0">
                <a:latin typeface="Arial Black" panose="020B0A04020102020204" pitchFamily="34" charset="0"/>
              </a:rPr>
              <a:t>:</a:t>
            </a:r>
          </a:p>
          <a:p>
            <a:r>
              <a:rPr lang="cs-CZ" sz="1400" dirty="0">
                <a:latin typeface="Arial Black" panose="020B0A04020102020204" pitchFamily="34" charset="0"/>
              </a:rPr>
              <a:t>Vokoun Jiří 4  branky</a:t>
            </a:r>
          </a:p>
          <a:p>
            <a:pPr algn="ctr"/>
            <a:r>
              <a:rPr lang="cs-CZ" sz="2000" dirty="0">
                <a:latin typeface="Arial Black" panose="020B0A04020102020204" pitchFamily="34" charset="0"/>
              </a:rPr>
              <a:t>Nejvyšší divácká návštěva:</a:t>
            </a:r>
          </a:p>
          <a:p>
            <a:r>
              <a:rPr lang="cs-CZ" sz="1400" dirty="0">
                <a:latin typeface="Arial Black" panose="020B0A04020102020204" pitchFamily="34" charset="0"/>
              </a:rPr>
              <a:t>FK SEKO Louny- SK Slaný  8.9.2019</a:t>
            </a:r>
          </a:p>
          <a:p>
            <a:pPr algn="ctr"/>
            <a:r>
              <a:rPr lang="cs-CZ" sz="1400" dirty="0">
                <a:latin typeface="Arial Black" panose="020B0A04020102020204" pitchFamily="34" charset="0"/>
              </a:rPr>
              <a:t>363 diváků</a:t>
            </a:r>
          </a:p>
          <a:p>
            <a:pPr algn="ctr"/>
            <a:r>
              <a:rPr lang="cs-CZ" sz="2000" dirty="0">
                <a:latin typeface="Arial Black" panose="020B0A04020102020204" pitchFamily="34" charset="0"/>
              </a:rPr>
              <a:t>Nejvyšší výhra v soutěži</a:t>
            </a:r>
          </a:p>
          <a:p>
            <a:pPr algn="ctr"/>
            <a:r>
              <a:rPr lang="cs-CZ" sz="1400" dirty="0">
                <a:latin typeface="Arial Black" panose="020B0A04020102020204" pitchFamily="34" charset="0"/>
              </a:rPr>
              <a:t>FK Baník Souš </a:t>
            </a:r>
            <a:r>
              <a:rPr lang="cs-CZ" sz="1400" dirty="0" err="1">
                <a:latin typeface="Arial Black" panose="020B0A04020102020204" pitchFamily="34" charset="0"/>
              </a:rPr>
              <a:t>z.s</a:t>
            </a:r>
            <a:r>
              <a:rPr lang="cs-CZ" sz="1400" dirty="0">
                <a:latin typeface="Arial Black" panose="020B0A04020102020204" pitchFamily="34" charset="0"/>
              </a:rPr>
              <a:t>.</a:t>
            </a:r>
            <a:r>
              <a:rPr lang="cs-CZ" sz="1400" b="0" dirty="0">
                <a:latin typeface="Arial Black" panose="020B0A04020102020204" pitchFamily="34" charset="0"/>
              </a:rPr>
              <a:t> - </a:t>
            </a:r>
            <a:r>
              <a:rPr lang="cs-CZ" sz="1400" dirty="0">
                <a:latin typeface="Arial Black" panose="020B0A04020102020204" pitchFamily="34" charset="0"/>
              </a:rPr>
              <a:t>MFK Dobříš</a:t>
            </a:r>
            <a:r>
              <a:rPr lang="cs-CZ" sz="1400" b="0" dirty="0">
                <a:latin typeface="Arial Black" panose="020B0A04020102020204" pitchFamily="34" charset="0"/>
              </a:rPr>
              <a:t> </a:t>
            </a:r>
            <a:r>
              <a:rPr lang="cs-CZ" sz="1400" dirty="0">
                <a:latin typeface="Arial Black" panose="020B0A04020102020204" pitchFamily="34" charset="0"/>
              </a:rPr>
              <a:t>7:0</a:t>
            </a:r>
            <a:r>
              <a:rPr lang="cs-CZ" sz="1400" b="0" dirty="0">
                <a:latin typeface="Arial Black" panose="020B0A04020102020204" pitchFamily="34" charset="0"/>
              </a:rPr>
              <a:t> (4:0)</a:t>
            </a:r>
            <a:endParaRPr lang="cs-CZ" sz="1400" dirty="0">
              <a:latin typeface="Arial Black" panose="020B0A04020102020204" pitchFamily="34" charset="0"/>
            </a:endParaRPr>
          </a:p>
        </p:txBody>
      </p:sp>
      <p:graphicFrame>
        <p:nvGraphicFramePr>
          <p:cNvPr id="7" name="Tabulka 6">
            <a:extLst>
              <a:ext uri="{FF2B5EF4-FFF2-40B4-BE49-F238E27FC236}">
                <a16:creationId xmlns:a16="http://schemas.microsoft.com/office/drawing/2014/main" id="{A37B3506-978D-4F11-9973-708C754BF788}"/>
              </a:ext>
            </a:extLst>
          </p:cNvPr>
          <p:cNvGraphicFramePr>
            <a:graphicFrameLocks noGrp="1"/>
          </p:cNvGraphicFramePr>
          <p:nvPr>
            <p:extLst>
              <p:ext uri="{D42A27DB-BD31-4B8C-83A1-F6EECF244321}">
                <p14:modId xmlns:p14="http://schemas.microsoft.com/office/powerpoint/2010/main" val="1864468372"/>
              </p:ext>
            </p:extLst>
          </p:nvPr>
        </p:nvGraphicFramePr>
        <p:xfrm>
          <a:off x="5481896" y="4257248"/>
          <a:ext cx="4555270" cy="2674620"/>
        </p:xfrm>
        <a:graphic>
          <a:graphicData uri="http://schemas.openxmlformats.org/drawingml/2006/table">
            <a:tbl>
              <a:tblPr/>
              <a:tblGrid>
                <a:gridCol w="700811">
                  <a:extLst>
                    <a:ext uri="{9D8B030D-6E8A-4147-A177-3AD203B41FA5}">
                      <a16:colId xmlns:a16="http://schemas.microsoft.com/office/drawing/2014/main" val="960297950"/>
                    </a:ext>
                  </a:extLst>
                </a:gridCol>
                <a:gridCol w="3153648">
                  <a:extLst>
                    <a:ext uri="{9D8B030D-6E8A-4147-A177-3AD203B41FA5}">
                      <a16:colId xmlns:a16="http://schemas.microsoft.com/office/drawing/2014/main" val="1549431649"/>
                    </a:ext>
                  </a:extLst>
                </a:gridCol>
                <a:gridCol w="700811">
                  <a:extLst>
                    <a:ext uri="{9D8B030D-6E8A-4147-A177-3AD203B41FA5}">
                      <a16:colId xmlns:a16="http://schemas.microsoft.com/office/drawing/2014/main" val="1977311966"/>
                    </a:ext>
                  </a:extLst>
                </a:gridCol>
              </a:tblGrid>
              <a:tr h="318830">
                <a:tc>
                  <a:txBody>
                    <a:bodyPr/>
                    <a:lstStyle/>
                    <a:p>
                      <a:pPr algn="ctr"/>
                      <a:r>
                        <a:rPr lang="cs-CZ" b="1" dirty="0">
                          <a:effectLst>
                            <a:outerShdw blurRad="38100" dist="38100" dir="2700000" algn="tl">
                              <a:srgbClr val="000000">
                                <a:alpha val="43137"/>
                              </a:srgbClr>
                            </a:outerShdw>
                          </a:effectLst>
                        </a:rPr>
                        <a:t>1.</a:t>
                      </a:r>
                    </a:p>
                  </a:txBody>
                  <a:tcPr marT="85725" marB="85725" anchor="ctr">
                    <a:lnL>
                      <a:noFill/>
                    </a:lnL>
                    <a:lnR>
                      <a:noFill/>
                    </a:lnR>
                    <a:lnT>
                      <a:noFill/>
                    </a:lnT>
                    <a:lnB w="9525" cap="flat" cmpd="sng" algn="ctr">
                      <a:solidFill>
                        <a:srgbClr val="FFFFFF"/>
                      </a:solidFill>
                      <a:prstDash val="solid"/>
                      <a:round/>
                      <a:headEnd type="none" w="med" len="med"/>
                      <a:tailEnd type="none" w="med" len="med"/>
                    </a:lnB>
                    <a:solidFill>
                      <a:srgbClr val="FFF580"/>
                    </a:solidFill>
                  </a:tcPr>
                </a:tc>
                <a:tc>
                  <a:txBody>
                    <a:bodyPr/>
                    <a:lstStyle/>
                    <a:p>
                      <a:pPr algn="l"/>
                      <a:r>
                        <a:rPr lang="cs-CZ" b="1" dirty="0">
                          <a:effectLst>
                            <a:outerShdw blurRad="38100" dist="38100" dir="2700000" algn="tl">
                              <a:srgbClr val="000000">
                                <a:alpha val="43137"/>
                              </a:srgbClr>
                            </a:outerShdw>
                          </a:effectLst>
                        </a:rPr>
                        <a:t>Jiří Vokoun</a:t>
                      </a:r>
                    </a:p>
                  </a:txBody>
                  <a:tcPr marL="19050" marT="85725" marB="85725" anchor="ctr">
                    <a:lnL>
                      <a:noFill/>
                    </a:lnL>
                    <a:lnR>
                      <a:noFill/>
                    </a:lnR>
                    <a:lnT>
                      <a:noFill/>
                    </a:lnT>
                    <a:lnB w="9525" cap="flat" cmpd="sng" algn="ctr">
                      <a:solidFill>
                        <a:srgbClr val="FFFFFF"/>
                      </a:solidFill>
                      <a:prstDash val="solid"/>
                      <a:round/>
                      <a:headEnd type="none" w="med" len="med"/>
                      <a:tailEnd type="none" w="med" len="med"/>
                    </a:lnB>
                    <a:solidFill>
                      <a:srgbClr val="FFF580"/>
                    </a:solidFill>
                  </a:tcPr>
                </a:tc>
                <a:tc>
                  <a:txBody>
                    <a:bodyPr/>
                    <a:lstStyle/>
                    <a:p>
                      <a:pPr algn="ctr"/>
                      <a:r>
                        <a:rPr lang="cs-CZ" b="1" dirty="0">
                          <a:effectLst>
                            <a:outerShdw blurRad="38100" dist="38100" dir="2700000" algn="tl">
                              <a:srgbClr val="000000">
                                <a:alpha val="43137"/>
                              </a:srgbClr>
                            </a:outerShdw>
                          </a:effectLst>
                        </a:rPr>
                        <a:t>4</a:t>
                      </a:r>
                    </a:p>
                  </a:txBody>
                  <a:tcPr marT="85725" marB="85725" anchor="ctr">
                    <a:lnL>
                      <a:noFill/>
                    </a:lnL>
                    <a:lnR>
                      <a:noFill/>
                    </a:lnR>
                    <a:lnT>
                      <a:noFill/>
                    </a:lnT>
                    <a:lnB w="9525" cap="flat" cmpd="sng" algn="ctr">
                      <a:solidFill>
                        <a:srgbClr val="FFFFFF"/>
                      </a:solidFill>
                      <a:prstDash val="solid"/>
                      <a:round/>
                      <a:headEnd type="none" w="med" len="med"/>
                      <a:tailEnd type="none" w="med" len="med"/>
                    </a:lnB>
                    <a:solidFill>
                      <a:srgbClr val="FFF580"/>
                    </a:solidFill>
                  </a:tcPr>
                </a:tc>
                <a:extLst>
                  <a:ext uri="{0D108BD9-81ED-4DB2-BD59-A6C34878D82A}">
                    <a16:rowId xmlns:a16="http://schemas.microsoft.com/office/drawing/2014/main" val="1397416514"/>
                  </a:ext>
                </a:extLst>
              </a:tr>
              <a:tr h="318830">
                <a:tc>
                  <a:txBody>
                    <a:bodyPr/>
                    <a:lstStyle/>
                    <a:p>
                      <a:pPr algn="ctr"/>
                      <a:r>
                        <a:rPr lang="cs-CZ" b="1">
                          <a:effectLst>
                            <a:outerShdw blurRad="38100" dist="38100" dir="2700000" algn="tl">
                              <a:srgbClr val="000000">
                                <a:alpha val="43137"/>
                              </a:srgbClr>
                            </a:outerShdw>
                          </a:effectLst>
                        </a:rPr>
                        <a:t>2.</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tc>
                  <a:txBody>
                    <a:bodyPr/>
                    <a:lstStyle/>
                    <a:p>
                      <a:pPr algn="l"/>
                      <a:r>
                        <a:rPr lang="cs-CZ" b="1" dirty="0">
                          <a:effectLst>
                            <a:outerShdw blurRad="38100" dist="38100" dir="2700000" algn="tl">
                              <a:srgbClr val="000000">
                                <a:alpha val="43137"/>
                              </a:srgbClr>
                            </a:outerShdw>
                          </a:effectLst>
                        </a:rPr>
                        <a:t>Jiří Neuman</a:t>
                      </a:r>
                    </a:p>
                  </a:txBody>
                  <a:tcPr marL="19050"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tc>
                  <a:txBody>
                    <a:bodyPr/>
                    <a:lstStyle/>
                    <a:p>
                      <a:pPr algn="ctr"/>
                      <a:r>
                        <a:rPr lang="cs-CZ" b="1">
                          <a:effectLst>
                            <a:outerShdw blurRad="38100" dist="38100" dir="2700000" algn="tl">
                              <a:srgbClr val="000000">
                                <a:alpha val="43137"/>
                              </a:srgbClr>
                            </a:outerShdw>
                          </a:effectLst>
                        </a:rPr>
                        <a:t>2</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4157908664"/>
                  </a:ext>
                </a:extLst>
              </a:tr>
              <a:tr h="318830">
                <a:tc>
                  <a:txBody>
                    <a:bodyPr/>
                    <a:lstStyle/>
                    <a:p>
                      <a:pPr algn="ctr"/>
                      <a:r>
                        <a:rPr lang="cs-CZ" b="1">
                          <a:effectLst>
                            <a:outerShdw blurRad="38100" dist="38100" dir="2700000" algn="tl">
                              <a:srgbClr val="000000">
                                <a:alpha val="43137"/>
                              </a:srgbClr>
                            </a:outerShdw>
                          </a:effectLst>
                        </a:rPr>
                        <a:t>3.</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tc>
                  <a:txBody>
                    <a:bodyPr/>
                    <a:lstStyle/>
                    <a:p>
                      <a:pPr algn="l"/>
                      <a:r>
                        <a:rPr lang="cs-CZ" b="1" dirty="0">
                          <a:effectLst>
                            <a:outerShdw blurRad="38100" dist="38100" dir="2700000" algn="tl">
                              <a:srgbClr val="000000">
                                <a:alpha val="43137"/>
                              </a:srgbClr>
                            </a:outerShdw>
                          </a:effectLst>
                        </a:rPr>
                        <a:t>David Brandejs</a:t>
                      </a:r>
                    </a:p>
                  </a:txBody>
                  <a:tcPr marL="19050"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tc>
                  <a:txBody>
                    <a:bodyPr/>
                    <a:lstStyle/>
                    <a:p>
                      <a:pPr algn="ctr"/>
                      <a:r>
                        <a:rPr lang="cs-CZ" b="1">
                          <a:effectLst>
                            <a:outerShdw blurRad="38100" dist="38100" dir="2700000" algn="tl">
                              <a:srgbClr val="000000">
                                <a:alpha val="43137"/>
                              </a:srgbClr>
                            </a:outerShdw>
                          </a:effectLst>
                        </a:rPr>
                        <a:t>2</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8109597"/>
                  </a:ext>
                </a:extLst>
              </a:tr>
              <a:tr h="318830">
                <a:tc>
                  <a:txBody>
                    <a:bodyPr/>
                    <a:lstStyle/>
                    <a:p>
                      <a:pPr algn="ctr"/>
                      <a:r>
                        <a:rPr lang="cs-CZ" b="1">
                          <a:effectLst>
                            <a:outerShdw blurRad="38100" dist="38100" dir="2700000" algn="tl">
                              <a:srgbClr val="000000">
                                <a:alpha val="43137"/>
                              </a:srgbClr>
                            </a:outerShdw>
                          </a:effectLst>
                        </a:rPr>
                        <a:t>4.</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tc>
                  <a:txBody>
                    <a:bodyPr/>
                    <a:lstStyle/>
                    <a:p>
                      <a:pPr algn="l"/>
                      <a:r>
                        <a:rPr lang="cs-CZ" b="1" dirty="0">
                          <a:effectLst>
                            <a:outerShdw blurRad="38100" dist="38100" dir="2700000" algn="tl">
                              <a:srgbClr val="000000">
                                <a:alpha val="43137"/>
                              </a:srgbClr>
                            </a:outerShdw>
                          </a:effectLst>
                        </a:rPr>
                        <a:t>Rudolf </a:t>
                      </a:r>
                      <a:r>
                        <a:rPr lang="cs-CZ" b="1" dirty="0" err="1">
                          <a:effectLst>
                            <a:outerShdw blurRad="38100" dist="38100" dir="2700000" algn="tl">
                              <a:srgbClr val="000000">
                                <a:alpha val="43137"/>
                              </a:srgbClr>
                            </a:outerShdw>
                          </a:effectLst>
                        </a:rPr>
                        <a:t>Slanička</a:t>
                      </a:r>
                      <a:endParaRPr lang="cs-CZ" b="1" dirty="0">
                        <a:effectLst>
                          <a:outerShdw blurRad="38100" dist="38100" dir="2700000" algn="tl">
                            <a:srgbClr val="000000">
                              <a:alpha val="43137"/>
                            </a:srgbClr>
                          </a:outerShdw>
                        </a:effectLst>
                      </a:endParaRPr>
                    </a:p>
                  </a:txBody>
                  <a:tcPr marL="19050"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tc>
                  <a:txBody>
                    <a:bodyPr/>
                    <a:lstStyle/>
                    <a:p>
                      <a:pPr algn="ctr"/>
                      <a:r>
                        <a:rPr lang="cs-CZ" b="1">
                          <a:effectLst>
                            <a:outerShdw blurRad="38100" dist="38100" dir="2700000" algn="tl">
                              <a:srgbClr val="000000">
                                <a:alpha val="43137"/>
                              </a:srgbClr>
                            </a:outerShdw>
                          </a:effectLst>
                        </a:rPr>
                        <a:t>2</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3418812400"/>
                  </a:ext>
                </a:extLst>
              </a:tr>
              <a:tr h="318830">
                <a:tc>
                  <a:txBody>
                    <a:bodyPr/>
                    <a:lstStyle/>
                    <a:p>
                      <a:pPr algn="ctr"/>
                      <a:r>
                        <a:rPr lang="cs-CZ" b="1">
                          <a:effectLst>
                            <a:outerShdw blurRad="38100" dist="38100" dir="2700000" algn="tl">
                              <a:srgbClr val="000000">
                                <a:alpha val="43137"/>
                              </a:srgbClr>
                            </a:outerShdw>
                          </a:effectLst>
                        </a:rPr>
                        <a:t>5.</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tc>
                  <a:txBody>
                    <a:bodyPr/>
                    <a:lstStyle/>
                    <a:p>
                      <a:pPr algn="l"/>
                      <a:r>
                        <a:rPr lang="cs-CZ" b="1" dirty="0">
                          <a:effectLst>
                            <a:outerShdw blurRad="38100" dist="38100" dir="2700000" algn="tl">
                              <a:srgbClr val="000000">
                                <a:alpha val="43137"/>
                              </a:srgbClr>
                            </a:outerShdw>
                          </a:effectLst>
                        </a:rPr>
                        <a:t>Tomáš </a:t>
                      </a:r>
                      <a:r>
                        <a:rPr lang="cs-CZ" b="1" dirty="0" err="1">
                          <a:effectLst>
                            <a:outerShdw blurRad="38100" dist="38100" dir="2700000" algn="tl">
                              <a:srgbClr val="000000">
                                <a:alpha val="43137"/>
                              </a:srgbClr>
                            </a:outerShdw>
                          </a:effectLst>
                        </a:rPr>
                        <a:t>Belák</a:t>
                      </a:r>
                      <a:endParaRPr lang="cs-CZ" b="1" dirty="0">
                        <a:effectLst>
                          <a:outerShdw blurRad="38100" dist="38100" dir="2700000" algn="tl">
                            <a:srgbClr val="000000">
                              <a:alpha val="43137"/>
                            </a:srgbClr>
                          </a:outerShdw>
                        </a:effectLst>
                      </a:endParaRPr>
                    </a:p>
                  </a:txBody>
                  <a:tcPr marL="19050"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tc>
                  <a:txBody>
                    <a:bodyPr/>
                    <a:lstStyle/>
                    <a:p>
                      <a:pPr algn="ctr"/>
                      <a:r>
                        <a:rPr lang="cs-CZ" b="1">
                          <a:effectLst>
                            <a:outerShdw blurRad="38100" dist="38100" dir="2700000" algn="tl">
                              <a:srgbClr val="000000">
                                <a:alpha val="43137"/>
                              </a:srgbClr>
                            </a:outerShdw>
                          </a:effectLst>
                        </a:rPr>
                        <a:t>1</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93005035"/>
                  </a:ext>
                </a:extLst>
              </a:tr>
              <a:tr h="318830">
                <a:tc>
                  <a:txBody>
                    <a:bodyPr/>
                    <a:lstStyle/>
                    <a:p>
                      <a:pPr algn="ctr"/>
                      <a:r>
                        <a:rPr lang="cs-CZ" b="1">
                          <a:effectLst>
                            <a:outerShdw blurRad="38100" dist="38100" dir="2700000" algn="tl">
                              <a:srgbClr val="000000">
                                <a:alpha val="43137"/>
                              </a:srgbClr>
                            </a:outerShdw>
                          </a:effectLst>
                        </a:rPr>
                        <a:t>6.</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tc>
                  <a:txBody>
                    <a:bodyPr/>
                    <a:lstStyle/>
                    <a:p>
                      <a:pPr algn="l"/>
                      <a:r>
                        <a:rPr lang="cs-CZ" b="1" dirty="0">
                          <a:effectLst>
                            <a:outerShdw blurRad="38100" dist="38100" dir="2700000" algn="tl">
                              <a:srgbClr val="000000">
                                <a:alpha val="43137"/>
                              </a:srgbClr>
                            </a:outerShdw>
                          </a:effectLst>
                        </a:rPr>
                        <a:t>Jiří </a:t>
                      </a:r>
                      <a:r>
                        <a:rPr lang="cs-CZ" b="1" dirty="0" err="1">
                          <a:effectLst>
                            <a:outerShdw blurRad="38100" dist="38100" dir="2700000" algn="tl">
                              <a:srgbClr val="000000">
                                <a:alpha val="43137"/>
                              </a:srgbClr>
                            </a:outerShdw>
                          </a:effectLst>
                        </a:rPr>
                        <a:t>Ransdorf</a:t>
                      </a:r>
                      <a:endParaRPr lang="cs-CZ" b="1" dirty="0">
                        <a:effectLst>
                          <a:outerShdw blurRad="38100" dist="38100" dir="2700000" algn="tl">
                            <a:srgbClr val="000000">
                              <a:alpha val="43137"/>
                            </a:srgbClr>
                          </a:outerShdw>
                        </a:effectLst>
                      </a:endParaRPr>
                    </a:p>
                  </a:txBody>
                  <a:tcPr marL="19050"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tc>
                  <a:txBody>
                    <a:bodyPr/>
                    <a:lstStyle/>
                    <a:p>
                      <a:pPr algn="ctr"/>
                      <a:r>
                        <a:rPr lang="cs-CZ" b="1" dirty="0">
                          <a:effectLst>
                            <a:outerShdw blurRad="38100" dist="38100" dir="2700000" algn="tl">
                              <a:srgbClr val="000000">
                                <a:alpha val="43137"/>
                              </a:srgbClr>
                            </a:outerShdw>
                          </a:effectLst>
                        </a:rPr>
                        <a:t>1</a:t>
                      </a:r>
                    </a:p>
                  </a:txBody>
                  <a:tcPr marT="85725" marB="85725"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2930343918"/>
                  </a:ext>
                </a:extLst>
              </a:tr>
            </a:tbl>
          </a:graphicData>
        </a:graphic>
      </p:graphicFrame>
      <p:sp>
        <p:nvSpPr>
          <p:cNvPr id="8" name="TextovéPole 7">
            <a:extLst>
              <a:ext uri="{FF2B5EF4-FFF2-40B4-BE49-F238E27FC236}">
                <a16:creationId xmlns:a16="http://schemas.microsoft.com/office/drawing/2014/main" id="{6A9B5EBA-29D0-4D84-96E1-2CFDE4D965C6}"/>
              </a:ext>
            </a:extLst>
          </p:cNvPr>
          <p:cNvSpPr txBox="1"/>
          <p:nvPr/>
        </p:nvSpPr>
        <p:spPr>
          <a:xfrm>
            <a:off x="5392648" y="3547492"/>
            <a:ext cx="4644516" cy="584775"/>
          </a:xfrm>
          <a:prstGeom prst="rect">
            <a:avLst/>
          </a:prstGeom>
          <a:solidFill>
            <a:srgbClr val="FF99CC"/>
          </a:solidFill>
          <a:effectLst>
            <a:glow rad="101600">
              <a:srgbClr val="FFFF66">
                <a:alpha val="40000"/>
              </a:srgbClr>
            </a:glow>
            <a:outerShdw blurRad="63500" sx="102000" sy="102000" algn="ctr" rotWithShape="0">
              <a:schemeClr val="accent1">
                <a:lumMod val="60000"/>
                <a:lumOff val="40000"/>
                <a:alpha val="40000"/>
              </a:schemeClr>
            </a:outerShdw>
            <a:softEdge rad="0"/>
          </a:effectLst>
        </p:spPr>
        <p:txBody>
          <a:bodyPr wrap="square" rtlCol="0">
            <a:spAutoFit/>
          </a:bodyPr>
          <a:lstStyle/>
          <a:p>
            <a:pPr algn="ctr"/>
            <a:r>
              <a:rPr lang="cs-CZ" sz="3200" dirty="0">
                <a:latin typeface="Gill Sans Nova Cond Ultra Bold" panose="020B0B04020104020203" pitchFamily="34" charset="0"/>
              </a:rPr>
              <a:t>Střelci SK Štětí</a:t>
            </a:r>
          </a:p>
        </p:txBody>
      </p:sp>
    </p:spTree>
    <p:extLst>
      <p:ext uri="{BB962C8B-B14F-4D97-AF65-F5344CB8AC3E}">
        <p14:creationId xmlns:p14="http://schemas.microsoft.com/office/powerpoint/2010/main" val="384302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50</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1" name="TextovéPole 10"/>
          <p:cNvSpPr txBox="1"/>
          <p:nvPr/>
        </p:nvSpPr>
        <p:spPr>
          <a:xfrm>
            <a:off x="5472584" y="68451"/>
            <a:ext cx="4594415" cy="6724918"/>
          </a:xfrm>
          <a:prstGeom prst="rect">
            <a:avLst/>
          </a:prstGeom>
          <a:solidFill>
            <a:srgbClr val="CCFF99"/>
          </a:solidFill>
          <a:ln w="57150">
            <a:solidFill>
              <a:srgbClr val="CC0099"/>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a:t>
            </a:r>
            <a:r>
              <a:rPr lang="cs-CZ" sz="1400" i="1" dirty="0">
                <a:latin typeface="Arial" pitchFamily="34" charset="0"/>
                <a:cs typeface="Arial" pitchFamily="34" charset="0"/>
              </a:rPr>
              <a:t>po 3 týdnech Vás opět vítáme na našem fotbalovém stadionu. Když jsme se posledně loučili, tak byl za námi vítězný zápas nad Louny, který přinesl vítězství 2:0 a první body do soutěže. Měli jsme velkou radost, protože jsme na něj čekali až do 6. kola. Mužstvo dospělých čekaly 2 venkovní zápasy v řadě. A jak dnes už víme vedlo si skvěle. Nejprve ve Slaném na hřišti nováčka vedlo v 93. minutě 4:3, a i když domácí ještě vyrovnali, tak jsme dnes s 2 body ze zdejšího hřiště, které jsme vybojovali v následujícím penaltovém rozstřelu, spokojeni.  Před týdnem nás čekala zkouška ohněm na v Chomutově na hřišti místního FC. V krásném moderním fotbalovém areálu, jsme podali dobrý výkon. Sice jsme po 45 minutách prohrávali 2:0, i když výkon nebyl špatný, ale po změně stran jsme zařadili ještě vyšší stupeň a podařilo se nám vyrovnat na konečných 2:2. Ještě větší radost jsme měli po vítězné penaltové sérii.  O všem se podrobně dočtete v tomto, co se počtu stránek týče, rekordním zpravodaji. V posledních 3 kolech jsme vybojovali 7 bodů a už nejsme na úplném chvostu tabulky. Dnes je šance se ještě posunout. Pomoc můžete i Vy diváci svým hlasitým povzbuzováním</a:t>
            </a:r>
          </a:p>
          <a:p>
            <a:pPr algn="just" eaLnBrk="0" hangingPunct="0">
              <a:defRPr/>
            </a:pPr>
            <a:endParaRPr lang="cs-CZ" sz="1300" i="1" dirty="0">
              <a:latin typeface="Arial" pitchFamily="34" charset="0"/>
              <a:cs typeface="Arial" pitchFamily="34" charset="0"/>
            </a:endParaRPr>
          </a:p>
          <a:p>
            <a:pPr algn="just" eaLnBrk="0" hangingPunct="0">
              <a:defRPr/>
            </a:pPr>
            <a:r>
              <a:rPr lang="cs-CZ" sz="1300" i="1" dirty="0">
                <a:latin typeface="Arial" pitchFamily="34" charset="0"/>
                <a:cs typeface="Arial" pitchFamily="34" charset="0"/>
              </a:rPr>
              <a:t> </a:t>
            </a:r>
          </a:p>
          <a:p>
            <a:pPr algn="just" eaLnBrk="0" hangingPunct="0">
              <a:defRPr/>
            </a:pPr>
            <a:r>
              <a:rPr lang="cs-CZ" sz="1300" i="1" dirty="0">
                <a:latin typeface="Arial" pitchFamily="34" charset="0"/>
                <a:cs typeface="Arial" pitchFamily="34" charset="0"/>
              </a:rPr>
              <a:t>                                          </a:t>
            </a:r>
            <a:r>
              <a:rPr lang="cs-CZ" sz="2400" i="1" dirty="0">
                <a:latin typeface="Algerian" panose="04020705040A02060702" pitchFamily="82" charset="0"/>
                <a:cs typeface="Arial" pitchFamily="34" charset="0"/>
              </a:rPr>
              <a:t>Štětí do toho</a:t>
            </a:r>
            <a:endParaRPr lang="cs-CZ" sz="1400" i="1" dirty="0">
              <a:latin typeface="Algerian" panose="04020705040A02060702" pitchFamily="82" charset="0"/>
              <a:cs typeface="Arial" pitchFamily="34" charset="0"/>
            </a:endParaRPr>
          </a:p>
          <a:p>
            <a:pPr algn="just" eaLnBrk="0" hangingPunct="0">
              <a:defRPr/>
            </a:pPr>
            <a:endParaRPr lang="cs-CZ" sz="1300" i="1" dirty="0">
              <a:latin typeface="Arial" pitchFamily="34" charset="0"/>
              <a:cs typeface="Arial" pitchFamily="34" charset="0"/>
            </a:endParaRPr>
          </a:p>
        </p:txBody>
      </p:sp>
      <p:sp>
        <p:nvSpPr>
          <p:cNvPr id="2" name="TextovéPole 1"/>
          <p:cNvSpPr txBox="1"/>
          <p:nvPr/>
        </p:nvSpPr>
        <p:spPr>
          <a:xfrm>
            <a:off x="216000" y="91108"/>
            <a:ext cx="4608512" cy="1615827"/>
          </a:xfrm>
          <a:prstGeom prst="rect">
            <a:avLst/>
          </a:prstGeom>
          <a:gradFill>
            <a:gsLst>
              <a:gs pos="49000">
                <a:srgbClr val="8CFCB9"/>
              </a:gs>
              <a:gs pos="80000">
                <a:srgbClr val="66FFFF"/>
              </a:gs>
            </a:gsLst>
            <a:lin ang="5400000" scaled="1"/>
          </a:gradFill>
          <a:ln w="95250" cmpd="dbl">
            <a:solidFill>
              <a:srgbClr val="F11B1B"/>
            </a:solidFill>
          </a:ln>
          <a:effectLst>
            <a:softEdge rad="0"/>
          </a:effectLst>
        </p:spPr>
        <p:txBody>
          <a:bodyPr wrap="square" rtlCol="0">
            <a:spAutoFit/>
          </a:bodyPr>
          <a:lstStyle/>
          <a:p>
            <a:pPr algn="ctr"/>
            <a:r>
              <a:rPr lang="cs-CZ" sz="3300" i="1" dirty="0">
                <a:solidFill>
                  <a:srgbClr val="FF33CC"/>
                </a:solidFill>
                <a:effectLst>
                  <a:outerShdw blurRad="38100" dist="38100" dir="2700000" algn="tl">
                    <a:srgbClr val="000000">
                      <a:alpha val="43137"/>
                    </a:srgbClr>
                  </a:outerShdw>
                </a:effectLst>
                <a:latin typeface="Arial Black" panose="020B0A04020102020204" pitchFamily="34" charset="0"/>
              </a:rPr>
              <a:t>Neváhejte a pojeďte s námi za týden do Neratovic</a:t>
            </a:r>
          </a:p>
        </p:txBody>
      </p:sp>
      <p:sp>
        <p:nvSpPr>
          <p:cNvPr id="3" name="Rámeček 2"/>
          <p:cNvSpPr/>
          <p:nvPr/>
        </p:nvSpPr>
        <p:spPr bwMode="auto">
          <a:xfrm>
            <a:off x="143992" y="1891308"/>
            <a:ext cx="4680520" cy="4803085"/>
          </a:xfrm>
          <a:prstGeom prst="frame">
            <a:avLst/>
          </a:prstGeom>
          <a:solidFill>
            <a:srgbClr val="33CC33"/>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900" b="1" i="0" u="none" strike="noStrike" cap="none" normalizeH="0" baseline="0" dirty="0">
                <a:ln>
                  <a:noFill/>
                </a:ln>
                <a:solidFill>
                  <a:srgbClr val="FFFFFF"/>
                </a:solidFill>
                <a:effectLst/>
                <a:latin typeface="Arial" pitchFamily="34" charset="0"/>
                <a:cs typeface="Arial" pitchFamily="34" charset="0"/>
              </a:rPr>
              <a:t>FK </a:t>
            </a:r>
            <a:r>
              <a:rPr kumimoji="0" lang="cs-CZ" sz="3600" b="1" i="0" u="none" strike="noStrike" cap="none" normalizeH="0" baseline="0" dirty="0" err="1">
                <a:ln>
                  <a:solidFill>
                    <a:srgbClr val="FFCC00"/>
                  </a:solidFill>
                </a:ln>
                <a:solidFill>
                  <a:srgbClr val="333399"/>
                </a:solidFill>
                <a:effectLst/>
                <a:latin typeface="Cooper Black" panose="0208090404030B020404" pitchFamily="18" charset="0"/>
                <a:cs typeface="Arial" pitchFamily="34" charset="0"/>
              </a:rPr>
              <a:t>FK</a:t>
            </a:r>
            <a:r>
              <a:rPr kumimoji="0" lang="cs-CZ" sz="3600" b="1" i="0" u="none" strike="noStrike" cap="none" normalizeH="0" baseline="0" dirty="0">
                <a:ln>
                  <a:solidFill>
                    <a:srgbClr val="FFCC00"/>
                  </a:solidFill>
                </a:ln>
                <a:solidFill>
                  <a:srgbClr val="333399"/>
                </a:solidFill>
                <a:effectLst/>
                <a:latin typeface="Cooper Black" panose="0208090404030B020404" pitchFamily="18" charset="0"/>
                <a:cs typeface="Arial" pitchFamily="34" charset="0"/>
              </a:rPr>
              <a:t> Neratovice-</a:t>
            </a:r>
            <a:r>
              <a:rPr kumimoji="0" lang="cs-CZ" sz="3600" b="1" i="0" u="none" strike="noStrike" cap="none" normalizeH="0" baseline="0" dirty="0" err="1">
                <a:ln>
                  <a:solidFill>
                    <a:srgbClr val="FFCC00"/>
                  </a:solidFill>
                </a:ln>
                <a:solidFill>
                  <a:srgbClr val="333399"/>
                </a:solidFill>
                <a:effectLst/>
                <a:latin typeface="Cooper Black" panose="0208090404030B020404" pitchFamily="18" charset="0"/>
                <a:cs typeface="Arial" pitchFamily="34" charset="0"/>
              </a:rPr>
              <a:t>Byškovice</a:t>
            </a:r>
            <a:endParaRPr kumimoji="0" lang="cs-CZ" sz="3600" b="1" i="0" u="none" strike="noStrike" cap="none" normalizeH="0" baseline="0" dirty="0">
              <a:ln>
                <a:solidFill>
                  <a:srgbClr val="FFCC00"/>
                </a:solidFill>
              </a:ln>
              <a:solidFill>
                <a:srgbClr val="333399"/>
              </a:solidFill>
              <a:effectLst/>
              <a:latin typeface="Cooper Black" panose="0208090404030B020404" pitchFamily="18" charset="0"/>
              <a:cs typeface="Arial" pitchFamily="34" charset="0"/>
            </a:endParaRPr>
          </a:p>
          <a:p>
            <a:pPr marL="342900" marR="0" indent="-342900" algn="ctr" defTabSz="914400" rtl="0" eaLnBrk="0" fontAlgn="base" latinLnBrk="0" hangingPunct="0">
              <a:lnSpc>
                <a:spcPct val="100000"/>
              </a:lnSpc>
              <a:spcBef>
                <a:spcPct val="0"/>
              </a:spcBef>
              <a:spcAft>
                <a:spcPct val="0"/>
              </a:spcAft>
              <a:buClrTx/>
              <a:buSzTx/>
              <a:buFontTx/>
              <a:buChar char="-"/>
              <a:tabLst/>
            </a:pPr>
            <a:r>
              <a:rPr lang="cs-CZ" sz="3600" dirty="0">
                <a:ln>
                  <a:solidFill>
                    <a:srgbClr val="FFCC00"/>
                  </a:solidFill>
                </a:ln>
                <a:solidFill>
                  <a:srgbClr val="333399"/>
                </a:solidFill>
                <a:latin typeface="Cooper Black" panose="0208090404030B020404" pitchFamily="18" charset="0"/>
                <a:cs typeface="Arial" pitchFamily="34" charset="0"/>
              </a:rPr>
              <a:t>SK Štětí</a:t>
            </a:r>
          </a:p>
          <a:p>
            <a:pPr marR="0" algn="ctr" defTabSz="914400" rtl="0" eaLnBrk="0" fontAlgn="base" latinLnBrk="0" hangingPunct="0">
              <a:lnSpc>
                <a:spcPct val="100000"/>
              </a:lnSpc>
              <a:spcBef>
                <a:spcPct val="0"/>
              </a:spcBef>
              <a:spcAft>
                <a:spcPct val="0"/>
              </a:spcAft>
              <a:buClrTx/>
              <a:buSzTx/>
              <a:tabLst/>
            </a:pPr>
            <a:r>
              <a:rPr lang="cs-CZ" sz="3000" dirty="0">
                <a:ln>
                  <a:solidFill>
                    <a:srgbClr val="FFCC00"/>
                  </a:solidFill>
                </a:ln>
                <a:solidFill>
                  <a:srgbClr val="333399"/>
                </a:solidFill>
                <a:latin typeface="Cooper Black" panose="0208090404030B020404" pitchFamily="18" charset="0"/>
                <a:cs typeface="Arial" pitchFamily="34" charset="0"/>
              </a:rPr>
              <a:t>Sobota 12.10.2019</a:t>
            </a:r>
          </a:p>
          <a:p>
            <a:pPr marR="0" algn="ctr" defTabSz="914400" rtl="0" eaLnBrk="0" fontAlgn="base" latinLnBrk="0" hangingPunct="0">
              <a:lnSpc>
                <a:spcPct val="100000"/>
              </a:lnSpc>
              <a:spcBef>
                <a:spcPct val="0"/>
              </a:spcBef>
              <a:spcAft>
                <a:spcPct val="0"/>
              </a:spcAft>
              <a:buClrTx/>
              <a:buSzTx/>
              <a:tabLst/>
            </a:pPr>
            <a:r>
              <a:rPr lang="cs-CZ" sz="3000" dirty="0">
                <a:ln>
                  <a:solidFill>
                    <a:srgbClr val="FFCC00"/>
                  </a:solidFill>
                </a:ln>
                <a:solidFill>
                  <a:srgbClr val="333399"/>
                </a:solidFill>
                <a:latin typeface="Cooper Black" panose="0208090404030B020404" pitchFamily="18" charset="0"/>
                <a:cs typeface="Arial" pitchFamily="34" charset="0"/>
              </a:rPr>
              <a:t>10:15 hod</a:t>
            </a:r>
          </a:p>
          <a:p>
            <a:pPr marR="0" algn="ctr" defTabSz="914400" rtl="0" eaLnBrk="0" fontAlgn="base" latinLnBrk="0" hangingPunct="0">
              <a:lnSpc>
                <a:spcPct val="100000"/>
              </a:lnSpc>
              <a:spcBef>
                <a:spcPct val="0"/>
              </a:spcBef>
              <a:spcAft>
                <a:spcPct val="0"/>
              </a:spcAft>
              <a:buClrTx/>
              <a:buSzTx/>
              <a:tabLst/>
            </a:pPr>
            <a:r>
              <a:rPr kumimoji="0" lang="cs-CZ" sz="3000" b="1" i="0" u="none" strike="noStrike" cap="none" normalizeH="0" baseline="0" dirty="0">
                <a:ln>
                  <a:solidFill>
                    <a:srgbClr val="FFCC00"/>
                  </a:solidFill>
                </a:ln>
                <a:solidFill>
                  <a:srgbClr val="333399"/>
                </a:solidFill>
                <a:effectLst/>
                <a:latin typeface="Cooper Black" panose="0208090404030B020404" pitchFamily="18" charset="0"/>
                <a:cs typeface="Arial" pitchFamily="34" charset="0"/>
              </a:rPr>
              <a:t>V 8:30 </a:t>
            </a:r>
            <a:r>
              <a:rPr kumimoji="0" lang="cs-CZ" sz="3000" b="1" i="0" u="none" strike="noStrike" cap="none" normalizeH="0" baseline="0" dirty="0" smtClean="0">
                <a:ln>
                  <a:solidFill>
                    <a:srgbClr val="FFCC00"/>
                  </a:solidFill>
                </a:ln>
                <a:solidFill>
                  <a:srgbClr val="333399"/>
                </a:solidFill>
                <a:effectLst/>
                <a:latin typeface="Cooper Black" panose="0208090404030B020404" pitchFamily="18" charset="0"/>
                <a:cs typeface="Arial" pitchFamily="34" charset="0"/>
              </a:rPr>
              <a:t>odjíždíme</a:t>
            </a:r>
            <a:endParaRPr kumimoji="0" lang="cs-CZ" sz="3000" b="1" i="0" u="none" strike="noStrike" cap="none" normalizeH="0" baseline="0" dirty="0">
              <a:ln>
                <a:solidFill>
                  <a:srgbClr val="FFCC00"/>
                </a:solidFill>
              </a:ln>
              <a:solidFill>
                <a:srgbClr val="333399"/>
              </a:solidFill>
              <a:effectLst/>
              <a:latin typeface="Cooper Black" panose="0208090404030B020404" pitchFamily="18" charset="0"/>
              <a:cs typeface="Arial" pitchFamily="34" charset="0"/>
            </a:endParaRPr>
          </a:p>
        </p:txBody>
      </p:sp>
      <p:pic>
        <p:nvPicPr>
          <p:cNvPr id="4" name="Obrázek 3" descr="&lt;strong&gt;FK Neratovice–Byškovice&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56" y="2539380"/>
            <a:ext cx="696077" cy="522058"/>
          </a:xfrm>
          <a:prstGeom prst="rect">
            <a:avLst/>
          </a:prstGeom>
        </p:spPr>
      </p:pic>
      <p:pic>
        <p:nvPicPr>
          <p:cNvPr id="5" name="Obrázek 4" descr="&lt;strong&gt;Soccer&lt;/strong&gt; | Free Stock Photo | Illustration of a &lt;strong&gt;soccer&lt;/strong&gt; &lt;strong&gt;ball&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360" y="2539380"/>
            <a:ext cx="576064" cy="576064"/>
          </a:xfrm>
          <a:prstGeom prst="rect">
            <a:avLst/>
          </a:prstGeom>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49</a:t>
            </a:r>
          </a:p>
        </p:txBody>
      </p:sp>
      <p:sp>
        <p:nvSpPr>
          <p:cNvPr id="4" name="TextovéPole 3">
            <a:extLst>
              <a:ext uri="{FF2B5EF4-FFF2-40B4-BE49-F238E27FC236}">
                <a16:creationId xmlns:a16="http://schemas.microsoft.com/office/drawing/2014/main" id="{857CFDF1-2B21-45FA-877D-E567F776016C}"/>
              </a:ext>
            </a:extLst>
          </p:cNvPr>
          <p:cNvSpPr txBox="1"/>
          <p:nvPr/>
        </p:nvSpPr>
        <p:spPr>
          <a:xfrm>
            <a:off x="9144992" y="343019"/>
            <a:ext cx="45719"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a:latin typeface="Arial Black" panose="020B0A04020102020204" pitchFamily="34" charset="0"/>
            </a:endParaRPr>
          </a:p>
        </p:txBody>
      </p:sp>
      <p:graphicFrame>
        <p:nvGraphicFramePr>
          <p:cNvPr id="5" name="Tabulka 4">
            <a:extLst>
              <a:ext uri="{FF2B5EF4-FFF2-40B4-BE49-F238E27FC236}">
                <a16:creationId xmlns:a16="http://schemas.microsoft.com/office/drawing/2014/main" id="{5E6F11A2-D7E2-45B7-AFDA-9FF229F60AA8}"/>
              </a:ext>
            </a:extLst>
          </p:cNvPr>
          <p:cNvGraphicFramePr>
            <a:graphicFrameLocks noGrp="1"/>
          </p:cNvGraphicFramePr>
          <p:nvPr>
            <p:extLst>
              <p:ext uri="{D42A27DB-BD31-4B8C-83A1-F6EECF244321}">
                <p14:modId xmlns:p14="http://schemas.microsoft.com/office/powerpoint/2010/main" val="2589997142"/>
              </p:ext>
            </p:extLst>
          </p:nvPr>
        </p:nvGraphicFramePr>
        <p:xfrm>
          <a:off x="71983" y="163116"/>
          <a:ext cx="4752530" cy="6408712"/>
        </p:xfrm>
        <a:graphic>
          <a:graphicData uri="http://schemas.openxmlformats.org/drawingml/2006/table">
            <a:tbl>
              <a:tblPr/>
              <a:tblGrid>
                <a:gridCol w="595052">
                  <a:extLst>
                    <a:ext uri="{9D8B030D-6E8A-4147-A177-3AD203B41FA5}">
                      <a16:colId xmlns:a16="http://schemas.microsoft.com/office/drawing/2014/main" val="3949840657"/>
                    </a:ext>
                  </a:extLst>
                </a:gridCol>
                <a:gridCol w="794150">
                  <a:extLst>
                    <a:ext uri="{9D8B030D-6E8A-4147-A177-3AD203B41FA5}">
                      <a16:colId xmlns:a16="http://schemas.microsoft.com/office/drawing/2014/main" val="809742672"/>
                    </a:ext>
                  </a:extLst>
                </a:gridCol>
                <a:gridCol w="669868">
                  <a:extLst>
                    <a:ext uri="{9D8B030D-6E8A-4147-A177-3AD203B41FA5}">
                      <a16:colId xmlns:a16="http://schemas.microsoft.com/office/drawing/2014/main" val="1351830622"/>
                    </a:ext>
                  </a:extLst>
                </a:gridCol>
                <a:gridCol w="1747374">
                  <a:extLst>
                    <a:ext uri="{9D8B030D-6E8A-4147-A177-3AD203B41FA5}">
                      <a16:colId xmlns:a16="http://schemas.microsoft.com/office/drawing/2014/main" val="1361908462"/>
                    </a:ext>
                  </a:extLst>
                </a:gridCol>
                <a:gridCol w="946086">
                  <a:extLst>
                    <a:ext uri="{9D8B030D-6E8A-4147-A177-3AD203B41FA5}">
                      <a16:colId xmlns:a16="http://schemas.microsoft.com/office/drawing/2014/main" val="3137736398"/>
                    </a:ext>
                  </a:extLst>
                </a:gridCol>
              </a:tblGrid>
              <a:tr h="811708">
                <a:tc gridSpan="5">
                  <a:txBody>
                    <a:bodyPr/>
                    <a:lstStyle/>
                    <a:p>
                      <a:pPr algn="ctr" fontAlgn="ctr"/>
                      <a:r>
                        <a:rPr lang="cs-CZ" sz="1800" b="0" i="0" u="none" strike="noStrike" dirty="0">
                          <a:solidFill>
                            <a:srgbClr val="002060"/>
                          </a:solidFill>
                          <a:effectLst/>
                          <a:latin typeface="Arial Black" panose="020B0A04020102020204" pitchFamily="34" charset="0"/>
                        </a:rPr>
                        <a:t>Bohatý říjnový program na fotbalovém stadionu ve Štětí</a:t>
                      </a:r>
                    </a:p>
                  </a:txBody>
                  <a:tcPr marL="5915" marR="5915" marT="5915" marB="0" anchor="ctr">
                    <a:lnL>
                      <a:noFill/>
                    </a:lnL>
                    <a:lnR>
                      <a:noFill/>
                    </a:lnR>
                    <a:lnT>
                      <a:noFill/>
                    </a:lnT>
                    <a:lnB w="19050" cap="flat" cmpd="sng" algn="ctr">
                      <a:solidFill>
                        <a:srgbClr val="000000"/>
                      </a:solidFill>
                      <a:prstDash val="solid"/>
                      <a:round/>
                      <a:headEnd type="none" w="med" len="med"/>
                      <a:tailEnd type="none" w="med" len="med"/>
                    </a:lnB>
                    <a:pattFill prst="pct10">
                      <a:fgClr>
                        <a:srgbClr val="000000"/>
                      </a:fgClr>
                      <a:bgClr>
                        <a:srgbClr val="FFD966"/>
                      </a:bgClr>
                    </a:patt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44381841"/>
                  </a:ext>
                </a:extLst>
              </a:tr>
              <a:tr h="464914">
                <a:tc>
                  <a:txBody>
                    <a:bodyPr/>
                    <a:lstStyle/>
                    <a:p>
                      <a:pPr algn="ctr" fontAlgn="ctr"/>
                      <a:r>
                        <a:rPr lang="cs-CZ" sz="1000" b="1" i="0" u="none" strike="noStrike" dirty="0">
                          <a:solidFill>
                            <a:srgbClr val="000000"/>
                          </a:solidFill>
                          <a:effectLst/>
                          <a:latin typeface="Gill Sans Nova Ultra Bold" panose="020B0B02020104020203" pitchFamily="34" charset="0"/>
                        </a:rPr>
                        <a:t>Den</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FFD966"/>
                      </a:bgClr>
                    </a:pattFill>
                  </a:tcPr>
                </a:tc>
                <a:tc>
                  <a:txBody>
                    <a:bodyPr/>
                    <a:lstStyle/>
                    <a:p>
                      <a:pPr algn="ctr" fontAlgn="ctr"/>
                      <a:r>
                        <a:rPr lang="cs-CZ" sz="1000" b="1" i="0" u="none" strike="noStrike" dirty="0">
                          <a:solidFill>
                            <a:srgbClr val="000000"/>
                          </a:solidFill>
                          <a:effectLst/>
                          <a:latin typeface="Gill Sans Nova Ultra Bold" panose="020B0B02020104020203" pitchFamily="34" charset="0"/>
                        </a:rPr>
                        <a:t>Datum</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FFD966"/>
                      </a:bgClr>
                    </a:pattFill>
                  </a:tcPr>
                </a:tc>
                <a:tc>
                  <a:txBody>
                    <a:bodyPr/>
                    <a:lstStyle/>
                    <a:p>
                      <a:pPr algn="ctr" fontAlgn="ctr"/>
                      <a:r>
                        <a:rPr lang="cs-CZ" sz="1000" b="1" i="0" u="none" strike="noStrike" dirty="0">
                          <a:solidFill>
                            <a:srgbClr val="000000"/>
                          </a:solidFill>
                          <a:effectLst/>
                          <a:latin typeface="Gill Sans Nova Ultra Bold" panose="020B0B02020104020203" pitchFamily="34" charset="0"/>
                        </a:rPr>
                        <a:t>Čas</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FFD966"/>
                      </a:bgClr>
                    </a:pattFill>
                  </a:tcPr>
                </a:tc>
                <a:tc>
                  <a:txBody>
                    <a:bodyPr/>
                    <a:lstStyle/>
                    <a:p>
                      <a:pPr algn="ctr" fontAlgn="ctr"/>
                      <a:r>
                        <a:rPr lang="cs-CZ" sz="1000" b="1" i="0" u="none" strike="noStrike" dirty="0">
                          <a:solidFill>
                            <a:srgbClr val="000000"/>
                          </a:solidFill>
                          <a:effectLst/>
                          <a:latin typeface="Gill Sans Nova Ultra Bold" panose="020B0B02020104020203" pitchFamily="34" charset="0"/>
                        </a:rPr>
                        <a:t>Soupeř</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FFD966"/>
                      </a:bgClr>
                    </a:pattFill>
                  </a:tcPr>
                </a:tc>
                <a:tc>
                  <a:txBody>
                    <a:bodyPr/>
                    <a:lstStyle/>
                    <a:p>
                      <a:pPr algn="ctr" fontAlgn="ctr"/>
                      <a:r>
                        <a:rPr lang="cs-CZ" sz="1000" b="1" i="0" u="none" strike="noStrike" dirty="0">
                          <a:solidFill>
                            <a:srgbClr val="000000"/>
                          </a:solidFill>
                          <a:effectLst/>
                          <a:latin typeface="Gill Sans Nova Ultra Bold" panose="020B0B02020104020203" pitchFamily="34" charset="0"/>
                        </a:rPr>
                        <a:t>Kategorie</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FFD966"/>
                      </a:bgClr>
                    </a:pattFill>
                  </a:tcPr>
                </a:tc>
                <a:extLst>
                  <a:ext uri="{0D108BD9-81ED-4DB2-BD59-A6C34878D82A}">
                    <a16:rowId xmlns:a16="http://schemas.microsoft.com/office/drawing/2014/main" val="4211208603"/>
                  </a:ext>
                </a:extLst>
              </a:tr>
              <a:tr h="513209">
                <a:tc>
                  <a:txBody>
                    <a:bodyPr/>
                    <a:lstStyle/>
                    <a:p>
                      <a:pPr algn="ctr" fontAlgn="ctr"/>
                      <a:r>
                        <a:rPr lang="cs-CZ" sz="1000" b="1" i="0" u="none" strike="noStrike" dirty="0">
                          <a:solidFill>
                            <a:srgbClr val="000000"/>
                          </a:solidFill>
                          <a:effectLst/>
                          <a:latin typeface="Constantia" panose="02030602050306030303" pitchFamily="18" charset="0"/>
                        </a:rPr>
                        <a:t>sobota</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05.10.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10:15</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Constantia" panose="02030602050306030303" pitchFamily="18" charset="0"/>
                        </a:rPr>
                        <a:t>FK Olympie Březová</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onstantia" panose="02030602050306030303" pitchFamily="18" charset="0"/>
                        </a:rPr>
                        <a:t>Dospělí Divize </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62945952"/>
                  </a:ext>
                </a:extLst>
              </a:tr>
              <a:tr h="513209">
                <a:tc>
                  <a:txBody>
                    <a:bodyPr/>
                    <a:lstStyle/>
                    <a:p>
                      <a:pPr algn="ctr" fontAlgn="ctr"/>
                      <a:r>
                        <a:rPr lang="cs-CZ" sz="1000" b="1" i="0" u="none" strike="noStrike">
                          <a:solidFill>
                            <a:srgbClr val="000000"/>
                          </a:solidFill>
                          <a:effectLst/>
                          <a:latin typeface="Constantia" panose="02030602050306030303" pitchFamily="18" charset="0"/>
                        </a:rPr>
                        <a:t>neděle</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06.10.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10:00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Constantia" panose="02030602050306030303" pitchFamily="18" charset="0"/>
                        </a:rPr>
                        <a:t>FK BECHLÍN </a:t>
                      </a:r>
                      <a:r>
                        <a:rPr lang="cs-CZ" sz="1200" b="1" i="0" u="none" strike="noStrike" dirty="0" err="1">
                          <a:solidFill>
                            <a:srgbClr val="000000"/>
                          </a:solidFill>
                          <a:effectLst/>
                          <a:latin typeface="Constantia" panose="02030602050306030303" pitchFamily="18" charset="0"/>
                        </a:rPr>
                        <a:t>z.s</a:t>
                      </a:r>
                      <a:r>
                        <a:rPr lang="cs-CZ" sz="1200" b="1" i="0" u="none" strike="noStrike" dirty="0">
                          <a:solidFill>
                            <a:srgbClr val="000000"/>
                          </a:solidFill>
                          <a:effectLst/>
                          <a:latin typeface="Constantia" panose="02030602050306030303" pitchFamily="18" charset="0"/>
                        </a:rPr>
                        <a:t>. </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Constantia" panose="02030602050306030303" pitchFamily="18" charset="0"/>
                        </a:rPr>
                        <a:t>Starší přípravka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87562361"/>
                  </a:ext>
                </a:extLst>
              </a:tr>
              <a:tr h="513209">
                <a:tc>
                  <a:txBody>
                    <a:bodyPr/>
                    <a:lstStyle/>
                    <a:p>
                      <a:pPr algn="ctr" fontAlgn="ctr"/>
                      <a:r>
                        <a:rPr lang="cs-CZ" sz="1000" b="1" i="0" u="none" strike="noStrike">
                          <a:solidFill>
                            <a:srgbClr val="000000"/>
                          </a:solidFill>
                          <a:effectLst/>
                          <a:latin typeface="Constantia" panose="02030602050306030303" pitchFamily="18" charset="0"/>
                        </a:rPr>
                        <a:t>čtvrtek</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10.10.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onstantia" panose="02030602050306030303" pitchFamily="18" charset="0"/>
                        </a:rPr>
                        <a:t>16:00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onstantia" panose="02030602050306030303" pitchFamily="18" charset="0"/>
                        </a:rPr>
                        <a:t>TJ Dynamo </a:t>
                      </a:r>
                      <a:r>
                        <a:rPr lang="cs-CZ" sz="1200" b="1" i="0" u="none" strike="noStrike" dirty="0" err="1">
                          <a:solidFill>
                            <a:srgbClr val="000000"/>
                          </a:solidFill>
                          <a:effectLst/>
                          <a:latin typeface="Constantia" panose="02030602050306030303" pitchFamily="18" charset="0"/>
                        </a:rPr>
                        <a:t>Podlusky</a:t>
                      </a:r>
                      <a:endParaRPr lang="cs-CZ" sz="1200" b="1" i="0" u="none" strike="noStrike" dirty="0">
                        <a:solidFill>
                          <a:srgbClr val="000000"/>
                        </a:solidFill>
                        <a:effectLst/>
                        <a:latin typeface="Constantia" panose="02030602050306030303" pitchFamily="18" charset="0"/>
                      </a:endParaRP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onstantia" panose="02030602050306030303" pitchFamily="18" charset="0"/>
                        </a:rPr>
                        <a:t>Minipřípravka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49080374"/>
                  </a:ext>
                </a:extLst>
              </a:tr>
              <a:tr h="513209">
                <a:tc>
                  <a:txBody>
                    <a:bodyPr/>
                    <a:lstStyle/>
                    <a:p>
                      <a:pPr algn="ctr" fontAlgn="ctr"/>
                      <a:r>
                        <a:rPr lang="cs-CZ" sz="1000" b="1" i="0" u="none" strike="noStrike">
                          <a:solidFill>
                            <a:srgbClr val="000000"/>
                          </a:solidFill>
                          <a:effectLst/>
                          <a:latin typeface="Constantia" panose="02030602050306030303" pitchFamily="18" charset="0"/>
                        </a:rPr>
                        <a:t>pátek</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11.10.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17:00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onstantia" panose="02030602050306030303" pitchFamily="18" charset="0"/>
                        </a:rPr>
                        <a:t>TJ Žitenice</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onstantia" panose="02030602050306030303" pitchFamily="18" charset="0"/>
                        </a:rPr>
                        <a:t>Stará garda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10041605"/>
                  </a:ext>
                </a:extLst>
              </a:tr>
              <a:tr h="513209">
                <a:tc>
                  <a:txBody>
                    <a:bodyPr/>
                    <a:lstStyle/>
                    <a:p>
                      <a:pPr algn="ctr" fontAlgn="ctr"/>
                      <a:r>
                        <a:rPr lang="cs-CZ" sz="1000" b="1" i="0" u="none" strike="noStrike">
                          <a:solidFill>
                            <a:srgbClr val="000000"/>
                          </a:solidFill>
                          <a:effectLst/>
                          <a:latin typeface="Constantia" panose="02030602050306030303" pitchFamily="18" charset="0"/>
                        </a:rPr>
                        <a:t>sobota</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12.10.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9:00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onstantia" panose="02030602050306030303" pitchFamily="18" charset="0"/>
                        </a:rPr>
                        <a:t>TJ Slavoj Úštěk</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onstantia" panose="02030602050306030303" pitchFamily="18" charset="0"/>
                        </a:rPr>
                        <a:t>Mladší přípravka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94805651"/>
                  </a:ext>
                </a:extLst>
              </a:tr>
              <a:tr h="513209">
                <a:tc>
                  <a:txBody>
                    <a:bodyPr/>
                    <a:lstStyle/>
                    <a:p>
                      <a:pPr algn="ctr" fontAlgn="ctr"/>
                      <a:r>
                        <a:rPr lang="cs-CZ" sz="1000" b="1" i="0" u="none" strike="noStrike">
                          <a:solidFill>
                            <a:srgbClr val="000000"/>
                          </a:solidFill>
                          <a:effectLst/>
                          <a:latin typeface="Constantia" panose="02030602050306030303" pitchFamily="18" charset="0"/>
                        </a:rPr>
                        <a:t>sobota</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12.10.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10:30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onstantia" panose="02030602050306030303" pitchFamily="18" charset="0"/>
                        </a:rPr>
                        <a:t>FK Bílina</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onstantia" panose="02030602050306030303" pitchFamily="18" charset="0"/>
                        </a:rPr>
                        <a:t>Dorost Krajský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1558607"/>
                  </a:ext>
                </a:extLst>
              </a:tr>
              <a:tr h="513209">
                <a:tc>
                  <a:txBody>
                    <a:bodyPr/>
                    <a:lstStyle/>
                    <a:p>
                      <a:pPr algn="ctr" fontAlgn="ctr"/>
                      <a:r>
                        <a:rPr lang="cs-CZ" sz="1000" b="1" i="0" u="none" strike="noStrike">
                          <a:solidFill>
                            <a:srgbClr val="000000"/>
                          </a:solidFill>
                          <a:effectLst/>
                          <a:latin typeface="Constantia" panose="02030602050306030303" pitchFamily="18" charset="0"/>
                        </a:rPr>
                        <a:t>neděle</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13.10.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10:00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onstantia" panose="02030602050306030303" pitchFamily="18" charset="0"/>
                        </a:rPr>
                        <a:t>T.J. Sokol Zahořany</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onstantia" panose="02030602050306030303" pitchFamily="18" charset="0"/>
                        </a:rPr>
                        <a:t>Starší žáci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7759495"/>
                  </a:ext>
                </a:extLst>
              </a:tr>
              <a:tr h="513209">
                <a:tc>
                  <a:txBody>
                    <a:bodyPr/>
                    <a:lstStyle/>
                    <a:p>
                      <a:pPr algn="ctr" fontAlgn="ctr"/>
                      <a:r>
                        <a:rPr lang="cs-CZ" sz="1000" b="1" i="0" u="none" strike="noStrike">
                          <a:solidFill>
                            <a:srgbClr val="000000"/>
                          </a:solidFill>
                          <a:effectLst/>
                          <a:latin typeface="Constantia" panose="02030602050306030303" pitchFamily="18" charset="0"/>
                        </a:rPr>
                        <a:t>neděle</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13.10.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onstantia" panose="02030602050306030303" pitchFamily="18" charset="0"/>
                        </a:rPr>
                        <a:t>15:30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Constantia" panose="02030602050306030303" pitchFamily="18" charset="0"/>
                        </a:rPr>
                        <a:t>TJ Sokol Račice</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Constantia" panose="02030602050306030303" pitchFamily="18" charset="0"/>
                        </a:rPr>
                        <a:t>Dospělí B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99603724"/>
                  </a:ext>
                </a:extLst>
              </a:tr>
              <a:tr h="513209">
                <a:tc>
                  <a:txBody>
                    <a:bodyPr/>
                    <a:lstStyle/>
                    <a:p>
                      <a:pPr algn="ctr" fontAlgn="ctr"/>
                      <a:r>
                        <a:rPr lang="cs-CZ" sz="1000" b="1" i="0" u="none" strike="noStrike">
                          <a:solidFill>
                            <a:srgbClr val="000000"/>
                          </a:solidFill>
                          <a:effectLst/>
                          <a:latin typeface="Constantia" panose="02030602050306030303" pitchFamily="18" charset="0"/>
                        </a:rPr>
                        <a:t>sobota</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19.10.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10:15</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Constantia" panose="02030602050306030303" pitchFamily="18" charset="0"/>
                        </a:rPr>
                        <a:t>SK Aritma Praha</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onstantia" panose="02030602050306030303" pitchFamily="18" charset="0"/>
                        </a:rPr>
                        <a:t>Dospělí Divize </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89007715"/>
                  </a:ext>
                </a:extLst>
              </a:tr>
              <a:tr h="513209">
                <a:tc>
                  <a:txBody>
                    <a:bodyPr/>
                    <a:lstStyle/>
                    <a:p>
                      <a:pPr algn="ctr" fontAlgn="ctr"/>
                      <a:r>
                        <a:rPr lang="cs-CZ" sz="1000" b="1" i="0" u="none" strike="noStrike">
                          <a:solidFill>
                            <a:srgbClr val="000000"/>
                          </a:solidFill>
                          <a:effectLst/>
                          <a:latin typeface="Constantia" panose="02030602050306030303" pitchFamily="18" charset="0"/>
                        </a:rPr>
                        <a:t>neděle</a:t>
                      </a:r>
                    </a:p>
                  </a:txBody>
                  <a:tcPr marL="5915" marR="5915" marT="591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20.10.</a:t>
                      </a:r>
                    </a:p>
                    <a:p>
                      <a:pPr algn="ctr" fontAlgn="ctr"/>
                      <a:r>
                        <a:rPr lang="cs-CZ" sz="1600" b="1" i="0" u="none" strike="noStrike" dirty="0">
                          <a:solidFill>
                            <a:srgbClr val="000000"/>
                          </a:solidFill>
                          <a:effectLst/>
                          <a:latin typeface="Constantia" panose="02030602050306030303" pitchFamily="18" charset="0"/>
                        </a:rPr>
                        <a:t>2019</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Constantia" panose="02030602050306030303" pitchFamily="18" charset="0"/>
                        </a:rPr>
                        <a:t>10:00</a:t>
                      </a: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Constantia" panose="02030602050306030303" pitchFamily="18" charset="0"/>
                        </a:rPr>
                        <a:t>TJ Viktorie Budyně </a:t>
                      </a:r>
                      <a:r>
                        <a:rPr lang="cs-CZ" sz="1200" b="1" i="0" u="none" strike="noStrike" dirty="0" err="1">
                          <a:solidFill>
                            <a:srgbClr val="000000"/>
                          </a:solidFill>
                          <a:effectLst/>
                          <a:latin typeface="Constantia" panose="02030602050306030303" pitchFamily="18" charset="0"/>
                        </a:rPr>
                        <a:t>n.O</a:t>
                      </a:r>
                      <a:endParaRPr lang="cs-CZ" sz="1200" b="1" i="0" u="none" strike="noStrike" dirty="0">
                        <a:solidFill>
                          <a:srgbClr val="000000"/>
                        </a:solidFill>
                        <a:effectLst/>
                        <a:latin typeface="Constantia" panose="02030602050306030303" pitchFamily="18" charset="0"/>
                      </a:endParaRPr>
                    </a:p>
                  </a:txBody>
                  <a:tcPr marL="5915" marR="5915" marT="59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Constantia" panose="02030602050306030303" pitchFamily="18" charset="0"/>
                        </a:rPr>
                        <a:t>Starší přípravka Okresní přebor</a:t>
                      </a:r>
                    </a:p>
                  </a:txBody>
                  <a:tcPr marL="5915" marR="5915" marT="591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51211983"/>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548679955"/>
              </p:ext>
            </p:extLst>
          </p:nvPr>
        </p:nvGraphicFramePr>
        <p:xfrm>
          <a:off x="5567327" y="3562767"/>
          <a:ext cx="4585778" cy="3000375"/>
        </p:xfrm>
        <a:graphic>
          <a:graphicData uri="http://schemas.openxmlformats.org/drawingml/2006/table">
            <a:tbl>
              <a:tblPr/>
              <a:tblGrid>
                <a:gridCol w="1767435">
                  <a:extLst>
                    <a:ext uri="{9D8B030D-6E8A-4147-A177-3AD203B41FA5}">
                      <a16:colId xmlns:a16="http://schemas.microsoft.com/office/drawing/2014/main" val="1481380235"/>
                    </a:ext>
                  </a:extLst>
                </a:gridCol>
                <a:gridCol w="1767435">
                  <a:extLst>
                    <a:ext uri="{9D8B030D-6E8A-4147-A177-3AD203B41FA5}">
                      <a16:colId xmlns:a16="http://schemas.microsoft.com/office/drawing/2014/main" val="3700384683"/>
                    </a:ext>
                  </a:extLst>
                </a:gridCol>
                <a:gridCol w="1050908">
                  <a:extLst>
                    <a:ext uri="{9D8B030D-6E8A-4147-A177-3AD203B41FA5}">
                      <a16:colId xmlns:a16="http://schemas.microsoft.com/office/drawing/2014/main" val="899545770"/>
                    </a:ext>
                  </a:extLst>
                </a:gridCol>
              </a:tblGrid>
              <a:tr h="179070">
                <a:tc gridSpan="3">
                  <a:txBody>
                    <a:bodyPr/>
                    <a:lstStyle/>
                    <a:p>
                      <a:pPr algn="ctr" fontAlgn="ctr"/>
                      <a:r>
                        <a:rPr lang="cs-CZ" sz="1000" b="1" i="0" u="none" strike="noStrike">
                          <a:solidFill>
                            <a:srgbClr val="000000"/>
                          </a:solidFill>
                          <a:effectLst/>
                          <a:latin typeface="Arial" panose="020B0604020202020204" pitchFamily="34" charset="0"/>
                        </a:rPr>
                        <a:t>Výsledky okresního přeboru staré gardy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68806383"/>
                  </a:ext>
                </a:extLst>
              </a:tr>
              <a:tr h="179070">
                <a:tc gridSpan="3">
                  <a:txBody>
                    <a:bodyPr/>
                    <a:lstStyle/>
                    <a:p>
                      <a:pPr algn="ctr" fontAlgn="ctr"/>
                      <a:r>
                        <a:rPr lang="cs-CZ" sz="1000" b="1" i="0" u="none" strike="noStrike">
                          <a:solidFill>
                            <a:srgbClr val="000000"/>
                          </a:solidFill>
                          <a:effectLst/>
                          <a:latin typeface="Arial" panose="020B0604020202020204" pitchFamily="34" charset="0"/>
                        </a:rPr>
                        <a:t>4,kolo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66303153"/>
                  </a:ext>
                </a:extLst>
              </a:tr>
              <a:tr h="179070">
                <a:tc rowSpan="4">
                  <a:txBody>
                    <a:bodyPr/>
                    <a:lstStyle/>
                    <a:p>
                      <a:pPr algn="ctr" fontAlgn="ctr"/>
                      <a:r>
                        <a:rPr lang="cs-CZ" sz="1000" b="1" i="0" u="none" strike="noStrike" dirty="0">
                          <a:solidFill>
                            <a:srgbClr val="000000"/>
                          </a:solidFill>
                          <a:effectLst/>
                          <a:latin typeface="Arial" panose="020B0604020202020204" pitchFamily="34" charset="0"/>
                        </a:rPr>
                        <a:t>13.09.2019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Bohušovice -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59353469"/>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Litoměřicko -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32428340"/>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Tigo 1996 -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08251490"/>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Libotenice -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3033151"/>
                  </a:ext>
                </a:extLst>
              </a:tr>
              <a:tr h="179070">
                <a:tc gridSpan="3">
                  <a:txBody>
                    <a:bodyPr/>
                    <a:lstStyle/>
                    <a:p>
                      <a:pPr algn="ctr" fontAlgn="ctr"/>
                      <a:r>
                        <a:rPr lang="cs-CZ" sz="1000" b="1" i="0" u="none" strike="noStrike" dirty="0">
                          <a:solidFill>
                            <a:srgbClr val="000000"/>
                          </a:solidFill>
                          <a:effectLst/>
                          <a:latin typeface="Arial" panose="020B0604020202020204" pitchFamily="34" charset="0"/>
                        </a:rPr>
                        <a:t>5.kolo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8526156"/>
                  </a:ext>
                </a:extLst>
              </a:tr>
              <a:tr h="179070">
                <a:tc rowSpan="4">
                  <a:txBody>
                    <a:bodyPr/>
                    <a:lstStyle/>
                    <a:p>
                      <a:pPr algn="ctr" fontAlgn="ctr"/>
                      <a:r>
                        <a:rPr lang="cs-CZ" sz="1000" b="1" i="0" u="none" strike="noStrike">
                          <a:solidFill>
                            <a:srgbClr val="000000"/>
                          </a:solidFill>
                          <a:effectLst/>
                          <a:latin typeface="Arial" panose="020B0604020202020204" pitchFamily="34" charset="0"/>
                        </a:rPr>
                        <a:t>20.09.2019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České Kopisty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30437812"/>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Malé Žernoseky - Tigo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34905818"/>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Žitenice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13283337"/>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Lovosice - Libotenice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54776875"/>
                  </a:ext>
                </a:extLst>
              </a:tr>
              <a:tr h="179070">
                <a:tc gridSpan="3">
                  <a:txBody>
                    <a:bodyPr/>
                    <a:lstStyle/>
                    <a:p>
                      <a:pPr algn="ctr" fontAlgn="ctr"/>
                      <a:r>
                        <a:rPr lang="cs-CZ" sz="1000" b="1" i="0" u="none" strike="noStrike">
                          <a:solidFill>
                            <a:srgbClr val="000000"/>
                          </a:solidFill>
                          <a:effectLst/>
                          <a:latin typeface="Arial" panose="020B0604020202020204" pitchFamily="34" charset="0"/>
                        </a:rPr>
                        <a:t>6.kolo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77381888"/>
                  </a:ext>
                </a:extLst>
              </a:tr>
              <a:tr h="179070">
                <a:tc rowSpan="4">
                  <a:txBody>
                    <a:bodyPr/>
                    <a:lstStyle/>
                    <a:p>
                      <a:pPr algn="ctr" fontAlgn="ctr"/>
                      <a:r>
                        <a:rPr lang="cs-CZ" sz="1000" b="1" i="0" u="none" strike="noStrike">
                          <a:solidFill>
                            <a:srgbClr val="000000"/>
                          </a:solidFill>
                          <a:effectLst/>
                          <a:latin typeface="Arial" panose="020B0604020202020204" pitchFamily="34" charset="0"/>
                        </a:rPr>
                        <a:t>27.09.2019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a:solidFill>
                            <a:srgbClr val="000000"/>
                          </a:solidFill>
                          <a:effectLst/>
                          <a:latin typeface="Arial" panose="020B0604020202020204" pitchFamily="34" charset="0"/>
                        </a:rPr>
                        <a:t>Bohušovice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 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47466549"/>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Tigo 1996 -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 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2560123"/>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Libotenice -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30192816"/>
                  </a:ext>
                </a:extLst>
              </a:tr>
              <a:tr h="179070">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Štětí -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000" b="1" i="0" u="none" strike="noStrike" dirty="0">
                          <a:solidFill>
                            <a:srgbClr val="000000"/>
                          </a:solidFill>
                          <a:effectLst/>
                          <a:latin typeface="Arial" panose="020B0604020202020204" pitchFamily="34" charset="0"/>
                        </a:rPr>
                        <a:t> odloženo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2924859"/>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1421877743"/>
              </p:ext>
            </p:extLst>
          </p:nvPr>
        </p:nvGraphicFramePr>
        <p:xfrm>
          <a:off x="5495317" y="1325076"/>
          <a:ext cx="4587018" cy="2174463"/>
        </p:xfrm>
        <a:graphic>
          <a:graphicData uri="http://schemas.openxmlformats.org/drawingml/2006/table">
            <a:tbl>
              <a:tblPr/>
              <a:tblGrid>
                <a:gridCol w="206022">
                  <a:extLst>
                    <a:ext uri="{9D8B030D-6E8A-4147-A177-3AD203B41FA5}">
                      <a16:colId xmlns:a16="http://schemas.microsoft.com/office/drawing/2014/main" val="1955081426"/>
                    </a:ext>
                  </a:extLst>
                </a:gridCol>
                <a:gridCol w="230260">
                  <a:extLst>
                    <a:ext uri="{9D8B030D-6E8A-4147-A177-3AD203B41FA5}">
                      <a16:colId xmlns:a16="http://schemas.microsoft.com/office/drawing/2014/main" val="75916899"/>
                    </a:ext>
                  </a:extLst>
                </a:gridCol>
                <a:gridCol w="1817840">
                  <a:extLst>
                    <a:ext uri="{9D8B030D-6E8A-4147-A177-3AD203B41FA5}">
                      <a16:colId xmlns:a16="http://schemas.microsoft.com/office/drawing/2014/main" val="875595930"/>
                    </a:ext>
                  </a:extLst>
                </a:gridCol>
                <a:gridCol w="290854">
                  <a:extLst>
                    <a:ext uri="{9D8B030D-6E8A-4147-A177-3AD203B41FA5}">
                      <a16:colId xmlns:a16="http://schemas.microsoft.com/office/drawing/2014/main" val="3183180949"/>
                    </a:ext>
                  </a:extLst>
                </a:gridCol>
                <a:gridCol w="254498">
                  <a:extLst>
                    <a:ext uri="{9D8B030D-6E8A-4147-A177-3AD203B41FA5}">
                      <a16:colId xmlns:a16="http://schemas.microsoft.com/office/drawing/2014/main" val="4102980820"/>
                    </a:ext>
                  </a:extLst>
                </a:gridCol>
                <a:gridCol w="172695">
                  <a:extLst>
                    <a:ext uri="{9D8B030D-6E8A-4147-A177-3AD203B41FA5}">
                      <a16:colId xmlns:a16="http://schemas.microsoft.com/office/drawing/2014/main" val="2595672266"/>
                    </a:ext>
                  </a:extLst>
                </a:gridCol>
                <a:gridCol w="318122">
                  <a:extLst>
                    <a:ext uri="{9D8B030D-6E8A-4147-A177-3AD203B41FA5}">
                      <a16:colId xmlns:a16="http://schemas.microsoft.com/office/drawing/2014/main" val="4276302030"/>
                    </a:ext>
                  </a:extLst>
                </a:gridCol>
                <a:gridCol w="715017">
                  <a:extLst>
                    <a:ext uri="{9D8B030D-6E8A-4147-A177-3AD203B41FA5}">
                      <a16:colId xmlns:a16="http://schemas.microsoft.com/office/drawing/2014/main" val="676313116"/>
                    </a:ext>
                  </a:extLst>
                </a:gridCol>
                <a:gridCol w="315093">
                  <a:extLst>
                    <a:ext uri="{9D8B030D-6E8A-4147-A177-3AD203B41FA5}">
                      <a16:colId xmlns:a16="http://schemas.microsoft.com/office/drawing/2014/main" val="807016173"/>
                    </a:ext>
                  </a:extLst>
                </a:gridCol>
                <a:gridCol w="266617">
                  <a:extLst>
                    <a:ext uri="{9D8B030D-6E8A-4147-A177-3AD203B41FA5}">
                      <a16:colId xmlns:a16="http://schemas.microsoft.com/office/drawing/2014/main" val="1144900602"/>
                    </a:ext>
                  </a:extLst>
                </a:gridCol>
              </a:tblGrid>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93326995"/>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100" b="1" i="0" u="none" strike="noStrike">
                          <a:solidFill>
                            <a:srgbClr val="0000CC"/>
                          </a:solidFill>
                          <a:effectLst/>
                          <a:latin typeface="Calibri" panose="020F0502020204030204" pitchFamily="34" charset="0"/>
                        </a:rPr>
                        <a:t>Stará garda Sepap Štětí Okr. přebor 2019/20 po 6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63961326"/>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35:13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55283012"/>
                  </a:ext>
                </a:extLst>
              </a:tr>
              <a:tr h="1863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err="1">
                          <a:solidFill>
                            <a:srgbClr val="FF0000"/>
                          </a:solidFill>
                          <a:effectLst/>
                          <a:latin typeface="Arial" panose="020B0604020202020204" pitchFamily="34" charset="0"/>
                        </a:rPr>
                        <a:t>Sepap</a:t>
                      </a:r>
                      <a:r>
                        <a:rPr lang="cs-CZ" sz="1200" b="1" i="0" u="none" strike="noStrike" dirty="0">
                          <a:solidFill>
                            <a:srgbClr val="FF0000"/>
                          </a:solidFill>
                          <a:effectLst/>
                          <a:latin typeface="Arial" panose="020B0604020202020204" pitchFamily="34" charset="0"/>
                        </a:rPr>
                        <a:t>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16:4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74060250"/>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err="1">
                          <a:solidFill>
                            <a:srgbClr val="000000"/>
                          </a:solidFill>
                          <a:effectLst/>
                          <a:latin typeface="Arial" panose="020B0604020202020204" pitchFamily="34" charset="0"/>
                        </a:rPr>
                        <a:t>Tigo</a:t>
                      </a:r>
                      <a:r>
                        <a:rPr lang="cs-CZ" sz="1100" b="1" i="0" u="none" strike="noStrike" dirty="0">
                          <a:solidFill>
                            <a:srgbClr val="000000"/>
                          </a:solidFill>
                          <a:effectLst/>
                          <a:latin typeface="Arial" panose="020B0604020202020204" pitchFamily="34" charset="0"/>
                        </a:rPr>
                        <a:t>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28:16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77467290"/>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9254635"/>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31310778"/>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17:18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27801162"/>
                  </a:ext>
                </a:extLst>
              </a:tr>
              <a:tr h="186346">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5538385"/>
                  </a:ext>
                </a:extLst>
              </a:tr>
              <a:tr h="186346">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66"/>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9:30</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66"/>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7727109"/>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9:28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13777641"/>
                  </a:ext>
                </a:extLst>
              </a:tr>
              <a:tr h="17747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92300438"/>
                  </a:ext>
                </a:extLst>
              </a:tr>
            </a:tbl>
          </a:graphicData>
        </a:graphic>
      </p:graphicFrame>
      <p:sp>
        <p:nvSpPr>
          <p:cNvPr id="6" name="TextovéPole 5">
            <a:extLst>
              <a:ext uri="{FF2B5EF4-FFF2-40B4-BE49-F238E27FC236}">
                <a16:creationId xmlns:a16="http://schemas.microsoft.com/office/drawing/2014/main" id="{E501B832-64CA-459B-82B5-AB0E0A558E0E}"/>
              </a:ext>
            </a:extLst>
          </p:cNvPr>
          <p:cNvSpPr txBox="1"/>
          <p:nvPr/>
        </p:nvSpPr>
        <p:spPr>
          <a:xfrm>
            <a:off x="5495317" y="163116"/>
            <a:ext cx="4585779" cy="1015663"/>
          </a:xfrm>
          <a:prstGeom prst="rect">
            <a:avLst/>
          </a:prstGeom>
          <a:blipFill>
            <a:blip r:embed="rId2"/>
            <a:tile tx="0" ty="0" sx="100000" sy="100000" flip="none" algn="tl"/>
          </a:blipFill>
          <a:effectLst>
            <a:glow rad="101600">
              <a:srgbClr val="990099">
                <a:alpha val="40000"/>
              </a:srgbClr>
            </a:glow>
            <a:softEdge rad="0"/>
          </a:effectLst>
        </p:spPr>
        <p:txBody>
          <a:bodyPr wrap="square" rtlCol="0">
            <a:spAutoFit/>
          </a:bodyPr>
          <a:lstStyle/>
          <a:p>
            <a:pPr algn="ctr"/>
            <a:r>
              <a:rPr lang="cs-CZ" sz="2000" dirty="0">
                <a:solidFill>
                  <a:srgbClr val="000099"/>
                </a:solidFill>
                <a:latin typeface="Arial Black" panose="020B0A04020102020204" pitchFamily="34" charset="0"/>
              </a:rPr>
              <a:t>Stará garda drží stále 2. příčku, i když byl jejich zápas s Lovosicemi byl odložen </a:t>
            </a:r>
          </a:p>
        </p:txBody>
      </p:sp>
      <p:pic>
        <p:nvPicPr>
          <p:cNvPr id="7" name="Obrázek 6">
            <a:extLst>
              <a:ext uri="{FF2B5EF4-FFF2-40B4-BE49-F238E27FC236}">
                <a16:creationId xmlns:a16="http://schemas.microsoft.com/office/drawing/2014/main" id="{8432883A-B426-4E9E-BFA2-C420F8066B68}"/>
              </a:ext>
            </a:extLst>
          </p:cNvPr>
          <p:cNvPicPr>
            <a:picLocks noChangeAspect="1"/>
          </p:cNvPicPr>
          <p:nvPr/>
        </p:nvPicPr>
        <p:blipFill>
          <a:blip r:embed="rId3"/>
          <a:stretch>
            <a:fillRect/>
          </a:stretch>
        </p:blipFill>
        <p:spPr>
          <a:xfrm>
            <a:off x="8614647" y="6682558"/>
            <a:ext cx="576064" cy="535171"/>
          </a:xfrm>
          <a:prstGeom prst="rect">
            <a:avLst/>
          </a:prstGeom>
        </p:spPr>
      </p:pic>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48</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graphicFrame>
        <p:nvGraphicFramePr>
          <p:cNvPr id="5" name="Tabulka 4">
            <a:extLst>
              <a:ext uri="{FF2B5EF4-FFF2-40B4-BE49-F238E27FC236}">
                <a16:creationId xmlns:a16="http://schemas.microsoft.com/office/drawing/2014/main" id="{CC93FBC0-AA14-4CE6-A654-1A05FE95C790}"/>
              </a:ext>
            </a:extLst>
          </p:cNvPr>
          <p:cNvGraphicFramePr>
            <a:graphicFrameLocks noGrp="1"/>
          </p:cNvGraphicFramePr>
          <p:nvPr>
            <p:extLst>
              <p:ext uri="{D42A27DB-BD31-4B8C-83A1-F6EECF244321}">
                <p14:modId xmlns:p14="http://schemas.microsoft.com/office/powerpoint/2010/main" val="2372119110"/>
              </p:ext>
            </p:extLst>
          </p:nvPr>
        </p:nvGraphicFramePr>
        <p:xfrm>
          <a:off x="5382400" y="1095796"/>
          <a:ext cx="4752529" cy="5864055"/>
        </p:xfrm>
        <a:graphic>
          <a:graphicData uri="http://schemas.openxmlformats.org/drawingml/2006/table">
            <a:tbl>
              <a:tblPr/>
              <a:tblGrid>
                <a:gridCol w="634694">
                  <a:extLst>
                    <a:ext uri="{9D8B030D-6E8A-4147-A177-3AD203B41FA5}">
                      <a16:colId xmlns:a16="http://schemas.microsoft.com/office/drawing/2014/main" val="4260540829"/>
                    </a:ext>
                  </a:extLst>
                </a:gridCol>
                <a:gridCol w="1067207">
                  <a:extLst>
                    <a:ext uri="{9D8B030D-6E8A-4147-A177-3AD203B41FA5}">
                      <a16:colId xmlns:a16="http://schemas.microsoft.com/office/drawing/2014/main" val="2001211989"/>
                    </a:ext>
                  </a:extLst>
                </a:gridCol>
                <a:gridCol w="706353">
                  <a:extLst>
                    <a:ext uri="{9D8B030D-6E8A-4147-A177-3AD203B41FA5}">
                      <a16:colId xmlns:a16="http://schemas.microsoft.com/office/drawing/2014/main" val="1075865001"/>
                    </a:ext>
                  </a:extLst>
                </a:gridCol>
                <a:gridCol w="1453655">
                  <a:extLst>
                    <a:ext uri="{9D8B030D-6E8A-4147-A177-3AD203B41FA5}">
                      <a16:colId xmlns:a16="http://schemas.microsoft.com/office/drawing/2014/main" val="3711846611"/>
                    </a:ext>
                  </a:extLst>
                </a:gridCol>
                <a:gridCol w="890620">
                  <a:extLst>
                    <a:ext uri="{9D8B030D-6E8A-4147-A177-3AD203B41FA5}">
                      <a16:colId xmlns:a16="http://schemas.microsoft.com/office/drawing/2014/main" val="193089386"/>
                    </a:ext>
                  </a:extLst>
                </a:gridCol>
              </a:tblGrid>
              <a:tr h="352930">
                <a:tc>
                  <a:txBody>
                    <a:bodyPr/>
                    <a:lstStyle/>
                    <a:p>
                      <a:pPr algn="ctr" fontAlgn="ctr"/>
                      <a:r>
                        <a:rPr lang="cs-CZ" sz="800" b="1" i="0" u="none" strike="noStrike">
                          <a:solidFill>
                            <a:srgbClr val="000000"/>
                          </a:solidFill>
                          <a:effectLst/>
                          <a:latin typeface="Arial Black" panose="020B0A04020102020204" pitchFamily="34" charset="0"/>
                        </a:rPr>
                        <a:t>Den</a:t>
                      </a:r>
                    </a:p>
                  </a:txBody>
                  <a:tcPr marL="6473" marR="6473" marT="6473" marB="0" anchor="ctr">
                    <a:lnL w="12700" cap="flat" cmpd="sng" algn="ctr">
                      <a:solidFill>
                        <a:srgbClr val="000000"/>
                      </a:solidFill>
                      <a:prstDash val="dashDot"/>
                      <a:round/>
                      <a:headEnd type="none" w="med" len="med"/>
                      <a:tailEnd type="none" w="med" len="med"/>
                    </a:lnL>
                    <a:lnR>
                      <a:noFill/>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CC"/>
                    </a:solidFill>
                  </a:tcPr>
                </a:tc>
                <a:tc>
                  <a:txBody>
                    <a:bodyPr/>
                    <a:lstStyle/>
                    <a:p>
                      <a:pPr algn="ctr" fontAlgn="ctr"/>
                      <a:r>
                        <a:rPr lang="cs-CZ" sz="800" b="1" i="0" u="none" strike="noStrike">
                          <a:solidFill>
                            <a:srgbClr val="000000"/>
                          </a:solidFill>
                          <a:effectLst/>
                          <a:latin typeface="Arial Black" panose="020B0A04020102020204" pitchFamily="34" charset="0"/>
                        </a:rPr>
                        <a:t>Datum</a:t>
                      </a:r>
                    </a:p>
                  </a:txBody>
                  <a:tcPr marL="6473" marR="6473" marT="6473" marB="0" anchor="ctr">
                    <a:lnL>
                      <a:noFill/>
                    </a:lnL>
                    <a:lnR>
                      <a:noFill/>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CC"/>
                    </a:solidFill>
                  </a:tcPr>
                </a:tc>
                <a:tc>
                  <a:txBody>
                    <a:bodyPr/>
                    <a:lstStyle/>
                    <a:p>
                      <a:pPr algn="ctr" fontAlgn="ctr"/>
                      <a:r>
                        <a:rPr lang="cs-CZ" sz="800" b="1" i="0" u="none" strike="noStrike">
                          <a:solidFill>
                            <a:srgbClr val="000000"/>
                          </a:solidFill>
                          <a:effectLst/>
                          <a:latin typeface="Arial Black" panose="020B0A04020102020204" pitchFamily="34" charset="0"/>
                        </a:rPr>
                        <a:t>Čas</a:t>
                      </a:r>
                    </a:p>
                  </a:txBody>
                  <a:tcPr marL="6473" marR="6473" marT="6473" marB="0" anchor="ctr">
                    <a:lnL>
                      <a:noFill/>
                    </a:lnL>
                    <a:lnR>
                      <a:noFill/>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CC"/>
                    </a:solidFill>
                  </a:tcPr>
                </a:tc>
                <a:tc>
                  <a:txBody>
                    <a:bodyPr/>
                    <a:lstStyle/>
                    <a:p>
                      <a:pPr algn="ctr" fontAlgn="ctr"/>
                      <a:r>
                        <a:rPr lang="cs-CZ" sz="800" b="1" i="0" u="none" strike="noStrike">
                          <a:solidFill>
                            <a:srgbClr val="000000"/>
                          </a:solidFill>
                          <a:effectLst/>
                          <a:latin typeface="Arial Black" panose="020B0A04020102020204" pitchFamily="34" charset="0"/>
                        </a:rPr>
                        <a:t>Soupeř</a:t>
                      </a:r>
                    </a:p>
                  </a:txBody>
                  <a:tcPr marL="6473" marR="6473" marT="6473" marB="0" anchor="ctr">
                    <a:lnL>
                      <a:noFill/>
                    </a:lnL>
                    <a:lnR>
                      <a:noFill/>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CC"/>
                    </a:solidFill>
                  </a:tcPr>
                </a:tc>
                <a:tc>
                  <a:txBody>
                    <a:bodyPr/>
                    <a:lstStyle/>
                    <a:p>
                      <a:pPr algn="ctr" fontAlgn="ctr"/>
                      <a:r>
                        <a:rPr lang="cs-CZ" sz="800" b="1" i="0" u="none" strike="noStrike">
                          <a:solidFill>
                            <a:srgbClr val="000000"/>
                          </a:solidFill>
                          <a:effectLst/>
                          <a:latin typeface="Arial Black" panose="020B0A04020102020204" pitchFamily="34" charset="0"/>
                        </a:rPr>
                        <a:t>Kategorie</a:t>
                      </a:r>
                    </a:p>
                  </a:txBody>
                  <a:tcPr marL="6473" marR="6473" marT="6473" marB="0" anchor="ctr">
                    <a:lnL>
                      <a:noFill/>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66FFCC"/>
                    </a:solidFill>
                  </a:tcPr>
                </a:tc>
                <a:extLst>
                  <a:ext uri="{0D108BD9-81ED-4DB2-BD59-A6C34878D82A}">
                    <a16:rowId xmlns:a16="http://schemas.microsoft.com/office/drawing/2014/main" val="902158604"/>
                  </a:ext>
                </a:extLst>
              </a:tr>
              <a:tr h="413185">
                <a:tc>
                  <a:txBody>
                    <a:bodyPr/>
                    <a:lstStyle/>
                    <a:p>
                      <a:pPr algn="ctr" fontAlgn="ctr"/>
                      <a:r>
                        <a:rPr lang="cs-CZ" sz="1200" b="1" i="0" u="none" strike="noStrike" dirty="0">
                          <a:solidFill>
                            <a:srgbClr val="000000"/>
                          </a:solidFill>
                          <a:effectLst/>
                          <a:latin typeface="Arial" panose="020B0604020202020204" pitchFamily="34" charset="0"/>
                        </a:rPr>
                        <a:t>sobota</a:t>
                      </a:r>
                    </a:p>
                  </a:txBody>
                  <a:tcPr marL="6473" marR="6473" marT="6473" marB="0" anchor="ctr">
                    <a:lnL>
                      <a:noFill/>
                    </a:lnL>
                    <a:lnR>
                      <a:noFill/>
                    </a:lnR>
                    <a:lnT w="12700" cap="flat" cmpd="sng" algn="ctr">
                      <a:solidFill>
                        <a:srgbClr val="000000"/>
                      </a:solidFill>
                      <a:prstDash val="dashDot"/>
                      <a:round/>
                      <a:headEnd type="none" w="med" len="med"/>
                      <a:tailEnd type="none" w="med" len="med"/>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05.10.2019</a:t>
                      </a:r>
                    </a:p>
                  </a:txBody>
                  <a:tcPr marL="6473" marR="6473" marT="6473" marB="0" anchor="ctr">
                    <a:lnL>
                      <a:noFill/>
                    </a:lnL>
                    <a:lnR>
                      <a:noFill/>
                    </a:lnR>
                    <a:lnT w="12700" cap="flat" cmpd="sng" algn="ctr">
                      <a:solidFill>
                        <a:srgbClr val="000000"/>
                      </a:solidFill>
                      <a:prstDash val="dashDot"/>
                      <a:round/>
                      <a:headEnd type="none" w="med" len="med"/>
                      <a:tailEnd type="none" w="med" len="med"/>
                    </a:lnT>
                    <a:lnB>
                      <a:noFill/>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73" marR="6473" marT="6473" marB="0" anchor="ctr">
                    <a:lnL>
                      <a:noFill/>
                    </a:lnL>
                    <a:lnR>
                      <a:noFill/>
                    </a:lnR>
                    <a:lnT w="12700" cap="flat" cmpd="sng" algn="ctr">
                      <a:solidFill>
                        <a:srgbClr val="000000"/>
                      </a:solidFill>
                      <a:prstDash val="dashDot"/>
                      <a:round/>
                      <a:headEnd type="none" w="med" len="med"/>
                      <a:tailEnd type="none" w="med" len="med"/>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SK Liběšice</a:t>
                      </a:r>
                    </a:p>
                  </a:txBody>
                  <a:tcPr marL="6473" marR="6473" marT="6473" marB="0" anchor="ctr">
                    <a:lnL>
                      <a:noFill/>
                    </a:lnL>
                    <a:lnR>
                      <a:noFill/>
                    </a:lnR>
                    <a:lnT w="12700" cap="flat" cmpd="sng" algn="ctr">
                      <a:solidFill>
                        <a:srgbClr val="000000"/>
                      </a:solidFill>
                      <a:prstDash val="dashDot"/>
                      <a:round/>
                      <a:headEnd type="none" w="med" len="med"/>
                      <a:tailEnd type="none" w="med" len="med"/>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Mladší přípravka</a:t>
                      </a:r>
                    </a:p>
                  </a:txBody>
                  <a:tcPr marL="6473" marR="6473" marT="6473" marB="0" anchor="ctr">
                    <a:lnL>
                      <a:noFill/>
                    </a:lnL>
                    <a:lnR>
                      <a:noFill/>
                    </a:lnR>
                    <a:lnT w="12700" cap="flat" cmpd="sng" algn="ctr">
                      <a:solidFill>
                        <a:srgbClr val="000000"/>
                      </a:solidFill>
                      <a:prstDash val="dashDot"/>
                      <a:round/>
                      <a:headEnd type="none" w="med" len="med"/>
                      <a:tailEnd type="none" w="med" len="med"/>
                    </a:lnT>
                    <a:lnB>
                      <a:noFill/>
                    </a:lnB>
                    <a:solidFill>
                      <a:srgbClr val="FFFF99"/>
                    </a:solidFill>
                  </a:tcPr>
                </a:tc>
                <a:extLst>
                  <a:ext uri="{0D108BD9-81ED-4DB2-BD59-A6C34878D82A}">
                    <a16:rowId xmlns:a16="http://schemas.microsoft.com/office/drawing/2014/main" val="3627376369"/>
                  </a:ext>
                </a:extLst>
              </a:tr>
              <a:tr h="516482">
                <a:tc>
                  <a:txBody>
                    <a:bodyPr/>
                    <a:lstStyle/>
                    <a:p>
                      <a:pPr algn="ctr" fontAlgn="ctr"/>
                      <a:r>
                        <a:rPr lang="cs-CZ" sz="1200" b="1" i="0" u="none" strike="noStrike" dirty="0">
                          <a:solidFill>
                            <a:srgbClr val="000000"/>
                          </a:solidFill>
                          <a:effectLst/>
                          <a:latin typeface="Arial" panose="020B0604020202020204" pitchFamily="34" charset="0"/>
                        </a:rPr>
                        <a:t>sobota</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05.10.2019</a:t>
                      </a:r>
                    </a:p>
                  </a:txBody>
                  <a:tcPr marL="6473" marR="6473" marT="6473" marB="0" anchor="ctr">
                    <a:lnL>
                      <a:noFill/>
                    </a:lnL>
                    <a:lnR>
                      <a:noFill/>
                    </a:lnR>
                    <a:lnT>
                      <a:noFill/>
                    </a:lnT>
                    <a:lnB>
                      <a:noFill/>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TJ Lovečkovice</a:t>
                      </a:r>
                    </a:p>
                  </a:txBody>
                  <a:tcPr marL="6473" marR="6473" marT="6473"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Starší žáci</a:t>
                      </a:r>
                    </a:p>
                  </a:txBody>
                  <a:tcPr marL="6473" marR="6473" marT="6473" marB="0" anchor="ctr">
                    <a:lnL>
                      <a:noFill/>
                    </a:lnL>
                    <a:lnR>
                      <a:noFill/>
                    </a:lnR>
                    <a:lnT>
                      <a:noFill/>
                    </a:lnT>
                    <a:lnB>
                      <a:noFill/>
                    </a:lnB>
                    <a:solidFill>
                      <a:srgbClr val="FFFF99"/>
                    </a:solidFill>
                  </a:tcPr>
                </a:tc>
                <a:extLst>
                  <a:ext uri="{0D108BD9-81ED-4DB2-BD59-A6C34878D82A}">
                    <a16:rowId xmlns:a16="http://schemas.microsoft.com/office/drawing/2014/main" val="796261587"/>
                  </a:ext>
                </a:extLst>
              </a:tr>
              <a:tr h="590643">
                <a:tc>
                  <a:txBody>
                    <a:bodyPr/>
                    <a:lstStyle/>
                    <a:p>
                      <a:pPr algn="ctr" fontAlgn="ctr"/>
                      <a:r>
                        <a:rPr lang="cs-CZ" sz="1200" b="1" i="0" u="none" strike="noStrike">
                          <a:solidFill>
                            <a:srgbClr val="000000"/>
                          </a:solidFill>
                          <a:effectLst/>
                          <a:latin typeface="Arial" panose="020B0604020202020204" pitchFamily="34" charset="0"/>
                        </a:rPr>
                        <a:t>neděle</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06.10.2019</a:t>
                      </a:r>
                    </a:p>
                  </a:txBody>
                  <a:tcPr marL="6473" marR="6473" marT="6473"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rPr>
                        <a:t>10:00</a:t>
                      </a:r>
                    </a:p>
                    <a:p>
                      <a:pPr algn="ctr" fontAlgn="ctr"/>
                      <a:r>
                        <a:rPr lang="cs-CZ" sz="1050" b="1" i="0" u="none" strike="noStrike" dirty="0">
                          <a:solidFill>
                            <a:srgbClr val="000000"/>
                          </a:solidFill>
                          <a:effectLst/>
                          <a:latin typeface="Arial" panose="020B0604020202020204" pitchFamily="34" charset="0"/>
                        </a:rPr>
                        <a:t>7:15 odjezd</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FK Slavoj Žatec</a:t>
                      </a:r>
                    </a:p>
                  </a:txBody>
                  <a:tcPr marL="6473" marR="6473" marT="6473"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Dorost</a:t>
                      </a:r>
                    </a:p>
                  </a:txBody>
                  <a:tcPr marL="6473" marR="6473" marT="6473" marB="0" anchor="ctr">
                    <a:lnL>
                      <a:noFill/>
                    </a:lnL>
                    <a:lnR>
                      <a:noFill/>
                    </a:lnR>
                    <a:lnT>
                      <a:noFill/>
                    </a:lnT>
                    <a:lnB>
                      <a:noFill/>
                    </a:lnB>
                    <a:solidFill>
                      <a:srgbClr val="FFFF99"/>
                    </a:solidFill>
                  </a:tcPr>
                </a:tc>
                <a:extLst>
                  <a:ext uri="{0D108BD9-81ED-4DB2-BD59-A6C34878D82A}">
                    <a16:rowId xmlns:a16="http://schemas.microsoft.com/office/drawing/2014/main" val="1286807744"/>
                  </a:ext>
                </a:extLst>
              </a:tr>
              <a:tr h="456226">
                <a:tc>
                  <a:txBody>
                    <a:bodyPr/>
                    <a:lstStyle/>
                    <a:p>
                      <a:pPr algn="ctr" fontAlgn="ctr"/>
                      <a:r>
                        <a:rPr lang="cs-CZ" sz="1200" b="1" i="0" u="none" strike="noStrike">
                          <a:solidFill>
                            <a:srgbClr val="000000"/>
                          </a:solidFill>
                          <a:effectLst/>
                          <a:latin typeface="Arial" panose="020B0604020202020204" pitchFamily="34" charset="0"/>
                        </a:rPr>
                        <a:t>neděle</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06.10.2019</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50" b="1" i="0" u="none" strike="noStrike">
                          <a:solidFill>
                            <a:srgbClr val="000000"/>
                          </a:solidFill>
                          <a:effectLst/>
                          <a:latin typeface="Arial" panose="020B0604020202020204" pitchFamily="34" charset="0"/>
                        </a:rPr>
                        <a:t>16:00</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TJ Sokol </a:t>
                      </a:r>
                      <a:r>
                        <a:rPr lang="cs-CZ" sz="1200" b="1" i="0" u="none" strike="noStrike" dirty="0" err="1">
                          <a:solidFill>
                            <a:srgbClr val="000000"/>
                          </a:solidFill>
                          <a:effectLst/>
                          <a:latin typeface="Arial" panose="020B0604020202020204" pitchFamily="34" charset="0"/>
                        </a:rPr>
                        <a:t>Straškov</a:t>
                      </a:r>
                      <a:endParaRPr lang="cs-CZ" sz="1200" b="1" i="0" u="none" strike="noStrike" dirty="0">
                        <a:solidFill>
                          <a:srgbClr val="000000"/>
                        </a:solidFill>
                        <a:effectLst/>
                        <a:latin typeface="Arial" panose="020B0604020202020204" pitchFamily="34" charset="0"/>
                      </a:endParaRP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Dospělí B</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26243438"/>
                  </a:ext>
                </a:extLst>
              </a:tr>
              <a:tr h="590643">
                <a:tc>
                  <a:txBody>
                    <a:bodyPr/>
                    <a:lstStyle/>
                    <a:p>
                      <a:pPr algn="ctr" fontAlgn="ctr"/>
                      <a:r>
                        <a:rPr lang="cs-CZ" sz="1200" b="1" i="0" u="none" strike="noStrike">
                          <a:solidFill>
                            <a:srgbClr val="000000"/>
                          </a:solidFill>
                          <a:effectLst/>
                          <a:latin typeface="Arial" panose="020B0604020202020204" pitchFamily="34" charset="0"/>
                        </a:rPr>
                        <a:t>sobota</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cs-CZ" sz="1200" b="1" i="0" u="none" strike="noStrike" dirty="0">
                          <a:solidFill>
                            <a:srgbClr val="000000"/>
                          </a:solidFill>
                          <a:effectLst/>
                          <a:latin typeface="Arial" panose="020B0604020202020204" pitchFamily="34" charset="0"/>
                        </a:rPr>
                        <a:t>12.10.2019</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cs-CZ" sz="1400" b="1" i="0" u="none" strike="noStrike" dirty="0">
                          <a:solidFill>
                            <a:srgbClr val="000000"/>
                          </a:solidFill>
                          <a:effectLst/>
                          <a:latin typeface="Arial" panose="020B0604020202020204" pitchFamily="34" charset="0"/>
                        </a:rPr>
                        <a:t>10:15</a:t>
                      </a:r>
                    </a:p>
                    <a:p>
                      <a:pPr algn="ctr" fontAlgn="ctr"/>
                      <a:r>
                        <a:rPr lang="cs-CZ" sz="1050" b="1" i="0" u="none" strike="noStrike" dirty="0">
                          <a:solidFill>
                            <a:srgbClr val="000000"/>
                          </a:solidFill>
                          <a:effectLst/>
                          <a:latin typeface="Arial" panose="020B0604020202020204" pitchFamily="34" charset="0"/>
                        </a:rPr>
                        <a:t>8:15 odjezd</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cs-CZ" sz="1200" b="1" i="0" u="none" strike="noStrike" dirty="0">
                          <a:solidFill>
                            <a:srgbClr val="000000"/>
                          </a:solidFill>
                          <a:effectLst/>
                          <a:latin typeface="Arial" panose="020B0604020202020204" pitchFamily="34" charset="0"/>
                        </a:rPr>
                        <a:t>FK Neratovice-</a:t>
                      </a:r>
                      <a:r>
                        <a:rPr lang="cs-CZ" sz="1200" b="1" i="0" u="none" strike="noStrike" dirty="0" err="1">
                          <a:solidFill>
                            <a:srgbClr val="000000"/>
                          </a:solidFill>
                          <a:effectLst/>
                          <a:latin typeface="Arial" panose="020B0604020202020204" pitchFamily="34" charset="0"/>
                        </a:rPr>
                        <a:t>Byškovice</a:t>
                      </a:r>
                      <a:endParaRPr lang="cs-CZ" sz="1200" b="1" i="0" u="none" strike="noStrike" dirty="0">
                        <a:solidFill>
                          <a:srgbClr val="000000"/>
                        </a:solidFill>
                        <a:effectLst/>
                        <a:latin typeface="Arial" panose="020B0604020202020204" pitchFamily="34" charset="0"/>
                      </a:endParaRP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Dospělí</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CCFFCC"/>
                    </a:solidFill>
                  </a:tcPr>
                </a:tc>
                <a:extLst>
                  <a:ext uri="{0D108BD9-81ED-4DB2-BD59-A6C34878D82A}">
                    <a16:rowId xmlns:a16="http://schemas.microsoft.com/office/drawing/2014/main" val="1506902494"/>
                  </a:ext>
                </a:extLst>
              </a:tr>
              <a:tr h="602562">
                <a:tc>
                  <a:txBody>
                    <a:bodyPr/>
                    <a:lstStyle/>
                    <a:p>
                      <a:pPr algn="ctr" fontAlgn="ctr"/>
                      <a:r>
                        <a:rPr lang="cs-CZ" sz="1200" b="1" i="0" u="none" strike="noStrike">
                          <a:solidFill>
                            <a:srgbClr val="000000"/>
                          </a:solidFill>
                          <a:effectLst/>
                          <a:latin typeface="Arial" panose="020B0604020202020204" pitchFamily="34" charset="0"/>
                        </a:rPr>
                        <a:t>neděle</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effectLst/>
                          <a:latin typeface="Arial" panose="020B0604020202020204" pitchFamily="34" charset="0"/>
                        </a:rPr>
                        <a:t>13.10.2019</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effectLst/>
                          <a:latin typeface="Arial" panose="020B0604020202020204" pitchFamily="34" charset="0"/>
                        </a:rPr>
                        <a:t>TJ Sokol </a:t>
                      </a:r>
                      <a:r>
                        <a:rPr lang="cs-CZ" sz="1200" b="1" i="0" u="none" strike="noStrike" dirty="0" err="1">
                          <a:solidFill>
                            <a:srgbClr val="000000"/>
                          </a:solidFill>
                          <a:effectLst/>
                          <a:latin typeface="Arial" panose="020B0604020202020204" pitchFamily="34" charset="0"/>
                        </a:rPr>
                        <a:t>Straškov</a:t>
                      </a:r>
                      <a:endParaRPr lang="cs-CZ" sz="1200" b="1" i="0" u="none" strike="noStrike" dirty="0">
                        <a:solidFill>
                          <a:srgbClr val="000000"/>
                        </a:solidFill>
                        <a:effectLst/>
                        <a:latin typeface="Arial" panose="020B0604020202020204" pitchFamily="34" charset="0"/>
                      </a:endParaRP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Starší přípravka</a:t>
                      </a:r>
                    </a:p>
                  </a:txBody>
                  <a:tcPr marL="6473" marR="6473" marT="6473"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73485976"/>
                  </a:ext>
                </a:extLst>
              </a:tr>
              <a:tr h="404577">
                <a:tc>
                  <a:txBody>
                    <a:bodyPr/>
                    <a:lstStyle/>
                    <a:p>
                      <a:pPr algn="ctr" fontAlgn="ctr"/>
                      <a:r>
                        <a:rPr lang="cs-CZ" sz="1200" b="1" i="0" u="none" strike="noStrike">
                          <a:solidFill>
                            <a:srgbClr val="000000"/>
                          </a:solidFill>
                          <a:effectLst/>
                          <a:latin typeface="Arial" panose="020B0604020202020204" pitchFamily="34" charset="0"/>
                        </a:rPr>
                        <a:t>čtvrtek</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17.10.2019</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16:00</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ASK Lovosice</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Minipřípravka</a:t>
                      </a:r>
                    </a:p>
                  </a:txBody>
                  <a:tcPr marL="6473" marR="6473" marT="6473" marB="0" anchor="ctr">
                    <a:lnL>
                      <a:noFill/>
                    </a:lnL>
                    <a:lnR>
                      <a:noFill/>
                    </a:lnR>
                    <a:lnT w="25400" cap="flat" cmpd="dbl"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4134945196"/>
                  </a:ext>
                </a:extLst>
              </a:tr>
              <a:tr h="352930">
                <a:tc>
                  <a:txBody>
                    <a:bodyPr/>
                    <a:lstStyle/>
                    <a:p>
                      <a:pPr algn="ctr" fontAlgn="ctr"/>
                      <a:r>
                        <a:rPr lang="cs-CZ" sz="1200" b="1" i="0" u="none" strike="noStrike">
                          <a:solidFill>
                            <a:srgbClr val="000000"/>
                          </a:solidFill>
                          <a:effectLst/>
                          <a:latin typeface="Arial" panose="020B0604020202020204" pitchFamily="34" charset="0"/>
                        </a:rPr>
                        <a:t>pátek</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18.10.2019</a:t>
                      </a:r>
                    </a:p>
                  </a:txBody>
                  <a:tcPr marL="6473" marR="6473" marT="6473"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16:30</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FK Litoměřicko</a:t>
                      </a:r>
                    </a:p>
                  </a:txBody>
                  <a:tcPr marL="6473" marR="6473" marT="6473"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Stará garda</a:t>
                      </a:r>
                    </a:p>
                  </a:txBody>
                  <a:tcPr marL="6473" marR="6473" marT="6473" marB="0" anchor="ctr">
                    <a:lnL>
                      <a:noFill/>
                    </a:lnL>
                    <a:lnR>
                      <a:noFill/>
                    </a:lnR>
                    <a:lnT>
                      <a:noFill/>
                    </a:lnT>
                    <a:lnB>
                      <a:noFill/>
                    </a:lnB>
                    <a:solidFill>
                      <a:srgbClr val="FFFF99"/>
                    </a:solidFill>
                  </a:tcPr>
                </a:tc>
                <a:extLst>
                  <a:ext uri="{0D108BD9-81ED-4DB2-BD59-A6C34878D82A}">
                    <a16:rowId xmlns:a16="http://schemas.microsoft.com/office/drawing/2014/main" val="3649739555"/>
                  </a:ext>
                </a:extLst>
              </a:tr>
              <a:tr h="430401">
                <a:tc>
                  <a:txBody>
                    <a:bodyPr/>
                    <a:lstStyle/>
                    <a:p>
                      <a:pPr algn="ctr" fontAlgn="ctr"/>
                      <a:r>
                        <a:rPr lang="cs-CZ" sz="1200" b="1" i="0" u="none" strike="noStrike">
                          <a:solidFill>
                            <a:srgbClr val="000000"/>
                          </a:solidFill>
                          <a:effectLst/>
                          <a:latin typeface="Arial" panose="020B0604020202020204" pitchFamily="34" charset="0"/>
                        </a:rPr>
                        <a:t>sobota</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19.10.2019</a:t>
                      </a:r>
                    </a:p>
                  </a:txBody>
                  <a:tcPr marL="6473" marR="6473" marT="6473"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10:15</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SK Židovice</a:t>
                      </a:r>
                    </a:p>
                  </a:txBody>
                  <a:tcPr marL="6473" marR="6473" marT="6473" marB="0" anchor="ctr">
                    <a:lnL>
                      <a:noFill/>
                    </a:lnL>
                    <a:lnR>
                      <a:noFill/>
                    </a:lnR>
                    <a:lnT>
                      <a:noFill/>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Dospělí B</a:t>
                      </a:r>
                    </a:p>
                  </a:txBody>
                  <a:tcPr marL="6473" marR="6473" marT="6473" marB="0" anchor="ctr">
                    <a:lnL>
                      <a:noFill/>
                    </a:lnL>
                    <a:lnR>
                      <a:noFill/>
                    </a:lnR>
                    <a:lnT>
                      <a:noFill/>
                    </a:lnT>
                    <a:lnB>
                      <a:noFill/>
                    </a:lnB>
                    <a:solidFill>
                      <a:srgbClr val="FFFF99"/>
                    </a:solidFill>
                  </a:tcPr>
                </a:tc>
                <a:extLst>
                  <a:ext uri="{0D108BD9-81ED-4DB2-BD59-A6C34878D82A}">
                    <a16:rowId xmlns:a16="http://schemas.microsoft.com/office/drawing/2014/main" val="3852450875"/>
                  </a:ext>
                </a:extLst>
              </a:tr>
              <a:tr h="482049">
                <a:tc>
                  <a:txBody>
                    <a:bodyPr/>
                    <a:lstStyle/>
                    <a:p>
                      <a:pPr algn="ctr" fontAlgn="ctr"/>
                      <a:r>
                        <a:rPr lang="cs-CZ" sz="1200" b="1" i="0" u="none" strike="noStrike">
                          <a:solidFill>
                            <a:srgbClr val="000000"/>
                          </a:solidFill>
                          <a:effectLst/>
                          <a:latin typeface="Arial" panose="020B0604020202020204" pitchFamily="34" charset="0"/>
                        </a:rPr>
                        <a:t>sobota</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19.10.2019</a:t>
                      </a:r>
                    </a:p>
                  </a:txBody>
                  <a:tcPr marL="6473" marR="6473" marT="6473"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FK SCHOELLER Křešice</a:t>
                      </a:r>
                    </a:p>
                  </a:txBody>
                  <a:tcPr marL="6473" marR="6473" marT="647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Starší žáci</a:t>
                      </a:r>
                    </a:p>
                  </a:txBody>
                  <a:tcPr marL="6473" marR="6473" marT="6473" marB="0" anchor="ctr">
                    <a:lnL>
                      <a:noFill/>
                    </a:lnL>
                    <a:lnR>
                      <a:noFill/>
                    </a:lnR>
                    <a:lnT>
                      <a:noFill/>
                    </a:lnT>
                    <a:lnB>
                      <a:noFill/>
                    </a:lnB>
                    <a:solidFill>
                      <a:srgbClr val="FFFF99"/>
                    </a:solidFill>
                  </a:tcPr>
                </a:tc>
                <a:extLst>
                  <a:ext uri="{0D108BD9-81ED-4DB2-BD59-A6C34878D82A}">
                    <a16:rowId xmlns:a16="http://schemas.microsoft.com/office/drawing/2014/main" val="3736883208"/>
                  </a:ext>
                </a:extLst>
              </a:tr>
              <a:tr h="671427">
                <a:tc>
                  <a:txBody>
                    <a:bodyPr/>
                    <a:lstStyle/>
                    <a:p>
                      <a:pPr algn="ctr" fontAlgn="ctr"/>
                      <a:r>
                        <a:rPr lang="cs-CZ" sz="1200" b="1" i="0" u="none" strike="noStrike">
                          <a:solidFill>
                            <a:srgbClr val="000000"/>
                          </a:solidFill>
                          <a:effectLst/>
                          <a:latin typeface="Arial" panose="020B0604020202020204" pitchFamily="34" charset="0"/>
                        </a:rPr>
                        <a:t>neděle</a:t>
                      </a:r>
                    </a:p>
                  </a:txBody>
                  <a:tcPr marL="6473" marR="6473" marT="6473"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20.10.2019</a:t>
                      </a:r>
                    </a:p>
                  </a:txBody>
                  <a:tcPr marL="6473" marR="6473" marT="6473" marB="0" anchor="ctr">
                    <a:lnL>
                      <a:noFill/>
                    </a:lnL>
                    <a:lnR>
                      <a:noFill/>
                    </a:lnR>
                    <a:lnT>
                      <a:noFill/>
                    </a:lnT>
                    <a:lnB>
                      <a:noFill/>
                    </a:lnB>
                    <a:solidFill>
                      <a:srgbClr val="FFFF99"/>
                    </a:solidFill>
                  </a:tcPr>
                </a:tc>
                <a:tc>
                  <a:txBody>
                    <a:bodyPr/>
                    <a:lstStyle/>
                    <a:p>
                      <a:pPr algn="ctr" fontAlgn="ctr"/>
                      <a:r>
                        <a:rPr lang="cs-CZ" sz="1050" b="1" i="0" u="none" strike="noStrike" dirty="0">
                          <a:solidFill>
                            <a:srgbClr val="000000"/>
                          </a:solidFill>
                          <a:effectLst/>
                          <a:latin typeface="Arial" panose="020B0604020202020204" pitchFamily="34" charset="0"/>
                        </a:rPr>
                        <a:t>10:00</a:t>
                      </a:r>
                    </a:p>
                  </a:txBody>
                  <a:tcPr marL="6473" marR="6473" marT="6473" marB="0" anchor="ctr">
                    <a:lnL>
                      <a:noFill/>
                    </a:lnL>
                    <a:lnR>
                      <a:noFill/>
                    </a:lnR>
                    <a:lnT>
                      <a:noFill/>
                    </a:lnT>
                    <a:lnB>
                      <a:noFill/>
                    </a:lnB>
                    <a:solidFill>
                      <a:srgbClr val="FFFF99"/>
                    </a:solidFill>
                  </a:tcPr>
                </a:tc>
                <a:tc>
                  <a:txBody>
                    <a:bodyPr/>
                    <a:lstStyle/>
                    <a:p>
                      <a:pPr algn="ctr" fontAlgn="ctr"/>
                      <a:r>
                        <a:rPr lang="pl-PL" sz="1200" b="1" i="0" u="none" strike="noStrike" dirty="0">
                          <a:solidFill>
                            <a:srgbClr val="000000"/>
                          </a:solidFill>
                          <a:effectLst/>
                          <a:latin typeface="Arial" panose="020B0604020202020204" pitchFamily="34" charset="0"/>
                        </a:rPr>
                        <a:t>VOŠ a SOŠ </a:t>
                      </a:r>
                      <a:r>
                        <a:rPr lang="pl-PL" sz="1200" b="1" i="0" u="none" strike="noStrike" dirty="0" err="1">
                          <a:solidFill>
                            <a:srgbClr val="000000"/>
                          </a:solidFill>
                          <a:effectLst/>
                          <a:latin typeface="Arial" panose="020B0604020202020204" pitchFamily="34" charset="0"/>
                        </a:rPr>
                        <a:t>Roudnice</a:t>
                      </a:r>
                      <a:r>
                        <a:rPr lang="pl-PL" sz="1200" b="1" i="0" u="none" strike="noStrike" dirty="0">
                          <a:solidFill>
                            <a:srgbClr val="000000"/>
                          </a:solidFill>
                          <a:effectLst/>
                          <a:latin typeface="Arial" panose="020B0604020202020204" pitchFamily="34" charset="0"/>
                        </a:rPr>
                        <a:t> nad </a:t>
                      </a:r>
                      <a:r>
                        <a:rPr lang="pl-PL" sz="1200" b="1" i="0" u="none" strike="noStrike" dirty="0" err="1">
                          <a:solidFill>
                            <a:srgbClr val="000000"/>
                          </a:solidFill>
                          <a:effectLst/>
                          <a:latin typeface="Arial" panose="020B0604020202020204" pitchFamily="34" charset="0"/>
                        </a:rPr>
                        <a:t>Labem</a:t>
                      </a:r>
                      <a:r>
                        <a:rPr lang="pl-PL" sz="1200" b="1" i="0" u="none" strike="noStrike" dirty="0">
                          <a:solidFill>
                            <a:srgbClr val="000000"/>
                          </a:solidFill>
                          <a:effectLst/>
                          <a:latin typeface="Arial" panose="020B0604020202020204" pitchFamily="34" charset="0"/>
                        </a:rPr>
                        <a:t> B</a:t>
                      </a:r>
                    </a:p>
                  </a:txBody>
                  <a:tcPr marL="6473" marR="6473" marT="6473" marB="0" anchor="ctr">
                    <a:lnL>
                      <a:noFill/>
                    </a:lnL>
                    <a:lnR>
                      <a:noFill/>
                    </a:lnR>
                    <a:lnT>
                      <a:noFill/>
                    </a:lnT>
                    <a:lnB>
                      <a:noFill/>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6473" marR="6473" marT="6473" marB="0" anchor="ctr">
                    <a:lnL>
                      <a:noFill/>
                    </a:lnL>
                    <a:lnR>
                      <a:noFill/>
                    </a:lnR>
                    <a:lnT>
                      <a:noFill/>
                    </a:lnT>
                    <a:lnB>
                      <a:noFill/>
                    </a:lnB>
                    <a:solidFill>
                      <a:srgbClr val="FFFF99"/>
                    </a:solidFill>
                  </a:tcPr>
                </a:tc>
                <a:extLst>
                  <a:ext uri="{0D108BD9-81ED-4DB2-BD59-A6C34878D82A}">
                    <a16:rowId xmlns:a16="http://schemas.microsoft.com/office/drawing/2014/main" val="3888373234"/>
                  </a:ext>
                </a:extLst>
              </a:tr>
            </a:tbl>
          </a:graphicData>
        </a:graphic>
      </p:graphicFrame>
      <p:sp>
        <p:nvSpPr>
          <p:cNvPr id="6" name="Obdélník 5">
            <a:extLst>
              <a:ext uri="{FF2B5EF4-FFF2-40B4-BE49-F238E27FC236}">
                <a16:creationId xmlns:a16="http://schemas.microsoft.com/office/drawing/2014/main" id="{237E71DC-E9C2-4E9C-BEA4-99C129B5C047}"/>
              </a:ext>
            </a:extLst>
          </p:cNvPr>
          <p:cNvSpPr/>
          <p:nvPr/>
        </p:nvSpPr>
        <p:spPr>
          <a:xfrm>
            <a:off x="5382398" y="60408"/>
            <a:ext cx="4752530" cy="861774"/>
          </a:xfrm>
          <a:prstGeom prst="rect">
            <a:avLst/>
          </a:prstGeom>
          <a:gradFill>
            <a:gsLst>
              <a:gs pos="74000">
                <a:srgbClr val="00FF99"/>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pPr algn="ctr"/>
            <a:r>
              <a:rPr lang="cs-CZ" sz="5000" b="0" cap="none" spc="0" dirty="0">
                <a:ln w="0"/>
                <a:solidFill>
                  <a:srgbClr val="9900CC"/>
                </a:solidFill>
                <a:effectLst>
                  <a:outerShdw blurRad="38100" dist="25400" dir="5400000" algn="ctr" rotWithShape="0">
                    <a:srgbClr val="6E747A">
                      <a:alpha val="43000"/>
                    </a:srgbClr>
                  </a:outerShdw>
                </a:effectLst>
                <a:latin typeface="Imprint MT Shadow" panose="04020605060303030202" pitchFamily="82" charset="0"/>
              </a:rPr>
              <a:t>Venkovní zápasy </a:t>
            </a:r>
          </a:p>
        </p:txBody>
      </p:sp>
      <p:sp>
        <p:nvSpPr>
          <p:cNvPr id="2" name="TextovéPole 1">
            <a:extLst>
              <a:ext uri="{FF2B5EF4-FFF2-40B4-BE49-F238E27FC236}">
                <a16:creationId xmlns:a16="http://schemas.microsoft.com/office/drawing/2014/main" id="{98108258-B981-411C-BD26-688DBB9CA3AD}"/>
              </a:ext>
            </a:extLst>
          </p:cNvPr>
          <p:cNvSpPr txBox="1"/>
          <p:nvPr/>
        </p:nvSpPr>
        <p:spPr>
          <a:xfrm>
            <a:off x="82630" y="91108"/>
            <a:ext cx="4760059" cy="2000548"/>
          </a:xfrm>
          <a:prstGeom prst="rect">
            <a:avLst/>
          </a:prstGeom>
          <a:blipFill>
            <a:blip r:embed="rId2"/>
            <a:stretch>
              <a:fillRect/>
            </a:stretch>
          </a:blipFill>
          <a:ln w="28575">
            <a:solidFill>
              <a:schemeClr val="accent1"/>
            </a:solidFill>
          </a:ln>
          <a:effectLst>
            <a:softEdge rad="241300"/>
          </a:effectLst>
        </p:spPr>
        <p:txBody>
          <a:bodyPr wrap="square" rtlCol="0">
            <a:spAutoFit/>
          </a:bodyPr>
          <a:lstStyle/>
          <a:p>
            <a:pPr algn="ctr"/>
            <a:r>
              <a:rPr lang="cs-CZ" sz="2800" dirty="0">
                <a:solidFill>
                  <a:srgbClr val="0000CC"/>
                </a:solidFill>
                <a:latin typeface="Arial Black" panose="020B0A04020102020204" pitchFamily="34" charset="0"/>
              </a:rPr>
              <a:t>TJ</a:t>
            </a:r>
            <a:r>
              <a:rPr lang="cs-CZ" sz="2000" dirty="0">
                <a:solidFill>
                  <a:srgbClr val="0000CC"/>
                </a:solidFill>
                <a:latin typeface="Arial Black" panose="020B0A04020102020204" pitchFamily="34" charset="0"/>
              </a:rPr>
              <a:t> </a:t>
            </a:r>
            <a:r>
              <a:rPr lang="cs-CZ" sz="2800" dirty="0">
                <a:solidFill>
                  <a:srgbClr val="0000CC"/>
                </a:solidFill>
                <a:latin typeface="Arial Black" panose="020B0A04020102020204" pitchFamily="34" charset="0"/>
              </a:rPr>
              <a:t>Sokol České Kopisty  </a:t>
            </a:r>
            <a:r>
              <a:rPr lang="cs-CZ" sz="2800" dirty="0" err="1">
                <a:solidFill>
                  <a:srgbClr val="0000CC"/>
                </a:solidFill>
                <a:latin typeface="Arial Black" panose="020B0A04020102020204" pitchFamily="34" charset="0"/>
              </a:rPr>
              <a:t>Sepap</a:t>
            </a:r>
            <a:r>
              <a:rPr lang="cs-CZ" sz="2800" dirty="0">
                <a:solidFill>
                  <a:srgbClr val="0000CC"/>
                </a:solidFill>
                <a:latin typeface="Arial Black" panose="020B0A04020102020204" pitchFamily="34" charset="0"/>
              </a:rPr>
              <a:t> Štětí</a:t>
            </a:r>
          </a:p>
          <a:p>
            <a:pPr algn="ctr"/>
            <a:r>
              <a:rPr lang="cs-CZ" sz="2800" dirty="0">
                <a:solidFill>
                  <a:srgbClr val="0000CC"/>
                </a:solidFill>
                <a:latin typeface="Arial Black" panose="020B0A04020102020204" pitchFamily="34" charset="0"/>
              </a:rPr>
              <a:t>0:7(0:4)</a:t>
            </a:r>
          </a:p>
          <a:p>
            <a:pPr algn="ctr"/>
            <a:r>
              <a:rPr lang="cs-CZ" sz="2000" dirty="0">
                <a:solidFill>
                  <a:srgbClr val="0000CC"/>
                </a:solidFill>
                <a:latin typeface="Arial Black" panose="020B0A04020102020204" pitchFamily="34" charset="0"/>
              </a:rPr>
              <a:t>20.9.2019 4. kolo okresního přeboru staré gardy </a:t>
            </a:r>
          </a:p>
        </p:txBody>
      </p:sp>
      <p:sp>
        <p:nvSpPr>
          <p:cNvPr id="3" name="TextovéPole 2">
            <a:extLst>
              <a:ext uri="{FF2B5EF4-FFF2-40B4-BE49-F238E27FC236}">
                <a16:creationId xmlns:a16="http://schemas.microsoft.com/office/drawing/2014/main" id="{AE34F950-1DD8-4619-9FE0-7B88B5A305BB}"/>
              </a:ext>
            </a:extLst>
          </p:cNvPr>
          <p:cNvSpPr txBox="1"/>
          <p:nvPr/>
        </p:nvSpPr>
        <p:spPr>
          <a:xfrm>
            <a:off x="90159" y="2179340"/>
            <a:ext cx="4806360" cy="4693593"/>
          </a:xfrm>
          <a:prstGeom prst="rect">
            <a:avLst/>
          </a:prstGeom>
          <a:pattFill prst="pct5">
            <a:fgClr>
              <a:srgbClr val="CCFFFF"/>
            </a:fgClr>
            <a:bgClr>
              <a:schemeClr val="bg1"/>
            </a:bgClr>
          </a:pattFill>
          <a:effectLst>
            <a:glow rad="101600">
              <a:srgbClr val="FFFF66">
                <a:alpha val="40000"/>
              </a:srgbClr>
            </a:glow>
            <a:softEdge rad="241300"/>
          </a:effectLst>
        </p:spPr>
        <p:txBody>
          <a:bodyPr wrap="square" rtlCol="0">
            <a:spAutoFit/>
          </a:bodyPr>
          <a:lstStyle/>
          <a:p>
            <a:pPr algn="just"/>
            <a:r>
              <a:rPr lang="cs-CZ" sz="1300" dirty="0">
                <a:latin typeface="Arial" panose="020B0604020202020204" pitchFamily="34" charset="0"/>
                <a:cs typeface="Arial" panose="020B0604020202020204" pitchFamily="34" charset="0"/>
              </a:rPr>
              <a:t>V minulém 4. kole mělo mužstvo starých pánů volný los. Před tím 2x zvítězilo a malé klopýtnutí  po remíze 1:1 doma s Bohušovicemi jsme zaznamenali 6. září.  Ale i tak jsme na hřiště loni 4. celku tabulky odjížděli jako  druhý tým celkového pořadí a dobrou formu jsme potvrdili i v příjemném prostředí místního fotbalového areálu. Rozhodnuto bylo už po prvních 45 minutách. Žádné velké trápení a to především v koncovce, nás jako v již zmiňovaném posledním  utkání s Bohušovicemi, nepotkalo. Našeho nejlepšího střelce Miloše Válu dobře zastoupili do tohoto utkání jednogólový Tomášové Burda  a </a:t>
            </a:r>
            <a:r>
              <a:rPr lang="cs-CZ" sz="1300" dirty="0" err="1">
                <a:latin typeface="Arial" panose="020B0604020202020204" pitchFamily="34" charset="0"/>
                <a:cs typeface="Arial" panose="020B0604020202020204" pitchFamily="34" charset="0"/>
              </a:rPr>
              <a:t>Flodr</a:t>
            </a:r>
            <a:r>
              <a:rPr lang="cs-CZ" sz="1300" dirty="0">
                <a:latin typeface="Arial" panose="020B0604020202020204" pitchFamily="34" charset="0"/>
                <a:cs typeface="Arial" panose="020B0604020202020204" pitchFamily="34" charset="0"/>
              </a:rPr>
              <a:t>, kteří vstřelili po 2 brankách. Největší rozdíl ve hře obou mužstev viděl hrající manager Jan Tyle především ve hře obran. Ta domácí na pevných nohách nestála a také zato tvrdě pykala. Naopak naše jedenáctka si kromě dosažení krásné sedmičky připsala do statistky u druhé nulové konto, co se inkasovaných branek týče. Nyní neusnout na vavřínech a už v dalším utkání  doma 27. září dosavadní spanilou jízdu potvrdit  vítězstvím na Lovosicemi. </a:t>
            </a:r>
          </a:p>
          <a:p>
            <a:pPr algn="just"/>
            <a:r>
              <a:rPr lang="cs-CZ" sz="1300" u="sng" dirty="0">
                <a:latin typeface="Arial" panose="020B0604020202020204" pitchFamily="34" charset="0"/>
                <a:cs typeface="Arial" panose="020B0604020202020204" pitchFamily="34" charset="0"/>
              </a:rPr>
              <a:t>Branky</a:t>
            </a:r>
            <a:r>
              <a:rPr lang="cs-CZ" sz="1300" dirty="0">
                <a:latin typeface="Arial" panose="020B0604020202020204" pitchFamily="34" charset="0"/>
                <a:cs typeface="Arial" panose="020B0604020202020204" pitchFamily="34" charset="0"/>
              </a:rPr>
              <a:t>: </a:t>
            </a:r>
            <a:r>
              <a:rPr lang="cs-CZ" sz="1300" dirty="0" err="1">
                <a:latin typeface="Arial" panose="020B0604020202020204" pitchFamily="34" charset="0"/>
                <a:cs typeface="Arial" panose="020B0604020202020204" pitchFamily="34" charset="0"/>
              </a:rPr>
              <a:t>T.Burda</a:t>
            </a:r>
            <a:r>
              <a:rPr lang="cs-CZ" sz="1300" dirty="0">
                <a:latin typeface="Arial" panose="020B0604020202020204" pitchFamily="34" charset="0"/>
                <a:cs typeface="Arial" panose="020B0604020202020204" pitchFamily="34" charset="0"/>
              </a:rPr>
              <a:t> 2. </a:t>
            </a:r>
            <a:r>
              <a:rPr lang="cs-CZ" sz="1300" dirty="0" err="1">
                <a:latin typeface="Arial" panose="020B0604020202020204" pitchFamily="34" charset="0"/>
                <a:cs typeface="Arial" panose="020B0604020202020204" pitchFamily="34" charset="0"/>
              </a:rPr>
              <a:t>T.Flódr</a:t>
            </a:r>
            <a:r>
              <a:rPr lang="cs-CZ" sz="1300" dirty="0">
                <a:latin typeface="Arial" panose="020B0604020202020204" pitchFamily="34" charset="0"/>
                <a:cs typeface="Arial" panose="020B0604020202020204" pitchFamily="34" charset="0"/>
              </a:rPr>
              <a:t> 2, </a:t>
            </a:r>
            <a:r>
              <a:rPr lang="cs-CZ" sz="1300" dirty="0" err="1">
                <a:latin typeface="Arial" panose="020B0604020202020204" pitchFamily="34" charset="0"/>
                <a:cs typeface="Arial" panose="020B0604020202020204" pitchFamily="34" charset="0"/>
              </a:rPr>
              <a:t>J.Čermák</a:t>
            </a:r>
            <a:r>
              <a:rPr lang="cs-CZ" sz="1300" dirty="0">
                <a:latin typeface="Arial" panose="020B0604020202020204" pitchFamily="34" charset="0"/>
                <a:cs typeface="Arial" panose="020B0604020202020204" pitchFamily="34" charset="0"/>
              </a:rPr>
              <a:t> 1, </a:t>
            </a:r>
            <a:r>
              <a:rPr lang="cs-CZ" sz="1300" dirty="0" err="1">
                <a:latin typeface="Arial" panose="020B0604020202020204" pitchFamily="34" charset="0"/>
                <a:cs typeface="Arial" panose="020B0604020202020204" pitchFamily="34" charset="0"/>
              </a:rPr>
              <a:t>P.Božík</a:t>
            </a:r>
            <a:r>
              <a:rPr lang="cs-CZ" sz="1300" dirty="0">
                <a:latin typeface="Arial" panose="020B0604020202020204" pitchFamily="34" charset="0"/>
                <a:cs typeface="Arial" panose="020B0604020202020204" pitchFamily="34" charset="0"/>
              </a:rPr>
              <a:t> 1, </a:t>
            </a:r>
            <a:r>
              <a:rPr lang="cs-CZ" sz="1300" dirty="0" smtClean="0">
                <a:latin typeface="Arial" panose="020B0604020202020204" pitchFamily="34" charset="0"/>
                <a:cs typeface="Arial" panose="020B0604020202020204" pitchFamily="34" charset="0"/>
              </a:rPr>
              <a:t>   </a:t>
            </a:r>
          </a:p>
          <a:p>
            <a:pPr algn="just"/>
            <a:r>
              <a:rPr lang="cs-CZ" sz="1300" dirty="0">
                <a:latin typeface="Arial" panose="020B0604020202020204" pitchFamily="34" charset="0"/>
                <a:cs typeface="Arial" panose="020B0604020202020204" pitchFamily="34" charset="0"/>
              </a:rPr>
              <a:t> </a:t>
            </a:r>
            <a:r>
              <a:rPr lang="cs-CZ" sz="1300" dirty="0" smtClean="0">
                <a:latin typeface="Arial" panose="020B0604020202020204" pitchFamily="34" charset="0"/>
                <a:cs typeface="Arial" panose="020B0604020202020204" pitchFamily="34" charset="0"/>
              </a:rPr>
              <a:t>               </a:t>
            </a:r>
            <a:r>
              <a:rPr lang="cs-CZ" sz="1300" dirty="0" err="1" smtClean="0">
                <a:latin typeface="Arial" panose="020B0604020202020204" pitchFamily="34" charset="0"/>
                <a:cs typeface="Arial" panose="020B0604020202020204" pitchFamily="34" charset="0"/>
              </a:rPr>
              <a:t>J.Jonák</a:t>
            </a:r>
            <a:r>
              <a:rPr lang="cs-CZ" sz="1300" dirty="0" smtClean="0">
                <a:latin typeface="Arial" panose="020B0604020202020204" pitchFamily="34" charset="0"/>
                <a:cs typeface="Arial" panose="020B0604020202020204" pitchFamily="34" charset="0"/>
              </a:rPr>
              <a:t> </a:t>
            </a:r>
            <a:r>
              <a:rPr lang="cs-CZ" sz="1300" dirty="0">
                <a:latin typeface="Arial" panose="020B0604020202020204" pitchFamily="34" charset="0"/>
                <a:cs typeface="Arial" panose="020B0604020202020204" pitchFamily="34" charset="0"/>
              </a:rPr>
              <a:t>1</a:t>
            </a:r>
          </a:p>
          <a:p>
            <a:pPr algn="just"/>
            <a:r>
              <a:rPr lang="cs-CZ" sz="1300" u="sng" dirty="0">
                <a:latin typeface="Arial" panose="020B0604020202020204" pitchFamily="34" charset="0"/>
                <a:cs typeface="Arial" panose="020B0604020202020204" pitchFamily="34" charset="0"/>
              </a:rPr>
              <a:t>Manager</a:t>
            </a:r>
            <a:r>
              <a:rPr lang="cs-CZ" sz="1300" dirty="0">
                <a:latin typeface="Arial" panose="020B0604020202020204" pitchFamily="34" charset="0"/>
                <a:cs typeface="Arial" panose="020B0604020202020204" pitchFamily="34" charset="0"/>
              </a:rPr>
              <a:t>: </a:t>
            </a:r>
            <a:r>
              <a:rPr lang="cs-CZ" sz="1300" dirty="0" err="1">
                <a:latin typeface="Arial" panose="020B0604020202020204" pitchFamily="34" charset="0"/>
                <a:cs typeface="Arial" panose="020B0604020202020204" pitchFamily="34" charset="0"/>
              </a:rPr>
              <a:t>M.Šťastný</a:t>
            </a:r>
            <a:r>
              <a:rPr lang="cs-CZ" sz="1300" dirty="0">
                <a:latin typeface="Arial" panose="020B0604020202020204" pitchFamily="34" charset="0"/>
                <a:cs typeface="Arial" panose="020B0604020202020204" pitchFamily="34" charset="0"/>
              </a:rPr>
              <a:t>, </a:t>
            </a:r>
            <a:r>
              <a:rPr lang="cs-CZ" sz="1300" dirty="0" err="1">
                <a:latin typeface="Arial" panose="020B0604020202020204" pitchFamily="34" charset="0"/>
                <a:cs typeface="Arial" panose="020B0604020202020204" pitchFamily="34" charset="0"/>
              </a:rPr>
              <a:t>J.Tyle</a:t>
            </a:r>
            <a:r>
              <a:rPr lang="cs-CZ" sz="1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47</a:t>
            </a:r>
          </a:p>
        </p:txBody>
      </p:sp>
      <p:sp>
        <p:nvSpPr>
          <p:cNvPr id="4" name="Obdélník 3">
            <a:extLst>
              <a:ext uri="{FF2B5EF4-FFF2-40B4-BE49-F238E27FC236}">
                <a16:creationId xmlns:a16="http://schemas.microsoft.com/office/drawing/2014/main" id="{AC6B441B-AF4C-42FA-BF95-CB1E4282C51A}"/>
              </a:ext>
            </a:extLst>
          </p:cNvPr>
          <p:cNvSpPr/>
          <p:nvPr/>
        </p:nvSpPr>
        <p:spPr>
          <a:xfrm>
            <a:off x="143992" y="1586476"/>
            <a:ext cx="4679305" cy="5328000"/>
          </a:xfrm>
          <a:prstGeom prst="rect">
            <a:avLst/>
          </a:prstGeom>
          <a:gradFill>
            <a:gsLst>
              <a:gs pos="34000">
                <a:schemeClr val="bg1"/>
              </a:gs>
              <a:gs pos="78000">
                <a:srgbClr val="FFFF00"/>
              </a:gs>
            </a:gsLst>
            <a:lin ang="5400000" scaled="1"/>
          </a:gradFill>
        </p:spPr>
        <p:txBody>
          <a:bodyPr wrap="square">
            <a:noAutofit/>
          </a:bodyPr>
          <a:lstStyle/>
          <a:p>
            <a:pPr algn="just">
              <a:spcAft>
                <a:spcPts val="800"/>
              </a:spcAft>
            </a:pPr>
            <a:r>
              <a:rPr lang="cs-CZ" b="0" dirty="0">
                <a:solidFill>
                  <a:srgbClr val="000000"/>
                </a:solidFill>
                <a:latin typeface="Arial" panose="020B0604020202020204" pitchFamily="34" charset="0"/>
                <a:cs typeface="Arial" panose="020B0604020202020204" pitchFamily="34" charset="0"/>
              </a:rPr>
              <a:t>Klub byl založen  v roce 1967 pod názvem TJ Olympie Březová. V té době to byl jeden z </a:t>
            </a:r>
            <a:r>
              <a:rPr lang="cs-CZ" b="0" dirty="0" err="1">
                <a:solidFill>
                  <a:srgbClr val="000000"/>
                </a:solidFill>
                <a:latin typeface="Arial" panose="020B0604020202020204" pitchFamily="34" charset="0"/>
                <a:cs typeface="Arial" panose="020B0604020202020204" pitchFamily="34" charset="0"/>
              </a:rPr>
              <a:t>nejml</a:t>
            </a:r>
            <a:r>
              <a:rPr lang="cs-CZ" b="0" dirty="0">
                <a:solidFill>
                  <a:srgbClr val="000000"/>
                </a:solidFill>
                <a:latin typeface="Arial" panose="020B0604020202020204" pitchFamily="34" charset="0"/>
                <a:cs typeface="Arial" panose="020B0604020202020204" pitchFamily="34" charset="0"/>
              </a:rPr>
              <a:t>	</a:t>
            </a:r>
            <a:r>
              <a:rPr lang="cs-CZ" b="0" dirty="0" err="1">
                <a:solidFill>
                  <a:srgbClr val="000000"/>
                </a:solidFill>
                <a:latin typeface="Arial" panose="020B0604020202020204" pitchFamily="34" charset="0"/>
                <a:cs typeface="Arial" panose="020B0604020202020204" pitchFamily="34" charset="0"/>
              </a:rPr>
              <a:t>adších</a:t>
            </a:r>
            <a:r>
              <a:rPr lang="cs-CZ" b="0" dirty="0">
                <a:solidFill>
                  <a:srgbClr val="000000"/>
                </a:solidFill>
                <a:latin typeface="Arial" panose="020B0604020202020204" pitchFamily="34" charset="0"/>
                <a:cs typeface="Arial" panose="020B0604020202020204" pitchFamily="34" charset="0"/>
              </a:rPr>
              <a:t> oddílů v okrese Sokolov. První utkání se odehrálo 20. srpna 1967 a skončilo výsledkem 8:0 pro Březovou. ale po zjištění nedostatků v registračních průkazech bylo utkání nakonec kontumováno ve prospěch soupeře. V roce 1969 v roce po  sloučení s RH Sokolov došlo k navýšení členské základny na 124 členů. Bilance oddílu kopané za období 1967–77: Žáci A </a:t>
            </a:r>
            <a:r>
              <a:rPr lang="cs-CZ" b="0" dirty="0" err="1">
                <a:solidFill>
                  <a:srgbClr val="000000"/>
                </a:solidFill>
                <a:latin typeface="Arial" panose="020B0604020202020204" pitchFamily="34" charset="0"/>
                <a:cs typeface="Arial" panose="020B0604020202020204" pitchFamily="34" charset="0"/>
              </a:rPr>
              <a:t>a</a:t>
            </a:r>
            <a:r>
              <a:rPr lang="cs-CZ" b="0" dirty="0">
                <a:solidFill>
                  <a:srgbClr val="000000"/>
                </a:solidFill>
                <a:latin typeface="Arial" panose="020B0604020202020204" pitchFamily="34" charset="0"/>
                <a:cs typeface="Arial" panose="020B0604020202020204" pitchFamily="34" charset="0"/>
              </a:rPr>
              <a:t> B: okresní soutěž, dorost: okresní soutěž, muži B: okresní soutěž, muži A, ročník1967–71: okresní přebor, ročník 1972–76: I.B třída.     V roce 1977 byl uspořádán 1. ročník Memoriálu Karla Kopala, který byl pak pořádán každý rok až do roku 1989. Po skončení mistrovských soutěží se družstva zúčastňovala různých turnajů (TJ Straky v okrese Nymburk, </a:t>
            </a:r>
            <a:r>
              <a:rPr lang="cs-CZ" b="0" dirty="0" err="1">
                <a:solidFill>
                  <a:srgbClr val="000000"/>
                </a:solidFill>
                <a:latin typeface="Arial" panose="020B0604020202020204" pitchFamily="34" charset="0"/>
                <a:cs typeface="Arial" panose="020B0604020202020204" pitchFamily="34" charset="0"/>
              </a:rPr>
              <a:t>Permon</a:t>
            </a:r>
            <a:r>
              <a:rPr lang="cs-CZ" b="0" dirty="0">
                <a:solidFill>
                  <a:srgbClr val="000000"/>
                </a:solidFill>
                <a:latin typeface="Arial" panose="020B0604020202020204" pitchFamily="34" charset="0"/>
                <a:cs typeface="Arial" panose="020B0604020202020204" pitchFamily="34" charset="0"/>
              </a:rPr>
              <a:t> Roztoky u Křivoklátu, Sokol Černovice v okrese Chomutov a od roku 1982 v rámci „družebních sportovních styků“ BSG </a:t>
            </a:r>
            <a:r>
              <a:rPr lang="cs-CZ" b="0" dirty="0" err="1">
                <a:solidFill>
                  <a:srgbClr val="000000"/>
                </a:solidFill>
                <a:latin typeface="Arial" panose="020B0604020202020204" pitchFamily="34" charset="0"/>
                <a:cs typeface="Arial" panose="020B0604020202020204" pitchFamily="34" charset="0"/>
              </a:rPr>
              <a:t>Turbina</a:t>
            </a:r>
            <a:r>
              <a:rPr lang="cs-CZ" b="0" dirty="0">
                <a:solidFill>
                  <a:srgbClr val="000000"/>
                </a:solidFill>
                <a:latin typeface="Arial" panose="020B0604020202020204" pitchFamily="34" charset="0"/>
                <a:cs typeface="Arial" panose="020B0604020202020204" pitchFamily="34" charset="0"/>
              </a:rPr>
              <a:t> </a:t>
            </a:r>
            <a:r>
              <a:rPr lang="cs-CZ" b="0" dirty="0" err="1">
                <a:solidFill>
                  <a:srgbClr val="000000"/>
                </a:solidFill>
                <a:latin typeface="Arial" panose="020B0604020202020204" pitchFamily="34" charset="0"/>
                <a:cs typeface="Arial" panose="020B0604020202020204" pitchFamily="34" charset="0"/>
              </a:rPr>
              <a:t>Kaulsdorf</a:t>
            </a:r>
            <a:r>
              <a:rPr lang="cs-CZ" b="0" dirty="0">
                <a:solidFill>
                  <a:srgbClr val="000000"/>
                </a:solidFill>
                <a:latin typeface="Arial" panose="020B0604020202020204" pitchFamily="34" charset="0"/>
                <a:cs typeface="Arial" panose="020B0604020202020204" pitchFamily="34" charset="0"/>
              </a:rPr>
              <a:t>). V  </a:t>
            </a:r>
            <a:r>
              <a:rPr lang="cs-CZ" b="0" dirty="0" err="1">
                <a:solidFill>
                  <a:srgbClr val="000000"/>
                </a:solidFill>
                <a:latin typeface="Arial" panose="020B0604020202020204" pitchFamily="34" charset="0"/>
                <a:cs typeface="Arial" panose="020B0604020202020204" pitchFamily="34" charset="0"/>
              </a:rPr>
              <a:t>V</a:t>
            </a:r>
            <a:r>
              <a:rPr lang="cs-CZ" b="0" dirty="0">
                <a:solidFill>
                  <a:srgbClr val="000000"/>
                </a:solidFill>
                <a:latin typeface="Arial" panose="020B0604020202020204" pitchFamily="34" charset="0"/>
                <a:cs typeface="Arial" panose="020B0604020202020204" pitchFamily="34" charset="0"/>
              </a:rPr>
              <a:t> roce 1986 požádali fotbalisté o zaregistrování nového klubu s názvem FK Olympie Březová. Období 1989-98 bylo ve znamení postupu mužů A do I.B třídy (1997), kdy největší podíl na tomto postupu měl nový trenér Jaroslav Maršík. Za finanční pomoci </a:t>
            </a:r>
            <a:r>
              <a:rPr lang="cs-CZ" b="0" dirty="0" err="1">
                <a:solidFill>
                  <a:srgbClr val="000000"/>
                </a:solidFill>
                <a:latin typeface="Arial" panose="020B0604020202020204" pitchFamily="34" charset="0"/>
                <a:cs typeface="Arial" panose="020B0604020202020204" pitchFamily="34" charset="0"/>
              </a:rPr>
              <a:t>MěÚ</a:t>
            </a:r>
            <a:r>
              <a:rPr lang="cs-CZ" b="0" dirty="0">
                <a:solidFill>
                  <a:srgbClr val="000000"/>
                </a:solidFill>
                <a:latin typeface="Arial" panose="020B0604020202020204" pitchFamily="34" charset="0"/>
                <a:cs typeface="Arial" panose="020B0604020202020204" pitchFamily="34" charset="0"/>
              </a:rPr>
              <a:t> Březová, fotbalového svazu a několika sponzorů se v roce 1995 podařilo zatravnit dosavadní škvárovou plochu. Na realizaci zatravnění se podíleli všichni členové klubu, kteří se postarali o úpravy hrací plochy, vybrání kamení, úpravy okolí aj. Družstva žáků a dorostu startovala v okresních soutěžích se střídavými úspěchy. Poslední desetiletí bylo ve znamení postupu A mužů do I.A třídy a poté do krajského přeboru. V letech 2014 až 2017 hráli muži krajský přebor a právě v roce 2017 se Březová dočkala historického postupu do divize, kde doposud působí.</a:t>
            </a:r>
          </a:p>
        </p:txBody>
      </p:sp>
      <p:sp>
        <p:nvSpPr>
          <p:cNvPr id="5" name="TextovéPole 4">
            <a:extLst>
              <a:ext uri="{FF2B5EF4-FFF2-40B4-BE49-F238E27FC236}">
                <a16:creationId xmlns:a16="http://schemas.microsoft.com/office/drawing/2014/main" id="{8E76F296-BCD9-4383-94EC-D548462FF456}"/>
              </a:ext>
            </a:extLst>
          </p:cNvPr>
          <p:cNvSpPr txBox="1"/>
          <p:nvPr/>
        </p:nvSpPr>
        <p:spPr>
          <a:xfrm>
            <a:off x="143992" y="206857"/>
            <a:ext cx="4703924" cy="727764"/>
          </a:xfrm>
          <a:prstGeom prst="rect">
            <a:avLst/>
          </a:prstGeom>
          <a:solidFill>
            <a:srgbClr val="99FFCC"/>
          </a:solidFill>
          <a:effectLst>
            <a:glow rad="101600">
              <a:srgbClr val="FFFF66">
                <a:alpha val="40000"/>
              </a:srgbClr>
            </a:glow>
            <a:softEdge rad="342900"/>
          </a:effectLst>
        </p:spPr>
        <p:txBody>
          <a:bodyPr wrap="square" rtlCol="0">
            <a:prstTxWarp prst="textStop">
              <a:avLst/>
            </a:prstTxWarp>
            <a:spAutoFit/>
          </a:bodyPr>
          <a:lstStyle/>
          <a:p>
            <a:pPr algn="ctr"/>
            <a:r>
              <a:rPr lang="cs-CZ" sz="4400" dirty="0">
                <a:ln>
                  <a:solidFill>
                    <a:srgbClr val="FFFF00"/>
                  </a:solidFill>
                </a:ln>
                <a:solidFill>
                  <a:srgbClr val="336600"/>
                </a:solidFill>
                <a:latin typeface="Berlin Sans FB Demi" panose="020E0802020502020306" pitchFamily="34" charset="0"/>
              </a:rPr>
              <a:t>Fotbal v Březové</a:t>
            </a:r>
          </a:p>
        </p:txBody>
      </p:sp>
      <p:pic>
        <p:nvPicPr>
          <p:cNvPr id="8" name="Obrázek 7">
            <a:extLst>
              <a:ext uri="{FF2B5EF4-FFF2-40B4-BE49-F238E27FC236}">
                <a16:creationId xmlns:a16="http://schemas.microsoft.com/office/drawing/2014/main" id="{C6738FC1-584E-4AA7-8CDC-1FE345C6F3D8}"/>
              </a:ext>
            </a:extLst>
          </p:cNvPr>
          <p:cNvPicPr>
            <a:picLocks noChangeAspect="1"/>
          </p:cNvPicPr>
          <p:nvPr/>
        </p:nvPicPr>
        <p:blipFill>
          <a:blip r:embed="rId2"/>
          <a:stretch>
            <a:fillRect/>
          </a:stretch>
        </p:blipFill>
        <p:spPr>
          <a:xfrm>
            <a:off x="1918267" y="1023390"/>
            <a:ext cx="394600" cy="474317"/>
          </a:xfrm>
          <a:prstGeom prst="rect">
            <a:avLst/>
          </a:prstGeom>
        </p:spPr>
      </p:pic>
      <p:sp>
        <p:nvSpPr>
          <p:cNvPr id="2" name="TextovéPole 1">
            <a:extLst>
              <a:ext uri="{FF2B5EF4-FFF2-40B4-BE49-F238E27FC236}">
                <a16:creationId xmlns:a16="http://schemas.microsoft.com/office/drawing/2014/main" id="{8B95C188-350C-4B5B-9570-2F8C270A4D31}"/>
              </a:ext>
            </a:extLst>
          </p:cNvPr>
          <p:cNvSpPr txBox="1"/>
          <p:nvPr/>
        </p:nvSpPr>
        <p:spPr>
          <a:xfrm>
            <a:off x="5472584" y="163116"/>
            <a:ext cx="4679305" cy="3293209"/>
          </a:xfrm>
          <a:prstGeom prst="rect">
            <a:avLst/>
          </a:prstGeom>
          <a:blipFill>
            <a:blip r:embed="rId3">
              <a:extLst>
                <a:ext uri="{837473B0-CC2E-450A-ABE3-18F120FF3D39}">
                  <a1611:picAttrSrcUrl xmlns="" xmlns:a1611="http://schemas.microsoft.com/office/drawing/2016/11/main" r:id="rId4"/>
                </a:ext>
              </a:extLst>
            </a:blip>
            <a:stretch>
              <a:fillRect/>
            </a:stretch>
          </a:blipFill>
          <a:effectLst>
            <a:glow rad="101600">
              <a:srgbClr val="FFFF66">
                <a:alpha val="40000"/>
              </a:srgbClr>
            </a:glow>
            <a:softEdge rad="0"/>
          </a:effectLst>
        </p:spPr>
        <p:txBody>
          <a:bodyPr wrap="square" rtlCol="0">
            <a:spAutoFit/>
          </a:bodyPr>
          <a:lstStyle/>
          <a:p>
            <a:pPr algn="ctr"/>
            <a:r>
              <a:rPr lang="cs-CZ" sz="4800" u="sng" dirty="0">
                <a:solidFill>
                  <a:srgbClr val="0000CC"/>
                </a:solidFill>
                <a:latin typeface="Algerian" panose="04020705040A02060702" pitchFamily="82" charset="0"/>
              </a:rPr>
              <a:t>Stará Garda</a:t>
            </a:r>
          </a:p>
          <a:p>
            <a:pPr algn="ctr"/>
            <a:r>
              <a:rPr lang="cs-CZ" sz="4000" dirty="0" err="1">
                <a:solidFill>
                  <a:srgbClr val="0000CC"/>
                </a:solidFill>
                <a:latin typeface="Arial Black" panose="020B0A04020102020204" pitchFamily="34" charset="0"/>
              </a:rPr>
              <a:t>Sepap</a:t>
            </a:r>
            <a:r>
              <a:rPr lang="cs-CZ" sz="4000" dirty="0">
                <a:solidFill>
                  <a:srgbClr val="0000CC"/>
                </a:solidFill>
                <a:latin typeface="Arial Black" panose="020B0A04020102020204" pitchFamily="34" charset="0"/>
              </a:rPr>
              <a:t> Štětí – ASK Lovosice </a:t>
            </a:r>
          </a:p>
          <a:p>
            <a:pPr algn="ctr"/>
            <a:r>
              <a:rPr lang="cs-CZ" sz="4000" dirty="0">
                <a:solidFill>
                  <a:srgbClr val="0000CC"/>
                </a:solidFill>
                <a:latin typeface="Arial Black" panose="020B0A04020102020204" pitchFamily="34" charset="0"/>
              </a:rPr>
              <a:t>27.9.2019  ODLOŽENO</a:t>
            </a:r>
          </a:p>
        </p:txBody>
      </p:sp>
      <p:sp>
        <p:nvSpPr>
          <p:cNvPr id="3" name="TextovéPole 2">
            <a:extLst>
              <a:ext uri="{FF2B5EF4-FFF2-40B4-BE49-F238E27FC236}">
                <a16:creationId xmlns:a16="http://schemas.microsoft.com/office/drawing/2014/main" id="{5569D534-894E-4F00-9B61-96FA97351919}"/>
              </a:ext>
            </a:extLst>
          </p:cNvPr>
          <p:cNvSpPr txBox="1"/>
          <p:nvPr/>
        </p:nvSpPr>
        <p:spPr>
          <a:xfrm>
            <a:off x="5401793" y="3687484"/>
            <a:ext cx="4721583" cy="1938992"/>
          </a:xfrm>
          <a:prstGeom prst="rect">
            <a:avLst/>
          </a:prstGeom>
          <a:pattFill prst="dashVert">
            <a:fgClr>
              <a:srgbClr val="FFFF00"/>
            </a:fgClr>
            <a:bgClr>
              <a:schemeClr val="bg1"/>
            </a:bgClr>
          </a:pattFill>
          <a:effectLst>
            <a:glow rad="101600">
              <a:schemeClr val="accent1">
                <a:lumMod val="20000"/>
                <a:lumOff val="80000"/>
                <a:alpha val="40000"/>
              </a:schemeClr>
            </a:glow>
            <a:softEdge rad="0"/>
          </a:effectLst>
        </p:spPr>
        <p:txBody>
          <a:bodyPr wrap="square" rtlCol="0">
            <a:spAutoFit/>
          </a:bodyPr>
          <a:lstStyle/>
          <a:p>
            <a:pPr algn="ctr"/>
            <a:r>
              <a:rPr lang="cs-CZ" sz="2400" dirty="0">
                <a:latin typeface="Arial Black" panose="020B0A04020102020204" pitchFamily="34" charset="0"/>
              </a:rPr>
              <a:t>Den před zápasem přišla z města chemie zpráva, že  tým staré gardy do města papíru nedorazí. Důvod? Velký počet nemocných</a:t>
            </a:r>
          </a:p>
        </p:txBody>
      </p:sp>
      <p:pic>
        <p:nvPicPr>
          <p:cNvPr id="9" name="Obrázek 8">
            <a:extLst>
              <a:ext uri="{FF2B5EF4-FFF2-40B4-BE49-F238E27FC236}">
                <a16:creationId xmlns:a16="http://schemas.microsoft.com/office/drawing/2014/main" id="{F1266AFD-63A1-42CD-9279-C472F96BFE50}"/>
              </a:ext>
            </a:extLst>
          </p:cNvPr>
          <p:cNvPicPr>
            <a:picLocks noChangeAspect="1"/>
          </p:cNvPicPr>
          <p:nvPr/>
        </p:nvPicPr>
        <p:blipFill>
          <a:blip r:embed="rId5"/>
          <a:stretch>
            <a:fillRect/>
          </a:stretch>
        </p:blipFill>
        <p:spPr>
          <a:xfrm>
            <a:off x="7330536" y="5626476"/>
            <a:ext cx="864096" cy="1145966"/>
          </a:xfrm>
          <a:prstGeom prst="rect">
            <a:avLst/>
          </a:prstGeom>
        </p:spPr>
      </p:pic>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46</a:t>
            </a:r>
          </a:p>
        </p:txBody>
      </p:sp>
      <p:sp>
        <p:nvSpPr>
          <p:cNvPr id="10" name="TextovéPole 9"/>
          <p:cNvSpPr txBox="1"/>
          <p:nvPr/>
        </p:nvSpPr>
        <p:spPr>
          <a:xfrm>
            <a:off x="7632824" y="69653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graphicFrame>
        <p:nvGraphicFramePr>
          <p:cNvPr id="12" name="Tabulka 11">
            <a:extLst>
              <a:ext uri="{FF2B5EF4-FFF2-40B4-BE49-F238E27FC236}">
                <a16:creationId xmlns:a16="http://schemas.microsoft.com/office/drawing/2014/main" id="{78D7D5B7-6B48-4F7E-8E65-E469F54B1C62}"/>
              </a:ext>
            </a:extLst>
          </p:cNvPr>
          <p:cNvGraphicFramePr>
            <a:graphicFrameLocks noGrp="1"/>
          </p:cNvGraphicFramePr>
          <p:nvPr>
            <p:extLst>
              <p:ext uri="{D42A27DB-BD31-4B8C-83A1-F6EECF244321}">
                <p14:modId xmlns:p14="http://schemas.microsoft.com/office/powerpoint/2010/main" val="1087156117"/>
              </p:ext>
            </p:extLst>
          </p:nvPr>
        </p:nvGraphicFramePr>
        <p:xfrm>
          <a:off x="5544592" y="3857580"/>
          <a:ext cx="4608512" cy="3002280"/>
        </p:xfrm>
        <a:graphic>
          <a:graphicData uri="http://schemas.openxmlformats.org/drawingml/2006/table">
            <a:tbl>
              <a:tblPr/>
              <a:tblGrid>
                <a:gridCol w="680641">
                  <a:extLst>
                    <a:ext uri="{9D8B030D-6E8A-4147-A177-3AD203B41FA5}">
                      <a16:colId xmlns:a16="http://schemas.microsoft.com/office/drawing/2014/main" val="354236980"/>
                    </a:ext>
                  </a:extLst>
                </a:gridCol>
                <a:gridCol w="950062">
                  <a:extLst>
                    <a:ext uri="{9D8B030D-6E8A-4147-A177-3AD203B41FA5}">
                      <a16:colId xmlns:a16="http://schemas.microsoft.com/office/drawing/2014/main" val="164936128"/>
                    </a:ext>
                  </a:extLst>
                </a:gridCol>
                <a:gridCol w="2183727">
                  <a:extLst>
                    <a:ext uri="{9D8B030D-6E8A-4147-A177-3AD203B41FA5}">
                      <a16:colId xmlns:a16="http://schemas.microsoft.com/office/drawing/2014/main" val="150061314"/>
                    </a:ext>
                  </a:extLst>
                </a:gridCol>
                <a:gridCol w="794082">
                  <a:extLst>
                    <a:ext uri="{9D8B030D-6E8A-4147-A177-3AD203B41FA5}">
                      <a16:colId xmlns:a16="http://schemas.microsoft.com/office/drawing/2014/main" val="1961921313"/>
                    </a:ext>
                  </a:extLst>
                </a:gridCol>
              </a:tblGrid>
              <a:tr h="228600">
                <a:tc>
                  <a:txBody>
                    <a:bodyPr/>
                    <a:lstStyle/>
                    <a:p>
                      <a:pPr algn="ctr" fontAlgn="ctr"/>
                      <a:r>
                        <a:rPr lang="cs-CZ" sz="1200" b="1" i="0" u="none" strike="noStrike" dirty="0">
                          <a:solidFill>
                            <a:srgbClr val="000000"/>
                          </a:solidFill>
                          <a:effectLst/>
                          <a:latin typeface="Verdana Pro Black" panose="020B0A04030504040204" pitchFamily="34" charset="0"/>
                        </a:rPr>
                        <a:t>1.</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10.08.</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Kladno - Březová</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Verdana Pro Black" panose="020B0A04030504040204" pitchFamily="34" charset="0"/>
                        </a:rPr>
                        <a:t>1:2</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extLst>
                  <a:ext uri="{0D108BD9-81ED-4DB2-BD59-A6C34878D82A}">
                    <a16:rowId xmlns:a16="http://schemas.microsoft.com/office/drawing/2014/main" val="909541948"/>
                  </a:ext>
                </a:extLst>
              </a:tr>
              <a:tr h="228600">
                <a:tc>
                  <a:txBody>
                    <a:bodyPr/>
                    <a:lstStyle/>
                    <a:p>
                      <a:pPr algn="ctr" fontAlgn="ctr"/>
                      <a:r>
                        <a:rPr lang="cs-CZ" sz="1200" b="1" i="0" u="none" strike="noStrike" dirty="0">
                          <a:solidFill>
                            <a:srgbClr val="000000"/>
                          </a:solidFill>
                          <a:effectLst/>
                          <a:latin typeface="Verdana Pro Black" panose="020B0A04030504040204" pitchFamily="34" charset="0"/>
                        </a:rPr>
                        <a:t>2.</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17.08.</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Verdana Pro Black" panose="020B0A04030504040204" pitchFamily="34" charset="0"/>
                        </a:rPr>
                        <a:t>Březová - Souš</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Verdana Pro Black" panose="020B0A04030504040204" pitchFamily="34" charset="0"/>
                        </a:rPr>
                        <a:t>2:1 PK</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extLst>
                  <a:ext uri="{0D108BD9-81ED-4DB2-BD59-A6C34878D82A}">
                    <a16:rowId xmlns:a16="http://schemas.microsoft.com/office/drawing/2014/main" val="1123751260"/>
                  </a:ext>
                </a:extLst>
              </a:tr>
              <a:tr h="228600">
                <a:tc>
                  <a:txBody>
                    <a:bodyPr/>
                    <a:lstStyle/>
                    <a:p>
                      <a:pPr algn="ctr" fontAlgn="ctr"/>
                      <a:r>
                        <a:rPr lang="cs-CZ" sz="1200" b="1" i="0" u="none" strike="noStrike">
                          <a:solidFill>
                            <a:srgbClr val="000000"/>
                          </a:solidFill>
                          <a:effectLst/>
                          <a:latin typeface="Verdana Pro Black" panose="020B0A04030504040204" pitchFamily="34" charset="0"/>
                        </a:rPr>
                        <a:t>3.</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24.08.</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Verdana Pro Black" panose="020B0A04030504040204" pitchFamily="34" charset="0"/>
                        </a:rPr>
                        <a:t>Tatran Rakovník - Březová</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Verdana Pro Black" panose="020B0A04030504040204" pitchFamily="34" charset="0"/>
                        </a:rPr>
                        <a:t>2:3</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extLst>
                  <a:ext uri="{0D108BD9-81ED-4DB2-BD59-A6C34878D82A}">
                    <a16:rowId xmlns:a16="http://schemas.microsoft.com/office/drawing/2014/main" val="3934165379"/>
                  </a:ext>
                </a:extLst>
              </a:tr>
              <a:tr h="228600">
                <a:tc>
                  <a:txBody>
                    <a:bodyPr/>
                    <a:lstStyle/>
                    <a:p>
                      <a:pPr algn="ctr" fontAlgn="ctr"/>
                      <a:r>
                        <a:rPr lang="cs-CZ" sz="1200" b="1" i="0" u="none" strike="noStrike">
                          <a:solidFill>
                            <a:srgbClr val="000000"/>
                          </a:solidFill>
                          <a:effectLst/>
                          <a:latin typeface="Verdana Pro Black" panose="020B0A04030504040204" pitchFamily="34" charset="0"/>
                        </a:rPr>
                        <a:t>4.</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31.08.</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Březová - Český Brod</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Verdana Pro Black" panose="020B0A04030504040204" pitchFamily="34" charset="0"/>
                        </a:rPr>
                        <a:t>1:2</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extLst>
                  <a:ext uri="{0D108BD9-81ED-4DB2-BD59-A6C34878D82A}">
                    <a16:rowId xmlns:a16="http://schemas.microsoft.com/office/drawing/2014/main" val="620144807"/>
                  </a:ext>
                </a:extLst>
              </a:tr>
              <a:tr h="228600">
                <a:tc>
                  <a:txBody>
                    <a:bodyPr/>
                    <a:lstStyle/>
                    <a:p>
                      <a:pPr algn="ctr" fontAlgn="ctr"/>
                      <a:r>
                        <a:rPr lang="cs-CZ" sz="1200" b="1" i="0" u="none" strike="noStrike">
                          <a:solidFill>
                            <a:srgbClr val="000000"/>
                          </a:solidFill>
                          <a:effectLst/>
                          <a:latin typeface="Verdana Pro Black" panose="020B0A04030504040204" pitchFamily="34" charset="0"/>
                        </a:rPr>
                        <a:t>5.</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07.09.</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Ostrov - Březová</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Verdana Pro Black" panose="020B0A04030504040204" pitchFamily="34" charset="0"/>
                        </a:rPr>
                        <a:t>5:0</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extLst>
                  <a:ext uri="{0D108BD9-81ED-4DB2-BD59-A6C34878D82A}">
                    <a16:rowId xmlns:a16="http://schemas.microsoft.com/office/drawing/2014/main" val="3571361721"/>
                  </a:ext>
                </a:extLst>
              </a:tr>
              <a:tr h="228600">
                <a:tc>
                  <a:txBody>
                    <a:bodyPr/>
                    <a:lstStyle/>
                    <a:p>
                      <a:pPr algn="ctr" fontAlgn="ctr"/>
                      <a:r>
                        <a:rPr lang="cs-CZ" sz="1200" b="1" i="0" u="none" strike="noStrike">
                          <a:solidFill>
                            <a:srgbClr val="000000"/>
                          </a:solidFill>
                          <a:effectLst/>
                          <a:latin typeface="Verdana Pro Black" panose="020B0A04030504040204" pitchFamily="34" charset="0"/>
                        </a:rPr>
                        <a:t>6.</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14.09.</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Březová - Meteor</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000000"/>
                          </a:solidFill>
                          <a:effectLst/>
                          <a:latin typeface="Verdana Pro Black" panose="020B0A04030504040204" pitchFamily="34" charset="0"/>
                        </a:rPr>
                        <a:t>3:0</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extLst>
                  <a:ext uri="{0D108BD9-81ED-4DB2-BD59-A6C34878D82A}">
                    <a16:rowId xmlns:a16="http://schemas.microsoft.com/office/drawing/2014/main" val="984940672"/>
                  </a:ext>
                </a:extLst>
              </a:tr>
              <a:tr h="228600">
                <a:tc>
                  <a:txBody>
                    <a:bodyPr/>
                    <a:lstStyle/>
                    <a:p>
                      <a:pPr algn="ctr" fontAlgn="ctr"/>
                      <a:r>
                        <a:rPr lang="cs-CZ" sz="1200" b="1" i="0" u="none" strike="noStrike">
                          <a:solidFill>
                            <a:srgbClr val="000000"/>
                          </a:solidFill>
                          <a:effectLst/>
                          <a:latin typeface="Verdana Pro Black" panose="020B0A04030504040204" pitchFamily="34" charset="0"/>
                        </a:rPr>
                        <a:t>7.</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22.09.</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Louny - Březová</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Verdana Pro Black" panose="020B0A04030504040204" pitchFamily="34" charset="0"/>
                        </a:rPr>
                        <a:t>1:2</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FFFF00"/>
                    </a:solidFill>
                  </a:tcPr>
                </a:tc>
                <a:extLst>
                  <a:ext uri="{0D108BD9-81ED-4DB2-BD59-A6C34878D82A}">
                    <a16:rowId xmlns:a16="http://schemas.microsoft.com/office/drawing/2014/main" val="75902257"/>
                  </a:ext>
                </a:extLst>
              </a:tr>
              <a:tr h="228600">
                <a:tc>
                  <a:txBody>
                    <a:bodyPr/>
                    <a:lstStyle/>
                    <a:p>
                      <a:pPr algn="ctr" fontAlgn="ctr"/>
                      <a:r>
                        <a:rPr lang="cs-CZ" sz="1200" b="1" i="0" u="none" strike="noStrike" dirty="0">
                          <a:solidFill>
                            <a:srgbClr val="000000"/>
                          </a:solidFill>
                          <a:effectLst/>
                          <a:latin typeface="Verdana Pro Black" panose="020B0A04030504040204" pitchFamily="34" charset="0"/>
                        </a:rPr>
                        <a:t>8.</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28.09.</a:t>
                      </a:r>
                    </a:p>
                    <a:p>
                      <a:pPr algn="ctr" fontAlgn="ctr"/>
                      <a:r>
                        <a:rPr lang="cs-CZ" sz="1200" b="1" i="0" u="none" strike="noStrike" dirty="0">
                          <a:solidFill>
                            <a:srgbClr val="000000"/>
                          </a:solidFill>
                          <a:effectLst/>
                          <a:latin typeface="Verdana Pro Black" panose="020B0A04030504040204" pitchFamily="34" charset="0"/>
                        </a:rPr>
                        <a:t>2019</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Březová - Slaný</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Verdana Pro Black" panose="020B0A04030504040204" pitchFamily="34" charset="0"/>
                        </a:rPr>
                        <a:t>2:3 PK </a:t>
                      </a:r>
                    </a:p>
                  </a:txBody>
                  <a:tcPr marL="9525" marR="9525" marT="9525" marB="0" anchor="ctr">
                    <a:lnL>
                      <a:noFill/>
                    </a:lnL>
                    <a:lnR>
                      <a:noFill/>
                    </a:lnR>
                    <a:lnT w="25400" cap="flat" cmpd="dbl" algn="ctr">
                      <a:solidFill>
                        <a:srgbClr val="CC00FF"/>
                      </a:solidFill>
                      <a:prstDash val="solid"/>
                      <a:round/>
                      <a:headEnd type="none" w="med" len="med"/>
                      <a:tailEnd type="none" w="med" len="med"/>
                    </a:lnT>
                    <a:lnB w="25400" cap="flat" cmpd="dbl" algn="ctr">
                      <a:solidFill>
                        <a:srgbClr val="CC00FF"/>
                      </a:solidFill>
                      <a:prstDash val="solid"/>
                      <a:round/>
                      <a:headEnd type="none" w="med" len="med"/>
                      <a:tailEnd type="none" w="med" len="med"/>
                    </a:lnB>
                    <a:solidFill>
                      <a:srgbClr val="EDEDED"/>
                    </a:solidFill>
                  </a:tcPr>
                </a:tc>
                <a:extLst>
                  <a:ext uri="{0D108BD9-81ED-4DB2-BD59-A6C34878D82A}">
                    <a16:rowId xmlns:a16="http://schemas.microsoft.com/office/drawing/2014/main" val="3817386907"/>
                  </a:ext>
                </a:extLst>
              </a:tr>
            </a:tbl>
          </a:graphicData>
        </a:graphic>
      </p:graphicFrame>
      <p:sp>
        <p:nvSpPr>
          <p:cNvPr id="8" name="Obdélník 7">
            <a:extLst>
              <a:ext uri="{FF2B5EF4-FFF2-40B4-BE49-F238E27FC236}">
                <a16:creationId xmlns:a16="http://schemas.microsoft.com/office/drawing/2014/main" id="{C72FF788-5520-46E3-81E6-AAA3D6FD1C58}"/>
              </a:ext>
            </a:extLst>
          </p:cNvPr>
          <p:cNvSpPr/>
          <p:nvPr/>
        </p:nvSpPr>
        <p:spPr>
          <a:xfrm>
            <a:off x="143993" y="2323356"/>
            <a:ext cx="4476018" cy="4571123"/>
          </a:xfrm>
          <a:prstGeom prst="rect">
            <a:avLst/>
          </a:prstGeom>
          <a:solidFill>
            <a:schemeClr val="bg1">
              <a:lumMod val="85000"/>
            </a:schemeClr>
          </a:solidFill>
        </p:spPr>
        <p:txBody>
          <a:bodyPr wrap="square">
            <a:spAutoFit/>
          </a:bodyPr>
          <a:lstStyle/>
          <a:p>
            <a:pPr algn="ctr">
              <a:lnSpc>
                <a:spcPct val="107000"/>
              </a:lnSpc>
              <a:spcAft>
                <a:spcPts val="0"/>
              </a:spcAft>
            </a:pPr>
            <a:r>
              <a:rPr lang="cs-CZ" sz="1800" dirty="0">
                <a:solidFill>
                  <a:srgbClr val="0000CC"/>
                </a:solidFill>
                <a:latin typeface="Arial Black" panose="020B0A04020102020204" pitchFamily="34" charset="0"/>
                <a:ea typeface="Calibri" panose="020F0502020204030204" pitchFamily="34" charset="0"/>
                <a:cs typeface="Arial" panose="020B0604020202020204" pitchFamily="34" charset="0"/>
              </a:rPr>
              <a:t>TJ Sokol Hoštka – SK Štětí B</a:t>
            </a:r>
            <a:endParaRPr lang="cs-CZ" sz="1800" dirty="0">
              <a:solidFill>
                <a:srgbClr val="0000CC"/>
              </a:solidFill>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solidFill>
                  <a:srgbClr val="0000CC"/>
                </a:solidFill>
                <a:latin typeface="Arial Black" panose="020B0A04020102020204" pitchFamily="34" charset="0"/>
                <a:ea typeface="Calibri" panose="020F0502020204030204" pitchFamily="34" charset="0"/>
                <a:cs typeface="Arial" panose="020B0604020202020204" pitchFamily="34" charset="0"/>
              </a:rPr>
              <a:t>8:1(6:1)   </a:t>
            </a:r>
            <a:r>
              <a:rPr lang="cs-CZ" sz="1100" dirty="0">
                <a:solidFill>
                  <a:srgbClr val="0000CC"/>
                </a:solidFill>
                <a:latin typeface="Arial Black" panose="020B0A04020102020204" pitchFamily="34" charset="0"/>
                <a:ea typeface="Calibri" panose="020F0502020204030204" pitchFamily="34" charset="0"/>
                <a:cs typeface="Arial" panose="020B0604020202020204" pitchFamily="34" charset="0"/>
              </a:rPr>
              <a:t>14.9.2019  4. kolo </a:t>
            </a:r>
            <a:r>
              <a:rPr lang="cs-CZ" sz="1100" dirty="0" err="1">
                <a:solidFill>
                  <a:srgbClr val="0000CC"/>
                </a:solidFill>
                <a:latin typeface="Arial Black" panose="020B0A04020102020204" pitchFamily="34" charset="0"/>
                <a:ea typeface="Calibri" panose="020F0502020204030204" pitchFamily="34" charset="0"/>
                <a:cs typeface="Arial" panose="020B0604020202020204" pitchFamily="34" charset="0"/>
              </a:rPr>
              <a:t>III.Třída</a:t>
            </a:r>
            <a:endParaRPr lang="cs-CZ" sz="1100" dirty="0">
              <a:solidFill>
                <a:srgbClr val="0000CC"/>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Times New Roman" panose="02020603050405020304" pitchFamily="18" charset="0"/>
              </a:rPr>
              <a:t>Jako derby lze označit zápas našeho B mužstva v Hoštce, která si v dosavadním průběhu soutěže III. Třídy nevede vůbec špatně. V létě posilovala, např. z Polep přišli bratři Svobodové. Na druhou stranu má Hoštka v sestavě i několik mladíků dorosteneckého věku. Naše mužstvo má zatím jen 3 body a před týdnem doma s Lounky propadlo ve 2. poločase, kdy inkasovalo 4 branky. Favorit jsme teda nebyli, ale to se dělo na hřišti v 1. poločase čekal asi málokdo. Jakub Peterka. Vzpomínáte? Není to tak dlouho, kdy jako dorostenec nastupoval za Štětí v mužstvu dospělých, které spoléhalo na jeho střelecké dovednosti. Teď však na něj spoléhá Hoštka. V 1. poločase nám vstřelil 4 branky, dvěma kousky se k němu ještě přidal Daniel Hajný. Malou útěchou byla korekce výsledku z kopačky Lukáše Jakla těsně před změnou stran. Kdo dobře počítal, tak došel k poločasovému výsledku 6:1 pro Hoštku a tím bylo vlastně o osudu utkání rozhodnuto. Ve 2. části už se branková úroda domácího týmu přibrzdila. Na další gól se čekalo až do 65. minuty kdy se dokázal prosadit gólem na 7:1 Jiří Svoboda. Když už se zdálo, že zápas skončí tímto výsledkem, tak se v poslední minutě dostal do šance Petr </a:t>
            </a:r>
            <a:r>
              <a:rPr lang="cs-CZ" sz="1000" b="0" dirty="0" err="1">
                <a:latin typeface="Arial" panose="020B0604020202020204" pitchFamily="34" charset="0"/>
                <a:ea typeface="Calibri" panose="020F0502020204030204" pitchFamily="34" charset="0"/>
                <a:cs typeface="Times New Roman" panose="02020603050405020304" pitchFamily="18" charset="0"/>
              </a:rPr>
              <a:t>Ketner</a:t>
            </a:r>
            <a:r>
              <a:rPr lang="cs-CZ" sz="1000" b="0" dirty="0">
                <a:latin typeface="Arial" panose="020B0604020202020204" pitchFamily="34" charset="0"/>
                <a:ea typeface="Calibri" panose="020F0502020204030204" pitchFamily="34" charset="0"/>
                <a:cs typeface="Times New Roman" panose="02020603050405020304" pitchFamily="18" charset="0"/>
              </a:rPr>
              <a:t> a stanovil výsledek utkání 8:1.   </a:t>
            </a:r>
            <a:endParaRPr lang="cs-CZ" sz="10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Times New Roman" panose="02020603050405020304" pitchFamily="18" charset="0"/>
              </a:rPr>
              <a:t>Branky:</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L.Jakl</a:t>
            </a:r>
            <a:r>
              <a:rPr lang="cs-CZ" sz="1000" b="0" dirty="0">
                <a:latin typeface="Arial" panose="020B0604020202020204" pitchFamily="34" charset="0"/>
                <a:ea typeface="Calibri" panose="020F0502020204030204" pitchFamily="34" charset="0"/>
                <a:cs typeface="Times New Roman" panose="02020603050405020304" pitchFamily="18" charset="0"/>
              </a:rPr>
              <a:t> 1</a:t>
            </a:r>
            <a:endParaRPr lang="cs-CZ" sz="10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Times New Roman" panose="02020603050405020304" pitchFamily="18" charset="0"/>
              </a:rPr>
              <a:t>Sestava:</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J.Horáček-J.Tichý</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P.Minárik</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M.Koráň</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R.Růžička</a:t>
            </a:r>
            <a:r>
              <a:rPr lang="cs-CZ" sz="1000" b="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L.Jakl</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L.Brzek</a:t>
            </a:r>
            <a:r>
              <a:rPr lang="cs-CZ" sz="1000" b="0" dirty="0">
                <a:latin typeface="Arial" panose="020B0604020202020204" pitchFamily="34" charset="0"/>
                <a:ea typeface="Calibri" panose="020F0502020204030204" pitchFamily="34" charset="0"/>
                <a:cs typeface="Times New Roman" panose="02020603050405020304" pitchFamily="18" charset="0"/>
              </a:rPr>
              <a:t>(</a:t>
            </a:r>
            <a:r>
              <a:rPr lang="cs-CZ" sz="1000" b="0" dirty="0" err="1">
                <a:latin typeface="Arial" panose="020B0604020202020204" pitchFamily="34" charset="0"/>
                <a:ea typeface="Calibri" panose="020F0502020204030204" pitchFamily="34" charset="0"/>
                <a:cs typeface="Times New Roman" panose="02020603050405020304" pitchFamily="18" charset="0"/>
              </a:rPr>
              <a:t>L.Kuča</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Š.Vála</a:t>
            </a:r>
            <a:r>
              <a:rPr lang="cs-CZ" sz="1000" b="0" dirty="0">
                <a:latin typeface="Arial" panose="020B0604020202020204" pitchFamily="34" charset="0"/>
                <a:ea typeface="Calibri" panose="020F0502020204030204" pitchFamily="34" charset="0"/>
                <a:cs typeface="Times New Roman" panose="02020603050405020304" pitchFamily="18" charset="0"/>
              </a:rPr>
              <a:t>(85.P.Střihavka), </a:t>
            </a:r>
          </a:p>
          <a:p>
            <a:pPr>
              <a:lnSpc>
                <a:spcPct val="107000"/>
              </a:lnSpc>
              <a:spcAft>
                <a:spcPts val="0"/>
              </a:spcAft>
            </a:pP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F.Podhorský</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P.Minárik</a:t>
            </a:r>
            <a:r>
              <a:rPr lang="cs-CZ" sz="1000" b="0" dirty="0">
                <a:latin typeface="Arial" panose="020B0604020202020204" pitchFamily="34" charset="0"/>
                <a:ea typeface="Calibri" panose="020F0502020204030204" pitchFamily="34" charset="0"/>
                <a:cs typeface="Times New Roman" panose="02020603050405020304" pitchFamily="18" charset="0"/>
              </a:rPr>
              <a:t> sen.(65.D.Ivanič), </a:t>
            </a:r>
            <a:r>
              <a:rPr lang="cs-CZ" sz="1000" b="0" dirty="0" err="1">
                <a:latin typeface="Arial" panose="020B0604020202020204" pitchFamily="34" charset="0"/>
                <a:ea typeface="Calibri" panose="020F0502020204030204" pitchFamily="34" charset="0"/>
                <a:cs typeface="Times New Roman" panose="02020603050405020304" pitchFamily="18" charset="0"/>
              </a:rPr>
              <a:t>L.Uřídil</a:t>
            </a:r>
            <a:r>
              <a:rPr lang="cs-CZ" sz="1000" b="0" dirty="0">
                <a:latin typeface="Arial" panose="020B0604020202020204" pitchFamily="34" charset="0"/>
                <a:ea typeface="Calibri" panose="020F0502020204030204" pitchFamily="34" charset="0"/>
                <a:cs typeface="Times New Roman" panose="02020603050405020304" pitchFamily="18" charset="0"/>
              </a:rPr>
              <a:t> </a:t>
            </a:r>
            <a:endParaRPr lang="cs-CZ" sz="10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Times New Roman" panose="02020603050405020304" pitchFamily="18" charset="0"/>
              </a:rPr>
              <a:t>Trenér:</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P.Minárik</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u="sng" dirty="0">
                <a:latin typeface="Arial" panose="020B0604020202020204" pitchFamily="34" charset="0"/>
                <a:ea typeface="Calibri" panose="020F0502020204030204" pitchFamily="34" charset="0"/>
                <a:cs typeface="Times New Roman" panose="02020603050405020304" pitchFamily="18" charset="0"/>
              </a:rPr>
              <a:t>Vedoucí:</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J.Švancara</a:t>
            </a:r>
            <a:endParaRPr lang="cs-CZ" sz="10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Times New Roman" panose="02020603050405020304" pitchFamily="18" charset="0"/>
              </a:rPr>
              <a:t>Rozhodčí:</a:t>
            </a:r>
            <a:r>
              <a:rPr lang="cs-CZ" sz="1000" b="0" dirty="0">
                <a:latin typeface="Arial" panose="020B0604020202020204" pitchFamily="34" charset="0"/>
                <a:ea typeface="Calibri" panose="020F0502020204030204" pitchFamily="34" charset="0"/>
                <a:cs typeface="Times New Roman" panose="02020603050405020304" pitchFamily="18" charset="0"/>
              </a:rPr>
              <a:t> </a:t>
            </a:r>
            <a:r>
              <a:rPr lang="cs-CZ" sz="1000" b="0" dirty="0" err="1">
                <a:latin typeface="Arial" panose="020B0604020202020204" pitchFamily="34" charset="0"/>
                <a:ea typeface="Calibri" panose="020F0502020204030204" pitchFamily="34" charset="0"/>
                <a:cs typeface="Times New Roman" panose="02020603050405020304" pitchFamily="18" charset="0"/>
              </a:rPr>
              <a:t>T.Vacátko</a:t>
            </a:r>
            <a:endParaRPr lang="cs-CZ" sz="10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Obrázek 10">
            <a:extLst>
              <a:ext uri="{FF2B5EF4-FFF2-40B4-BE49-F238E27FC236}">
                <a16:creationId xmlns:a16="http://schemas.microsoft.com/office/drawing/2014/main" id="{399551F0-194C-41FA-AA33-BBF43EEE47C8}"/>
              </a:ext>
            </a:extLst>
          </p:cNvPr>
          <p:cNvPicPr>
            <a:picLocks noChangeAspect="1"/>
          </p:cNvPicPr>
          <p:nvPr/>
        </p:nvPicPr>
        <p:blipFill>
          <a:blip r:embed="rId2"/>
          <a:stretch>
            <a:fillRect/>
          </a:stretch>
        </p:blipFill>
        <p:spPr>
          <a:xfrm>
            <a:off x="71984" y="19100"/>
            <a:ext cx="4536504" cy="2192991"/>
          </a:xfrm>
          <a:prstGeom prst="rect">
            <a:avLst/>
          </a:prstGeom>
        </p:spPr>
      </p:pic>
      <p:sp>
        <p:nvSpPr>
          <p:cNvPr id="2" name="TextovéPole 1"/>
          <p:cNvSpPr txBox="1"/>
          <p:nvPr/>
        </p:nvSpPr>
        <p:spPr>
          <a:xfrm>
            <a:off x="5400576" y="1115595"/>
            <a:ext cx="4752528" cy="2462213"/>
          </a:xfrm>
          <a:prstGeom prst="rect">
            <a:avLst/>
          </a:prstGeom>
          <a:noFill/>
          <a:effectLst>
            <a:softEdge rad="0"/>
          </a:effectLst>
        </p:spPr>
        <p:txBody>
          <a:bodyPr wrap="square" rtlCol="0">
            <a:spAutoFit/>
          </a:bodyPr>
          <a:lstStyle/>
          <a:p>
            <a:pPr algn="just"/>
            <a:r>
              <a:rPr lang="cs-CZ" sz="1400" dirty="0">
                <a:latin typeface="Georgia" panose="02040502050405020303" pitchFamily="18" charset="0"/>
              </a:rPr>
              <a:t>Nás dnešní soupeř FK Olympie Březová v dosavadním průběhu soutěže prohrál jen 2x a naopak 4x zvítězil v normální hrací době. 2x kopal po remíze penalty z nichž jednou úspěšně a ve druhém případě byl úspěšnější soupeř. Celkově je z toho 15 bodů a 6. místo v tabulce. Korunu nejlepšího střelce Březové drží s 5 góly David Vaněček.  Hráč s fotbalovými zkušenostmi z Viktorie Plzeň,  Mladé Boleslavi, Sokolova, ale i Tachova. Branek v 8 zápasech nastřílela Březová 14, ale stejný počet i inkasovala.</a:t>
            </a:r>
          </a:p>
        </p:txBody>
      </p:sp>
      <p:sp>
        <p:nvSpPr>
          <p:cNvPr id="3" name="TextovéPole 2"/>
          <p:cNvSpPr txBox="1"/>
          <p:nvPr/>
        </p:nvSpPr>
        <p:spPr>
          <a:xfrm>
            <a:off x="5400576" y="163116"/>
            <a:ext cx="4752528" cy="800219"/>
          </a:xfrm>
          <a:prstGeom prst="rect">
            <a:avLst/>
          </a:prstGeom>
          <a:pattFill prst="lgGrid">
            <a:fgClr>
              <a:srgbClr val="66FF66"/>
            </a:fgClr>
            <a:bgClr>
              <a:schemeClr val="bg1"/>
            </a:bgClr>
          </a:pattFill>
          <a:effectLst>
            <a:glow rad="101600">
              <a:srgbClr val="FFFF66">
                <a:alpha val="40000"/>
              </a:srgbClr>
            </a:glow>
            <a:softEdge rad="0"/>
          </a:effectLst>
        </p:spPr>
        <p:txBody>
          <a:bodyPr wrap="square" rtlCol="0">
            <a:spAutoFit/>
          </a:bodyPr>
          <a:lstStyle/>
          <a:p>
            <a:pPr algn="ctr"/>
            <a:r>
              <a:rPr lang="cs-CZ" sz="2300" dirty="0">
                <a:solidFill>
                  <a:srgbClr val="000099"/>
                </a:solidFill>
                <a:effectLst>
                  <a:outerShdw blurRad="38100" dist="38100" dir="2700000" algn="tl">
                    <a:srgbClr val="000000">
                      <a:alpha val="43137"/>
                    </a:srgbClr>
                  </a:outerShdw>
                </a:effectLst>
                <a:latin typeface="Arial Black" panose="020B0A04020102020204" pitchFamily="34" charset="0"/>
              </a:rPr>
              <a:t>Dosavadní podzimní bilance </a:t>
            </a:r>
          </a:p>
          <a:p>
            <a:pPr algn="ctr"/>
            <a:r>
              <a:rPr lang="cs-CZ" sz="2300" dirty="0">
                <a:solidFill>
                  <a:srgbClr val="000099"/>
                </a:solidFill>
                <a:effectLst>
                  <a:outerShdw blurRad="38100" dist="38100" dir="2700000" algn="tl">
                    <a:srgbClr val="000000">
                      <a:alpha val="43137"/>
                    </a:srgbClr>
                  </a:outerShdw>
                </a:effectLst>
                <a:latin typeface="Arial Black" panose="020B0A04020102020204" pitchFamily="34" charset="0"/>
              </a:rPr>
              <a:t>FK Olympie Březová </a:t>
            </a:r>
          </a:p>
        </p:txBody>
      </p:sp>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45</a:t>
            </a:r>
          </a:p>
        </p:txBody>
      </p:sp>
      <p:sp>
        <p:nvSpPr>
          <p:cNvPr id="10" name="TextovéPole 9">
            <a:extLst>
              <a:ext uri="{FF2B5EF4-FFF2-40B4-BE49-F238E27FC236}">
                <a16:creationId xmlns:a16="http://schemas.microsoft.com/office/drawing/2014/main" id="{609C80FD-F129-407E-B9E0-A80811C14BB0}"/>
              </a:ext>
            </a:extLst>
          </p:cNvPr>
          <p:cNvSpPr txBox="1"/>
          <p:nvPr/>
        </p:nvSpPr>
        <p:spPr>
          <a:xfrm>
            <a:off x="157100" y="168163"/>
            <a:ext cx="4752528" cy="954107"/>
          </a:xfrm>
          <a:prstGeom prst="rect">
            <a:avLst/>
          </a:prstGeom>
          <a:pattFill prst="shingle">
            <a:fgClr>
              <a:schemeClr val="accent1"/>
            </a:fgClr>
            <a:bgClr>
              <a:schemeClr val="bg1"/>
            </a:bgClr>
          </a:pattFill>
          <a:effectLst>
            <a:glow rad="101600">
              <a:srgbClr val="FF0000">
                <a:alpha val="40000"/>
              </a:srgbClr>
            </a:glow>
            <a:softEdge rad="0"/>
          </a:effectLst>
        </p:spPr>
        <p:txBody>
          <a:bodyPr wrap="square" rtlCol="0">
            <a:spAutoFit/>
          </a:bodyPr>
          <a:lstStyle/>
          <a:p>
            <a:pPr algn="ctr"/>
            <a:r>
              <a:rPr lang="cs-CZ" sz="2800" dirty="0">
                <a:solidFill>
                  <a:srgbClr val="000099"/>
                </a:solidFill>
                <a:latin typeface="Eras Bold ITC" panose="020B0907030504020204" pitchFamily="34" charset="0"/>
              </a:rPr>
              <a:t>Hráči FK Olympie Březová</a:t>
            </a:r>
          </a:p>
        </p:txBody>
      </p:sp>
      <p:sp>
        <p:nvSpPr>
          <p:cNvPr id="13" name="TextovéPole 12">
            <a:extLst>
              <a:ext uri="{FF2B5EF4-FFF2-40B4-BE49-F238E27FC236}">
                <a16:creationId xmlns:a16="http://schemas.microsoft.com/office/drawing/2014/main" id="{2B7765EB-46DF-44F7-8FB5-C683DFD82D0D}"/>
              </a:ext>
            </a:extLst>
          </p:cNvPr>
          <p:cNvSpPr txBox="1"/>
          <p:nvPr/>
        </p:nvSpPr>
        <p:spPr>
          <a:xfrm>
            <a:off x="123361" y="1222031"/>
            <a:ext cx="4788000" cy="5724000"/>
          </a:xfrm>
          <a:prstGeom prst="rect">
            <a:avLst/>
          </a:prstGeom>
          <a:solidFill>
            <a:srgbClr val="99FF99">
              <a:alpha val="57000"/>
            </a:srgbClr>
          </a:solidFill>
          <a:effectLst>
            <a:innerShdw blurRad="63500" dist="1511300" dir="8100000">
              <a:srgbClr val="FFFF00">
                <a:alpha val="50000"/>
              </a:srgbClr>
            </a:innerShdw>
            <a:softEdge rad="292100"/>
          </a:effectLst>
        </p:spPr>
        <p:txBody>
          <a:bodyPr wrap="square" rtlCol="0">
            <a:noAutofit/>
          </a:bodyPr>
          <a:lstStyle/>
          <a:p>
            <a:r>
              <a:rPr lang="cs-CZ" sz="1800" dirty="0">
                <a:solidFill>
                  <a:srgbClr val="FF0000"/>
                </a:solidFill>
                <a:effectLst>
                  <a:outerShdw blurRad="38100" dist="38100" dir="2700000" algn="tl">
                    <a:srgbClr val="000000">
                      <a:alpha val="43137"/>
                    </a:srgbClr>
                  </a:outerShdw>
                </a:effectLst>
                <a:latin typeface="Arial Black" panose="020B0A04020102020204" pitchFamily="34" charset="0"/>
              </a:rPr>
              <a:t>Brankáři:</a:t>
            </a:r>
          </a:p>
          <a:p>
            <a:r>
              <a:rPr lang="cs-CZ" sz="1400" dirty="0">
                <a:latin typeface="Arial Black" panose="020B0A04020102020204" pitchFamily="34" charset="0"/>
              </a:rPr>
              <a:t>Martinec Tomáš–24, Kasl Jan–1</a:t>
            </a:r>
          </a:p>
          <a:p>
            <a:r>
              <a:rPr lang="cs-CZ" sz="1800" u="sng" dirty="0">
                <a:solidFill>
                  <a:srgbClr val="FF0000"/>
                </a:solidFill>
                <a:effectLst>
                  <a:outerShdw blurRad="38100" dist="38100" dir="2700000" algn="tl">
                    <a:srgbClr val="000000">
                      <a:alpha val="43137"/>
                    </a:srgbClr>
                  </a:outerShdw>
                </a:effectLst>
                <a:latin typeface="Arial Black" panose="020B0A04020102020204" pitchFamily="34" charset="0"/>
              </a:rPr>
              <a:t>Obránci:</a:t>
            </a:r>
          </a:p>
          <a:p>
            <a:pPr algn="just"/>
            <a:r>
              <a:rPr lang="cs-CZ" sz="1400" dirty="0">
                <a:latin typeface="Arial Black" panose="020B0A04020102020204" pitchFamily="34" charset="0"/>
              </a:rPr>
              <a:t>Horvát Dominik     5</a:t>
            </a:r>
          </a:p>
          <a:p>
            <a:pPr algn="just"/>
            <a:r>
              <a:rPr lang="cs-CZ" sz="1400" dirty="0">
                <a:latin typeface="Arial Black" panose="020B0A04020102020204" pitchFamily="34" charset="0"/>
              </a:rPr>
              <a:t>Peterka David       2</a:t>
            </a:r>
          </a:p>
          <a:p>
            <a:pPr algn="just"/>
            <a:r>
              <a:rPr lang="cs-CZ" sz="1400" dirty="0" err="1">
                <a:latin typeface="Arial Black" panose="020B0A04020102020204" pitchFamily="34" charset="0"/>
              </a:rPr>
              <a:t>Šaloun</a:t>
            </a:r>
            <a:r>
              <a:rPr lang="cs-CZ" sz="1400" dirty="0">
                <a:latin typeface="Arial Black" panose="020B0A04020102020204" pitchFamily="34" charset="0"/>
              </a:rPr>
              <a:t> Jiří         18</a:t>
            </a:r>
          </a:p>
          <a:p>
            <a:pPr algn="just"/>
            <a:r>
              <a:rPr lang="cs-CZ" sz="1400" dirty="0" err="1">
                <a:latin typeface="Arial Black" panose="020B0A04020102020204" pitchFamily="34" charset="0"/>
              </a:rPr>
              <a:t>Burkyt</a:t>
            </a:r>
            <a:r>
              <a:rPr lang="cs-CZ" sz="1400" dirty="0">
                <a:latin typeface="Arial Black" panose="020B0A04020102020204" pitchFamily="34" charset="0"/>
              </a:rPr>
              <a:t> Martin      4</a:t>
            </a:r>
          </a:p>
          <a:p>
            <a:pPr algn="just"/>
            <a:r>
              <a:rPr lang="cs-CZ" sz="1400" dirty="0" err="1">
                <a:latin typeface="Arial Black" panose="020B0A04020102020204" pitchFamily="34" charset="0"/>
              </a:rPr>
              <a:t>Neudert</a:t>
            </a:r>
            <a:r>
              <a:rPr lang="cs-CZ" sz="1400" dirty="0">
                <a:latin typeface="Arial Black" panose="020B0A04020102020204" pitchFamily="34" charset="0"/>
              </a:rPr>
              <a:t> Václav   7</a:t>
            </a:r>
          </a:p>
          <a:p>
            <a:pPr algn="just"/>
            <a:r>
              <a:rPr lang="cs-CZ" sz="1400" dirty="0">
                <a:latin typeface="Arial Black" panose="020B0A04020102020204" pitchFamily="34" charset="0"/>
              </a:rPr>
              <a:t>Neumann </a:t>
            </a:r>
            <a:r>
              <a:rPr lang="cs-CZ" sz="1400" dirty="0" err="1">
                <a:latin typeface="Arial Black" panose="020B0A04020102020204" pitchFamily="34" charset="0"/>
              </a:rPr>
              <a:t>Pave</a:t>
            </a:r>
            <a:r>
              <a:rPr lang="cs-CZ" sz="1400" dirty="0">
                <a:latin typeface="Arial Black" panose="020B0A04020102020204" pitchFamily="34" charset="0"/>
              </a:rPr>
              <a:t>  6 </a:t>
            </a:r>
          </a:p>
          <a:p>
            <a:r>
              <a:rPr lang="cs-CZ" sz="1800" u="sng" dirty="0">
                <a:solidFill>
                  <a:srgbClr val="FF0000"/>
                </a:solidFill>
                <a:effectLst>
                  <a:outerShdw blurRad="38100" dist="38100" dir="2700000" algn="tl">
                    <a:srgbClr val="000000">
                      <a:alpha val="43137"/>
                    </a:srgbClr>
                  </a:outerShdw>
                </a:effectLst>
                <a:latin typeface="Arial Black" panose="020B0A04020102020204" pitchFamily="34" charset="0"/>
              </a:rPr>
              <a:t>Záložníci:</a:t>
            </a:r>
          </a:p>
          <a:p>
            <a:r>
              <a:rPr lang="cs-CZ" sz="1400" dirty="0">
                <a:latin typeface="Arial Black" panose="020B0A04020102020204" pitchFamily="34" charset="0"/>
              </a:rPr>
              <a:t>Dolejší Lukáš          8</a:t>
            </a:r>
          </a:p>
          <a:p>
            <a:r>
              <a:rPr lang="cs-CZ" sz="1400" dirty="0">
                <a:latin typeface="Arial Black" panose="020B0A04020102020204" pitchFamily="34" charset="0"/>
              </a:rPr>
              <a:t> </a:t>
            </a:r>
            <a:r>
              <a:rPr lang="cs-CZ" sz="1400" dirty="0" err="1">
                <a:latin typeface="Arial Black" panose="020B0A04020102020204" pitchFamily="34" charset="0"/>
              </a:rPr>
              <a:t>Bereczký</a:t>
            </a:r>
            <a:r>
              <a:rPr lang="cs-CZ" sz="1400" dirty="0">
                <a:latin typeface="Arial Black" panose="020B0A04020102020204" pitchFamily="34" charset="0"/>
              </a:rPr>
              <a:t> Tomáš  10</a:t>
            </a:r>
          </a:p>
          <a:p>
            <a:r>
              <a:rPr lang="cs-CZ" sz="1400" dirty="0">
                <a:latin typeface="Arial Black" panose="020B0A04020102020204" pitchFamily="34" charset="0"/>
              </a:rPr>
              <a:t>Kursa David           11</a:t>
            </a:r>
          </a:p>
          <a:p>
            <a:r>
              <a:rPr lang="cs-CZ" sz="1400" dirty="0" err="1">
                <a:latin typeface="Arial Black" panose="020B0A04020102020204" pitchFamily="34" charset="0"/>
              </a:rPr>
              <a:t>Vrtělka</a:t>
            </a:r>
            <a:r>
              <a:rPr lang="cs-CZ" sz="1400" dirty="0">
                <a:latin typeface="Arial Black" panose="020B0A04020102020204" pitchFamily="34" charset="0"/>
              </a:rPr>
              <a:t> Vít             16</a:t>
            </a:r>
          </a:p>
          <a:p>
            <a:r>
              <a:rPr lang="cs-CZ" sz="1400" dirty="0">
                <a:latin typeface="Arial Black" panose="020B0A04020102020204" pitchFamily="34" charset="0"/>
              </a:rPr>
              <a:t>Veselý Pavel          15</a:t>
            </a:r>
          </a:p>
          <a:p>
            <a:r>
              <a:rPr lang="cs-CZ" sz="1400" dirty="0" err="1">
                <a:latin typeface="Arial Black" panose="020B0A04020102020204" pitchFamily="34" charset="0"/>
              </a:rPr>
              <a:t>Slabyhoudek</a:t>
            </a:r>
            <a:r>
              <a:rPr lang="cs-CZ" sz="1400" dirty="0">
                <a:latin typeface="Arial Black" panose="020B0A04020102020204" pitchFamily="34" charset="0"/>
              </a:rPr>
              <a:t> Michal-12</a:t>
            </a:r>
            <a:endParaRPr lang="cs-CZ" sz="1600" dirty="0">
              <a:latin typeface="Arial Black" panose="020B0A04020102020204" pitchFamily="34" charset="0"/>
            </a:endParaRPr>
          </a:p>
          <a:p>
            <a:r>
              <a:rPr lang="cs-CZ" sz="2000" u="sng" dirty="0">
                <a:solidFill>
                  <a:srgbClr val="FF0000"/>
                </a:solidFill>
                <a:effectLst>
                  <a:outerShdw blurRad="38100" dist="38100" dir="2700000" algn="tl">
                    <a:srgbClr val="000000">
                      <a:alpha val="43137"/>
                    </a:srgbClr>
                  </a:outerShdw>
                </a:effectLst>
                <a:latin typeface="Arial Black" panose="020B0A04020102020204" pitchFamily="34" charset="0"/>
              </a:rPr>
              <a:t>Útočníci: </a:t>
            </a:r>
          </a:p>
          <a:p>
            <a:r>
              <a:rPr lang="cs-CZ" sz="1400" dirty="0">
                <a:latin typeface="Arial Black" panose="020B0A04020102020204" pitchFamily="34" charset="0"/>
              </a:rPr>
              <a:t>Martinec Dan       9</a:t>
            </a:r>
          </a:p>
          <a:p>
            <a:r>
              <a:rPr lang="cs-CZ" sz="1400" dirty="0">
                <a:latin typeface="Arial Black" panose="020B0A04020102020204" pitchFamily="34" charset="0"/>
              </a:rPr>
              <a:t>Vaněček David   25 </a:t>
            </a:r>
          </a:p>
          <a:p>
            <a:pPr algn="ctr"/>
            <a:r>
              <a:rPr lang="cs-CZ" sz="2000" u="sng" dirty="0">
                <a:solidFill>
                  <a:srgbClr val="FF0000"/>
                </a:solidFill>
                <a:effectLst>
                  <a:outerShdw blurRad="38100" dist="38100" dir="2700000" algn="tl">
                    <a:srgbClr val="000000">
                      <a:alpha val="43137"/>
                    </a:srgbClr>
                  </a:outerShdw>
                </a:effectLst>
                <a:latin typeface="Arial Black" panose="020B0A04020102020204" pitchFamily="34" charset="0"/>
              </a:rPr>
              <a:t>Realizační tým:</a:t>
            </a:r>
          </a:p>
          <a:p>
            <a:r>
              <a:rPr lang="cs-CZ" sz="1400" dirty="0">
                <a:latin typeface="Arial Black" panose="020B0A04020102020204" pitchFamily="34" charset="0"/>
              </a:rPr>
              <a:t>Peterka Petr – trenér</a:t>
            </a:r>
          </a:p>
          <a:p>
            <a:r>
              <a:rPr lang="cs-CZ" sz="1400" dirty="0" err="1">
                <a:latin typeface="Arial Black" panose="020B0A04020102020204" pitchFamily="34" charset="0"/>
              </a:rPr>
              <a:t>Kovačik</a:t>
            </a:r>
            <a:r>
              <a:rPr lang="cs-CZ" sz="1400" dirty="0">
                <a:latin typeface="Arial Black" panose="020B0A04020102020204" pitchFamily="34" charset="0"/>
              </a:rPr>
              <a:t> Alexej – </a:t>
            </a:r>
            <a:r>
              <a:rPr lang="cs-CZ" sz="1400" dirty="0" err="1">
                <a:latin typeface="Arial Black" panose="020B0A04020102020204" pitchFamily="34" charset="0"/>
              </a:rPr>
              <a:t>assistent</a:t>
            </a:r>
            <a:r>
              <a:rPr lang="cs-CZ" sz="1400" dirty="0">
                <a:latin typeface="Arial Black" panose="020B0A04020102020204" pitchFamily="34" charset="0"/>
              </a:rPr>
              <a:t> </a:t>
            </a:r>
          </a:p>
          <a:p>
            <a:r>
              <a:rPr lang="cs-CZ" sz="1400" dirty="0">
                <a:latin typeface="Arial Black" panose="020B0A04020102020204" pitchFamily="34" charset="0"/>
              </a:rPr>
              <a:t>Peterka Miroslav – asistent </a:t>
            </a:r>
          </a:p>
          <a:p>
            <a:r>
              <a:rPr lang="cs-CZ" sz="1400" dirty="0" err="1">
                <a:latin typeface="Arial Black" panose="020B0A04020102020204" pitchFamily="34" charset="0"/>
              </a:rPr>
              <a:t>Kučka</a:t>
            </a:r>
            <a:r>
              <a:rPr lang="cs-CZ" sz="1400" dirty="0">
                <a:latin typeface="Arial Black" panose="020B0A04020102020204" pitchFamily="34" charset="0"/>
              </a:rPr>
              <a:t> Jiří – vedoucí</a:t>
            </a:r>
            <a:endParaRPr lang="cs-CZ" sz="1800" dirty="0">
              <a:latin typeface="Arial Black" panose="020B0A04020102020204" pitchFamily="34" charset="0"/>
            </a:endParaRPr>
          </a:p>
        </p:txBody>
      </p:sp>
      <p:sp>
        <p:nvSpPr>
          <p:cNvPr id="14" name="Obdélník 13">
            <a:extLst>
              <a:ext uri="{FF2B5EF4-FFF2-40B4-BE49-F238E27FC236}">
                <a16:creationId xmlns:a16="http://schemas.microsoft.com/office/drawing/2014/main" id="{2D98E9B1-1198-41B7-B4ED-09AB8022CF0B}"/>
              </a:ext>
            </a:extLst>
          </p:cNvPr>
          <p:cNvSpPr/>
          <p:nvPr/>
        </p:nvSpPr>
        <p:spPr>
          <a:xfrm>
            <a:off x="5472584" y="2539380"/>
            <a:ext cx="4629788" cy="3042949"/>
          </a:xfrm>
          <a:prstGeom prst="rect">
            <a:avLst/>
          </a:prstGeom>
          <a:solidFill>
            <a:srgbClr val="66FFFF"/>
          </a:solidFill>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B- TJ Sokol Mšené Lázně </a:t>
            </a:r>
            <a:endParaRPr lang="cs-CZ" sz="1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0:3 KONTUMACE   </a:t>
            </a:r>
            <a:r>
              <a:rPr lang="cs-CZ" sz="1100" dirty="0">
                <a:highlight>
                  <a:srgbClr val="FFFF00"/>
                </a:highlight>
                <a:latin typeface="Arial Black" panose="020B0A04020102020204" pitchFamily="34" charset="0"/>
                <a:ea typeface="Calibri" panose="020F0502020204030204" pitchFamily="34" charset="0"/>
                <a:cs typeface="Arial" panose="020B0604020202020204" pitchFamily="34" charset="0"/>
              </a:rPr>
              <a:t>22.9.2019  5. kolo </a:t>
            </a:r>
            <a:r>
              <a:rPr lang="cs-CZ" sz="1100" dirty="0" err="1">
                <a:highlight>
                  <a:srgbClr val="FFFF00"/>
                </a:highlight>
                <a:latin typeface="Arial Black" panose="020B0A04020102020204" pitchFamily="34" charset="0"/>
                <a:ea typeface="Calibri" panose="020F0502020204030204" pitchFamily="34" charset="0"/>
                <a:cs typeface="Arial" panose="020B0604020202020204" pitchFamily="34" charset="0"/>
              </a:rPr>
              <a:t>III.Třída</a:t>
            </a:r>
            <a:endParaRPr lang="cs-CZ"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600" dirty="0">
                <a:latin typeface="Arial" panose="020B0604020202020204" pitchFamily="34" charset="0"/>
                <a:ea typeface="Calibri" panose="020F0502020204030204" pitchFamily="34" charset="0"/>
                <a:cs typeface="Times New Roman" panose="02020603050405020304" pitchFamily="18" charset="0"/>
              </a:rPr>
              <a:t>Kdo přišel v neděli dopoledne na fotbalový stadion ve Štětí shlédnout zápas B mužstva dospělých, tak odešel domů s nepořízenou. Důvod? Hráči Štětí se nesešli. Dostavilo s jich 6 a k zahájení utkání jejich dle pravidel zapotřebí 7. A i kdyby jich bylo 7 , tak je otázkou jak dlouho by se hrálo. Nepovedené vystoupení, nebo spíše nevystoupení, které nedělá klubu zrovna dobrou reklamu.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ovéPole 1">
            <a:extLst>
              <a:ext uri="{FF2B5EF4-FFF2-40B4-BE49-F238E27FC236}">
                <a16:creationId xmlns:a16="http://schemas.microsoft.com/office/drawing/2014/main" id="{A503617C-BF56-4C4C-9DFB-452FF2A2E500}"/>
              </a:ext>
            </a:extLst>
          </p:cNvPr>
          <p:cNvSpPr txBox="1"/>
          <p:nvPr/>
        </p:nvSpPr>
        <p:spPr>
          <a:xfrm>
            <a:off x="5472584" y="91108"/>
            <a:ext cx="4608512" cy="2308324"/>
          </a:xfrm>
          <a:prstGeom prst="rect">
            <a:avLst/>
          </a:prstGeom>
          <a:blipFill dpi="0" rotWithShape="1">
            <a:blip r:embed="rId2">
              <a:alphaModFix amt="65000"/>
            </a:blip>
            <a:srcRect/>
            <a:stretch>
              <a:fillRect/>
            </a:stretch>
          </a:blipFill>
          <a:effectLst>
            <a:glow rad="101600">
              <a:srgbClr val="FFFF66">
                <a:alpha val="40000"/>
              </a:srgbClr>
            </a:glow>
            <a:softEdge rad="0"/>
          </a:effectLst>
        </p:spPr>
        <p:txBody>
          <a:bodyPr wrap="square" rtlCol="0">
            <a:spAutoFit/>
          </a:bodyPr>
          <a:lstStyle/>
          <a:p>
            <a:pPr algn="ctr"/>
            <a:r>
              <a:rPr lang="cs-CZ" sz="3600" dirty="0">
                <a:ln>
                  <a:solidFill>
                    <a:srgbClr val="FF0000"/>
                  </a:solidFill>
                </a:ln>
                <a:solidFill>
                  <a:srgbClr val="0000CC"/>
                </a:solidFill>
                <a:latin typeface="Broadway" panose="04040905080B02020502" pitchFamily="82" charset="0"/>
              </a:rPr>
              <a:t>Kontumace zápasu </a:t>
            </a:r>
          </a:p>
          <a:p>
            <a:pPr algn="ctr"/>
            <a:r>
              <a:rPr lang="cs-CZ" sz="3600" dirty="0">
                <a:ln>
                  <a:solidFill>
                    <a:srgbClr val="FF0000"/>
                  </a:solidFill>
                </a:ln>
                <a:solidFill>
                  <a:srgbClr val="0000CC"/>
                </a:solidFill>
                <a:latin typeface="Broadway" panose="04040905080B02020502" pitchFamily="82" charset="0"/>
              </a:rPr>
              <a:t>B mužstva dospělých </a:t>
            </a:r>
          </a:p>
        </p:txBody>
      </p:sp>
      <p:pic>
        <p:nvPicPr>
          <p:cNvPr id="4" name="Obrázek 3">
            <a:extLst>
              <a:ext uri="{FF2B5EF4-FFF2-40B4-BE49-F238E27FC236}">
                <a16:creationId xmlns:a16="http://schemas.microsoft.com/office/drawing/2014/main" id="{AC17B67F-4112-4E9C-936D-CDA4E411154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193771" y="5652636"/>
            <a:ext cx="1187414" cy="1223087"/>
          </a:xfrm>
          <a:prstGeom prst="rect">
            <a:avLst/>
          </a:prstGeom>
        </p:spPr>
      </p:pic>
      <p:pic>
        <p:nvPicPr>
          <p:cNvPr id="3" name="Obrázek 2" descr="&lt;strong&gt;Football&lt;/strong&gt; Pitch Field · Free vector graphic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264" y="2917759"/>
            <a:ext cx="1944216" cy="1403481"/>
          </a:xfrm>
          <a:prstGeom prst="rect">
            <a:avLst/>
          </a:prstGeom>
        </p:spPr>
      </p:pic>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44</a:t>
            </a:r>
          </a:p>
        </p:txBody>
      </p:sp>
      <p:sp>
        <p:nvSpPr>
          <p:cNvPr id="11" name="TextovéPole 10"/>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graphicFrame>
        <p:nvGraphicFramePr>
          <p:cNvPr id="2" name="Tabulka 1">
            <a:extLst>
              <a:ext uri="{FF2B5EF4-FFF2-40B4-BE49-F238E27FC236}">
                <a16:creationId xmlns:a16="http://schemas.microsoft.com/office/drawing/2014/main" id="{B690FBBE-3D6B-4F1A-BA7C-9D3FE56A111D}"/>
              </a:ext>
            </a:extLst>
          </p:cNvPr>
          <p:cNvGraphicFramePr>
            <a:graphicFrameLocks noGrp="1"/>
          </p:cNvGraphicFramePr>
          <p:nvPr>
            <p:extLst>
              <p:ext uri="{D42A27DB-BD31-4B8C-83A1-F6EECF244321}">
                <p14:modId xmlns:p14="http://schemas.microsoft.com/office/powerpoint/2010/main" val="1795832469"/>
              </p:ext>
            </p:extLst>
          </p:nvPr>
        </p:nvGraphicFramePr>
        <p:xfrm>
          <a:off x="121990" y="3234602"/>
          <a:ext cx="4630514" cy="3464560"/>
        </p:xfrm>
        <a:graphic>
          <a:graphicData uri="http://schemas.openxmlformats.org/drawingml/2006/table">
            <a:tbl>
              <a:tblPr/>
              <a:tblGrid>
                <a:gridCol w="1016693">
                  <a:extLst>
                    <a:ext uri="{9D8B030D-6E8A-4147-A177-3AD203B41FA5}">
                      <a16:colId xmlns:a16="http://schemas.microsoft.com/office/drawing/2014/main" val="4242770437"/>
                    </a:ext>
                  </a:extLst>
                </a:gridCol>
                <a:gridCol w="1368625">
                  <a:extLst>
                    <a:ext uri="{9D8B030D-6E8A-4147-A177-3AD203B41FA5}">
                      <a16:colId xmlns:a16="http://schemas.microsoft.com/office/drawing/2014/main" val="1336764777"/>
                    </a:ext>
                  </a:extLst>
                </a:gridCol>
                <a:gridCol w="1554367">
                  <a:extLst>
                    <a:ext uri="{9D8B030D-6E8A-4147-A177-3AD203B41FA5}">
                      <a16:colId xmlns:a16="http://schemas.microsoft.com/office/drawing/2014/main" val="3413520024"/>
                    </a:ext>
                  </a:extLst>
                </a:gridCol>
                <a:gridCol w="690829">
                  <a:extLst>
                    <a:ext uri="{9D8B030D-6E8A-4147-A177-3AD203B41FA5}">
                      <a16:colId xmlns:a16="http://schemas.microsoft.com/office/drawing/2014/main" val="1385660200"/>
                    </a:ext>
                  </a:extLst>
                </a:gridCol>
              </a:tblGrid>
              <a:tr h="202565">
                <a:tc gridSpan="4">
                  <a:txBody>
                    <a:bodyPr/>
                    <a:lstStyle/>
                    <a:p>
                      <a:pPr algn="ctr" fontAlgn="ctr"/>
                      <a:r>
                        <a:rPr lang="cs-CZ" sz="1050" b="1" i="0" u="none" strike="noStrike" dirty="0">
                          <a:solidFill>
                            <a:srgbClr val="184B81"/>
                          </a:solidFill>
                          <a:effectLst/>
                          <a:latin typeface="Arial" panose="020B0604020202020204" pitchFamily="34" charset="0"/>
                        </a:rPr>
                        <a:t>5. kolo21.09.2019   III. Třída dospělých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51923185"/>
                  </a:ext>
                </a:extLst>
              </a:tr>
              <a:tr h="202565">
                <a:tc>
                  <a:txBody>
                    <a:bodyPr/>
                    <a:lstStyle/>
                    <a:p>
                      <a:pPr algn="ctr" fontAlgn="ctr"/>
                      <a:r>
                        <a:rPr lang="cs-CZ" sz="900" b="1" i="0" u="none" strike="noStrike" dirty="0">
                          <a:solidFill>
                            <a:srgbClr val="000000"/>
                          </a:solidFill>
                          <a:effectLst/>
                          <a:latin typeface="Arial" panose="020B0604020202020204" pitchFamily="34" charset="0"/>
                        </a:rPr>
                        <a:t>21.09.2019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Sportovní klub Židovice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Polepy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16691418"/>
                  </a:ext>
                </a:extLst>
              </a:tr>
              <a:tr h="202565">
                <a:tc>
                  <a:txBody>
                    <a:bodyPr/>
                    <a:lstStyle/>
                    <a:p>
                      <a:pPr algn="ctr" fontAlgn="ctr"/>
                      <a:r>
                        <a:rPr lang="cs-CZ" sz="900" b="1" i="0" u="none" strike="noStrike">
                          <a:solidFill>
                            <a:srgbClr val="000000"/>
                          </a:solidFill>
                          <a:effectLst/>
                          <a:latin typeface="Arial" panose="020B0604020202020204" pitchFamily="34" charset="0"/>
                        </a:rPr>
                        <a:t>21.09.2019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Račice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Viktorie Kleneč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35964852"/>
                  </a:ext>
                </a:extLst>
              </a:tr>
              <a:tr h="202565">
                <a:tc>
                  <a:txBody>
                    <a:bodyPr/>
                    <a:lstStyle/>
                    <a:p>
                      <a:pPr algn="ctr" fontAlgn="ctr"/>
                      <a:r>
                        <a:rPr lang="cs-CZ" sz="900" b="1" i="0" u="none" strike="noStrike">
                          <a:solidFill>
                            <a:srgbClr val="000000"/>
                          </a:solidFill>
                          <a:effectLst/>
                          <a:latin typeface="Arial" panose="020B0604020202020204" pitchFamily="34" charset="0"/>
                        </a:rPr>
                        <a:t>21.09.2019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SAHARA Vědomice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90997551"/>
                  </a:ext>
                </a:extLst>
              </a:tr>
              <a:tr h="202565">
                <a:tc>
                  <a:txBody>
                    <a:bodyPr/>
                    <a:lstStyle/>
                    <a:p>
                      <a:pPr algn="ctr" fontAlgn="ctr"/>
                      <a:r>
                        <a:rPr lang="cs-CZ" sz="900" b="1" i="0" u="none" strike="noStrike">
                          <a:solidFill>
                            <a:srgbClr val="000000"/>
                          </a:solidFill>
                          <a:effectLst/>
                          <a:latin typeface="Arial" panose="020B0604020202020204" pitchFamily="34" charset="0"/>
                        </a:rPr>
                        <a:t>22.09.2019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0:3 (K)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05355666"/>
                  </a:ext>
                </a:extLst>
              </a:tr>
              <a:tr h="202565">
                <a:tc>
                  <a:txBody>
                    <a:bodyPr/>
                    <a:lstStyle/>
                    <a:p>
                      <a:pPr algn="ctr" fontAlgn="ctr"/>
                      <a:r>
                        <a:rPr lang="cs-CZ" sz="900" b="1" i="0" u="none" strike="noStrike">
                          <a:solidFill>
                            <a:srgbClr val="000000"/>
                          </a:solidFill>
                          <a:effectLst/>
                          <a:latin typeface="Arial" panose="020B0604020202020204" pitchFamily="34" charset="0"/>
                        </a:rPr>
                        <a:t>22.09.2019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Straškov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Lounky Chodouny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78204120"/>
                  </a:ext>
                </a:extLst>
              </a:tr>
              <a:tr h="202565">
                <a:tc>
                  <a:txBody>
                    <a:bodyPr/>
                    <a:lstStyle/>
                    <a:p>
                      <a:pPr algn="ctr" fontAlgn="ctr"/>
                      <a:r>
                        <a:rPr lang="cs-CZ" sz="900" b="1" i="0" u="none" strike="noStrike">
                          <a:solidFill>
                            <a:srgbClr val="000000"/>
                          </a:solidFill>
                          <a:effectLst/>
                          <a:latin typeface="Arial" panose="020B0604020202020204" pitchFamily="34" charset="0"/>
                        </a:rPr>
                        <a:t>22.09.2019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Podřipan Rovné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10893266"/>
                  </a:ext>
                </a:extLst>
              </a:tr>
              <a:tr h="202565">
                <a:tc>
                  <a:txBody>
                    <a:bodyPr/>
                    <a:lstStyle/>
                    <a:p>
                      <a:pPr algn="ctr" fontAlgn="ctr"/>
                      <a:r>
                        <a:rPr lang="cs-CZ" sz="900" b="1" i="0" u="none" strike="noStrike">
                          <a:solidFill>
                            <a:srgbClr val="000000"/>
                          </a:solidFill>
                          <a:effectLst/>
                          <a:latin typeface="Arial" panose="020B0604020202020204" pitchFamily="34" charset="0"/>
                        </a:rPr>
                        <a:t>22.09.2019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Býčkovice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Bříza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96001306"/>
                  </a:ext>
                </a:extLst>
              </a:tr>
              <a:tr h="202565">
                <a:tc gridSpan="4">
                  <a:txBody>
                    <a:bodyPr/>
                    <a:lstStyle/>
                    <a:p>
                      <a:pPr algn="ctr" fontAlgn="ctr"/>
                      <a:r>
                        <a:rPr lang="cs-CZ" sz="1050" b="1" i="0" u="none" strike="noStrike" dirty="0">
                          <a:solidFill>
                            <a:srgbClr val="184B81"/>
                          </a:solidFill>
                          <a:effectLst/>
                          <a:latin typeface="Arial" panose="020B0604020202020204" pitchFamily="34" charset="0"/>
                        </a:rPr>
                        <a:t>6. kolo28.09.2019 III. Třída dospělých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37454130"/>
                  </a:ext>
                </a:extLst>
              </a:tr>
              <a:tr h="202565">
                <a:tc>
                  <a:txBody>
                    <a:bodyPr/>
                    <a:lstStyle/>
                    <a:p>
                      <a:pPr algn="ctr" fontAlgn="ctr"/>
                      <a:r>
                        <a:rPr lang="cs-CZ" sz="900" b="1" i="0" u="none" strike="noStrike">
                          <a:solidFill>
                            <a:srgbClr val="000000"/>
                          </a:solidFill>
                          <a:effectLst/>
                          <a:latin typeface="Arial" panose="020B0604020202020204" pitchFamily="34" charset="0"/>
                        </a:rPr>
                        <a:t>28.09.2019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Lounky Chodouny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Račice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2537320"/>
                  </a:ext>
                </a:extLst>
              </a:tr>
              <a:tr h="202565">
                <a:tc>
                  <a:txBody>
                    <a:bodyPr/>
                    <a:lstStyle/>
                    <a:p>
                      <a:pPr algn="ctr" fontAlgn="ctr"/>
                      <a:r>
                        <a:rPr lang="cs-CZ" sz="900" b="1" i="0" u="none" strike="noStrike">
                          <a:solidFill>
                            <a:srgbClr val="000000"/>
                          </a:solidFill>
                          <a:effectLst/>
                          <a:latin typeface="Arial" panose="020B0604020202020204" pitchFamily="34" charset="0"/>
                        </a:rPr>
                        <a:t>28.09.2019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FK Polepy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BECHLÍN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13982483"/>
                  </a:ext>
                </a:extLst>
              </a:tr>
              <a:tr h="202565">
                <a:tc>
                  <a:txBody>
                    <a:bodyPr/>
                    <a:lstStyle/>
                    <a:p>
                      <a:pPr algn="ctr" fontAlgn="ctr"/>
                      <a:r>
                        <a:rPr lang="cs-CZ" sz="900" b="1" i="0" u="none" strike="noStrike">
                          <a:solidFill>
                            <a:srgbClr val="000000"/>
                          </a:solidFill>
                          <a:effectLst/>
                          <a:latin typeface="Arial" panose="020B0604020202020204" pitchFamily="34" charset="0"/>
                        </a:rPr>
                        <a:t>28.09.2019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TJkol 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Bříza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51102073"/>
                  </a:ext>
                </a:extLst>
              </a:tr>
              <a:tr h="202565">
                <a:tc>
                  <a:txBody>
                    <a:bodyPr/>
                    <a:lstStyle/>
                    <a:p>
                      <a:pPr algn="ctr" fontAlgn="ctr"/>
                      <a:r>
                        <a:rPr lang="cs-CZ" sz="900" b="1" i="0" u="none" strike="noStrike">
                          <a:solidFill>
                            <a:srgbClr val="000000"/>
                          </a:solidFill>
                          <a:effectLst/>
                          <a:latin typeface="Arial" panose="020B0604020202020204" pitchFamily="34" charset="0"/>
                        </a:rPr>
                        <a:t>28.09.2019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Viktorie Kleneč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Sportovní klub Židovice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46129077"/>
                  </a:ext>
                </a:extLst>
              </a:tr>
              <a:tr h="202565">
                <a:tc>
                  <a:txBody>
                    <a:bodyPr/>
                    <a:lstStyle/>
                    <a:p>
                      <a:pPr algn="ctr" fontAlgn="ctr"/>
                      <a:r>
                        <a:rPr lang="cs-CZ" sz="900" b="1" i="0" u="none" strike="noStrike">
                          <a:solidFill>
                            <a:srgbClr val="000000"/>
                          </a:solidFill>
                          <a:effectLst/>
                          <a:latin typeface="Arial" panose="020B0604020202020204" pitchFamily="34" charset="0"/>
                        </a:rPr>
                        <a:t>28.09.2019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Býčkovice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32037145"/>
                  </a:ext>
                </a:extLst>
              </a:tr>
              <a:tr h="202565">
                <a:tc>
                  <a:txBody>
                    <a:bodyPr/>
                    <a:lstStyle/>
                    <a:p>
                      <a:pPr algn="ctr" fontAlgn="ctr"/>
                      <a:r>
                        <a:rPr lang="cs-CZ" sz="900" b="1" i="0" u="none" strike="noStrike">
                          <a:solidFill>
                            <a:srgbClr val="000000"/>
                          </a:solidFill>
                          <a:effectLst/>
                          <a:latin typeface="Arial" panose="020B0604020202020204" pitchFamily="34" charset="0"/>
                        </a:rPr>
                        <a:t>28.09.2019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Sokol Straškov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 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3464025"/>
                  </a:ext>
                </a:extLst>
              </a:tr>
              <a:tr h="202565">
                <a:tc>
                  <a:txBody>
                    <a:bodyPr/>
                    <a:lstStyle/>
                    <a:p>
                      <a:pPr algn="ctr" fontAlgn="ctr"/>
                      <a:r>
                        <a:rPr lang="cs-CZ" sz="900" b="1" i="0" u="none" strike="noStrike">
                          <a:solidFill>
                            <a:srgbClr val="000000"/>
                          </a:solidFill>
                          <a:effectLst/>
                          <a:latin typeface="Arial" panose="020B0604020202020204" pitchFamily="34" charset="0"/>
                        </a:rPr>
                        <a:t>29.09.2019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Podřipan</a:t>
                      </a:r>
                      <a:r>
                        <a:rPr lang="cs-CZ" sz="1000" b="1" i="0" u="none" strike="noStrike" dirty="0">
                          <a:solidFill>
                            <a:srgbClr val="000000"/>
                          </a:solidFill>
                          <a:effectLst/>
                          <a:latin typeface="Arial" panose="020B0604020202020204" pitchFamily="34" charset="0"/>
                        </a:rPr>
                        <a:t> Rovné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95311281"/>
                  </a:ext>
                </a:extLst>
              </a:tr>
            </a:tbl>
          </a:graphicData>
        </a:graphic>
      </p:graphicFrame>
      <p:sp>
        <p:nvSpPr>
          <p:cNvPr id="7" name="Obdélník 6"/>
          <p:cNvSpPr/>
          <p:nvPr/>
        </p:nvSpPr>
        <p:spPr>
          <a:xfrm>
            <a:off x="5421743" y="2107332"/>
            <a:ext cx="4619749" cy="4702826"/>
          </a:xfrm>
          <a:prstGeom prst="rect">
            <a:avLst/>
          </a:prstGeom>
        </p:spPr>
        <p:txBody>
          <a:bodyPr wrap="square">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FC Chomutov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2:3 PK (2:0)   28.9.2019  8.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Times New Roman" panose="02020603050405020304" pitchFamily="18" charset="0"/>
              </a:rPr>
              <a:t>Před týdnem jsme si ze Slaného přivezli 2 body a šahali jsme zde dokonce po třech.  Do nejhezčího fotbalového areálu divizní soutěže jsme odjížděli s tím, že zde na hřišti 3. celku tabulky FC Chomutov, který doba v předchozích 3 zápasech ještě neinkasoval, můžeme jen překvapit. A stejně jako před týdnem ve Slaném jsme také v úvodu překvapovali. Hned po prvním zapískání poslal Jiří Vokoun na zteč Davida Brandejse a jen díky pohotovému zákroku domácího gólmana Radima Švejdy, to skončilo jen rohem. Druhá minuta a domácí branka se znova chvěla v základech. Proti střele Jiřího Vokoun, který před týdnem ve Slaném chyběl z důvodu reprezentačních </a:t>
            </a:r>
            <a:r>
              <a:rPr lang="cs-CZ" sz="1000" b="0" dirty="0" err="1">
                <a:latin typeface="Arial" panose="020B0604020202020204" pitchFamily="34" charset="0"/>
                <a:ea typeface="Calibri" panose="020F0502020204030204" pitchFamily="34" charset="0"/>
                <a:cs typeface="Times New Roman" panose="02020603050405020304" pitchFamily="18" charset="0"/>
              </a:rPr>
              <a:t>futsalových</a:t>
            </a:r>
            <a:r>
              <a:rPr lang="cs-CZ" sz="1000" b="0" dirty="0">
                <a:latin typeface="Arial" panose="020B0604020202020204" pitchFamily="34" charset="0"/>
                <a:ea typeface="Calibri" panose="020F0502020204030204" pitchFamily="34" charset="0"/>
                <a:cs typeface="Times New Roman" panose="02020603050405020304" pitchFamily="18" charset="0"/>
              </a:rPr>
              <a:t> povinností, musel opět zasahovat strážce 3 tyčí. I nadále jsme byli aktivnější, ale přišla 5. minuta, pravý krajní bek domácích krásně načechral balón do vápna, Rudolf </a:t>
            </a:r>
            <a:r>
              <a:rPr lang="cs-CZ" sz="1000" b="0" dirty="0" err="1">
                <a:latin typeface="Arial" panose="020B0604020202020204" pitchFamily="34" charset="0"/>
                <a:ea typeface="Calibri" panose="020F0502020204030204" pitchFamily="34" charset="0"/>
                <a:cs typeface="Times New Roman" panose="02020603050405020304" pitchFamily="18" charset="0"/>
              </a:rPr>
              <a:t>Slanička</a:t>
            </a:r>
            <a:r>
              <a:rPr lang="cs-CZ" sz="1000" b="0" dirty="0">
                <a:latin typeface="Arial" panose="020B0604020202020204" pitchFamily="34" charset="0"/>
                <a:ea typeface="Calibri" panose="020F0502020204030204" pitchFamily="34" charset="0"/>
                <a:cs typeface="Times New Roman" panose="02020603050405020304" pitchFamily="18" charset="0"/>
              </a:rPr>
              <a:t> pozdě reagoval na za ním stojícím nebezpečím jménem Martin Boček, který hlavou poslal míč za záda brankáře. Smířit jsme se s tím nechtěli a za 2 minuty mohlo být po střele Davida Brandejse z těžkého úhlu srovnáno. Fotbalová štěstěna se od nás ale odvrátila, protože míč skončil na tyči. Z dobré vzdálenosti zahrával volný přímý kop Jiří Vokoun, ale střela z toho moc nebezpečná nebyla. V rozmezí 2 minut následovaly 2 výpady domácích do naší obranného pásma. První skončil střelou vedle a druhý odhlavičkováním míče na roh. Zápas to divácky nudný nebyl a potvrdila to i střela Jakuba Slavíčka z hranice velkého vápna ve 25. minutě, kdy se musel po míči hodně dotahovat domácí brankář, aby ho vytěsnil na roh. Bohužel další příležitost ve 29. minutě měli domácí a ta už gólem k našemu velkému smutku skončila. Po rohu se Václav Sailer přes hlavu vlastního obránce k míči nedostal a pohotový Vojtěch Kubík zvýšil na 2:0. Slibný výkon našeho</a:t>
            </a:r>
            <a:endParaRPr lang="cs-CZ" sz="10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Přímá spojnice se šipkou 3"/>
          <p:cNvCxnSpPr/>
          <p:nvPr/>
        </p:nvCxnSpPr>
        <p:spPr bwMode="auto">
          <a:xfrm>
            <a:off x="8712944" y="7004456"/>
            <a:ext cx="792088" cy="0"/>
          </a:xfrm>
          <a:prstGeom prst="straightConnector1">
            <a:avLst/>
          </a:prstGeom>
          <a:noFill/>
          <a:ln w="9525" cap="flat" cmpd="sng" algn="ctr">
            <a:solidFill>
              <a:srgbClr val="990099"/>
            </a:solidFill>
            <a:prstDash val="solid"/>
            <a:round/>
            <a:headEnd type="none" w="med" len="med"/>
            <a:tailEnd type="triangle"/>
          </a:ln>
          <a:effectLst>
            <a:outerShdw dist="45791" dir="2021404" algn="ctr" rotWithShape="0">
              <a:srgbClr val="9999FF"/>
            </a:outerShdw>
          </a:effectLst>
        </p:spPr>
      </p:cxnSp>
      <p:sp>
        <p:nvSpPr>
          <p:cNvPr id="5" name="TextovéPole 4"/>
          <p:cNvSpPr txBox="1"/>
          <p:nvPr/>
        </p:nvSpPr>
        <p:spPr>
          <a:xfrm>
            <a:off x="5440180" y="163116"/>
            <a:ext cx="4712924" cy="1785104"/>
          </a:xfrm>
          <a:prstGeom prst="rect">
            <a:avLst/>
          </a:prstGeom>
          <a:blipFill dpi="0" rotWithShape="1">
            <a:blip r:embed="rId2">
              <a:alphaModFix amt="46000"/>
            </a:blip>
            <a:srcRect/>
            <a:stretch>
              <a:fillRect/>
            </a:stretch>
          </a:blipFill>
          <a:effectLst>
            <a:softEdge rad="0"/>
          </a:effectLst>
        </p:spPr>
        <p:txBody>
          <a:bodyPr wrap="square" rtlCol="0">
            <a:spAutoFit/>
          </a:bodyPr>
          <a:lstStyle/>
          <a:p>
            <a:pPr algn="ctr"/>
            <a:r>
              <a:rPr lang="cs-CZ" sz="2200" dirty="0">
                <a:solidFill>
                  <a:schemeClr val="accent6">
                    <a:lumMod val="50000"/>
                  </a:schemeClr>
                </a:solidFill>
                <a:latin typeface="Arial Black" panose="020B0A04020102020204" pitchFamily="34" charset="0"/>
              </a:rPr>
              <a:t>V poločase už málokdo z diváků věřil, že se mužstvu dospělých SK Štětí podaří dovést zápas až k vítěznému penaltovému rozstřelu</a:t>
            </a:r>
          </a:p>
        </p:txBody>
      </p:sp>
      <p:pic>
        <p:nvPicPr>
          <p:cNvPr id="6" name="Obrázek 5" descr="Category:Czech football &lt;strong&gt;logos&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568" y="95672"/>
            <a:ext cx="427484" cy="427484"/>
          </a:xfrm>
          <a:prstGeom prst="rect">
            <a:avLst/>
          </a:prstGeom>
        </p:spPr>
      </p:pic>
      <p:graphicFrame>
        <p:nvGraphicFramePr>
          <p:cNvPr id="8" name="Tabulka 7"/>
          <p:cNvGraphicFramePr>
            <a:graphicFrameLocks noGrp="1"/>
          </p:cNvGraphicFramePr>
          <p:nvPr>
            <p:extLst>
              <p:ext uri="{D42A27DB-BD31-4B8C-83A1-F6EECF244321}">
                <p14:modId xmlns:p14="http://schemas.microsoft.com/office/powerpoint/2010/main" val="2818092566"/>
              </p:ext>
            </p:extLst>
          </p:nvPr>
        </p:nvGraphicFramePr>
        <p:xfrm>
          <a:off x="121991" y="163116"/>
          <a:ext cx="4630515" cy="2964217"/>
        </p:xfrm>
        <a:graphic>
          <a:graphicData uri="http://schemas.openxmlformats.org/drawingml/2006/table">
            <a:tbl>
              <a:tblPr/>
              <a:tblGrid>
                <a:gridCol w="211802">
                  <a:extLst>
                    <a:ext uri="{9D8B030D-6E8A-4147-A177-3AD203B41FA5}">
                      <a16:colId xmlns:a16="http://schemas.microsoft.com/office/drawing/2014/main" val="1451924399"/>
                    </a:ext>
                  </a:extLst>
                </a:gridCol>
                <a:gridCol w="402423">
                  <a:extLst>
                    <a:ext uri="{9D8B030D-6E8A-4147-A177-3AD203B41FA5}">
                      <a16:colId xmlns:a16="http://schemas.microsoft.com/office/drawing/2014/main" val="1643985945"/>
                    </a:ext>
                  </a:extLst>
                </a:gridCol>
                <a:gridCol w="1609692">
                  <a:extLst>
                    <a:ext uri="{9D8B030D-6E8A-4147-A177-3AD203B41FA5}">
                      <a16:colId xmlns:a16="http://schemas.microsoft.com/office/drawing/2014/main" val="3648503043"/>
                    </a:ext>
                  </a:extLst>
                </a:gridCol>
                <a:gridCol w="338883">
                  <a:extLst>
                    <a:ext uri="{9D8B030D-6E8A-4147-A177-3AD203B41FA5}">
                      <a16:colId xmlns:a16="http://schemas.microsoft.com/office/drawing/2014/main" val="1599369436"/>
                    </a:ext>
                  </a:extLst>
                </a:gridCol>
                <a:gridCol w="328293">
                  <a:extLst>
                    <a:ext uri="{9D8B030D-6E8A-4147-A177-3AD203B41FA5}">
                      <a16:colId xmlns:a16="http://schemas.microsoft.com/office/drawing/2014/main" val="1084523497"/>
                    </a:ext>
                  </a:extLst>
                </a:gridCol>
                <a:gridCol w="211802">
                  <a:extLst>
                    <a:ext uri="{9D8B030D-6E8A-4147-A177-3AD203B41FA5}">
                      <a16:colId xmlns:a16="http://schemas.microsoft.com/office/drawing/2014/main" val="237351209"/>
                    </a:ext>
                  </a:extLst>
                </a:gridCol>
                <a:gridCol w="211802">
                  <a:extLst>
                    <a:ext uri="{9D8B030D-6E8A-4147-A177-3AD203B41FA5}">
                      <a16:colId xmlns:a16="http://schemas.microsoft.com/office/drawing/2014/main" val="3116741"/>
                    </a:ext>
                  </a:extLst>
                </a:gridCol>
                <a:gridCol w="211802">
                  <a:extLst>
                    <a:ext uri="{9D8B030D-6E8A-4147-A177-3AD203B41FA5}">
                      <a16:colId xmlns:a16="http://schemas.microsoft.com/office/drawing/2014/main" val="1970929062"/>
                    </a:ext>
                  </a:extLst>
                </a:gridCol>
                <a:gridCol w="529504">
                  <a:extLst>
                    <a:ext uri="{9D8B030D-6E8A-4147-A177-3AD203B41FA5}">
                      <a16:colId xmlns:a16="http://schemas.microsoft.com/office/drawing/2014/main" val="2186806112"/>
                    </a:ext>
                  </a:extLst>
                </a:gridCol>
                <a:gridCol w="341530">
                  <a:extLst>
                    <a:ext uri="{9D8B030D-6E8A-4147-A177-3AD203B41FA5}">
                      <a16:colId xmlns:a16="http://schemas.microsoft.com/office/drawing/2014/main" val="113455771"/>
                    </a:ext>
                  </a:extLst>
                </a:gridCol>
                <a:gridCol w="232982">
                  <a:extLst>
                    <a:ext uri="{9D8B030D-6E8A-4147-A177-3AD203B41FA5}">
                      <a16:colId xmlns:a16="http://schemas.microsoft.com/office/drawing/2014/main" val="1243417412"/>
                    </a:ext>
                  </a:extLst>
                </a:gridCol>
              </a:tblGrid>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17050369"/>
                  </a:ext>
                </a:extLst>
              </a:tr>
              <a:tr h="18250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III. Třída dospělých  2019/2020  po 6.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91990655"/>
                  </a:ext>
                </a:extLst>
              </a:tr>
              <a:tr h="1535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POLEPY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24133755"/>
                  </a:ext>
                </a:extLst>
              </a:tr>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22:9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83735220"/>
                  </a:ext>
                </a:extLst>
              </a:tr>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FK Lounky Chodouny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71354798"/>
                  </a:ext>
                </a:extLst>
              </a:tr>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21:21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86022342"/>
                  </a:ext>
                </a:extLst>
              </a:tr>
              <a:tr h="1535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83229263"/>
                  </a:ext>
                </a:extLst>
              </a:tr>
              <a:tr h="1535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FK BECHLÍN </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24:15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10351691"/>
                  </a:ext>
                </a:extLst>
              </a:tr>
              <a:tr h="1535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Sokol Račice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14:11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99681507"/>
                  </a:ext>
                </a:extLst>
              </a:tr>
              <a:tr h="1535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Býčkovice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86914055"/>
                  </a:ext>
                </a:extLst>
              </a:tr>
              <a:tr h="29815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effectLst/>
                          <a:latin typeface="Arial" panose="020B0604020202020204" pitchFamily="34" charset="0"/>
                        </a:rPr>
                        <a:t>Sportovní klub Židovice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55206617"/>
                  </a:ext>
                </a:extLst>
              </a:tr>
              <a:tr h="29815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a:t>
                      </a:r>
                      <a:r>
                        <a:rPr lang="cs-CZ" sz="1000" b="1" i="0" u="none" strike="noStrike" dirty="0" err="1">
                          <a:solidFill>
                            <a:srgbClr val="000000"/>
                          </a:solidFill>
                          <a:effectLst/>
                          <a:latin typeface="Arial" panose="020B0604020202020204" pitchFamily="34" charset="0"/>
                        </a:rPr>
                        <a:t>Straškov</a:t>
                      </a: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32854726"/>
                  </a:ext>
                </a:extLst>
              </a:tr>
              <a:tr h="16804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Podřipan</a:t>
                      </a:r>
                      <a:r>
                        <a:rPr lang="cs-CZ" sz="900" b="1" i="0" u="none" strike="noStrike" dirty="0">
                          <a:solidFill>
                            <a:srgbClr val="000000"/>
                          </a:solidFill>
                          <a:effectLst/>
                          <a:latin typeface="Arial" panose="020B0604020202020204" pitchFamily="34" charset="0"/>
                        </a:rPr>
                        <a:t> </a:t>
                      </a:r>
                      <a:r>
                        <a:rPr lang="cs-CZ" sz="900" b="1" i="0" u="none" strike="noStrike" dirty="0" err="1">
                          <a:solidFill>
                            <a:srgbClr val="000000"/>
                          </a:solidFill>
                          <a:effectLst/>
                          <a:latin typeface="Arial" panose="020B0604020202020204" pitchFamily="34" charset="0"/>
                        </a:rPr>
                        <a:t>Rovné„B</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83641763"/>
                  </a:ext>
                </a:extLst>
              </a:tr>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Viktorie Kleneč</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81771894"/>
                  </a:ext>
                </a:extLst>
              </a:tr>
              <a:tr h="15359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FF0000"/>
                          </a:solidFill>
                          <a:effectLst/>
                          <a:latin typeface="Arial" panose="020B0604020202020204" pitchFamily="34" charset="0"/>
                        </a:rPr>
                        <a:t>SK Štětí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11:33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84356642"/>
                  </a:ext>
                </a:extLst>
              </a:tr>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Sokol Bříza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5:33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01154120"/>
                  </a:ext>
                </a:extLst>
              </a:tr>
              <a:tr h="1445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39983710"/>
                  </a:ext>
                </a:extLst>
              </a:tr>
            </a:tbl>
          </a:graphicData>
        </a:graphic>
      </p:graphicFrame>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27</TotalTime>
  <Words>5253</Words>
  <Application>Microsoft Office PowerPoint</Application>
  <PresentationFormat>Vlastní</PresentationFormat>
  <Paragraphs>2227</Paragraphs>
  <Slides>26</Slides>
  <Notes>2</Notes>
  <HiddenSlides>0</HiddenSlides>
  <MMClips>0</MMClips>
  <ScaleCrop>false</ScaleCrop>
  <HeadingPairs>
    <vt:vector size="6" baseType="variant">
      <vt:variant>
        <vt:lpstr>Použitá písma</vt:lpstr>
      </vt:variant>
      <vt:variant>
        <vt:i4>41</vt:i4>
      </vt:variant>
      <vt:variant>
        <vt:lpstr>Motiv</vt:lpstr>
      </vt:variant>
      <vt:variant>
        <vt:i4>1</vt:i4>
      </vt:variant>
      <vt:variant>
        <vt:lpstr>Nadpisy snímků</vt:lpstr>
      </vt:variant>
      <vt:variant>
        <vt:i4>26</vt:i4>
      </vt:variant>
    </vt:vector>
  </HeadingPairs>
  <TitlesOfParts>
    <vt:vector size="68" baseType="lpstr">
      <vt:lpstr>Yu Gothic UI Light</vt:lpstr>
      <vt:lpstr>Yu Gothic UI Semibold</vt:lpstr>
      <vt:lpstr>Abadi</vt:lpstr>
      <vt:lpstr>Aharoni</vt:lpstr>
      <vt:lpstr>Albertus MT</vt:lpstr>
      <vt:lpstr>Algerian</vt:lpstr>
      <vt:lpstr>Arial</vt:lpstr>
      <vt:lpstr>Arial Black</vt:lpstr>
      <vt:lpstr>Arial Rounded MT Bold</vt:lpstr>
      <vt:lpstr>Bahnschrift SemiBold Condensed</vt:lpstr>
      <vt:lpstr>Baskerville Old Face</vt:lpstr>
      <vt:lpstr>Berlin Sans FB Demi</vt:lpstr>
      <vt:lpstr>Bookman Old Style</vt:lpstr>
      <vt:lpstr>Britannic Bold</vt:lpstr>
      <vt:lpstr>Broadway</vt:lpstr>
      <vt:lpstr>Calibri</vt:lpstr>
      <vt:lpstr>Colonna MT</vt:lpstr>
      <vt:lpstr>Constantia</vt:lpstr>
      <vt:lpstr>Cooper Black</vt:lpstr>
      <vt:lpstr>Copperplate Gothic Bold</vt:lpstr>
      <vt:lpstr>Ebrima</vt:lpstr>
      <vt:lpstr>Eras Bold ITC</vt:lpstr>
      <vt:lpstr>FangSong</vt:lpstr>
      <vt:lpstr>Georgia</vt:lpstr>
      <vt:lpstr>Gill Sans Nova Cond Ultra Bold</vt:lpstr>
      <vt:lpstr>Gill Sans Nova Ultra Bold</vt:lpstr>
      <vt:lpstr>Gungsuh</vt:lpstr>
      <vt:lpstr>GungsuhChe</vt:lpstr>
      <vt:lpstr>Imprint MT Shadow</vt:lpstr>
      <vt:lpstr>Khmer UI</vt:lpstr>
      <vt:lpstr>KodchiangUPC</vt:lpstr>
      <vt:lpstr>Miriam</vt:lpstr>
      <vt:lpstr>Mongolian Baiti</vt:lpstr>
      <vt:lpstr>Roboto</vt:lpstr>
      <vt:lpstr>Rockwell Nova Extra Bold</vt:lpstr>
      <vt:lpstr>Segoe Script</vt:lpstr>
      <vt:lpstr>STHupo</vt:lpstr>
      <vt:lpstr>Times New Roman</vt:lpstr>
      <vt:lpstr>Verdana</vt:lpstr>
      <vt:lpstr>Verdana Pro Black</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plisek</cp:lastModifiedBy>
  <cp:revision>23095</cp:revision>
  <cp:lastPrinted>2017-10-26T04:05:10Z</cp:lastPrinted>
  <dcterms:created xsi:type="dcterms:W3CDTF">2001-03-12T13:44:53Z</dcterms:created>
  <dcterms:modified xsi:type="dcterms:W3CDTF">2019-10-04T15:56:27Z</dcterms:modified>
</cp:coreProperties>
</file>